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1" r:id="rId6"/>
    <p:sldId id="282" r:id="rId7"/>
    <p:sldId id="289" r:id="rId8"/>
    <p:sldId id="290" r:id="rId9"/>
    <p:sldId id="291" r:id="rId10"/>
    <p:sldId id="292" r:id="rId11"/>
    <p:sldId id="280" r:id="rId12"/>
    <p:sldId id="294" r:id="rId13"/>
    <p:sldId id="293" r:id="rId14"/>
    <p:sldId id="295" r:id="rId15"/>
    <p:sldId id="296" r:id="rId16"/>
    <p:sldId id="297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(a)" id="{E75E278A-FF0E-49A4-B170-79828D63BBAD}">
          <p14:sldIdLst/>
        </p14:section>
        <p14:section name="Design, Transformar, Anotação, Trabalhe em Conjunto, Diga-me" id="{B9B51309-D148-4332-87C2-07BE32FBCA3B}">
          <p14:sldIdLst>
            <p14:sldId id="256"/>
            <p14:sldId id="281"/>
            <p14:sldId id="282"/>
            <p14:sldId id="289"/>
            <p14:sldId id="290"/>
            <p14:sldId id="291"/>
            <p14:sldId id="292"/>
            <p14:sldId id="280"/>
            <p14:sldId id="294"/>
            <p14:sldId id="293"/>
            <p14:sldId id="295"/>
            <p14:sldId id="296"/>
            <p14:sldId id="297"/>
          </p14:sldIdLst>
        </p14:section>
        <p14:section name="Saiba Mai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615" autoAdjust="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4ECF9D-BC85-4B94-913F-B4F80689B9ED}" type="datetime1">
              <a:rPr lang="pt-BR" smtClean="0"/>
              <a:t>14/11/2019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D0E4E-9FA4-4E18-8E08-0174AAFE0234}" type="datetime1">
              <a:rPr lang="pt-BR" smtClean="0"/>
              <a:pPr/>
              <a:t>14/11/2019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 teste passa por uma preparação, seja de ambiente, variáveis, banco de dados, etc. Essa preparação pode ser chamada em inglês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rrange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Nosso primeiro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seguida, todo teste passa por um momento onde estimulamos o sistema sendo testado (System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em inglês, ou SUT). Isso é o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nosso segundo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logo em seguida, verificarmos se os resultados obtidos batem com os resultados esperados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Isso é o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ssert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terceiro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30565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47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8475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3953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0" smtClean="0"/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043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5482A46-B58D-44BD-B615-3FF4A9AD9F87}" type="datetime1">
              <a:rPr lang="pt-BR" noProof="0" smtClean="0"/>
              <a:t>14/11/2019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F2C18FD-3251-4E35-9645-42B1EAF08154}" type="datetime1">
              <a:rPr lang="pt-BR" noProof="0" smtClean="0"/>
              <a:t>14/11/2019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Hist%C3%B3ria_de_usu%C3%A1rio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Oficina: Teste de Software em C#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Por que devemos testar?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34CA0-398B-42F4-98D9-97CC6515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Já ouviram falar de BDD?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38D4A-E01E-46FE-867C-5B21FB59AC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49996" cy="3502152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Objetivo: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Envolver as pessoas no processo através de </a:t>
            </a:r>
            <a:r>
              <a:rPr lang="pt-BR" sz="2400" dirty="0" err="1"/>
              <a:t>Outside</a:t>
            </a:r>
            <a:r>
              <a:rPr lang="pt-BR" sz="2400" dirty="0"/>
              <a:t> in  </a:t>
            </a:r>
            <a:r>
              <a:rPr lang="pt-BR" sz="2400" dirty="0" err="1"/>
              <a:t>Development</a:t>
            </a:r>
            <a:br>
              <a:rPr lang="pt-BR" sz="2400" dirty="0"/>
            </a:br>
            <a:r>
              <a:rPr lang="pt-BR" sz="2400" dirty="0"/>
              <a:t>(Desenvolvimento de fora para dentro)</a:t>
            </a:r>
          </a:p>
          <a:p>
            <a:pPr marL="171450" indent="-171450">
              <a:buFontTx/>
              <a:buChar char="-"/>
            </a:pPr>
            <a:r>
              <a:rPr lang="pt-BR" sz="2400" dirty="0" err="1"/>
              <a:t>User</a:t>
            </a:r>
            <a:r>
              <a:rPr lang="pt-BR" sz="2400" dirty="0"/>
              <a:t> Stories</a:t>
            </a:r>
          </a:p>
          <a:p>
            <a:pPr marL="171450" indent="-171450">
              <a:buFontTx/>
              <a:buChar char="-"/>
            </a:pPr>
            <a:r>
              <a:rPr lang="pt-BR" sz="2400" dirty="0"/>
              <a:t>Automatização exemplos para prover um feedback rápido e testes de regressão.</a:t>
            </a:r>
          </a:p>
        </p:txBody>
      </p:sp>
    </p:spTree>
    <p:extLst>
      <p:ext uri="{BB962C8B-B14F-4D97-AF65-F5344CB8AC3E}">
        <p14:creationId xmlns:p14="http://schemas.microsoft.com/office/powerpoint/2010/main" val="260818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34CA0-398B-42F4-98D9-97CC6515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 err="1"/>
              <a:t>User</a:t>
            </a:r>
            <a:r>
              <a:rPr lang="pt-BR" sz="4400" dirty="0"/>
              <a:t> </a:t>
            </a:r>
            <a:r>
              <a:rPr lang="pt-BR" sz="4400" dirty="0" err="1"/>
              <a:t>Story</a:t>
            </a:r>
            <a:r>
              <a:rPr lang="pt-BR" sz="4400" dirty="0"/>
              <a:t>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24B29C-0E90-41C4-8CD5-3A69349F3376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058493"/>
            <a:ext cx="5443412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8B4AB30-9305-4236-AAB4-61A2B8A98DF9}"/>
              </a:ext>
            </a:extLst>
          </p:cNvPr>
          <p:cNvSpPr txBox="1">
            <a:spLocks/>
          </p:cNvSpPr>
          <p:nvPr/>
        </p:nvSpPr>
        <p:spPr>
          <a:xfrm>
            <a:off x="539496" y="1435608"/>
            <a:ext cx="5815584" cy="3502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Em desenvolvimento de software e gerenciamento de produto, uma Estória de usuário é uma especificação de uma ou mais sentenças na linguagem de negócio ou cotidiana do usuário final ou usuário do sistema que captura o que um usuário faz ou necessita fazer como parte de sua função de trabalho. </a:t>
            </a:r>
            <a:r>
              <a:rPr lang="pt-BR" sz="2400" dirty="0">
                <a:hlinkClick r:id="rId4"/>
              </a:rPr>
              <a:t>Wikipédia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2782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34CA0-398B-42F4-98D9-97CC6515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Já ouviram falar de BDD?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38D4A-E01E-46FE-867C-5B21FB59AC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49996" cy="3502152"/>
          </a:xfrm>
        </p:spPr>
        <p:txBody>
          <a:bodyPr>
            <a:normAutofit/>
          </a:bodyPr>
          <a:lstStyle/>
          <a:p>
            <a:r>
              <a:rPr lang="pt-BR" sz="2400" dirty="0"/>
              <a:t>Ferramentas:</a:t>
            </a:r>
          </a:p>
          <a:p>
            <a:pPr marL="342900" indent="-342900">
              <a:buFontTx/>
              <a:buChar char="-"/>
            </a:pPr>
            <a:r>
              <a:rPr lang="pt-BR" sz="2400" dirty="0" err="1"/>
              <a:t>SpecFlow</a:t>
            </a:r>
            <a:r>
              <a:rPr lang="pt-BR" sz="2400" dirty="0"/>
              <a:t> (</a:t>
            </a:r>
            <a:r>
              <a:rPr lang="pt-BR" sz="2400" dirty="0" err="1"/>
              <a:t>Cucumber</a:t>
            </a:r>
            <a:r>
              <a:rPr lang="pt-BR" sz="2400" dirty="0"/>
              <a:t> for </a:t>
            </a:r>
            <a:r>
              <a:rPr lang="pt-BR" sz="2400" dirty="0" err="1"/>
              <a:t>.Net</a:t>
            </a:r>
            <a:r>
              <a:rPr lang="pt-BR" sz="2400" dirty="0"/>
              <a:t>)</a:t>
            </a:r>
          </a:p>
          <a:p>
            <a:pPr marL="342900" indent="-342900">
              <a:buFontTx/>
              <a:buChar char="-"/>
            </a:pPr>
            <a:r>
              <a:rPr lang="pt-BR" sz="2400" dirty="0" err="1"/>
              <a:t>Selenium</a:t>
            </a:r>
            <a:r>
              <a:rPr lang="pt-BR" sz="2400" dirty="0"/>
              <a:t> (Automatização de Testes pelo driver)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3380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34CA0-398B-42F4-98D9-97CC6515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pt-BR" sz="4400" dirty="0"/>
          </a:p>
        </p:txBody>
      </p:sp>
      <p:pic>
        <p:nvPicPr>
          <p:cNvPr id="3074" name="Picture 2" descr="Resultado de imagem para Vamos codar">
            <a:extLst>
              <a:ext uri="{FF2B5EF4-FFF2-40B4-BE49-F238E27FC236}">
                <a16:creationId xmlns:a16="http://schemas.microsoft.com/office/drawing/2014/main" id="{F867BB24-0243-4DC0-A026-1F471288F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2275215"/>
            <a:ext cx="4377690" cy="326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8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34CA0-398B-42F4-98D9-97CC6515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440" y="1741279"/>
            <a:ext cx="6877119" cy="640080"/>
          </a:xfrm>
        </p:spPr>
        <p:txBody>
          <a:bodyPr>
            <a:noAutofit/>
          </a:bodyPr>
          <a:lstStyle/>
          <a:p>
            <a:r>
              <a:rPr lang="pt-BR" sz="4800" dirty="0"/>
              <a:t>Olá!! Como vocês estão?</a:t>
            </a:r>
          </a:p>
        </p:txBody>
      </p:sp>
      <p:pic>
        <p:nvPicPr>
          <p:cNvPr id="1026" name="Picture 2" descr="Resultado de imagem para smile">
            <a:extLst>
              <a:ext uri="{FF2B5EF4-FFF2-40B4-BE49-F238E27FC236}">
                <a16:creationId xmlns:a16="http://schemas.microsoft.com/office/drawing/2014/main" id="{A45FC8A0-2AB8-47FE-AFCA-8BDA88DF1C5F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985" y="2514628"/>
            <a:ext cx="3924028" cy="375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35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34CA0-398B-42F4-98D9-97CC6515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Por que não testamos?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38D4A-E01E-46FE-867C-5B21FB59AC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49996" cy="4974336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/>
              <a:t>Consequências de não testar:</a:t>
            </a:r>
          </a:p>
          <a:p>
            <a:pPr marL="171450" indent="-171450">
              <a:buFontTx/>
              <a:buChar char="-"/>
            </a:pPr>
            <a:r>
              <a:rPr lang="pt-BR" sz="2400" dirty="0"/>
              <a:t>Atraso na entrega</a:t>
            </a:r>
          </a:p>
          <a:p>
            <a:pPr marL="171450" indent="-171450">
              <a:buFontTx/>
              <a:buChar char="-"/>
            </a:pPr>
            <a:r>
              <a:rPr lang="pt-BR" sz="2400" dirty="0"/>
              <a:t>Falhas na codificação</a:t>
            </a:r>
          </a:p>
          <a:p>
            <a:pPr marL="171450" indent="-171450">
              <a:buFontTx/>
              <a:buChar char="-"/>
            </a:pPr>
            <a:r>
              <a:rPr lang="pt-BR" sz="2400" dirty="0"/>
              <a:t>Muitos Bugs e problemas de qualidade</a:t>
            </a:r>
          </a:p>
          <a:p>
            <a:pPr marL="171450" indent="-171450">
              <a:buFontTx/>
              <a:buChar char="-"/>
            </a:pPr>
            <a:r>
              <a:rPr lang="pt-BR" sz="2400" dirty="0"/>
              <a:t>Perda de confiança do Cliente</a:t>
            </a:r>
          </a:p>
          <a:p>
            <a:pPr marL="171450" indent="-171450">
              <a:buFontTx/>
              <a:buChar char="-"/>
            </a:pPr>
            <a:r>
              <a:rPr lang="pt-BR" sz="2400" dirty="0"/>
              <a:t>Desmotivação do Time</a:t>
            </a:r>
          </a:p>
          <a:p>
            <a:pPr marL="171450" indent="-171450">
              <a:buFontTx/>
              <a:buChar char="-"/>
            </a:pPr>
            <a:r>
              <a:rPr lang="pt-BR" sz="2400" dirty="0" err="1"/>
              <a:t>Etc</a:t>
            </a:r>
            <a:r>
              <a:rPr lang="pt-BR" sz="2400" dirty="0"/>
              <a:t> ..</a:t>
            </a:r>
          </a:p>
        </p:txBody>
      </p:sp>
    </p:spTree>
    <p:extLst>
      <p:ext uri="{BB962C8B-B14F-4D97-AF65-F5344CB8AC3E}">
        <p14:creationId xmlns:p14="http://schemas.microsoft.com/office/powerpoint/2010/main" val="372508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34CA0-398B-42F4-98D9-97CC6515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Testes mais comuns..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38D4A-E01E-46FE-867C-5B21FB59AC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191" y="1435608"/>
            <a:ext cx="11149996" cy="4974336"/>
          </a:xfrm>
        </p:spPr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pt-BR" sz="2400" dirty="0"/>
          </a:p>
          <a:p>
            <a:pPr marL="171450" indent="-171450">
              <a:buFontTx/>
              <a:buChar char="-"/>
            </a:pPr>
            <a:r>
              <a:rPr lang="pt-BR" sz="2400" dirty="0"/>
              <a:t>Teste de Unidade</a:t>
            </a:r>
          </a:p>
          <a:p>
            <a:pPr marL="171450" indent="-171450">
              <a:buFontTx/>
              <a:buChar char="-"/>
            </a:pPr>
            <a:endParaRPr lang="pt-BR" sz="2400" dirty="0"/>
          </a:p>
          <a:p>
            <a:pPr marL="171450" indent="-171450">
              <a:buFontTx/>
              <a:buChar char="-"/>
            </a:pPr>
            <a:endParaRPr lang="pt-BR" sz="2400" dirty="0"/>
          </a:p>
          <a:p>
            <a:pPr marL="171450" indent="-171450">
              <a:buFontTx/>
              <a:buChar char="-"/>
            </a:pPr>
            <a:r>
              <a:rPr lang="pt-BR" sz="2400" dirty="0"/>
              <a:t>Teste de Integração</a:t>
            </a:r>
          </a:p>
        </p:txBody>
      </p:sp>
      <p:pic>
        <p:nvPicPr>
          <p:cNvPr id="2050" name="Picture 2" descr="Resultado de imagem para lego">
            <a:extLst>
              <a:ext uri="{FF2B5EF4-FFF2-40B4-BE49-F238E27FC236}">
                <a16:creationId xmlns:a16="http://schemas.microsoft.com/office/drawing/2014/main" id="{2DCD1064-5289-454D-886C-A752E8A0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214" y="1879745"/>
            <a:ext cx="2143125" cy="16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integração">
            <a:extLst>
              <a:ext uri="{FF2B5EF4-FFF2-40B4-BE49-F238E27FC236}">
                <a16:creationId xmlns:a16="http://schemas.microsoft.com/office/drawing/2014/main" id="{5920325B-36A3-48F1-ABD6-CCA5BC8DC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214" y="39227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99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34CA0-398B-42F4-98D9-97CC6515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Ferramentas e Abordagens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38D4A-E01E-46FE-867C-5B21FB59AC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49996" cy="4974336"/>
          </a:xfrm>
        </p:spPr>
        <p:txBody>
          <a:bodyPr>
            <a:normAutofit/>
          </a:bodyPr>
          <a:lstStyle/>
          <a:p>
            <a:r>
              <a:rPr lang="pt-BR" sz="2400" dirty="0"/>
              <a:t>O que utilizaremos:</a:t>
            </a:r>
          </a:p>
          <a:p>
            <a:pPr marL="171450" indent="-171450">
              <a:buFontTx/>
              <a:buChar char="-"/>
            </a:pPr>
            <a:r>
              <a:rPr lang="pt-BR" sz="2400" dirty="0"/>
              <a:t>AAA (</a:t>
            </a:r>
            <a:r>
              <a:rPr lang="pt-BR" sz="2400" dirty="0" err="1"/>
              <a:t>Arrange</a:t>
            </a:r>
            <a:r>
              <a:rPr lang="pt-BR" sz="2400" dirty="0"/>
              <a:t>, </a:t>
            </a:r>
            <a:r>
              <a:rPr lang="pt-BR" sz="2400" dirty="0" err="1"/>
              <a:t>Act</a:t>
            </a:r>
            <a:r>
              <a:rPr lang="pt-BR" sz="2400" dirty="0"/>
              <a:t>, </a:t>
            </a:r>
            <a:r>
              <a:rPr lang="pt-BR" sz="2400" dirty="0" err="1"/>
              <a:t>Assert</a:t>
            </a:r>
            <a:r>
              <a:rPr lang="pt-BR" sz="2400" dirty="0"/>
              <a:t>)</a:t>
            </a:r>
          </a:p>
          <a:p>
            <a:pPr marL="171450" indent="-171450">
              <a:buFontTx/>
              <a:buChar char="-"/>
            </a:pPr>
            <a:r>
              <a:rPr lang="pt-BR" sz="2400" dirty="0" err="1"/>
              <a:t>xUnit.Net</a:t>
            </a:r>
            <a:r>
              <a:rPr lang="pt-BR" sz="2400" dirty="0"/>
              <a:t> (Framework)</a:t>
            </a:r>
          </a:p>
          <a:p>
            <a:pPr marL="171450" indent="-171450">
              <a:buFontTx/>
              <a:buChar char="-"/>
            </a:pPr>
            <a:r>
              <a:rPr lang="pt-BR" sz="2400" dirty="0" err="1"/>
              <a:t>Mocks</a:t>
            </a:r>
            <a:endParaRPr lang="pt-BR" sz="2400" dirty="0"/>
          </a:p>
          <a:p>
            <a:pPr marL="171450" indent="-171450">
              <a:buFontTx/>
              <a:buChar char="-"/>
            </a:pPr>
            <a:r>
              <a:rPr lang="pt-BR" sz="2400" dirty="0"/>
              <a:t>Visual Studio (IDE)</a:t>
            </a:r>
          </a:p>
        </p:txBody>
      </p:sp>
    </p:spTree>
    <p:extLst>
      <p:ext uri="{BB962C8B-B14F-4D97-AF65-F5344CB8AC3E}">
        <p14:creationId xmlns:p14="http://schemas.microsoft.com/office/powerpoint/2010/main" val="383235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34CA0-398B-42F4-98D9-97CC6515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pt-BR" sz="4400" dirty="0"/>
          </a:p>
        </p:txBody>
      </p:sp>
      <p:pic>
        <p:nvPicPr>
          <p:cNvPr id="3074" name="Picture 2" descr="Resultado de imagem para Vamos codar">
            <a:extLst>
              <a:ext uri="{FF2B5EF4-FFF2-40B4-BE49-F238E27FC236}">
                <a16:creationId xmlns:a16="http://schemas.microsoft.com/office/drawing/2014/main" id="{F867BB24-0243-4DC0-A026-1F471288F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2275215"/>
            <a:ext cx="4377690" cy="326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58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34CA0-398B-42F4-98D9-97CC6515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Já ouviram falar de TDD?</a:t>
            </a:r>
          </a:p>
        </p:txBody>
      </p:sp>
      <p:pic>
        <p:nvPicPr>
          <p:cNvPr id="4098" name="Picture 2" descr="Resultado de imagem para TDD">
            <a:extLst>
              <a:ext uri="{FF2B5EF4-FFF2-40B4-BE49-F238E27FC236}">
                <a16:creationId xmlns:a16="http://schemas.microsoft.com/office/drawing/2014/main" id="{D849B402-E6B8-4FFE-99DB-EC8D71CA1EA0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361" y="1976754"/>
            <a:ext cx="5183664" cy="37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5E575C6-8C39-4C7D-A0DB-07C8EAA7FA5D}"/>
              </a:ext>
            </a:extLst>
          </p:cNvPr>
          <p:cNvSpPr txBox="1">
            <a:spLocks/>
          </p:cNvSpPr>
          <p:nvPr/>
        </p:nvSpPr>
        <p:spPr>
          <a:xfrm>
            <a:off x="539496" y="1435608"/>
            <a:ext cx="11149996" cy="497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pt-BR" sz="2400" dirty="0"/>
              <a:t>TDD é sobre design de código</a:t>
            </a:r>
          </a:p>
          <a:p>
            <a:pPr marL="171450" indent="-171450">
              <a:buFontTx/>
              <a:buChar char="-"/>
            </a:pPr>
            <a:r>
              <a:rPr lang="pt-BR" sz="2400" dirty="0"/>
              <a:t>Baby </a:t>
            </a:r>
            <a:r>
              <a:rPr lang="pt-BR" sz="2400" dirty="0" err="1"/>
              <a:t>Steps</a:t>
            </a:r>
            <a:endParaRPr lang="pt-BR" sz="2400" dirty="0"/>
          </a:p>
          <a:p>
            <a:pPr marL="171450" indent="-171450">
              <a:buFontTx/>
              <a:buChar char="-"/>
            </a:pPr>
            <a:r>
              <a:rPr lang="pt-BR" sz="2400" dirty="0"/>
              <a:t>O Princípio da Falha</a:t>
            </a:r>
          </a:p>
          <a:p>
            <a:pPr marL="171450" indent="-171450">
              <a:buFontTx/>
              <a:buChar char="-"/>
            </a:pPr>
            <a:r>
              <a:rPr lang="pt-BR" sz="2400" dirty="0"/>
              <a:t>Necessidade</a:t>
            </a:r>
          </a:p>
        </p:txBody>
      </p:sp>
    </p:spTree>
    <p:extLst>
      <p:ext uri="{BB962C8B-B14F-4D97-AF65-F5344CB8AC3E}">
        <p14:creationId xmlns:p14="http://schemas.microsoft.com/office/powerpoint/2010/main" val="102778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Dicas de Leitura ..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2BC1698-27AB-4750-8BE2-26B06ECAC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627" y="1828419"/>
            <a:ext cx="75152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34CA0-398B-42F4-98D9-97CC6515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pt-BR" sz="4400" dirty="0"/>
          </a:p>
        </p:txBody>
      </p:sp>
      <p:pic>
        <p:nvPicPr>
          <p:cNvPr id="3074" name="Picture 2" descr="Resultado de imagem para Vamos codar">
            <a:extLst>
              <a:ext uri="{FF2B5EF4-FFF2-40B4-BE49-F238E27FC236}">
                <a16:creationId xmlns:a16="http://schemas.microsoft.com/office/drawing/2014/main" id="{F867BB24-0243-4DC0-A026-1F471288F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2275215"/>
            <a:ext cx="4377690" cy="326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23209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29_TF10001108.potx" id="{B3A0C6B1-0365-4650-BA4E-2EEF0E81B440}" vid="{CC03AFE5-A7BF-46D8-9FB1-2970631E94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16c05727-aa75-4e4a-9b5f-8a80a1165891"/>
    <ds:schemaRef ds:uri="http://www.w3.org/XML/1998/namespace"/>
    <ds:schemaRef ds:uri="http://purl.org/dc/dcmitype/"/>
    <ds:schemaRef ds:uri="71af3243-3dd4-4a8d-8c0d-dd76da1f02a5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Bem-vindo ao PowerPoint 2016</Template>
  <TotalTime>0</TotalTime>
  <Words>328</Words>
  <Application>Microsoft Office PowerPoint</Application>
  <PresentationFormat>Widescreen</PresentationFormat>
  <Paragraphs>49</Paragraphs>
  <Slides>13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DocBoas-vindas</vt:lpstr>
      <vt:lpstr>Oficina: Teste de Software em C#</vt:lpstr>
      <vt:lpstr>Olá!! Como vocês estão?</vt:lpstr>
      <vt:lpstr>Por que não testamos?</vt:lpstr>
      <vt:lpstr>Testes mais comuns..</vt:lpstr>
      <vt:lpstr>Ferramentas e Abordagens</vt:lpstr>
      <vt:lpstr>Apresentação do PowerPoint</vt:lpstr>
      <vt:lpstr>Já ouviram falar de TDD?</vt:lpstr>
      <vt:lpstr>Dicas de Leitura ..</vt:lpstr>
      <vt:lpstr>Apresentação do PowerPoint</vt:lpstr>
      <vt:lpstr>Já ouviram falar de BDD?</vt:lpstr>
      <vt:lpstr>User Story?</vt:lpstr>
      <vt:lpstr>Já ouviram falar de BDD?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2019-10-20T15:00:42Z</dcterms:created>
  <dcterms:modified xsi:type="dcterms:W3CDTF">2019-11-14T20:27:28Z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