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slideLayout8.xml" ContentType="application/vnd.openxmlformats-officedocument.presentationml.slideLayout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theme/theme11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2.xml" ContentType="application/vnd.openxmlformats-officedocument.theme+xml"/>
  <Override PartName="/ppt/slideLayouts/slideLayout12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6" r:id="rId1"/>
    <p:sldMasterId id="2147483769" r:id="rId2"/>
    <p:sldMasterId id="2147483772" r:id="rId3"/>
    <p:sldMasterId id="2147483794" r:id="rId4"/>
    <p:sldMasterId id="2147483803" r:id="rId5"/>
    <p:sldMasterId id="2147483811" r:id="rId6"/>
    <p:sldMasterId id="2147483780" r:id="rId7"/>
    <p:sldMasterId id="2147483822" r:id="rId8"/>
    <p:sldMasterId id="2147483824" r:id="rId9"/>
    <p:sldMasterId id="2147483825" r:id="rId10"/>
    <p:sldMasterId id="2147483828" r:id="rId11"/>
    <p:sldMasterId id="2147483830" r:id="rId12"/>
    <p:sldMasterId id="2147483833" r:id="rId13"/>
  </p:sldMasterIdLst>
  <p:notesMasterIdLst>
    <p:notesMasterId r:id="rId32"/>
  </p:notesMasterIdLst>
  <p:handoutMasterIdLst>
    <p:handoutMasterId r:id="rId33"/>
  </p:handoutMasterIdLst>
  <p:sldIdLst>
    <p:sldId id="264" r:id="rId14"/>
    <p:sldId id="281" r:id="rId15"/>
    <p:sldId id="272" r:id="rId16"/>
    <p:sldId id="292" r:id="rId17"/>
    <p:sldId id="289" r:id="rId18"/>
    <p:sldId id="291" r:id="rId19"/>
    <p:sldId id="290" r:id="rId20"/>
    <p:sldId id="295" r:id="rId21"/>
    <p:sldId id="296" r:id="rId22"/>
    <p:sldId id="297" r:id="rId23"/>
    <p:sldId id="302" r:id="rId24"/>
    <p:sldId id="298" r:id="rId25"/>
    <p:sldId id="299" r:id="rId26"/>
    <p:sldId id="300" r:id="rId27"/>
    <p:sldId id="301" r:id="rId28"/>
    <p:sldId id="285" r:id="rId29"/>
    <p:sldId id="293" r:id="rId30"/>
    <p:sldId id="294" r:id="rId31"/>
  </p:sldIdLst>
  <p:sldSz cx="9144000" cy="5148263"/>
  <p:notesSz cx="6858000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orient="horz" pos="3028" userDrawn="1">
          <p15:clr>
            <a:srgbClr val="A4A3A4"/>
          </p15:clr>
        </p15:guide>
        <p15:guide id="4" pos="5511" userDrawn="1">
          <p15:clr>
            <a:srgbClr val="A4A3A4"/>
          </p15:clr>
        </p15:guide>
        <p15:guide id="5" orient="horz" pos="272">
          <p15:clr>
            <a:srgbClr val="A4A3A4"/>
          </p15:clr>
        </p15:guide>
        <p15:guide id="6" orient="horz" pos="2506" userDrawn="1">
          <p15:clr>
            <a:srgbClr val="A4A3A4"/>
          </p15:clr>
        </p15:guide>
        <p15:guide id="7" orient="horz" pos="986" userDrawn="1">
          <p15:clr>
            <a:srgbClr val="A4A3A4"/>
          </p15:clr>
        </p15:guide>
        <p15:guide id="8" orient="horz" pos="692" userDrawn="1">
          <p15:clr>
            <a:srgbClr val="A4A3A4"/>
          </p15:clr>
        </p15:guide>
        <p15:guide id="9" orient="horz" pos="2007" userDrawn="1">
          <p15:clr>
            <a:srgbClr val="A4A3A4"/>
          </p15:clr>
        </p15:guide>
        <p15:guide id="10" orient="horz" pos="873" userDrawn="1">
          <p15:clr>
            <a:srgbClr val="A4A3A4"/>
          </p15:clr>
        </p15:guide>
        <p15:guide id="11" orient="horz" pos="1304" userDrawn="1">
          <p15:clr>
            <a:srgbClr val="A4A3A4"/>
          </p15:clr>
        </p15:guide>
        <p15:guide id="12" orient="horz" pos="228">
          <p15:clr>
            <a:srgbClr val="A4A3A4"/>
          </p15:clr>
        </p15:guide>
        <p15:guide id="13" pos="2358" userDrawn="1">
          <p15:clr>
            <a:srgbClr val="A4A3A4"/>
          </p15:clr>
        </p15:guide>
        <p15:guide id="14" pos="725" userDrawn="1">
          <p15:clr>
            <a:srgbClr val="A4A3A4"/>
          </p15:clr>
        </p15:guide>
        <p15:guide id="15" pos="1020" userDrawn="1">
          <p15:clr>
            <a:srgbClr val="A4A3A4"/>
          </p15:clr>
        </p15:guide>
        <p15:guide id="16" pos="1292" userDrawn="1">
          <p15:clr>
            <a:srgbClr val="A4A3A4"/>
          </p15:clr>
        </p15:guide>
        <p15:guide id="17" pos="1542" userDrawn="1">
          <p15:clr>
            <a:srgbClr val="A4A3A4"/>
          </p15:clr>
        </p15:guide>
        <p15:guide id="18" pos="1701" userDrawn="1">
          <p15:clr>
            <a:srgbClr val="A4A3A4"/>
          </p15:clr>
        </p15:guide>
        <p15:guide id="19" pos="1995" userDrawn="1">
          <p15:clr>
            <a:srgbClr val="A4A3A4"/>
          </p15:clr>
        </p15:guide>
        <p15:guide id="20" pos="2472" userDrawn="1">
          <p15:clr>
            <a:srgbClr val="A4A3A4"/>
          </p15:clr>
        </p15:guide>
        <p15:guide id="21" pos="2869">
          <p15:clr>
            <a:srgbClr val="A4A3A4"/>
          </p15:clr>
        </p15:guide>
        <p15:guide id="22" pos="3029">
          <p15:clr>
            <a:srgbClr val="A4A3A4"/>
          </p15:clr>
        </p15:guide>
        <p15:guide id="23" pos="3470" userDrawn="1">
          <p15:clr>
            <a:srgbClr val="A4A3A4"/>
          </p15:clr>
        </p15:guide>
        <p15:guide id="24" pos="3696" userDrawn="1">
          <p15:clr>
            <a:srgbClr val="A4A3A4"/>
          </p15:clr>
        </p15:guide>
        <p15:guide id="25" pos="3742" userDrawn="1">
          <p15:clr>
            <a:srgbClr val="A4A3A4"/>
          </p15:clr>
        </p15:guide>
        <p15:guide id="26" pos="3991" userDrawn="1">
          <p15:clr>
            <a:srgbClr val="A4A3A4"/>
          </p15:clr>
        </p15:guide>
        <p15:guide id="27" pos="4473">
          <p15:clr>
            <a:srgbClr val="A4A3A4"/>
          </p15:clr>
        </p15:guide>
        <p15:guide id="28" pos="4621">
          <p15:clr>
            <a:srgbClr val="A4A3A4"/>
          </p15:clr>
        </p15:guide>
        <p15:guide id="29" pos="5012" userDrawn="1">
          <p15:clr>
            <a:srgbClr val="A4A3A4"/>
          </p15:clr>
        </p15:guide>
        <p15:guide id="30" pos="5157">
          <p15:clr>
            <a:srgbClr val="A4A3A4"/>
          </p15:clr>
        </p15:guide>
        <p15:guide id="31" pos="5759">
          <p15:clr>
            <a:srgbClr val="A4A3A4"/>
          </p15:clr>
        </p15:guide>
        <p15:guide id="32" pos="48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Виноградов Дмитрий Викторович" initials="ВДВ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FBE5D6"/>
    <a:srgbClr val="182D74"/>
    <a:srgbClr val="193076"/>
    <a:srgbClr val="404040"/>
    <a:srgbClr val="2121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6" autoAdjust="0"/>
    <p:restoredTop sz="86419" autoAdjust="0"/>
  </p:normalViewPr>
  <p:slideViewPr>
    <p:cSldViewPr snapToGrid="0">
      <p:cViewPr varScale="1">
        <p:scale>
          <a:sx n="153" d="100"/>
          <a:sy n="153" d="100"/>
        </p:scale>
        <p:origin x="462" y="144"/>
      </p:cViewPr>
      <p:guideLst>
        <p:guide orient="horz" pos="261"/>
        <p:guide pos="340"/>
        <p:guide orient="horz" pos="3028"/>
        <p:guide pos="5511"/>
        <p:guide orient="horz" pos="272"/>
        <p:guide orient="horz" pos="2506"/>
        <p:guide orient="horz" pos="986"/>
        <p:guide orient="horz" pos="692"/>
        <p:guide orient="horz" pos="2007"/>
        <p:guide orient="horz" pos="873"/>
        <p:guide orient="horz" pos="1304"/>
        <p:guide orient="horz" pos="228"/>
        <p:guide pos="2358"/>
        <p:guide pos="725"/>
        <p:guide pos="1020"/>
        <p:guide pos="1292"/>
        <p:guide pos="1542"/>
        <p:guide pos="1701"/>
        <p:guide pos="1995"/>
        <p:guide pos="2472"/>
        <p:guide pos="2869"/>
        <p:guide pos="3029"/>
        <p:guide pos="3470"/>
        <p:guide pos="3696"/>
        <p:guide pos="3742"/>
        <p:guide pos="3991"/>
        <p:guide pos="4473"/>
        <p:guide pos="4621"/>
        <p:guide pos="5012"/>
        <p:guide pos="5157"/>
        <p:guide pos="5759"/>
        <p:guide pos="48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72" d="100"/>
          <a:sy n="172" d="100"/>
        </p:scale>
        <p:origin x="6552" y="208"/>
      </p:cViewPr>
      <p:guideLst>
        <p:guide orient="horz" pos="3127"/>
        <p:guide pos="2160"/>
      </p:guideLst>
    </p:cSldViewPr>
  </p:notesViewPr>
  <p:gridSpacing cx="1080136" cy="108013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21" Type="http://schemas.openxmlformats.org/officeDocument/2006/relationships/slide" Target="slides/slide8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_____Microsoft_Excel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_____Microsoft_Excel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_____Microsoft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438917718913595E-2"/>
          <c:y val="4.6433878157503716E-2"/>
          <c:w val="0.6302650619997594"/>
          <c:h val="0.841985147008927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2021, январь-март</c:v>
                </c:pt>
              </c:strCache>
            </c:strRef>
          </c:tx>
          <c:spPr>
            <a:solidFill>
              <a:srgbClr val="193076"/>
            </a:solidFill>
          </c:spPr>
          <c:invertIfNegative val="0"/>
          <c:dLbls>
            <c:dLbl>
              <c:idx val="0"/>
              <c:layout>
                <c:manualLayout>
                  <c:x val="0"/>
                  <c:y val="1.85735512630014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500">
                    <a:latin typeface="Helvetica" panose="020B0604020202020204" pitchFamily="34" charset="0"/>
                    <a:cs typeface="Helvetica" panose="020B0604020202020204" pitchFamily="34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Лист1!$A$2:$A$5</c:f>
              <c:strCache>
                <c:ptCount val="4"/>
                <c:pt idx="0">
                  <c:v>Тверь</c:v>
                </c:pt>
                <c:pt idx="1">
                  <c:v>Смоленск</c:v>
                </c:pt>
                <c:pt idx="2">
                  <c:v>Курск</c:v>
                </c:pt>
                <c:pt idx="3">
                  <c:v>Мурманск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273.5</c:v>
                </c:pt>
                <c:pt idx="1">
                  <c:v>279.39999999999998</c:v>
                </c:pt>
                <c:pt idx="2">
                  <c:v>39</c:v>
                </c:pt>
                <c:pt idx="3">
                  <c:v>285.3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2022, январь-март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8.5660997987486859E-3"/>
                  <c:y val="1.85735512630014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178355739102761E-2"/>
                  <c:y val="-4.2563896609279325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7.8557049273516675E-3"/>
                  <c:y val="9.286775631500657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1.5711409854703481E-2"/>
                  <c:y val="9.286775631500742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500">
                    <a:latin typeface="Helvetica" panose="020B0604020202020204" pitchFamily="34" charset="0"/>
                    <a:cs typeface="Helvetica" panose="020B0604020202020204" pitchFamily="34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Лист1!$A$2:$A$5</c:f>
              <c:strCache>
                <c:ptCount val="4"/>
                <c:pt idx="0">
                  <c:v>Тверь</c:v>
                </c:pt>
                <c:pt idx="1">
                  <c:v>Смоленск</c:v>
                </c:pt>
                <c:pt idx="2">
                  <c:v>Курск</c:v>
                </c:pt>
                <c:pt idx="3">
                  <c:v>Мурманск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406.8</c:v>
                </c:pt>
                <c:pt idx="1">
                  <c:v>105.6</c:v>
                </c:pt>
                <c:pt idx="2">
                  <c:v>42.4</c:v>
                </c:pt>
                <c:pt idx="3">
                  <c:v>235.5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975568"/>
        <c:axId val="372976128"/>
      </c:barChart>
      <c:catAx>
        <c:axId val="372975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600">
                <a:latin typeface="Helvetica" panose="020B0604020202020204" pitchFamily="34" charset="0"/>
                <a:cs typeface="Helvetica" panose="020B0604020202020204" pitchFamily="34" charset="0"/>
              </a:defRPr>
            </a:pPr>
            <a:endParaRPr lang="ru-RU"/>
          </a:p>
        </c:txPr>
        <c:crossAx val="372976128"/>
        <c:crosses val="autoZero"/>
        <c:auto val="1"/>
        <c:lblAlgn val="ctr"/>
        <c:lblOffset val="100"/>
        <c:noMultiLvlLbl val="0"/>
      </c:catAx>
      <c:valAx>
        <c:axId val="372976128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372975568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700">
                <a:latin typeface="Helvetica" panose="020B0604020202020204" pitchFamily="34" charset="0"/>
                <a:cs typeface="Helvetica" panose="020B0604020202020204" pitchFamily="34" charset="0"/>
              </a:defRPr>
            </a:pPr>
            <a:endParaRPr lang="ru-RU"/>
          </a:p>
        </c:txPr>
      </c:legendEntry>
      <c:legendEntry>
        <c:idx val="1"/>
        <c:txPr>
          <a:bodyPr/>
          <a:lstStyle/>
          <a:p>
            <a:pPr>
              <a:defRPr sz="700">
                <a:latin typeface="Helvetica" panose="020B0604020202020204" pitchFamily="34" charset="0"/>
                <a:cs typeface="Helvetica" panose="020B0604020202020204" pitchFamily="34" charset="0"/>
              </a:defRPr>
            </a:pPr>
            <a:endParaRPr lang="ru-RU"/>
          </a:p>
        </c:txPr>
      </c:legendEntry>
      <c:layout>
        <c:manualLayout>
          <c:xMode val="edge"/>
          <c:yMode val="edge"/>
          <c:x val="0.73246448715376367"/>
          <c:y val="0.49311096746264815"/>
          <c:w val="0.23634283044832627"/>
          <c:h val="0.25523423149372304"/>
        </c:manualLayout>
      </c:layout>
      <c:overlay val="0"/>
      <c:txPr>
        <a:bodyPr/>
        <a:lstStyle/>
        <a:p>
          <a:pPr>
            <a:defRPr sz="700"/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438917718913595E-2"/>
          <c:y val="4.6433878157503716E-2"/>
          <c:w val="0.6302650619997594"/>
          <c:h val="0.841985147008927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2021, январь-март</c:v>
                </c:pt>
              </c:strCache>
            </c:strRef>
          </c:tx>
          <c:spPr>
            <a:solidFill>
              <a:srgbClr val="193076"/>
            </a:solidFill>
          </c:spPr>
          <c:invertIfNegative val="0"/>
          <c:dLbls>
            <c:dLbl>
              <c:idx val="0"/>
              <c:layout>
                <c:manualLayout>
                  <c:x val="-7.8557049273517403E-3"/>
                  <c:y val="1.85735512630014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500">
                    <a:latin typeface="Helvetica" panose="020B0604020202020204" pitchFamily="34" charset="0"/>
                    <a:cs typeface="Helvetica" panose="020B0604020202020204" pitchFamily="34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Лист1!$A$2:$A$6</c:f>
              <c:strCache>
                <c:ptCount val="4"/>
                <c:pt idx="0">
                  <c:v>Тверь</c:v>
                </c:pt>
                <c:pt idx="1">
                  <c:v>Смоленск</c:v>
                </c:pt>
                <c:pt idx="2">
                  <c:v>Курск</c:v>
                </c:pt>
                <c:pt idx="3">
                  <c:v>Мурманск</c:v>
                </c:pt>
              </c:strCache>
            </c:strRef>
          </c:cat>
          <c:val>
            <c:numRef>
              <c:f>Лист1!$B$2:$B$6</c:f>
              <c:numCache>
                <c:formatCode>0.0</c:formatCode>
                <c:ptCount val="4"/>
                <c:pt idx="0">
                  <c:v>13.78</c:v>
                </c:pt>
                <c:pt idx="1">
                  <c:v>3.1</c:v>
                </c:pt>
                <c:pt idx="2">
                  <c:v>0.2</c:v>
                </c:pt>
                <c:pt idx="3">
                  <c:v>1.7</c:v>
                </c:pt>
              </c:numCache>
            </c:numRef>
          </c:val>
        </c:ser>
        <c:ser>
          <c:idx val="1"/>
          <c:order val="1"/>
          <c:tx>
            <c:strRef>
              <c:f>Лист1!$C$3</c:f>
              <c:strCache>
                <c:ptCount val="1"/>
                <c:pt idx="0">
                  <c:v>14,1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3.9278524636758702E-3"/>
                  <c:y val="1.85735512630014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7.2009796637408689E-17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7.8557049273516675E-3"/>
                  <c:y val="9.286775631500657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"/>
                  <c:y val="9.286775631500742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500">
                    <a:latin typeface="Helvetica" panose="020B0604020202020204" pitchFamily="34" charset="0"/>
                    <a:cs typeface="Helvetica" panose="020B0604020202020204" pitchFamily="34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Лист1!$A$2:$A$6</c:f>
              <c:strCache>
                <c:ptCount val="4"/>
                <c:pt idx="0">
                  <c:v>Тверь</c:v>
                </c:pt>
                <c:pt idx="1">
                  <c:v>Смоленск</c:v>
                </c:pt>
                <c:pt idx="2">
                  <c:v>Курск</c:v>
                </c:pt>
                <c:pt idx="3">
                  <c:v>Мурманск</c:v>
                </c:pt>
              </c:strCache>
            </c:strRef>
          </c:cat>
          <c:val>
            <c:numRef>
              <c:f>Лист1!$C$2:$C$6</c:f>
              <c:numCache>
                <c:formatCode>0.0</c:formatCode>
                <c:ptCount val="4"/>
                <c:pt idx="0">
                  <c:v>20.9</c:v>
                </c:pt>
                <c:pt idx="1">
                  <c:v>14.1</c:v>
                </c:pt>
                <c:pt idx="2">
                  <c:v>3.4</c:v>
                </c:pt>
                <c:pt idx="3">
                  <c:v>7.3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696480"/>
        <c:axId val="372697040"/>
      </c:barChart>
      <c:catAx>
        <c:axId val="3726964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600">
                <a:latin typeface="Helvetica" panose="020B0604020202020204" pitchFamily="34" charset="0"/>
                <a:cs typeface="Helvetica" panose="020B0604020202020204" pitchFamily="34" charset="0"/>
              </a:defRPr>
            </a:pPr>
            <a:endParaRPr lang="ru-RU"/>
          </a:p>
        </c:txPr>
        <c:crossAx val="372697040"/>
        <c:crosses val="autoZero"/>
        <c:auto val="1"/>
        <c:lblAlgn val="ctr"/>
        <c:lblOffset val="100"/>
        <c:noMultiLvlLbl val="0"/>
      </c:catAx>
      <c:valAx>
        <c:axId val="372697040"/>
        <c:scaling>
          <c:orientation val="minMax"/>
        </c:scaling>
        <c:delete val="1"/>
        <c:axPos val="l"/>
        <c:majorGridlines/>
        <c:numFmt formatCode="0.0" sourceLinked="1"/>
        <c:majorTickMark val="out"/>
        <c:minorTickMark val="none"/>
        <c:tickLblPos val="nextTo"/>
        <c:crossAx val="37269648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676091664556062E-2"/>
          <c:y val="4.2670129415618437E-2"/>
          <c:w val="0.71667794495985027"/>
          <c:h val="0.957329846990186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01.01.2022</c:v>
                </c:pt>
              </c:strCache>
            </c:strRef>
          </c:tx>
          <c:spPr>
            <a:solidFill>
              <a:srgbClr val="193076"/>
            </a:solidFill>
            <a:ln>
              <a:noFill/>
            </a:ln>
          </c:spPr>
          <c:invertIfNegative val="0"/>
          <c:dLbls>
            <c:dLbl>
              <c:idx val="0"/>
              <c:layout/>
              <c:spPr>
                <a:gradFill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gradFill>
                    <a:gsLst>
                      <a:gs pos="2500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/>
              </c:spPr>
              <c:txPr>
                <a:bodyPr rot="5400000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600"/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7.6041848164188118E-3"/>
                  <c:y val="0.1639784659410401"/>
                </c:manualLayout>
              </c:layout>
              <c:spPr>
                <a:gradFill>
                  <a:gsLst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gradFill>
                    <a:gsLst>
                      <a:gs pos="500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/>
              </c:spPr>
              <c:txPr>
                <a:bodyPr rot="5400000" vert="horz" wrap="square" lIns="38100" tIns="19050" rIns="38100" bIns="19050" anchor="ctr">
                  <a:spAutoFit/>
                </a:bodyPr>
                <a:lstStyle/>
                <a:p>
                  <a:pPr>
                    <a:defRPr sz="60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gradFill>
                <a:gsLst>
                  <a:gs pos="25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gradFill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/>
            </c:spPr>
            <c:txPr>
              <a:bodyPr rot="5400000" vert="horz" wrap="square" lIns="38100" tIns="19050" rIns="38100" bIns="19050" anchor="ctr">
                <a:spAutoFit/>
              </a:bodyPr>
              <a:lstStyle/>
              <a:p>
                <a:pPr>
                  <a:defRPr sz="600"/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Лист1!$A$2:$A$5</c:f>
              <c:strCache>
                <c:ptCount val="4"/>
                <c:pt idx="0">
                  <c:v>Тверь</c:v>
                </c:pt>
                <c:pt idx="1">
                  <c:v>Смоленск</c:v>
                </c:pt>
                <c:pt idx="2">
                  <c:v>Курск</c:v>
                </c:pt>
                <c:pt idx="3">
                  <c:v>Мурманск</c:v>
                </c:pt>
              </c:strCache>
            </c:strRef>
          </c:cat>
          <c:val>
            <c:numRef>
              <c:f>Лист1!$B$2:$B$5</c:f>
              <c:numCache>
                <c:formatCode>#\ ##0.000</c:formatCode>
                <c:ptCount val="4"/>
                <c:pt idx="0">
                  <c:v>1505.1959999999999</c:v>
                </c:pt>
                <c:pt idx="1">
                  <c:v>1003.705</c:v>
                </c:pt>
                <c:pt idx="2">
                  <c:v>365.28199999999998</c:v>
                </c:pt>
                <c:pt idx="3">
                  <c:v>1577.289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24.03.2022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invertIfNegative val="0"/>
          <c:dLbls>
            <c:dLbl>
              <c:idx val="0"/>
              <c:layout/>
              <c:spPr/>
              <c:txPr>
                <a:bodyPr rot="5400000" vert="horz" lIns="38100" tIns="19050" rIns="38100" bIns="19050">
                  <a:spAutoFit/>
                </a:bodyPr>
                <a:lstStyle/>
                <a:p>
                  <a:pPr>
                    <a:defRPr sz="600" baseline="0">
                      <a:ln>
                        <a:noFill/>
                      </a:ln>
                      <a:solidFill>
                        <a:schemeClr val="tx1"/>
                      </a:solidFill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/>
              <c:txPr>
                <a:bodyPr rot="5400000" vert="horz" lIns="38100" tIns="19050" rIns="38100" bIns="19050" anchorCtr="0">
                  <a:spAutoFit/>
                </a:bodyPr>
                <a:lstStyle/>
                <a:p>
                  <a:pPr algn="ctr" rtl="0">
                    <a:defRPr lang="en-US" sz="600" b="0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9604630289923016E-3"/>
                  <c:y val="0.13134634282708413"/>
                </c:manualLayout>
              </c:layout>
              <c:spPr/>
              <c:txPr>
                <a:bodyPr rot="5400000" vert="horz" lIns="38100" tIns="19050" rIns="38100" bIns="19050">
                  <a:spAutoFit/>
                </a:bodyPr>
                <a:lstStyle/>
                <a:p>
                  <a:pPr>
                    <a:defRPr sz="600" baseline="0">
                      <a:ln>
                        <a:noFill/>
                      </a:ln>
                      <a:solidFill>
                        <a:schemeClr val="tx1"/>
                      </a:solidFill>
                    </a:defRPr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spPr/>
              <c:txPr>
                <a:bodyPr rot="5400000" vert="horz" lIns="38100" tIns="19050" rIns="38100" bIns="19050">
                  <a:spAutoFit/>
                </a:bodyPr>
                <a:lstStyle/>
                <a:p>
                  <a:pPr>
                    <a:defRPr sz="600" baseline="0">
                      <a:ln>
                        <a:noFill/>
                      </a:ln>
                      <a:solidFill>
                        <a:schemeClr val="tx1"/>
                      </a:solidFill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5400000" vert="horz" lIns="38100" tIns="19050" rIns="38100" bIns="19050">
                <a:spAutoFit/>
              </a:bodyPr>
              <a:lstStyle/>
              <a:p>
                <a:pPr>
                  <a:defRPr sz="600" baseline="0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  <a:solidFill>
                      <a:schemeClr val="tx1"/>
                    </a:solidFill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Лист1!$A$2:$A$5</c:f>
              <c:strCache>
                <c:ptCount val="4"/>
                <c:pt idx="0">
                  <c:v>Тверь</c:v>
                </c:pt>
                <c:pt idx="1">
                  <c:v>Смоленск</c:v>
                </c:pt>
                <c:pt idx="2">
                  <c:v>Курск</c:v>
                </c:pt>
                <c:pt idx="3">
                  <c:v>Мурманск</c:v>
                </c:pt>
              </c:strCache>
            </c:strRef>
          </c:cat>
          <c:val>
            <c:numRef>
              <c:f>Лист1!$C$2:$C$5</c:f>
              <c:numCache>
                <c:formatCode>#\ ##0.000</c:formatCode>
                <c:ptCount val="4"/>
                <c:pt idx="0">
                  <c:v>1457.6679999999999</c:v>
                </c:pt>
                <c:pt idx="1">
                  <c:v>1072.08</c:v>
                </c:pt>
                <c:pt idx="2">
                  <c:v>303.99599999999998</c:v>
                </c:pt>
                <c:pt idx="3">
                  <c:v>1569.7159999999999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%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3.7068305338556887E-2"/>
                  <c:y val="0.79445227498978355"/>
                </c:manualLayout>
              </c:layout>
              <c:tx>
                <c:rich>
                  <a:bodyPr/>
                  <a:lstStyle/>
                  <a:p>
                    <a:fld id="{E105BD84-B2EA-4E63-8B9E-D2BEEF678507}" type="VALUE">
                      <a:rPr lang="en-US" sz="800"/>
                      <a:pPr/>
                      <a:t>[ЗНАЧЕНИЕ]</a:t>
                    </a:fld>
                    <a:endParaRPr lang="ru-RU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4.0712027125983381E-2"/>
                  <c:y val="-0.51064352500445465"/>
                </c:manualLayout>
              </c:layout>
              <c:spPr>
                <a:noFill/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800"/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7068305338556942E-2"/>
                  <c:y val="0.25241567285131555"/>
                </c:manualLayout>
              </c:layout>
              <c:spPr>
                <a:noFill/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ru-RU" sz="800" b="0" i="0" u="none" strike="noStrike" kern="1200" baseline="0">
                      <a:solidFill>
                        <a:prstClr val="black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6909934717773971E-2"/>
                  <c:y val="0.82154110111575496"/>
                </c:manualLayout>
              </c:layout>
              <c:spPr>
                <a:noFill/>
                <a:effectLst/>
              </c:spPr>
              <c:txPr>
                <a:bodyPr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ru-RU" sz="800" b="0" i="0" u="none" strike="noStrike" kern="1200" baseline="0">
                      <a:solidFill>
                        <a:prstClr val="black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>
                      <a:noFill/>
                    </a:ln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Тверь</c:v>
                </c:pt>
                <c:pt idx="1">
                  <c:v>Смоленск</c:v>
                </c:pt>
                <c:pt idx="2">
                  <c:v>Курск</c:v>
                </c:pt>
                <c:pt idx="3">
                  <c:v>Мурманск</c:v>
                </c:pt>
              </c:strCache>
            </c:strRef>
          </c:cat>
          <c:val>
            <c:numRef>
              <c:f>Лист1!$D$2:$D$5</c:f>
              <c:numCache>
                <c:formatCode>0.00%</c:formatCode>
                <c:ptCount val="4"/>
                <c:pt idx="0">
                  <c:v>-3.1575954227887948E-2</c:v>
                </c:pt>
                <c:pt idx="1">
                  <c:v>6.8122605745712023E-2</c:v>
                </c:pt>
                <c:pt idx="2">
                  <c:v>-0.16777722417200958</c:v>
                </c:pt>
                <c:pt idx="3">
                  <c:v>-4.8012761136355438E-3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4"/>
        <c:axId val="396653744"/>
        <c:axId val="396654304"/>
      </c:barChart>
      <c:catAx>
        <c:axId val="3966537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  <a:endParaRPr lang="ru-RU"/>
          </a:p>
        </c:txPr>
        <c:crossAx val="396654304"/>
        <c:crosses val="autoZero"/>
        <c:auto val="1"/>
        <c:lblAlgn val="ctr"/>
        <c:lblOffset val="100"/>
        <c:noMultiLvlLbl val="0"/>
      </c:catAx>
      <c:valAx>
        <c:axId val="396654304"/>
        <c:scaling>
          <c:orientation val="minMax"/>
        </c:scaling>
        <c:delete val="1"/>
        <c:axPos val="l"/>
        <c:numFmt formatCode="#\ ##0.000" sourceLinked="1"/>
        <c:majorTickMark val="out"/>
        <c:minorTickMark val="none"/>
        <c:tickLblPos val="nextTo"/>
        <c:crossAx val="39665374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  <c:txPr>
        <a:bodyPr/>
        <a:lstStyle/>
        <a:p>
          <a:pPr>
            <a:defRPr sz="500"/>
          </a:pPr>
          <a:endParaRPr lang="ru-RU"/>
        </a:p>
      </c:txPr>
    </c:legend>
    <c:plotVisOnly val="1"/>
    <c:dispBlanksAs val="gap"/>
    <c:showDLblsOverMax val="0"/>
  </c:chart>
  <c:spPr>
    <a:ln>
      <a:solidFill>
        <a:schemeClr val="accent1"/>
      </a:solidFill>
    </a:ln>
  </c:spPr>
  <c:txPr>
    <a:bodyPr/>
    <a:lstStyle/>
    <a:p>
      <a:pPr>
        <a:defRPr sz="1800"/>
      </a:pPr>
      <a:endParaRPr lang="ru-RU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2.1902684687113254E-3"/>
          <c:w val="0.96876982067916562"/>
          <c:h val="0.870190599306465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новые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9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3.9389359476289E-3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12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7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Лист1!$A$2:$A$5</c:f>
              <c:strCache>
                <c:ptCount val="4"/>
                <c:pt idx="0">
                  <c:v>Тверь</c:v>
                </c:pt>
                <c:pt idx="1">
                  <c:v>Смоленск</c:v>
                </c:pt>
                <c:pt idx="2">
                  <c:v>Курск</c:v>
                </c:pt>
                <c:pt idx="3">
                  <c:v>Мурманск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9</c:v>
                </c:pt>
                <c:pt idx="1">
                  <c:v>12</c:v>
                </c:pt>
                <c:pt idx="2">
                  <c:v>0</c:v>
                </c:pt>
                <c:pt idx="3">
                  <c:v>2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завершенные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7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Лист1!$A$2:$A$5</c:f>
              <c:strCache>
                <c:ptCount val="4"/>
                <c:pt idx="0">
                  <c:v>Тверь</c:v>
                </c:pt>
                <c:pt idx="1">
                  <c:v>Смоленск</c:v>
                </c:pt>
                <c:pt idx="2">
                  <c:v>Курск</c:v>
                </c:pt>
                <c:pt idx="3">
                  <c:v>Мурманск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14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8401536"/>
        <c:axId val="398402096"/>
      </c:barChart>
      <c:catAx>
        <c:axId val="3984015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  <a:endParaRPr lang="ru-RU"/>
          </a:p>
        </c:txPr>
        <c:crossAx val="398402096"/>
        <c:crosses val="autoZero"/>
        <c:auto val="1"/>
        <c:lblAlgn val="ctr"/>
        <c:lblOffset val="100"/>
        <c:noMultiLvlLbl val="0"/>
      </c:catAx>
      <c:valAx>
        <c:axId val="398402096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39840153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194640193708826E-2"/>
          <c:y val="3.9057234931565528E-3"/>
          <c:w val="0.88999110172658757"/>
          <c:h val="0.860465347808506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2020, январь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dLbls>
            <c:dLbl>
              <c:idx val="1"/>
              <c:layout>
                <c:manualLayout>
                  <c:x val="3.3028345602366805E-3"/>
                  <c:y val="-4.45770644532197E-17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7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Лист1!$A$2:$A$5</c:f>
              <c:strCache>
                <c:ptCount val="4"/>
                <c:pt idx="0">
                  <c:v>Тверь</c:v>
                </c:pt>
                <c:pt idx="1">
                  <c:v>Смоленск</c:v>
                </c:pt>
                <c:pt idx="2">
                  <c:v>Курск</c:v>
                </c:pt>
                <c:pt idx="3">
                  <c:v>Мурманск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</c:v>
                </c:pt>
                <c:pt idx="1">
                  <c:v>5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8404336"/>
        <c:axId val="398404896"/>
      </c:barChart>
      <c:catAx>
        <c:axId val="398404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  <a:endParaRPr lang="ru-RU"/>
          </a:p>
        </c:txPr>
        <c:crossAx val="398404896"/>
        <c:crosses val="autoZero"/>
        <c:auto val="1"/>
        <c:lblAlgn val="ctr"/>
        <c:lblOffset val="100"/>
        <c:noMultiLvlLbl val="0"/>
      </c:catAx>
      <c:valAx>
        <c:axId val="398404896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39840433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3B7B71-65D0-4B0A-931B-543313A27E5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768B687-BC50-489D-BD40-335365593FB0}">
      <dgm:prSet phldrT="[Текст]"/>
      <dgm:spPr/>
      <dgm:t>
        <a:bodyPr/>
        <a:lstStyle/>
        <a:p>
          <a:r>
            <a:rPr lang="ru-RU" dirty="0" smtClean="0"/>
            <a:t>Оптимизация процессов в юридической функции</a:t>
          </a:r>
          <a:endParaRPr lang="ru-RU" dirty="0"/>
        </a:p>
      </dgm:t>
    </dgm:pt>
    <dgm:pt modelId="{AA9E56FF-5F62-4F60-8766-FE7902FB6266}" type="parTrans" cxnId="{13937BCB-2A12-4CCE-ABE7-FF989E12165E}">
      <dgm:prSet/>
      <dgm:spPr/>
      <dgm:t>
        <a:bodyPr/>
        <a:lstStyle/>
        <a:p>
          <a:endParaRPr lang="ru-RU"/>
        </a:p>
      </dgm:t>
    </dgm:pt>
    <dgm:pt modelId="{87B29F72-A93A-4713-A837-1E924BB82DD0}" type="sibTrans" cxnId="{13937BCB-2A12-4CCE-ABE7-FF989E12165E}">
      <dgm:prSet/>
      <dgm:spPr/>
      <dgm:t>
        <a:bodyPr/>
        <a:lstStyle/>
        <a:p>
          <a:endParaRPr lang="ru-RU"/>
        </a:p>
      </dgm:t>
    </dgm:pt>
    <dgm:pt modelId="{61449E2A-BC1D-471C-B12D-7EBBABB203DA}">
      <dgm:prSet phldrT="[Текст]"/>
      <dgm:spPr/>
      <dgm:t>
        <a:bodyPr/>
        <a:lstStyle/>
        <a:p>
          <a:r>
            <a:rPr lang="ru-RU" dirty="0" smtClean="0"/>
            <a:t>Оптимизация процесса сбора отчетности по </a:t>
          </a:r>
          <a:r>
            <a:rPr lang="ru-RU" dirty="0" err="1" smtClean="0"/>
            <a:t>претензионно</a:t>
          </a:r>
          <a:r>
            <a:rPr lang="ru-RU" dirty="0" smtClean="0"/>
            <a:t>-исковой работе</a:t>
          </a:r>
          <a:endParaRPr lang="ru-RU" dirty="0"/>
        </a:p>
      </dgm:t>
    </dgm:pt>
    <dgm:pt modelId="{EA6846C9-6F92-45AC-AC21-8BAE9D3C851F}" type="parTrans" cxnId="{C5573E86-FC56-4354-BB9A-1C17FA13C947}">
      <dgm:prSet/>
      <dgm:spPr/>
      <dgm:t>
        <a:bodyPr/>
        <a:lstStyle/>
        <a:p>
          <a:endParaRPr lang="ru-RU"/>
        </a:p>
      </dgm:t>
    </dgm:pt>
    <dgm:pt modelId="{A7153A87-840A-4960-892E-D96BC84E808B}" type="sibTrans" cxnId="{C5573E86-FC56-4354-BB9A-1C17FA13C947}">
      <dgm:prSet/>
      <dgm:spPr/>
      <dgm:t>
        <a:bodyPr/>
        <a:lstStyle/>
        <a:p>
          <a:endParaRPr lang="ru-RU"/>
        </a:p>
      </dgm:t>
    </dgm:pt>
    <dgm:pt modelId="{C67F7146-8008-426F-BF0C-6F430139D743}">
      <dgm:prSet phldrT="[Текст]"/>
      <dgm:spPr/>
      <dgm:t>
        <a:bodyPr/>
        <a:lstStyle/>
        <a:p>
          <a:r>
            <a:rPr lang="ru-RU" dirty="0" smtClean="0"/>
            <a:t>Создание аналитической группы по работе с безнадежной дебиторской задолженностью</a:t>
          </a:r>
          <a:endParaRPr lang="ru-RU" dirty="0"/>
        </a:p>
      </dgm:t>
    </dgm:pt>
    <dgm:pt modelId="{4E0BFE05-2577-430B-9162-06583FA2C3B6}" type="parTrans" cxnId="{EF5E8E58-1CEB-4A84-A505-504DFFF96561}">
      <dgm:prSet/>
      <dgm:spPr/>
      <dgm:t>
        <a:bodyPr/>
        <a:lstStyle/>
        <a:p>
          <a:endParaRPr lang="ru-RU"/>
        </a:p>
      </dgm:t>
    </dgm:pt>
    <dgm:pt modelId="{5AFCE0C3-7B94-4C8C-81EE-2C4C1D5D3D06}" type="sibTrans" cxnId="{EF5E8E58-1CEB-4A84-A505-504DFFF96561}">
      <dgm:prSet/>
      <dgm:spPr/>
      <dgm:t>
        <a:bodyPr/>
        <a:lstStyle/>
        <a:p>
          <a:endParaRPr lang="ru-RU"/>
        </a:p>
      </dgm:t>
    </dgm:pt>
    <dgm:pt modelId="{4917079B-9909-4483-9D56-B9E171A8DD27}">
      <dgm:prSet phldrT="[Текст]"/>
      <dgm:spPr/>
      <dgm:t>
        <a:bodyPr/>
        <a:lstStyle/>
        <a:p>
          <a:r>
            <a:rPr lang="ru-RU" dirty="0" smtClean="0"/>
            <a:t>Обеспечение качества работы и минимизация рисков</a:t>
          </a:r>
          <a:endParaRPr lang="ru-RU" dirty="0"/>
        </a:p>
      </dgm:t>
    </dgm:pt>
    <dgm:pt modelId="{AAEDCF47-05EB-4963-BAC2-9C9BC03EEDED}" type="parTrans" cxnId="{9906DAEE-D682-470A-BACB-F5D87ED0098B}">
      <dgm:prSet/>
      <dgm:spPr/>
      <dgm:t>
        <a:bodyPr/>
        <a:lstStyle/>
        <a:p>
          <a:endParaRPr lang="ru-RU"/>
        </a:p>
      </dgm:t>
    </dgm:pt>
    <dgm:pt modelId="{D63802F4-B94D-4EEA-9084-71326FE25B17}" type="sibTrans" cxnId="{9906DAEE-D682-470A-BACB-F5D87ED0098B}">
      <dgm:prSet/>
      <dgm:spPr/>
      <dgm:t>
        <a:bodyPr/>
        <a:lstStyle/>
        <a:p>
          <a:endParaRPr lang="ru-RU"/>
        </a:p>
      </dgm:t>
    </dgm:pt>
    <dgm:pt modelId="{7AF11D3F-7085-4F74-99D0-F65D30436E97}">
      <dgm:prSet phldrT="[Текст]"/>
      <dgm:spPr/>
      <dgm:t>
        <a:bodyPr/>
        <a:lstStyle/>
        <a:p>
          <a:r>
            <a:rPr lang="ru-RU" dirty="0" smtClean="0"/>
            <a:t>Участие в деятельности образовательных площадок внутри и вне Общества</a:t>
          </a:r>
          <a:endParaRPr lang="ru-RU" dirty="0"/>
        </a:p>
      </dgm:t>
    </dgm:pt>
    <dgm:pt modelId="{FF549B3C-5EEF-4805-B614-19F3463A3476}" type="parTrans" cxnId="{D3DE81AE-33B6-4EBC-B38D-9EB10BBCFCF0}">
      <dgm:prSet/>
      <dgm:spPr/>
      <dgm:t>
        <a:bodyPr/>
        <a:lstStyle/>
        <a:p>
          <a:endParaRPr lang="ru-RU"/>
        </a:p>
      </dgm:t>
    </dgm:pt>
    <dgm:pt modelId="{58E56627-3CE4-426D-A37B-4B2637C952A0}" type="sibTrans" cxnId="{D3DE81AE-33B6-4EBC-B38D-9EB10BBCFCF0}">
      <dgm:prSet/>
      <dgm:spPr/>
      <dgm:t>
        <a:bodyPr/>
        <a:lstStyle/>
        <a:p>
          <a:endParaRPr lang="ru-RU"/>
        </a:p>
      </dgm:t>
    </dgm:pt>
    <dgm:pt modelId="{0EF917ED-6007-4DE9-8F30-C0DD632B44DC}">
      <dgm:prSet phldrT="[Текст]"/>
      <dgm:spPr/>
      <dgm:t>
        <a:bodyPr/>
        <a:lstStyle/>
        <a:p>
          <a:r>
            <a:rPr lang="ru-RU" dirty="0" smtClean="0"/>
            <a:t>Временная «горизонтальная» ротация персонала, </a:t>
          </a:r>
          <a:r>
            <a:rPr lang="ru-RU" dirty="0" err="1" smtClean="0"/>
            <a:t>референс</a:t>
          </a:r>
          <a:r>
            <a:rPr lang="ru-RU" dirty="0" smtClean="0"/>
            <a:t>-визиты</a:t>
          </a:r>
          <a:endParaRPr lang="ru-RU" dirty="0"/>
        </a:p>
      </dgm:t>
    </dgm:pt>
    <dgm:pt modelId="{9740E55D-3F21-4428-A0C0-392909DB0FD6}" type="parTrans" cxnId="{833A3356-FB8F-4E64-BF48-97CBFEA09225}">
      <dgm:prSet/>
      <dgm:spPr/>
      <dgm:t>
        <a:bodyPr/>
        <a:lstStyle/>
        <a:p>
          <a:endParaRPr lang="ru-RU"/>
        </a:p>
      </dgm:t>
    </dgm:pt>
    <dgm:pt modelId="{DE565F81-87D2-4ABA-B9AF-2FBB91CCACF0}" type="sibTrans" cxnId="{833A3356-FB8F-4E64-BF48-97CBFEA09225}">
      <dgm:prSet/>
      <dgm:spPr/>
      <dgm:t>
        <a:bodyPr/>
        <a:lstStyle/>
        <a:p>
          <a:endParaRPr lang="ru-RU"/>
        </a:p>
      </dgm:t>
    </dgm:pt>
    <dgm:pt modelId="{36990AE5-22A6-42DA-9D93-FFAB47D4AD18}">
      <dgm:prSet phldrT="[Текст]"/>
      <dgm:spPr/>
      <dgm:t>
        <a:bodyPr/>
        <a:lstStyle/>
        <a:p>
          <a:r>
            <a:rPr lang="ru-RU" dirty="0" smtClean="0"/>
            <a:t>Достижение целей Видения </a:t>
          </a:r>
          <a:r>
            <a:rPr lang="ru-RU" dirty="0" err="1" smtClean="0"/>
            <a:t>Росатома</a:t>
          </a:r>
          <a:r>
            <a:rPr lang="ru-RU" dirty="0" smtClean="0"/>
            <a:t> 2030</a:t>
          </a:r>
          <a:endParaRPr lang="ru-RU" dirty="0"/>
        </a:p>
      </dgm:t>
    </dgm:pt>
    <dgm:pt modelId="{B7B6CAB3-C760-4EA7-BCE4-2016937DDA63}" type="parTrans" cxnId="{78082A9A-E735-4692-9256-D7A90773E772}">
      <dgm:prSet/>
      <dgm:spPr/>
      <dgm:t>
        <a:bodyPr/>
        <a:lstStyle/>
        <a:p>
          <a:endParaRPr lang="ru-RU"/>
        </a:p>
      </dgm:t>
    </dgm:pt>
    <dgm:pt modelId="{0BC69E04-2EC6-4C48-B451-11978207DD10}" type="sibTrans" cxnId="{78082A9A-E735-4692-9256-D7A90773E772}">
      <dgm:prSet/>
      <dgm:spPr/>
      <dgm:t>
        <a:bodyPr/>
        <a:lstStyle/>
        <a:p>
          <a:endParaRPr lang="ru-RU"/>
        </a:p>
      </dgm:t>
    </dgm:pt>
    <dgm:pt modelId="{68C79126-9E96-498F-9CF9-E8EAF06E21E2}">
      <dgm:prSet phldrT="[Текст]"/>
      <dgm:spPr/>
      <dgm:t>
        <a:bodyPr/>
        <a:lstStyle/>
        <a:p>
          <a:r>
            <a:rPr lang="ru-RU" dirty="0" smtClean="0"/>
            <a:t> Развитие проекта по взысканию стоимости электроэнергии при «нецелевом» использовании</a:t>
          </a:r>
          <a:endParaRPr lang="ru-RU" dirty="0"/>
        </a:p>
      </dgm:t>
    </dgm:pt>
    <dgm:pt modelId="{308663AA-B097-40E8-8C5E-4950584CBA77}" type="parTrans" cxnId="{95D4102A-EB1E-47CE-A954-C62825957B2A}">
      <dgm:prSet/>
      <dgm:spPr/>
      <dgm:t>
        <a:bodyPr/>
        <a:lstStyle/>
        <a:p>
          <a:endParaRPr lang="ru-RU"/>
        </a:p>
      </dgm:t>
    </dgm:pt>
    <dgm:pt modelId="{B1466D44-C442-49A0-8024-94A818F9C20A}" type="sibTrans" cxnId="{95D4102A-EB1E-47CE-A954-C62825957B2A}">
      <dgm:prSet/>
      <dgm:spPr/>
      <dgm:t>
        <a:bodyPr/>
        <a:lstStyle/>
        <a:p>
          <a:endParaRPr lang="ru-RU"/>
        </a:p>
      </dgm:t>
    </dgm:pt>
    <dgm:pt modelId="{AE54FC0E-652D-42E0-81F3-3A2675D2E806}">
      <dgm:prSet phldrT="[Текст]"/>
      <dgm:spPr/>
      <dgm:t>
        <a:bodyPr/>
        <a:lstStyle/>
        <a:p>
          <a:r>
            <a:rPr lang="ru-RU" dirty="0" smtClean="0"/>
            <a:t>Автоматизация рутинных операций, контроля сроков и работы с массивами данных, интеграция со внешними источниками значимой информации</a:t>
          </a:r>
          <a:endParaRPr lang="ru-RU" dirty="0"/>
        </a:p>
      </dgm:t>
    </dgm:pt>
    <dgm:pt modelId="{EAACFFF2-39CB-437F-9D67-6AAB779AB55A}" type="parTrans" cxnId="{9A9B6142-46F0-4199-9CBF-2E56753F3585}">
      <dgm:prSet/>
      <dgm:spPr/>
    </dgm:pt>
    <dgm:pt modelId="{6F31DC30-49A6-4019-93EE-338BF3C2F7DF}" type="sibTrans" cxnId="{9A9B6142-46F0-4199-9CBF-2E56753F3585}">
      <dgm:prSet/>
      <dgm:spPr/>
    </dgm:pt>
    <dgm:pt modelId="{4E24C30A-91FC-4BC4-8B4B-D0F1105879AF}">
      <dgm:prSet phldrT="[Текст]"/>
      <dgm:spPr/>
      <dgm:t>
        <a:bodyPr/>
        <a:lstStyle/>
        <a:p>
          <a:r>
            <a:rPr lang="ru-RU" dirty="0" smtClean="0"/>
            <a:t>Внедрение системы мотивации в работу юридических подразделений, зависимой </a:t>
          </a:r>
          <a:br>
            <a:rPr lang="ru-RU" dirty="0" smtClean="0"/>
          </a:br>
          <a:r>
            <a:rPr lang="ru-RU" dirty="0" smtClean="0"/>
            <a:t>от фактического получения денежных средств в результате ПИР</a:t>
          </a:r>
          <a:endParaRPr lang="ru-RU" dirty="0"/>
        </a:p>
      </dgm:t>
    </dgm:pt>
    <dgm:pt modelId="{50D73D66-E4ED-4165-B8FF-814AFF4E0D1A}" type="parTrans" cxnId="{64DEC927-CEE0-4385-8C13-A245F9B90CD6}">
      <dgm:prSet/>
      <dgm:spPr/>
    </dgm:pt>
    <dgm:pt modelId="{F025403F-4090-46F0-81AD-41E5E5BC62A8}" type="sibTrans" cxnId="{64DEC927-CEE0-4385-8C13-A245F9B90CD6}">
      <dgm:prSet/>
      <dgm:spPr/>
    </dgm:pt>
    <dgm:pt modelId="{2EF9CB7A-3E92-4108-9B35-8C0AA0ADD02D}">
      <dgm:prSet phldrT="[Текст]"/>
      <dgm:spPr/>
      <dgm:t>
        <a:bodyPr/>
        <a:lstStyle/>
        <a:p>
          <a:r>
            <a:rPr lang="ru-RU" dirty="0" smtClean="0"/>
            <a:t> Участие в проекте «Цифровая сервисная платформа»</a:t>
          </a:r>
          <a:endParaRPr lang="ru-RU" dirty="0"/>
        </a:p>
      </dgm:t>
    </dgm:pt>
    <dgm:pt modelId="{60765CE5-2367-4465-A1EB-E906D557C444}" type="parTrans" cxnId="{1304B7BA-FB36-4970-8E38-7632E1A74269}">
      <dgm:prSet/>
      <dgm:spPr/>
    </dgm:pt>
    <dgm:pt modelId="{27D76399-723E-4C3F-8AEB-1455B81A02B8}" type="sibTrans" cxnId="{1304B7BA-FB36-4970-8E38-7632E1A74269}">
      <dgm:prSet/>
      <dgm:spPr/>
    </dgm:pt>
    <dgm:pt modelId="{C36D5E44-CA59-443A-A00B-4C1C1E144319}">
      <dgm:prSet phldrT="[Текст]"/>
      <dgm:spPr/>
      <dgm:t>
        <a:bodyPr/>
        <a:lstStyle/>
        <a:p>
          <a:r>
            <a:rPr lang="ru-RU" dirty="0" smtClean="0"/>
            <a:t> Создание долгового центра для сопровождения сбора ДЗ проблемных потребителей</a:t>
          </a:r>
          <a:endParaRPr lang="ru-RU" dirty="0"/>
        </a:p>
      </dgm:t>
    </dgm:pt>
    <dgm:pt modelId="{6E697A3B-A7E9-41E6-9C74-22B3A685A570}" type="parTrans" cxnId="{9757E25C-23AB-47B1-A14F-99ED64A316E8}">
      <dgm:prSet/>
      <dgm:spPr/>
    </dgm:pt>
    <dgm:pt modelId="{EBAB7F00-6CFF-49D8-AE0C-AB63F7C29188}" type="sibTrans" cxnId="{9757E25C-23AB-47B1-A14F-99ED64A316E8}">
      <dgm:prSet/>
      <dgm:spPr/>
    </dgm:pt>
    <dgm:pt modelId="{B1FB0593-821C-4841-98C2-D1FE54E0018C}" type="pres">
      <dgm:prSet presAssocID="{BD3B7B71-65D0-4B0A-931B-543313A27E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DE57189-BE44-497F-A0B5-E56D66CCB430}" type="pres">
      <dgm:prSet presAssocID="{5768B687-BC50-489D-BD40-335365593FB0}" presName="linNode" presStyleCnt="0"/>
      <dgm:spPr/>
    </dgm:pt>
    <dgm:pt modelId="{2D73B891-3878-4DFA-99C7-85B99CF2D1D7}" type="pres">
      <dgm:prSet presAssocID="{5768B687-BC50-489D-BD40-335365593FB0}" presName="parentText" presStyleLbl="node1" presStyleIdx="0" presStyleCnt="3" custScaleX="76946" custLinFactNeighborY="15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E09962-90A5-4AFB-B1B4-A59DBFF451C8}" type="pres">
      <dgm:prSet presAssocID="{5768B687-BC50-489D-BD40-335365593FB0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0CC8A70-88E6-44AD-902D-40D95075D755}" type="pres">
      <dgm:prSet presAssocID="{87B29F72-A93A-4713-A837-1E924BB82DD0}" presName="sp" presStyleCnt="0"/>
      <dgm:spPr/>
    </dgm:pt>
    <dgm:pt modelId="{4FD215C9-3039-46B7-8D4A-5965EC17FA55}" type="pres">
      <dgm:prSet presAssocID="{4917079B-9909-4483-9D56-B9E171A8DD27}" presName="linNode" presStyleCnt="0"/>
      <dgm:spPr/>
    </dgm:pt>
    <dgm:pt modelId="{5D00A227-19F3-4B44-B9F1-B32F59B9C107}" type="pres">
      <dgm:prSet presAssocID="{4917079B-9909-4483-9D56-B9E171A8DD27}" presName="parentText" presStyleLbl="node1" presStyleIdx="1" presStyleCnt="3" custScaleX="76946" custLinFactNeighborY="15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F4B4C3-8C6F-4EF7-A4F0-D347343EA676}" type="pres">
      <dgm:prSet presAssocID="{4917079B-9909-4483-9D56-B9E171A8DD2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0F11E3-69CF-4DCB-A0DE-DFAA7D06EF0A}" type="pres">
      <dgm:prSet presAssocID="{D63802F4-B94D-4EEA-9084-71326FE25B17}" presName="sp" presStyleCnt="0"/>
      <dgm:spPr/>
    </dgm:pt>
    <dgm:pt modelId="{CD4C7772-0D5C-4EDF-B4CE-FAA8B8DE3C80}" type="pres">
      <dgm:prSet presAssocID="{36990AE5-22A6-42DA-9D93-FFAB47D4AD18}" presName="linNode" presStyleCnt="0"/>
      <dgm:spPr/>
    </dgm:pt>
    <dgm:pt modelId="{6A2C89F9-9906-4504-BF71-788E4FA4AEC0}" type="pres">
      <dgm:prSet presAssocID="{36990AE5-22A6-42DA-9D93-FFAB47D4AD18}" presName="parentText" presStyleLbl="node1" presStyleIdx="2" presStyleCnt="3" custScaleX="76946" custLinFactNeighborY="15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5B70DD-5BC9-44D1-A17C-C3E925952EDF}" type="pres">
      <dgm:prSet presAssocID="{36990AE5-22A6-42DA-9D93-FFAB47D4AD18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5664A99-4026-4EA8-A64E-365F9D2EA0BA}" type="presOf" srcId="{36990AE5-22A6-42DA-9D93-FFAB47D4AD18}" destId="{6A2C89F9-9906-4504-BF71-788E4FA4AEC0}" srcOrd="0" destOrd="0" presId="urn:microsoft.com/office/officeart/2005/8/layout/vList5"/>
    <dgm:cxn modelId="{B1192337-FDFF-40E7-A0BC-99CABF7DE80E}" type="presOf" srcId="{4917079B-9909-4483-9D56-B9E171A8DD27}" destId="{5D00A227-19F3-4B44-B9F1-B32F59B9C107}" srcOrd="0" destOrd="0" presId="urn:microsoft.com/office/officeart/2005/8/layout/vList5"/>
    <dgm:cxn modelId="{AAB8A50A-E92B-4395-8713-EB0A1C9B6EA7}" type="presOf" srcId="{4E24C30A-91FC-4BC4-8B4B-D0F1105879AF}" destId="{22F4B4C3-8C6F-4EF7-A4F0-D347343EA676}" srcOrd="0" destOrd="2" presId="urn:microsoft.com/office/officeart/2005/8/layout/vList5"/>
    <dgm:cxn modelId="{78082A9A-E735-4692-9256-D7A90773E772}" srcId="{BD3B7B71-65D0-4B0A-931B-543313A27E56}" destId="{36990AE5-22A6-42DA-9D93-FFAB47D4AD18}" srcOrd="2" destOrd="0" parTransId="{B7B6CAB3-C760-4EA7-BCE4-2016937DDA63}" sibTransId="{0BC69E04-2EC6-4C48-B451-11978207DD10}"/>
    <dgm:cxn modelId="{13937BCB-2A12-4CCE-ABE7-FF989E12165E}" srcId="{BD3B7B71-65D0-4B0A-931B-543313A27E56}" destId="{5768B687-BC50-489D-BD40-335365593FB0}" srcOrd="0" destOrd="0" parTransId="{AA9E56FF-5F62-4F60-8766-FE7902FB6266}" sibTransId="{87B29F72-A93A-4713-A837-1E924BB82DD0}"/>
    <dgm:cxn modelId="{14751784-E054-499E-86CF-7FC2D2E87AC2}" type="presOf" srcId="{2EF9CB7A-3E92-4108-9B35-8C0AA0ADD02D}" destId="{575B70DD-5BC9-44D1-A17C-C3E925952EDF}" srcOrd="0" destOrd="1" presId="urn:microsoft.com/office/officeart/2005/8/layout/vList5"/>
    <dgm:cxn modelId="{42F1BD79-FD9F-4F89-A723-F425CF2D75C4}" type="presOf" srcId="{5768B687-BC50-489D-BD40-335365593FB0}" destId="{2D73B891-3878-4DFA-99C7-85B99CF2D1D7}" srcOrd="0" destOrd="0" presId="urn:microsoft.com/office/officeart/2005/8/layout/vList5"/>
    <dgm:cxn modelId="{07F953E0-9A69-4157-9425-84537CF6D892}" type="presOf" srcId="{7AF11D3F-7085-4F74-99D0-F65D30436E97}" destId="{22F4B4C3-8C6F-4EF7-A4F0-D347343EA676}" srcOrd="0" destOrd="0" presId="urn:microsoft.com/office/officeart/2005/8/layout/vList5"/>
    <dgm:cxn modelId="{56377DFE-5432-45AF-AD20-56442252C924}" type="presOf" srcId="{61449E2A-BC1D-471C-B12D-7EBBABB203DA}" destId="{95E09962-90A5-4AFB-B1B4-A59DBFF451C8}" srcOrd="0" destOrd="0" presId="urn:microsoft.com/office/officeart/2005/8/layout/vList5"/>
    <dgm:cxn modelId="{95D4102A-EB1E-47CE-A954-C62825957B2A}" srcId="{36990AE5-22A6-42DA-9D93-FFAB47D4AD18}" destId="{68C79126-9E96-498F-9CF9-E8EAF06E21E2}" srcOrd="0" destOrd="0" parTransId="{308663AA-B097-40E8-8C5E-4950584CBA77}" sibTransId="{B1466D44-C442-49A0-8024-94A818F9C20A}"/>
    <dgm:cxn modelId="{8A05AB42-8CAC-4533-A50D-1BBF43173B83}" type="presOf" srcId="{BD3B7B71-65D0-4B0A-931B-543313A27E56}" destId="{B1FB0593-821C-4841-98C2-D1FE54E0018C}" srcOrd="0" destOrd="0" presId="urn:microsoft.com/office/officeart/2005/8/layout/vList5"/>
    <dgm:cxn modelId="{0A11103C-3738-4C86-A23F-A451507450E7}" type="presOf" srcId="{AE54FC0E-652D-42E0-81F3-3A2675D2E806}" destId="{95E09962-90A5-4AFB-B1B4-A59DBFF451C8}" srcOrd="0" destOrd="2" presId="urn:microsoft.com/office/officeart/2005/8/layout/vList5"/>
    <dgm:cxn modelId="{BE088BED-248F-4640-A9B0-09C958BED602}" type="presOf" srcId="{C67F7146-8008-426F-BF0C-6F430139D743}" destId="{95E09962-90A5-4AFB-B1B4-A59DBFF451C8}" srcOrd="0" destOrd="1" presId="urn:microsoft.com/office/officeart/2005/8/layout/vList5"/>
    <dgm:cxn modelId="{D3DE81AE-33B6-4EBC-B38D-9EB10BBCFCF0}" srcId="{4917079B-9909-4483-9D56-B9E171A8DD27}" destId="{7AF11D3F-7085-4F74-99D0-F65D30436E97}" srcOrd="0" destOrd="0" parTransId="{FF549B3C-5EEF-4805-B614-19F3463A3476}" sibTransId="{58E56627-3CE4-426D-A37B-4B2637C952A0}"/>
    <dgm:cxn modelId="{9906DAEE-D682-470A-BACB-F5D87ED0098B}" srcId="{BD3B7B71-65D0-4B0A-931B-543313A27E56}" destId="{4917079B-9909-4483-9D56-B9E171A8DD27}" srcOrd="1" destOrd="0" parTransId="{AAEDCF47-05EB-4963-BAC2-9C9BC03EEDED}" sibTransId="{D63802F4-B94D-4EEA-9084-71326FE25B17}"/>
    <dgm:cxn modelId="{1F2582A7-41C0-4D03-8F8D-D7C4F17D174E}" type="presOf" srcId="{0EF917ED-6007-4DE9-8F30-C0DD632B44DC}" destId="{22F4B4C3-8C6F-4EF7-A4F0-D347343EA676}" srcOrd="0" destOrd="1" presId="urn:microsoft.com/office/officeart/2005/8/layout/vList5"/>
    <dgm:cxn modelId="{64DEC927-CEE0-4385-8C13-A245F9B90CD6}" srcId="{4917079B-9909-4483-9D56-B9E171A8DD27}" destId="{4E24C30A-91FC-4BC4-8B4B-D0F1105879AF}" srcOrd="2" destOrd="0" parTransId="{50D73D66-E4ED-4165-B8FF-814AFF4E0D1A}" sibTransId="{F025403F-4090-46F0-81AD-41E5E5BC62A8}"/>
    <dgm:cxn modelId="{9757E25C-23AB-47B1-A14F-99ED64A316E8}" srcId="{36990AE5-22A6-42DA-9D93-FFAB47D4AD18}" destId="{C36D5E44-CA59-443A-A00B-4C1C1E144319}" srcOrd="2" destOrd="0" parTransId="{6E697A3B-A7E9-41E6-9C74-22B3A685A570}" sibTransId="{EBAB7F00-6CFF-49D8-AE0C-AB63F7C29188}"/>
    <dgm:cxn modelId="{1304B7BA-FB36-4970-8E38-7632E1A74269}" srcId="{36990AE5-22A6-42DA-9D93-FFAB47D4AD18}" destId="{2EF9CB7A-3E92-4108-9B35-8C0AA0ADD02D}" srcOrd="1" destOrd="0" parTransId="{60765CE5-2367-4465-A1EB-E906D557C444}" sibTransId="{27D76399-723E-4C3F-8AEB-1455B81A02B8}"/>
    <dgm:cxn modelId="{833A3356-FB8F-4E64-BF48-97CBFEA09225}" srcId="{4917079B-9909-4483-9D56-B9E171A8DD27}" destId="{0EF917ED-6007-4DE9-8F30-C0DD632B44DC}" srcOrd="1" destOrd="0" parTransId="{9740E55D-3F21-4428-A0C0-392909DB0FD6}" sibTransId="{DE565F81-87D2-4ABA-B9AF-2FBB91CCACF0}"/>
    <dgm:cxn modelId="{C5573E86-FC56-4354-BB9A-1C17FA13C947}" srcId="{5768B687-BC50-489D-BD40-335365593FB0}" destId="{61449E2A-BC1D-471C-B12D-7EBBABB203DA}" srcOrd="0" destOrd="0" parTransId="{EA6846C9-6F92-45AC-AC21-8BAE9D3C851F}" sibTransId="{A7153A87-840A-4960-892E-D96BC84E808B}"/>
    <dgm:cxn modelId="{EF5E8E58-1CEB-4A84-A505-504DFFF96561}" srcId="{5768B687-BC50-489D-BD40-335365593FB0}" destId="{C67F7146-8008-426F-BF0C-6F430139D743}" srcOrd="1" destOrd="0" parTransId="{4E0BFE05-2577-430B-9162-06583FA2C3B6}" sibTransId="{5AFCE0C3-7B94-4C8C-81EE-2C4C1D5D3D06}"/>
    <dgm:cxn modelId="{0796F642-4016-4E7E-BDE6-164FBD13F8E0}" type="presOf" srcId="{68C79126-9E96-498F-9CF9-E8EAF06E21E2}" destId="{575B70DD-5BC9-44D1-A17C-C3E925952EDF}" srcOrd="0" destOrd="0" presId="urn:microsoft.com/office/officeart/2005/8/layout/vList5"/>
    <dgm:cxn modelId="{9A9B6142-46F0-4199-9CBF-2E56753F3585}" srcId="{5768B687-BC50-489D-BD40-335365593FB0}" destId="{AE54FC0E-652D-42E0-81F3-3A2675D2E806}" srcOrd="2" destOrd="0" parTransId="{EAACFFF2-39CB-437F-9D67-6AAB779AB55A}" sibTransId="{6F31DC30-49A6-4019-93EE-338BF3C2F7DF}"/>
    <dgm:cxn modelId="{3123B834-9411-4A4C-BE53-32C7F6E0DFD8}" type="presOf" srcId="{C36D5E44-CA59-443A-A00B-4C1C1E144319}" destId="{575B70DD-5BC9-44D1-A17C-C3E925952EDF}" srcOrd="0" destOrd="2" presId="urn:microsoft.com/office/officeart/2005/8/layout/vList5"/>
    <dgm:cxn modelId="{0049D218-CDDF-4FEA-BDEF-FDF1121F9B25}" type="presParOf" srcId="{B1FB0593-821C-4841-98C2-D1FE54E0018C}" destId="{5DE57189-BE44-497F-A0B5-E56D66CCB430}" srcOrd="0" destOrd="0" presId="urn:microsoft.com/office/officeart/2005/8/layout/vList5"/>
    <dgm:cxn modelId="{FAF7CF0C-F01A-4270-BDDC-71373D84A61E}" type="presParOf" srcId="{5DE57189-BE44-497F-A0B5-E56D66CCB430}" destId="{2D73B891-3878-4DFA-99C7-85B99CF2D1D7}" srcOrd="0" destOrd="0" presId="urn:microsoft.com/office/officeart/2005/8/layout/vList5"/>
    <dgm:cxn modelId="{1EC82092-8101-4599-A6A8-454BE09BEA07}" type="presParOf" srcId="{5DE57189-BE44-497F-A0B5-E56D66CCB430}" destId="{95E09962-90A5-4AFB-B1B4-A59DBFF451C8}" srcOrd="1" destOrd="0" presId="urn:microsoft.com/office/officeart/2005/8/layout/vList5"/>
    <dgm:cxn modelId="{8609DEA1-DC90-4FDB-A9DA-39B4F46109EA}" type="presParOf" srcId="{B1FB0593-821C-4841-98C2-D1FE54E0018C}" destId="{10CC8A70-88E6-44AD-902D-40D95075D755}" srcOrd="1" destOrd="0" presId="urn:microsoft.com/office/officeart/2005/8/layout/vList5"/>
    <dgm:cxn modelId="{1B876CFA-62EF-45DF-BDD9-27AFDAC57A10}" type="presParOf" srcId="{B1FB0593-821C-4841-98C2-D1FE54E0018C}" destId="{4FD215C9-3039-46B7-8D4A-5965EC17FA55}" srcOrd="2" destOrd="0" presId="urn:microsoft.com/office/officeart/2005/8/layout/vList5"/>
    <dgm:cxn modelId="{396D62B2-ECA9-45DF-85FE-C48758D3DD9B}" type="presParOf" srcId="{4FD215C9-3039-46B7-8D4A-5965EC17FA55}" destId="{5D00A227-19F3-4B44-B9F1-B32F59B9C107}" srcOrd="0" destOrd="0" presId="urn:microsoft.com/office/officeart/2005/8/layout/vList5"/>
    <dgm:cxn modelId="{DDEA3E46-1FF3-4D0C-BF40-98E87134FDCA}" type="presParOf" srcId="{4FD215C9-3039-46B7-8D4A-5965EC17FA55}" destId="{22F4B4C3-8C6F-4EF7-A4F0-D347343EA676}" srcOrd="1" destOrd="0" presId="urn:microsoft.com/office/officeart/2005/8/layout/vList5"/>
    <dgm:cxn modelId="{0E1FEAEE-D500-4480-B65F-C11D43D4AF14}" type="presParOf" srcId="{B1FB0593-821C-4841-98C2-D1FE54E0018C}" destId="{530F11E3-69CF-4DCB-A0DE-DFAA7D06EF0A}" srcOrd="3" destOrd="0" presId="urn:microsoft.com/office/officeart/2005/8/layout/vList5"/>
    <dgm:cxn modelId="{64E7C9D9-04CC-48C5-BA5D-6C28FA4915F9}" type="presParOf" srcId="{B1FB0593-821C-4841-98C2-D1FE54E0018C}" destId="{CD4C7772-0D5C-4EDF-B4CE-FAA8B8DE3C80}" srcOrd="4" destOrd="0" presId="urn:microsoft.com/office/officeart/2005/8/layout/vList5"/>
    <dgm:cxn modelId="{F3DF58F0-3CBC-4FB7-99A6-EE67CEAA0CDC}" type="presParOf" srcId="{CD4C7772-0D5C-4EDF-B4CE-FAA8B8DE3C80}" destId="{6A2C89F9-9906-4504-BF71-788E4FA4AEC0}" srcOrd="0" destOrd="0" presId="urn:microsoft.com/office/officeart/2005/8/layout/vList5"/>
    <dgm:cxn modelId="{38ED0EF3-3109-47D1-BA91-8A88EB7EF029}" type="presParOf" srcId="{CD4C7772-0D5C-4EDF-B4CE-FAA8B8DE3C80}" destId="{575B70DD-5BC9-44D1-A17C-C3E925952ED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0.80406</cdr:x>
      <cdr:y>0</cdr:y>
    </cdr:from>
    <cdr:to>
      <cdr:x>1</cdr:x>
      <cdr:y>0.32244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456688" y="0"/>
          <a:ext cx="598678" cy="4409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ru-RU" sz="850" b="1" dirty="0">
            <a:solidFill>
              <a:srgbClr val="FF0000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0.7017</cdr:x>
      <cdr:y>0.14368</cdr:y>
    </cdr:from>
    <cdr:to>
      <cdr:x>0.88184</cdr:x>
      <cdr:y>0.31508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268816" y="196481"/>
          <a:ext cx="582459" cy="23440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ru-RU" sz="850" b="1" dirty="0">
            <a:solidFill>
              <a:srgbClr val="FF0000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0.69008</cdr:x>
      <cdr:y>0.05052</cdr:y>
    </cdr:from>
    <cdr:to>
      <cdr:x>0.83923</cdr:x>
      <cdr:y>0.21936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231239" y="69090"/>
          <a:ext cx="482252" cy="2308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ru-RU" sz="11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0.72673</cdr:x>
      <cdr:y>0.16838</cdr:y>
    </cdr:from>
    <cdr:to>
      <cdr:x>0.853</cdr:x>
      <cdr:y>0.34241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2868631" y="230260"/>
          <a:ext cx="498414" cy="2379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0.80406</cdr:x>
      <cdr:y>0</cdr:y>
    </cdr:from>
    <cdr:to>
      <cdr:x>1</cdr:x>
      <cdr:y>0.32244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456688" y="0"/>
          <a:ext cx="598678" cy="4409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ru-RU" sz="850" b="1" dirty="0">
            <a:solidFill>
              <a:srgbClr val="FF0000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0.7017</cdr:x>
      <cdr:y>0.14368</cdr:y>
    </cdr:from>
    <cdr:to>
      <cdr:x>0.88184</cdr:x>
      <cdr:y>0.31508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268816" y="196481"/>
          <a:ext cx="582459" cy="23440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ru-RU" sz="850" b="1" dirty="0">
            <a:solidFill>
              <a:srgbClr val="FF0000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0.65137</cdr:x>
      <cdr:y>0.05052</cdr:y>
    </cdr:from>
    <cdr:to>
      <cdr:x>0.9148</cdr:x>
      <cdr:y>0.21936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106087" y="69088"/>
          <a:ext cx="851769" cy="2308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dirty="0" smtClean="0">
              <a:solidFill>
                <a:schemeClr val="accent6">
                  <a:lumMod val="75000"/>
                </a:schemeClr>
              </a:solidFill>
            </a:rPr>
            <a:t>+143</a:t>
          </a:r>
          <a:r>
            <a:rPr lang="ru-RU" sz="1100" dirty="0" smtClean="0">
              <a:solidFill>
                <a:schemeClr val="accent6">
                  <a:lumMod val="75000"/>
                </a:schemeClr>
              </a:solidFill>
            </a:rPr>
            <a:t>,8%</a:t>
          </a:r>
          <a:endParaRPr lang="ru-RU" sz="1100" dirty="0">
            <a:solidFill>
              <a:schemeClr val="accent6">
                <a:lumMod val="75000"/>
              </a:schemeClr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0.29241</cdr:x>
      <cdr:y>0.33799</cdr:y>
    </cdr:from>
    <cdr:to>
      <cdr:x>0.3061</cdr:x>
      <cdr:y>0.38197</cdr:y>
    </cdr:to>
    <cdr:sp macro="" textlink="">
      <cdr:nvSpPr>
        <cdr:cNvPr id="4" name="Стрелка вверх 3"/>
        <cdr:cNvSpPr/>
      </cdr:nvSpPr>
      <cdr:spPr>
        <a:xfrm xmlns:a="http://schemas.openxmlformats.org/drawingml/2006/main">
          <a:off x="976715" y="1267093"/>
          <a:ext cx="45728" cy="164874"/>
        </a:xfrm>
        <a:prstGeom xmlns:a="http://schemas.openxmlformats.org/drawingml/2006/main" prst="upArrow">
          <a:avLst/>
        </a:prstGeom>
        <a:solidFill xmlns:a="http://schemas.openxmlformats.org/drawingml/2006/main">
          <a:schemeClr val="accent2">
            <a:lumMod val="7500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0.46472</cdr:x>
      <cdr:y>0.66977</cdr:y>
    </cdr:from>
    <cdr:to>
      <cdr:x>0.48259</cdr:x>
      <cdr:y>0.71097</cdr:y>
    </cdr:to>
    <cdr:sp macro="" textlink="">
      <cdr:nvSpPr>
        <cdr:cNvPr id="5" name="Стрелка вниз 4"/>
        <cdr:cNvSpPr/>
      </cdr:nvSpPr>
      <cdr:spPr>
        <a:xfrm xmlns:a="http://schemas.openxmlformats.org/drawingml/2006/main">
          <a:off x="1552305" y="2510878"/>
          <a:ext cx="59669" cy="154429"/>
        </a:xfrm>
        <a:prstGeom xmlns:a="http://schemas.openxmlformats.org/drawingml/2006/main" prst="down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0.11727</cdr:x>
      <cdr:y>0.12943</cdr:y>
    </cdr:from>
    <cdr:to>
      <cdr:x>0.13474</cdr:x>
      <cdr:y>0.16749</cdr:y>
    </cdr:to>
    <cdr:sp macro="" textlink="">
      <cdr:nvSpPr>
        <cdr:cNvPr id="6" name="Стрелка вниз 5"/>
        <cdr:cNvSpPr/>
      </cdr:nvSpPr>
      <cdr:spPr>
        <a:xfrm xmlns:a="http://schemas.openxmlformats.org/drawingml/2006/main">
          <a:off x="391705" y="485221"/>
          <a:ext cx="58354" cy="142681"/>
        </a:xfrm>
        <a:prstGeom xmlns:a="http://schemas.openxmlformats.org/drawingml/2006/main" prst="down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0.64697</cdr:x>
      <cdr:y>0.09052</cdr:y>
    </cdr:from>
    <cdr:to>
      <cdr:x>0.66444</cdr:x>
      <cdr:y>0.12858</cdr:y>
    </cdr:to>
    <cdr:sp macro="" textlink="">
      <cdr:nvSpPr>
        <cdr:cNvPr id="7" name="Стрелка вниз 6"/>
        <cdr:cNvSpPr/>
      </cdr:nvSpPr>
      <cdr:spPr>
        <a:xfrm xmlns:a="http://schemas.openxmlformats.org/drawingml/2006/main">
          <a:off x="2161058" y="339328"/>
          <a:ext cx="58354" cy="142681"/>
        </a:xfrm>
        <a:prstGeom xmlns:a="http://schemas.openxmlformats.org/drawingml/2006/main" prst="down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ru-RU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6DCCD-FB14-4FA8-B1C2-D065E82645DF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D96E1-DF61-4A53-9932-3DFD8899BB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548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84D8A-822D-488E-8D1C-8C90CBE022BE}" type="datetimeFigureOut">
              <a:rPr lang="ru-RU" smtClean="0"/>
              <a:pPr/>
              <a:t>31.03.2022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825" y="744538"/>
            <a:ext cx="66103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70B7F-3432-4DBE-B821-B38A127FB2D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202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70B7F-3432-4DBE-B821-B38A127FB2DF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63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70B7F-3432-4DBE-B821-B38A127FB2DF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76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70B7F-3432-4DBE-B821-B38A127FB2DF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91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70B7F-3432-4DBE-B821-B38A127FB2DF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4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70B7F-3432-4DBE-B821-B38A127FB2DF}" type="slidenum">
              <a:rPr lang="ru-RU" smtClean="0">
                <a:solidFill>
                  <a:prstClr val="black"/>
                </a:solidFill>
              </a:rPr>
              <a:pPr/>
              <a:t>16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05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39749" y="2122487"/>
            <a:ext cx="5711825" cy="1189037"/>
          </a:xfrm>
          <a:prstGeom prst="rect">
            <a:avLst/>
          </a:prstGeom>
        </p:spPr>
        <p:txBody>
          <a:bodyPr lIns="0" tIns="0" rIns="0" bIns="0"/>
          <a:lstStyle>
            <a:lvl1pPr>
              <a:defRPr sz="2700" b="1">
                <a:solidFill>
                  <a:srgbClr val="404040"/>
                </a:solidFill>
                <a:latin typeface="+mn-lt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7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/>
              </a:rPr>
              <a:t>Тема презентации</a:t>
            </a:r>
            <a:endParaRPr kumimoji="0" lang="en-US" sz="27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749" y="3798267"/>
            <a:ext cx="5711825" cy="2846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Наименование мероприятия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название площадки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39749" y="4212000"/>
            <a:ext cx="5711825" cy="21848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 smtClean="0">
                <a:solidFill>
                  <a:srgbClr val="333333"/>
                </a:solidFill>
                <a:latin typeface="Arial" panose="020B0604020202020204" pitchFamily="34" charset="0"/>
                <a:ea typeface="Rosatom Light" pitchFamily="34" charset="-52"/>
                <a:cs typeface="Arial" pitchFamily="34" charset="0"/>
              </a:rPr>
              <a:t>ФИО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4428000"/>
            <a:ext cx="5711825" cy="28468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 smtClean="0">
                <a:solidFill>
                  <a:srgbClr val="333333"/>
                </a:solidFill>
                <a:latin typeface="Arial" pitchFamily="34" charset="0"/>
                <a:ea typeface="Rosatom Light" pitchFamily="34" charset="-52"/>
                <a:cs typeface="Arial" pitchFamily="34" charset="0"/>
              </a:rPr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8705562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4568371"/>
            <a:ext cx="4014788" cy="148092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Место для указания источников и сносок</a:t>
            </a:r>
            <a:endParaRPr lang="en-US" dirty="0" smtClean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186737" y="4579414"/>
            <a:ext cx="561975" cy="137049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DF24603-9A1B-F342-92E0-89DE32840F75}" type="slidenum">
              <a:rPr lang="en-US" sz="70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70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431800"/>
            <a:ext cx="6561138" cy="33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2300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476376"/>
            <a:ext cx="4014788" cy="24659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itchFamily="34" charset="0"/>
              <a:buNone/>
              <a:defRPr sz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sz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Текст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5"/>
          </p:nvPr>
        </p:nvSpPr>
        <p:spPr>
          <a:xfrm>
            <a:off x="4808538" y="1476375"/>
            <a:ext cx="3940175" cy="2456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Arial" pitchFamily="34" charset="0"/>
                <a:cs typeface="Arial" pitchFamily="34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27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476375"/>
            <a:ext cx="4014788" cy="123053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buFont typeface="Arial" pitchFamily="34" charset="0"/>
              <a:buChar char="•"/>
              <a:defRPr lang="en-US" sz="12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 smtClean="0"/>
              <a:t>Текст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808538" y="1476375"/>
            <a:ext cx="3940175" cy="123053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buFont typeface="Arial" pitchFamily="34" charset="0"/>
              <a:buChar char="•"/>
              <a:defRPr lang="en-US" sz="12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 smtClean="0"/>
              <a:t>Текст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4568371"/>
            <a:ext cx="4014788" cy="148092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Место для указания источников и сносок</a:t>
            </a:r>
            <a:endParaRPr lang="en-US" dirty="0" smtClean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186737" y="4579414"/>
            <a:ext cx="561975" cy="137049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DF24603-9A1B-F342-92E0-89DE32840F75}" type="slidenum">
              <a:rPr lang="en-US" sz="70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70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431800"/>
            <a:ext cx="6561138" cy="33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2300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2815318"/>
            <a:ext cx="4014788" cy="123053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buFont typeface="Arial" pitchFamily="34" charset="0"/>
              <a:buChar char="•"/>
              <a:defRPr lang="en-US" sz="12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 smtClean="0"/>
              <a:t>Текст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8538" y="2815318"/>
            <a:ext cx="3940175" cy="123053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buFont typeface="Arial" pitchFamily="34" charset="0"/>
              <a:buChar char="•"/>
              <a:defRPr lang="en-US" sz="12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 smtClean="0"/>
              <a:t>Текст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9637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4568371"/>
            <a:ext cx="4014788" cy="148092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Место для указания источников и сносок</a:t>
            </a:r>
            <a:endParaRPr lang="en-US" dirty="0" smtClean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186737" y="4579414"/>
            <a:ext cx="561975" cy="137049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DF24603-9A1B-F342-92E0-89DE32840F75}" type="slidenum">
              <a:rPr lang="en-US" sz="70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70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431800"/>
            <a:ext cx="6561138" cy="33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2300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476375"/>
            <a:ext cx="4014788" cy="123053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buFont typeface="Arial" pitchFamily="34" charset="0"/>
              <a:buChar char="•"/>
              <a:defRPr lang="en-US" sz="12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 smtClean="0"/>
              <a:t>Текст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808538" y="1476375"/>
            <a:ext cx="3940175" cy="123053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buFont typeface="Arial" pitchFamily="34" charset="0"/>
              <a:buChar char="•"/>
              <a:defRPr lang="en-US" sz="12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 smtClean="0"/>
              <a:t>Текст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2815318"/>
            <a:ext cx="4014788" cy="123053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buFont typeface="Arial" pitchFamily="34" charset="0"/>
              <a:buChar char="•"/>
              <a:defRPr lang="en-US" sz="12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 smtClean="0"/>
              <a:t>Текст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8538" y="2815318"/>
            <a:ext cx="3940175" cy="123053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buFont typeface="Arial" pitchFamily="34" charset="0"/>
              <a:buChar char="•"/>
              <a:defRPr lang="en-US" sz="12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 smtClean="0"/>
              <a:t>Текст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876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4568371"/>
            <a:ext cx="4014788" cy="148092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Место для указания источников и сносок</a:t>
            </a:r>
            <a:endParaRPr lang="en-US" dirty="0" smtClean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186737" y="4579414"/>
            <a:ext cx="561975" cy="137049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DF24603-9A1B-F342-92E0-89DE32840F75}" type="slidenum">
              <a:rPr lang="en-US" sz="700" smtClean="0"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431800"/>
            <a:ext cx="6561138" cy="33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2300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476376"/>
            <a:ext cx="4014788" cy="24659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itchFamily="34" charset="0"/>
              <a:buNone/>
              <a:defRPr sz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sz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Текст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5"/>
          </p:nvPr>
        </p:nvSpPr>
        <p:spPr>
          <a:xfrm>
            <a:off x="4808538" y="1476375"/>
            <a:ext cx="3940175" cy="2456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Arial" pitchFamily="34" charset="0"/>
                <a:cs typeface="Arial" pitchFamily="34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9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4568371"/>
            <a:ext cx="4014788" cy="148092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Место для указания источников и сносок</a:t>
            </a:r>
            <a:endParaRPr lang="en-US" dirty="0" smtClean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186737" y="4579414"/>
            <a:ext cx="561975" cy="137049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DF24603-9A1B-F342-92E0-89DE32840F75}" type="slidenum">
              <a:rPr lang="en-US" sz="700" smtClean="0"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431800"/>
            <a:ext cx="6561138" cy="33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2300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476375"/>
            <a:ext cx="4014788" cy="123053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buFont typeface="Arial" pitchFamily="34" charset="0"/>
              <a:buChar char="•"/>
              <a:defRPr lang="en-US" sz="12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 smtClean="0"/>
              <a:t>Текст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808538" y="1476375"/>
            <a:ext cx="3940175" cy="123053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buFont typeface="Arial" pitchFamily="34" charset="0"/>
              <a:buChar char="•"/>
              <a:defRPr lang="en-US" sz="12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 smtClean="0"/>
              <a:t>Текст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2815318"/>
            <a:ext cx="4014788" cy="123053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buFont typeface="Arial" pitchFamily="34" charset="0"/>
              <a:buChar char="•"/>
              <a:defRPr lang="en-US" sz="12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 smtClean="0"/>
              <a:t>Текст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8538" y="2815318"/>
            <a:ext cx="3940175" cy="123053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buFont typeface="Arial" pitchFamily="34" charset="0"/>
              <a:buChar char="•"/>
              <a:defRPr lang="en-US" sz="12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 smtClean="0"/>
              <a:t>Текст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75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ы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39750" y="1476375"/>
            <a:ext cx="4014788" cy="18351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70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6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4808538" y="1476375"/>
            <a:ext cx="3940175" cy="18351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70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4568371"/>
            <a:ext cx="4014788" cy="148092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Место для указания источников и сносок</a:t>
            </a:r>
            <a:endParaRPr lang="en-US" dirty="0" smtClean="0"/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186737" y="4579414"/>
            <a:ext cx="561975" cy="137049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DF24603-9A1B-F342-92E0-89DE32840F75}" type="slidenum">
              <a:rPr lang="en-US" sz="700" smtClean="0"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431800"/>
            <a:ext cx="6561138" cy="33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2300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8" hasCustomPrompt="1"/>
          </p:nvPr>
        </p:nvSpPr>
        <p:spPr>
          <a:xfrm>
            <a:off x="539750" y="3482975"/>
            <a:ext cx="4014788" cy="76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sz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Текст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sz="quarter" idx="19" hasCustomPrompt="1"/>
          </p:nvPr>
        </p:nvSpPr>
        <p:spPr>
          <a:xfrm>
            <a:off x="4808538" y="3479346"/>
            <a:ext cx="3940174" cy="76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sz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64540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ы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8" hasCustomPrompt="1"/>
          </p:nvPr>
        </p:nvSpPr>
        <p:spPr>
          <a:xfrm>
            <a:off x="539750" y="1476375"/>
            <a:ext cx="4014788" cy="280133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700" kern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lang="en-US" sz="1200" kern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lang="en-US" sz="1200" kern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lang="en-US" sz="1200" kern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lang="en-US" sz="12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ru-RU" dirty="0" smtClean="0"/>
              <a:t>Контент</a:t>
            </a:r>
            <a:endParaRPr lang="en-US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808539" y="1476375"/>
            <a:ext cx="3940174" cy="280133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700" kern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lang="en-US" sz="1200" kern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lang="en-US" sz="1200" kern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lang="en-US" sz="1200" kern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lang="en-US" sz="12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ru-RU" dirty="0" smtClean="0"/>
              <a:t>Контент</a:t>
            </a:r>
            <a:endParaRPr lang="en-US" dirty="0" smtClean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4568371"/>
            <a:ext cx="4014788" cy="148092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Место для указания источников и сносок</a:t>
            </a:r>
            <a:endParaRPr lang="en-US" dirty="0" smtClean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186737" y="4579414"/>
            <a:ext cx="561975" cy="137049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DF24603-9A1B-F342-92E0-89DE32840F75}" type="slidenum">
              <a:rPr lang="en-US" sz="700" smtClean="0"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431800"/>
            <a:ext cx="6561138" cy="33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2300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7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4808537" y="1476375"/>
            <a:ext cx="3940175" cy="25078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en-US" sz="7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476375"/>
            <a:ext cx="4014788" cy="2458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charset="0"/>
              <a:buNone/>
              <a:defRPr lang="en-US" sz="12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 smtClean="0"/>
              <a:t>Текст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4568371"/>
            <a:ext cx="4014788" cy="148092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Место для указания источников и сносок</a:t>
            </a:r>
            <a:endParaRPr lang="en-US" dirty="0" smtClean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186737" y="4579414"/>
            <a:ext cx="561975" cy="137049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DF24603-9A1B-F342-92E0-89DE32840F75}" type="slidenum">
              <a:rPr lang="en-US" sz="700" smtClean="0"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431800"/>
            <a:ext cx="6561138" cy="33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2300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75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еребивоч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70266" y="2298615"/>
            <a:ext cx="5508152" cy="101291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4100" b="1" kern="1200" baseline="0" dirty="0">
                <a:solidFill>
                  <a:schemeClr val="bg1"/>
                </a:solidFill>
                <a:latin typeface="Arial" pitchFamily="34" charset="0"/>
                <a:ea typeface="Rosatom Light" pitchFamily="34" charset="-52"/>
                <a:cs typeface="Arial" pitchFamily="34" charset="0"/>
              </a:defRPr>
            </a:lvl1pPr>
          </a:lstStyle>
          <a:p>
            <a:r>
              <a:rPr lang="ru-RU" dirty="0" err="1" smtClean="0"/>
              <a:t>Перебивочный</a:t>
            </a:r>
            <a:r>
              <a:rPr lang="ru-RU" dirty="0" smtClean="0"/>
              <a:t> слайд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239143"/>
            <a:ext cx="5508152" cy="576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charset="0"/>
              <a:buNone/>
              <a:defRPr lang="en-US" sz="4100" b="1" kern="1200" dirty="0">
                <a:solidFill>
                  <a:schemeClr val="bg1"/>
                </a:solidFill>
                <a:latin typeface="Arial" pitchFamily="34" charset="0"/>
                <a:ea typeface="Rosatom Light" pitchFamily="34" charset="-52"/>
                <a:cs typeface="Arial" pitchFamily="34" charset="0"/>
              </a:defRPr>
            </a:lvl1pPr>
          </a:lstStyle>
          <a:p>
            <a:pPr lvl="0"/>
            <a:r>
              <a:rPr lang="ru-RU" dirty="0" smtClean="0"/>
              <a:t>Нумерация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0962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4568371"/>
            <a:ext cx="4014788" cy="148092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Место для указания источников и сносок</a:t>
            </a:r>
            <a:endParaRPr lang="en-US" dirty="0" smtClean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186737" y="4579414"/>
            <a:ext cx="561975" cy="137049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DF24603-9A1B-F342-92E0-89DE32840F75}" type="slidenum">
              <a:rPr lang="en-US" sz="70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70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431800"/>
            <a:ext cx="6561138" cy="33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2300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476376"/>
            <a:ext cx="4014788" cy="24659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itchFamily="34" charset="0"/>
              <a:buNone/>
              <a:defRPr sz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sz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Текст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5"/>
          </p:nvPr>
        </p:nvSpPr>
        <p:spPr>
          <a:xfrm>
            <a:off x="4808538" y="1476375"/>
            <a:ext cx="3940175" cy="2456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Arial" pitchFamily="34" charset="0"/>
                <a:cs typeface="Arial" pitchFamily="34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76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4568371"/>
            <a:ext cx="4014788" cy="148092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Место для указания источников и сносок</a:t>
            </a:r>
            <a:endParaRPr lang="en-US" dirty="0" smtClean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186737" y="4579414"/>
            <a:ext cx="561975" cy="137049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DF24603-9A1B-F342-92E0-89DE32840F75}" type="slidenum">
              <a:rPr lang="en-US" sz="70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70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431800"/>
            <a:ext cx="6561138" cy="33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2300" b="1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476376"/>
            <a:ext cx="4014788" cy="24659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itchFamily="34" charset="0"/>
              <a:buNone/>
              <a:defRPr sz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sz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Текст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5"/>
          </p:nvPr>
        </p:nvSpPr>
        <p:spPr>
          <a:xfrm>
            <a:off x="4808538" y="1476375"/>
            <a:ext cx="3940175" cy="2456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Arial" pitchFamily="34" charset="0"/>
                <a:cs typeface="Arial" pitchFamily="34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8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9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283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361949"/>
            <a:ext cx="2952630" cy="86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1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2" r="7328"/>
          <a:stretch/>
        </p:blipFill>
        <p:spPr>
          <a:xfrm>
            <a:off x="7692833" y="326571"/>
            <a:ext cx="1168539" cy="40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9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2" r="7328"/>
          <a:stretch/>
        </p:blipFill>
        <p:spPr>
          <a:xfrm>
            <a:off x="7692833" y="326571"/>
            <a:ext cx="1168539" cy="40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5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2" r="7328"/>
          <a:stretch/>
        </p:blipFill>
        <p:spPr>
          <a:xfrm>
            <a:off x="7692833" y="326571"/>
            <a:ext cx="1168539" cy="40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4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2" r="7328"/>
          <a:stretch/>
        </p:blipFill>
        <p:spPr>
          <a:xfrm>
            <a:off x="7597583" y="326571"/>
            <a:ext cx="1168539" cy="40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8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351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2" r="7328"/>
          <a:stretch/>
        </p:blipFill>
        <p:spPr>
          <a:xfrm>
            <a:off x="7597583" y="326571"/>
            <a:ext cx="1168539" cy="40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2" r="7328"/>
          <a:stretch/>
        </p:blipFill>
        <p:spPr>
          <a:xfrm>
            <a:off x="7597583" y="326571"/>
            <a:ext cx="1168539" cy="40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2" r="7328"/>
          <a:stretch/>
        </p:blipFill>
        <p:spPr>
          <a:xfrm>
            <a:off x="7597583" y="326571"/>
            <a:ext cx="1168539" cy="40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2" r="7328"/>
          <a:stretch/>
        </p:blipFill>
        <p:spPr>
          <a:xfrm>
            <a:off x="7597583" y="326571"/>
            <a:ext cx="1168539" cy="40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3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9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2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9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022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onsultantplus://offline/ref=26353188CEF955A3B5D757EB2F003C575F91073399D0AAE36391A0B245364CE0B6E91E2F2411CCE2585079815D6A71C8C696BD63999DWDPA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consultantplus://offline/ref=26353188CEF955A3B5D757EB2F003C575F91073399D0AAE36391A0B245364CE0B6E91E2F2411CCE2585079815D6A71C8C696BD63999DWDPA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consultantplus://offline/ref=26353188CEF955A3B5D757EB2F003C575F91073399D0AAE36391A0B245364CE0B6E91E2F2411CCE2585079815D6A71C8C696BD63999DWDPA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consultantplus://offline/ref=26353188CEF955A3B5D757EB2F003C575F91073399D0AAE36391A0B245364CE0B6E91E2F2411CCE2585079815D6A71C8C696BD63999DWDPA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nalog.gov.ru/rn77/news/activities_fts/11971151/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consultantplus://offline/ref=26353188CEF955A3B5D757EB2F003C575F91073399D0AAE36391A0B245364CE0B6E91E2F2411CCE2585079815D6A71C8C696BD63999DWDPA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Подведение итогов работы юридических подразделений </a:t>
            </a:r>
            <a:b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ru-RU">
                <a:latin typeface="Helvetica" panose="020B0604020202020204" pitchFamily="34" charset="0"/>
                <a:cs typeface="Helvetica" panose="020B0604020202020204" pitchFamily="34" charset="0"/>
              </a:rPr>
              <a:t>за </a:t>
            </a:r>
            <a:r>
              <a:rPr lang="ru-RU" smtClean="0">
                <a:latin typeface="Helvetica" panose="020B0604020202020204" pitchFamily="34" charset="0"/>
                <a:cs typeface="Helvetica" panose="020B0604020202020204" pitchFamily="34" charset="0"/>
              </a:rPr>
              <a:t>1-й квартал 2022-го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года</a:t>
            </a:r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Онлайн-конференция юридических подразделений</a:t>
            </a:r>
          </a:p>
          <a:p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5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750" y="1815207"/>
            <a:ext cx="5508152" cy="1012910"/>
          </a:xfrm>
        </p:spPr>
        <p:txBody>
          <a:bodyPr/>
          <a:lstStyle/>
          <a:p>
            <a:r>
              <a:rPr lang="ru-RU" sz="2400" dirty="0"/>
              <a:t>Мораторий на банкротство </a:t>
            </a:r>
            <a:br>
              <a:rPr lang="ru-RU" sz="2400" dirty="0"/>
            </a:br>
            <a:r>
              <a:rPr lang="ru-RU" sz="2400" dirty="0"/>
              <a:t>и иные антикризисные </a:t>
            </a:r>
            <a:r>
              <a:rPr lang="ru-RU" sz="2400" dirty="0" smtClean="0"/>
              <a:t>меры</a:t>
            </a:r>
            <a:br>
              <a:rPr lang="ru-RU" sz="2400" dirty="0" smtClean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Джамиля Садыкова</a:t>
            </a:r>
            <a:br>
              <a:rPr lang="ru-RU" sz="2400" dirty="0" smtClean="0"/>
            </a:br>
            <a:r>
              <a:rPr lang="ru-RU" sz="1800" dirty="0" smtClean="0"/>
              <a:t>Главный юрисконсульт группы </a:t>
            </a:r>
            <a:r>
              <a:rPr lang="ru-RU" sz="1800" dirty="0"/>
              <a:t>сопровождения процедур несостоятельности (банкротства)</a:t>
            </a:r>
            <a:endParaRPr lang="ru-RU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1.4</a:t>
            </a:r>
            <a:endParaRPr lang="ru-R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6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4"/>
          </p:nvPr>
        </p:nvSpPr>
        <p:spPr>
          <a:xfrm>
            <a:off x="539749" y="4568370"/>
            <a:ext cx="7314069" cy="16646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3507" y="287751"/>
            <a:ext cx="8760825" cy="330200"/>
          </a:xfrm>
        </p:spPr>
        <p:txBody>
          <a:bodyPr/>
          <a:lstStyle/>
          <a:p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Мораторий на 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банкротство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и иные антикризисные меры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5885" y="693106"/>
            <a:ext cx="86179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endParaRPr lang="ru-RU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algn="just"/>
            <a:endParaRPr lang="ru-RU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1200" dirty="0" smtClean="0">
              <a:solidFill>
                <a:prstClr val="black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49001" y="693106"/>
            <a:ext cx="829479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1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1" t="6408" r="41027" b="15175"/>
          <a:stretch/>
        </p:blipFill>
        <p:spPr>
          <a:xfrm>
            <a:off x="298449" y="617951"/>
            <a:ext cx="3688567" cy="432808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9" t="33040" r="44584" b="21405"/>
          <a:stretch/>
        </p:blipFill>
        <p:spPr>
          <a:xfrm>
            <a:off x="4442393" y="693107"/>
            <a:ext cx="3977707" cy="298935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8" t="46250" r="46111" b="41651"/>
          <a:stretch/>
        </p:blipFill>
        <p:spPr>
          <a:xfrm>
            <a:off x="4442393" y="3755586"/>
            <a:ext cx="3786363" cy="7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2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4"/>
          </p:nvPr>
        </p:nvSpPr>
        <p:spPr>
          <a:xfrm>
            <a:off x="539749" y="4568370"/>
            <a:ext cx="7314069" cy="16646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3507" y="287751"/>
            <a:ext cx="8760825" cy="330200"/>
          </a:xfrm>
        </p:spPr>
        <p:txBody>
          <a:bodyPr/>
          <a:lstStyle/>
          <a:p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Мораторий на банкротство. Законопроект </a:t>
            </a:r>
            <a:r>
              <a:rPr lang="ru-RU" sz="1800" dirty="0" smtClean="0">
                <a:solidFill>
                  <a:schemeClr val="tx1"/>
                </a:solidFill>
              </a:rPr>
              <a:t>М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инэкономразвития</a:t>
            </a:r>
            <a:r>
              <a:rPr lang="ru-RU" sz="1800" dirty="0">
                <a:solidFill>
                  <a:schemeClr val="tx1"/>
                </a:solidFill>
              </a:rPr>
              <a:t/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/>
            </a:r>
            <a:br>
              <a:rPr lang="ru-RU" sz="1800" dirty="0" smtClean="0">
                <a:solidFill>
                  <a:schemeClr val="tx1"/>
                </a:solidFill>
              </a:rPr>
            </a:b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5885" y="693106"/>
            <a:ext cx="86179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endParaRPr lang="ru-RU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algn="just"/>
            <a:endParaRPr lang="ru-RU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1200" dirty="0" smtClean="0">
              <a:solidFill>
                <a:prstClr val="black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91" y="693105"/>
            <a:ext cx="323116" cy="2804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38" y="1465906"/>
            <a:ext cx="323116" cy="2804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38" y="2341349"/>
            <a:ext cx="323116" cy="28044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49001" y="693106"/>
            <a:ext cx="8294791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725"/>
              </a:spcBef>
              <a:spcAft>
                <a:spcPts val="1725"/>
              </a:spcAft>
            </a:pP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Право вводить мораторий на банкротства по требованию кредиторов </a:t>
            </a:r>
            <a:r>
              <a:rPr lang="ru-RU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равительство</a:t>
            </a:r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получило весной 2020 года в рамках борьбы с негативными последствиями пандемии </a:t>
            </a:r>
            <a:r>
              <a:rPr lang="ru-RU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COVID-19.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1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725"/>
              </a:spcBef>
              <a:spcAft>
                <a:spcPts val="1725"/>
              </a:spcAft>
            </a:pPr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04.03.2022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Первый вице-премьер Андрей Белоусов на совещании с главами регионов и руководителями </a:t>
            </a:r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бизнеса,</a:t>
            </a:r>
            <a:r>
              <a:rPr lang="ru-RU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анонсировал </a:t>
            </a:r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следующие меры</a:t>
            </a:r>
            <a:r>
              <a:rPr lang="ru-RU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</a:t>
            </a:r>
            <a:r>
              <a:rPr lang="ru-RU" sz="1100" dirty="0" smtClean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«снижение </a:t>
            </a:r>
            <a:r>
              <a:rPr lang="ru-RU" sz="1100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ответственности за нарушения валютного законодательства, смягчение административных процедур, </a:t>
            </a:r>
            <a:r>
              <a:rPr lang="ru-RU" sz="1100" b="1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введение моратория </a:t>
            </a:r>
            <a:r>
              <a:rPr lang="ru-RU" sz="1100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 </a:t>
            </a:r>
            <a:r>
              <a:rPr lang="ru-RU" sz="1100" b="1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возбуждение дел о банкротстве</a:t>
            </a:r>
            <a:r>
              <a:rPr lang="ru-RU" sz="1100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а также увеличение лимита по системе быстрых платежей Банка </a:t>
            </a:r>
            <a:r>
              <a:rPr lang="ru-RU" sz="1100" dirty="0" smtClean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России», </a:t>
            </a:r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без 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уточнения сроков</a:t>
            </a:r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02.03.2022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Минэкономразвития России разработан, а 15.03.2022 заседанием правительственной комиссии был одобрен документ под наименованием «План первоочередных действий по обеспечению развития российской экономики в условиях внешнего </a:t>
            </a:r>
            <a:r>
              <a:rPr lang="ru-RU" sz="11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санкционного</a:t>
            </a:r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давления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</a:p>
          <a:p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Согласно этому документу, в числе первоочередных мер по развитию экономики - </a:t>
            </a:r>
            <a:r>
              <a:rPr lang="ru-RU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 моратория на возбуждение дел о банкротстве 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заявлениям кредиторов </a:t>
            </a:r>
            <a:r>
              <a:rPr lang="ru-RU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6 месяцев в отношении юридических и физических лиц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за исключением отдельных должников, определенных Правительством Российской Федерации</a:t>
            </a:r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Более широкий спектр субъектов по сравнению с пандемией.</a:t>
            </a:r>
          </a:p>
          <a:p>
            <a:endParaRPr lang="ru-RU" sz="11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Согласно первоначальному законопроекту до конца 2022 года в случае введения моратория на банкротства на время его действия будут </a:t>
            </a:r>
            <a:r>
              <a:rPr lang="ru-RU" sz="11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приостанавливаться исполнительные производства</a:t>
            </a:r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возникшие до его объявления </a:t>
            </a:r>
            <a:r>
              <a:rPr lang="ru-RU" sz="1100" dirty="0" smtClean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(обсуждается). </a:t>
            </a:r>
          </a:p>
          <a:p>
            <a:endParaRPr lang="ru-RU" sz="11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91" y="3899606"/>
            <a:ext cx="323116" cy="2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4"/>
          </p:nvPr>
        </p:nvSpPr>
        <p:spPr>
          <a:xfrm>
            <a:off x="539749" y="4568370"/>
            <a:ext cx="7314069" cy="166467"/>
          </a:xfrm>
        </p:spPr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3507" y="287751"/>
            <a:ext cx="8760825" cy="330200"/>
          </a:xfrm>
        </p:spPr>
        <p:txBody>
          <a:bodyPr/>
          <a:lstStyle/>
          <a:p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Правки в законопроект. Мораторий увяз в согласованиях </a:t>
            </a:r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5885" y="693106"/>
            <a:ext cx="86179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endParaRPr lang="ru-RU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algn="just"/>
            <a:endParaRPr lang="ru-RU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9" y="693106"/>
            <a:ext cx="323116" cy="2804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603" y="1358817"/>
            <a:ext cx="323116" cy="2804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790" y="3519640"/>
            <a:ext cx="323116" cy="28044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87443" y="617951"/>
            <a:ext cx="8071149" cy="1205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725"/>
              </a:spcBef>
              <a:spcAft>
                <a:spcPts val="1725"/>
              </a:spcAft>
            </a:pPr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Однако 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середине марта стало известно, что под его действие </a:t>
            </a:r>
            <a:r>
              <a:rPr lang="ru-RU" sz="11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могут не подпасть застройщики, сорвавшие срок ввода жилых домов в строй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так как только после признания их банкротами публично-правовая компания "Фонд развития территорий" может выплачивать компенсации дольщикам или принимать меры по достройке объекта</a:t>
            </a:r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spcBef>
                <a:spcPts val="1725"/>
              </a:spcBef>
              <a:spcAft>
                <a:spcPts val="1725"/>
              </a:spcAft>
            </a:pPr>
            <a:endParaRPr lang="ru-RU" sz="11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01498" y="1298828"/>
            <a:ext cx="731035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ФНС России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согласовала проект постановления о введении моратория при условии </a:t>
            </a:r>
            <a:r>
              <a:rPr lang="ru-RU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отказа от приостановки исполнительного производства по взысканиям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возникшим до его объявления (согласно действующей ст. 9.1 закона о несостоятельности, на время моратория взыскания по "старым" долгам приостанавливаются). </a:t>
            </a:r>
          </a:p>
          <a:p>
            <a:endParaRPr lang="ru-RU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Позднее ФНС предложила другой вариант - до конца 2023 года сохранить взыскание только в отношении исполнительных документов, </a:t>
            </a:r>
            <a:r>
              <a:rPr lang="ru-RU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выданных судами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 подхода ФНС возможна только с помощью внесения изменений в закон о несостоятельности. Такие коррективы позволили бы кредиторам, которые уже получили исполнительный лист, например банкам и налоговым органам, беспрепятственно, в том числе за счет имущества, продолжать взыскивать долги, которые ранее подтвердили суды.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30400" y="3470941"/>
            <a:ext cx="678145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Госкорпорация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АСВ обратилась </a:t>
            </a:r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 Минэкономразвития 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просьбой </a:t>
            </a:r>
            <a:r>
              <a:rPr lang="ru-RU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распространять 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мораторий на </a:t>
            </a:r>
            <a:r>
              <a:rPr lang="ru-RU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банкротства контролирующих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обанкротившиеся финансовые организации </a:t>
            </a:r>
            <a:r>
              <a:rPr lang="ru-RU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лиц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АСВ просит не включать в перечень таких должников физических и юридических лиц, которые вправе давать указания финансовой организации за три года до возникновения признаков банкротства либо после их возникновения и до момента принятия заявления о банкротстве </a:t>
            </a:r>
            <a:r>
              <a:rPr lang="ru-RU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финорганизаций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82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4"/>
          </p:nvPr>
        </p:nvSpPr>
        <p:spPr>
          <a:xfrm>
            <a:off x="539749" y="4568370"/>
            <a:ext cx="7314069" cy="16646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3507" y="287751"/>
            <a:ext cx="8760825" cy="330200"/>
          </a:xfrm>
        </p:spPr>
        <p:txBody>
          <a:bodyPr/>
          <a:lstStyle/>
          <a:p>
            <a:r>
              <a:rPr lang="ru-RU" sz="1800" dirty="0" smtClean="0">
                <a:solidFill>
                  <a:schemeClr val="tx1"/>
                </a:solidFill>
              </a:rPr>
              <a:t>Действия Федеральной налоговой службы</a:t>
            </a:r>
            <a:r>
              <a:rPr lang="ru-RU" sz="1800" dirty="0">
                <a:solidFill>
                  <a:schemeClr val="tx1"/>
                </a:solidFill>
              </a:rPr>
              <a:t/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/>
            </a:r>
            <a:br>
              <a:rPr lang="ru-RU" sz="1800" dirty="0" smtClean="0">
                <a:solidFill>
                  <a:schemeClr val="tx1"/>
                </a:solidFill>
              </a:rPr>
            </a:b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5885" y="693106"/>
            <a:ext cx="86179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endParaRPr lang="ru-RU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algn="just"/>
            <a:endParaRPr lang="ru-RU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1200" dirty="0" smtClean="0">
              <a:solidFill>
                <a:prstClr val="black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76" y="717218"/>
            <a:ext cx="323116" cy="2804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02" y="3540314"/>
            <a:ext cx="323116" cy="28044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15951" y="717218"/>
            <a:ext cx="8358382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 руководителя ФНС Даниила Егорова </a:t>
            </a:r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(опубликовано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05.03.2022 на официальном сайте ФНС </a:t>
            </a:r>
            <a:r>
              <a:rPr lang="ru-RU" sz="11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https://www.nalog.gov.ru/rn77/news/activities_fts/11971151/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«В целях снижения угроз банкротства в связи с введением иностранными государствами ограничительных мер принято решение о </a:t>
            </a:r>
            <a:r>
              <a:rPr lang="ru-RU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приостановлении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 9 марта 2022 года </a:t>
            </a:r>
            <a:r>
              <a:rPr lang="ru-RU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подачи налоговыми органами заявлений о банкротстве 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должников</a:t>
            </a:r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Приоритетом в работе налоговых органов станет содействие </a:t>
            </a:r>
            <a:r>
              <a:rPr lang="ru-RU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реструктуризации задолженности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11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Будут 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применяться все предусмотренные законодательством процедуры рассрочек и мировых соглашений. </a:t>
            </a:r>
            <a:endParaRPr lang="ru-RU" sz="11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результатам </a:t>
            </a:r>
            <a:r>
              <a:rPr lang="ru-RU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оценки платежеспособности 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рисков финансово-хозяйственной деятельности должников с привлечением профессиональных объединений и иных кредиторов будут вырабатываться решения, направленные на </a:t>
            </a:r>
            <a:r>
              <a:rPr lang="ru-RU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сохранение бизнеса</a:t>
            </a:r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  <a:endParaRPr lang="ru-RU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725"/>
              </a:spcBef>
              <a:spcAft>
                <a:spcPts val="1725"/>
              </a:spcAft>
            </a:pPr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Однако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ФНС и на сегодняшний день продолжает обращаться с заявлениями о введении процедур банкротства в отношении компаний, чей бизнес связан как с торговлей </a:t>
            </a:r>
            <a:r>
              <a:rPr lang="ru-RU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автомобилямии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прочими бытовыми товарами, так и со строительством зданий. В этом можно убедиться, зайдя на сервис «Картотека арбитражных </a:t>
            </a:r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дел».</a:t>
            </a:r>
          </a:p>
          <a:p>
            <a:pPr algn="just">
              <a:spcBef>
                <a:spcPts val="1725"/>
              </a:spcBef>
              <a:spcAft>
                <a:spcPts val="1725"/>
              </a:spcAft>
            </a:pPr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ФНС до 1 июня не будет принимать решения о приостановке операция по счетам в банке при взыскании денежных средств должников (блокировка счетов). </a:t>
            </a:r>
          </a:p>
        </p:txBody>
      </p:sp>
    </p:spTree>
    <p:extLst>
      <p:ext uri="{BB962C8B-B14F-4D97-AF65-F5344CB8AC3E}">
        <p14:creationId xmlns:p14="http://schemas.microsoft.com/office/powerpoint/2010/main" val="376338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4"/>
          </p:nvPr>
        </p:nvSpPr>
        <p:spPr>
          <a:xfrm>
            <a:off x="539749" y="4568370"/>
            <a:ext cx="7314069" cy="16646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3507" y="287751"/>
            <a:ext cx="8760825" cy="330200"/>
          </a:xfrm>
        </p:spPr>
        <p:txBody>
          <a:bodyPr/>
          <a:lstStyle/>
          <a:p>
            <a:r>
              <a:rPr lang="ru-RU" sz="1800" dirty="0" smtClean="0">
                <a:solidFill>
                  <a:schemeClr val="tx1"/>
                </a:solidFill>
              </a:rPr>
              <a:t>Реабилитационные процедуры </a:t>
            </a:r>
            <a:br>
              <a:rPr lang="ru-RU" sz="1800" dirty="0" smtClean="0">
                <a:solidFill>
                  <a:schemeClr val="tx1"/>
                </a:solidFill>
              </a:rPr>
            </a:b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5885" y="693106"/>
            <a:ext cx="86179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endParaRPr lang="ru-RU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algn="just"/>
            <a:endParaRPr lang="ru-RU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1200" dirty="0" smtClean="0">
              <a:solidFill>
                <a:prstClr val="black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26" y="717218"/>
            <a:ext cx="323116" cy="2804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00" y="2092437"/>
            <a:ext cx="323116" cy="28044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15951" y="717218"/>
            <a:ext cx="8358382" cy="3865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 smtClean="0">
                <a:solidFill>
                  <a:srgbClr val="1930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Заседание рабочей группы по вопросу платежеспособности в рамках Экспертного совета по банкротству при ФНС России 30.03.2022г</a:t>
            </a:r>
            <a:r>
              <a:rPr lang="ru-RU" sz="1100" dirty="0" smtClean="0">
                <a:solidFill>
                  <a:srgbClr val="1930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1100" dirty="0" smtClean="0">
              <a:solidFill>
                <a:srgbClr val="19307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Быстрый анализ платёжеспособности должников необходим для выявления компаний, которым может быть предоставлена рассрочка/ </a:t>
            </a:r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отсрочка 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💰 </a:t>
            </a:r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(зафиксировано 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мировым </a:t>
            </a:r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соглашением).</a:t>
            </a:r>
          </a:p>
          <a:p>
            <a:endParaRPr lang="ru-RU" sz="1100" dirty="0" smtClean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Банкротство 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не выгодно никому, минимальный экономический эффект и  процент удовлетворения требований ↘️</a:t>
            </a:r>
          </a:p>
          <a:p>
            <a:endParaRPr lang="ru-RU" sz="11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sz="11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Основные </a:t>
            </a:r>
            <a:r>
              <a:rPr lang="ru-RU" sz="11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цели:</a:t>
            </a:r>
          </a:p>
          <a:p>
            <a:endParaRPr lang="ru-RU" sz="1100" dirty="0" smtClean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Прозрачное 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измерение текущей ситуации - в чем выразилась недостача, времени в течении которого должны оказываться меры </a:t>
            </a:r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поддержки.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</a:t>
            </a:r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чёт совокупности процессов, необходимых для выживания компаний, хозяйственной деятельность, других субъектов, в </a:t>
            </a:r>
            <a:r>
              <a:rPr lang="ru-RU" sz="11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т.ч</a:t>
            </a:r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кредиторов.</a:t>
            </a:r>
          </a:p>
          <a:p>
            <a:endParaRPr lang="ru-RU" sz="11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Сейчас в разработке 2 глобальных вопроса</a:t>
            </a:r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ru-RU" sz="11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Проведение финансового анализа в целях </a:t>
            </a:r>
            <a:r>
              <a:rPr lang="ru-RU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определения возможности восстановления платежеспособности </a:t>
            </a:r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(наличие автоматизированных решений).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Методика определения сроков и объема исполнения обязательств для восстановления платежеспособности.</a:t>
            </a:r>
            <a:endParaRPr lang="ru-RU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725"/>
              </a:spcBef>
              <a:spcAft>
                <a:spcPts val="1725"/>
              </a:spcAft>
            </a:pPr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Методика и данные о платежеспособности будут публичными </a:t>
            </a:r>
            <a:r>
              <a:rPr lang="ru-RU" sz="11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 </a:t>
            </a:r>
            <a:r>
              <a:rPr lang="ru-RU" sz="11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доступными для всем кредиторам должника.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100" y="3236343"/>
            <a:ext cx="323116" cy="2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750" y="1815207"/>
            <a:ext cx="5508152" cy="1012910"/>
          </a:xfrm>
        </p:spPr>
        <p:txBody>
          <a:bodyPr/>
          <a:lstStyle/>
          <a:p>
            <a:r>
              <a:rPr lang="ru-RU" sz="2400" dirty="0" smtClean="0"/>
              <a:t>Антикризисные меры </a:t>
            </a:r>
            <a:br>
              <a:rPr lang="ru-RU" sz="2400" dirty="0" smtClean="0"/>
            </a:br>
            <a:r>
              <a:rPr lang="ru-RU" sz="2400" dirty="0" smtClean="0"/>
              <a:t>в электроэнергетике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Гульжан Абугалимова</a:t>
            </a:r>
            <a:br>
              <a:rPr lang="ru-RU" sz="2400" dirty="0" smtClean="0"/>
            </a:br>
            <a:r>
              <a:rPr lang="ru-RU" sz="1800" dirty="0" smtClean="0"/>
              <a:t>Начальник отдела </a:t>
            </a:r>
            <a:r>
              <a:rPr lang="ru-RU" sz="1800" dirty="0"/>
              <a:t>правового сопровождения 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договорной </a:t>
            </a:r>
            <a:r>
              <a:rPr lang="ru-RU" sz="1800" dirty="0"/>
              <a:t>работы на рынках э/э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1.5.</a:t>
            </a:r>
            <a:endParaRPr lang="ru-R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6890" y="306070"/>
            <a:ext cx="6561138" cy="330200"/>
          </a:xfrm>
        </p:spPr>
        <p:txBody>
          <a:bodyPr/>
          <a:lstStyle/>
          <a:p>
            <a:r>
              <a:rPr lang="ru-RU" dirty="0" smtClean="0"/>
              <a:t>Антикризисные меры в ЖКХ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25780" y="1194021"/>
            <a:ext cx="826389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dirty="0" smtClean="0">
                <a:solidFill>
                  <a:prstClr val="black"/>
                </a:solidFill>
              </a:rPr>
              <a:t>Заморозка пени ППРФ от _____ №____ расчет </a:t>
            </a:r>
            <a:r>
              <a:rPr lang="ru-RU" dirty="0">
                <a:solidFill>
                  <a:prstClr val="black"/>
                </a:solidFill>
              </a:rPr>
              <a:t>пеней и штрафов за несвоевременную оплату </a:t>
            </a:r>
            <a:r>
              <a:rPr lang="ru-RU" dirty="0" smtClean="0">
                <a:solidFill>
                  <a:prstClr val="black"/>
                </a:solidFill>
              </a:rPr>
              <a:t>ЖКУ </a:t>
            </a:r>
            <a:r>
              <a:rPr lang="ru-RU" dirty="0">
                <a:solidFill>
                  <a:prstClr val="black"/>
                </a:solidFill>
              </a:rPr>
              <a:t> будет производиться исходя из ставки в 9,5% годовых, действовавшей на 27 февраля 2022 года</a:t>
            </a:r>
            <a:r>
              <a:rPr lang="ru-RU" dirty="0" smtClean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ru-RU" dirty="0" smtClean="0">
                <a:solidFill>
                  <a:prstClr val="black"/>
                </a:solidFill>
              </a:rPr>
              <a:t>Включение </a:t>
            </a:r>
            <a:r>
              <a:rPr lang="ru-RU" dirty="0">
                <a:solidFill>
                  <a:prstClr val="black"/>
                </a:solidFill>
              </a:rPr>
              <a:t>гарантирующих поставщиков в перечень системообразующих организаций Российской </a:t>
            </a:r>
            <a:r>
              <a:rPr lang="ru-RU" dirty="0" smtClean="0">
                <a:solidFill>
                  <a:prstClr val="black"/>
                </a:solidFill>
              </a:rPr>
              <a:t>экономики</a:t>
            </a:r>
          </a:p>
          <a:p>
            <a:pPr marL="342900" indent="-342900">
              <a:buFontTx/>
              <a:buAutoNum type="arabicPeriod"/>
            </a:pPr>
            <a:r>
              <a:rPr lang="ru-RU" dirty="0" err="1" smtClean="0">
                <a:solidFill>
                  <a:prstClr val="black"/>
                </a:solidFill>
              </a:rPr>
              <a:t>Легитимизация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</a:rPr>
              <a:t>электронной квитанции и приоритет электронной квитанции перед </a:t>
            </a:r>
            <a:r>
              <a:rPr lang="ru-RU" dirty="0" smtClean="0">
                <a:solidFill>
                  <a:prstClr val="black"/>
                </a:solidFill>
              </a:rPr>
              <a:t>бумажной</a:t>
            </a:r>
          </a:p>
          <a:p>
            <a:pPr marL="342900" indent="-342900">
              <a:buFontTx/>
              <a:buAutoNum type="arabicPeriod"/>
            </a:pPr>
            <a:r>
              <a:rPr lang="ru-RU" dirty="0">
                <a:solidFill>
                  <a:prstClr val="black"/>
                </a:solidFill>
              </a:rPr>
              <a:t>Сдвиг срока по предоставлению квитанции с 01 на 05 </a:t>
            </a:r>
            <a:r>
              <a:rPr lang="ru-RU" dirty="0" smtClean="0">
                <a:solidFill>
                  <a:prstClr val="black"/>
                </a:solidFill>
              </a:rPr>
              <a:t>число</a:t>
            </a:r>
          </a:p>
          <a:p>
            <a:pPr marL="342900" indent="-342900">
              <a:buFontTx/>
              <a:buAutoNum type="arabicPeriod"/>
            </a:pPr>
            <a:r>
              <a:rPr lang="ru-RU" dirty="0" smtClean="0">
                <a:solidFill>
                  <a:prstClr val="black"/>
                </a:solidFill>
              </a:rPr>
              <a:t>Мораторий на </a:t>
            </a:r>
            <a:r>
              <a:rPr lang="ru-RU" dirty="0">
                <a:solidFill>
                  <a:prstClr val="black"/>
                </a:solidFill>
              </a:rPr>
              <a:t>ограничение?</a:t>
            </a:r>
          </a:p>
          <a:p>
            <a:pPr marL="342900" indent="-342900">
              <a:buFontTx/>
              <a:buAutoNum type="arabicPeriod"/>
            </a:pPr>
            <a:r>
              <a:rPr lang="ru-RU" dirty="0">
                <a:solidFill>
                  <a:prstClr val="black"/>
                </a:solidFill>
              </a:rPr>
              <a:t>Неисполнение требований </a:t>
            </a:r>
            <a:r>
              <a:rPr lang="ru-RU" dirty="0" smtClean="0">
                <a:solidFill>
                  <a:prstClr val="black"/>
                </a:solidFill>
              </a:rPr>
              <a:t>ФЗ от </a:t>
            </a:r>
            <a:r>
              <a:rPr lang="ru-RU" dirty="0">
                <a:solidFill>
                  <a:prstClr val="black"/>
                </a:solidFill>
              </a:rPr>
              <a:t>27.12.2018г. №522-ФЗ по установке ИСУ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75788" y="675204"/>
            <a:ext cx="124476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prstClr val="black"/>
                </a:solidFill>
              </a:rPr>
              <a:t>На РРЭЭ</a:t>
            </a:r>
            <a:endParaRPr lang="ru-RU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5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701596" y="845284"/>
            <a:ext cx="1189749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На ОРЭМ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16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Антикризисные меры в ЖКХ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9050" y="1371124"/>
            <a:ext cx="8483479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dirty="0" smtClean="0">
                <a:solidFill>
                  <a:prstClr val="black"/>
                </a:solidFill>
              </a:rPr>
              <a:t>Штрафы на ОРЭМ - 2/300 </a:t>
            </a:r>
            <a:r>
              <a:rPr lang="ru-RU" dirty="0">
                <a:solidFill>
                  <a:prstClr val="black"/>
                </a:solidFill>
              </a:rPr>
              <a:t>за банковский день просрочки, что сопоставимо с </a:t>
            </a:r>
            <a:r>
              <a:rPr lang="ru-RU" b="1" dirty="0">
                <a:solidFill>
                  <a:prstClr val="black"/>
                </a:solidFill>
              </a:rPr>
              <a:t>32% годовых</a:t>
            </a:r>
            <a:endParaRPr lang="ru-RU" dirty="0" smtClean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ru-RU" dirty="0" smtClean="0">
                <a:solidFill>
                  <a:prstClr val="black"/>
                </a:solidFill>
              </a:rPr>
              <a:t>Особые </a:t>
            </a:r>
            <a:r>
              <a:rPr lang="ru-RU" dirty="0">
                <a:solidFill>
                  <a:prstClr val="black"/>
                </a:solidFill>
              </a:rPr>
              <a:t>условия по пени п</a:t>
            </a:r>
            <a:r>
              <a:rPr lang="ru-RU" dirty="0" smtClean="0">
                <a:solidFill>
                  <a:prstClr val="black"/>
                </a:solidFill>
              </a:rPr>
              <a:t>о </a:t>
            </a:r>
            <a:r>
              <a:rPr lang="ru-RU" dirty="0">
                <a:solidFill>
                  <a:prstClr val="black"/>
                </a:solidFill>
              </a:rPr>
              <a:t>ДПМ, ДПМ </a:t>
            </a:r>
            <a:r>
              <a:rPr lang="ru-RU" dirty="0" smtClean="0">
                <a:solidFill>
                  <a:prstClr val="black"/>
                </a:solidFill>
              </a:rPr>
              <a:t>ГЭС/АЭС –  </a:t>
            </a:r>
            <a:r>
              <a:rPr lang="ru-RU" dirty="0">
                <a:solidFill>
                  <a:prstClr val="black"/>
                </a:solidFill>
              </a:rPr>
              <a:t>2/225 за банковский день просрочки, что сопоставимо с </a:t>
            </a:r>
            <a:r>
              <a:rPr lang="ru-RU" b="1" dirty="0">
                <a:solidFill>
                  <a:prstClr val="black"/>
                </a:solidFill>
              </a:rPr>
              <a:t>43% годовых</a:t>
            </a:r>
            <a:r>
              <a:rPr lang="ru-RU" dirty="0">
                <a:solidFill>
                  <a:prstClr val="black"/>
                </a:solidFill>
              </a:rPr>
              <a:t>. </a:t>
            </a:r>
            <a:endParaRPr lang="ru-RU" dirty="0" smtClean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ru-RU" dirty="0" smtClean="0">
                <a:solidFill>
                  <a:prstClr val="black"/>
                </a:solidFill>
              </a:rPr>
              <a:t>Дополнительные </a:t>
            </a:r>
            <a:r>
              <a:rPr lang="ru-RU" dirty="0">
                <a:solidFill>
                  <a:prstClr val="black"/>
                </a:solidFill>
              </a:rPr>
              <a:t>финансовые </a:t>
            </a:r>
            <a:r>
              <a:rPr lang="ru-RU" dirty="0" smtClean="0">
                <a:solidFill>
                  <a:prstClr val="black"/>
                </a:solidFill>
              </a:rPr>
              <a:t>гарантии на ОРЭМ</a:t>
            </a:r>
          </a:p>
          <a:p>
            <a:pPr marL="342900" indent="-342900">
              <a:buFontTx/>
              <a:buAutoNum type="arabicPeriod"/>
            </a:pPr>
            <a:r>
              <a:rPr lang="ru-RU" dirty="0">
                <a:solidFill>
                  <a:prstClr val="black"/>
                </a:solidFill>
              </a:rPr>
              <a:t>М</a:t>
            </a:r>
            <a:r>
              <a:rPr lang="ru-RU" dirty="0" smtClean="0">
                <a:solidFill>
                  <a:prstClr val="black"/>
                </a:solidFill>
              </a:rPr>
              <a:t>ораторий </a:t>
            </a:r>
            <a:r>
              <a:rPr lang="ru-RU" dirty="0">
                <a:solidFill>
                  <a:prstClr val="black"/>
                </a:solidFill>
              </a:rPr>
              <a:t>на применение санкций в виде лишения статуса субъекта ОРЭ за нарушение своевременности и полноты оплаты на оптовом рынке на период до конца 2022 г.</a:t>
            </a:r>
            <a:endParaRPr lang="ru-RU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1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750" y="1815207"/>
            <a:ext cx="5508152" cy="1012910"/>
          </a:xfrm>
        </p:spPr>
        <p:txBody>
          <a:bodyPr/>
          <a:lstStyle/>
          <a:p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>Вопросы судебной </a:t>
            </a:r>
            <a:r>
              <a:rPr lang="ru-RU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практики</a:t>
            </a:r>
            <a:br>
              <a:rPr lang="ru-RU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Дмитрий Виноградов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1800" dirty="0" smtClean="0"/>
              <a:t>Заместитель директора по правовому обеспечению – </a:t>
            </a:r>
            <a:br>
              <a:rPr lang="ru-RU" sz="1800" dirty="0" smtClean="0"/>
            </a:br>
            <a:r>
              <a:rPr lang="ru-RU" sz="1800" dirty="0" smtClean="0"/>
              <a:t>начальник отдела судебной практики</a:t>
            </a:r>
            <a:br>
              <a:rPr lang="ru-RU" sz="1800" dirty="0" smtClean="0"/>
            </a:br>
            <a:endParaRPr lang="ru-RU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1.1</a:t>
            </a:r>
            <a:endParaRPr lang="ru-R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56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39750" y="237996"/>
            <a:ext cx="6556245" cy="524005"/>
          </a:xfrm>
        </p:spPr>
        <p:txBody>
          <a:bodyPr/>
          <a:lstStyle/>
          <a:p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Оперативные данные о судебной работе </a:t>
            </a:r>
            <a:r>
              <a:rPr lang="ru-RU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по </a:t>
            </a: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взысканию дебиторской задолженности</a:t>
            </a: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1117689622"/>
              </p:ext>
            </p:extLst>
          </p:nvPr>
        </p:nvGraphicFramePr>
        <p:xfrm>
          <a:off x="309454" y="1244879"/>
          <a:ext cx="3947304" cy="1367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936340"/>
              </p:ext>
            </p:extLst>
          </p:nvPr>
        </p:nvGraphicFramePr>
        <p:xfrm>
          <a:off x="542544" y="2870398"/>
          <a:ext cx="3795523" cy="1359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825"/>
                <a:gridCol w="537200"/>
                <a:gridCol w="1033498"/>
              </a:tblGrid>
              <a:tr h="309604"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Филиал/ОП</a:t>
                      </a:r>
                      <a:endParaRPr lang="ru-RU" sz="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solidFill>
                      <a:srgbClr val="1930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Дней</a:t>
                      </a:r>
                      <a:endParaRPr lang="ru-RU" sz="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solidFill>
                      <a:srgbClr val="1930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Динамика </a:t>
                      </a:r>
                    </a:p>
                    <a:p>
                      <a:pPr algn="ctr"/>
                      <a:r>
                        <a:rPr lang="ru-RU" sz="500" baseline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(к янв. 21)</a:t>
                      </a:r>
                      <a:endParaRPr lang="ru-RU" sz="6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solidFill>
                      <a:srgbClr val="193076"/>
                    </a:solidFill>
                  </a:tcPr>
                </a:tc>
              </a:tr>
              <a:tr h="284652">
                <a:tc>
                  <a:txBody>
                    <a:bodyPr/>
                    <a:lstStyle/>
                    <a:p>
                      <a:r>
                        <a:rPr lang="ru-RU" sz="1000" b="0" dirty="0" err="1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КолАтомЭнергоСбыт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80</a:t>
                      </a:r>
                      <a:endParaRPr lang="ru-RU" sz="10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rgbClr val="00B05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-4</a:t>
                      </a:r>
                      <a:endParaRPr lang="ru-RU" sz="1000" b="0" dirty="0">
                        <a:solidFill>
                          <a:srgbClr val="00B05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30360">
                <a:tc>
                  <a:txBody>
                    <a:bodyPr/>
                    <a:lstStyle/>
                    <a:p>
                      <a:r>
                        <a:rPr lang="ru-RU" sz="1000" dirty="0" err="1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ТверьАтомЭнергоСбыт</a:t>
                      </a:r>
                      <a:endParaRPr lang="ru-RU" sz="10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133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dirty="0" smtClean="0">
                          <a:solidFill>
                            <a:srgbClr val="00B05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ru-RU" sz="1000" dirty="0">
                        <a:solidFill>
                          <a:srgbClr val="00B05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rgbClr val="DAE3F3"/>
                    </a:solidFill>
                  </a:tcPr>
                </a:tc>
              </a:tr>
              <a:tr h="260719">
                <a:tc>
                  <a:txBody>
                    <a:bodyPr/>
                    <a:lstStyle/>
                    <a:p>
                      <a:r>
                        <a:rPr lang="ru-RU" sz="1000" dirty="0" err="1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КурскАтомЭнергоСбыт</a:t>
                      </a:r>
                      <a:endParaRPr lang="ru-RU" sz="10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117</a:t>
                      </a:r>
                      <a:endParaRPr lang="ru-RU" sz="10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B05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-101</a:t>
                      </a:r>
                      <a:endParaRPr lang="ru-RU" sz="1000" dirty="0">
                        <a:solidFill>
                          <a:srgbClr val="00B05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rgbClr val="DAE3F3"/>
                    </a:solidFill>
                  </a:tcPr>
                </a:tc>
              </a:tr>
              <a:tr h="260719">
                <a:tc>
                  <a:txBody>
                    <a:bodyPr/>
                    <a:lstStyle/>
                    <a:p>
                      <a:r>
                        <a:rPr lang="ru-RU" sz="1000" b="0" dirty="0" err="1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СмоленскАтомЭнергоСбыт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176</a:t>
                      </a:r>
                      <a:endParaRPr lang="ru-RU" sz="10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b="0" dirty="0" smtClean="0">
                          <a:solidFill>
                            <a:srgbClr val="FF000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+34</a:t>
                      </a:r>
                      <a:endParaRPr lang="ru-RU" sz="1000" b="0" dirty="0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rgbClr val="DAE3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125174"/>
              </p:ext>
            </p:extLst>
          </p:nvPr>
        </p:nvGraphicFramePr>
        <p:xfrm>
          <a:off x="5053582" y="2870398"/>
          <a:ext cx="3796055" cy="134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1340"/>
                <a:gridCol w="1014715"/>
              </a:tblGrid>
              <a:tr h="261182"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Филиал</a:t>
                      </a:r>
                      <a:r>
                        <a:rPr lang="ru-RU" sz="800" baseline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/ОП</a:t>
                      </a:r>
                      <a:endParaRPr lang="ru-RU" sz="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solidFill>
                      <a:srgbClr val="1930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Процент</a:t>
                      </a:r>
                      <a:endParaRPr lang="ru-RU" sz="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solidFill>
                      <a:srgbClr val="193076"/>
                    </a:solidFill>
                  </a:tcPr>
                </a:tc>
              </a:tr>
              <a:tr h="271713">
                <a:tc>
                  <a:txBody>
                    <a:bodyPr/>
                    <a:lstStyle/>
                    <a:p>
                      <a:r>
                        <a:rPr lang="ru-RU" sz="1000" dirty="0" err="1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КолАтомЭнергоСбыт</a:t>
                      </a:r>
                      <a:endParaRPr lang="ru-RU" sz="10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%</a:t>
                      </a:r>
                      <a:endParaRPr lang="ru-RU" sz="10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1713">
                <a:tc>
                  <a:txBody>
                    <a:bodyPr/>
                    <a:lstStyle/>
                    <a:p>
                      <a:r>
                        <a:rPr lang="ru-RU" sz="1000" dirty="0" err="1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СмоленскАтомЭнергоСбыт</a:t>
                      </a:r>
                      <a:endParaRPr lang="ru-RU" sz="10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0% </a:t>
                      </a:r>
                      <a:endParaRPr lang="ru-RU" sz="10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1713">
                <a:tc>
                  <a:txBody>
                    <a:bodyPr/>
                    <a:lstStyle/>
                    <a:p>
                      <a:r>
                        <a:rPr lang="ru-RU" sz="1000" dirty="0" err="1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КурскАтомЭнергоСбыт</a:t>
                      </a:r>
                      <a:endParaRPr lang="ru-RU" sz="10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%</a:t>
                      </a:r>
                      <a:endParaRPr lang="ru-RU" sz="10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1713">
                <a:tc>
                  <a:txBody>
                    <a:bodyPr/>
                    <a:lstStyle/>
                    <a:p>
                      <a:r>
                        <a:rPr lang="ru-RU" sz="1000" dirty="0" err="1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ТверьАтомЭнергоСбыт</a:t>
                      </a:r>
                      <a:endParaRPr lang="ru-RU" sz="10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r>
                        <a:rPr lang="ru-RU" sz="10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7%</a:t>
                      </a:r>
                      <a:endParaRPr lang="ru-RU" sz="10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2544" y="2609084"/>
            <a:ext cx="2716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Средняя длительность рассмотрения дел*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51126" y="2639566"/>
            <a:ext cx="18714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% просрочки подачи исков*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750" y="799789"/>
            <a:ext cx="30053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Сумма предъявленных исков (заявлений) в арбитражные суды (млн. руб.)</a:t>
            </a:r>
            <a:endParaRPr lang="ru-RU" sz="1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53584" y="969066"/>
            <a:ext cx="2593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Взысканная неустойка (млн. руб.)</a:t>
            </a:r>
            <a:endParaRPr lang="ru-RU" sz="1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14"/>
          </p:nvPr>
        </p:nvSpPr>
        <p:spPr>
          <a:xfrm>
            <a:off x="539750" y="4412948"/>
            <a:ext cx="2255520" cy="149933"/>
          </a:xfrm>
        </p:spPr>
        <p:txBody>
          <a:bodyPr/>
          <a:lstStyle/>
          <a:p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*заявления о выдаче ИД по которым направлены в январе-марте 2022 года</a:t>
            </a:r>
            <a:r>
              <a:rPr lang="ru-RU" dirty="0" smtClean="0"/>
              <a:t>		</a:t>
            </a:r>
            <a:endParaRPr lang="ru-RU" dirty="0"/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14"/>
          </p:nvPr>
        </p:nvSpPr>
        <p:spPr>
          <a:xfrm>
            <a:off x="5053582" y="4330506"/>
            <a:ext cx="2322576" cy="135597"/>
          </a:xfrm>
        </p:spPr>
        <p:txBody>
          <a:bodyPr/>
          <a:lstStyle/>
          <a:p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*по заявлениям, предъявленным в январе-марте 2022 года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20" name="Диаграмма 19"/>
          <p:cNvGraphicFramePr/>
          <p:nvPr>
            <p:extLst>
              <p:ext uri="{D42A27DB-BD31-4B8C-83A1-F6EECF244321}">
                <p14:modId xmlns:p14="http://schemas.microsoft.com/office/powerpoint/2010/main" val="3621212479"/>
              </p:ext>
            </p:extLst>
          </p:nvPr>
        </p:nvGraphicFramePr>
        <p:xfrm>
          <a:off x="4870911" y="1255191"/>
          <a:ext cx="3233319" cy="1367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3042647" y="1400701"/>
            <a:ext cx="5373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solidFill>
                  <a:srgbClr val="FF0000"/>
                </a:solidFill>
              </a:rPr>
              <a:t>-</a:t>
            </a:r>
            <a:r>
              <a:rPr lang="en-US" sz="1200" dirty="0" smtClean="0">
                <a:solidFill>
                  <a:srgbClr val="FF0000"/>
                </a:solidFill>
              </a:rPr>
              <a:t>9,9</a:t>
            </a:r>
            <a:r>
              <a:rPr lang="ru-RU" sz="1200" dirty="0" smtClean="0">
                <a:solidFill>
                  <a:srgbClr val="FF0000"/>
                </a:solidFill>
              </a:rPr>
              <a:t>%</a:t>
            </a:r>
            <a:endParaRPr lang="ru-RU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54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750" y="225121"/>
            <a:ext cx="6561138" cy="330200"/>
          </a:xfrm>
        </p:spPr>
        <p:txBody>
          <a:bodyPr/>
          <a:lstStyle/>
          <a:p>
            <a:r>
              <a:rPr lang="ru-RU" dirty="0" smtClean="0"/>
              <a:t>Задачи, стоящие перед юридическими подразделениями</a:t>
            </a:r>
            <a:endParaRPr lang="ru-RU" dirty="0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554740103"/>
              </p:ext>
            </p:extLst>
          </p:nvPr>
        </p:nvGraphicFramePr>
        <p:xfrm>
          <a:off x="231731" y="951978"/>
          <a:ext cx="8868427" cy="3654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851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750" y="1815207"/>
            <a:ext cx="5508152" cy="1012910"/>
          </a:xfrm>
        </p:spPr>
        <p:txBody>
          <a:bodyPr/>
          <a:lstStyle/>
          <a:p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>Вопросы </a:t>
            </a:r>
            <a:r>
              <a:rPr lang="ru-RU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сопровождения принудительного исполнения судебных актов</a:t>
            </a: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Сергей Кичаев</a:t>
            </a:r>
            <a:br>
              <a:rPr lang="ru-RU" sz="2400" dirty="0" smtClean="0"/>
            </a:br>
            <a:r>
              <a:rPr lang="ru-RU" sz="1800" dirty="0" smtClean="0"/>
              <a:t>Главный эксперт</a:t>
            </a:r>
            <a:br>
              <a:rPr lang="ru-RU" sz="1800" dirty="0" smtClean="0"/>
            </a:br>
            <a:r>
              <a:rPr lang="ru-RU" sz="1800" dirty="0" smtClean="0"/>
              <a:t>отдела судебной практики</a:t>
            </a:r>
            <a:br>
              <a:rPr lang="ru-RU" sz="1800" dirty="0" smtClean="0"/>
            </a:br>
            <a:endParaRPr lang="ru-RU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1.2</a:t>
            </a:r>
            <a:endParaRPr lang="ru-R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400" dirty="0" smtClean="0"/>
              <a:t>Показатели эффективности работы с дебиторской задолженностью</a:t>
            </a:r>
            <a:endParaRPr lang="ru-RU" sz="1400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443959" y="1422038"/>
          <a:ext cx="5003530" cy="286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874"/>
                <a:gridCol w="1543456"/>
                <a:gridCol w="901429"/>
                <a:gridCol w="765243"/>
                <a:gridCol w="1076528"/>
              </a:tblGrid>
              <a:tr h="1149586"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/>
                        <a:t>ДЗ  на исполнении ЮЛ+ФЛ  </a:t>
                      </a:r>
                      <a:r>
                        <a:rPr lang="ru-RU" sz="800" dirty="0" smtClean="0"/>
                        <a:t>(кроме ЛК/банкрот/исключенных из ЕГРЮЛ)</a:t>
                      </a:r>
                      <a:br>
                        <a:rPr lang="ru-RU" sz="800" dirty="0" smtClean="0"/>
                      </a:br>
                      <a:r>
                        <a:rPr lang="ru-RU" sz="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sz="600" b="0" dirty="0" err="1" smtClean="0">
                          <a:solidFill>
                            <a:schemeClr val="tx1"/>
                          </a:solidFill>
                        </a:rPr>
                        <a:t>тыс.руб</a:t>
                      </a:r>
                      <a:r>
                        <a:rPr lang="ru-RU" sz="600" b="0" dirty="0" smtClean="0">
                          <a:solidFill>
                            <a:schemeClr val="tx1"/>
                          </a:solidFill>
                        </a:rPr>
                        <a:t>.)</a:t>
                      </a:r>
                      <a:r>
                        <a:rPr lang="ru-RU" sz="600" dirty="0" smtClean="0"/>
                        <a:t/>
                      </a:r>
                      <a:br>
                        <a:rPr lang="ru-RU" sz="600" dirty="0" smtClean="0"/>
                      </a:br>
                      <a:endParaRPr lang="ru-RU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 smtClean="0"/>
                        <a:t>Взыскано по ИД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тыс.руб</a:t>
                      </a:r>
                      <a:r>
                        <a:rPr lang="ru-RU" sz="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algn="ctr"/>
                      <a:endParaRPr lang="ru-RU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Списание (кроме ЛК/банкрот)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тыс.руб</a:t>
                      </a:r>
                      <a:r>
                        <a:rPr lang="ru-RU" sz="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dirty="0" smtClean="0">
                          <a:solidFill>
                            <a:schemeClr val="tx1"/>
                          </a:solidFill>
                        </a:rPr>
                        <a:t>Результативность взыскания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dirty="0" smtClean="0">
                          <a:solidFill>
                            <a:schemeClr val="tx1"/>
                          </a:solidFill>
                        </a:rPr>
                        <a:t>(на 24.03.2022)</a:t>
                      </a:r>
                      <a:endParaRPr lang="ru-RU" sz="900" b="1" dirty="0" smtClean="0"/>
                    </a:p>
                  </a:txBody>
                  <a:tcPr anchor="ctr"/>
                </a:tc>
              </a:tr>
              <a:tr h="459862">
                <a:tc>
                  <a:txBody>
                    <a:bodyPr/>
                    <a:lstStyle/>
                    <a:p>
                      <a:r>
                        <a:rPr lang="ru-RU" sz="900" b="1" dirty="0" smtClean="0">
                          <a:solidFill>
                            <a:schemeClr val="tx1"/>
                          </a:solidFill>
                        </a:rPr>
                        <a:t>Смоленск</a:t>
                      </a:r>
                      <a:endParaRPr lang="ru-RU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1 087 981,36</a:t>
                      </a:r>
                      <a:endParaRPr lang="ru-RU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91 476,29</a:t>
                      </a:r>
                      <a:endParaRPr lang="ru-RU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7 514,08</a:t>
                      </a:r>
                      <a:endParaRPr lang="ru-RU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9,10 %</a:t>
                      </a:r>
                      <a:endParaRPr lang="ru-RU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15046">
                <a:tc>
                  <a:txBody>
                    <a:bodyPr/>
                    <a:lstStyle/>
                    <a:p>
                      <a:r>
                        <a:rPr lang="ru-RU" sz="900" b="1" dirty="0" smtClean="0">
                          <a:solidFill>
                            <a:schemeClr val="tx1"/>
                          </a:solidFill>
                        </a:rPr>
                        <a:t>Тверь</a:t>
                      </a:r>
                      <a:endParaRPr lang="ru-RU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981 483,44</a:t>
                      </a:r>
                      <a:endParaRPr lang="ru-RU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104 412,84</a:t>
                      </a:r>
                      <a:endParaRPr lang="ru-RU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8 932,36</a:t>
                      </a:r>
                      <a:endParaRPr lang="ru-RU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11,55 %</a:t>
                      </a:r>
                      <a:endParaRPr lang="ru-RU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91970">
                <a:tc>
                  <a:txBody>
                    <a:bodyPr/>
                    <a:lstStyle/>
                    <a:p>
                      <a:r>
                        <a:rPr lang="ru-RU" sz="900" b="1" dirty="0" smtClean="0">
                          <a:solidFill>
                            <a:schemeClr val="tx1"/>
                          </a:solidFill>
                        </a:rPr>
                        <a:t>Мурманск</a:t>
                      </a:r>
                      <a:endParaRPr lang="ru-RU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1 566 919,17</a:t>
                      </a:r>
                      <a:endParaRPr lang="ru-RU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179 548,01</a:t>
                      </a:r>
                      <a:endParaRPr lang="ru-RU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30 562,25</a:t>
                      </a:r>
                      <a:endParaRPr lang="ru-RU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13,41 %</a:t>
                      </a:r>
                      <a:endParaRPr lang="ru-RU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47472">
                <a:tc>
                  <a:txBody>
                    <a:bodyPr/>
                    <a:lstStyle/>
                    <a:p>
                      <a:r>
                        <a:rPr lang="ru-RU" sz="900" b="1" dirty="0" smtClean="0">
                          <a:solidFill>
                            <a:schemeClr val="tx1"/>
                          </a:solidFill>
                        </a:rPr>
                        <a:t>Курск</a:t>
                      </a:r>
                      <a:endParaRPr lang="ru-RU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363 062,68</a:t>
                      </a:r>
                      <a:endParaRPr lang="ru-RU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43 026,89</a:t>
                      </a:r>
                      <a:endParaRPr lang="ru-RU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8 000,06</a:t>
                      </a:r>
                      <a:endParaRPr lang="ru-RU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14,06 %</a:t>
                      </a:r>
                      <a:endParaRPr lang="ru-RU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Диаграмма 8"/>
          <p:cNvGraphicFramePr/>
          <p:nvPr>
            <p:extLst/>
          </p:nvPr>
        </p:nvGraphicFramePr>
        <p:xfrm>
          <a:off x="5607253" y="1101327"/>
          <a:ext cx="3340266" cy="3748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79197" y="839718"/>
            <a:ext cx="2926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>
                <a:solidFill>
                  <a:prstClr val="black"/>
                </a:solidFill>
              </a:rPr>
              <a:t>Показатель снижения уровня ДЗ по ИД</a:t>
            </a:r>
            <a:endParaRPr lang="ru-RU" sz="11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94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750" y="1815207"/>
            <a:ext cx="5508152" cy="1012910"/>
          </a:xfrm>
        </p:spPr>
        <p:txBody>
          <a:bodyPr/>
          <a:lstStyle/>
          <a:p>
            <a:r>
              <a:rPr lang="ru-RU" sz="2400" dirty="0" smtClean="0"/>
              <a:t>Показатели работы по сопровождению процедур несостоятельности (банкротства)</a:t>
            </a:r>
            <a:br>
              <a:rPr lang="ru-RU" sz="2400" dirty="0" smtClean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Екатерина Кулик</a:t>
            </a:r>
            <a:br>
              <a:rPr lang="ru-RU" sz="2400" dirty="0" smtClean="0"/>
            </a:br>
            <a:r>
              <a:rPr lang="ru-RU" sz="1800" dirty="0" smtClean="0"/>
              <a:t>Главный эксперт группы </a:t>
            </a:r>
            <a:r>
              <a:rPr lang="ru-RU" sz="1800" dirty="0"/>
              <a:t>сопровождения процедур несостоятельности (банкротства)</a:t>
            </a:r>
            <a:endParaRPr lang="ru-RU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1.3</a:t>
            </a:r>
            <a:endParaRPr lang="ru-R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 smtClean="0"/>
              <a:t>Показатель эффективности работы с должниками банкротами</a:t>
            </a:r>
            <a:r>
              <a:rPr lang="en-US" sz="2000" dirty="0" smtClean="0"/>
              <a:t> </a:t>
            </a:r>
            <a:r>
              <a:rPr lang="ru-RU" sz="2000" dirty="0" smtClean="0"/>
              <a:t>с января по февраль 2022</a:t>
            </a:r>
            <a:endParaRPr lang="ru-RU" sz="200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7"/>
          </p:nvPr>
        </p:nvSpPr>
        <p:spPr>
          <a:xfrm>
            <a:off x="4277032" y="2815317"/>
            <a:ext cx="4407737" cy="123053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Количество поданных заявлений о банкротстве от </a:t>
            </a:r>
            <a:br>
              <a:rPr lang="ru-RU" dirty="0" smtClean="0"/>
            </a:br>
            <a:r>
              <a:rPr lang="ru-RU" dirty="0" smtClean="0"/>
              <a:t>АО «</a:t>
            </a:r>
            <a:r>
              <a:rPr lang="ru-RU" dirty="0" err="1" smtClean="0"/>
              <a:t>АтомЭнергоСбыт</a:t>
            </a:r>
            <a:r>
              <a:rPr lang="ru-RU" dirty="0" smtClean="0"/>
              <a:t>»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Новые </a:t>
            </a:r>
            <a:r>
              <a:rPr lang="ru-RU" dirty="0" smtClean="0"/>
              <a:t>должники-банкроты</a:t>
            </a:r>
            <a:endParaRPr lang="en-US" dirty="0" smtClean="0"/>
          </a:p>
          <a:p>
            <a:r>
              <a:rPr lang="ru-RU" dirty="0"/>
              <a:t>Завершенные, прекращенные</a:t>
            </a:r>
            <a:r>
              <a:rPr lang="en-US" dirty="0"/>
              <a:t> </a:t>
            </a:r>
            <a:r>
              <a:rPr lang="ru-RU" dirty="0" smtClean="0"/>
              <a:t>процедуры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9" name="Диаграмма 8"/>
          <p:cNvGraphicFramePr/>
          <p:nvPr>
            <p:extLst/>
          </p:nvPr>
        </p:nvGraphicFramePr>
        <p:xfrm>
          <a:off x="492373" y="3362088"/>
          <a:ext cx="3179516" cy="1305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492372" y="2815318"/>
            <a:ext cx="149183" cy="1681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92371" y="3073292"/>
            <a:ext cx="149183" cy="1681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graphicFrame>
        <p:nvGraphicFramePr>
          <p:cNvPr id="13" name="Диаграмма 12"/>
          <p:cNvGraphicFramePr/>
          <p:nvPr>
            <p:extLst/>
          </p:nvPr>
        </p:nvGraphicFramePr>
        <p:xfrm>
          <a:off x="4446638" y="3362090"/>
          <a:ext cx="3845182" cy="1305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/>
          </p:nvPr>
        </p:nvGraphicFramePr>
        <p:xfrm>
          <a:off x="611188" y="1075218"/>
          <a:ext cx="8073581" cy="1652691"/>
        </p:xfrm>
        <a:graphic>
          <a:graphicData uri="http://schemas.openxmlformats.org/drawingml/2006/table">
            <a:tbl>
              <a:tblPr/>
              <a:tblGrid>
                <a:gridCol w="1221045"/>
                <a:gridCol w="368618"/>
                <a:gridCol w="460771"/>
                <a:gridCol w="462211"/>
                <a:gridCol w="393097"/>
                <a:gridCol w="391656"/>
                <a:gridCol w="466531"/>
                <a:gridCol w="466531"/>
                <a:gridCol w="547167"/>
                <a:gridCol w="548606"/>
                <a:gridCol w="506848"/>
                <a:gridCol w="466531"/>
                <a:gridCol w="466531"/>
                <a:gridCol w="437732"/>
                <a:gridCol w="437732"/>
                <a:gridCol w="431974"/>
              </a:tblGrid>
              <a:tr h="261225"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Аналитический отчет по 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должникам-банкротам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1" marR="3471" marT="34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035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Наименование</a:t>
                      </a:r>
                    </a:p>
                  </a:txBody>
                  <a:tcPr marL="3471" marR="3471" marT="347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Количество процедур</a:t>
                      </a:r>
                    </a:p>
                  </a:txBody>
                  <a:tcPr marL="3471" marR="3471" marT="347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задолженности на </a:t>
                      </a:r>
                      <a:r>
                        <a:rPr lang="ru-RU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  <a:endParaRPr lang="ru-RU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1" marR="3471" marT="3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задолженности на </a:t>
                      </a:r>
                      <a:r>
                        <a:rPr lang="ru-RU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01.01.2022</a:t>
                      </a:r>
                      <a:endParaRPr lang="ru-RU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1" marR="3471" marT="3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Динамика</a:t>
                      </a:r>
                    </a:p>
                  </a:txBody>
                  <a:tcPr marL="3471" marR="3471" marT="3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 </a:t>
                      </a:r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нарастающим итогом</a:t>
                      </a:r>
                    </a:p>
                  </a:txBody>
                  <a:tcPr marL="3471" marR="3471" marT="3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Реестровая задолженность</a:t>
                      </a:r>
                    </a:p>
                  </a:txBody>
                  <a:tcPr marL="3471" marR="3471" marT="347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Текущая задолженность</a:t>
                      </a:r>
                    </a:p>
                  </a:txBody>
                  <a:tcPr marL="3471" marR="3471" marT="347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4492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Начислено</a:t>
                      </a:r>
                    </a:p>
                  </a:txBody>
                  <a:tcPr marL="3471" marR="3471" marT="3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Оплачено</a:t>
                      </a:r>
                    </a:p>
                  </a:txBody>
                  <a:tcPr marL="3471" marR="3471" marT="3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уровень оплаты, %</a:t>
                      </a:r>
                    </a:p>
                  </a:txBody>
                  <a:tcPr marL="3471" marR="3471" marT="3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Общая реестровая задолженность</a:t>
                      </a:r>
                    </a:p>
                  </a:txBody>
                  <a:tcPr marL="3471" marR="3471" marT="347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Задолженность подтвержденная судебными решениями</a:t>
                      </a:r>
                    </a:p>
                  </a:txBody>
                  <a:tcPr marL="3471" marR="3471" marT="3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Задолженность, предполагаемая к включению в реестр</a:t>
                      </a:r>
                    </a:p>
                  </a:txBody>
                  <a:tcPr marL="3471" marR="3471" marT="3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Оплата реестровой задолженности</a:t>
                      </a:r>
                    </a:p>
                  </a:txBody>
                  <a:tcPr marL="3471" marR="3471" marT="3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оплаты от общей реестровой задолженности</a:t>
                      </a:r>
                    </a:p>
                  </a:txBody>
                  <a:tcPr marL="3471" marR="3471" marT="3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Начислено</a:t>
                      </a:r>
                      <a:endParaRPr lang="ru-RU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1" marR="3471" marT="347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Оплачено</a:t>
                      </a:r>
                    </a:p>
                  </a:txBody>
                  <a:tcPr marL="3471" marR="3471" marT="3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оплаты текущей задолженности</a:t>
                      </a:r>
                    </a:p>
                  </a:txBody>
                  <a:tcPr marL="3471" marR="3471" marT="3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9361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71" marR="3471" marT="347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71" marR="3471" marT="347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71" marR="3471" marT="3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471" marR="3471" marT="3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5=4-3</a:t>
                      </a:r>
                    </a:p>
                  </a:txBody>
                  <a:tcPr marL="3471" marR="3471" marT="3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471" marR="3471" marT="3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471" marR="3471" marT="3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8=7/6*100</a:t>
                      </a:r>
                    </a:p>
                  </a:txBody>
                  <a:tcPr marL="3471" marR="3471" marT="3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9=10+11</a:t>
                      </a:r>
                    </a:p>
                  </a:txBody>
                  <a:tcPr marL="3471" marR="3471" marT="347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471" marR="3471" marT="3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471" marR="3471" marT="3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471" marR="3471" marT="3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13=12/9*100</a:t>
                      </a:r>
                    </a:p>
                  </a:txBody>
                  <a:tcPr marL="3471" marR="3471" marT="3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471" marR="3471" marT="347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471" marR="3471" marT="3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16=15/14*100</a:t>
                      </a:r>
                    </a:p>
                  </a:txBody>
                  <a:tcPr marL="3471" marR="3471" marT="3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2481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Итого по АО:</a:t>
                      </a:r>
                    </a:p>
                  </a:txBody>
                  <a:tcPr marL="3471" marR="3471" marT="347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2 759 437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2 819 236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59 798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77 269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63 085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82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2 060 181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1 793 347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292 614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36 414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1,8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5 716 983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4 933 111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86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12481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КурскАтомЭнергоСбыт</a:t>
                      </a:r>
                      <a:endParaRPr lang="ru-RU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1" marR="3471" marT="347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50 214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46 574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3 639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2 077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3 177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153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34 020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35 687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96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1 763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4,9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100 385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88 931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89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2481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ТверьАтомЭнергоСбыт</a:t>
                      </a:r>
                      <a:endParaRPr lang="ru-RU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1" marR="3471" marT="347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1 962 798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2 073 877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111 078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39 540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26 989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68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1 478 079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1 227 963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250 116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10 634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0,7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1 754 732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1 135 748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65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2481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СмоленскАтомЭнергоСбыт</a:t>
                      </a:r>
                      <a:endParaRPr lang="ru-RU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1" marR="3471" marT="347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315 121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303 618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11 503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11 312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9 024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80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255 818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256 271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18 363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18 816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6,9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1 122 331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1 072 243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96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2481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КолАтомЭнергоСбыт</a:t>
                      </a:r>
                      <a:endParaRPr lang="ru-RU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71" marR="3471" marT="347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431 304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395 167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36 137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24 339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23 895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98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292 264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273 426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24 039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5 201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1,7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2 739 535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2 636 188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96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71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493" y="2668424"/>
            <a:ext cx="2037030" cy="2090775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400" u="sng" dirty="0">
                <a:solidFill>
                  <a:srgbClr val="5B9BD5">
                    <a:lumMod val="50000"/>
                  </a:srgbClr>
                </a:solidFill>
              </a:rPr>
              <a:t>Проведение комплекса мероприятий по истребованию дебиторской задолженности с предприятий-банкротов сферы ЖКХ и организаций, имеющих признаки банкротства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39750" y="1284514"/>
            <a:ext cx="8208963" cy="435644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2. Организация </a:t>
            </a:r>
            <a:r>
              <a:rPr lang="ru-RU" sz="1400" dirty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долгового центра для сопровождения сбора дебиторской задолженности организаций-банкротов сферы ЖКХ, являющихся должниками Общества</a:t>
            </a:r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7387" y="1873002"/>
            <a:ext cx="823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84200" latinLnBrk="1" hangingPunct="0"/>
            <a:r>
              <a:rPr lang="ru-RU" b="1" u="sng" dirty="0">
                <a:solidFill>
                  <a:srgbClr val="53585F"/>
                </a:solidFill>
                <a:latin typeface="Arial"/>
                <a:cs typeface="Arial"/>
                <a:sym typeface="Arial"/>
              </a:rPr>
              <a:t>Прямое участие Компании во взыскании </a:t>
            </a:r>
            <a:r>
              <a:rPr lang="ru-RU" b="1" u="sng" dirty="0" smtClean="0">
                <a:solidFill>
                  <a:srgbClr val="53585F"/>
                </a:solidFill>
                <a:latin typeface="Arial"/>
                <a:cs typeface="Arial"/>
                <a:sym typeface="Arial"/>
              </a:rPr>
              <a:t>ДЗ Управляющих компаний</a:t>
            </a:r>
            <a:endParaRPr lang="ru-RU" b="1" u="sng" dirty="0">
              <a:solidFill>
                <a:srgbClr val="53585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66993" y="2600327"/>
            <a:ext cx="2675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84200" latinLnBrk="1" hangingPunct="0"/>
            <a:r>
              <a:rPr lang="ru-RU" sz="2000" dirty="0" smtClean="0">
                <a:solidFill>
                  <a:srgbClr val="53585F"/>
                </a:solidFill>
                <a:latin typeface="Arial"/>
                <a:cs typeface="Arial"/>
                <a:sym typeface="Arial"/>
              </a:rPr>
              <a:t>Привлеченные лица:</a:t>
            </a:r>
            <a:endParaRPr lang="ru-RU" sz="2000" dirty="0">
              <a:solidFill>
                <a:srgbClr val="53585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84753" y="2550845"/>
            <a:ext cx="295142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 latinLnBrk="1" hangingPunct="0">
              <a:defRPr/>
            </a:pPr>
            <a:r>
              <a:rPr lang="ru-RU" sz="2000" kern="0" dirty="0" smtClean="0">
                <a:solidFill>
                  <a:srgbClr val="5B9BD5">
                    <a:lumMod val="75000"/>
                  </a:srgbClr>
                </a:solidFill>
                <a:latin typeface="Arial"/>
                <a:cs typeface="Arial"/>
                <a:sym typeface="Arial"/>
              </a:rPr>
              <a:t>АО «</a:t>
            </a:r>
            <a:r>
              <a:rPr lang="ru-RU" sz="2000" kern="0" dirty="0" err="1" smtClean="0">
                <a:solidFill>
                  <a:srgbClr val="5B9BD5">
                    <a:lumMod val="75000"/>
                  </a:srgbClr>
                </a:solidFill>
                <a:latin typeface="Arial"/>
                <a:cs typeface="Arial"/>
                <a:sym typeface="Arial"/>
              </a:rPr>
              <a:t>АтомЭнергоСбыт</a:t>
            </a:r>
            <a:r>
              <a:rPr lang="ru-RU" sz="2000" kern="0" dirty="0" smtClean="0">
                <a:solidFill>
                  <a:srgbClr val="5B9BD5">
                    <a:lumMod val="75000"/>
                  </a:srgbClr>
                </a:solidFill>
                <a:latin typeface="Arial"/>
                <a:cs typeface="Arial"/>
                <a:sym typeface="Arial"/>
              </a:rPr>
              <a:t>»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750" y="3353336"/>
            <a:ext cx="2774617" cy="4719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rgbClr val="FFFFFF">
                <a:lumMod val="50000"/>
              </a:srgbClr>
            </a:solidFill>
            <a:miter lim="400000"/>
          </a:ln>
          <a:effectLst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 latinLnBrk="1" hangingPunct="0"/>
            <a:r>
              <a:rPr lang="ru-RU" sz="1200" kern="0" dirty="0" smtClean="0">
                <a:solidFill>
                  <a:srgbClr val="53585F"/>
                </a:solidFill>
                <a:latin typeface="Arial"/>
                <a:cs typeface="Arial"/>
                <a:sym typeface="Arial"/>
              </a:rPr>
              <a:t>500 </a:t>
            </a:r>
            <a:r>
              <a:rPr lang="ru-RU" sz="1200" kern="0" dirty="0">
                <a:solidFill>
                  <a:srgbClr val="53585F"/>
                </a:solidFill>
                <a:latin typeface="Arial"/>
                <a:cs typeface="Arial"/>
                <a:sym typeface="Arial"/>
              </a:rPr>
              <a:t>– </a:t>
            </a:r>
            <a:r>
              <a:rPr lang="ru-RU" sz="1200" kern="0" dirty="0" smtClean="0">
                <a:solidFill>
                  <a:srgbClr val="53585F"/>
                </a:solidFill>
                <a:latin typeface="Arial"/>
                <a:cs typeface="Arial"/>
                <a:sym typeface="Arial"/>
              </a:rPr>
              <a:t>1800                  15-30</a:t>
            </a:r>
            <a:r>
              <a:rPr lang="ru-RU" sz="1200" kern="0" dirty="0">
                <a:solidFill>
                  <a:srgbClr val="53585F"/>
                </a:solidFill>
                <a:latin typeface="Arial"/>
                <a:cs typeface="Arial"/>
                <a:sym typeface="Arial"/>
              </a:rPr>
              <a:t>%</a:t>
            </a:r>
            <a:endParaRPr lang="ru-RU" sz="1200" kern="0" dirty="0" smtClean="0">
              <a:solidFill>
                <a:srgbClr val="53585F"/>
              </a:solidFill>
              <a:latin typeface="Arial"/>
              <a:cs typeface="Arial"/>
              <a:sym typeface="Arial"/>
            </a:endParaRPr>
          </a:p>
          <a:p>
            <a:pPr defTabSz="584200" latinLnBrk="1" hangingPunct="0">
              <a:defRPr/>
            </a:pPr>
            <a:r>
              <a:rPr lang="ru-RU" sz="1200" kern="0" dirty="0" smtClean="0">
                <a:solidFill>
                  <a:srgbClr val="53585F"/>
                </a:solidFill>
                <a:latin typeface="Arial"/>
                <a:cs typeface="Arial"/>
                <a:sym typeface="Arial"/>
              </a:rPr>
              <a:t>руб./приказ       +        гонорар успеха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7386" y="4090463"/>
            <a:ext cx="2796981" cy="2872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rgbClr val="FFFFFF">
                <a:lumMod val="50000"/>
              </a:srgbClr>
            </a:solidFill>
            <a:miter lim="400000"/>
          </a:ln>
          <a:effectLst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latinLnBrk="1" hangingPunct="0">
              <a:defRPr/>
            </a:pPr>
            <a:r>
              <a:rPr lang="ru-RU" sz="1200" kern="0" dirty="0" smtClean="0">
                <a:solidFill>
                  <a:srgbClr val="53585F"/>
                </a:solidFill>
                <a:latin typeface="Arial"/>
                <a:cs typeface="Arial"/>
                <a:sym typeface="Arial"/>
              </a:rPr>
              <a:t>Выше  нас в  очереди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8896" y="3853087"/>
            <a:ext cx="2503141" cy="287258"/>
          </a:xfrm>
          <a:prstGeom prst="rect">
            <a:avLst/>
          </a:prstGeom>
          <a:noFill/>
          <a:ln w="25400" cap="flat">
            <a:solidFill>
              <a:schemeClr val="accent1">
                <a:lumMod val="50000"/>
              </a:schemeClr>
            </a:solidFill>
            <a:miter lim="400000"/>
          </a:ln>
          <a:effectLst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latinLnBrk="1" hangingPunct="0">
              <a:defRPr/>
            </a:pPr>
            <a:r>
              <a:rPr lang="ru-RU" sz="1200" kern="0" dirty="0" smtClean="0">
                <a:solidFill>
                  <a:srgbClr val="53585F"/>
                </a:solidFill>
                <a:latin typeface="Arial"/>
                <a:cs typeface="Arial"/>
                <a:sym typeface="Arial"/>
              </a:rPr>
              <a:t>Дешевле сторонних организаций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0788" y="4406076"/>
            <a:ext cx="2503141" cy="287258"/>
          </a:xfrm>
          <a:prstGeom prst="rect">
            <a:avLst/>
          </a:prstGeom>
          <a:noFill/>
          <a:ln w="25400" cap="flat">
            <a:solidFill>
              <a:schemeClr val="accent1">
                <a:lumMod val="50000"/>
              </a:schemeClr>
            </a:solidFill>
            <a:miter lim="400000"/>
          </a:ln>
          <a:effectLst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latinLnBrk="1" hangingPunct="0">
              <a:defRPr/>
            </a:pPr>
            <a:r>
              <a:rPr lang="ru-RU" sz="1200" kern="0" dirty="0" smtClean="0">
                <a:solidFill>
                  <a:srgbClr val="53585F"/>
                </a:solidFill>
                <a:latin typeface="Arial"/>
                <a:cs typeface="Arial"/>
                <a:sym typeface="Arial"/>
              </a:rPr>
              <a:t>«Всё в дом»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0787" y="3300099"/>
            <a:ext cx="2503141" cy="287258"/>
          </a:xfrm>
          <a:prstGeom prst="rect">
            <a:avLst/>
          </a:prstGeom>
          <a:noFill/>
          <a:ln w="25400" cap="flat">
            <a:solidFill>
              <a:schemeClr val="accent1">
                <a:lumMod val="50000"/>
              </a:schemeClr>
            </a:solidFill>
            <a:miter lim="400000"/>
          </a:ln>
          <a:effectLst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latinLnBrk="1" hangingPunct="0">
              <a:defRPr/>
            </a:pPr>
            <a:r>
              <a:rPr lang="ru-RU" sz="1200" kern="0" dirty="0" smtClean="0">
                <a:solidFill>
                  <a:srgbClr val="53585F"/>
                </a:solidFill>
                <a:latin typeface="Arial"/>
                <a:cs typeface="Arial"/>
                <a:sym typeface="Arial"/>
              </a:rPr>
              <a:t>Агентский договор *</a:t>
            </a:r>
          </a:p>
        </p:txBody>
      </p:sp>
      <p:sp>
        <p:nvSpPr>
          <p:cNvPr id="16" name="Текст 3"/>
          <p:cNvSpPr>
            <a:spLocks noGrp="1"/>
          </p:cNvSpPr>
          <p:nvPr>
            <p:ph type="body" sz="quarter" idx="14"/>
          </p:nvPr>
        </p:nvSpPr>
        <p:spPr>
          <a:xfrm>
            <a:off x="517386" y="4773526"/>
            <a:ext cx="4014788" cy="148092"/>
          </a:xfrm>
        </p:spPr>
        <p:txBody>
          <a:bodyPr/>
          <a:lstStyle/>
          <a:p>
            <a:r>
              <a:rPr lang="ru-RU" dirty="0" smtClean="0"/>
              <a:t>Письмо Минстроя России от 14.10.2020 №41140-ОЛ/04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085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Титульный слайд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541B8C7B-4633-2E45-B746-A05B8E1543F8}"/>
    </a:ext>
  </a:extLst>
</a:theme>
</file>

<file path=ppt/theme/theme10.xml><?xml version="1.0" encoding="utf-8"?>
<a:theme xmlns:a="http://schemas.openxmlformats.org/drawingml/2006/main" name="1_Текст картинк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7389C019-FE70-D24D-871A-DAD941594136}"/>
    </a:ext>
  </a:extLst>
</a:theme>
</file>

<file path=ppt/theme/theme11.xml><?xml version="1.0" encoding="utf-8"?>
<a:theme xmlns:a="http://schemas.openxmlformats.org/drawingml/2006/main" name="2_Текст картинк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7389C019-FE70-D24D-871A-DAD941594136}"/>
    </a:ext>
  </a:extLst>
</a:theme>
</file>

<file path=ppt/theme/theme12.xml><?xml version="1.0" encoding="utf-8"?>
<a:theme xmlns:a="http://schemas.openxmlformats.org/drawingml/2006/main" name="3_Текст картинк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7389C019-FE70-D24D-871A-DAD941594136}"/>
    </a:ext>
  </a:extLst>
</a:theme>
</file>

<file path=ppt/theme/theme13.xml><?xml version="1.0" encoding="utf-8"?>
<a:theme xmlns:a="http://schemas.openxmlformats.org/drawingml/2006/main" name="1_Текст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7389C019-FE70-D24D-871A-DAD941594136}"/>
    </a:ext>
  </a:extLst>
</a:theme>
</file>

<file path=ppt/theme/theme1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Перебивочный слай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6BE6B458-93C6-814D-A81B-47849E6A55A1}"/>
    </a:ext>
  </a:extLst>
</a:theme>
</file>

<file path=ppt/theme/theme3.xml><?xml version="1.0" encoding="utf-8"?>
<a:theme xmlns:a="http://schemas.openxmlformats.org/drawingml/2006/main" name="Текст картинк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7389C019-FE70-D24D-871A-DAD941594136}"/>
    </a:ext>
  </a:extLst>
</a:theme>
</file>

<file path=ppt/theme/theme4.xml><?xml version="1.0" encoding="utf-8"?>
<a:theme xmlns:a="http://schemas.openxmlformats.org/drawingml/2006/main" name="Текст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7389C019-FE70-D24D-871A-DAD941594136}"/>
    </a:ext>
  </a:extLst>
</a:theme>
</file>

<file path=ppt/theme/theme5.xml><?xml version="1.0" encoding="utf-8"?>
<a:theme xmlns:a="http://schemas.openxmlformats.org/drawingml/2006/main" name="Диаграммы">
  <a:themeElements>
    <a:clrScheme name="тема для слайдов с диаграммами">
      <a:dk1>
        <a:srgbClr val="414042"/>
      </a:dk1>
      <a:lt1>
        <a:sysClr val="window" lastClr="FFFFFF"/>
      </a:lt1>
      <a:dk2>
        <a:srgbClr val="FFFFFF"/>
      </a:dk2>
      <a:lt2>
        <a:srgbClr val="FFFFFF"/>
      </a:lt2>
      <a:accent1>
        <a:srgbClr val="293D6D"/>
      </a:accent1>
      <a:accent2>
        <a:srgbClr val="456EA9"/>
      </a:accent2>
      <a:accent3>
        <a:srgbClr val="68B0E0"/>
      </a:accent3>
      <a:accent4>
        <a:srgbClr val="ACC44D"/>
      </a:accent4>
      <a:accent5>
        <a:srgbClr val="4C9D8D"/>
      </a:accent5>
      <a:accent6>
        <a:srgbClr val="7F7F7F"/>
      </a:accent6>
      <a:hlink>
        <a:srgbClr val="414042"/>
      </a:hlink>
      <a:folHlink>
        <a:srgbClr val="41404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7389C019-FE70-D24D-871A-DAD941594136}"/>
    </a:ext>
  </a:extLst>
</a:theme>
</file>

<file path=ppt/theme/theme6.xml><?xml version="1.0" encoding="utf-8"?>
<a:theme xmlns:a="http://schemas.openxmlformats.org/drawingml/2006/main" name="Текст диаграмма">
  <a:themeElements>
    <a:clrScheme name="тема для слайдов текст-диаграмма">
      <a:dk1>
        <a:srgbClr val="414042"/>
      </a:dk1>
      <a:lt1>
        <a:sysClr val="window" lastClr="FFFFFF"/>
      </a:lt1>
      <a:dk2>
        <a:srgbClr val="FFFFFF"/>
      </a:dk2>
      <a:lt2>
        <a:srgbClr val="FFFFFF"/>
      </a:lt2>
      <a:accent1>
        <a:srgbClr val="EBA444"/>
      </a:accent1>
      <a:accent2>
        <a:srgbClr val="F06942"/>
      </a:accent2>
      <a:accent3>
        <a:srgbClr val="AD5483"/>
      </a:accent3>
      <a:accent4>
        <a:srgbClr val="456EA9"/>
      </a:accent4>
      <a:accent5>
        <a:srgbClr val="68B0E0"/>
      </a:accent5>
      <a:accent6>
        <a:srgbClr val="259789"/>
      </a:accent6>
      <a:hlink>
        <a:srgbClr val="414042"/>
      </a:hlink>
      <a:folHlink>
        <a:srgbClr val="41404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7389C019-FE70-D24D-871A-DAD941594136}"/>
    </a:ext>
  </a:extLst>
</a:theme>
</file>

<file path=ppt/theme/theme7.xml><?xml version="1.0" encoding="utf-8"?>
<a:theme xmlns:a="http://schemas.openxmlformats.org/drawingml/2006/main" name="Заключительный слайд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0DAE905-2894-9645-87E8-4A089C61D1E7}" vid="{BB001172-481D-5B4F-A54A-4F845D4C8301}"/>
    </a:ext>
  </a:extLst>
</a:theme>
</file>

<file path=ppt/theme/theme8.xml><?xml version="1.0" encoding="utf-8"?>
<a:theme xmlns:a="http://schemas.openxmlformats.org/drawingml/2006/main" name="1_Перебивочный слай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16x9_white_template" id="{815E4B3B-8E01-5242-B9F1-F7029D6381FB}" vid="{6BE6B458-93C6-814D-A81B-47849E6A55A1}"/>
    </a:ext>
  </a:extLst>
</a:theme>
</file>

<file path=ppt/theme/theme9.xml><?xml version="1.0" encoding="utf-8"?>
<a:theme xmlns:a="http://schemas.openxmlformats.org/drawingml/2006/main" name="1_Заключительный слайд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0DAE905-2894-9645-87E8-4A089C61D1E7}" vid="{BB001172-481D-5B4F-A54A-4F845D4C83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Presentation_16x9_white_template</Template>
  <TotalTime>5278</TotalTime>
  <Words>1269</Words>
  <Application>Microsoft Office PowerPoint</Application>
  <PresentationFormat>Произвольный</PresentationFormat>
  <Paragraphs>322</Paragraphs>
  <Slides>18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13</vt:i4>
      </vt:variant>
      <vt:variant>
        <vt:lpstr>Заголовки слайдов</vt:lpstr>
      </vt:variant>
      <vt:variant>
        <vt:i4>18</vt:i4>
      </vt:variant>
    </vt:vector>
  </HeadingPairs>
  <TitlesOfParts>
    <vt:vector size="35" baseType="lpstr">
      <vt:lpstr>Arial</vt:lpstr>
      <vt:lpstr>Calibri</vt:lpstr>
      <vt:lpstr>Helvetica</vt:lpstr>
      <vt:lpstr>Rosatom Light</vt:lpstr>
      <vt:lpstr>Титульный слайд</vt:lpstr>
      <vt:lpstr>Перебивочный слайд</vt:lpstr>
      <vt:lpstr>Текст картинка</vt:lpstr>
      <vt:lpstr>Текст</vt:lpstr>
      <vt:lpstr>Диаграммы</vt:lpstr>
      <vt:lpstr>Текст диаграмма</vt:lpstr>
      <vt:lpstr>Заключительный слайд</vt:lpstr>
      <vt:lpstr>1_Перебивочный слайд</vt:lpstr>
      <vt:lpstr>1_Заключительный слайд</vt:lpstr>
      <vt:lpstr>1_Текст картинка</vt:lpstr>
      <vt:lpstr>2_Текст картинка</vt:lpstr>
      <vt:lpstr>3_Текст картинка</vt:lpstr>
      <vt:lpstr>1_Текст</vt:lpstr>
      <vt:lpstr>Подведение итогов работы юридических подразделений  за 1-й квартал 2022-го года</vt:lpstr>
      <vt:lpstr>Вопросы судебной практики   Дмитрий Виноградов Заместитель директора по правовому обеспечению –  начальник отдела судебной практики </vt:lpstr>
      <vt:lpstr>Оперативные данные о судебной работе по взысканию дебиторской задолженности</vt:lpstr>
      <vt:lpstr>Задачи, стоящие перед юридическими подразделениями</vt:lpstr>
      <vt:lpstr>Вопросы сопровождения принудительного исполнения судебных актов  Сергей Кичаев Главный эксперт отдела судебной практики </vt:lpstr>
      <vt:lpstr>Показатели эффективности работы с дебиторской задолженностью</vt:lpstr>
      <vt:lpstr>Показатели работы по сопровождению процедур несостоятельности (банкротства)  Екатерина Кулик Главный эксперт группы сопровождения процедур несостоятельности (банкротства)</vt:lpstr>
      <vt:lpstr>Показатель эффективности работы с должниками банкротами с января по февраль 2022</vt:lpstr>
      <vt:lpstr>Проведение комплекса мероприятий по истребованию дебиторской задолженности с предприятий-банкротов сферы ЖКХ и организаций, имеющих признаки банкротства</vt:lpstr>
      <vt:lpstr>Мораторий на банкротство  и иные антикризисные меры  Джамиля Садыкова Главный юрисконсульт группы сопровождения процедур несостоятельности (банкротства)</vt:lpstr>
      <vt:lpstr>Мораторий на банкротство и иные антикризисные меры</vt:lpstr>
      <vt:lpstr>Мораторий на банкротство. Законопроект Минэкономразвития  </vt:lpstr>
      <vt:lpstr>Правки в законопроект. Мораторий увяз в согласованиях </vt:lpstr>
      <vt:lpstr>Действия Федеральной налоговой службы  </vt:lpstr>
      <vt:lpstr>Реабилитационные процедуры  </vt:lpstr>
      <vt:lpstr>Антикризисные меры  в электроэнергетике  Гульжан Абугалимова Начальник отдела правового сопровождения  договорной работы на рынках э/э</vt:lpstr>
      <vt:lpstr>Антикризисные меры в ЖКХ</vt:lpstr>
      <vt:lpstr>Антикризисные меры в ЖКХ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 Хомякова</dc:creator>
  <cp:lastModifiedBy>Садыкова Джамиля Ильхамовна</cp:lastModifiedBy>
  <cp:revision>507</cp:revision>
  <cp:lastPrinted>2021-04-16T06:42:00Z</cp:lastPrinted>
  <dcterms:created xsi:type="dcterms:W3CDTF">2019-09-24T12:37:05Z</dcterms:created>
  <dcterms:modified xsi:type="dcterms:W3CDTF">2022-03-31T11:16:00Z</dcterms:modified>
</cp:coreProperties>
</file>