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679F3-B692-C94F-8654-1ECEDE09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0B765-B9BA-7D44-9368-0CF0A0218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E5D9-AB1C-304D-A77C-B4184541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06CDA-1C87-3248-89A5-44FCD37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2B728-487D-6B42-A8F3-E7024838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8025F-5232-5B45-89D1-9686C93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00799-81BB-B042-928F-A91D246D1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295C5-BAB8-EB42-BE77-D1F29942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62953-72ED-6841-B2A3-083E248F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8305-04B6-1742-8A41-AE6E23D0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3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AE742-CAF6-F747-B715-A325DA2E4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18778-209E-2A49-B2AC-8BBD5AB1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CCC80-295A-FA4D-8473-91A90AEA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8CEA6-9C77-FF48-8C52-8213F72C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714A-E58D-2744-A91C-4F9160CA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0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49863-134C-EE4E-9DE0-F22B3AC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DA1F6-E41C-4B4E-95D7-04B964B4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18A9-829C-7142-AFA3-24505FB6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CDBC8-B455-BF4F-8F6F-EBA65806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98B44-C017-0B42-B16F-599A9B9B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D9626-6A5D-8D45-96AF-8F156C9C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8E5F0-75D6-B54C-A54D-06CACFEC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D2C93-959B-534A-8220-6EAB154B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D0BDF-0A55-3C47-9FD4-8BBB00C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97506-7F1A-CE47-ACFB-394C6D4F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3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FA5F-B60C-6F45-8398-3257F42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F95EC-4A99-564D-9F34-3FFA10C6A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E3650-3F2A-7044-99DB-8B980796B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5CF6A-F5B7-7845-B1DA-0AC33992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73C0B-22B2-F54A-8B07-A478759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4C89-8ED6-0F49-8592-C3D377F0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03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8B98-FED1-1B4E-A1A4-EEB49430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7035E-EBE6-B84B-B2A4-57FD0623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6C1E8-A662-A543-8074-804E394A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635D6-B1BB-B04F-A232-ED3C90EB8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45FD66-9BD0-DF47-9175-E747919C6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C9652D-8883-2A4E-B43F-5EE4260E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E4F99-958C-3F49-9F06-ECFCC789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A2065-CAD9-8743-9E26-6AB569C6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4F70-082A-DD4B-890F-6627026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0A191-1974-9948-885B-F3592331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DBC6D-1590-684F-9C49-AE108B8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D09129-AC60-0948-8F8B-D0D7C75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72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E9766-F625-B74A-AFAB-E453BC6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475A4C-F7A5-8744-80D2-D34E8729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E5291-1BE2-7E49-8CC9-0779EC93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8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8022A-EA9F-1340-A638-D46639AE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C4BC6-B5C4-8F4C-9C8A-0B2FD604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7DF02-740F-B14C-87AF-1DF48143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42AEB-990A-FE40-83D3-3E0FC73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A722-6F2C-DF43-8687-B186DFC4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97534-A2C3-D449-8B3A-E782F22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1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C484-43CD-6745-8625-7F5A5F74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41DAEE-F629-0848-BCB0-52043ABD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22DFF-6891-764D-BCB7-049EB725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BAC14-5375-974D-970B-12231B51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F6542-5FB5-5843-9046-F7E0F46E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7E24F-45E7-1342-B91F-D05654D2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9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1BC663-01EC-3F4A-BAE3-F3EFDF8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D080F-3E65-E54E-B43E-83099834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9C9B-49BC-2145-B3E7-198F60B5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6C19-6D07-4541-86C0-F4A992EF2E7C}" type="datetimeFigureOut">
              <a:rPr kumimoji="1" lang="zh-CN" altLang="en-US" smtClean="0"/>
              <a:t>2021/6/30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A3615-D8EA-9A45-95B6-92BC7EA8D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9C5B7-4E8B-2A46-99BC-E850C624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6584-2305-954A-8709-8837FCFE15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3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comp-proceedings.com/proc/p2014/PDP4208.pdf" TargetMode="External"/><Relationship Id="rId2" Type="http://schemas.openxmlformats.org/officeDocument/2006/relationships/hyperlink" Target="https://blog.csdn.net/xueyan0096/article/details/848625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303BB-3284-E341-BF99-4BD093028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高精度整数乘法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472DD-E803-0A4C-BCA3-18370BE4F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大整数整数解决方案分析讨论</a:t>
            </a:r>
          </a:p>
        </p:txBody>
      </p:sp>
    </p:spTree>
    <p:extLst>
      <p:ext uri="{BB962C8B-B14F-4D97-AF65-F5344CB8AC3E}">
        <p14:creationId xmlns:p14="http://schemas.microsoft.com/office/powerpoint/2010/main" val="377648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5282A-D7BC-F743-94A7-0F8AF13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effectLst/>
              </a:rPr>
              <a:t>Big-one </a:t>
            </a:r>
            <a:r>
              <a:rPr lang="zh-CN" altLang="en-US" dirty="0">
                <a:effectLst/>
              </a:rPr>
              <a:t>乘法实现：</a:t>
            </a:r>
            <a:endParaRPr kumimoji="1" lang="zh-CN" altLang="en-US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09317472-7B6C-F04A-9160-B1C0F952B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1" y="1311821"/>
            <a:ext cx="10515600" cy="37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A8C9AE-4D57-8342-93E1-FB6D8EEA2288}"/>
              </a:ext>
            </a:extLst>
          </p:cNvPr>
          <p:cNvSpPr txBox="1"/>
          <p:nvPr/>
        </p:nvSpPr>
        <p:spPr>
          <a:xfrm>
            <a:off x="951471" y="52925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</a:rPr>
              <a:t>注意： 上面流程中的</a:t>
            </a:r>
            <a:r>
              <a:rPr lang="en" altLang="zh-CN" dirty="0">
                <a:effectLst/>
              </a:rPr>
              <a:t>LUT </a:t>
            </a:r>
            <a:r>
              <a:rPr lang="zh-CN" altLang="en-US" dirty="0">
                <a:effectLst/>
              </a:rPr>
              <a:t>就是一个查表的过程， 就是说 所有的</a:t>
            </a:r>
            <a:r>
              <a:rPr lang="en" altLang="zh-CN" dirty="0" err="1">
                <a:effectLst/>
              </a:rPr>
              <a:t>aj</a:t>
            </a:r>
            <a:r>
              <a:rPr lang="en" altLang="zh-CN" dirty="0">
                <a:effectLst/>
              </a:rPr>
              <a:t>‘ * bi’ </a:t>
            </a:r>
            <a:r>
              <a:rPr lang="zh-CN" altLang="en-US" dirty="0">
                <a:effectLst/>
              </a:rPr>
              <a:t>是提前算好，放在内存里面；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内存占用： </a:t>
            </a:r>
            <a:r>
              <a:rPr lang="en" altLang="zh-CN" dirty="0">
                <a:effectLst/>
              </a:rPr>
              <a:t>The size of LUT for the case of 𝑤=5 is 50 bytes (5×5×2 bytes) for squaring and multiplication.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36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B33A-62A6-7C4B-AC38-0467651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FFT</a:t>
            </a:r>
            <a:r>
              <a:rPr lang="zh-CN" altLang="en-US" dirty="0"/>
              <a:t> 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AF5B5-0153-5A42-96C8-7B721010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5B4C72F-FCC2-FC40-AABA-83C7EDDB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694724"/>
            <a:ext cx="6132513" cy="53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9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5596-E2E4-B741-9943-F6395810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效果对比</a:t>
            </a: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3A6A1168-9B39-3C41-8F4B-FF469D95E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51844"/>
            <a:ext cx="89535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9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5482B-BB05-394C-ADA0-19F37132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6301A-AB89-0241-BA7E-C5DA2D24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representatives include Karatsuba method Toom-Cook method 4- way method 5-way method and Strassen FFT multiplication Time complexities of these methods are O(n 1.585),O(n 1.465), O(n 1.404), and O(n 1.365) respectively n is the number of bits of a multiplicand and a multiplier</a:t>
            </a:r>
          </a:p>
          <a:p>
            <a:r>
              <a:rPr lang="en" altLang="zh-CN" dirty="0"/>
              <a:t>but in the study [5], </a:t>
            </a:r>
            <a:r>
              <a:rPr lang="en" altLang="zh-CN" dirty="0" err="1"/>
              <a:t>Zuras</a:t>
            </a:r>
            <a:r>
              <a:rPr lang="en" altLang="zh-CN" dirty="0"/>
              <a:t> compares implementation of these methods in C language and assembly language on HP-9000/720, and reports that the naive O(n 2 ) method is the best for small numbers and that all naive methods are faster than FFT multiplication which has advantage in time complexity for large numbers. Finally, </a:t>
            </a:r>
            <a:r>
              <a:rPr lang="en" altLang="zh-CN" dirty="0" err="1"/>
              <a:t>Zuras</a:t>
            </a:r>
            <a:r>
              <a:rPr lang="en" altLang="zh-CN" dirty="0"/>
              <a:t> concludes that FFT multiplication is not always the fastest even for extremely large numbers (&gt; 37,000,000 bits).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80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9F1C-2C9A-C04C-B542-16E4F2BE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GPU</a:t>
            </a:r>
            <a:r>
              <a:rPr kumimoji="1" lang="zh-CN" altLang="en-US" dirty="0"/>
              <a:t> 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2CBF-0BBE-8443-8416-0294AA76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主要研究方向是利用</a:t>
            </a:r>
            <a:r>
              <a:rPr kumimoji="1" lang="en-US" altLang="zh-CN" dirty="0" err="1"/>
              <a:t>gpu</a:t>
            </a:r>
            <a:r>
              <a:rPr kumimoji="1" lang="zh-CN" altLang="en-US" dirty="0"/>
              <a:t>的并行度来提升计算速度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两个算法：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FFT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 on GPU</a:t>
            </a:r>
          </a:p>
          <a:p>
            <a:pPr lvl="1"/>
            <a:endParaRPr kumimoji="1" lang="en-US" altLang="zh-CN" dirty="0"/>
          </a:p>
          <a:p>
            <a:pPr lvl="1"/>
            <a:r>
              <a:rPr lang="en" altLang="zh-CN" dirty="0"/>
              <a:t>Product Digit Table on GPU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61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FAF8-F858-9D47-8DA0-F0E66175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 on GPU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CFD48-63DE-F34B-A93E-4FD4AFC2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690687"/>
            <a:ext cx="10003972" cy="4416199"/>
          </a:xfrm>
        </p:spPr>
        <p:txBody>
          <a:bodyPr/>
          <a:lstStyle/>
          <a:p>
            <a:r>
              <a:rPr lang="en" altLang="zh-CN" dirty="0"/>
              <a:t>Parallel FFT algorithms are commonly based on the </a:t>
            </a:r>
            <a:r>
              <a:rPr lang="en" altLang="zh-CN" dirty="0" err="1"/>
              <a:t>Stockham</a:t>
            </a:r>
            <a:r>
              <a:rPr lang="en" altLang="zh-CN" dirty="0"/>
              <a:t> out-of-place FFT. Here use Bailey</a:t>
            </a:r>
            <a:r>
              <a:rPr lang="en-US" altLang="zh-CN" dirty="0"/>
              <a:t>’</a:t>
            </a:r>
            <a:r>
              <a:rPr lang="en" altLang="zh-CN" dirty="0"/>
              <a:t>s  variation of this algorithm.</a:t>
            </a:r>
          </a:p>
          <a:p>
            <a:endParaRPr lang="en" altLang="zh-CN" dirty="0"/>
          </a:p>
          <a:p>
            <a:r>
              <a:rPr lang="en" altLang="zh-CN" dirty="0"/>
              <a:t>all data fetches and stores are performed solely with unit strides, hence, no bank conflicts occur. Roots of unity are still accessed with power-of-two strides but this can be alleviated by storing the roots in contiguous arrays for each FFT step.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16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7E29-0AB3-B244-9DA2-DEF0C398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FFT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multiplication on GPU</a:t>
            </a:r>
            <a:endParaRPr kumimoji="1" lang="zh-CN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1D65783-FBB0-3D4D-A850-F69C62451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536"/>
            <a:ext cx="10515600" cy="39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51BBA-37B3-6149-9BCF-F6D328A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ON GPU </a:t>
            </a:r>
            <a:r>
              <a:rPr lang="zh-CN" altLang="en-US" dirty="0"/>
              <a:t>效果</a:t>
            </a:r>
            <a:endParaRPr kumimoji="1" lang="zh-CN" altLang="en-US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5F081D4-AB89-9541-B57C-B5D418D2D0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94" y="1222919"/>
            <a:ext cx="7523212" cy="51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4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CC546-4178-EA40-AD7A-E72E69B9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Product Digit Table </a:t>
            </a:r>
            <a:r>
              <a:rPr lang="zh-CN" altLang="en" dirty="0"/>
              <a:t>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F496F-FF81-FC45-94CE-E272D18F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22" y="4334945"/>
            <a:ext cx="6149494" cy="222576"/>
          </a:xfrm>
        </p:spPr>
        <p:txBody>
          <a:bodyPr>
            <a:normAutofit fontScale="40000" lnSpcReduction="20000"/>
          </a:bodyPr>
          <a:lstStyle/>
          <a:p>
            <a:r>
              <a:rPr lang="en" altLang="zh-CN" dirty="0"/>
              <a:t>A Product Digit Table  </a:t>
            </a:r>
            <a:r>
              <a:rPr lang="zh-CN" altLang="en-US" dirty="0"/>
              <a:t>形式</a:t>
            </a:r>
          </a:p>
          <a:p>
            <a:endParaRPr kumimoji="1" lang="zh-CN" altLang="en-US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EB311113-BBB8-024C-8904-7FF68B35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83150"/>
            <a:ext cx="8243887" cy="51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9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67622-5801-F749-97A4-8F0E08E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</a:t>
            </a:r>
            <a:r>
              <a:rPr kumimoji="1" lang="zh-CN" altLang="en-US" dirty="0"/>
              <a:t>形状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D818EEF-E3ED-D94D-A62E-D87EB10AB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" y="1497012"/>
            <a:ext cx="65463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E74552-8932-8B46-A48D-02D5552C762B}"/>
              </a:ext>
            </a:extLst>
          </p:cNvPr>
          <p:cNvSpPr txBox="1"/>
          <p:nvPr/>
        </p:nvSpPr>
        <p:spPr>
          <a:xfrm>
            <a:off x="6486525" y="1497012"/>
            <a:ext cx="5298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The number of the columns in A1(A3) is equal to b. </a:t>
            </a:r>
          </a:p>
          <a:p>
            <a:r>
              <a:rPr lang="en" altLang="zh-CN" dirty="0"/>
              <a:t> </a:t>
            </a:r>
          </a:p>
          <a:p>
            <a:r>
              <a:rPr lang="en" altLang="zh-CN" dirty="0"/>
              <a:t>The number of the columns in A2 equals a−b, </a:t>
            </a:r>
          </a:p>
          <a:p>
            <a:r>
              <a:rPr lang="en" altLang="zh-CN" dirty="0"/>
              <a:t>and the number of the rows in A2 is exactly 2b.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D98D-E80D-7244-BEF7-1CC97A8C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E85FA-A205-3343-9521-39742315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7" y="1738700"/>
            <a:ext cx="10515600" cy="4351338"/>
          </a:xfrm>
        </p:spPr>
        <p:txBody>
          <a:bodyPr/>
          <a:lstStyle/>
          <a:p>
            <a:r>
              <a:rPr lang="zh-CN" altLang="en-US" dirty="0">
                <a:effectLst/>
              </a:rPr>
              <a:t>高精度整数乘法一般也叫大整数乘法，就是用低位的整数乘法， 实现超过该表示的整数的乘法； 具体上可以通过如下公式来表达（当然由于表示的方法不同，可能的表示也不同， 所以下面的表示只是这个问题的一种表达方式）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99AD37B-D041-EA4E-B5B2-37D73ABC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3776318"/>
            <a:ext cx="10661821" cy="88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2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352B3-B80E-2448-ACD8-B291D83E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形状优化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9F042-45F7-544E-B3D9-E2F0C4B6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In the proposed GPU algorithm, we basically allocate a thread to each column of a product digit table so that both summation computation for each column and carry propagation can be done in parallel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However, if we directly use a product digit table in Fig. 2, the amount of computation and memory access would be imbalanced among threads allocated to the columns in A1 or A3.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43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9052-091E-484A-8A89-0A794371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形状优化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3176F5-62DA-E044-9F12-84211BF80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950816"/>
            <a:ext cx="6500812" cy="55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8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6EC9-C9E7-E64D-B802-DF27D2A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算法细节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25AD6F8-9317-2249-B173-1521F1FC7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1" y="1362557"/>
            <a:ext cx="4679951" cy="16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B3D7362-DAD2-2543-9515-819A12EA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279128"/>
            <a:ext cx="50673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24A19BA-E63F-7448-A67C-FD3CA093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2165"/>
            <a:ext cx="4943475" cy="374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6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C003-F5D7-B743-B860-04097089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效果：</a:t>
            </a:r>
            <a:endParaRPr kumimoji="1" lang="zh-CN" altLang="en-US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0B493B8C-D186-D648-88FD-55B0632BA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44166"/>
            <a:ext cx="6515100" cy="64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9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F01D-DEB7-7B49-907C-C5EE7906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effectLst/>
              </a:rPr>
              <a:t>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B7E67-5C22-7C4D-BF0B-D19CACB9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[1] S. </a:t>
            </a:r>
            <a:r>
              <a:rPr lang="en" altLang="zh-CN" dirty="0" err="1"/>
              <a:t>Jahani</a:t>
            </a:r>
            <a:r>
              <a:rPr lang="en" altLang="zh-CN" dirty="0"/>
              <a:t>, A. </a:t>
            </a:r>
            <a:r>
              <a:rPr lang="en" altLang="zh-CN" dirty="0" err="1"/>
              <a:t>Samsudin</a:t>
            </a:r>
            <a:r>
              <a:rPr lang="en" altLang="zh-CN" dirty="0"/>
              <a:t>, and K. G. </a:t>
            </a:r>
            <a:r>
              <a:rPr lang="en" altLang="zh-CN" dirty="0" err="1"/>
              <a:t>Subramania</a:t>
            </a:r>
            <a:r>
              <a:rPr lang="en" altLang="zh-CN" dirty="0"/>
              <a:t> "Efficient Big Integer Multiplication and Squaring Algorithms for Cryptographic Applications", Journal of Applied Mathematics Volume, 2014</a:t>
            </a:r>
          </a:p>
          <a:p>
            <a:r>
              <a:rPr lang="en" altLang="zh-CN" dirty="0"/>
              <a:t>[2] </a:t>
            </a:r>
            <a:r>
              <a:rPr lang="en" altLang="zh-CN" u="sng" dirty="0">
                <a:hlinkClick r:id="rId2"/>
              </a:rPr>
              <a:t>https://blog.csdn.net/xueyan0096/article/details/84862548</a:t>
            </a:r>
            <a:endParaRPr lang="en" altLang="zh-CN" dirty="0"/>
          </a:p>
          <a:p>
            <a:r>
              <a:rPr lang="en" altLang="zh-CN" dirty="0"/>
              <a:t>[3] </a:t>
            </a:r>
            <a:r>
              <a:rPr lang="en" altLang="zh-CN" u="sng" dirty="0">
                <a:hlinkClick r:id="rId3"/>
              </a:rPr>
              <a:t>http://worldcomp-proceedings.com/proc/p2014/PDP4208.pdf</a:t>
            </a:r>
            <a:endParaRPr lang="en" altLang="zh-CN" dirty="0"/>
          </a:p>
          <a:p>
            <a:r>
              <a:rPr lang="en" altLang="zh-CN" dirty="0"/>
              <a:t>[4] https://</a:t>
            </a:r>
            <a:r>
              <a:rPr lang="en" altLang="zh-CN" dirty="0" err="1"/>
              <a:t>domino.mpi-inf.mpg.de</a:t>
            </a:r>
            <a:r>
              <a:rPr lang="en" altLang="zh-CN" dirty="0"/>
              <a:t>/intranet/ag1/ag1publ.nsf/</a:t>
            </a:r>
            <a:r>
              <a:rPr lang="en" altLang="zh-CN" dirty="0" err="1"/>
              <a:t>AuthorEditorIndividualView</a:t>
            </a:r>
            <a:r>
              <a:rPr lang="en" altLang="zh-CN" dirty="0"/>
              <a:t>/ca00677497561c7ec125763c0044a41a/$FILE/</a:t>
            </a:r>
            <a:r>
              <a:rPr lang="en" altLang="zh-CN" dirty="0" err="1"/>
              <a:t>gpgpu_mul.pdf?OpenElement</a:t>
            </a:r>
            <a:endParaRPr lang="en" altLang="zh-CN" dirty="0"/>
          </a:p>
          <a:p>
            <a:r>
              <a:rPr lang="en" altLang="zh-CN" dirty="0"/>
              <a:t>[5] Zhao, K. and Chu, X., "GPUMP: A Multiple-Precision Integer Library for GPUs," IEEE Int’l Conf. on Computer and Information Technology (CIT), pp.1164-1168, June 2010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93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5265-C747-4442-AA87-2B17B79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 计算环境下解决方案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A59253D-CAA2-A44E-8D4F-B52B24C6E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45" y="1825625"/>
            <a:ext cx="8760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8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9884-74FD-EE45-ABE8-D0547373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Cpu</a:t>
            </a:r>
            <a:r>
              <a:rPr kumimoji="1" lang="zh-CN" altLang="en-US" dirty="0"/>
              <a:t> 计算环境的解决方案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26DBD-6C6D-0645-B7E3-2C013099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算法流程主要分为两大范式：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1. </a:t>
            </a:r>
            <a:r>
              <a:rPr lang="en" altLang="zh-CN" dirty="0">
                <a:effectLst/>
              </a:rPr>
              <a:t>coefficient representation: </a:t>
            </a:r>
            <a:r>
              <a:rPr lang="zh-CN" altLang="en-US" dirty="0">
                <a:effectLst/>
              </a:rPr>
              <a:t>一般用多项式来表示； 计算复杂度高， 但不需要特别复杂的前后处理；</a:t>
            </a:r>
            <a:endParaRPr lang="en-US" altLang="zh-CN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2. </a:t>
            </a:r>
            <a:r>
              <a:rPr lang="en" altLang="zh-CN" dirty="0">
                <a:effectLst/>
              </a:rPr>
              <a:t>point-value representation: </a:t>
            </a:r>
            <a:r>
              <a:rPr lang="zh-CN" altLang="en-US" dirty="0">
                <a:effectLst/>
              </a:rPr>
              <a:t>能降低计算复杂度， 但构建</a:t>
            </a:r>
            <a:r>
              <a:rPr lang="en" altLang="zh-CN" dirty="0">
                <a:effectLst/>
              </a:rPr>
              <a:t>point-value representation </a:t>
            </a:r>
            <a:r>
              <a:rPr lang="zh-CN" altLang="en-US" dirty="0">
                <a:effectLst/>
              </a:rPr>
              <a:t>的过程一般比较复杂； 例如</a:t>
            </a:r>
            <a:r>
              <a:rPr lang="en" altLang="zh-CN" dirty="0">
                <a:effectLst/>
              </a:rPr>
              <a:t>FFT </a:t>
            </a:r>
            <a:r>
              <a:rPr lang="zh-CN" altLang="en-US" dirty="0">
                <a:effectLst/>
              </a:rPr>
              <a:t>以及</a:t>
            </a:r>
            <a:r>
              <a:rPr lang="en" altLang="zh-CN" dirty="0">
                <a:effectLst/>
              </a:rPr>
              <a:t>Toom-Cook's </a:t>
            </a:r>
            <a:r>
              <a:rPr lang="zh-CN" altLang="en-US" dirty="0">
                <a:effectLst/>
              </a:rPr>
              <a:t>的计算比较适合在特别大的整数时才会优于 </a:t>
            </a:r>
            <a:r>
              <a:rPr lang="en" altLang="zh-CN" dirty="0">
                <a:effectLst/>
              </a:rPr>
              <a:t>classic Multiplication, </a:t>
            </a:r>
            <a:r>
              <a:rPr lang="zh-CN" altLang="en-US" dirty="0">
                <a:effectLst/>
              </a:rPr>
              <a:t>因为前处理的耗时比较高。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1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6583-EBCB-1A49-96FC-B8D49287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effectLst/>
              </a:rPr>
              <a:t>Classic Multiplication </a:t>
            </a:r>
            <a:r>
              <a:rPr lang="zh-CN" altLang="en" dirty="0">
                <a:effectLst/>
              </a:rPr>
              <a:t>算法</a:t>
            </a:r>
            <a:endParaRPr kumimoji="1" lang="zh-CN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15F71920-42C0-294F-B288-4752C4AAA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46" y="1915297"/>
            <a:ext cx="12138377" cy="397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2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13A1-1D99-5C43-9028-F7DA90A7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effectLst/>
              </a:rPr>
              <a:t>karatsuba</a:t>
            </a:r>
            <a:r>
              <a:rPr lang="en" altLang="zh-CN" dirty="0">
                <a:effectLst/>
              </a:rPr>
              <a:t> Multiplication </a:t>
            </a:r>
            <a:r>
              <a:rPr lang="zh-CN" altLang="en-US" dirty="0"/>
              <a:t>算法</a:t>
            </a:r>
            <a:endParaRPr kumimoji="1" lang="zh-CN" altLang="en-US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339FB5BF-1EEF-AF45-B38B-48EFC30161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4858"/>
            <a:ext cx="10515600" cy="3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DCDB9-0646-5848-A6DA-DFF66D8B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effectLst/>
              </a:rPr>
              <a:t>Big-Ones Representation</a:t>
            </a:r>
            <a:r>
              <a:rPr lang="zh-CN" altLang="en-US" dirty="0">
                <a:effectLst/>
              </a:rPr>
              <a:t> 算法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53F08-375D-1B40-BB2A-07B12D6B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58" y="1690689"/>
            <a:ext cx="4006753" cy="3029592"/>
          </a:xfrm>
        </p:spPr>
        <p:txBody>
          <a:bodyPr/>
          <a:lstStyle/>
          <a:p>
            <a:r>
              <a:rPr lang="zh-CN" altLang="en-US" dirty="0">
                <a:effectLst/>
              </a:rPr>
              <a:t>思想：用类似</a:t>
            </a:r>
            <a:r>
              <a:rPr lang="en" altLang="zh-CN" dirty="0">
                <a:effectLst/>
              </a:rPr>
              <a:t>hamming</a:t>
            </a:r>
            <a:r>
              <a:rPr lang="zh-CN" altLang="en-US" dirty="0">
                <a:effectLst/>
              </a:rPr>
              <a:t>编码的方式，缩小表示的位数， 这样在计算时可以减少需要计算的复杂度， 从而提升计算性能</a:t>
            </a:r>
          </a:p>
          <a:p>
            <a:endParaRPr kumimoji="1" lang="zh-CN" altLang="en-US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C188D47E-2ECD-3A48-8E2D-CA9C2D2A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97" y="1263630"/>
            <a:ext cx="6426617" cy="51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0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03F2-F5B1-DF4C-8021-FA8DA23B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进制表示转成</a:t>
            </a:r>
            <a:r>
              <a:rPr lang="en" altLang="zh-CN" dirty="0">
                <a:effectLst/>
              </a:rPr>
              <a:t>Big- one </a:t>
            </a:r>
            <a:r>
              <a:rPr lang="zh-CN" altLang="en-US" dirty="0">
                <a:effectLst/>
              </a:rPr>
              <a:t>表示</a:t>
            </a:r>
            <a:br>
              <a:rPr lang="zh-CN" altLang="en-US" dirty="0">
                <a:effectLst/>
              </a:rPr>
            </a:br>
            <a:endParaRPr kumimoji="1" lang="zh-CN" altLang="en-US" dirty="0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86337F03-D96D-F84A-8EC3-88BC41C30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52" y="1825625"/>
            <a:ext cx="89454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0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5377-E208-5843-8794-BAD6D24B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Big-one</a:t>
            </a:r>
            <a:r>
              <a:rPr kumimoji="1" lang="zh-CN" altLang="en-US" dirty="0"/>
              <a:t> 转换算法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2A132-6884-284F-BBE1-AA66898D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2968" cy="4402180"/>
          </a:xfrm>
        </p:spPr>
        <p:txBody>
          <a:bodyPr/>
          <a:lstStyle/>
          <a:p>
            <a:r>
              <a:rPr lang="zh-CN" altLang="en-US" dirty="0">
                <a:effectLst/>
              </a:rPr>
              <a:t>由于后续</a:t>
            </a:r>
            <a:r>
              <a:rPr lang="en" altLang="zh-CN" dirty="0">
                <a:effectLst/>
              </a:rPr>
              <a:t>Big-one</a:t>
            </a:r>
            <a:r>
              <a:rPr lang="zh-CN" altLang="en-US" dirty="0">
                <a:effectLst/>
              </a:rPr>
              <a:t>乘法实现，需要用查表的方式进行（空间换时间），所以对编码的格式也做了限制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就是说连续为为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的字符最多为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个</a:t>
            </a:r>
          </a:p>
          <a:p>
            <a:endParaRPr kumimoji="1" lang="zh-CN" altLang="en-US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E83ABA9C-C688-734E-9FAF-8A310C79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32" y="1477965"/>
            <a:ext cx="7487033" cy="456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3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858</Words>
  <Application>Microsoft Macintosh PowerPoint</Application>
  <PresentationFormat>宽屏</PresentationFormat>
  <Paragraphs>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高精度整数乘法</vt:lpstr>
      <vt:lpstr>问题定义</vt:lpstr>
      <vt:lpstr>CPU 计算环境下解决方案</vt:lpstr>
      <vt:lpstr>Cpu 计算环境的解决方案</vt:lpstr>
      <vt:lpstr>Classic Multiplication 算法</vt:lpstr>
      <vt:lpstr>karatsuba Multiplication 算法</vt:lpstr>
      <vt:lpstr>Big-Ones Representation 算法</vt:lpstr>
      <vt:lpstr>2进制表示转成Big- one 表示 </vt:lpstr>
      <vt:lpstr>Limited Big-one 转换算法</vt:lpstr>
      <vt:lpstr>Big-one 乘法实现：</vt:lpstr>
      <vt:lpstr>Strassen FFT 算法</vt:lpstr>
      <vt:lpstr>效果对比</vt:lpstr>
      <vt:lpstr>效果结论</vt:lpstr>
      <vt:lpstr>基于GPU 算法</vt:lpstr>
      <vt:lpstr>FFT multiplication on GPU</vt:lpstr>
      <vt:lpstr>FFT multiplication on GPU</vt:lpstr>
      <vt:lpstr>FFT ON GPU 效果</vt:lpstr>
      <vt:lpstr>Product Digit Table 算法</vt:lpstr>
      <vt:lpstr>Table 形状</vt:lpstr>
      <vt:lpstr>Table 形状优化</vt:lpstr>
      <vt:lpstr>Table 形状优化</vt:lpstr>
      <vt:lpstr>算法细节</vt:lpstr>
      <vt:lpstr>效果：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高精度整数计算</dc:title>
  <dc:creator>Jun Xiong</dc:creator>
  <cp:lastModifiedBy>Jun Xiong</cp:lastModifiedBy>
  <cp:revision>50</cp:revision>
  <dcterms:created xsi:type="dcterms:W3CDTF">2021-06-29T01:30:12Z</dcterms:created>
  <dcterms:modified xsi:type="dcterms:W3CDTF">2021-06-30T02:23:05Z</dcterms:modified>
</cp:coreProperties>
</file>