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E08DF-0743-4884-9238-03AE94426B5A}" type="datetimeFigureOut">
              <a:rPr lang="it-IT" smtClean="0"/>
              <a:t>18/11/2021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22776-F4B4-4766-A15F-D4D00122FE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924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22776-F4B4-4766-A15F-D4D00122FEF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33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it-IT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6000" b="0" strike="noStrike" spc="-1">
                <a:solidFill>
                  <a:srgbClr val="000000"/>
                </a:solidFill>
                <a:latin typeface="Calibri Light"/>
              </a:rPr>
              <a:t>Fare clic per modificare lo stile del titolo dello schema</a:t>
            </a:r>
            <a:endParaRPr lang="it-IT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0E60537-6D06-4D6F-85D7-4986888DEAB2}" type="datetime">
              <a:rPr lang="it-IT" sz="1200" b="0" strike="noStrike" spc="-1">
                <a:solidFill>
                  <a:srgbClr val="8B8B8B"/>
                </a:solidFill>
                <a:latin typeface="Calibri"/>
              </a:rPr>
              <a:t>18/11/2021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it-IT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57A48D9-FCD2-4148-8D3C-32D836E556B6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359F6ED-6AD0-47EF-BF61-B27B3683F11A}" type="datetime">
              <a:rPr lang="it-IT" sz="1200" b="0" strike="noStrike" spc="-1">
                <a:solidFill>
                  <a:srgbClr val="8B8B8B"/>
                </a:solidFill>
                <a:latin typeface="Calibri"/>
              </a:rPr>
              <a:t>18/11/2021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it-IT" sz="2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8BDF395-8445-4641-A72A-B8A4D0DAB83B}" type="slidenum">
              <a:rPr lang="it-IT" sz="1200" b="0" strike="noStrike" spc="-1">
                <a:solidFill>
                  <a:srgbClr val="8B8B8B"/>
                </a:solidFill>
                <a:latin typeface="Calibri"/>
              </a:rPr>
              <a:t>‹N›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Fai clic per modificare il formato del testo del titolo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800" b="0" strike="noStrike" spc="-1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Calibri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magine 6"/>
          <p:cNvPicPr/>
          <p:nvPr/>
        </p:nvPicPr>
        <p:blipFill>
          <a:blip r:embed="rId2"/>
          <a:stretch/>
        </p:blipFill>
        <p:spPr>
          <a:xfrm rot="20507400">
            <a:off x="-2119680" y="-1762200"/>
            <a:ext cx="12429000" cy="785052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6877080" y="399960"/>
            <a:ext cx="590148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000" b="1" strike="noStrike" spc="-1" dirty="0">
                <a:solidFill>
                  <a:srgbClr val="000000"/>
                </a:solidFill>
                <a:latin typeface="Arial Black"/>
              </a:rPr>
              <a:t>Rivoluzione della Blockchain </a:t>
            </a:r>
            <a:endParaRPr lang="it-IT" sz="40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6694560" y="4360320"/>
            <a:ext cx="5486040" cy="1796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Studio e realizzazione di un prototipo di un sistema basato su blockchain per il mobility as a service</a:t>
            </a:r>
            <a:endParaRPr lang="it-IT" sz="2800" b="0" strike="noStrike" spc="-1">
              <a:latin typeface="Arial"/>
            </a:endParaRPr>
          </a:p>
        </p:txBody>
      </p:sp>
      <p:pic>
        <p:nvPicPr>
          <p:cNvPr id="85" name="Immagine 10"/>
          <p:cNvPicPr/>
          <p:nvPr/>
        </p:nvPicPr>
        <p:blipFill>
          <a:blip r:embed="rId3"/>
          <a:stretch/>
        </p:blipFill>
        <p:spPr>
          <a:xfrm>
            <a:off x="2223000" y="5625360"/>
            <a:ext cx="1079640" cy="108144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3258000" y="6438960"/>
            <a:ext cx="4196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miri"/>
                <a:ea typeface="Amiri"/>
              </a:rPr>
              <a:t>Università degli Studi di Torino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3258000" y="6122880"/>
            <a:ext cx="1673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Amiri"/>
                <a:ea typeface="Amiri"/>
              </a:rPr>
              <a:t>Giorgio Mecca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0" y="6492240"/>
            <a:ext cx="45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magine 22"/>
          <p:cNvPicPr/>
          <p:nvPr/>
        </p:nvPicPr>
        <p:blipFill>
          <a:blip r:embed="rId2"/>
          <a:srcRect r="2174" b="31128"/>
          <a:stretch/>
        </p:blipFill>
        <p:spPr>
          <a:xfrm rot="5400000" flipH="1">
            <a:off x="-2370240" y="2370960"/>
            <a:ext cx="6857640" cy="211644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2553561" y="1645920"/>
            <a:ext cx="3740040" cy="1998961"/>
          </a:xfrm>
          <a:prstGeom prst="triangle">
            <a:avLst>
              <a:gd name="adj" fmla="val 49873"/>
            </a:avLst>
          </a:prstGeom>
          <a:ln w="7632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1839141" y="3656761"/>
            <a:ext cx="1428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Calibri"/>
              </a:rPr>
              <a:t>SCALABILITÀ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6045641" y="3656761"/>
            <a:ext cx="1369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Calibri"/>
              </a:rPr>
              <a:t>SICUREZZA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3267981" y="1317430"/>
            <a:ext cx="2405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Calibri"/>
              </a:rPr>
              <a:t>DECENTRALIZZAZIONE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0" y="6492240"/>
            <a:ext cx="45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2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3480741" y="2899325"/>
            <a:ext cx="18856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Calibri"/>
              </a:rPr>
              <a:t>Trilemma della  Scalabilità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FEA83404-4EC9-4BD5-B5A7-66E805D436C2}"/>
              </a:ext>
            </a:extLst>
          </p:cNvPr>
          <p:cNvSpPr/>
          <p:nvPr/>
        </p:nvSpPr>
        <p:spPr>
          <a:xfrm>
            <a:off x="1239066" y="149764"/>
            <a:ext cx="4604734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000000"/>
                </a:solidFill>
                <a:latin typeface="Calibri"/>
              </a:rPr>
              <a:t>La Blockchain</a:t>
            </a:r>
            <a:endParaRPr lang="it-IT" sz="40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magine 168"/>
          <p:cNvPicPr/>
          <p:nvPr/>
        </p:nvPicPr>
        <p:blipFill>
          <a:blip r:embed="rId2"/>
          <a:srcRect r="2174" b="31128"/>
          <a:stretch/>
        </p:blipFill>
        <p:spPr>
          <a:xfrm rot="5400000" flipH="1">
            <a:off x="-2370240" y="2370960"/>
            <a:ext cx="6857640" cy="2116440"/>
          </a:xfrm>
          <a:prstGeom prst="rect">
            <a:avLst/>
          </a:prstGeom>
          <a:ln>
            <a:noFill/>
          </a:ln>
        </p:spPr>
      </p:pic>
      <p:pic>
        <p:nvPicPr>
          <p:cNvPr id="101" name="Immagine 29"/>
          <p:cNvPicPr/>
          <p:nvPr/>
        </p:nvPicPr>
        <p:blipFill>
          <a:blip r:embed="rId3"/>
          <a:stretch/>
        </p:blipFill>
        <p:spPr>
          <a:xfrm>
            <a:off x="2565720" y="4228560"/>
            <a:ext cx="908640" cy="1355760"/>
          </a:xfrm>
          <a:prstGeom prst="rect">
            <a:avLst/>
          </a:prstGeom>
          <a:ln>
            <a:noFill/>
          </a:ln>
        </p:spPr>
      </p:pic>
      <p:pic>
        <p:nvPicPr>
          <p:cNvPr id="102" name="Immagine 31"/>
          <p:cNvPicPr/>
          <p:nvPr/>
        </p:nvPicPr>
        <p:blipFill>
          <a:blip r:embed="rId4"/>
          <a:stretch/>
        </p:blipFill>
        <p:spPr>
          <a:xfrm>
            <a:off x="2814840" y="3873600"/>
            <a:ext cx="410400" cy="501840"/>
          </a:xfrm>
          <a:prstGeom prst="rect">
            <a:avLst/>
          </a:prstGeom>
          <a:ln>
            <a:noFill/>
          </a:ln>
        </p:spPr>
      </p:pic>
      <p:pic>
        <p:nvPicPr>
          <p:cNvPr id="103" name="Immagine 18"/>
          <p:cNvPicPr/>
          <p:nvPr/>
        </p:nvPicPr>
        <p:blipFill>
          <a:blip r:embed="rId5"/>
          <a:stretch/>
        </p:blipFill>
        <p:spPr>
          <a:xfrm>
            <a:off x="2163240" y="1250640"/>
            <a:ext cx="1685160" cy="1685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"/>
          <p:cNvSpPr/>
          <p:nvPr/>
        </p:nvSpPr>
        <p:spPr>
          <a:xfrm>
            <a:off x="1023480" y="1721880"/>
            <a:ext cx="1096200" cy="28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tx1">
                <a:lumMod val="75000"/>
                <a:lumOff val="25000"/>
              </a:schemeClr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2"/>
          <p:cNvSpPr/>
          <p:nvPr/>
        </p:nvSpPr>
        <p:spPr>
          <a:xfrm>
            <a:off x="1077840" y="2244960"/>
            <a:ext cx="1023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tx1">
                <a:lumMod val="75000"/>
                <a:lumOff val="25000"/>
              </a:schemeClr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3"/>
          <p:cNvSpPr/>
          <p:nvPr/>
        </p:nvSpPr>
        <p:spPr>
          <a:xfrm flipV="1">
            <a:off x="1005840" y="2396520"/>
            <a:ext cx="1096200" cy="253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tx1">
                <a:lumMod val="75000"/>
                <a:lumOff val="25000"/>
              </a:schemeClr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"/>
          <p:cNvSpPr/>
          <p:nvPr/>
        </p:nvSpPr>
        <p:spPr>
          <a:xfrm flipV="1">
            <a:off x="1005840" y="2679840"/>
            <a:ext cx="1096200" cy="25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tx1">
                <a:lumMod val="75000"/>
                <a:lumOff val="25000"/>
              </a:schemeClr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5"/>
          <p:cNvSpPr/>
          <p:nvPr/>
        </p:nvSpPr>
        <p:spPr>
          <a:xfrm>
            <a:off x="1005840" y="1390680"/>
            <a:ext cx="1096200" cy="28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tx1">
                <a:lumMod val="75000"/>
                <a:lumOff val="25000"/>
              </a:schemeClr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6"/>
          <p:cNvSpPr/>
          <p:nvPr/>
        </p:nvSpPr>
        <p:spPr>
          <a:xfrm>
            <a:off x="3018960" y="2936880"/>
            <a:ext cx="13680" cy="936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7"/>
          <p:cNvSpPr/>
          <p:nvPr/>
        </p:nvSpPr>
        <p:spPr>
          <a:xfrm>
            <a:off x="1708200" y="5617080"/>
            <a:ext cx="262368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</a:rPr>
              <a:t>SISTEMA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</a:rPr>
              <a:t>CENTRALIZZATO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111" name="Immagine 22"/>
          <p:cNvPicPr/>
          <p:nvPr/>
        </p:nvPicPr>
        <p:blipFill>
          <a:blip r:embed="rId6"/>
          <a:stretch/>
        </p:blipFill>
        <p:spPr>
          <a:xfrm>
            <a:off x="10612980" y="1540260"/>
            <a:ext cx="1377000" cy="1377000"/>
          </a:xfrm>
          <a:prstGeom prst="rect">
            <a:avLst/>
          </a:prstGeom>
          <a:ln>
            <a:noFill/>
          </a:ln>
        </p:spPr>
      </p:pic>
      <p:sp>
        <p:nvSpPr>
          <p:cNvPr id="112" name="CustomShape 8"/>
          <p:cNvSpPr/>
          <p:nvPr/>
        </p:nvSpPr>
        <p:spPr>
          <a:xfrm flipV="1">
            <a:off x="6371363" y="2807460"/>
            <a:ext cx="6840" cy="145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9"/>
          <p:cNvSpPr/>
          <p:nvPr/>
        </p:nvSpPr>
        <p:spPr>
          <a:xfrm flipH="1">
            <a:off x="6652620" y="2816730"/>
            <a:ext cx="86025" cy="162207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10"/>
          <p:cNvSpPr/>
          <p:nvPr/>
        </p:nvSpPr>
        <p:spPr>
          <a:xfrm flipV="1">
            <a:off x="7130880" y="2175480"/>
            <a:ext cx="3562920" cy="5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11"/>
          <p:cNvSpPr/>
          <p:nvPr/>
        </p:nvSpPr>
        <p:spPr>
          <a:xfrm flipH="1">
            <a:off x="7048080" y="1834920"/>
            <a:ext cx="3728520" cy="5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12"/>
          <p:cNvSpPr/>
          <p:nvPr/>
        </p:nvSpPr>
        <p:spPr>
          <a:xfrm flipV="1">
            <a:off x="7231320" y="2948040"/>
            <a:ext cx="3656160" cy="167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13"/>
          <p:cNvSpPr/>
          <p:nvPr/>
        </p:nvSpPr>
        <p:spPr>
          <a:xfrm flipH="1">
            <a:off x="7194600" y="3152160"/>
            <a:ext cx="3922200" cy="2031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14"/>
          <p:cNvSpPr/>
          <p:nvPr/>
        </p:nvSpPr>
        <p:spPr>
          <a:xfrm>
            <a:off x="7429368" y="2894476"/>
            <a:ext cx="1397880" cy="39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000" b="1" strike="noStrike" spc="-1">
                <a:solidFill>
                  <a:srgbClr val="000000"/>
                </a:solidFill>
                <a:latin typeface="Calibri"/>
              </a:rPr>
              <a:t>Blockchain</a:t>
            </a:r>
            <a:endParaRPr lang="it-IT" sz="2000" b="0" strike="noStrike" spc="-1">
              <a:latin typeface="Arial"/>
            </a:endParaRPr>
          </a:p>
        </p:txBody>
      </p:sp>
      <p:pic>
        <p:nvPicPr>
          <p:cNvPr id="119" name="Immagine 21"/>
          <p:cNvPicPr/>
          <p:nvPr/>
        </p:nvPicPr>
        <p:blipFill>
          <a:blip r:embed="rId6"/>
          <a:stretch/>
        </p:blipFill>
        <p:spPr>
          <a:xfrm>
            <a:off x="5808600" y="1287360"/>
            <a:ext cx="1377000" cy="1377000"/>
          </a:xfrm>
          <a:prstGeom prst="rect">
            <a:avLst/>
          </a:prstGeom>
          <a:ln>
            <a:noFill/>
          </a:ln>
        </p:spPr>
      </p:pic>
      <p:pic>
        <p:nvPicPr>
          <p:cNvPr id="120" name="Immagine 21"/>
          <p:cNvPicPr/>
          <p:nvPr/>
        </p:nvPicPr>
        <p:blipFill>
          <a:blip r:embed="rId6"/>
          <a:stretch/>
        </p:blipFill>
        <p:spPr>
          <a:xfrm>
            <a:off x="5817960" y="4535280"/>
            <a:ext cx="1377000" cy="1377000"/>
          </a:xfrm>
          <a:prstGeom prst="rect">
            <a:avLst/>
          </a:prstGeom>
          <a:ln>
            <a:noFill/>
          </a:ln>
        </p:spPr>
      </p:pic>
      <p:sp>
        <p:nvSpPr>
          <p:cNvPr id="121" name="CustomShape 15"/>
          <p:cNvSpPr/>
          <p:nvPr/>
        </p:nvSpPr>
        <p:spPr>
          <a:xfrm flipV="1">
            <a:off x="5808600" y="5963040"/>
            <a:ext cx="254880" cy="58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tx1">
                <a:lumMod val="75000"/>
                <a:lumOff val="25000"/>
              </a:schemeClr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16"/>
          <p:cNvSpPr/>
          <p:nvPr/>
        </p:nvSpPr>
        <p:spPr>
          <a:xfrm flipH="1">
            <a:off x="11819160" y="1566720"/>
            <a:ext cx="306360" cy="249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17"/>
          <p:cNvSpPr/>
          <p:nvPr/>
        </p:nvSpPr>
        <p:spPr>
          <a:xfrm flipH="1">
            <a:off x="11841840" y="1950120"/>
            <a:ext cx="296280" cy="12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18"/>
          <p:cNvSpPr/>
          <p:nvPr/>
        </p:nvSpPr>
        <p:spPr>
          <a:xfrm flipH="1">
            <a:off x="11855520" y="2140200"/>
            <a:ext cx="296280" cy="12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19"/>
          <p:cNvSpPr/>
          <p:nvPr/>
        </p:nvSpPr>
        <p:spPr>
          <a:xfrm flipH="1" flipV="1">
            <a:off x="11855520" y="2377800"/>
            <a:ext cx="270360" cy="48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0"/>
          <p:cNvSpPr/>
          <p:nvPr/>
        </p:nvSpPr>
        <p:spPr>
          <a:xfrm>
            <a:off x="7048800" y="5667120"/>
            <a:ext cx="262368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</a:rPr>
              <a:t>SISTEMA</a:t>
            </a:r>
            <a:endParaRPr lang="it-IT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1" strike="noStrike" spc="-1">
                <a:solidFill>
                  <a:srgbClr val="000000"/>
                </a:solidFill>
                <a:latin typeface="Calibri"/>
              </a:rPr>
              <a:t>DECENTRALIZZATO</a:t>
            </a:r>
            <a:endParaRPr lang="it-IT" sz="1800" b="0" strike="noStrike" spc="-1">
              <a:latin typeface="Arial"/>
            </a:endParaRPr>
          </a:p>
        </p:txBody>
      </p:sp>
      <p:pic>
        <p:nvPicPr>
          <p:cNvPr id="127" name="Immagine 136"/>
          <p:cNvPicPr/>
          <p:nvPr/>
        </p:nvPicPr>
        <p:blipFill>
          <a:blip r:embed="rId7"/>
          <a:stretch/>
        </p:blipFill>
        <p:spPr>
          <a:xfrm>
            <a:off x="3093480" y="2983950"/>
            <a:ext cx="2917440" cy="988740"/>
          </a:xfrm>
          <a:prstGeom prst="rect">
            <a:avLst/>
          </a:prstGeom>
          <a:ln>
            <a:noFill/>
          </a:ln>
        </p:spPr>
      </p:pic>
      <p:sp>
        <p:nvSpPr>
          <p:cNvPr id="128" name="CustomShape 21"/>
          <p:cNvSpPr/>
          <p:nvPr/>
        </p:nvSpPr>
        <p:spPr>
          <a:xfrm flipV="1">
            <a:off x="6063840" y="6008760"/>
            <a:ext cx="223200" cy="59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tx1">
                <a:lumMod val="75000"/>
                <a:lumOff val="25000"/>
              </a:schemeClr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22"/>
          <p:cNvSpPr/>
          <p:nvPr/>
        </p:nvSpPr>
        <p:spPr>
          <a:xfrm flipV="1">
            <a:off x="6343560" y="5944680"/>
            <a:ext cx="99360" cy="60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tx1">
                <a:lumMod val="75000"/>
                <a:lumOff val="25000"/>
              </a:schemeClr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23"/>
          <p:cNvSpPr/>
          <p:nvPr/>
        </p:nvSpPr>
        <p:spPr>
          <a:xfrm flipV="1">
            <a:off x="6601320" y="5944680"/>
            <a:ext cx="21240" cy="560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tx1">
                <a:lumMod val="75000"/>
                <a:lumOff val="25000"/>
              </a:schemeClr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24"/>
          <p:cNvSpPr/>
          <p:nvPr/>
        </p:nvSpPr>
        <p:spPr>
          <a:xfrm>
            <a:off x="0" y="6492240"/>
            <a:ext cx="45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3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34" name="CustomShape 2">
            <a:extLst>
              <a:ext uri="{FF2B5EF4-FFF2-40B4-BE49-F238E27FC236}">
                <a16:creationId xmlns:a16="http://schemas.microsoft.com/office/drawing/2014/main" id="{C2822797-B0E7-425B-9DB9-2CEA8AEDD323}"/>
              </a:ext>
            </a:extLst>
          </p:cNvPr>
          <p:cNvSpPr/>
          <p:nvPr/>
        </p:nvSpPr>
        <p:spPr>
          <a:xfrm>
            <a:off x="1239066" y="149764"/>
            <a:ext cx="4604734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 err="1">
                <a:solidFill>
                  <a:srgbClr val="000000"/>
                </a:solidFill>
                <a:latin typeface="Calibri"/>
              </a:rPr>
              <a:t>Innovazione</a:t>
            </a:r>
            <a:endParaRPr lang="it-IT" sz="40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magine 74"/>
          <p:cNvPicPr/>
          <p:nvPr/>
        </p:nvPicPr>
        <p:blipFill>
          <a:blip r:embed="rId2"/>
          <a:srcRect r="2174" b="31128"/>
          <a:stretch/>
        </p:blipFill>
        <p:spPr>
          <a:xfrm rot="5400000" flipH="1">
            <a:off x="-2370240" y="2370960"/>
            <a:ext cx="6857640" cy="211644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4368571" y="4630140"/>
            <a:ext cx="2335501" cy="91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1800" b="1" strike="noStrike" spc="-1" dirty="0">
                <a:solidFill>
                  <a:srgbClr val="000000"/>
                </a:solidFill>
                <a:latin typeface="Calibri"/>
              </a:rPr>
              <a:t>SISTEMA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1" strike="noStrike" spc="-1" dirty="0">
                <a:solidFill>
                  <a:srgbClr val="000000"/>
                </a:solidFill>
                <a:latin typeface="Calibri"/>
              </a:rPr>
              <a:t>DECENTRALIZZATO</a:t>
            </a:r>
            <a:endParaRPr lang="it-IT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1800" b="1" strike="noStrike" spc="-1" dirty="0">
                <a:solidFill>
                  <a:srgbClr val="000000"/>
                </a:solidFill>
                <a:latin typeface="Calibri"/>
              </a:rPr>
              <a:t>IBRIDO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134" name="Immagine 6"/>
          <p:cNvPicPr/>
          <p:nvPr/>
        </p:nvPicPr>
        <p:blipFill>
          <a:blip r:embed="rId3"/>
          <a:stretch/>
        </p:blipFill>
        <p:spPr>
          <a:xfrm>
            <a:off x="10980720" y="2003400"/>
            <a:ext cx="1050840" cy="788040"/>
          </a:xfrm>
          <a:prstGeom prst="rect">
            <a:avLst/>
          </a:prstGeom>
          <a:ln>
            <a:noFill/>
          </a:ln>
        </p:spPr>
      </p:pic>
      <p:pic>
        <p:nvPicPr>
          <p:cNvPr id="135" name="Immagine 7"/>
          <p:cNvPicPr/>
          <p:nvPr/>
        </p:nvPicPr>
        <p:blipFill>
          <a:blip r:embed="rId3"/>
          <a:stretch/>
        </p:blipFill>
        <p:spPr>
          <a:xfrm>
            <a:off x="8224560" y="549000"/>
            <a:ext cx="1050840" cy="788040"/>
          </a:xfrm>
          <a:prstGeom prst="rect">
            <a:avLst/>
          </a:prstGeom>
          <a:ln>
            <a:noFill/>
          </a:ln>
        </p:spPr>
      </p:pic>
      <p:pic>
        <p:nvPicPr>
          <p:cNvPr id="136" name="Immagine 11"/>
          <p:cNvPicPr/>
          <p:nvPr/>
        </p:nvPicPr>
        <p:blipFill>
          <a:blip r:embed="rId4"/>
          <a:stretch/>
        </p:blipFill>
        <p:spPr>
          <a:xfrm>
            <a:off x="9667080" y="236160"/>
            <a:ext cx="708840" cy="470880"/>
          </a:xfrm>
          <a:prstGeom prst="rect">
            <a:avLst/>
          </a:prstGeom>
          <a:ln>
            <a:noFill/>
          </a:ln>
        </p:spPr>
      </p:pic>
      <p:pic>
        <p:nvPicPr>
          <p:cNvPr id="137" name="Immagine 13"/>
          <p:cNvPicPr/>
          <p:nvPr/>
        </p:nvPicPr>
        <p:blipFill>
          <a:blip r:embed="rId4"/>
          <a:stretch/>
        </p:blipFill>
        <p:spPr>
          <a:xfrm>
            <a:off x="10641240" y="1573920"/>
            <a:ext cx="708840" cy="470880"/>
          </a:xfrm>
          <a:prstGeom prst="rect">
            <a:avLst/>
          </a:prstGeom>
          <a:ln>
            <a:noFill/>
          </a:ln>
        </p:spPr>
      </p:pic>
      <p:pic>
        <p:nvPicPr>
          <p:cNvPr id="138" name="Immagine 17"/>
          <p:cNvPicPr/>
          <p:nvPr/>
        </p:nvPicPr>
        <p:blipFill>
          <a:blip r:embed="rId5"/>
          <a:stretch/>
        </p:blipFill>
        <p:spPr>
          <a:xfrm>
            <a:off x="10456920" y="2721960"/>
            <a:ext cx="1414080" cy="706680"/>
          </a:xfrm>
          <a:prstGeom prst="rect">
            <a:avLst/>
          </a:prstGeom>
          <a:ln>
            <a:noFill/>
          </a:ln>
        </p:spPr>
      </p:pic>
      <p:pic>
        <p:nvPicPr>
          <p:cNvPr id="139" name="Immagine 21"/>
          <p:cNvPicPr/>
          <p:nvPr/>
        </p:nvPicPr>
        <p:blipFill>
          <a:blip r:embed="rId6"/>
          <a:stretch/>
        </p:blipFill>
        <p:spPr>
          <a:xfrm>
            <a:off x="8750160" y="1796760"/>
            <a:ext cx="1155240" cy="1155240"/>
          </a:xfrm>
          <a:prstGeom prst="rect">
            <a:avLst/>
          </a:prstGeom>
          <a:ln>
            <a:noFill/>
          </a:ln>
        </p:spPr>
      </p:pic>
      <p:pic>
        <p:nvPicPr>
          <p:cNvPr id="140" name="Immagine 22"/>
          <p:cNvPicPr/>
          <p:nvPr/>
        </p:nvPicPr>
        <p:blipFill>
          <a:blip r:embed="rId6"/>
          <a:stretch/>
        </p:blipFill>
        <p:spPr>
          <a:xfrm>
            <a:off x="5761080" y="1019160"/>
            <a:ext cx="1155240" cy="1155240"/>
          </a:xfrm>
          <a:prstGeom prst="rect">
            <a:avLst/>
          </a:prstGeom>
          <a:ln>
            <a:noFill/>
          </a:ln>
        </p:spPr>
      </p:pic>
      <p:pic>
        <p:nvPicPr>
          <p:cNvPr id="141" name="Immagine 23"/>
          <p:cNvPicPr/>
          <p:nvPr/>
        </p:nvPicPr>
        <p:blipFill>
          <a:blip r:embed="rId6"/>
          <a:stretch/>
        </p:blipFill>
        <p:spPr>
          <a:xfrm>
            <a:off x="1863720" y="4254120"/>
            <a:ext cx="1155240" cy="115524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 flipH="1" flipV="1">
            <a:off x="9905040" y="2250360"/>
            <a:ext cx="1074600" cy="146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8855640" y="1312200"/>
            <a:ext cx="222480" cy="42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4"/>
          <p:cNvSpPr/>
          <p:nvPr/>
        </p:nvSpPr>
        <p:spPr>
          <a:xfrm flipH="1">
            <a:off x="9537120" y="707400"/>
            <a:ext cx="483480" cy="1029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5"/>
          <p:cNvSpPr/>
          <p:nvPr/>
        </p:nvSpPr>
        <p:spPr>
          <a:xfrm flipH="1">
            <a:off x="9722520" y="1927440"/>
            <a:ext cx="824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6"/>
          <p:cNvSpPr/>
          <p:nvPr/>
        </p:nvSpPr>
        <p:spPr>
          <a:xfrm flipH="1" flipV="1">
            <a:off x="9701640" y="2584440"/>
            <a:ext cx="673920" cy="253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rgbClr val="000000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7"/>
          <p:cNvSpPr/>
          <p:nvPr/>
        </p:nvSpPr>
        <p:spPr>
          <a:xfrm rot="21450000">
            <a:off x="7250400" y="269280"/>
            <a:ext cx="228024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Msg(«CityA to CityB»)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8" name="CustomShape 8"/>
          <p:cNvSpPr/>
          <p:nvPr/>
        </p:nvSpPr>
        <p:spPr>
          <a:xfrm>
            <a:off x="9722520" y="927720"/>
            <a:ext cx="184212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Msg(«StreetA to StreetB»)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49" name="CustomShape 9"/>
          <p:cNvSpPr/>
          <p:nvPr/>
        </p:nvSpPr>
        <p:spPr>
          <a:xfrm flipH="1" flipV="1">
            <a:off x="1658160" y="2783880"/>
            <a:ext cx="515520" cy="1465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0"/>
          <p:cNvSpPr/>
          <p:nvPr/>
        </p:nvSpPr>
        <p:spPr>
          <a:xfrm>
            <a:off x="1958040" y="2823737"/>
            <a:ext cx="468360" cy="1285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1"/>
          <p:cNvSpPr/>
          <p:nvPr/>
        </p:nvSpPr>
        <p:spPr>
          <a:xfrm flipV="1">
            <a:off x="2426400" y="1366920"/>
            <a:ext cx="3334320" cy="504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2"/>
          <p:cNvSpPr/>
          <p:nvPr/>
        </p:nvSpPr>
        <p:spPr>
          <a:xfrm flipH="1">
            <a:off x="2262960" y="1774440"/>
            <a:ext cx="3537720" cy="671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3"/>
          <p:cNvSpPr/>
          <p:nvPr/>
        </p:nvSpPr>
        <p:spPr>
          <a:xfrm flipV="1">
            <a:off x="3001320" y="2278800"/>
            <a:ext cx="3021120" cy="1973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14"/>
          <p:cNvSpPr/>
          <p:nvPr/>
        </p:nvSpPr>
        <p:spPr>
          <a:xfrm flipH="1">
            <a:off x="3019320" y="2450880"/>
            <a:ext cx="3211200" cy="2380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70AD47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15"/>
          <p:cNvSpPr/>
          <p:nvPr/>
        </p:nvSpPr>
        <p:spPr>
          <a:xfrm>
            <a:off x="10244520" y="3476160"/>
            <a:ext cx="184212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Calibri"/>
              </a:rPr>
              <a:t>Msg(«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Calibri"/>
              </a:rPr>
              <a:t>StationA</a:t>
            </a:r>
            <a:r>
              <a:rPr lang="it-IT" sz="18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it-IT" sz="1800" b="0" strike="noStrike" spc="-1" dirty="0" err="1">
                <a:solidFill>
                  <a:srgbClr val="000000"/>
                </a:solidFill>
                <a:latin typeface="Calibri"/>
              </a:rPr>
              <a:t>StationB</a:t>
            </a:r>
            <a:r>
              <a:rPr lang="it-IT" sz="1800" b="0" strike="noStrike" spc="-1" dirty="0">
                <a:solidFill>
                  <a:srgbClr val="000000"/>
                </a:solidFill>
                <a:latin typeface="Calibri"/>
              </a:rPr>
              <a:t>»)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56" name="CustomShape 16"/>
          <p:cNvSpPr/>
          <p:nvPr/>
        </p:nvSpPr>
        <p:spPr>
          <a:xfrm>
            <a:off x="3001320" y="2352240"/>
            <a:ext cx="1397880" cy="70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2000" b="1" strike="noStrike" spc="-1" dirty="0">
                <a:solidFill>
                  <a:srgbClr val="000000"/>
                </a:solidFill>
                <a:latin typeface="Calibri"/>
              </a:rPr>
              <a:t>Blockchain</a:t>
            </a:r>
            <a:endParaRPr lang="it-IT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it-IT" sz="2000" b="1" strike="noStrike" spc="-1" dirty="0" err="1">
                <a:solidFill>
                  <a:srgbClr val="000000"/>
                </a:solidFill>
                <a:latin typeface="Calibri"/>
              </a:rPr>
              <a:t>PoA</a:t>
            </a:r>
            <a:endParaRPr lang="it-IT" sz="2000" b="0" strike="noStrike" spc="-1" dirty="0">
              <a:latin typeface="Arial"/>
            </a:endParaRPr>
          </a:p>
        </p:txBody>
      </p:sp>
      <p:pic>
        <p:nvPicPr>
          <p:cNvPr id="157" name="Immagine 29"/>
          <p:cNvPicPr/>
          <p:nvPr/>
        </p:nvPicPr>
        <p:blipFill>
          <a:blip r:embed="rId7"/>
          <a:stretch/>
        </p:blipFill>
        <p:spPr>
          <a:xfrm>
            <a:off x="9329400" y="4901400"/>
            <a:ext cx="900720" cy="1343880"/>
          </a:xfrm>
          <a:prstGeom prst="rect">
            <a:avLst/>
          </a:prstGeom>
          <a:ln>
            <a:noFill/>
          </a:ln>
        </p:spPr>
      </p:pic>
      <p:pic>
        <p:nvPicPr>
          <p:cNvPr id="158" name="Immagine 21"/>
          <p:cNvPicPr/>
          <p:nvPr/>
        </p:nvPicPr>
        <p:blipFill>
          <a:blip r:embed="rId6"/>
          <a:stretch/>
        </p:blipFill>
        <p:spPr>
          <a:xfrm>
            <a:off x="1176840" y="1498320"/>
            <a:ext cx="1155240" cy="1155240"/>
          </a:xfrm>
          <a:prstGeom prst="rect">
            <a:avLst/>
          </a:prstGeom>
          <a:ln>
            <a:noFill/>
          </a:ln>
        </p:spPr>
      </p:pic>
      <p:sp>
        <p:nvSpPr>
          <p:cNvPr id="159" name="CustomShape 17"/>
          <p:cNvSpPr/>
          <p:nvPr/>
        </p:nvSpPr>
        <p:spPr>
          <a:xfrm flipH="1" flipV="1">
            <a:off x="6773040" y="1764720"/>
            <a:ext cx="1976040" cy="31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2">
                <a:lumMod val="75000"/>
              </a:schemeClr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8"/>
          <p:cNvSpPr/>
          <p:nvPr/>
        </p:nvSpPr>
        <p:spPr>
          <a:xfrm>
            <a:off x="9537840" y="3060360"/>
            <a:ext cx="128880" cy="171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4920">
            <a:solidFill>
              <a:schemeClr val="accent2">
                <a:lumMod val="75000"/>
              </a:schemeClr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9"/>
          <p:cNvSpPr/>
          <p:nvPr/>
        </p:nvSpPr>
        <p:spPr>
          <a:xfrm>
            <a:off x="7525620" y="2470500"/>
            <a:ext cx="139788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Calibri"/>
              </a:rPr>
              <a:t>Server Proxy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62" name="CustomShape 20"/>
          <p:cNvSpPr/>
          <p:nvPr/>
        </p:nvSpPr>
        <p:spPr>
          <a:xfrm>
            <a:off x="7469460" y="5361840"/>
            <a:ext cx="18421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000000"/>
                </a:solidFill>
                <a:latin typeface="Calibri"/>
              </a:rPr>
              <a:t>SQL Database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63" name="CustomShape 21"/>
          <p:cNvSpPr/>
          <p:nvPr/>
        </p:nvSpPr>
        <p:spPr>
          <a:xfrm>
            <a:off x="0" y="6492240"/>
            <a:ext cx="45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4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magine 19"/>
          <p:cNvPicPr/>
          <p:nvPr/>
        </p:nvPicPr>
        <p:blipFill>
          <a:blip r:embed="rId3"/>
          <a:srcRect r="2174" b="31128"/>
          <a:stretch/>
        </p:blipFill>
        <p:spPr>
          <a:xfrm rot="5400000" flipH="1">
            <a:off x="-2370600" y="2370960"/>
            <a:ext cx="6857640" cy="2116440"/>
          </a:xfrm>
          <a:prstGeom prst="rect">
            <a:avLst/>
          </a:prstGeom>
          <a:ln>
            <a:noFill/>
          </a:ln>
        </p:spPr>
      </p:pic>
      <p:sp>
        <p:nvSpPr>
          <p:cNvPr id="165" name="CustomShape 1"/>
          <p:cNvSpPr/>
          <p:nvPr/>
        </p:nvSpPr>
        <p:spPr>
          <a:xfrm>
            <a:off x="0" y="6492240"/>
            <a:ext cx="45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5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00C7B17D-41DA-455F-8CC4-49402D19EDED}"/>
              </a:ext>
            </a:extLst>
          </p:cNvPr>
          <p:cNvSpPr/>
          <p:nvPr/>
        </p:nvSpPr>
        <p:spPr>
          <a:xfrm>
            <a:off x="1396005" y="168612"/>
            <a:ext cx="4005899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pc="-1" dirty="0" err="1">
                <a:solidFill>
                  <a:srgbClr val="000000"/>
                </a:solidFill>
                <a:latin typeface="Calibri"/>
              </a:rPr>
              <a:t>Attori</a:t>
            </a:r>
            <a:endParaRPr lang="it-IT" sz="4000" b="1" strike="noStrike" spc="-1" dirty="0">
              <a:latin typeface="Arial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307C87F-E6F0-485B-90C7-BA7E37185758}"/>
              </a:ext>
            </a:extLst>
          </p:cNvPr>
          <p:cNvSpPr txBox="1"/>
          <p:nvPr/>
        </p:nvSpPr>
        <p:spPr>
          <a:xfrm>
            <a:off x="1835088" y="1336717"/>
            <a:ext cx="48752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attori nell’App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2400" dirty="0"/>
              <a:t>User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2400" dirty="0"/>
              <a:t>Admin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sz="2400" dirty="0"/>
          </a:p>
          <a:p>
            <a:pPr lvl="1"/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attori nella Blockchain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2400" dirty="0"/>
              <a:t>Enti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400" dirty="0"/>
              <a:t>Owner</a:t>
            </a:r>
            <a:r>
              <a:rPr lang="it-IT" sz="2400" dirty="0"/>
              <a:t>/ Ente centrale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0688127D-BE5D-4190-8AEE-9285D5A37483}"/>
              </a:ext>
            </a:extLst>
          </p:cNvPr>
          <p:cNvSpPr/>
          <p:nvPr/>
        </p:nvSpPr>
        <p:spPr>
          <a:xfrm>
            <a:off x="4937760" y="1561513"/>
            <a:ext cx="3233224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CF6C1128-179E-4FBD-9536-30691200FE3F}"/>
              </a:ext>
            </a:extLst>
          </p:cNvPr>
          <p:cNvSpPr/>
          <p:nvPr/>
        </p:nvSpPr>
        <p:spPr>
          <a:xfrm>
            <a:off x="5899052" y="3554438"/>
            <a:ext cx="2271932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4FC5E1-47A2-42DC-A245-BA3850250A63}"/>
              </a:ext>
            </a:extLst>
          </p:cNvPr>
          <p:cNvSpPr txBox="1"/>
          <p:nvPr/>
        </p:nvSpPr>
        <p:spPr>
          <a:xfrm>
            <a:off x="8545378" y="1561513"/>
            <a:ext cx="254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Mail: nome@mail.it</a:t>
            </a:r>
          </a:p>
          <a:p>
            <a:r>
              <a:rPr lang="en-US" dirty="0"/>
              <a:t>Password: ****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858B5B5-0E72-45EC-947A-69A0F3E19106}"/>
              </a:ext>
            </a:extLst>
          </p:cNvPr>
          <p:cNvSpPr txBox="1"/>
          <p:nvPr/>
        </p:nvSpPr>
        <p:spPr>
          <a:xfrm>
            <a:off x="8545378" y="3597032"/>
            <a:ext cx="340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indirizzo: 0x67…(*40)</a:t>
            </a:r>
          </a:p>
          <a:p>
            <a:r>
              <a:rPr lang="it-IT" dirty="0"/>
              <a:t>Chiave privata: 0x34…(*64)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magine 19"/>
          <p:cNvPicPr/>
          <p:nvPr/>
        </p:nvPicPr>
        <p:blipFill>
          <a:blip r:embed="rId2"/>
          <a:srcRect r="2174" b="31128"/>
          <a:stretch/>
        </p:blipFill>
        <p:spPr>
          <a:xfrm rot="5400000" flipH="1">
            <a:off x="-2370240" y="2370960"/>
            <a:ext cx="6857640" cy="211644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0" y="6492240"/>
            <a:ext cx="45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6</a:t>
            </a:r>
            <a:endParaRPr lang="it-IT" sz="1800" b="0" strike="noStrike" spc="-1">
              <a:latin typeface="Arial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8760920" y="3210957"/>
            <a:ext cx="1583114" cy="367878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it-IT" sz="1800" b="0" strike="noStrike" spc="-1" dirty="0" err="1">
                <a:latin typeface="Arial"/>
              </a:rPr>
              <a:t>Storing</a:t>
            </a:r>
            <a:r>
              <a:rPr lang="it-IT" sz="1800" b="0" strike="noStrike" spc="-1" dirty="0">
                <a:latin typeface="Arial"/>
              </a:rPr>
              <a:t> </a:t>
            </a:r>
            <a:r>
              <a:rPr lang="it-IT" sz="1800" b="0" strike="noStrike" spc="-1" dirty="0" err="1">
                <a:latin typeface="Arial"/>
              </a:rPr>
              <a:t>Hash</a:t>
            </a:r>
            <a:endParaRPr lang="it-IT" sz="1800" b="0" strike="noStrike" spc="-1" dirty="0">
              <a:latin typeface="Arial"/>
            </a:endParaRPr>
          </a:p>
        </p:txBody>
      </p:sp>
      <p:pic>
        <p:nvPicPr>
          <p:cNvPr id="173" name="Immagine 172"/>
          <p:cNvPicPr/>
          <p:nvPr/>
        </p:nvPicPr>
        <p:blipFill>
          <a:blip r:embed="rId3"/>
          <a:stretch/>
        </p:blipFill>
        <p:spPr>
          <a:xfrm>
            <a:off x="2048417" y="2488223"/>
            <a:ext cx="1723680" cy="1723680"/>
          </a:xfrm>
          <a:prstGeom prst="rect">
            <a:avLst/>
          </a:prstGeom>
          <a:ln>
            <a:noFill/>
          </a:ln>
        </p:spPr>
      </p:pic>
      <p:sp>
        <p:nvSpPr>
          <p:cNvPr id="174" name="CustomShape 4"/>
          <p:cNvSpPr/>
          <p:nvPr/>
        </p:nvSpPr>
        <p:spPr>
          <a:xfrm>
            <a:off x="3611540" y="3199589"/>
            <a:ext cx="1728000" cy="432000"/>
          </a:xfrm>
          <a:custGeom>
            <a:avLst/>
            <a:gdLst/>
            <a:ahLst/>
            <a:cxnLst/>
            <a:rect l="0" t="0" r="r" b="b"/>
            <a:pathLst>
              <a:path w="4802" h="1202">
                <a:moveTo>
                  <a:pt x="0" y="300"/>
                </a:moveTo>
                <a:lnTo>
                  <a:pt x="3600" y="300"/>
                </a:lnTo>
                <a:lnTo>
                  <a:pt x="3600" y="0"/>
                </a:lnTo>
                <a:lnTo>
                  <a:pt x="4801" y="600"/>
                </a:lnTo>
                <a:lnTo>
                  <a:pt x="3600" y="1201"/>
                </a:lnTo>
                <a:lnTo>
                  <a:pt x="36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TextShape 5"/>
          <p:cNvSpPr txBox="1"/>
          <p:nvPr/>
        </p:nvSpPr>
        <p:spPr>
          <a:xfrm>
            <a:off x="3916097" y="2864637"/>
            <a:ext cx="79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it-IT" sz="1800" b="0" strike="noStrike" spc="-1" dirty="0" err="1">
                <a:latin typeface="Arial"/>
              </a:rPr>
              <a:t>Hash</a:t>
            </a:r>
            <a:endParaRPr lang="it-IT" sz="1800" b="0" strike="noStrike" spc="-1" dirty="0">
              <a:latin typeface="Arial"/>
            </a:endParaRPr>
          </a:p>
        </p:txBody>
      </p:sp>
      <p:sp>
        <p:nvSpPr>
          <p:cNvPr id="176" name="TextShape 6"/>
          <p:cNvSpPr txBox="1"/>
          <p:nvPr/>
        </p:nvSpPr>
        <p:spPr>
          <a:xfrm>
            <a:off x="5520000" y="3134063"/>
            <a:ext cx="1152000" cy="46021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it-IT" sz="2400" b="0" strike="noStrike" spc="-1" dirty="0">
                <a:latin typeface="Arial"/>
              </a:rPr>
              <a:t>Boxing</a:t>
            </a:r>
          </a:p>
        </p:txBody>
      </p:sp>
      <p:sp>
        <p:nvSpPr>
          <p:cNvPr id="177" name="TextShape 7"/>
          <p:cNvSpPr txBox="1"/>
          <p:nvPr/>
        </p:nvSpPr>
        <p:spPr>
          <a:xfrm>
            <a:off x="5412460" y="5466801"/>
            <a:ext cx="1440000" cy="46021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it-IT" sz="2400" b="0" strike="noStrike" spc="-1" dirty="0" err="1">
                <a:latin typeface="Arial"/>
              </a:rPr>
              <a:t>Registry</a:t>
            </a:r>
            <a:endParaRPr lang="it-IT" sz="2400" b="0" strike="noStrike" spc="-1" dirty="0">
              <a:latin typeface="Arial"/>
            </a:endParaRPr>
          </a:p>
        </p:txBody>
      </p:sp>
      <p:sp>
        <p:nvSpPr>
          <p:cNvPr id="178" name="CustomShape 8"/>
          <p:cNvSpPr/>
          <p:nvPr/>
        </p:nvSpPr>
        <p:spPr>
          <a:xfrm>
            <a:off x="6276460" y="3810801"/>
            <a:ext cx="288000" cy="1512000"/>
          </a:xfrm>
          <a:custGeom>
            <a:avLst/>
            <a:gdLst/>
            <a:ahLst/>
            <a:cxnLst/>
            <a:rect l="0" t="0" r="r" b="b"/>
            <a:pathLst>
              <a:path w="802" h="4202">
                <a:moveTo>
                  <a:pt x="200" y="4201"/>
                </a:moveTo>
                <a:lnTo>
                  <a:pt x="200" y="1050"/>
                </a:lnTo>
                <a:lnTo>
                  <a:pt x="0" y="1050"/>
                </a:lnTo>
                <a:lnTo>
                  <a:pt x="400" y="0"/>
                </a:lnTo>
                <a:lnTo>
                  <a:pt x="801" y="1050"/>
                </a:lnTo>
                <a:lnTo>
                  <a:pt x="600" y="1050"/>
                </a:lnTo>
                <a:lnTo>
                  <a:pt x="600" y="4201"/>
                </a:lnTo>
                <a:lnTo>
                  <a:pt x="200" y="42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CustomShape 9"/>
          <p:cNvSpPr/>
          <p:nvPr/>
        </p:nvSpPr>
        <p:spPr>
          <a:xfrm>
            <a:off x="5628460" y="3810801"/>
            <a:ext cx="360000" cy="1584000"/>
          </a:xfrm>
          <a:custGeom>
            <a:avLst/>
            <a:gdLst/>
            <a:ahLst/>
            <a:cxnLst/>
            <a:rect l="0" t="0" r="r" b="b"/>
            <a:pathLst>
              <a:path w="1002" h="4402">
                <a:moveTo>
                  <a:pt x="250" y="0"/>
                </a:moveTo>
                <a:lnTo>
                  <a:pt x="250" y="3300"/>
                </a:lnTo>
                <a:lnTo>
                  <a:pt x="0" y="3300"/>
                </a:lnTo>
                <a:lnTo>
                  <a:pt x="500" y="4401"/>
                </a:lnTo>
                <a:lnTo>
                  <a:pt x="1001" y="3300"/>
                </a:lnTo>
                <a:lnTo>
                  <a:pt x="750" y="3300"/>
                </a:lnTo>
                <a:lnTo>
                  <a:pt x="750" y="0"/>
                </a:lnTo>
                <a:lnTo>
                  <a:pt x="25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10"/>
          <p:cNvSpPr/>
          <p:nvPr/>
        </p:nvSpPr>
        <p:spPr>
          <a:xfrm>
            <a:off x="6852460" y="3193948"/>
            <a:ext cx="1728000" cy="432000"/>
          </a:xfrm>
          <a:custGeom>
            <a:avLst/>
            <a:gdLst/>
            <a:ahLst/>
            <a:cxnLst/>
            <a:rect l="0" t="0" r="r" b="b"/>
            <a:pathLst>
              <a:path w="4802" h="1202">
                <a:moveTo>
                  <a:pt x="0" y="300"/>
                </a:moveTo>
                <a:lnTo>
                  <a:pt x="3600" y="300"/>
                </a:lnTo>
                <a:lnTo>
                  <a:pt x="3600" y="0"/>
                </a:lnTo>
                <a:lnTo>
                  <a:pt x="4801" y="600"/>
                </a:lnTo>
                <a:lnTo>
                  <a:pt x="3600" y="1201"/>
                </a:lnTo>
                <a:lnTo>
                  <a:pt x="36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1" name="Immagine 180"/>
          <p:cNvPicPr/>
          <p:nvPr/>
        </p:nvPicPr>
        <p:blipFill>
          <a:blip r:embed="rId4"/>
          <a:stretch/>
        </p:blipFill>
        <p:spPr>
          <a:xfrm>
            <a:off x="0" y="0"/>
            <a:ext cx="1239066" cy="1304148"/>
          </a:xfrm>
          <a:prstGeom prst="rect">
            <a:avLst/>
          </a:prstGeom>
          <a:ln>
            <a:noFill/>
          </a:ln>
        </p:spPr>
      </p:pic>
      <p:pic>
        <p:nvPicPr>
          <p:cNvPr id="182" name="Immagine 181"/>
          <p:cNvPicPr/>
          <p:nvPr/>
        </p:nvPicPr>
        <p:blipFill>
          <a:blip r:embed="rId5"/>
          <a:stretch/>
        </p:blipFill>
        <p:spPr>
          <a:xfrm>
            <a:off x="5143620" y="959877"/>
            <a:ext cx="1904760" cy="1904760"/>
          </a:xfrm>
          <a:prstGeom prst="rect">
            <a:avLst/>
          </a:prstGeom>
          <a:ln>
            <a:noFill/>
          </a:ln>
        </p:spPr>
      </p:pic>
      <p:sp>
        <p:nvSpPr>
          <p:cNvPr id="16" name="CustomShape 2">
            <a:extLst>
              <a:ext uri="{FF2B5EF4-FFF2-40B4-BE49-F238E27FC236}">
                <a16:creationId xmlns:a16="http://schemas.microsoft.com/office/drawing/2014/main" id="{3AFC92C1-ED4E-4FE3-8544-26D33D891DCC}"/>
              </a:ext>
            </a:extLst>
          </p:cNvPr>
          <p:cNvSpPr/>
          <p:nvPr/>
        </p:nvSpPr>
        <p:spPr>
          <a:xfrm>
            <a:off x="1239066" y="149764"/>
            <a:ext cx="4604734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Ctr="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4000" b="1" strike="noStrike" spc="-1" dirty="0">
                <a:solidFill>
                  <a:srgbClr val="000000"/>
                </a:solidFill>
                <a:latin typeface="Calibri"/>
              </a:rPr>
              <a:t>Smart </a:t>
            </a:r>
            <a:r>
              <a:rPr lang="it-IT" sz="4000" b="1" strike="noStrike" spc="-1" dirty="0" err="1">
                <a:solidFill>
                  <a:srgbClr val="000000"/>
                </a:solidFill>
                <a:latin typeface="Calibri"/>
              </a:rPr>
              <a:t>Contract</a:t>
            </a:r>
            <a:endParaRPr lang="it-IT" sz="40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magine 19"/>
          <p:cNvPicPr/>
          <p:nvPr/>
        </p:nvPicPr>
        <p:blipFill>
          <a:blip r:embed="rId2"/>
          <a:srcRect r="2174" b="31128"/>
          <a:stretch/>
        </p:blipFill>
        <p:spPr>
          <a:xfrm rot="5400000" flipH="1">
            <a:off x="-2370240" y="2370960"/>
            <a:ext cx="6857640" cy="2116440"/>
          </a:xfrm>
          <a:prstGeom prst="rect">
            <a:avLst/>
          </a:prstGeom>
          <a:ln>
            <a:noFill/>
          </a:ln>
        </p:spPr>
      </p:pic>
      <p:sp>
        <p:nvSpPr>
          <p:cNvPr id="184" name="CustomShape 1"/>
          <p:cNvSpPr/>
          <p:nvPr/>
        </p:nvSpPr>
        <p:spPr>
          <a:xfrm>
            <a:off x="0" y="6492240"/>
            <a:ext cx="457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000000"/>
                </a:solidFill>
                <a:latin typeface="Calibri"/>
              </a:rPr>
              <a:t>7</a:t>
            </a:r>
            <a:endParaRPr lang="it-IT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120</Words>
  <Application>Microsoft Office PowerPoint</Application>
  <PresentationFormat>Widescreen</PresentationFormat>
  <Paragraphs>51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7</vt:i4>
      </vt:variant>
    </vt:vector>
  </HeadingPairs>
  <TitlesOfParts>
    <vt:vector size="18" baseType="lpstr">
      <vt:lpstr>Amiri</vt:lpstr>
      <vt:lpstr>Arial</vt:lpstr>
      <vt:lpstr>Arial Black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Giorgio</dc:creator>
  <dc:description/>
  <cp:lastModifiedBy>Giorgio</cp:lastModifiedBy>
  <cp:revision>11</cp:revision>
  <dcterms:created xsi:type="dcterms:W3CDTF">2021-11-17T08:09:42Z</dcterms:created>
  <dcterms:modified xsi:type="dcterms:W3CDTF">2021-11-18T11:17:06Z</dcterms:modified>
  <dc:language>it-IT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