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1E16F4BD-C5C6-48F1-9C49-4F1CFA4D679F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3A8D42-CB83-43D6-9316-9F0F60C111E8}" type="slidenum">
              <a:rPr lang="it-IT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6"/>
          <p:cNvPicPr/>
          <p:nvPr/>
        </p:nvPicPr>
        <p:blipFill>
          <a:blip r:embed="rId2"/>
          <a:stretch/>
        </p:blipFill>
        <p:spPr>
          <a:xfrm rot="20976304">
            <a:off x="-1869137" y="-534900"/>
            <a:ext cx="11143121" cy="7433953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7152000" y="1121427"/>
            <a:ext cx="5040000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Studio e realizzazione di un prototipo di un sistema basato su blockchain per il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mobility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service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032480" y="6282720"/>
            <a:ext cx="2159640" cy="55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Giorgio Mecca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magine 19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1253188" y="163828"/>
            <a:ext cx="46029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Sviluppi futuri</a:t>
            </a:r>
            <a:endParaRPr lang="it-IT" sz="44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CA72F0-93EA-4505-BA3C-88A774802542}"/>
              </a:ext>
            </a:extLst>
          </p:cNvPr>
          <p:cNvSpPr txBox="1"/>
          <p:nvPr/>
        </p:nvSpPr>
        <p:spPr>
          <a:xfrm>
            <a:off x="2021152" y="1311661"/>
            <a:ext cx="582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Portare tutti i dati all’interno della blockchain privata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Utilizzare una blockchain pubblica per validare la blockchain privata 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8131412-19EA-463C-8421-040DEEEE59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2404" y="4623136"/>
            <a:ext cx="1588140" cy="1601044"/>
          </a:xfrm>
          <a:prstGeom prst="rect">
            <a:avLst/>
          </a:prstGeom>
          <a:ln w="0"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0E2270-89A8-41B8-B0E7-B345A19483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>
          <a:xfrm rot="5400000">
            <a:off x="6927197" y="1593201"/>
            <a:ext cx="6855842" cy="3669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BDF5E6-1336-49AA-9DB9-9B5B5F81B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96" y="4518595"/>
            <a:ext cx="4621804" cy="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magine 226"/>
          <p:cNvPicPr/>
          <p:nvPr/>
        </p:nvPicPr>
        <p:blipFill>
          <a:blip r:embed="rId2"/>
          <a:stretch/>
        </p:blipFill>
        <p:spPr>
          <a:xfrm>
            <a:off x="3960000" y="0"/>
            <a:ext cx="8231400" cy="6839280"/>
          </a:xfrm>
          <a:prstGeom prst="rect">
            <a:avLst/>
          </a:prstGeom>
          <a:ln w="0">
            <a:noFill/>
          </a:ln>
        </p:spPr>
      </p:pic>
      <p:sp>
        <p:nvSpPr>
          <p:cNvPr id="228" name="Rettangolo 227"/>
          <p:cNvSpPr/>
          <p:nvPr/>
        </p:nvSpPr>
        <p:spPr>
          <a:xfrm>
            <a:off x="0" y="3060000"/>
            <a:ext cx="12191400" cy="359280"/>
          </a:xfrm>
          <a:prstGeom prst="rect">
            <a:avLst/>
          </a:prstGeom>
          <a:solidFill>
            <a:srgbClr val="8D1D7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Rettangolo 228"/>
          <p:cNvSpPr/>
          <p:nvPr/>
        </p:nvSpPr>
        <p:spPr>
          <a:xfrm>
            <a:off x="360" y="2520000"/>
            <a:ext cx="48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Grazie per l’attenzione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30" name="Rettangolo 229"/>
          <p:cNvSpPr/>
          <p:nvPr/>
        </p:nvSpPr>
        <p:spPr>
          <a:xfrm>
            <a:off x="1439640" y="3762360"/>
            <a:ext cx="4139640" cy="73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Giorgio Mecca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231" name="Immagine 1"/>
          <p:cNvPicPr/>
          <p:nvPr/>
        </p:nvPicPr>
        <p:blipFill>
          <a:blip r:embed="rId3"/>
          <a:stretch/>
        </p:blipFill>
        <p:spPr>
          <a:xfrm>
            <a:off x="180000" y="3597840"/>
            <a:ext cx="1259280" cy="1261440"/>
          </a:xfrm>
          <a:prstGeom prst="rect">
            <a:avLst/>
          </a:prstGeom>
          <a:ln w="0">
            <a:noFill/>
          </a:ln>
        </p:spPr>
      </p:pic>
      <p:sp>
        <p:nvSpPr>
          <p:cNvPr id="232" name="Rettangolo 231"/>
          <p:cNvSpPr/>
          <p:nvPr/>
        </p:nvSpPr>
        <p:spPr>
          <a:xfrm>
            <a:off x="0" y="4860000"/>
            <a:ext cx="6659280" cy="54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Arial"/>
                <a:ea typeface="Amiri"/>
              </a:rPr>
              <a:t>Università degli Studi di Torino</a:t>
            </a: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22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553480" y="1658520"/>
            <a:ext cx="3738240" cy="1997280"/>
          </a:xfrm>
          <a:prstGeom prst="triangle">
            <a:avLst>
              <a:gd name="adj" fmla="val 49873"/>
            </a:avLst>
          </a:prstGeom>
          <a:solidFill>
            <a:srgbClr val="FFFFFF"/>
          </a:solidFill>
          <a:ln w="76320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839240" y="3656880"/>
            <a:ext cx="15436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SCALABILITÀ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045480" y="3656880"/>
            <a:ext cx="13676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SICUREZZA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196080" y="1332720"/>
            <a:ext cx="2490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DECENTRALIZZAZIONE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3480840" y="2899440"/>
            <a:ext cx="1883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Trilemma della  Scalabilità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 Blockchain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94" name="Immagine 93"/>
          <p:cNvPicPr/>
          <p:nvPr/>
        </p:nvPicPr>
        <p:blipFill>
          <a:blip r:embed="rId3"/>
          <a:stretch/>
        </p:blipFill>
        <p:spPr>
          <a:xfrm rot="13800">
            <a:off x="10081800" y="5715360"/>
            <a:ext cx="2082240" cy="110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magine 103"/>
          <p:cNvPicPr/>
          <p:nvPr/>
        </p:nvPicPr>
        <p:blipFill>
          <a:blip r:embed="rId2"/>
          <a:stretch/>
        </p:blipFill>
        <p:spPr>
          <a:xfrm>
            <a:off x="7372980" y="2340262"/>
            <a:ext cx="4451760" cy="4451760"/>
          </a:xfrm>
          <a:prstGeom prst="rect">
            <a:avLst/>
          </a:prstGeom>
          <a:ln w="0">
            <a:noFill/>
          </a:ln>
        </p:spPr>
      </p:pic>
      <p:pic>
        <p:nvPicPr>
          <p:cNvPr id="95" name="Immagine 5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6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CustomShape 27"/>
          <p:cNvSpPr/>
          <p:nvPr/>
        </p:nvSpPr>
        <p:spPr>
          <a:xfrm>
            <a:off x="7776360" y="72000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8"/>
          <p:cNvSpPr/>
          <p:nvPr/>
        </p:nvSpPr>
        <p:spPr>
          <a:xfrm>
            <a:off x="1239120" y="149760"/>
            <a:ext cx="56005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Obiettivi della Tesi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99" name="Rettangolo 98"/>
          <p:cNvSpPr/>
          <p:nvPr/>
        </p:nvSpPr>
        <p:spPr>
          <a:xfrm>
            <a:off x="1440000" y="1114920"/>
            <a:ext cx="5399640" cy="49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latin typeface="Arial"/>
              </a:rPr>
              <a:t>Certificazione di informazioni</a:t>
            </a: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latin typeface="Arial"/>
              </a:rPr>
              <a:t>Fondere due approcci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2200" b="0" strike="noStrike" spc="-1" dirty="0">
                <a:latin typeface="Arial"/>
              </a:rPr>
              <a:t>   (Centralizzato/Decentralizzato)</a:t>
            </a: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latin typeface="Arial"/>
              </a:rPr>
              <a:t>Costruzione di un prototipo di un applicativo utile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it-IT" sz="2200" b="0" strike="noStrike" spc="-1" dirty="0">
                <a:latin typeface="Arial"/>
              </a:rPr>
              <a:t>   al </a:t>
            </a:r>
            <a:r>
              <a:rPr lang="it-IT" sz="2200" b="0" strike="noStrike" spc="-1" dirty="0" err="1">
                <a:latin typeface="Arial"/>
              </a:rPr>
              <a:t>Mobility</a:t>
            </a:r>
            <a:r>
              <a:rPr lang="it-IT" sz="2200" b="0" strike="noStrike" spc="-1" dirty="0">
                <a:latin typeface="Arial"/>
              </a:rPr>
              <a:t> </a:t>
            </a:r>
            <a:r>
              <a:rPr lang="it-IT" sz="2200" b="0" strike="noStrike" spc="-1" dirty="0" err="1">
                <a:latin typeface="Arial"/>
              </a:rPr>
              <a:t>as</a:t>
            </a:r>
            <a:r>
              <a:rPr lang="it-IT" sz="2200" b="0" strike="noStrike" spc="-1" dirty="0">
                <a:latin typeface="Arial"/>
              </a:rPr>
              <a:t> a Service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9180000" y="1080000"/>
            <a:ext cx="2519640" cy="11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 dirty="0">
                <a:latin typeface="Arial"/>
              </a:rPr>
              <a:t>Blockchain come ente Certificatore</a:t>
            </a:r>
            <a:endParaRPr lang="it-IT" sz="2400" b="0" strike="noStrike" spc="-1" dirty="0">
              <a:latin typeface="Arial"/>
            </a:endParaRPr>
          </a:p>
        </p:txBody>
      </p:sp>
      <p:pic>
        <p:nvPicPr>
          <p:cNvPr id="103" name="Immagine 102"/>
          <p:cNvPicPr/>
          <p:nvPr/>
        </p:nvPicPr>
        <p:blipFill>
          <a:blip r:embed="rId4"/>
          <a:stretch/>
        </p:blipFill>
        <p:spPr>
          <a:xfrm>
            <a:off x="9118080" y="3960000"/>
            <a:ext cx="961560" cy="1271520"/>
          </a:xfrm>
          <a:prstGeom prst="rect">
            <a:avLst/>
          </a:prstGeom>
          <a:ln w="0"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CE3BF2C-CEB1-4517-86BE-1FBA889C09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9" y="1207562"/>
            <a:ext cx="2863995" cy="77497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91960E3-5FBA-4E51-AA1F-FEBF188680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9" y="1984428"/>
            <a:ext cx="2863995" cy="7749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412DD9-D9E4-4E1E-84A8-FC116FFE7C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09" y="282996"/>
            <a:ext cx="1003262" cy="1157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magine 168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pic>
        <p:nvPicPr>
          <p:cNvPr id="106" name="Immagine 29"/>
          <p:cNvPicPr/>
          <p:nvPr/>
        </p:nvPicPr>
        <p:blipFill>
          <a:blip r:embed="rId3"/>
          <a:stretch/>
        </p:blipFill>
        <p:spPr>
          <a:xfrm>
            <a:off x="2565720" y="4228560"/>
            <a:ext cx="906840" cy="1353960"/>
          </a:xfrm>
          <a:prstGeom prst="rect">
            <a:avLst/>
          </a:prstGeom>
          <a:ln w="0">
            <a:noFill/>
          </a:ln>
        </p:spPr>
      </p:pic>
      <p:pic>
        <p:nvPicPr>
          <p:cNvPr id="107" name="Immagine 31"/>
          <p:cNvPicPr/>
          <p:nvPr/>
        </p:nvPicPr>
        <p:blipFill>
          <a:blip r:embed="rId4"/>
          <a:stretch/>
        </p:blipFill>
        <p:spPr>
          <a:xfrm>
            <a:off x="2814840" y="3873600"/>
            <a:ext cx="408600" cy="500040"/>
          </a:xfrm>
          <a:prstGeom prst="rect">
            <a:avLst/>
          </a:prstGeom>
          <a:ln w="0">
            <a:noFill/>
          </a:ln>
        </p:spPr>
      </p:pic>
      <p:pic>
        <p:nvPicPr>
          <p:cNvPr id="108" name="Immagine 18"/>
          <p:cNvPicPr/>
          <p:nvPr/>
        </p:nvPicPr>
        <p:blipFill>
          <a:blip r:embed="rId5"/>
          <a:stretch/>
        </p:blipFill>
        <p:spPr>
          <a:xfrm>
            <a:off x="2158089" y="1287360"/>
            <a:ext cx="1683360" cy="168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1023480" y="1721880"/>
            <a:ext cx="1094400" cy="28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1077840" y="2244960"/>
            <a:ext cx="102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 flipV="1">
            <a:off x="1005840" y="2392560"/>
            <a:ext cx="1094400" cy="25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 flipV="1">
            <a:off x="1005840" y="2675880"/>
            <a:ext cx="1094400" cy="25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1005840" y="1390680"/>
            <a:ext cx="1094400" cy="28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 flipH="1">
            <a:off x="3030839" y="2936880"/>
            <a:ext cx="45719" cy="90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15" name="CustomShape 7"/>
          <p:cNvSpPr/>
          <p:nvPr/>
        </p:nvSpPr>
        <p:spPr>
          <a:xfrm>
            <a:off x="1708200" y="5617080"/>
            <a:ext cx="2621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CENTRALIZZATO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16" name="Immagine 22"/>
          <p:cNvPicPr/>
          <p:nvPr/>
        </p:nvPicPr>
        <p:blipFill>
          <a:blip r:embed="rId6"/>
          <a:stretch/>
        </p:blipFill>
        <p:spPr>
          <a:xfrm>
            <a:off x="10613160" y="1540440"/>
            <a:ext cx="1375200" cy="137520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8"/>
          <p:cNvSpPr/>
          <p:nvPr/>
        </p:nvSpPr>
        <p:spPr>
          <a:xfrm flipV="1">
            <a:off x="6371280" y="2805480"/>
            <a:ext cx="5040" cy="14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9"/>
          <p:cNvSpPr/>
          <p:nvPr/>
        </p:nvSpPr>
        <p:spPr>
          <a:xfrm flipH="1">
            <a:off x="6650640" y="2816640"/>
            <a:ext cx="84240" cy="162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0"/>
          <p:cNvSpPr/>
          <p:nvPr/>
        </p:nvSpPr>
        <p:spPr>
          <a:xfrm flipV="1">
            <a:off x="7130880" y="2171520"/>
            <a:ext cx="3561120" cy="5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1"/>
          <p:cNvSpPr/>
          <p:nvPr/>
        </p:nvSpPr>
        <p:spPr>
          <a:xfrm flipH="1">
            <a:off x="7045920" y="1834920"/>
            <a:ext cx="3726720" cy="5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"/>
          <p:cNvSpPr/>
          <p:nvPr/>
        </p:nvSpPr>
        <p:spPr>
          <a:xfrm flipV="1">
            <a:off x="7231320" y="2944080"/>
            <a:ext cx="3654360" cy="167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3"/>
          <p:cNvSpPr/>
          <p:nvPr/>
        </p:nvSpPr>
        <p:spPr>
          <a:xfrm flipH="1">
            <a:off x="7192440" y="3152160"/>
            <a:ext cx="3920400" cy="203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4"/>
          <p:cNvSpPr/>
          <p:nvPr/>
        </p:nvSpPr>
        <p:spPr>
          <a:xfrm>
            <a:off x="7429320" y="2894400"/>
            <a:ext cx="1396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Blockchain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24" name="Immagine 21"/>
          <p:cNvPicPr/>
          <p:nvPr/>
        </p:nvPicPr>
        <p:blipFill>
          <a:blip r:embed="rId6"/>
          <a:stretch/>
        </p:blipFill>
        <p:spPr>
          <a:xfrm>
            <a:off x="5808600" y="1287360"/>
            <a:ext cx="1375200" cy="1375200"/>
          </a:xfrm>
          <a:prstGeom prst="rect">
            <a:avLst/>
          </a:prstGeom>
          <a:ln w="0">
            <a:noFill/>
          </a:ln>
        </p:spPr>
      </p:pic>
      <p:pic>
        <p:nvPicPr>
          <p:cNvPr id="125" name="Immagine 21"/>
          <p:cNvPicPr/>
          <p:nvPr/>
        </p:nvPicPr>
        <p:blipFill>
          <a:blip r:embed="rId6"/>
          <a:stretch/>
        </p:blipFill>
        <p:spPr>
          <a:xfrm>
            <a:off x="5817960" y="4535280"/>
            <a:ext cx="1375200" cy="13752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15"/>
          <p:cNvSpPr/>
          <p:nvPr/>
        </p:nvSpPr>
        <p:spPr>
          <a:xfrm flipV="1">
            <a:off x="5808600" y="5960880"/>
            <a:ext cx="253080" cy="58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6"/>
          <p:cNvSpPr/>
          <p:nvPr/>
        </p:nvSpPr>
        <p:spPr>
          <a:xfrm flipH="1">
            <a:off x="11817000" y="1566720"/>
            <a:ext cx="30456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7"/>
          <p:cNvSpPr/>
          <p:nvPr/>
        </p:nvSpPr>
        <p:spPr>
          <a:xfrm flipH="1">
            <a:off x="11839680" y="195012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8"/>
          <p:cNvSpPr/>
          <p:nvPr/>
        </p:nvSpPr>
        <p:spPr>
          <a:xfrm flipH="1">
            <a:off x="11853360" y="2140200"/>
            <a:ext cx="294480" cy="1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9"/>
          <p:cNvSpPr/>
          <p:nvPr/>
        </p:nvSpPr>
        <p:spPr>
          <a:xfrm flipH="1" flipV="1">
            <a:off x="11853360" y="2375640"/>
            <a:ext cx="268560" cy="4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0"/>
          <p:cNvSpPr/>
          <p:nvPr/>
        </p:nvSpPr>
        <p:spPr>
          <a:xfrm>
            <a:off x="7048800" y="5667120"/>
            <a:ext cx="2621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3" name="CustomShape 21"/>
          <p:cNvSpPr/>
          <p:nvPr/>
        </p:nvSpPr>
        <p:spPr>
          <a:xfrm flipV="1">
            <a:off x="6063840" y="6006600"/>
            <a:ext cx="22140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2"/>
          <p:cNvSpPr/>
          <p:nvPr/>
        </p:nvSpPr>
        <p:spPr>
          <a:xfrm flipV="1">
            <a:off x="6343560" y="5942520"/>
            <a:ext cx="97560" cy="60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3"/>
          <p:cNvSpPr/>
          <p:nvPr/>
        </p:nvSpPr>
        <p:spPr>
          <a:xfrm flipV="1">
            <a:off x="6601320" y="5942520"/>
            <a:ext cx="19440" cy="55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0404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4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7" name="CustomShape 25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Innovazione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F1A3A8-E2A3-4EFF-9440-CEAEB0EE05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0" y="2995238"/>
            <a:ext cx="2651400" cy="10087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magine 74"/>
          <p:cNvPicPr/>
          <p:nvPr/>
        </p:nvPicPr>
        <p:blipFill>
          <a:blip r:embed="rId2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368600" y="4630320"/>
            <a:ext cx="23338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DECENTRALIZZATO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IBRIDO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40" name="Immagine 6"/>
          <p:cNvPicPr/>
          <p:nvPr/>
        </p:nvPicPr>
        <p:blipFill>
          <a:blip r:embed="rId3"/>
          <a:stretch/>
        </p:blipFill>
        <p:spPr>
          <a:xfrm>
            <a:off x="10980720" y="20034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7"/>
          <p:cNvPicPr/>
          <p:nvPr/>
        </p:nvPicPr>
        <p:blipFill>
          <a:blip r:embed="rId3"/>
          <a:stretch/>
        </p:blipFill>
        <p:spPr>
          <a:xfrm>
            <a:off x="8224560" y="549000"/>
            <a:ext cx="1049040" cy="786240"/>
          </a:xfrm>
          <a:prstGeom prst="rect">
            <a:avLst/>
          </a:prstGeom>
          <a:ln w="0">
            <a:noFill/>
          </a:ln>
        </p:spPr>
      </p:pic>
      <p:pic>
        <p:nvPicPr>
          <p:cNvPr id="142" name="Immagine 11"/>
          <p:cNvPicPr/>
          <p:nvPr/>
        </p:nvPicPr>
        <p:blipFill>
          <a:blip r:embed="rId4"/>
          <a:stretch/>
        </p:blipFill>
        <p:spPr>
          <a:xfrm>
            <a:off x="9667080" y="23616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3"/>
          <p:cNvPicPr/>
          <p:nvPr/>
        </p:nvPicPr>
        <p:blipFill>
          <a:blip r:embed="rId4"/>
          <a:stretch/>
        </p:blipFill>
        <p:spPr>
          <a:xfrm>
            <a:off x="10641240" y="1573920"/>
            <a:ext cx="707040" cy="469080"/>
          </a:xfrm>
          <a:prstGeom prst="rect">
            <a:avLst/>
          </a:prstGeom>
          <a:ln w="0">
            <a:noFill/>
          </a:ln>
        </p:spPr>
      </p:pic>
      <p:pic>
        <p:nvPicPr>
          <p:cNvPr id="144" name="Immagine 17"/>
          <p:cNvPicPr/>
          <p:nvPr/>
        </p:nvPicPr>
        <p:blipFill>
          <a:blip r:embed="rId5"/>
          <a:stretch/>
        </p:blipFill>
        <p:spPr>
          <a:xfrm>
            <a:off x="10456920" y="2721960"/>
            <a:ext cx="1412280" cy="704880"/>
          </a:xfrm>
          <a:prstGeom prst="rect">
            <a:avLst/>
          </a:prstGeom>
          <a:ln w="0">
            <a:noFill/>
          </a:ln>
        </p:spPr>
      </p:pic>
      <p:pic>
        <p:nvPicPr>
          <p:cNvPr id="145" name="Immagine 21"/>
          <p:cNvPicPr/>
          <p:nvPr/>
        </p:nvPicPr>
        <p:blipFill>
          <a:blip r:embed="rId6"/>
          <a:stretch/>
        </p:blipFill>
        <p:spPr>
          <a:xfrm>
            <a:off x="8750160" y="17967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6" name="Immagine 22"/>
          <p:cNvPicPr/>
          <p:nvPr/>
        </p:nvPicPr>
        <p:blipFill>
          <a:blip r:embed="rId6"/>
          <a:stretch/>
        </p:blipFill>
        <p:spPr>
          <a:xfrm>
            <a:off x="5761080" y="1019160"/>
            <a:ext cx="1153440" cy="1153440"/>
          </a:xfrm>
          <a:prstGeom prst="rect">
            <a:avLst/>
          </a:prstGeom>
          <a:ln w="0">
            <a:noFill/>
          </a:ln>
        </p:spPr>
      </p:pic>
      <p:pic>
        <p:nvPicPr>
          <p:cNvPr id="147" name="Immagine 23"/>
          <p:cNvPicPr/>
          <p:nvPr/>
        </p:nvPicPr>
        <p:blipFill>
          <a:blip r:embed="rId6"/>
          <a:stretch/>
        </p:blipFill>
        <p:spPr>
          <a:xfrm>
            <a:off x="1863720" y="42541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2"/>
          <p:cNvSpPr/>
          <p:nvPr/>
        </p:nvSpPr>
        <p:spPr>
          <a:xfrm flipH="1" flipV="1">
            <a:off x="9902880" y="2248200"/>
            <a:ext cx="1072800" cy="14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8855640" y="1312200"/>
            <a:ext cx="220680" cy="42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 flipH="1">
            <a:off x="9534960" y="707400"/>
            <a:ext cx="481680" cy="102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 flipH="1">
            <a:off x="9720360" y="1927440"/>
            <a:ext cx="822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 flipH="1" flipV="1">
            <a:off x="9699480" y="2582280"/>
            <a:ext cx="672120" cy="2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7"/>
          <p:cNvSpPr/>
          <p:nvPr/>
        </p:nvSpPr>
        <p:spPr>
          <a:xfrm rot="21450000">
            <a:off x="7250400" y="269280"/>
            <a:ext cx="2278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Msg(«CityA to CityB»)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9722520" y="92772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Msg(«StreetA to StreetB»)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 flipH="1" flipV="1">
            <a:off x="1840320" y="2745360"/>
            <a:ext cx="387720" cy="13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0"/>
          <p:cNvSpPr/>
          <p:nvPr/>
        </p:nvSpPr>
        <p:spPr>
          <a:xfrm>
            <a:off x="2116800" y="2747160"/>
            <a:ext cx="402120" cy="142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1"/>
          <p:cNvSpPr/>
          <p:nvPr/>
        </p:nvSpPr>
        <p:spPr>
          <a:xfrm flipV="1">
            <a:off x="2426400" y="1362960"/>
            <a:ext cx="3332520" cy="50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"/>
          <p:cNvSpPr/>
          <p:nvPr/>
        </p:nvSpPr>
        <p:spPr>
          <a:xfrm flipH="1">
            <a:off x="2260800" y="1774440"/>
            <a:ext cx="3535920" cy="66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3"/>
          <p:cNvSpPr/>
          <p:nvPr/>
        </p:nvSpPr>
        <p:spPr>
          <a:xfrm flipV="1">
            <a:off x="3001320" y="2343600"/>
            <a:ext cx="3019320" cy="197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4"/>
          <p:cNvSpPr/>
          <p:nvPr/>
        </p:nvSpPr>
        <p:spPr>
          <a:xfrm flipH="1">
            <a:off x="2950560" y="2352240"/>
            <a:ext cx="3353400" cy="254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5"/>
          <p:cNvSpPr/>
          <p:nvPr/>
        </p:nvSpPr>
        <p:spPr>
          <a:xfrm>
            <a:off x="10244520" y="3476160"/>
            <a:ext cx="1840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Msg(«StationA to StationB»)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2" name="CustomShape 16"/>
          <p:cNvSpPr/>
          <p:nvPr/>
        </p:nvSpPr>
        <p:spPr>
          <a:xfrm>
            <a:off x="3001320" y="2352240"/>
            <a:ext cx="13960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Blockchain</a:t>
            </a:r>
            <a:endParaRPr lang="it-IT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PoA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63" name="Immagine 29"/>
          <p:cNvPicPr/>
          <p:nvPr/>
        </p:nvPicPr>
        <p:blipFill>
          <a:blip r:embed="rId7"/>
          <a:stretch/>
        </p:blipFill>
        <p:spPr>
          <a:xfrm>
            <a:off x="9329400" y="4901400"/>
            <a:ext cx="898920" cy="13420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21"/>
          <p:cNvPicPr/>
          <p:nvPr/>
        </p:nvPicPr>
        <p:blipFill>
          <a:blip r:embed="rId6"/>
          <a:stretch/>
        </p:blipFill>
        <p:spPr>
          <a:xfrm>
            <a:off x="1176840" y="1498320"/>
            <a:ext cx="1153440" cy="115344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7"/>
          <p:cNvSpPr/>
          <p:nvPr/>
        </p:nvSpPr>
        <p:spPr>
          <a:xfrm flipH="1" flipV="1">
            <a:off x="6770880" y="1762560"/>
            <a:ext cx="1974240" cy="31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9537840" y="3060360"/>
            <a:ext cx="127080" cy="171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C55A1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9"/>
          <p:cNvSpPr/>
          <p:nvPr/>
        </p:nvSpPr>
        <p:spPr>
          <a:xfrm>
            <a:off x="7525800" y="2470680"/>
            <a:ext cx="1396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 Proxy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7469640" y="5361840"/>
            <a:ext cx="1840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SQL 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0" name="CustomShape 29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Sistema</a:t>
            </a: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80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396080" y="168480"/>
            <a:ext cx="40039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Attori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834920" y="1336680"/>
            <a:ext cx="4873320" cy="313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attori nell’App</a:t>
            </a:r>
            <a:endParaRPr lang="it-IT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t-I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attori nella Blockchain</a:t>
            </a:r>
            <a:endParaRPr lang="it-IT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Enti</a:t>
            </a:r>
            <a:endParaRPr lang="it-IT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Owner/ Ente centrale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8545320" y="1561680"/>
            <a:ext cx="2544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Mail: nome@mail.it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Password: ****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8545320" y="3597120"/>
            <a:ext cx="3406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indirizzo: 0x67…(*40)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Chiave privata: 0x34…(*64)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77B02B-3D64-4F54-B403-7DE474E27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55" y="1474430"/>
            <a:ext cx="3874405" cy="113569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2FDFB2-D33D-4748-BE48-53D7E1910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3348413"/>
            <a:ext cx="2827315" cy="1135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C5CE8B5-F40B-4E9E-BAD6-82C776F9B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62275">
            <a:off x="5475473" y="2118488"/>
            <a:ext cx="1633670" cy="1474785"/>
          </a:xfrm>
          <a:prstGeom prst="rect">
            <a:avLst/>
          </a:prstGeom>
        </p:spPr>
      </p:pic>
      <p:pic>
        <p:nvPicPr>
          <p:cNvPr id="179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854480" y="475920"/>
            <a:ext cx="223056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Informazioni</a:t>
            </a:r>
            <a:endParaRPr lang="it-IT" sz="4400" b="0" strike="noStrike" spc="-1">
              <a:latin typeface="Arial"/>
            </a:endParaRPr>
          </a:p>
        </p:txBody>
      </p:sp>
      <p:pic>
        <p:nvPicPr>
          <p:cNvPr id="183" name="Immagine 182"/>
          <p:cNvPicPr/>
          <p:nvPr/>
        </p:nvPicPr>
        <p:blipFill>
          <a:blip r:embed="rId4"/>
          <a:stretch/>
        </p:blipFill>
        <p:spPr>
          <a:xfrm>
            <a:off x="5755680" y="905040"/>
            <a:ext cx="1161360" cy="649800"/>
          </a:xfrm>
          <a:prstGeom prst="rect">
            <a:avLst/>
          </a:prstGeom>
          <a:ln w="0">
            <a:noFill/>
          </a:ln>
        </p:spPr>
      </p:pic>
      <p:pic>
        <p:nvPicPr>
          <p:cNvPr id="184" name="Immagine 7"/>
          <p:cNvPicPr/>
          <p:nvPr/>
        </p:nvPicPr>
        <p:blipFill>
          <a:blip r:embed="rId5"/>
          <a:stretch/>
        </p:blipFill>
        <p:spPr>
          <a:xfrm>
            <a:off x="5724000" y="1555920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5" name="Immagine 7"/>
          <p:cNvPicPr/>
          <p:nvPr/>
        </p:nvPicPr>
        <p:blipFill>
          <a:blip r:embed="rId5"/>
          <a:stretch/>
        </p:blipFill>
        <p:spPr>
          <a:xfrm>
            <a:off x="1980000" y="1596600"/>
            <a:ext cx="1193040" cy="894240"/>
          </a:xfrm>
          <a:prstGeom prst="rect">
            <a:avLst/>
          </a:prstGeom>
          <a:ln w="0">
            <a:noFill/>
          </a:ln>
        </p:spPr>
      </p:pic>
      <p:pic>
        <p:nvPicPr>
          <p:cNvPr id="186" name="Immagine 7"/>
          <p:cNvPicPr/>
          <p:nvPr/>
        </p:nvPicPr>
        <p:blipFill>
          <a:blip r:embed="rId5"/>
          <a:stretch/>
        </p:blipFill>
        <p:spPr>
          <a:xfrm>
            <a:off x="9828000" y="1555920"/>
            <a:ext cx="1193040" cy="89424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6"/>
          <p:cNvSpPr/>
          <p:nvPr/>
        </p:nvSpPr>
        <p:spPr>
          <a:xfrm>
            <a:off x="1980000" y="2491920"/>
            <a:ext cx="1265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0" name="TextShape 7"/>
          <p:cNvSpPr/>
          <p:nvPr/>
        </p:nvSpPr>
        <p:spPr>
          <a:xfrm>
            <a:off x="5739575" y="2610852"/>
            <a:ext cx="119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STAND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91" name="TextShape 8"/>
          <p:cNvSpPr/>
          <p:nvPr/>
        </p:nvSpPr>
        <p:spPr>
          <a:xfrm>
            <a:off x="10014120" y="2347920"/>
            <a:ext cx="1294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93" name="Immagine 29"/>
          <p:cNvPicPr/>
          <p:nvPr/>
        </p:nvPicPr>
        <p:blipFill>
          <a:blip r:embed="rId6"/>
          <a:stretch/>
        </p:blipFill>
        <p:spPr>
          <a:xfrm>
            <a:off x="10800000" y="3877560"/>
            <a:ext cx="898920" cy="1342080"/>
          </a:xfrm>
          <a:prstGeom prst="rect">
            <a:avLst/>
          </a:prstGeom>
          <a:ln w="0">
            <a:noFill/>
          </a:ln>
        </p:spPr>
      </p:pic>
      <p:sp>
        <p:nvSpPr>
          <p:cNvPr id="194" name="Rettangolo 193"/>
          <p:cNvSpPr/>
          <p:nvPr/>
        </p:nvSpPr>
        <p:spPr>
          <a:xfrm>
            <a:off x="1800000" y="3600000"/>
            <a:ext cx="7019640" cy="21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 dati raccolti vengono salvati utilizzando la modalità centralizzata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 dati corrispondono ad una Tratta effettuata da: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Un utente/ dipendate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Un determinato veicolo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Varie Fermate/ Stand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Più tratte vengono raccolte utilizzando un unico ID identificativo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527B60-FA3F-4042-8A34-55E6D9311E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60" y="1589676"/>
            <a:ext cx="2219761" cy="89104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D640CF1-71CB-45C5-879B-D35B190DA2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9" y="1524007"/>
            <a:ext cx="2589068" cy="891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E8FAB6-963E-476E-BE96-5147A8FA2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35853">
            <a:off x="5649836" y="1778548"/>
            <a:ext cx="1132357" cy="341432"/>
          </a:xfrm>
          <a:prstGeom prst="rect">
            <a:avLst/>
          </a:prstGeom>
        </p:spPr>
      </p:pic>
      <p:pic>
        <p:nvPicPr>
          <p:cNvPr id="195" name="Immagine 19"/>
          <p:cNvPicPr/>
          <p:nvPr/>
        </p:nvPicPr>
        <p:blipFill>
          <a:blip r:embed="rId3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97" name="Immagine 29"/>
          <p:cNvPicPr/>
          <p:nvPr/>
        </p:nvPicPr>
        <p:blipFill>
          <a:blip r:embed="rId4"/>
          <a:stretch/>
        </p:blipFill>
        <p:spPr>
          <a:xfrm>
            <a:off x="2700000" y="2153160"/>
            <a:ext cx="961920" cy="1266480"/>
          </a:xfrm>
          <a:prstGeom prst="rect">
            <a:avLst/>
          </a:prstGeom>
          <a:ln w="0">
            <a:noFill/>
          </a:ln>
        </p:spPr>
      </p:pic>
      <p:pic>
        <p:nvPicPr>
          <p:cNvPr id="198" name="Immagine 197"/>
          <p:cNvPicPr/>
          <p:nvPr/>
        </p:nvPicPr>
        <p:blipFill>
          <a:blip r:embed="rId5"/>
          <a:stretch/>
        </p:blipFill>
        <p:spPr>
          <a:xfrm>
            <a:off x="6120000" y="165240"/>
            <a:ext cx="1078920" cy="1201680"/>
          </a:xfrm>
          <a:prstGeom prst="rect">
            <a:avLst/>
          </a:prstGeom>
          <a:ln w="0">
            <a:noFill/>
          </a:ln>
        </p:spPr>
      </p:pic>
      <p:pic>
        <p:nvPicPr>
          <p:cNvPr id="200" name="Immagine 199"/>
          <p:cNvPicPr/>
          <p:nvPr/>
        </p:nvPicPr>
        <p:blipFill>
          <a:blip r:embed="rId6"/>
          <a:stretch/>
        </p:blipFill>
        <p:spPr>
          <a:xfrm>
            <a:off x="3718800" y="2556000"/>
            <a:ext cx="477720" cy="436680"/>
          </a:xfrm>
          <a:prstGeom prst="rect">
            <a:avLst/>
          </a:prstGeom>
          <a:ln w="0">
            <a:noFill/>
          </a:ln>
        </p:spPr>
      </p:pic>
      <p:pic>
        <p:nvPicPr>
          <p:cNvPr id="201" name="Immagine 21"/>
          <p:cNvPicPr/>
          <p:nvPr/>
        </p:nvPicPr>
        <p:blipFill>
          <a:blip r:embed="rId7"/>
          <a:stretch/>
        </p:blipFill>
        <p:spPr>
          <a:xfrm>
            <a:off x="5190480" y="2515442"/>
            <a:ext cx="1709640" cy="1507680"/>
          </a:xfrm>
          <a:prstGeom prst="rect">
            <a:avLst/>
          </a:prstGeom>
          <a:ln w="0">
            <a:noFill/>
          </a:ln>
        </p:spPr>
      </p:pic>
      <p:sp>
        <p:nvSpPr>
          <p:cNvPr id="203" name="TextShape 4"/>
          <p:cNvSpPr/>
          <p:nvPr/>
        </p:nvSpPr>
        <p:spPr>
          <a:xfrm>
            <a:off x="6317100" y="1547248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 KEY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05" name="Immagine 204"/>
          <p:cNvPicPr/>
          <p:nvPr/>
        </p:nvPicPr>
        <p:blipFill>
          <a:blip r:embed="rId8"/>
          <a:stretch/>
        </p:blipFill>
        <p:spPr>
          <a:xfrm>
            <a:off x="8428680" y="2193480"/>
            <a:ext cx="3763080" cy="1855440"/>
          </a:xfrm>
          <a:prstGeom prst="rect">
            <a:avLst/>
          </a:prstGeom>
          <a:ln w="0">
            <a:noFill/>
          </a:ln>
        </p:spPr>
      </p:pic>
      <p:sp>
        <p:nvSpPr>
          <p:cNvPr id="206" name="TextShape 1"/>
          <p:cNvSpPr/>
          <p:nvPr/>
        </p:nvSpPr>
        <p:spPr>
          <a:xfrm>
            <a:off x="6912000" y="180000"/>
            <a:ext cx="176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Utente Admin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7" name="TextShape 2"/>
          <p:cNvSpPr/>
          <p:nvPr/>
        </p:nvSpPr>
        <p:spPr>
          <a:xfrm>
            <a:off x="9500760" y="3441960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Blockchain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8" name="TextShape 3"/>
          <p:cNvSpPr/>
          <p:nvPr/>
        </p:nvSpPr>
        <p:spPr>
          <a:xfrm>
            <a:off x="2643480" y="3420000"/>
            <a:ext cx="167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9" name="CustomShape 30"/>
          <p:cNvSpPr/>
          <p:nvPr/>
        </p:nvSpPr>
        <p:spPr>
          <a:xfrm>
            <a:off x="900000" y="14004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Utilizzo Ibrido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10" name="Rettangolo 209"/>
          <p:cNvSpPr/>
          <p:nvPr/>
        </p:nvSpPr>
        <p:spPr>
          <a:xfrm>
            <a:off x="1980000" y="4140000"/>
            <a:ext cx="59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Il server calcola con frequenza periodica un hash.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Il codice hash è calcolato a partire da diverse tratte rappresentate dal medesimo ID </a:t>
            </a: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Questo è infine salvato all’interno della blockchain.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Transazione firmata con chiave privata dell’ente.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C25F3E-8121-4A36-90B3-5671787150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69120" y="3014504"/>
            <a:ext cx="1796767" cy="28206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02E3ADC-EDE7-4947-9F6E-FDE47B66E2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24878" y="2938406"/>
            <a:ext cx="1796767" cy="282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29AF612-8F27-464F-BA89-45BF3338E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20602" y="3872962"/>
            <a:ext cx="666678" cy="1474353"/>
          </a:xfrm>
          <a:prstGeom prst="rect">
            <a:avLst/>
          </a:prstGeom>
        </p:spPr>
      </p:pic>
      <p:pic>
        <p:nvPicPr>
          <p:cNvPr id="211" name="Immagine 210"/>
          <p:cNvPicPr/>
          <p:nvPr/>
        </p:nvPicPr>
        <p:blipFill>
          <a:blip r:embed="rId3"/>
          <a:stretch/>
        </p:blipFill>
        <p:spPr>
          <a:xfrm>
            <a:off x="8460000" y="3780000"/>
            <a:ext cx="2640240" cy="2965320"/>
          </a:xfrm>
          <a:prstGeom prst="rect">
            <a:avLst/>
          </a:prstGeom>
          <a:ln w="0">
            <a:noFill/>
          </a:ln>
        </p:spPr>
      </p:pic>
      <p:pic>
        <p:nvPicPr>
          <p:cNvPr id="212" name="Immagine 19"/>
          <p:cNvPicPr/>
          <p:nvPr/>
        </p:nvPicPr>
        <p:blipFill>
          <a:blip r:embed="rId4"/>
          <a:srcRect r="2174" b="31141"/>
          <a:stretch/>
        </p:blipFill>
        <p:spPr>
          <a:xfrm rot="5400000" flipH="1">
            <a:off x="-2368440" y="2372760"/>
            <a:ext cx="6855840" cy="21146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0" y="6492240"/>
            <a:ext cx="455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465040" y="4276800"/>
            <a:ext cx="19746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Storing Hash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215" name="Immagine 172"/>
          <p:cNvPicPr/>
          <p:nvPr/>
        </p:nvPicPr>
        <p:blipFill>
          <a:blip r:embed="rId5"/>
          <a:stretch/>
        </p:blipFill>
        <p:spPr>
          <a:xfrm>
            <a:off x="3420000" y="3887280"/>
            <a:ext cx="1317960" cy="123516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4653854" y="4125060"/>
            <a:ext cx="910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Hash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940000" y="4314600"/>
            <a:ext cx="148284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Boxing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898960" y="6218460"/>
            <a:ext cx="1564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Registry</a:t>
            </a:r>
            <a:endParaRPr lang="it-IT" sz="2400" b="0" strike="noStrike" spc="-1" dirty="0">
              <a:latin typeface="Arial"/>
            </a:endParaRPr>
          </a:p>
        </p:txBody>
      </p:sp>
      <p:pic>
        <p:nvPicPr>
          <p:cNvPr id="223" name="Immagine 180"/>
          <p:cNvPicPr/>
          <p:nvPr/>
        </p:nvPicPr>
        <p:blipFill>
          <a:blip r:embed="rId6"/>
          <a:stretch/>
        </p:blipFill>
        <p:spPr>
          <a:xfrm>
            <a:off x="0" y="0"/>
            <a:ext cx="1237320" cy="1302480"/>
          </a:xfrm>
          <a:prstGeom prst="rect">
            <a:avLst/>
          </a:prstGeom>
          <a:ln w="0">
            <a:noFill/>
          </a:ln>
        </p:spPr>
      </p:pic>
      <p:pic>
        <p:nvPicPr>
          <p:cNvPr id="224" name="Immagine 181"/>
          <p:cNvPicPr/>
          <p:nvPr/>
        </p:nvPicPr>
        <p:blipFill>
          <a:blip r:embed="rId7"/>
          <a:stretch/>
        </p:blipFill>
        <p:spPr>
          <a:xfrm>
            <a:off x="7199640" y="207259"/>
            <a:ext cx="1617840" cy="156600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10"/>
          <p:cNvSpPr/>
          <p:nvPr/>
        </p:nvSpPr>
        <p:spPr>
          <a:xfrm>
            <a:off x="1239120" y="149760"/>
            <a:ext cx="46029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Smart Contract</a:t>
            </a:r>
            <a:endParaRPr lang="it-IT" sz="4400" b="0" strike="noStrike" spc="-1">
              <a:latin typeface="Arial"/>
            </a:endParaRPr>
          </a:p>
        </p:txBody>
      </p:sp>
      <p:sp>
        <p:nvSpPr>
          <p:cNvPr id="226" name="Rettangolo 225"/>
          <p:cNvSpPr/>
          <p:nvPr/>
        </p:nvSpPr>
        <p:spPr>
          <a:xfrm>
            <a:off x="1620000" y="1080000"/>
            <a:ext cx="557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Esistono 3 contratti: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latin typeface="Arial"/>
              </a:rPr>
              <a:t>Boxing: interfaccia per i vari enti partecipanti al consorzio: “</a:t>
            </a:r>
            <a:r>
              <a:rPr lang="it-IT" sz="1800" b="0" strike="noStrike" spc="-1" dirty="0" err="1">
                <a:latin typeface="Arial"/>
              </a:rPr>
              <a:t>BusinessTravel.sol</a:t>
            </a:r>
            <a:r>
              <a:rPr lang="it-IT" sz="1800" b="0" strike="noStrike" spc="-1" dirty="0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latin typeface="Arial"/>
              </a:rPr>
              <a:t>Soring</a:t>
            </a: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Hash</a:t>
            </a:r>
            <a:r>
              <a:rPr lang="it-IT" sz="1800" b="0" strike="noStrike" spc="-1" dirty="0">
                <a:latin typeface="Arial"/>
              </a:rPr>
              <a:t>: Utilizzato per il salvataggio dei vari </a:t>
            </a:r>
            <a:r>
              <a:rPr lang="it-IT" sz="1800" b="0" strike="noStrike" spc="-1" dirty="0" err="1">
                <a:latin typeface="Arial"/>
              </a:rPr>
              <a:t>hash</a:t>
            </a:r>
            <a:r>
              <a:rPr lang="it-IT" sz="1800" b="0" strike="noStrike" spc="-1" dirty="0">
                <a:latin typeface="Arial"/>
              </a:rPr>
              <a:t> identificati da un ID: “</a:t>
            </a:r>
            <a:r>
              <a:rPr lang="it-IT" sz="1800" b="0" strike="noStrike" spc="-1" dirty="0" err="1">
                <a:latin typeface="Arial"/>
              </a:rPr>
              <a:t>Travel.sol</a:t>
            </a:r>
            <a:r>
              <a:rPr lang="it-IT" sz="1800" b="0" strike="noStrike" spc="-1" dirty="0">
                <a:latin typeface="Arial"/>
              </a:rPr>
              <a:t>”</a:t>
            </a: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Registry</a:t>
            </a:r>
            <a:r>
              <a:rPr lang="it-IT" sz="1800" b="0" strike="noStrike" spc="-1" dirty="0">
                <a:latin typeface="Arial"/>
              </a:rPr>
              <a:t>: contratto che funge da registro per gli utenti/Enti e le loro autorizzazioni: “</a:t>
            </a:r>
            <a:r>
              <a:rPr lang="it-IT" sz="1800" b="0" strike="noStrike" spc="-1" dirty="0" err="1">
                <a:latin typeface="Arial"/>
              </a:rPr>
              <a:t>BusinessRegistry.sol</a:t>
            </a:r>
            <a:r>
              <a:rPr lang="it-IT" sz="1800" b="0" strike="noStrike" spc="-1" dirty="0">
                <a:latin typeface="Arial"/>
              </a:rPr>
              <a:t>”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206E40-A6A3-4A9D-820D-4B9048F125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4278" y="4749968"/>
            <a:ext cx="1474352" cy="147435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E7F45A7-B598-4F8C-8B75-61B9B1979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0154" y="3811236"/>
            <a:ext cx="666678" cy="1474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332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Giorgio</dc:creator>
  <dc:description/>
  <cp:lastModifiedBy>Giorgio</cp:lastModifiedBy>
  <cp:revision>30</cp:revision>
  <dcterms:created xsi:type="dcterms:W3CDTF">2021-11-17T08:09:42Z</dcterms:created>
  <dcterms:modified xsi:type="dcterms:W3CDTF">2021-11-22T14:08:36Z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1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</vt:r8>
  </property>
</Properties>
</file>