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50"/>
  </p:notesMasterIdLst>
  <p:handoutMasterIdLst>
    <p:handoutMasterId r:id="rId51"/>
  </p:handoutMasterIdLst>
  <p:sldIdLst>
    <p:sldId id="256" r:id="rId2"/>
    <p:sldId id="374" r:id="rId3"/>
    <p:sldId id="371" r:id="rId4"/>
    <p:sldId id="372" r:id="rId5"/>
    <p:sldId id="373" r:id="rId6"/>
    <p:sldId id="337" r:id="rId7"/>
    <p:sldId id="361" r:id="rId8"/>
    <p:sldId id="362" r:id="rId9"/>
    <p:sldId id="346" r:id="rId10"/>
    <p:sldId id="327" r:id="rId11"/>
    <p:sldId id="375" r:id="rId12"/>
    <p:sldId id="325" r:id="rId13"/>
    <p:sldId id="366" r:id="rId14"/>
    <p:sldId id="367" r:id="rId15"/>
    <p:sldId id="368" r:id="rId16"/>
    <p:sldId id="385" r:id="rId17"/>
    <p:sldId id="349" r:id="rId18"/>
    <p:sldId id="258" r:id="rId19"/>
    <p:sldId id="343" r:id="rId20"/>
    <p:sldId id="377" r:id="rId21"/>
    <p:sldId id="353" r:id="rId22"/>
    <p:sldId id="354" r:id="rId23"/>
    <p:sldId id="356" r:id="rId24"/>
    <p:sldId id="310" r:id="rId25"/>
    <p:sldId id="313" r:id="rId26"/>
    <p:sldId id="273" r:id="rId27"/>
    <p:sldId id="342" r:id="rId28"/>
    <p:sldId id="379" r:id="rId29"/>
    <p:sldId id="260" r:id="rId30"/>
    <p:sldId id="261" r:id="rId31"/>
    <p:sldId id="296" r:id="rId32"/>
    <p:sldId id="328" r:id="rId33"/>
    <p:sldId id="344" r:id="rId34"/>
    <p:sldId id="345" r:id="rId35"/>
    <p:sldId id="383" r:id="rId36"/>
    <p:sldId id="330" r:id="rId37"/>
    <p:sldId id="333" r:id="rId38"/>
    <p:sldId id="314" r:id="rId39"/>
    <p:sldId id="357" r:id="rId40"/>
    <p:sldId id="358" r:id="rId41"/>
    <p:sldId id="360" r:id="rId42"/>
    <p:sldId id="318" r:id="rId43"/>
    <p:sldId id="319" r:id="rId44"/>
    <p:sldId id="320" r:id="rId45"/>
    <p:sldId id="365" r:id="rId46"/>
    <p:sldId id="384" r:id="rId47"/>
    <p:sldId id="380" r:id="rId48"/>
    <p:sldId id="381" r:id="rId4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>
          <p15:clr>
            <a:srgbClr val="A4A3A4"/>
          </p15:clr>
        </p15:guide>
        <p15:guide id="2" pos="4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CCFFCC"/>
    <a:srgbClr val="FFCC66"/>
    <a:srgbClr val="FFCCFF"/>
    <a:srgbClr val="FFFFFF"/>
    <a:srgbClr val="003300"/>
    <a:srgbClr val="DDDDDD"/>
    <a:srgbClr val="CC99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8" autoAdjust="0"/>
    <p:restoredTop sz="94660"/>
  </p:normalViewPr>
  <p:slideViewPr>
    <p:cSldViewPr showGuides="1">
      <p:cViewPr varScale="1">
        <p:scale>
          <a:sx n="76" d="100"/>
          <a:sy n="76" d="100"/>
        </p:scale>
        <p:origin x="274" y="43"/>
      </p:cViewPr>
      <p:guideLst>
        <p:guide orient="horz" pos="3475"/>
        <p:guide pos="4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576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1"/>
            <a:ext cx="3076576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6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6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2147301-26E6-4E94-9209-F9DBB63E207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629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defTabSz="955581">
              <a:defRPr sz="1400"/>
            </a:lvl1pPr>
          </a:lstStyle>
          <a:p>
            <a:endParaRPr lang="de-DE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6" y="2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defTabSz="955581">
              <a:defRPr sz="1400"/>
            </a:lvl1pPr>
          </a:lstStyle>
          <a:p>
            <a:endParaRPr lang="de-DE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6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263"/>
            <a:ext cx="3074987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defTabSz="955581">
              <a:defRPr sz="1400"/>
            </a:lvl1pPr>
          </a:lstStyle>
          <a:p>
            <a:endParaRPr lang="de-DE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6" y="9720263"/>
            <a:ext cx="3074987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defTabSz="955581">
              <a:defRPr sz="1400"/>
            </a:lvl1pPr>
          </a:lstStyle>
          <a:p>
            <a:fld id="{45C8CCB9-11CA-4B0E-ACAC-E19595B8C49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450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0E3BA-DCC1-49D5-942F-F5C085CBEDEB}" type="slidenum">
              <a:rPr lang="de-DE"/>
              <a:pPr/>
              <a:t>1</a:t>
            </a:fld>
            <a:endParaRPr lang="de-DE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3622C-3753-4F72-AF1E-9BCBC6EE172B}" type="slidenum">
              <a:rPr lang="de-DE"/>
              <a:pPr/>
              <a:t>18</a:t>
            </a:fld>
            <a:endParaRPr lang="de-DE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BBB05-787A-4002-800B-E52AE1841B41}" type="slidenum">
              <a:rPr lang="de-DE"/>
              <a:pPr/>
              <a:t>26</a:t>
            </a:fld>
            <a:endParaRPr lang="de-DE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0F289-C036-4665-9C10-D976E90019BF}" type="slidenum">
              <a:rPr lang="de-DE"/>
              <a:pPr/>
              <a:t>30</a:t>
            </a:fld>
            <a:endParaRPr lang="de-DE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97650"/>
            <a:ext cx="3347864" cy="26035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Sommersemester 2016 - Mein Stundenplan</a:t>
            </a:r>
            <a:endParaRPr lang="de-DE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7865" y="6621463"/>
            <a:ext cx="3240360" cy="236537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5FC9F8-1CE4-4DA3-91FD-515C2ACE4C9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774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1FBA38-935E-4C27-B8A8-15848F38389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24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7975" y="908050"/>
            <a:ext cx="1978025" cy="53879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138" y="908050"/>
            <a:ext cx="5786437" cy="53879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AD765E-3763-47A7-9769-2ABACD3C58D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832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350" y="908050"/>
            <a:ext cx="7197725" cy="9001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19138" y="1978025"/>
            <a:ext cx="7916862" cy="2082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19138" y="4213225"/>
            <a:ext cx="7916862" cy="2082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C47D7-C2DC-4A98-94BE-DABEE05AD13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63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350" y="908050"/>
            <a:ext cx="7197725" cy="9001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19138" y="1978025"/>
            <a:ext cx="3881437" cy="431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975" y="1978025"/>
            <a:ext cx="3883025" cy="431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5330C-1397-4B27-9901-5210A93AF8C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513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350" y="908050"/>
            <a:ext cx="7197725" cy="9001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138" y="1978025"/>
            <a:ext cx="7916862" cy="2082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19138" y="4213225"/>
            <a:ext cx="7916862" cy="2082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E9C18-8DB0-48B8-87BE-5F23320CB9E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299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1413" y="692150"/>
            <a:ext cx="6480175" cy="10080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39750" y="1844675"/>
            <a:ext cx="8147050" cy="4608513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524625"/>
            <a:ext cx="2133600" cy="2889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24625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288925"/>
          </a:xfrm>
        </p:spPr>
        <p:txBody>
          <a:bodyPr/>
          <a:lstStyle>
            <a:lvl1pPr>
              <a:defRPr/>
            </a:lvl1pPr>
          </a:lstStyle>
          <a:p>
            <a:fld id="{10B047CE-C3D4-49F3-9F2C-44EDD48FA94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405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1413" y="692150"/>
            <a:ext cx="6480175" cy="10080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50" y="1844675"/>
            <a:ext cx="3997325" cy="4608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89475" y="1844675"/>
            <a:ext cx="3997325" cy="22272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89475" y="4224338"/>
            <a:ext cx="3997325" cy="22288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57200" y="6524625"/>
            <a:ext cx="2133600" cy="2889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524625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288925"/>
          </a:xfrm>
        </p:spPr>
        <p:txBody>
          <a:bodyPr/>
          <a:lstStyle>
            <a:lvl1pPr>
              <a:defRPr/>
            </a:lvl1pPr>
          </a:lstStyle>
          <a:p>
            <a:fld id="{95FADD66-4D77-4B5A-AC51-A2652AEE9C6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992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1413" y="692150"/>
            <a:ext cx="6480175" cy="10080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997325" cy="4608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689475" y="1844675"/>
            <a:ext cx="3997325" cy="4608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524625"/>
            <a:ext cx="2133600" cy="2889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524625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524625"/>
            <a:ext cx="2133600" cy="288925"/>
          </a:xfrm>
        </p:spPr>
        <p:txBody>
          <a:bodyPr/>
          <a:lstStyle>
            <a:lvl1pPr>
              <a:defRPr/>
            </a:lvl1pPr>
          </a:lstStyle>
          <a:p>
            <a:fld id="{E2C8EA3C-F41B-4AEF-8017-0E548F35269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6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Sommersemester 2016 - Mein Stundenplan</a:t>
            </a:r>
            <a:endParaRPr lang="de-DE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5266F-FE83-444E-8103-CE97B20BFC4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0" y="6525344"/>
            <a:ext cx="9179496" cy="332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400600" pitchFamily="2" charset="0"/>
              <a:ea typeface="MS PGothic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61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AF461D-1A7C-46C0-8FCA-6087495DEB7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18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138" y="1978025"/>
            <a:ext cx="3881437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975" y="1978025"/>
            <a:ext cx="3883025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8EA16-2D29-4DCD-9A26-7D56E0F5D8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73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70BB1-D2D9-49BA-B94C-464A1FF3648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36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2271C-682B-4B32-95ED-417564E6B7F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49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D72A67-3134-4A46-95D2-7E42D08D1E1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40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CB6746-916A-4CC8-BE46-7199EE919A0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97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D68D0-874C-4D28-B2A4-80CF71A3405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51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auto">
          <a:xfrm>
            <a:off x="0" y="6525344"/>
            <a:ext cx="9179496" cy="332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400600" pitchFamily="2" charset="0"/>
              <a:ea typeface="MS PGothic" pitchFamily="34" charset="-128"/>
              <a:cs typeface="Arial" charset="0"/>
            </a:endParaRPr>
          </a:p>
        </p:txBody>
      </p:sp>
      <p:pic>
        <p:nvPicPr>
          <p:cNvPr id="1026" name="Picture 2" descr="Bild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438" y="0"/>
            <a:ext cx="9248776" cy="616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908050"/>
            <a:ext cx="7197725" cy="900113"/>
          </a:xfrm>
          <a:prstGeom prst="rect">
            <a:avLst/>
          </a:prstGeom>
          <a:noFill/>
          <a:ln>
            <a:noFill/>
          </a:ln>
          <a:effectLst>
            <a:outerShdw blurRad="38100" dist="25399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978025"/>
            <a:ext cx="7916862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38100" dist="25399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97650"/>
            <a:ext cx="3635896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solidFill>
                  <a:srgbClr val="0B4B83"/>
                </a:solidFill>
              </a:defRPr>
            </a:lvl1pPr>
          </a:lstStyle>
          <a:p>
            <a:r>
              <a:rPr lang="de-DE" smtClean="0"/>
              <a:t>Sommersemester 2016 - Mein Stundenplan</a:t>
            </a: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35896" y="6621463"/>
            <a:ext cx="468101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1200">
                <a:solidFill>
                  <a:srgbClr val="0B4B83"/>
                </a:solidFill>
              </a:defRPr>
            </a:lvl1pPr>
          </a:lstStyle>
          <a:p>
            <a:r>
              <a:rPr lang="de-DE" dirty="0" smtClean="0"/>
              <a:t>Dr. Ute Vogel</a:t>
            </a:r>
            <a:endParaRPr lang="de-DE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624638"/>
            <a:ext cx="719137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solidFill>
                  <a:srgbClr val="0B4B83"/>
                </a:solidFill>
                <a:ea typeface="MS PGothic" pitchFamily="34" charset="-128"/>
                <a:cs typeface="Arial" charset="0"/>
              </a:defRPr>
            </a:lvl1pPr>
          </a:lstStyle>
          <a:p>
            <a:fld id="{3F9A5E8F-A90C-4A81-89C7-395FC1DCFE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9" r:id="rId17"/>
  </p:sldLayoutIdLst>
  <p:timing>
    <p:tnLst>
      <p:par>
        <p:cTn id="1" dur="indefinite" restart="never" nodeType="tmRoot"/>
      </p:par>
    </p:tnLst>
  </p:timing>
  <p:hf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005BAA"/>
          </a:solidFill>
          <a:latin typeface="+mj-lt"/>
          <a:ea typeface="ＭＳ Ｐゴシック" pitchFamily="34" charset="-128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5BAA"/>
          </a:solidFill>
          <a:latin typeface="M400600" pitchFamily="2" charset="0"/>
          <a:ea typeface="ＭＳ Ｐゴシック" pitchFamily="34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5BAA"/>
          </a:solidFill>
          <a:latin typeface="M400600" pitchFamily="2" charset="0"/>
          <a:ea typeface="ＭＳ Ｐゴシック" pitchFamily="34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5BAA"/>
          </a:solidFill>
          <a:latin typeface="M400600" pitchFamily="2" charset="0"/>
          <a:ea typeface="ＭＳ Ｐゴシック" pitchFamily="34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5BAA"/>
          </a:solidFill>
          <a:latin typeface="M400600" pitchFamily="2" charset="0"/>
          <a:ea typeface="ＭＳ Ｐゴシック" pitchFamily="34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5BAA"/>
          </a:solidFill>
          <a:latin typeface="M400600" pitchFamily="2" charset="0"/>
          <a:ea typeface="MS PGothic" pitchFamily="34" charset="-128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5BAA"/>
          </a:solidFill>
          <a:latin typeface="M400600" pitchFamily="2" charset="0"/>
          <a:ea typeface="MS PGothic" pitchFamily="34" charset="-128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5BAA"/>
          </a:solidFill>
          <a:latin typeface="M400600" pitchFamily="2" charset="0"/>
          <a:ea typeface="MS PGothic" pitchFamily="34" charset="-128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rgbClr val="005BAA"/>
          </a:solidFill>
          <a:latin typeface="M400600" pitchFamily="2" charset="0"/>
          <a:ea typeface="MS PGothic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B727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B727"/>
        </a:buClr>
        <a:buSzPct val="50000"/>
        <a:buFont typeface="Wingdings 2" pitchFamily="18" charset="2"/>
        <a:buChar char=""/>
        <a:defRPr sz="2400">
          <a:solidFill>
            <a:schemeClr val="tx1"/>
          </a:solidFill>
          <a:latin typeface="+mn-lt"/>
          <a:ea typeface="ＭＳ Ｐゴシック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B727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ＭＳ Ｐゴシック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ＭＳ Ｐゴシック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learning.uni-oldenburg.d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803400"/>
          </a:xfrm>
        </p:spPr>
        <p:txBody>
          <a:bodyPr/>
          <a:lstStyle/>
          <a:p>
            <a:r>
              <a:rPr lang="de-DE" dirty="0"/>
              <a:t>Mein Stundenplan </a:t>
            </a:r>
            <a:br>
              <a:rPr lang="de-DE" dirty="0"/>
            </a:br>
            <a:r>
              <a:rPr lang="de-DE" sz="2800" dirty="0"/>
              <a:t>Einführungsvortrag für </a:t>
            </a:r>
            <a:br>
              <a:rPr lang="de-DE" sz="2800" dirty="0"/>
            </a:br>
            <a:r>
              <a:rPr lang="de-DE" sz="2800" dirty="0" smtClean="0"/>
              <a:t>Bachelor- und Master-</a:t>
            </a:r>
            <a:br>
              <a:rPr lang="de-DE" sz="2800" dirty="0" smtClean="0"/>
            </a:br>
            <a:r>
              <a:rPr lang="de-DE" sz="2800" dirty="0" err="1" smtClean="0"/>
              <a:t>StudienanfängerInnen</a:t>
            </a:r>
            <a:r>
              <a:rPr lang="de-DE" sz="2800" dirty="0" smtClean="0"/>
              <a:t> Informatik </a:t>
            </a:r>
            <a:br>
              <a:rPr lang="de-DE" sz="2800" dirty="0" smtClean="0"/>
            </a:br>
            <a:r>
              <a:rPr lang="de-DE" sz="2800" dirty="0" smtClean="0"/>
              <a:t>im Sommersemester 2016</a:t>
            </a:r>
            <a:endParaRPr lang="de-DE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437063"/>
            <a:ext cx="7058025" cy="2206625"/>
          </a:xfrm>
        </p:spPr>
        <p:txBody>
          <a:bodyPr/>
          <a:lstStyle/>
          <a:p>
            <a:r>
              <a:rPr lang="de-DE" sz="2000" dirty="0"/>
              <a:t>Dr. Ute Vogel</a:t>
            </a:r>
          </a:p>
          <a:p>
            <a:r>
              <a:rPr lang="de-DE" sz="2000" dirty="0"/>
              <a:t>[Abteilung Umweltinformatik]</a:t>
            </a:r>
          </a:p>
          <a:p>
            <a:r>
              <a:rPr lang="de-DE" sz="2000" dirty="0" smtClean="0"/>
              <a:t>Fach-Studienberaterin Informatik </a:t>
            </a:r>
            <a:endParaRPr lang="de-DE" sz="2000" dirty="0"/>
          </a:p>
          <a:p>
            <a:r>
              <a:rPr lang="de-DE" sz="2000" dirty="0" smtClean="0"/>
              <a:t>Bsc.Informatik@uni-oldenburg.de</a:t>
            </a:r>
          </a:p>
          <a:p>
            <a:r>
              <a:rPr lang="de-DE" sz="2000" dirty="0" smtClean="0"/>
              <a:t>Msc.Informatik@uni-oldenburg.de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C9F8-1CE4-4DA3-91FD-515C2ACE4C9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Rechtliche Grundlagen</a:t>
            </a:r>
            <a:endParaRPr lang="de-DE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700808"/>
            <a:ext cx="7916862" cy="4595217"/>
          </a:xfrm>
        </p:spPr>
        <p:txBody>
          <a:bodyPr/>
          <a:lstStyle/>
          <a:p>
            <a:r>
              <a:rPr lang="de-DE" dirty="0"/>
              <a:t>Prüfungsordnung (PO) des Studiengangs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wird </a:t>
            </a:r>
            <a:r>
              <a:rPr lang="de-DE" dirty="0">
                <a:sym typeface="Wingdings" pitchFamily="2" charset="2"/>
              </a:rPr>
              <a:t>ergänzt durch </a:t>
            </a:r>
            <a:r>
              <a:rPr lang="de-DE" b="1" dirty="0" smtClean="0">
                <a:sym typeface="Wingdings" pitchFamily="2" charset="2"/>
              </a:rPr>
              <a:t>Studien(</a:t>
            </a:r>
            <a:r>
              <a:rPr lang="de-DE" b="1" dirty="0" err="1" smtClean="0">
                <a:sym typeface="Wingdings" pitchFamily="2" charset="2"/>
              </a:rPr>
              <a:t>verlaufs</a:t>
            </a:r>
            <a:r>
              <a:rPr lang="de-DE" b="1" dirty="0" smtClean="0">
                <a:sym typeface="Wingdings" pitchFamily="2" charset="2"/>
              </a:rPr>
              <a:t>)</a:t>
            </a:r>
            <a:r>
              <a:rPr lang="de-DE" b="1" dirty="0" err="1" smtClean="0">
                <a:sym typeface="Wingdings" pitchFamily="2" charset="2"/>
              </a:rPr>
              <a:t>pläne</a:t>
            </a:r>
            <a:endParaRPr lang="de-DE" b="1" dirty="0"/>
          </a:p>
          <a:p>
            <a:pPr lvl="2"/>
            <a:r>
              <a:rPr lang="de-DE" b="1" i="1" dirty="0" smtClean="0"/>
              <a:t>Studienplan = </a:t>
            </a:r>
            <a:r>
              <a:rPr lang="de-DE" i="1" dirty="0" smtClean="0"/>
              <a:t>Empfohlene</a:t>
            </a:r>
            <a:r>
              <a:rPr lang="de-DE" dirty="0" smtClean="0"/>
              <a:t> Verteilung der durch die  PO  vorgeschriebenen </a:t>
            </a:r>
            <a:r>
              <a:rPr lang="de-DE" dirty="0"/>
              <a:t>Module </a:t>
            </a:r>
            <a:r>
              <a:rPr lang="de-DE" dirty="0" smtClean="0"/>
              <a:t>auf die (6 oder 4 ) Semester Regelstudienzeit des </a:t>
            </a:r>
            <a:r>
              <a:rPr lang="de-DE" dirty="0"/>
              <a:t>Studiums</a:t>
            </a:r>
          </a:p>
          <a:p>
            <a:pPr lvl="3">
              <a:buFont typeface="Wingdings"/>
              <a:buChar char="à"/>
            </a:pPr>
            <a:r>
              <a:rPr lang="de-DE" dirty="0" smtClean="0"/>
              <a:t>Bei </a:t>
            </a:r>
            <a:r>
              <a:rPr lang="de-DE" dirty="0"/>
              <a:t>Bedarf </a:t>
            </a:r>
            <a:r>
              <a:rPr lang="de-DE" dirty="0" smtClean="0"/>
              <a:t>darf </a:t>
            </a:r>
            <a:r>
              <a:rPr lang="de-DE" dirty="0"/>
              <a:t>davon abgewichen werden</a:t>
            </a:r>
            <a:r>
              <a:rPr lang="de-DE" dirty="0" smtClean="0"/>
              <a:t>!</a:t>
            </a:r>
          </a:p>
          <a:p>
            <a:pPr lvl="2"/>
            <a:r>
              <a:rPr lang="de-DE" dirty="0" smtClean="0"/>
              <a:t>Bei individueller Studiengestaltung zu beachten:</a:t>
            </a:r>
          </a:p>
          <a:p>
            <a:pPr lvl="3"/>
            <a:r>
              <a:rPr lang="de-DE" dirty="0" smtClean="0"/>
              <a:t>Inhaltliche Abhängigkeiten </a:t>
            </a:r>
            <a:br>
              <a:rPr lang="de-DE" dirty="0" smtClean="0"/>
            </a:br>
            <a:r>
              <a:rPr lang="de-DE" dirty="0" smtClean="0"/>
              <a:t>zwischen Modulen </a:t>
            </a:r>
          </a:p>
          <a:p>
            <a:pPr lvl="3"/>
            <a:r>
              <a:rPr lang="de-DE" dirty="0" smtClean="0"/>
              <a:t>Evtl. Angleichungsmodule </a:t>
            </a:r>
            <a:br>
              <a:rPr lang="de-DE" dirty="0" smtClean="0"/>
            </a:br>
            <a:r>
              <a:rPr lang="de-DE" dirty="0" smtClean="0"/>
              <a:t>beim Master im ersten </a:t>
            </a:r>
            <a:br>
              <a:rPr lang="de-DE" dirty="0" smtClean="0"/>
            </a:br>
            <a:r>
              <a:rPr lang="de-DE" dirty="0" smtClean="0"/>
              <a:t>Studienjahr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10</a:t>
            </a:fld>
            <a:endParaRPr lang="de-DE"/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6418256"/>
              </p:ext>
            </p:extLst>
          </p:nvPr>
        </p:nvGraphicFramePr>
        <p:xfrm>
          <a:off x="5292080" y="4437112"/>
          <a:ext cx="3672410" cy="1465105"/>
        </p:xfrm>
        <a:graphic>
          <a:graphicData uri="http://schemas.openxmlformats.org/drawingml/2006/table">
            <a:tbl>
              <a:tblPr/>
              <a:tblGrid>
                <a:gridCol w="31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7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 Sem.</a:t>
                      </a:r>
                      <a:endParaRPr kumimoji="0" lang="de-DE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PB-Wahl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bg1"/>
                      </a:fgClr>
                      <a:bgClr>
                        <a:srgbClr val="CCFF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Programmierkurs Java</a:t>
                      </a:r>
                      <a:endParaRPr kumimoji="0" lang="de-DE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Soft Skills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Theoretische Informatik 1</a:t>
                      </a:r>
                      <a:endParaRPr kumimoji="0" lang="de-DE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Analysis für </a:t>
                      </a:r>
                      <a:br>
                        <a:rPr kumimoji="0" lang="de-DE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Informatiker</a:t>
                      </a:r>
                      <a:endParaRPr kumimoji="0" lang="de-DE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 Sem.</a:t>
                      </a:r>
                      <a:endParaRPr kumimoji="0" lang="de-DE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Algorithmen &amp; Programmierung</a:t>
                      </a:r>
                      <a:endParaRPr kumimoji="0" lang="de-DE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Software-</a:t>
                      </a:r>
                      <a:br>
                        <a:rPr kumimoji="0" lang="de-DE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technik</a:t>
                      </a:r>
                      <a:r>
                        <a:rPr kumimoji="0" lang="de-DE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 1</a:t>
                      </a:r>
                      <a:endParaRPr kumimoji="0" lang="de-DE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Grundlagen d. Technischen Informatik</a:t>
                      </a:r>
                      <a:endParaRPr kumimoji="0" lang="de-DE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Theoretische Informatik 2</a:t>
                      </a: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Diskrete Strukturen</a:t>
                      </a:r>
                      <a:endParaRPr kumimoji="0" lang="de-DE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Algorithmen &amp; Datenstrukturen</a:t>
                      </a: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700600" pitchFamily="2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Softwareprojekt </a:t>
                      </a:r>
                      <a:b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und </a:t>
                      </a:r>
                      <a:b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Proseminar</a:t>
                      </a:r>
                      <a:endParaRPr kumimoji="0" lang="de-DE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M700600" pitchFamily="2" charset="0"/>
                        </a:rPr>
                        <a:t>Technische Informatik</a:t>
                      </a: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Rechner-</a:t>
                      </a:r>
                      <a:b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netze 1</a:t>
                      </a:r>
                      <a:endParaRPr kumimoji="0" lang="de-DE" sz="6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Betriebs-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Systeme 1</a:t>
                      </a:r>
                      <a:endParaRPr kumimoji="0" lang="de-DE" sz="6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Informations-systeme 1</a:t>
                      </a:r>
                      <a:endParaRPr kumimoji="0" lang="de-DE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M700600" pitchFamily="2" charset="0"/>
                        </a:rPr>
                        <a:t>Wahl</a:t>
                      </a: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Informatik und Gesellschaft</a:t>
                      </a: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Lineare </a:t>
                      </a:r>
                      <a:b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Algebra</a:t>
                      </a: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</a:rPr>
                        <a:t>PB-Wahl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CCFFCC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</a:rPr>
                        <a:t>Wahl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chemeClr val="bg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Praktikum Techn. Inf.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Wahl</a:t>
                      </a:r>
                      <a:endParaRPr kumimoji="0" lang="de-DE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Mathematik speziell</a:t>
                      </a:r>
                      <a:endParaRPr kumimoji="0" lang="de-DE" sz="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olidDmnd">
                      <a:fgClr>
                        <a:srgbClr val="FFFF99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Abschlussarbeit</a:t>
                      </a:r>
                      <a:endParaRPr kumimoji="0" lang="de-DE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CCFFCC"/>
                      </a:fgClr>
                      <a:bgClr>
                        <a:srgbClr val="FFFFFF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</a:rPr>
                        <a:t>Seminar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CCFFCC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Wahl</a:t>
                      </a:r>
                      <a:endParaRPr kumimoji="0" lang="de-DE" sz="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Wahl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508375"/>
            <a:ext cx="7197725" cy="900113"/>
          </a:xfrm>
        </p:spPr>
        <p:txBody>
          <a:bodyPr/>
          <a:lstStyle/>
          <a:p>
            <a:r>
              <a:rPr lang="de-DE" dirty="0" smtClean="0"/>
              <a:t>Studien(</a:t>
            </a:r>
            <a:r>
              <a:rPr lang="de-DE" dirty="0" err="1" smtClean="0"/>
              <a:t>verlaufs</a:t>
            </a:r>
            <a:r>
              <a:rPr lang="de-DE" dirty="0" smtClean="0"/>
              <a:t>)plan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71C-682B-4B32-95ED-417564E6B7F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08488"/>
            <a:ext cx="7398965" cy="516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4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7997" y="260648"/>
            <a:ext cx="7936451" cy="2016224"/>
          </a:xfrm>
          <a:solidFill>
            <a:schemeClr val="bg1">
              <a:alpha val="80000"/>
            </a:schemeClr>
          </a:solidFill>
          <a:ln/>
        </p:spPr>
        <p:txBody>
          <a:bodyPr/>
          <a:lstStyle/>
          <a:p>
            <a:pPr algn="l"/>
            <a:r>
              <a:rPr lang="en-US" sz="2800" b="1" dirty="0" err="1" smtClean="0"/>
              <a:t>Studien</a:t>
            </a:r>
            <a:r>
              <a:rPr lang="en-US" sz="2800" b="1" dirty="0" smtClean="0"/>
              <a:t>-(</a:t>
            </a:r>
            <a:r>
              <a:rPr lang="en-US" sz="2800" b="1" dirty="0" err="1" smtClean="0"/>
              <a:t>verlaufs</a:t>
            </a:r>
            <a:r>
              <a:rPr lang="en-US" sz="2800" b="1" dirty="0" smtClean="0"/>
              <a:t>-)</a:t>
            </a:r>
            <a:r>
              <a:rPr lang="en-US" sz="2800" b="1" dirty="0" err="1" smtClean="0"/>
              <a:t>pläne</a:t>
            </a:r>
            <a:r>
              <a:rPr lang="en-US" sz="2800" b="1" dirty="0" smtClean="0"/>
              <a:t> und </a:t>
            </a:r>
            <a:r>
              <a:rPr lang="en-US" sz="2800" b="1" dirty="0" err="1" smtClean="0"/>
              <a:t>Prüfungsordnungen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/>
              <a:t>im</a:t>
            </a:r>
            <a:r>
              <a:rPr lang="en-US" sz="2800" b="1" dirty="0" smtClean="0"/>
              <a:t> Web</a:t>
            </a:r>
            <a:br>
              <a:rPr lang="en-US" sz="2800" b="1" dirty="0" smtClean="0"/>
            </a:br>
            <a:r>
              <a:rPr lang="en-US" sz="2800" b="1" dirty="0" smtClean="0"/>
              <a:t>www.uni-oldenburg.de/informatik /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483890" cy="439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Welche </a:t>
            </a:r>
            <a:r>
              <a:rPr lang="de-DE" sz="3200" dirty="0"/>
              <a:t>Module 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muss </a:t>
            </a:r>
            <a:r>
              <a:rPr lang="de-DE" sz="3200" dirty="0"/>
              <a:t>/soll ich </a:t>
            </a:r>
            <a:r>
              <a:rPr lang="de-DE" sz="3200" dirty="0" smtClean="0"/>
              <a:t>jetzt belegen</a:t>
            </a:r>
            <a:r>
              <a:rPr lang="de-DE" sz="3200" dirty="0"/>
              <a:t>?</a:t>
            </a:r>
            <a:br>
              <a:rPr lang="de-DE" sz="3200" dirty="0"/>
            </a:b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Dr. Ute Vogel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E9C18-8DB0-48B8-87BE-5F23320CB9E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236296" y="2062589"/>
            <a:ext cx="1512168" cy="646331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de-DE" dirty="0" smtClean="0"/>
              <a:t>Wähle diese frühzeitig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310196" y="3251860"/>
            <a:ext cx="4277506" cy="1754326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de-DE" dirty="0" smtClean="0"/>
              <a:t>Wähle ein Modul aus dem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Modulangebot des Studiengangs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oder (im Bachelor) ein PB-Modul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oder (im Master oder Bachelor) ein geeignetes NI-Modul aus dem Angebot der Uni aus!</a:t>
            </a:r>
            <a:endParaRPr lang="de-DE" dirty="0"/>
          </a:p>
        </p:txBody>
      </p:sp>
      <p:sp>
        <p:nvSpPr>
          <p:cNvPr id="17" name="Sechseck 16"/>
          <p:cNvSpPr/>
          <p:nvPr/>
        </p:nvSpPr>
        <p:spPr bwMode="auto">
          <a:xfrm>
            <a:off x="2195736" y="2021076"/>
            <a:ext cx="4680520" cy="687843"/>
          </a:xfrm>
          <a:prstGeom prst="hexagon">
            <a:avLst>
              <a:gd name="adj" fmla="val 46760"/>
              <a:gd name="vf" fmla="val 115470"/>
            </a:avLst>
          </a:prstGeom>
          <a:solidFill>
            <a:srgbClr val="FFCC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Habe ich Pflichtmodule zu hören</a:t>
            </a:r>
            <a:r>
              <a:rPr lang="de-DE" dirty="0"/>
              <a:t>, die </a:t>
            </a:r>
            <a:r>
              <a:rPr lang="de-DE" dirty="0" smtClean="0"/>
              <a:t>jetzt angeboten </a:t>
            </a:r>
            <a:r>
              <a:rPr lang="de-DE" dirty="0"/>
              <a:t>werden?</a:t>
            </a:r>
          </a:p>
        </p:txBody>
      </p:sp>
      <p:sp>
        <p:nvSpPr>
          <p:cNvPr id="19" name="Flussdiagramm: Grenzstelle 18"/>
          <p:cNvSpPr/>
          <p:nvPr/>
        </p:nvSpPr>
        <p:spPr bwMode="auto">
          <a:xfrm>
            <a:off x="906092" y="5510813"/>
            <a:ext cx="1073620" cy="529026"/>
          </a:xfrm>
          <a:prstGeom prst="flowChartTerminator">
            <a:avLst/>
          </a:prstGeom>
          <a:solidFill>
            <a:srgbClr val="FFCC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/>
              <a:t>Fertig</a:t>
            </a:r>
          </a:p>
        </p:txBody>
      </p:sp>
      <p:cxnSp>
        <p:nvCxnSpPr>
          <p:cNvPr id="21" name="Gewinkelte Verbindung 20"/>
          <p:cNvCxnSpPr>
            <a:stCxn id="17" idx="0"/>
            <a:endCxn id="10" idx="1"/>
          </p:cNvCxnSpPr>
          <p:nvPr/>
        </p:nvCxnSpPr>
        <p:spPr bwMode="auto">
          <a:xfrm>
            <a:off x="6876256" y="2364998"/>
            <a:ext cx="360040" cy="2075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53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2" name="Gewinkelte Verbindung 21"/>
          <p:cNvCxnSpPr>
            <a:stCxn id="17" idx="3"/>
            <a:endCxn id="55" idx="0"/>
          </p:cNvCxnSpPr>
          <p:nvPr/>
        </p:nvCxnSpPr>
        <p:spPr bwMode="auto">
          <a:xfrm rot="10800000" flipV="1">
            <a:off x="1979712" y="2364998"/>
            <a:ext cx="216024" cy="1136010"/>
          </a:xfrm>
          <a:prstGeom prst="bentConnector2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53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5" name="Gewinkelte Verbindung 24"/>
          <p:cNvCxnSpPr>
            <a:stCxn id="18" idx="3"/>
            <a:endCxn id="19" idx="0"/>
          </p:cNvCxnSpPr>
          <p:nvPr/>
        </p:nvCxnSpPr>
        <p:spPr bwMode="auto">
          <a:xfrm rot="10800000" flipH="1" flipV="1">
            <a:off x="827584" y="3815015"/>
            <a:ext cx="615318" cy="1695797"/>
          </a:xfrm>
          <a:prstGeom prst="bentConnector4">
            <a:avLst>
              <a:gd name="adj1" fmla="val -37152"/>
              <a:gd name="adj2" fmla="val 59258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53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9" name="Gewinkelte Verbindung 38"/>
          <p:cNvCxnSpPr>
            <a:stCxn id="10" idx="3"/>
            <a:endCxn id="40" idx="0"/>
          </p:cNvCxnSpPr>
          <p:nvPr/>
        </p:nvCxnSpPr>
        <p:spPr bwMode="auto">
          <a:xfrm flipH="1" flipV="1">
            <a:off x="4722862" y="2023130"/>
            <a:ext cx="4025602" cy="362625"/>
          </a:xfrm>
          <a:prstGeom prst="bentConnector4">
            <a:avLst>
              <a:gd name="adj1" fmla="val -5679"/>
              <a:gd name="adj2" fmla="val 16304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53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0" name="Gleichschenkliges Dreieck 39"/>
          <p:cNvSpPr/>
          <p:nvPr/>
        </p:nvSpPr>
        <p:spPr bwMode="auto">
          <a:xfrm>
            <a:off x="4614850" y="2023130"/>
            <a:ext cx="216024" cy="144016"/>
          </a:xfrm>
          <a:prstGeom prst="triangl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53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400600" pitchFamily="2" charset="0"/>
              <a:ea typeface="MS PGothic" pitchFamily="34" charset="-128"/>
              <a:cs typeface="Arial" charset="0"/>
            </a:endParaRPr>
          </a:p>
        </p:txBody>
      </p:sp>
      <p:cxnSp>
        <p:nvCxnSpPr>
          <p:cNvPr id="45" name="Gewinkelte Verbindung 44"/>
          <p:cNvCxnSpPr>
            <a:stCxn id="18" idx="0"/>
            <a:endCxn id="13" idx="1"/>
          </p:cNvCxnSpPr>
          <p:nvPr/>
        </p:nvCxnSpPr>
        <p:spPr bwMode="auto">
          <a:xfrm>
            <a:off x="3131840" y="3815016"/>
            <a:ext cx="1178356" cy="31400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53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57" name="Gruppieren 56"/>
          <p:cNvGrpSpPr/>
          <p:nvPr/>
        </p:nvGrpSpPr>
        <p:grpSpPr>
          <a:xfrm>
            <a:off x="827584" y="3501008"/>
            <a:ext cx="2304256" cy="628015"/>
            <a:chOff x="2659867" y="5947539"/>
            <a:chExt cx="3310106" cy="628015"/>
          </a:xfrm>
          <a:solidFill>
            <a:srgbClr val="FFC00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8" name="Sechseck 17"/>
            <p:cNvSpPr/>
            <p:nvPr/>
          </p:nvSpPr>
          <p:spPr bwMode="auto">
            <a:xfrm>
              <a:off x="2659867" y="5947539"/>
              <a:ext cx="3310106" cy="628015"/>
            </a:xfrm>
            <a:prstGeom prst="hexag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de-DE" dirty="0"/>
                <a:t>Schaffe ich </a:t>
              </a:r>
              <a:r>
                <a:rPr lang="de-DE" dirty="0" smtClean="0"/>
                <a:t>mehr Module? </a:t>
              </a:r>
              <a:endParaRPr lang="de-DE" dirty="0"/>
            </a:p>
          </p:txBody>
        </p:sp>
        <p:sp>
          <p:nvSpPr>
            <p:cNvPr id="55" name="Gleichschenkliges Dreieck 54"/>
            <p:cNvSpPr/>
            <p:nvPr/>
          </p:nvSpPr>
          <p:spPr bwMode="auto">
            <a:xfrm>
              <a:off x="4206908" y="5947539"/>
              <a:ext cx="216024" cy="144016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endParaRPr>
            </a:p>
          </p:txBody>
        </p:sp>
      </p:grpSp>
      <p:cxnSp>
        <p:nvCxnSpPr>
          <p:cNvPr id="66" name="Gewinkelte Verbindung 65"/>
          <p:cNvCxnSpPr>
            <a:stCxn id="13" idx="0"/>
            <a:endCxn id="55" idx="0"/>
          </p:cNvCxnSpPr>
          <p:nvPr/>
        </p:nvCxnSpPr>
        <p:spPr bwMode="auto">
          <a:xfrm rot="16200000" flipH="1" flipV="1">
            <a:off x="4089757" y="1141815"/>
            <a:ext cx="249148" cy="4469237"/>
          </a:xfrm>
          <a:prstGeom prst="bentConnector3">
            <a:avLst>
              <a:gd name="adj1" fmla="val -91753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53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9" name="Textfeld 88"/>
          <p:cNvSpPr txBox="1"/>
          <p:nvPr/>
        </p:nvSpPr>
        <p:spPr>
          <a:xfrm>
            <a:off x="1629841" y="2062212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nein</a:t>
            </a:r>
            <a:endParaRPr lang="de-DE" sz="1600" i="1" dirty="0"/>
          </a:p>
        </p:txBody>
      </p:sp>
      <p:sp>
        <p:nvSpPr>
          <p:cNvPr id="90" name="Textfeld 89"/>
          <p:cNvSpPr txBox="1"/>
          <p:nvPr/>
        </p:nvSpPr>
        <p:spPr>
          <a:xfrm>
            <a:off x="230366" y="3475747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nein</a:t>
            </a:r>
            <a:endParaRPr lang="de-DE" sz="1600" i="1" dirty="0"/>
          </a:p>
        </p:txBody>
      </p:sp>
      <p:sp>
        <p:nvSpPr>
          <p:cNvPr id="93" name="Textfeld 92"/>
          <p:cNvSpPr txBox="1"/>
          <p:nvPr/>
        </p:nvSpPr>
        <p:spPr>
          <a:xfrm>
            <a:off x="6838926" y="2101216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ja</a:t>
            </a:r>
            <a:endParaRPr lang="de-DE" sz="1600" i="1" dirty="0"/>
          </a:p>
        </p:txBody>
      </p:sp>
      <p:sp>
        <p:nvSpPr>
          <p:cNvPr id="94" name="Textfeld 93"/>
          <p:cNvSpPr txBox="1"/>
          <p:nvPr/>
        </p:nvSpPr>
        <p:spPr>
          <a:xfrm>
            <a:off x="3131840" y="3501008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ja</a:t>
            </a:r>
            <a:endParaRPr lang="de-DE" sz="1600" i="1" dirty="0"/>
          </a:p>
        </p:txBody>
      </p:sp>
      <p:sp>
        <p:nvSpPr>
          <p:cNvPr id="98" name="Textfeld 97"/>
          <p:cNvSpPr txBox="1"/>
          <p:nvPr/>
        </p:nvSpPr>
        <p:spPr>
          <a:xfrm>
            <a:off x="-19170" y="7307"/>
            <a:ext cx="2862978" cy="132343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Ein Studienplan ist nur eine Empfehlung – Module dürfen </a:t>
            </a:r>
            <a:r>
              <a:rPr lang="de-DE" sz="1600" b="1" dirty="0" smtClean="0"/>
              <a:t>in eigener Verantwortung</a:t>
            </a:r>
          </a:p>
          <a:p>
            <a:r>
              <a:rPr lang="de-DE" sz="1600" dirty="0" smtClean="0"/>
              <a:t>auch in anderer Reihenfolge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smtClean="0"/>
              <a:t>studiert werden. </a:t>
            </a:r>
            <a:endParaRPr lang="de-DE" sz="1600" dirty="0"/>
          </a:p>
        </p:txBody>
      </p:sp>
      <p:sp>
        <p:nvSpPr>
          <p:cNvPr id="15" name="Rechteckige Legende 14"/>
          <p:cNvSpPr/>
          <p:nvPr/>
        </p:nvSpPr>
        <p:spPr bwMode="auto">
          <a:xfrm>
            <a:off x="2771800" y="5355560"/>
            <a:ext cx="5760640" cy="614075"/>
          </a:xfrm>
          <a:prstGeom prst="wedgeRectCallout">
            <a:avLst>
              <a:gd name="adj1" fmla="val -63055"/>
              <a:gd name="adj2" fmla="val -247850"/>
            </a:avLst>
          </a:prstGeom>
          <a:solidFill>
            <a:srgbClr val="FFFFCC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Wenn man weiß, dass man nur</a:t>
            </a:r>
            <a:r>
              <a:rPr kumimoji="0" lang="de-DE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 weniger als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400600" pitchFamily="2" charset="0"/>
                <a:ea typeface="MS PGothic" pitchFamily="34" charset="-128"/>
                <a:cs typeface="Arial" charset="0"/>
              </a:rPr>
              <a:t>30 KP schaffen kann, kann man ein Teilzeitstudium beantragen.</a:t>
            </a:r>
          </a:p>
        </p:txBody>
      </p:sp>
    </p:spTree>
    <p:extLst>
      <p:ext uri="{BB962C8B-B14F-4D97-AF65-F5344CB8AC3E}">
        <p14:creationId xmlns:p14="http://schemas.microsoft.com/office/powerpoint/2010/main" val="265013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 animBg="1"/>
      <p:bldP spid="19" grpId="0" animBg="1"/>
      <p:bldP spid="89" grpId="0"/>
      <p:bldP spid="90" grpId="0"/>
      <p:bldP spid="93" grpId="0"/>
      <p:bldP spid="94" grpId="0"/>
      <p:bldP spid="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Studienverlaufspläne</a:t>
            </a:r>
            <a:br>
              <a:rPr lang="de-DE" sz="3200" dirty="0" smtClean="0"/>
            </a:br>
            <a:r>
              <a:rPr lang="de-DE" sz="3200" dirty="0" smtClean="0"/>
              <a:t>Master Informatik und Master ESMR</a:t>
            </a:r>
            <a:endParaRPr lang="de-DE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4221088"/>
            <a:ext cx="7916862" cy="2082800"/>
          </a:xfrm>
        </p:spPr>
        <p:txBody>
          <a:bodyPr/>
          <a:lstStyle/>
          <a:p>
            <a:r>
              <a:rPr lang="de-DE" sz="2000" dirty="0" smtClean="0">
                <a:sym typeface="Wingdings" pitchFamily="2" charset="2"/>
              </a:rPr>
              <a:t>Master-Studienplan enthält </a:t>
            </a:r>
            <a:r>
              <a:rPr lang="de-DE" sz="2000" b="1" dirty="0" smtClean="0">
                <a:sym typeface="Wingdings" pitchFamily="2" charset="2"/>
              </a:rPr>
              <a:t>keine</a:t>
            </a:r>
            <a:r>
              <a:rPr lang="de-DE" sz="2000" dirty="0" smtClean="0">
                <a:sym typeface="Wingdings" pitchFamily="2" charset="2"/>
              </a:rPr>
              <a:t> Pflichtmodule</a:t>
            </a:r>
          </a:p>
          <a:p>
            <a:pPr lvl="1"/>
            <a:r>
              <a:rPr lang="de-DE" sz="1800" dirty="0" smtClean="0"/>
              <a:t>Sehr </a:t>
            </a:r>
            <a:r>
              <a:rPr lang="de-DE" sz="1800" dirty="0"/>
              <a:t>flexible, individuelle Gestaltung des Studiums </a:t>
            </a:r>
            <a:endParaRPr lang="de-DE" sz="1800" dirty="0" smtClean="0"/>
          </a:p>
          <a:p>
            <a:r>
              <a:rPr lang="de-DE" sz="2000" dirty="0" err="1" smtClean="0">
                <a:sym typeface="Wingdings" pitchFamily="2" charset="2"/>
              </a:rPr>
              <a:t>IdR</a:t>
            </a:r>
            <a:r>
              <a:rPr lang="de-DE" sz="2000" dirty="0" smtClean="0">
                <a:sym typeface="Wingdings" pitchFamily="2" charset="2"/>
              </a:rPr>
              <a:t>. (fast völlig ) freie Auswahl der Themen aus dem aktuellen Modulangebot des Master-Studiengangs</a:t>
            </a:r>
          </a:p>
          <a:p>
            <a:r>
              <a:rPr lang="de-DE" sz="2000" dirty="0" smtClean="0">
                <a:sym typeface="Wingdings" pitchFamily="2" charset="2"/>
              </a:rPr>
              <a:t>NI-Module i.d.R. aus anderem Fach </a:t>
            </a:r>
          </a:p>
          <a:p>
            <a:r>
              <a:rPr lang="de-DE" sz="2000" dirty="0" smtClean="0">
                <a:sym typeface="Wingdings" pitchFamily="2" charset="2"/>
              </a:rPr>
              <a:t>Angleichungsmodule im ersten Studienjahr bestehen!</a:t>
            </a:r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</p:txBody>
      </p:sp>
      <p:graphicFrame>
        <p:nvGraphicFramePr>
          <p:cNvPr id="22572" name="Group 4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6762737"/>
              </p:ext>
            </p:extLst>
          </p:nvPr>
        </p:nvGraphicFramePr>
        <p:xfrm>
          <a:off x="769392" y="2060848"/>
          <a:ext cx="7916118" cy="1870012"/>
        </p:xfrm>
        <a:graphic>
          <a:graphicData uri="http://schemas.openxmlformats.org/drawingml/2006/table">
            <a:tbl>
              <a:tblPr/>
              <a:tblGrid>
                <a:gridCol w="342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9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9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4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1. 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400600" pitchFamily="2" charset="0"/>
                        <a:ea typeface="MS PGothic" pitchFamily="34" charset="-128"/>
                      </a:endParaRPr>
                    </a:p>
                  </a:txBody>
                  <a:tcPr marL="25240" marR="2524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263525" algn="l"/>
                        </a:tabLst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Akzent-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263525" algn="l"/>
                        </a:tabLst>
                      </a:pPr>
                      <a:r>
                        <a:rPr kumimoji="0" lang="de-D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setzung</a:t>
                      </a: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400600" pitchFamily="2" charset="0"/>
                        <a:ea typeface="MS PGothic" pitchFamily="34" charset="-128"/>
                      </a:endParaRPr>
                    </a:p>
                  </a:txBody>
                  <a:tcPr marL="25240" marR="25240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Akzent-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setzung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400600" pitchFamily="2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25240" marR="25240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Bereichswahl/ Angleichung</a:t>
                      </a:r>
                    </a:p>
                  </a:txBody>
                  <a:tcPr marL="25240" marR="25240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Bereichswahl/ Angleichung</a:t>
                      </a:r>
                    </a:p>
                  </a:txBody>
                  <a:tcPr marL="25240" marR="25240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NI-Wahl/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Angleichung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400600" pitchFamily="2" charset="0"/>
                        <a:ea typeface="MS PGothic" pitchFamily="34" charset="-128"/>
                      </a:endParaRPr>
                    </a:p>
                  </a:txBody>
                  <a:tcPr marL="25240" marR="25240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2.</a:t>
                      </a:r>
                    </a:p>
                  </a:txBody>
                  <a:tcPr marL="25240" marR="2524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Projektgruppe</a:t>
                      </a:r>
                      <a:b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</a:b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(24 KP)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400600" pitchFamily="2" charset="0"/>
                        <a:ea typeface="MS PGothic" pitchFamily="34" charset="-128"/>
                      </a:endParaRPr>
                    </a:p>
                  </a:txBody>
                  <a:tcPr marL="25240" marR="25240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Bereichswahl</a:t>
                      </a:r>
                    </a:p>
                  </a:txBody>
                  <a:tcPr marL="25240" marR="25240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Bereichswahl</a:t>
                      </a:r>
                    </a:p>
                  </a:txBody>
                  <a:tcPr marL="25240" marR="25240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NI-Wahl/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Angleichung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400600" pitchFamily="2" charset="0"/>
                        <a:ea typeface="MS PGothic" pitchFamily="34" charset="-128"/>
                      </a:endParaRPr>
                    </a:p>
                  </a:txBody>
                  <a:tcPr marL="25240" marR="25240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0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3.</a:t>
                      </a:r>
                    </a:p>
                  </a:txBody>
                  <a:tcPr marL="25240" marR="2524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Akzent-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setzung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400600" pitchFamily="2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25240" marR="25240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Akzent-</a:t>
                      </a:r>
                      <a:b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</a:b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setzung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400600" pitchFamily="2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25240" marR="25240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Akzent-</a:t>
                      </a:r>
                      <a:b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</a:br>
                      <a:r>
                        <a:rPr kumimoji="0" lang="de-DE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setzung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400600" pitchFamily="2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25240" marR="25240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4.</a:t>
                      </a:r>
                    </a:p>
                  </a:txBody>
                  <a:tcPr marL="25240" marR="2524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B727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400600" pitchFamily="2" charset="0"/>
                          <a:ea typeface="MS PGothic" pitchFamily="34" charset="-128"/>
                          <a:cs typeface="Times New Roman" pitchFamily="18" charset="0"/>
                        </a:rPr>
                        <a:t>Abschlussarbeit (30 KP)</a:t>
                      </a:r>
                      <a:endParaRPr kumimoji="0" lang="de-D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400600" pitchFamily="2" charset="0"/>
                        <a:ea typeface="MS PGothic" pitchFamily="34" charset="-128"/>
                      </a:endParaRPr>
                    </a:p>
                  </a:txBody>
                  <a:tcPr marL="25240" marR="25240" marT="18000" marB="1800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42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 dirty="0"/>
          </a:p>
        </p:txBody>
      </p:sp>
      <p:sp>
        <p:nvSpPr>
          <p:cNvPr id="43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AB1F5-409C-46D7-8CEA-4C51B6CD3DEA}" type="slidenum">
              <a:rPr lang="de-DE"/>
              <a:pPr/>
              <a:t>14</a:t>
            </a:fld>
            <a:endParaRPr lang="de-DE" sz="3200"/>
          </a:p>
        </p:txBody>
      </p:sp>
    </p:spTree>
    <p:extLst>
      <p:ext uri="{BB962C8B-B14F-4D97-AF65-F5344CB8AC3E}">
        <p14:creationId xmlns:p14="http://schemas.microsoft.com/office/powerpoint/2010/main" val="41762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395536" y="1844824"/>
            <a:ext cx="8496944" cy="4318000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 smtClean="0"/>
              <a:t>Zu beachtende Regelungen:</a:t>
            </a:r>
          </a:p>
          <a:p>
            <a:r>
              <a:rPr lang="de-DE" sz="1800" dirty="0" smtClean="0"/>
              <a:t>Angleichungsmodule = Pflichtmodule für Quereinsteiger </a:t>
            </a:r>
          </a:p>
          <a:p>
            <a:pPr lvl="1"/>
            <a:r>
              <a:rPr lang="de-DE" sz="1800" dirty="0" smtClean="0"/>
              <a:t>im ersten Studienjahr abzulegen </a:t>
            </a:r>
            <a:r>
              <a:rPr lang="de-DE" sz="1800" dirty="0" smtClean="0">
                <a:sym typeface="Wingdings" pitchFamily="2" charset="2"/>
              </a:rPr>
              <a:t></a:t>
            </a:r>
            <a:r>
              <a:rPr lang="de-DE" sz="1800" dirty="0" smtClean="0"/>
              <a:t> Studienberater ansprechen </a:t>
            </a:r>
          </a:p>
          <a:p>
            <a:r>
              <a:rPr lang="de-DE" sz="1800" dirty="0" smtClean="0"/>
              <a:t>Bereichswahlmodule zur Abdeckung aller Wissensgebiete der Informatik</a:t>
            </a:r>
          </a:p>
          <a:p>
            <a:pPr lvl="1"/>
            <a:r>
              <a:rPr lang="de-DE" sz="1800" dirty="0" smtClean="0"/>
              <a:t>Je ein 6KP-Modul aus Theoretischer, Technischer, Praktischer und  Angewandter Informatik</a:t>
            </a:r>
          </a:p>
          <a:p>
            <a:pPr lvl="1"/>
            <a:r>
              <a:rPr lang="de-DE" sz="1800" dirty="0" smtClean="0"/>
              <a:t>ansonsten: freie Wahl aus allen </a:t>
            </a:r>
            <a:r>
              <a:rPr lang="de-DE" sz="1800" dirty="0"/>
              <a:t>Module des </a:t>
            </a:r>
            <a:r>
              <a:rPr lang="de-DE" sz="1800" b="1" dirty="0"/>
              <a:t>Masters </a:t>
            </a:r>
            <a:r>
              <a:rPr lang="de-DE" sz="1800" b="1" dirty="0" smtClean="0"/>
              <a:t> Informatik </a:t>
            </a:r>
          </a:p>
          <a:p>
            <a:r>
              <a:rPr lang="de-DE" sz="1800" dirty="0" smtClean="0"/>
              <a:t>Einjährige Projektgruppe (i.d.R. im 2.+ 3. Studiensemester)</a:t>
            </a:r>
          </a:p>
          <a:p>
            <a:r>
              <a:rPr lang="de-DE" sz="1800" dirty="0" smtClean="0"/>
              <a:t>Abschlussarbeit im 4. Studiensemester</a:t>
            </a:r>
          </a:p>
          <a:p>
            <a:r>
              <a:rPr lang="de-DE" sz="1800" dirty="0"/>
              <a:t>NI-Wahl: </a:t>
            </a:r>
            <a:r>
              <a:rPr lang="de-DE" sz="1800" dirty="0" smtClean="0"/>
              <a:t>Module im Umfang von 12 KP, </a:t>
            </a:r>
            <a:r>
              <a:rPr lang="de-DE" sz="1800" dirty="0"/>
              <a:t>die </a:t>
            </a:r>
            <a:r>
              <a:rPr lang="de-DE" sz="1800" b="1" dirty="0">
                <a:solidFill>
                  <a:srgbClr val="C00000"/>
                </a:solidFill>
              </a:rPr>
              <a:t>N</a:t>
            </a:r>
            <a:r>
              <a:rPr lang="de-DE" sz="1800" dirty="0"/>
              <a:t>icht aus der </a:t>
            </a:r>
            <a:r>
              <a:rPr lang="de-DE" sz="1800" b="1" dirty="0">
                <a:solidFill>
                  <a:srgbClr val="C00000"/>
                </a:solidFill>
              </a:rPr>
              <a:t>I</a:t>
            </a:r>
            <a:r>
              <a:rPr lang="de-DE" sz="1800" dirty="0"/>
              <a:t>nformatik stammen</a:t>
            </a:r>
          </a:p>
          <a:p>
            <a:pPr lvl="1"/>
            <a:r>
              <a:rPr lang="de-DE" sz="1800" dirty="0"/>
              <a:t>Als NI-Modul </a:t>
            </a:r>
            <a:r>
              <a:rPr lang="de-DE" sz="1800" dirty="0" smtClean="0"/>
              <a:t>ist </a:t>
            </a:r>
            <a:r>
              <a:rPr lang="de-DE" sz="1800" dirty="0"/>
              <a:t>auch </a:t>
            </a:r>
            <a:r>
              <a:rPr lang="de-DE" sz="1800" dirty="0" smtClean="0"/>
              <a:t>Bachelor-Modul </a:t>
            </a:r>
            <a:r>
              <a:rPr lang="de-DE" sz="1800" dirty="0"/>
              <a:t>(aber keine </a:t>
            </a:r>
            <a:r>
              <a:rPr lang="de-DE" sz="1800" dirty="0" smtClean="0"/>
              <a:t>Basis- oder Aufbaumodul) </a:t>
            </a:r>
            <a:r>
              <a:rPr lang="de-DE" sz="1800" dirty="0"/>
              <a:t>aus fremden Fach </a:t>
            </a:r>
            <a:r>
              <a:rPr lang="de-DE" sz="1800" dirty="0" smtClean="0"/>
              <a:t>oder PB-Modul erlaubt </a:t>
            </a:r>
            <a:endParaRPr lang="de-DE" sz="1800" dirty="0"/>
          </a:p>
          <a:p>
            <a:pPr lvl="1"/>
            <a:r>
              <a:rPr lang="de-DE" sz="1800" dirty="0"/>
              <a:t>Module, die im Fachbachelor Informatik angeboten </a:t>
            </a:r>
            <a:r>
              <a:rPr lang="de-DE" sz="1800" dirty="0" smtClean="0"/>
              <a:t>werden, </a:t>
            </a:r>
            <a:r>
              <a:rPr lang="de-DE" sz="1800" dirty="0"/>
              <a:t>sind </a:t>
            </a:r>
            <a:r>
              <a:rPr lang="de-DE" sz="1800" b="1" dirty="0" smtClean="0"/>
              <a:t>nur </a:t>
            </a:r>
            <a:r>
              <a:rPr lang="de-DE" sz="1800" dirty="0" smtClean="0"/>
              <a:t>erlaubt, wenn Sie als NI-Modul gekennzeichnet sind..</a:t>
            </a:r>
            <a:endParaRPr lang="de-DE" sz="1800" dirty="0"/>
          </a:p>
          <a:p>
            <a:pPr lvl="2"/>
            <a:endParaRPr lang="de-DE" sz="1800" dirty="0" smtClean="0"/>
          </a:p>
          <a:p>
            <a:pPr lvl="2"/>
            <a:endParaRPr lang="de-DE" sz="1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47CE-C3D4-49F3-9F2C-44EDD48FA94C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Master-Studium</a:t>
            </a:r>
            <a:br>
              <a:rPr lang="de-DE" dirty="0" smtClean="0"/>
            </a:br>
            <a:r>
              <a:rPr lang="de-DE" dirty="0" smtClean="0"/>
              <a:t> Informatik &amp; ESMR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29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692696"/>
            <a:ext cx="7197725" cy="900113"/>
          </a:xfrm>
        </p:spPr>
        <p:txBody>
          <a:bodyPr/>
          <a:lstStyle/>
          <a:p>
            <a:pPr marL="0" indent="0">
              <a:spcBef>
                <a:spcPts val="600"/>
              </a:spcBef>
            </a:pPr>
            <a:r>
              <a:rPr lang="en-US" b="1" dirty="0" smtClean="0"/>
              <a:t>Master </a:t>
            </a:r>
            <a:br>
              <a:rPr lang="en-US" b="1" dirty="0" smtClean="0"/>
            </a:br>
            <a:r>
              <a:rPr lang="en-US" b="1" dirty="0" err="1" smtClean="0"/>
              <a:t>Wirtschaftsinformatik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1484784"/>
            <a:ext cx="8101334" cy="4462016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err="1" smtClean="0"/>
              <a:t>Zu</a:t>
            </a:r>
            <a:r>
              <a:rPr lang="en-US" sz="2000" dirty="0" smtClean="0"/>
              <a:t> </a:t>
            </a:r>
            <a:r>
              <a:rPr lang="en-US" sz="2000" dirty="0" err="1" smtClean="0"/>
              <a:t>beachtende</a:t>
            </a:r>
            <a:r>
              <a:rPr lang="en-US" sz="2000" dirty="0" smtClean="0"/>
              <a:t> </a:t>
            </a:r>
            <a:r>
              <a:rPr lang="en-US" sz="2000" dirty="0" err="1" smtClean="0"/>
              <a:t>Regelungen</a:t>
            </a:r>
            <a:endParaRPr lang="en-US" sz="2000" dirty="0" smtClean="0"/>
          </a:p>
          <a:p>
            <a:r>
              <a:rPr lang="de-DE" sz="1800" dirty="0"/>
              <a:t>Angleichungsmodule = Pflichtmodule für Quereinsteiger </a:t>
            </a:r>
          </a:p>
          <a:p>
            <a:pPr lvl="1"/>
            <a:r>
              <a:rPr lang="de-DE" sz="1800" dirty="0"/>
              <a:t>im ersten Studienjahr abzulegen </a:t>
            </a:r>
            <a:r>
              <a:rPr lang="de-DE" sz="1800" dirty="0">
                <a:sym typeface="Wingdings" pitchFamily="2" charset="2"/>
              </a:rPr>
              <a:t></a:t>
            </a:r>
            <a:r>
              <a:rPr lang="de-DE" sz="1800" dirty="0"/>
              <a:t> Studienberater ansprechen </a:t>
            </a:r>
            <a:endParaRPr lang="de-DE" sz="2000" dirty="0" smtClean="0"/>
          </a:p>
          <a:p>
            <a:pPr>
              <a:spcBef>
                <a:spcPts val="600"/>
              </a:spcBef>
            </a:pPr>
            <a:r>
              <a:rPr lang="de-DE" sz="2200" dirty="0" smtClean="0"/>
              <a:t>24 </a:t>
            </a:r>
            <a:r>
              <a:rPr lang="de-DE" sz="2000" dirty="0" smtClean="0"/>
              <a:t>KP Bereichswahl (Bereiche sind aber nicht die typischen Bereiche der Informatik)</a:t>
            </a:r>
            <a:endParaRPr lang="de-DE" sz="1600" dirty="0" smtClean="0"/>
          </a:p>
          <a:p>
            <a:pPr lvl="1">
              <a:spcBef>
                <a:spcPts val="600"/>
              </a:spcBef>
            </a:pPr>
            <a:r>
              <a:rPr lang="de-DE" sz="2000" dirty="0" smtClean="0"/>
              <a:t>davon 12 KP aus den </a:t>
            </a:r>
            <a:r>
              <a:rPr lang="de-DE" sz="2000" dirty="0"/>
              <a:t>Wirtschaftswissenschaften </a:t>
            </a:r>
            <a:endParaRPr lang="de-DE" sz="2000" dirty="0" smtClean="0"/>
          </a:p>
          <a:p>
            <a:pPr lvl="1">
              <a:spcBef>
                <a:spcPts val="600"/>
              </a:spcBef>
            </a:pPr>
            <a:r>
              <a:rPr lang="de-DE" sz="2000" dirty="0" smtClean="0"/>
              <a:t>6 KP  aus Wirtschaftsinformatik </a:t>
            </a:r>
          </a:p>
          <a:p>
            <a:pPr lvl="1">
              <a:spcBef>
                <a:spcPts val="600"/>
              </a:spcBef>
            </a:pPr>
            <a:r>
              <a:rPr lang="de-DE" sz="2000" dirty="0" smtClean="0"/>
              <a:t>6 KP aus der Angewandten/Praktischen Informatik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de-DE" sz="2000" dirty="0" smtClean="0"/>
              <a:t>18 KP aus Wirtschaftsinformatik-Katalog</a:t>
            </a:r>
          </a:p>
          <a:p>
            <a:pPr>
              <a:spcBef>
                <a:spcPts val="600"/>
              </a:spcBef>
            </a:pPr>
            <a:r>
              <a:rPr lang="de-DE" sz="2000" dirty="0" smtClean="0"/>
              <a:t>18 KP aus Katalog Angewandte/Praktische Informatik</a:t>
            </a:r>
          </a:p>
          <a:p>
            <a:pPr lvl="1">
              <a:spcBef>
                <a:spcPts val="600"/>
              </a:spcBef>
            </a:pPr>
            <a:r>
              <a:rPr lang="de-DE" sz="1600" dirty="0" smtClean="0"/>
              <a:t>Beachte: Wirtschaftsinformatik ist ein Teilgebiet der Angewandten Informatik</a:t>
            </a:r>
          </a:p>
          <a:p>
            <a:pPr>
              <a:spcBef>
                <a:spcPts val="600"/>
              </a:spcBef>
            </a:pPr>
            <a:r>
              <a:rPr lang="de-DE" sz="2000" dirty="0" smtClean="0"/>
              <a:t>6 KP aus dem Katalog Wirtschaftswissenschaften</a:t>
            </a:r>
          </a:p>
          <a:p>
            <a:pPr>
              <a:spcBef>
                <a:spcPts val="600"/>
              </a:spcBef>
            </a:pPr>
            <a:r>
              <a:rPr lang="de-DE" sz="2000" dirty="0" smtClean="0"/>
              <a:t>Kernmodule: 54 KP </a:t>
            </a:r>
            <a:r>
              <a:rPr lang="de-DE" sz="2200" dirty="0" smtClean="0"/>
              <a:t>Projektgruppe &amp; Abschlussarbeit </a:t>
            </a:r>
            <a:endParaRPr lang="en-US" sz="2200" dirty="0"/>
          </a:p>
          <a:p>
            <a:pPr marL="914400" lvl="2" indent="0" algn="r">
              <a:spcBef>
                <a:spcPts val="600"/>
              </a:spcBef>
              <a:buNone/>
            </a:pPr>
            <a:r>
              <a:rPr lang="de-DE" sz="1400" dirty="0" smtClean="0"/>
              <a:t>PO wird zum Herbst aktualisiert…</a:t>
            </a:r>
            <a:endParaRPr lang="de-DE" sz="2000" dirty="0" smtClean="0"/>
          </a:p>
          <a:p>
            <a:endParaRPr lang="en-US" sz="20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Dr. Ute Vogel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BB84F-2FC7-4B21-BF0C-6A4B59A9637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79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>
                <a:latin typeface="M700600" pitchFamily="2" charset="0"/>
              </a:rPr>
              <a:t>Muster-Studienplan für </a:t>
            </a:r>
            <a:br>
              <a:rPr lang="de-DE" sz="3200" dirty="0">
                <a:latin typeface="M700600" pitchFamily="2" charset="0"/>
              </a:rPr>
            </a:br>
            <a:r>
              <a:rPr lang="de-DE" sz="3200" dirty="0">
                <a:latin typeface="M700600" pitchFamily="2" charset="0"/>
              </a:rPr>
              <a:t>Fachbachelor Informatik</a:t>
            </a:r>
            <a:r>
              <a:rPr lang="de-DE" sz="3200" dirty="0"/>
              <a:t> </a:t>
            </a:r>
            <a:br>
              <a:rPr lang="de-DE" sz="3200" dirty="0"/>
            </a:br>
            <a:r>
              <a:rPr lang="de-DE" sz="1600" dirty="0"/>
              <a:t>Studienbeginn Sommersemester</a:t>
            </a:r>
          </a:p>
        </p:txBody>
      </p:sp>
      <p:graphicFrame>
        <p:nvGraphicFramePr>
          <p:cNvPr id="218115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204621389"/>
              </p:ext>
            </p:extLst>
          </p:nvPr>
        </p:nvGraphicFramePr>
        <p:xfrm>
          <a:off x="107504" y="1818128"/>
          <a:ext cx="8856984" cy="3843120"/>
        </p:xfrm>
        <a:graphic>
          <a:graphicData uri="http://schemas.openxmlformats.org/drawingml/2006/table">
            <a:tbl>
              <a:tblPr/>
              <a:tblGrid>
                <a:gridCol w="672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6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 Sem.</a:t>
                      </a: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PB-Wahl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bg1"/>
                      </a:fgClr>
                      <a:bgClr>
                        <a:srgbClr val="CCFF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inf003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Programmierkurs Java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inf850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Soft Skills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DnDiag">
                      <a:fgClr>
                        <a:srgbClr val="CCFFCC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inf400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Theoretische Informatik 1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mat960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Analysis für 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Informatiker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 Sem.</a:t>
                      </a:r>
                      <a:endParaRPr kumimoji="0" lang="de-DE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inf001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Algorithmen &amp; Programmierung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inf005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Softwaretechnik 1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inf200 Grundlagen d. Techn. Informatik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inf401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Theoretische Informatik 2</a:t>
                      </a: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mat950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Diskrete Strukturen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inf002 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Algorithmen &amp; Datenstrukturen</a:t>
                      </a: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700600" pitchFamily="2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700600" pitchFamily="2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700600" pitchFamily="2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inf004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Softwareprojekt  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700600" pitchFamily="2" charset="0"/>
                        </a:rPr>
                        <a:t>inf201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700600" pitchFamily="2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700600" pitchFamily="2" charset="0"/>
                        </a:rPr>
                        <a:t>Technische Informatik</a:t>
                      </a: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inf010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Rechnernetze 1</a:t>
                      </a:r>
                      <a:endParaRPr kumimoji="0" lang="de-DE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inf012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Betriebs-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Systeme 1</a:t>
                      </a:r>
                      <a:endParaRPr kumimoji="0" lang="de-DE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inf007 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Informationssysteme 1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M700600" pitchFamily="2" charset="0"/>
                        </a:rPr>
                        <a:t>Wahl</a:t>
                      </a: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inf851 Informatik und Gesellschaft</a:t>
                      </a: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UpDiag">
                      <a:fgClr>
                        <a:srgbClr val="CCFFCC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mat955 Lineare 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Algebra</a:t>
                      </a:r>
                    </a:p>
                  </a:txBody>
                  <a:tcPr marL="18000" marR="18000" marT="18000" marB="18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</a:rPr>
                        <a:t>PB-Wahl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CCFFCC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</a:rPr>
                        <a:t>Wahl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chemeClr val="bg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px106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Praktikum Techn. Inf.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Wahl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mat995 Mathematik speziell</a:t>
                      </a:r>
                      <a:endParaRPr kumimoji="0" lang="de-DE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solidDmnd">
                      <a:fgClr>
                        <a:srgbClr val="FFFF99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6. Sem.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BAM  Abschlussarbeit 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CCFFCC"/>
                      </a:fgClr>
                      <a:bgClr>
                        <a:srgbClr val="FFFFFF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</a:rPr>
                        <a:t>pb216</a:t>
                      </a:r>
                      <a:b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</a:rPr>
                      </a:b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</a:rPr>
                        <a:t>Forschungsseminar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CCFFCC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Wahl</a:t>
                      </a:r>
                      <a:endParaRPr kumimoji="0" lang="de-DE" sz="1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700600" pitchFamily="2" charset="0"/>
                      </a:endParaRP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700600" pitchFamily="2" charset="0"/>
                          <a:cs typeface="Times New Roman" pitchFamily="18" charset="0"/>
                        </a:rPr>
                        <a:t>Wahl</a:t>
                      </a:r>
                    </a:p>
                  </a:txBody>
                  <a:tcPr marL="18000" marR="18000" marT="18000" marB="18000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47CE-C3D4-49F3-9F2C-44EDD48FA94C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218185" name="Text Box 73"/>
          <p:cNvSpPr txBox="1">
            <a:spLocks noChangeArrowheads="1"/>
          </p:cNvSpPr>
          <p:nvPr/>
        </p:nvSpPr>
        <p:spPr bwMode="auto">
          <a:xfrm>
            <a:off x="590880" y="5589240"/>
            <a:ext cx="20256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ea typeface="ＭＳ Ｐゴシック" pitchFamily="34" charset="-128"/>
            </a:endParaRPr>
          </a:p>
        </p:txBody>
      </p:sp>
      <p:graphicFrame>
        <p:nvGraphicFramePr>
          <p:cNvPr id="218186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30398"/>
              </p:ext>
            </p:extLst>
          </p:nvPr>
        </p:nvGraphicFramePr>
        <p:xfrm>
          <a:off x="117182" y="5733256"/>
          <a:ext cx="4454818" cy="822960"/>
        </p:xfrm>
        <a:graphic>
          <a:graphicData uri="http://schemas.openxmlformats.org/drawingml/2006/table">
            <a:tbl>
              <a:tblPr/>
              <a:tblGrid>
                <a:gridCol w="2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8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7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Basismodul Pflicht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rgbClr val="FFCC66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Akzentsetzungsmodul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Aufbaumodul Pflicht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Professionalisierung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Praxismodul (Pflicht)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8218" name="Text Box 106"/>
          <p:cNvSpPr txBox="1">
            <a:spLocks noChangeArrowheads="1"/>
          </p:cNvSpPr>
          <p:nvPr/>
        </p:nvSpPr>
        <p:spPr bwMode="auto">
          <a:xfrm>
            <a:off x="4716016" y="5898455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38100" dist="253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de-DE" dirty="0">
                <a:latin typeface="M400600" pitchFamily="2" charset="0"/>
                <a:ea typeface="ＭＳ Ｐゴシック" pitchFamily="34" charset="-128"/>
              </a:rPr>
              <a:t>Schraffur: Module können nach eigenem Interesse belegt werden.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2699792" y="3174876"/>
            <a:ext cx="1137840" cy="588764"/>
          </a:xfrm>
          <a:prstGeom prst="rect">
            <a:avLst/>
          </a:prstGeom>
          <a:pattFill prst="wdUpDiag">
            <a:fgClr>
              <a:srgbClr val="CCFFCC"/>
            </a:fgClr>
            <a:bgClr>
              <a:schemeClr val="bg1"/>
            </a:bgClr>
          </a:pattFill>
          <a:ln>
            <a:solidFill>
              <a:schemeClr val="tx1"/>
            </a:solidFill>
          </a:ln>
          <a:effectLst/>
          <a:extLst/>
        </p:spPr>
        <p:txBody>
          <a:bodyPr vert="horz" wrap="square" lIns="0" tIns="36000" rIns="0" bIns="0" numCol="1" rtlCol="0" anchor="t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de-DE" sz="1400" dirty="0" smtClean="0">
                <a:solidFill>
                  <a:schemeClr val="tx2"/>
                </a:solidFill>
                <a:latin typeface="M700600" pitchFamily="2" charset="0"/>
                <a:cs typeface="Times New Roman" pitchFamily="18" charset="0"/>
              </a:rPr>
              <a:t>inf800</a:t>
            </a:r>
            <a:br>
              <a:rPr lang="de-DE" sz="1400" dirty="0" smtClean="0">
                <a:solidFill>
                  <a:schemeClr val="tx2"/>
                </a:solidFill>
                <a:latin typeface="M700600" pitchFamily="2" charset="0"/>
                <a:cs typeface="Times New Roman" pitchFamily="18" charset="0"/>
              </a:rPr>
            </a:br>
            <a:r>
              <a:rPr lang="de-DE" sz="1400" dirty="0" smtClean="0">
                <a:solidFill>
                  <a:schemeClr val="tx2"/>
                </a:solidFill>
                <a:latin typeface="M700600" pitchFamily="2" charset="0"/>
                <a:cs typeface="Times New Roman" pitchFamily="18" charset="0"/>
              </a:rPr>
              <a:t>Proseminar</a:t>
            </a:r>
            <a:endParaRPr lang="de-DE" sz="1400" dirty="0">
              <a:solidFill>
                <a:schemeClr val="tx2"/>
              </a:solidFill>
              <a:latin typeface="M700600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32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Stundenplan </a:t>
            </a:r>
            <a:br>
              <a:rPr lang="de-DE" sz="3200" dirty="0"/>
            </a:br>
            <a:r>
              <a:rPr lang="de-DE" sz="3200" dirty="0"/>
              <a:t>Sommersemester </a:t>
            </a:r>
            <a:r>
              <a:rPr lang="de-DE" sz="3200" dirty="0" smtClean="0"/>
              <a:t>2012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1. Studiensemester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133600"/>
            <a:ext cx="8147050" cy="4319588"/>
          </a:xfrm>
        </p:spPr>
        <p:txBody>
          <a:bodyPr/>
          <a:lstStyle/>
          <a:p>
            <a:r>
              <a:rPr lang="de-DE" sz="2400" dirty="0">
                <a:solidFill>
                  <a:schemeClr val="accent2"/>
                </a:solidFill>
              </a:rPr>
              <a:t>Veranstaltungen für </a:t>
            </a:r>
            <a:r>
              <a:rPr lang="de-DE" sz="2400" dirty="0" smtClean="0">
                <a:solidFill>
                  <a:schemeClr val="accent2"/>
                </a:solidFill>
              </a:rPr>
              <a:t>Fachbachelor Informatik</a:t>
            </a:r>
            <a:r>
              <a:rPr lang="de-DE" sz="24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de-DE" sz="2000" dirty="0" err="1" smtClean="0">
                <a:solidFill>
                  <a:schemeClr val="accent2"/>
                </a:solidFill>
              </a:rPr>
              <a:t>inf</a:t>
            </a:r>
            <a:r>
              <a:rPr lang="de-DE" sz="2000" dirty="0" smtClean="0">
                <a:solidFill>
                  <a:schemeClr val="accent2"/>
                </a:solidFill>
              </a:rPr>
              <a:t> 003 Programmierkurs </a:t>
            </a:r>
            <a:r>
              <a:rPr lang="de-DE" sz="2000" dirty="0">
                <a:solidFill>
                  <a:schemeClr val="accent2"/>
                </a:solidFill>
              </a:rPr>
              <a:t>Java</a:t>
            </a:r>
          </a:p>
          <a:p>
            <a:pPr lvl="1"/>
            <a:r>
              <a:rPr lang="de-DE" sz="2000" dirty="0" smtClean="0">
                <a:solidFill>
                  <a:schemeClr val="accent2"/>
                </a:solidFill>
              </a:rPr>
              <a:t>inf850 Soft </a:t>
            </a:r>
            <a:r>
              <a:rPr lang="de-DE" sz="2000" dirty="0">
                <a:solidFill>
                  <a:schemeClr val="accent2"/>
                </a:solidFill>
              </a:rPr>
              <a:t>Skills</a:t>
            </a:r>
          </a:p>
          <a:p>
            <a:pPr lvl="1"/>
            <a:r>
              <a:rPr lang="de-DE" sz="2000" dirty="0" smtClean="0">
                <a:solidFill>
                  <a:schemeClr val="accent2"/>
                </a:solidFill>
              </a:rPr>
              <a:t>inf400 Theoretische </a:t>
            </a:r>
            <a:r>
              <a:rPr lang="de-DE" sz="2000" dirty="0">
                <a:solidFill>
                  <a:schemeClr val="accent2"/>
                </a:solidFill>
              </a:rPr>
              <a:t>Informatik I</a:t>
            </a:r>
          </a:p>
          <a:p>
            <a:pPr lvl="1"/>
            <a:r>
              <a:rPr lang="de-DE" sz="2000" dirty="0" smtClean="0">
                <a:solidFill>
                  <a:schemeClr val="accent2"/>
                </a:solidFill>
              </a:rPr>
              <a:t>mat960 Mathematik </a:t>
            </a:r>
            <a:r>
              <a:rPr lang="de-DE" sz="2000" dirty="0">
                <a:solidFill>
                  <a:schemeClr val="accent2"/>
                </a:solidFill>
              </a:rPr>
              <a:t>für Informatik (Analysis) </a:t>
            </a:r>
          </a:p>
          <a:p>
            <a:pPr lvl="1"/>
            <a:r>
              <a:rPr lang="de-DE" sz="2000" dirty="0">
                <a:solidFill>
                  <a:schemeClr val="accent2"/>
                </a:solidFill>
              </a:rPr>
              <a:t>Irgendein weiteres „</a:t>
            </a:r>
            <a:r>
              <a:rPr lang="de-DE" sz="2000" dirty="0" smtClean="0">
                <a:solidFill>
                  <a:schemeClr val="accent2"/>
                </a:solidFill>
              </a:rPr>
              <a:t>professionalisierendes“ oder anderes Modul</a:t>
            </a:r>
            <a:endParaRPr lang="de-DE" sz="2000" dirty="0">
              <a:solidFill>
                <a:schemeClr val="accent2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00113" y="5550753"/>
            <a:ext cx="7848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sz="2000" dirty="0" smtClean="0">
                <a:solidFill>
                  <a:schemeClr val="accent2"/>
                </a:solidFill>
              </a:rPr>
              <a:t>Offizielle Grundlage für die zu belegenden </a:t>
            </a:r>
            <a:r>
              <a:rPr lang="de-DE" sz="2000" dirty="0">
                <a:solidFill>
                  <a:schemeClr val="accent2"/>
                </a:solidFill>
              </a:rPr>
              <a:t>M</a:t>
            </a:r>
            <a:r>
              <a:rPr lang="de-DE" sz="2000" dirty="0" smtClean="0">
                <a:solidFill>
                  <a:schemeClr val="accent2"/>
                </a:solidFill>
              </a:rPr>
              <a:t>odule</a:t>
            </a:r>
            <a:endParaRPr lang="de-DE" sz="2000" dirty="0">
              <a:solidFill>
                <a:schemeClr val="accent2"/>
              </a:solidFill>
            </a:endParaRPr>
          </a:p>
          <a:p>
            <a:pPr lvl="1"/>
            <a:r>
              <a:rPr lang="de-DE" sz="2000" dirty="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de-DE" sz="2000" dirty="0" smtClean="0">
                <a:solidFill>
                  <a:schemeClr val="accent2"/>
                </a:solidFill>
              </a:rPr>
              <a:t>Prüfungsordnungen (und </a:t>
            </a:r>
            <a:r>
              <a:rPr lang="de-DE" sz="2000" b="1" dirty="0" smtClean="0">
                <a:solidFill>
                  <a:schemeClr val="accent2"/>
                </a:solidFill>
              </a:rPr>
              <a:t>Studienpläne)</a:t>
            </a:r>
            <a:endParaRPr lang="de-DE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PB-Wahl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700808"/>
            <a:ext cx="8568952" cy="4318000"/>
          </a:xfrm>
        </p:spPr>
        <p:txBody>
          <a:bodyPr/>
          <a:lstStyle/>
          <a:p>
            <a:r>
              <a:rPr lang="de-DE" sz="2400" dirty="0" smtClean="0"/>
              <a:t>Wahlmöglichkeiten im ersten Studiensemester </a:t>
            </a:r>
          </a:p>
          <a:p>
            <a:pPr lvl="1"/>
            <a:r>
              <a:rPr lang="de-DE" sz="2000" dirty="0" smtClean="0"/>
              <a:t>Problem: Vorkenntnisse für die meisten Module fehlen</a:t>
            </a:r>
          </a:p>
          <a:p>
            <a:pPr lvl="1"/>
            <a:r>
              <a:rPr lang="de-DE" sz="2000" dirty="0" smtClean="0"/>
              <a:t>Individuelle Beratung sinnvoll!</a:t>
            </a:r>
          </a:p>
          <a:p>
            <a:pPr lvl="1"/>
            <a:r>
              <a:rPr lang="de-DE" sz="2000" dirty="0" smtClean="0"/>
              <a:t>Termin (mit mir) absprechen!</a:t>
            </a:r>
          </a:p>
          <a:p>
            <a:r>
              <a:rPr lang="de-DE" sz="2400" dirty="0" smtClean="0"/>
              <a:t>Empfehlung für Studierende </a:t>
            </a:r>
          </a:p>
          <a:p>
            <a:pPr lvl="1"/>
            <a:r>
              <a:rPr lang="de-DE" sz="2000" dirty="0" smtClean="0"/>
              <a:t>falls gute Vorkenntnisse in imperativer Programmierung (Java):  Vorziehen des Moduls „Algorithmen und Datenstrukturen</a:t>
            </a:r>
            <a:r>
              <a:rPr lang="de-DE" sz="2000" dirty="0"/>
              <a:t>“</a:t>
            </a:r>
            <a:endParaRPr lang="de-DE" sz="2000" dirty="0" smtClean="0"/>
          </a:p>
          <a:p>
            <a:pPr lvl="1"/>
            <a:r>
              <a:rPr lang="de-DE" sz="2000" dirty="0" smtClean="0"/>
              <a:t>falls gute Informatik-Vorkenntnisse: Modul Rechnernetze 1</a:t>
            </a:r>
          </a:p>
          <a:p>
            <a:pPr lvl="1"/>
            <a:r>
              <a:rPr lang="de-DE" sz="2000" dirty="0" smtClean="0"/>
              <a:t>falls …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0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Web-Seite des </a:t>
            </a:r>
            <a:br>
              <a:rPr lang="de-DE" dirty="0" smtClean="0"/>
            </a:br>
            <a:r>
              <a:rPr lang="de-DE" dirty="0" smtClean="0"/>
              <a:t>Departments für Informatik</a:t>
            </a:r>
            <a:endParaRPr lang="en-US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395536" y="3933056"/>
            <a:ext cx="8424936" cy="864096"/>
          </a:xfrm>
        </p:spPr>
        <p:txBody>
          <a:bodyPr/>
          <a:lstStyle/>
          <a:p>
            <a:r>
              <a:rPr lang="de-DE" sz="4000" dirty="0" smtClean="0"/>
              <a:t>www.uni-oldenburg.de/informatik</a:t>
            </a:r>
            <a:endParaRPr lang="en-US" sz="4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80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508375"/>
            <a:ext cx="7197725" cy="900113"/>
          </a:xfrm>
        </p:spPr>
        <p:txBody>
          <a:bodyPr/>
          <a:lstStyle/>
          <a:p>
            <a:r>
              <a:rPr lang="de-DE" dirty="0" smtClean="0"/>
              <a:t>Studien(</a:t>
            </a:r>
            <a:r>
              <a:rPr lang="de-DE" dirty="0" err="1" smtClean="0"/>
              <a:t>verlaufs</a:t>
            </a:r>
            <a:r>
              <a:rPr lang="de-DE" dirty="0" smtClean="0"/>
              <a:t>)plan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71C-682B-4B32-95ED-417564E6B7F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016" y="116632"/>
            <a:ext cx="9324528" cy="650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48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7193" y="764705"/>
            <a:ext cx="7197725" cy="792088"/>
          </a:xfrm>
        </p:spPr>
        <p:txBody>
          <a:bodyPr/>
          <a:lstStyle/>
          <a:p>
            <a:r>
              <a:rPr lang="de-DE" dirty="0" smtClean="0"/>
              <a:t>Studienplan </a:t>
            </a:r>
            <a:r>
              <a:rPr lang="de-DE" dirty="0" smtClean="0">
                <a:sym typeface="Symbol"/>
              </a:rPr>
              <a:t></a:t>
            </a:r>
            <a:r>
              <a:rPr lang="de-DE" dirty="0" smtClean="0"/>
              <a:t> Stundenplan </a:t>
            </a:r>
            <a:endParaRPr lang="de-DE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628800"/>
            <a:ext cx="7916862" cy="4667225"/>
          </a:xfrm>
        </p:spPr>
        <p:txBody>
          <a:bodyPr/>
          <a:lstStyle/>
          <a:p>
            <a:r>
              <a:rPr lang="de-DE" sz="2400" dirty="0" smtClean="0"/>
              <a:t>Studienplan, PO </a:t>
            </a:r>
            <a:r>
              <a:rPr lang="de-DE" sz="2400" dirty="0" smtClean="0">
                <a:sym typeface="Wingdings" pitchFamily="2" charset="2"/>
              </a:rPr>
              <a:t>:  </a:t>
            </a:r>
            <a:r>
              <a:rPr lang="de-DE" sz="2400" dirty="0" smtClean="0"/>
              <a:t>welche Module werden in welchem Semester empfohlen?</a:t>
            </a:r>
          </a:p>
          <a:p>
            <a:r>
              <a:rPr lang="de-DE" sz="2400" dirty="0" smtClean="0"/>
              <a:t>Offene Frage: Wann </a:t>
            </a:r>
            <a:r>
              <a:rPr lang="de-DE" sz="2400" dirty="0"/>
              <a:t>und wo </a:t>
            </a:r>
            <a:r>
              <a:rPr lang="de-DE" sz="2400" dirty="0" smtClean="0"/>
              <a:t>findet in diesem Semester welche Veranstaltung statt?</a:t>
            </a:r>
            <a:endParaRPr lang="de-DE" sz="2400" dirty="0"/>
          </a:p>
          <a:p>
            <a:pPr lvl="1"/>
            <a:r>
              <a:rPr lang="de-DE" sz="2000" dirty="0" smtClean="0">
                <a:sym typeface="Wingdings" pitchFamily="2" charset="2"/>
              </a:rPr>
              <a:t>über die Web-Seite des Departments oder</a:t>
            </a:r>
          </a:p>
          <a:p>
            <a:pPr lvl="1"/>
            <a:r>
              <a:rPr lang="de-DE" sz="2000" dirty="0" smtClean="0">
                <a:sym typeface="Wingdings" pitchFamily="2" charset="2"/>
              </a:rPr>
              <a:t>über direkt im </a:t>
            </a:r>
            <a:r>
              <a:rPr lang="de-DE" sz="2000" dirty="0" err="1" smtClean="0">
                <a:sym typeface="Wingdings" pitchFamily="2" charset="2"/>
              </a:rPr>
              <a:t>Stud.IP</a:t>
            </a:r>
            <a:r>
              <a:rPr lang="de-DE" sz="2000" dirty="0" smtClean="0">
                <a:sym typeface="Wingdings" pitchFamily="2" charset="2"/>
              </a:rPr>
              <a:t> </a:t>
            </a:r>
            <a:r>
              <a:rPr lang="de-DE" sz="2000" dirty="0">
                <a:sym typeface="Wingdings" pitchFamily="2" charset="2"/>
              </a:rPr>
              <a:t>(</a:t>
            </a:r>
            <a:r>
              <a:rPr lang="de-DE" sz="2000" dirty="0">
                <a:sym typeface="Wingdings" pitchFamily="2" charset="2"/>
                <a:hlinkClick r:id="rId2"/>
              </a:rPr>
              <a:t>https://elearning.uni-oldenburg.de/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smtClean="0">
                <a:sym typeface="Wingdings" pitchFamily="2" charset="2"/>
              </a:rPr>
              <a:t>)</a:t>
            </a:r>
            <a:endParaRPr lang="de-DE" sz="14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Dr. Ute Vogel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8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</a:t>
            </a:r>
            <a:r>
              <a:rPr lang="de-DE" dirty="0" smtClean="0"/>
              <a:t>im </a:t>
            </a:r>
            <a:r>
              <a:rPr lang="de-DE" dirty="0" err="1" smtClean="0"/>
              <a:t>StudIP</a:t>
            </a:r>
            <a:endParaRPr lang="de-DE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280400" cy="5229225"/>
          </a:xfrm>
        </p:spPr>
        <p:txBody>
          <a:bodyPr/>
          <a:lstStyle/>
          <a:p>
            <a:r>
              <a:rPr lang="de-DE" sz="2400" dirty="0" err="1" smtClean="0"/>
              <a:t>Stud.IP</a:t>
            </a:r>
            <a:r>
              <a:rPr lang="de-DE" sz="2400" dirty="0" smtClean="0"/>
              <a:t> Lernmanagementsystem der Universität Oldenburg</a:t>
            </a:r>
          </a:p>
          <a:p>
            <a:r>
              <a:rPr lang="de-DE" sz="2400" dirty="0" smtClean="0"/>
              <a:t>Informationen </a:t>
            </a:r>
            <a:r>
              <a:rPr lang="de-DE" sz="2400" dirty="0"/>
              <a:t>zu Veranstaltungen, z.B.</a:t>
            </a:r>
          </a:p>
          <a:p>
            <a:pPr lvl="1"/>
            <a:r>
              <a:rPr lang="de-DE" sz="2000" dirty="0"/>
              <a:t>Materialien zur Vorlesung</a:t>
            </a:r>
          </a:p>
          <a:p>
            <a:pPr lvl="1"/>
            <a:r>
              <a:rPr lang="de-DE" sz="2000" dirty="0"/>
              <a:t>Anmeldung zu </a:t>
            </a:r>
            <a:r>
              <a:rPr lang="de-DE" sz="2000" dirty="0" smtClean="0"/>
              <a:t>Tutorien</a:t>
            </a:r>
            <a:endParaRPr lang="de-DE" sz="2000" dirty="0"/>
          </a:p>
          <a:p>
            <a:pPr lvl="1"/>
            <a:r>
              <a:rPr lang="de-DE" sz="2000" dirty="0" smtClean="0"/>
              <a:t>News und Diskussionsforen</a:t>
            </a:r>
            <a:endParaRPr lang="de-DE" sz="2000" dirty="0"/>
          </a:p>
          <a:p>
            <a:pPr lvl="1"/>
            <a:r>
              <a:rPr lang="de-DE" sz="2000" dirty="0"/>
              <a:t>Prüfungsanmeldung</a:t>
            </a:r>
          </a:p>
          <a:p>
            <a:pPr lvl="1"/>
            <a:r>
              <a:rPr lang="de-DE" sz="2000" dirty="0"/>
              <a:t>Evaluieren von Modulen</a:t>
            </a:r>
          </a:p>
          <a:p>
            <a:r>
              <a:rPr lang="de-DE" sz="2400" dirty="0"/>
              <a:t>Zugang über den </a:t>
            </a:r>
            <a:br>
              <a:rPr lang="de-DE" sz="2400" dirty="0"/>
            </a:br>
            <a:r>
              <a:rPr lang="de-DE" sz="2400" dirty="0"/>
              <a:t>Account </a:t>
            </a:r>
            <a:r>
              <a:rPr lang="de-DE" sz="2400" dirty="0" smtClean="0"/>
              <a:t>der IT-Dienste</a:t>
            </a:r>
            <a:endParaRPr lang="de-DE" sz="2400" dirty="0"/>
          </a:p>
          <a:p>
            <a:r>
              <a:rPr lang="de-DE" sz="2400" dirty="0" smtClean="0"/>
              <a:t>elearning.uni-oldenburg.de</a:t>
            </a:r>
            <a:endParaRPr lang="de-DE" sz="24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037" y="2531120"/>
            <a:ext cx="4321467" cy="387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98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776864" cy="540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StudIP</a:t>
            </a:r>
            <a:r>
              <a:rPr lang="de-DE" dirty="0" smtClean="0"/>
              <a:t>-Ansicht </a:t>
            </a:r>
            <a:br>
              <a:rPr lang="de-DE" dirty="0" smtClean="0"/>
            </a:br>
            <a:r>
              <a:rPr lang="de-DE" dirty="0" smtClean="0"/>
              <a:t>einer Veranstaltung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355976" y="4149080"/>
            <a:ext cx="4104456" cy="230832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Wichtig: </a:t>
            </a:r>
            <a:br>
              <a:rPr lang="de-DE" b="1" dirty="0" smtClean="0">
                <a:solidFill>
                  <a:srgbClr val="FF0000"/>
                </a:solidFill>
              </a:rPr>
            </a:br>
            <a:r>
              <a:rPr lang="de-DE" dirty="0" smtClean="0"/>
              <a:t>Im </a:t>
            </a:r>
            <a:r>
              <a:rPr lang="de-DE" dirty="0" err="1" smtClean="0"/>
              <a:t>StudIP</a:t>
            </a:r>
            <a:r>
              <a:rPr lang="de-DE" dirty="0" smtClean="0"/>
              <a:t> in jede Veranstaltung eintragen</a:t>
            </a:r>
            <a:r>
              <a:rPr lang="de-DE" dirty="0"/>
              <a:t>, die man besuchen </a:t>
            </a:r>
            <a:r>
              <a:rPr lang="de-DE" dirty="0" smtClean="0"/>
              <a:t>möchte, denn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fast alle Lehrenden </a:t>
            </a:r>
            <a:r>
              <a:rPr lang="de-DE" dirty="0"/>
              <a:t>verteilen Infos zu ihren </a:t>
            </a:r>
            <a:r>
              <a:rPr lang="de-DE" dirty="0" smtClean="0"/>
              <a:t>Veranstaltungen hierüber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Prüfungsanmeldung läuft (später im Semester) über </a:t>
            </a:r>
            <a:r>
              <a:rPr lang="de-DE" dirty="0" err="1" smtClean="0"/>
              <a:t>StudIP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98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" y="2435218"/>
            <a:ext cx="59912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150" y="3117267"/>
            <a:ext cx="3053282" cy="308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Alternativer Weg:</a:t>
            </a:r>
            <a:br>
              <a:rPr lang="de-DE" sz="3200" dirty="0" smtClean="0"/>
            </a:br>
            <a:r>
              <a:rPr lang="de-DE" sz="3200" dirty="0" smtClean="0"/>
              <a:t>Web-Seiten  </a:t>
            </a:r>
            <a:r>
              <a:rPr lang="de-DE" sz="3200" dirty="0"/>
              <a:t>des</a:t>
            </a:r>
            <a:br>
              <a:rPr lang="de-DE" sz="3200" dirty="0"/>
            </a:br>
            <a:r>
              <a:rPr lang="de-DE" sz="3200" dirty="0"/>
              <a:t>Departments für Informatik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199" y="6524625"/>
            <a:ext cx="3322713" cy="333375"/>
          </a:xfrm>
        </p:spPr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DD66-4D77-4B5A-AC51-A2652AEE9C6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5580112" y="4004890"/>
            <a:ext cx="1800225" cy="288206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0542" name="Text Box 14"/>
          <p:cNvSpPr txBox="1">
            <a:spLocks noChangeArrowheads="1"/>
          </p:cNvSpPr>
          <p:nvPr/>
        </p:nvSpPr>
        <p:spPr bwMode="auto">
          <a:xfrm>
            <a:off x="3419475" y="1988840"/>
            <a:ext cx="538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http://www.uni-oldenburg.de/informatik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38" y="38099"/>
            <a:ext cx="6660590" cy="65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6251220" y="332656"/>
            <a:ext cx="2584450" cy="3667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Offizielle Beschreibung </a:t>
            </a:r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 flipH="1" flipV="1">
            <a:off x="4571999" y="404662"/>
            <a:ext cx="1679217" cy="163439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8729" name="Text Box 9"/>
          <p:cNvSpPr txBox="1">
            <a:spLocks noChangeArrowheads="1"/>
          </p:cNvSpPr>
          <p:nvPr/>
        </p:nvSpPr>
        <p:spPr bwMode="auto">
          <a:xfrm>
            <a:off x="3667125" y="570721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Modulname</a:t>
            </a:r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 flipH="1" flipV="1">
            <a:off x="2843034" y="404662"/>
            <a:ext cx="895528" cy="38830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-17200" y="460338"/>
            <a:ext cx="217239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Modulkürzel (MOK)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 flipH="1" flipV="1">
            <a:off x="1052416" y="460338"/>
            <a:ext cx="0" cy="10776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5286668" y="5621583"/>
            <a:ext cx="1416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Veranstalter</a:t>
            </a:r>
          </a:p>
        </p:txBody>
      </p:sp>
      <p:sp>
        <p:nvSpPr>
          <p:cNvPr id="158734" name="Line 14"/>
          <p:cNvSpPr>
            <a:spLocks noChangeShapeType="1"/>
          </p:cNvSpPr>
          <p:nvPr/>
        </p:nvSpPr>
        <p:spPr bwMode="auto">
          <a:xfrm flipV="1">
            <a:off x="5418090" y="2502937"/>
            <a:ext cx="1140612" cy="3118645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8735" name="Line 15"/>
          <p:cNvSpPr>
            <a:spLocks noChangeShapeType="1"/>
          </p:cNvSpPr>
          <p:nvPr/>
        </p:nvSpPr>
        <p:spPr bwMode="auto">
          <a:xfrm flipV="1">
            <a:off x="5418090" y="4980851"/>
            <a:ext cx="1284628" cy="640731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6605693" y="2821300"/>
            <a:ext cx="2538307" cy="1687819"/>
          </a:xfrm>
          <a:prstGeom prst="rect">
            <a:avLst/>
          </a:prstGeom>
          <a:solidFill>
            <a:schemeClr val="bg2">
              <a:lumMod val="40000"/>
              <a:lumOff val="60000"/>
              <a:alpha val="50980"/>
            </a:schemeClr>
          </a:solidFill>
          <a:ln>
            <a:noFill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de-DE" sz="2000" dirty="0">
                <a:solidFill>
                  <a:srgbClr val="003399"/>
                </a:solidFill>
              </a:rPr>
              <a:t>Modul = </a:t>
            </a:r>
            <a:br>
              <a:rPr lang="de-DE" sz="2000" dirty="0">
                <a:solidFill>
                  <a:srgbClr val="003399"/>
                </a:solidFill>
              </a:rPr>
            </a:br>
            <a:r>
              <a:rPr lang="de-DE" sz="2000" dirty="0">
                <a:solidFill>
                  <a:srgbClr val="003399"/>
                </a:solidFill>
              </a:rPr>
              <a:t>Menge von </a:t>
            </a:r>
            <a:r>
              <a:rPr lang="de-DE" sz="2000" dirty="0" smtClean="0">
                <a:solidFill>
                  <a:srgbClr val="00B050"/>
                </a:solidFill>
              </a:rPr>
              <a:t>Veranstaltungen,</a:t>
            </a:r>
            <a:br>
              <a:rPr lang="de-DE" sz="2000" dirty="0" smtClean="0">
                <a:solidFill>
                  <a:srgbClr val="00B050"/>
                </a:solidFill>
              </a:rPr>
            </a:br>
            <a:r>
              <a:rPr lang="de-DE" sz="2000" dirty="0" err="1" smtClean="0">
                <a:solidFill>
                  <a:srgbClr val="00B050"/>
                </a:solidFill>
              </a:rPr>
              <a:t>idR</a:t>
            </a:r>
            <a:r>
              <a:rPr lang="de-DE" sz="2000" dirty="0" smtClean="0">
                <a:solidFill>
                  <a:srgbClr val="00B050"/>
                </a:solidFill>
              </a:rPr>
              <a:t>. Vorlesung + Übung</a:t>
            </a:r>
            <a:endParaRPr lang="de-DE" sz="2000" dirty="0">
              <a:solidFill>
                <a:srgbClr val="00B05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788218" y="1146810"/>
            <a:ext cx="20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Veranstaltungstitel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51520" y="1331476"/>
            <a:ext cx="179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Veranstaltungs-kürzel (VAK)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3851920" y="1331476"/>
            <a:ext cx="1008112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27373" y="356372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Klausurtermine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flipV="1">
            <a:off x="2227928" y="3272237"/>
            <a:ext cx="1049623" cy="493374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95536" y="2883088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Vorlesungstermine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 flipV="1">
            <a:off x="2419021" y="2408140"/>
            <a:ext cx="793008" cy="659613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V="1">
            <a:off x="2474040" y="2821299"/>
            <a:ext cx="737989" cy="263675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rgbClr val="00B05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5496" y="4798885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(Potentielle)</a:t>
            </a:r>
            <a:br>
              <a:rPr lang="de-DE" dirty="0" smtClean="0">
                <a:solidFill>
                  <a:srgbClr val="00B050"/>
                </a:solidFill>
              </a:rPr>
            </a:br>
            <a:r>
              <a:rPr lang="de-DE" dirty="0" smtClean="0">
                <a:solidFill>
                  <a:srgbClr val="00B050"/>
                </a:solidFill>
              </a:rPr>
              <a:t>Übungstermine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 flipV="1">
            <a:off x="1981407" y="5079498"/>
            <a:ext cx="1296144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1981407" y="5079497"/>
            <a:ext cx="1296143" cy="365727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 animBg="1"/>
      <p:bldP spid="158728" grpId="0" animBg="1"/>
      <p:bldP spid="158729" grpId="0"/>
      <p:bldP spid="158730" grpId="0" animBg="1"/>
      <p:bldP spid="158731" grpId="0" animBg="1"/>
      <p:bldP spid="158732" grpId="0" animBg="1"/>
      <p:bldP spid="158733" grpId="0"/>
      <p:bldP spid="158734" grpId="0" animBg="1"/>
      <p:bldP spid="158735" grpId="0" animBg="1"/>
      <p:bldP spid="158726" grpId="0" animBg="1"/>
      <p:bldP spid="158726" grpId="1" animBg="1"/>
      <p:bldP spid="5" grpId="0"/>
      <p:bldP spid="19" grpId="0"/>
      <p:bldP spid="22" grpId="0" animBg="1"/>
      <p:bldP spid="8" grpId="0"/>
      <p:bldP spid="24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Zeit- und Raumangaben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/>
              <a:t>Zeitangaben</a:t>
            </a:r>
          </a:p>
          <a:p>
            <a:pPr lvl="1">
              <a:lnSpc>
                <a:spcPct val="90000"/>
              </a:lnSpc>
            </a:pPr>
            <a:r>
              <a:rPr lang="de-DE"/>
              <a:t>Di 10-12 Uhr </a:t>
            </a:r>
            <a:br>
              <a:rPr lang="de-DE"/>
            </a:br>
            <a:r>
              <a:rPr lang="de-DE"/>
              <a:t>= dienstags 10:15 - 11:45 Uhr </a:t>
            </a:r>
            <a:br>
              <a:rPr lang="de-DE"/>
            </a:br>
            <a:r>
              <a:rPr lang="de-DE"/>
              <a:t>(wenn nichts anderes verabredet wurde)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de-DE">
                <a:sym typeface="Wingdings" pitchFamily="2" charset="2"/>
              </a:rPr>
              <a:t> Spätestens um 10:15 Uhr wach im Hörsaal sitzen! </a:t>
            </a:r>
            <a:r>
              <a:rPr lang="de-DE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☺</a:t>
            </a:r>
            <a:endParaRPr lang="de-DE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de-DE"/>
              <a:t>Raumangaben</a:t>
            </a:r>
          </a:p>
          <a:p>
            <a:pPr lvl="1">
              <a:lnSpc>
                <a:spcPct val="90000"/>
              </a:lnSpc>
            </a:pPr>
            <a:r>
              <a:rPr lang="de-DE"/>
              <a:t>A14 1-101</a:t>
            </a:r>
          </a:p>
          <a:p>
            <a:pPr lvl="2">
              <a:lnSpc>
                <a:spcPct val="90000"/>
              </a:lnSpc>
            </a:pPr>
            <a:r>
              <a:rPr lang="de-DE"/>
              <a:t>Gebäude: A14</a:t>
            </a:r>
          </a:p>
          <a:p>
            <a:pPr lvl="2">
              <a:lnSpc>
                <a:spcPct val="90000"/>
              </a:lnSpc>
            </a:pPr>
            <a:r>
              <a:rPr lang="de-DE"/>
              <a:t>Stockwerk: 1</a:t>
            </a:r>
          </a:p>
          <a:p>
            <a:pPr lvl="2">
              <a:lnSpc>
                <a:spcPct val="90000"/>
              </a:lnSpc>
            </a:pPr>
            <a:r>
              <a:rPr lang="de-DE"/>
              <a:t>Raumnummer 101</a:t>
            </a:r>
          </a:p>
          <a:p>
            <a:pPr lvl="1">
              <a:lnSpc>
                <a:spcPct val="90000"/>
              </a:lnSpc>
            </a:pPr>
            <a:r>
              <a:rPr lang="de-DE"/>
              <a:t>Umgangssprachliche Bezeichnung: Hörsaal 1</a:t>
            </a:r>
            <a:endParaRPr lang="de-DE" sz="200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3419475" y="2728914"/>
            <a:ext cx="430213" cy="433387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292080" y="1773238"/>
            <a:ext cx="3851920" cy="892552"/>
          </a:xfrm>
          <a:prstGeom prst="rect">
            <a:avLst/>
          </a:prstGeom>
          <a:solidFill>
            <a:srgbClr val="FFFFCC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de-DE" b="1" dirty="0" err="1" smtClean="0">
                <a:solidFill>
                  <a:srgbClr val="CC0000"/>
                </a:solidFill>
                <a:latin typeface="Courier New" pitchFamily="49" charset="0"/>
              </a:rPr>
              <a:t>ct</a:t>
            </a:r>
            <a:r>
              <a:rPr lang="de-DE" b="1" dirty="0" smtClean="0">
                <a:solidFill>
                  <a:srgbClr val="CC0000"/>
                </a:solidFill>
                <a:latin typeface="Courier New" pitchFamily="49" charset="0"/>
              </a:rPr>
              <a:t> = </a:t>
            </a:r>
            <a:r>
              <a:rPr lang="de-DE" b="1" dirty="0">
                <a:solidFill>
                  <a:srgbClr val="CC0000"/>
                </a:solidFill>
                <a:latin typeface="Courier New" pitchFamily="49" charset="0"/>
              </a:rPr>
              <a:t>Akademisches Viertel</a:t>
            </a:r>
          </a:p>
          <a:p>
            <a:r>
              <a:rPr lang="de-DE" b="1" dirty="0">
                <a:solidFill>
                  <a:srgbClr val="CC0000"/>
                </a:solidFill>
                <a:latin typeface="Courier New" pitchFamily="49" charset="0"/>
              </a:rPr>
              <a:t>= 10 Uhr </a:t>
            </a:r>
            <a:r>
              <a:rPr lang="de-DE" b="1" dirty="0" err="1">
                <a:solidFill>
                  <a:srgbClr val="CC0000"/>
                </a:solidFill>
                <a:latin typeface="Courier New" pitchFamily="49" charset="0"/>
              </a:rPr>
              <a:t>ct</a:t>
            </a:r>
            <a:r>
              <a:rPr lang="de-DE" b="1" dirty="0">
                <a:solidFill>
                  <a:srgbClr val="CC0000"/>
                </a:solidFill>
                <a:latin typeface="Courier New" pitchFamily="49" charset="0"/>
              </a:rPr>
              <a:t> </a:t>
            </a:r>
            <a:r>
              <a:rPr lang="de-DE" b="1" dirty="0" smtClean="0">
                <a:solidFill>
                  <a:srgbClr val="CC0000"/>
                </a:solidFill>
                <a:latin typeface="Courier New" pitchFamily="49" charset="0"/>
              </a:rPr>
              <a:t>(=10:15 </a:t>
            </a:r>
            <a:r>
              <a:rPr lang="de-DE" b="1" dirty="0">
                <a:solidFill>
                  <a:srgbClr val="CC0000"/>
                </a:solidFill>
                <a:latin typeface="Courier New" pitchFamily="49" charset="0"/>
              </a:rPr>
              <a:t>Uhr)</a:t>
            </a:r>
          </a:p>
          <a:p>
            <a:r>
              <a:rPr lang="de-DE" sz="1600" dirty="0">
                <a:solidFill>
                  <a:srgbClr val="CC0000"/>
                </a:solidFill>
                <a:latin typeface="Courier New" pitchFamily="49" charset="0"/>
              </a:rPr>
              <a:t>(</a:t>
            </a:r>
            <a:r>
              <a:rPr lang="de-DE" sz="1600" i="1" dirty="0" err="1" smtClean="0">
                <a:solidFill>
                  <a:srgbClr val="CC0000"/>
                </a:solidFill>
                <a:latin typeface="Courier New" pitchFamily="49" charset="0"/>
              </a:rPr>
              <a:t>ct</a:t>
            </a:r>
            <a:r>
              <a:rPr lang="de-DE" sz="1600" i="1" dirty="0" smtClean="0">
                <a:solidFill>
                  <a:srgbClr val="CC0000"/>
                </a:solidFill>
                <a:latin typeface="Courier New" pitchFamily="49" charset="0"/>
              </a:rPr>
              <a:t> </a:t>
            </a:r>
            <a:r>
              <a:rPr lang="de-DE" sz="1600" i="1" dirty="0">
                <a:solidFill>
                  <a:srgbClr val="CC0000"/>
                </a:solidFill>
                <a:latin typeface="Courier New" pitchFamily="49" charset="0"/>
              </a:rPr>
              <a:t>= cum </a:t>
            </a:r>
            <a:r>
              <a:rPr lang="de-DE" sz="1600" i="1" dirty="0" smtClean="0">
                <a:solidFill>
                  <a:srgbClr val="CC0000"/>
                </a:solidFill>
                <a:latin typeface="Courier New" pitchFamily="49" charset="0"/>
              </a:rPr>
              <a:t>tempore = mit Zeit)</a:t>
            </a:r>
            <a:endParaRPr lang="de-DE" sz="1600" i="1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364609" y="4089846"/>
            <a:ext cx="3671887" cy="923330"/>
          </a:xfrm>
          <a:prstGeom prst="rect">
            <a:avLst/>
          </a:prstGeom>
          <a:solidFill>
            <a:srgbClr val="FFFFCC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b="1" dirty="0">
                <a:solidFill>
                  <a:srgbClr val="CC0000"/>
                </a:solidFill>
                <a:latin typeface="Courier New" pitchFamily="49" charset="0"/>
              </a:rPr>
              <a:t>Achtung: </a:t>
            </a:r>
            <a:r>
              <a:rPr lang="de-DE" dirty="0">
                <a:solidFill>
                  <a:srgbClr val="CC0000"/>
                </a:solidFill>
                <a:latin typeface="Courier New" pitchFamily="49" charset="0"/>
              </a:rPr>
              <a:t>10 Uhr </a:t>
            </a:r>
            <a:r>
              <a:rPr lang="de-DE" dirty="0" err="1" smtClean="0">
                <a:solidFill>
                  <a:srgbClr val="CC0000"/>
                </a:solidFill>
                <a:latin typeface="Courier New" pitchFamily="49" charset="0"/>
              </a:rPr>
              <a:t>st</a:t>
            </a:r>
            <a:r>
              <a:rPr lang="de-DE" dirty="0" smtClean="0">
                <a:solidFill>
                  <a:srgbClr val="CC0000"/>
                </a:solidFill>
                <a:latin typeface="Courier New" pitchFamily="49" charset="0"/>
              </a:rPr>
              <a:t> </a:t>
            </a:r>
            <a:br>
              <a:rPr lang="de-DE" dirty="0" smtClean="0">
                <a:solidFill>
                  <a:srgbClr val="CC0000"/>
                </a:solidFill>
                <a:latin typeface="Courier New" pitchFamily="49" charset="0"/>
              </a:rPr>
            </a:br>
            <a:r>
              <a:rPr lang="de-DE" dirty="0" smtClean="0">
                <a:solidFill>
                  <a:srgbClr val="CC0000"/>
                </a:solidFill>
                <a:latin typeface="Courier New" pitchFamily="49" charset="0"/>
                <a:sym typeface="Wingdings" pitchFamily="2" charset="2"/>
              </a:rPr>
              <a:t> </a:t>
            </a:r>
            <a:r>
              <a:rPr lang="de-DE" dirty="0" smtClean="0">
                <a:solidFill>
                  <a:srgbClr val="CC0000"/>
                </a:solidFill>
                <a:latin typeface="Courier New" pitchFamily="49" charset="0"/>
              </a:rPr>
              <a:t>pünktlich </a:t>
            </a:r>
            <a:r>
              <a:rPr lang="de-DE" dirty="0">
                <a:solidFill>
                  <a:srgbClr val="CC0000"/>
                </a:solidFill>
                <a:latin typeface="Courier New" pitchFamily="49" charset="0"/>
              </a:rPr>
              <a:t>um </a:t>
            </a:r>
            <a:r>
              <a:rPr lang="de-DE" dirty="0" smtClean="0">
                <a:solidFill>
                  <a:srgbClr val="CC0000"/>
                </a:solidFill>
                <a:latin typeface="Courier New" pitchFamily="49" charset="0"/>
              </a:rPr>
              <a:t>10:00 </a:t>
            </a:r>
            <a:r>
              <a:rPr lang="de-DE" dirty="0">
                <a:solidFill>
                  <a:srgbClr val="CC0000"/>
                </a:solidFill>
                <a:latin typeface="Courier New" pitchFamily="49" charset="0"/>
              </a:rPr>
              <a:t>Uhr </a:t>
            </a:r>
            <a:br>
              <a:rPr lang="de-DE" dirty="0">
                <a:solidFill>
                  <a:srgbClr val="CC0000"/>
                </a:solidFill>
                <a:latin typeface="Courier New" pitchFamily="49" charset="0"/>
              </a:rPr>
            </a:br>
            <a:r>
              <a:rPr lang="de-DE" dirty="0" smtClean="0">
                <a:solidFill>
                  <a:srgbClr val="CC0000"/>
                </a:solidFill>
                <a:latin typeface="Courier New" pitchFamily="49" charset="0"/>
              </a:rPr>
              <a:t>(</a:t>
            </a:r>
            <a:r>
              <a:rPr lang="de-DE" dirty="0" err="1" smtClean="0">
                <a:solidFill>
                  <a:srgbClr val="CC0000"/>
                </a:solidFill>
                <a:latin typeface="Garamond" pitchFamily="18" charset="0"/>
              </a:rPr>
              <a:t>st</a:t>
            </a:r>
            <a:r>
              <a:rPr lang="de-DE" dirty="0" smtClean="0">
                <a:solidFill>
                  <a:srgbClr val="CC0000"/>
                </a:solidFill>
                <a:latin typeface="Garamond" pitchFamily="18" charset="0"/>
              </a:rPr>
              <a:t> </a:t>
            </a:r>
            <a:r>
              <a:rPr lang="de-DE" dirty="0">
                <a:solidFill>
                  <a:srgbClr val="CC0000"/>
                </a:solidFill>
                <a:latin typeface="Garamond" pitchFamily="18" charset="0"/>
              </a:rPr>
              <a:t>=  sine </a:t>
            </a:r>
            <a:r>
              <a:rPr lang="de-DE" dirty="0" smtClean="0">
                <a:solidFill>
                  <a:srgbClr val="CC0000"/>
                </a:solidFill>
                <a:latin typeface="Garamond" pitchFamily="18" charset="0"/>
              </a:rPr>
              <a:t>tempore = ohne Zeit)</a:t>
            </a:r>
            <a:endParaRPr lang="de-DE" dirty="0">
              <a:solidFill>
                <a:srgbClr val="CC00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  <p:bldP spid="54275" grpId="1" uiExpand="1" build="p"/>
      <p:bldP spid="54276" grpId="0" animBg="1"/>
      <p:bldP spid="54277" grpId="0" animBg="1"/>
      <p:bldP spid="54281" grpId="1" uiExpand="1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de-DE" sz="3200" dirty="0" smtClean="0"/>
              <a:t>Ortsangaben:</a:t>
            </a:r>
            <a:br>
              <a:rPr lang="de-DE" sz="3200" dirty="0" smtClean="0"/>
            </a:br>
            <a:r>
              <a:rPr lang="de-DE" sz="3200" dirty="0" smtClean="0"/>
              <a:t>Wichtige  Uni-Standorte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Campus </a:t>
            </a:r>
            <a:r>
              <a:rPr lang="de-DE" dirty="0" err="1" smtClean="0"/>
              <a:t>Haarentor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Gebäude </a:t>
            </a:r>
            <a:r>
              <a:rPr lang="de-DE" dirty="0" smtClean="0">
                <a:solidFill>
                  <a:srgbClr val="FF0000"/>
                </a:solidFill>
              </a:rPr>
              <a:t>A</a:t>
            </a:r>
            <a:r>
              <a:rPr lang="de-DE" dirty="0" smtClean="0"/>
              <a:t>1-</a:t>
            </a:r>
            <a:r>
              <a:rPr lang="de-DE" dirty="0" smtClean="0">
                <a:solidFill>
                  <a:srgbClr val="FF0000"/>
                </a:solidFill>
              </a:rPr>
              <a:t>A</a:t>
            </a:r>
            <a:r>
              <a:rPr lang="de-DE" dirty="0" smtClean="0"/>
              <a:t>15, S, M,V</a:t>
            </a:r>
          </a:p>
          <a:p>
            <a:r>
              <a:rPr lang="de-DE" dirty="0" smtClean="0"/>
              <a:t>fast alle Veranstaltungen</a:t>
            </a:r>
          </a:p>
          <a:p>
            <a:pPr marL="0" indent="0">
              <a:buNone/>
            </a:pPr>
            <a:r>
              <a:rPr lang="de-DE" b="1" dirty="0" smtClean="0"/>
              <a:t>OFFIS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/>
              <a:t>Büros von einigen Lehrenden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2000" dirty="0" smtClean="0"/>
              <a:t>Einige </a:t>
            </a:r>
            <a:r>
              <a:rPr lang="de-DE" sz="2000" dirty="0"/>
              <a:t>Abteilungslabore</a:t>
            </a:r>
          </a:p>
          <a:p>
            <a:pPr marL="0" indent="0">
              <a:buNone/>
            </a:pPr>
            <a:endParaRPr lang="de-DE" b="1" dirty="0" smtClean="0"/>
          </a:p>
          <a:p>
            <a:endParaRPr lang="de-DE" dirty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Campus </a:t>
            </a:r>
            <a:r>
              <a:rPr lang="de-DE" dirty="0" err="1" smtClean="0"/>
              <a:t>Wechloy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1830189"/>
          </a:xfrm>
        </p:spPr>
        <p:txBody>
          <a:bodyPr/>
          <a:lstStyle/>
          <a:p>
            <a:r>
              <a:rPr lang="de-DE" dirty="0" smtClean="0"/>
              <a:t>Gebäude </a:t>
            </a:r>
            <a:r>
              <a:rPr lang="de-DE" dirty="0" smtClean="0">
                <a:solidFill>
                  <a:srgbClr val="FF0000"/>
                </a:solidFill>
              </a:rPr>
              <a:t>W</a:t>
            </a:r>
            <a:r>
              <a:rPr lang="de-DE" dirty="0" smtClean="0"/>
              <a:t>1-</a:t>
            </a:r>
            <a:r>
              <a:rPr lang="de-DE" dirty="0" smtClean="0">
                <a:solidFill>
                  <a:srgbClr val="FF0000"/>
                </a:solidFill>
              </a:rPr>
              <a:t>W</a:t>
            </a:r>
            <a:r>
              <a:rPr lang="de-DE" dirty="0" smtClean="0"/>
              <a:t>15</a:t>
            </a:r>
          </a:p>
          <a:p>
            <a:r>
              <a:rPr lang="de-DE" dirty="0" smtClean="0"/>
              <a:t>Mathe-Vorlesungen (und Naturwissenschaften)</a:t>
            </a:r>
          </a:p>
          <a:p>
            <a:r>
              <a:rPr lang="de-DE" dirty="0" smtClean="0"/>
              <a:t>und manche Übungen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05064"/>
            <a:ext cx="48672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8172400" y="4852124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OFFIS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5652120" y="4819858"/>
            <a:ext cx="15841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err="1" smtClean="0"/>
              <a:t>Haarentor</a:t>
            </a:r>
            <a:r>
              <a:rPr lang="de-DE" dirty="0" smtClean="0"/>
              <a:t>/ </a:t>
            </a:r>
            <a:r>
              <a:rPr lang="de-DE" dirty="0" err="1" smtClean="0"/>
              <a:t>Uhlhornsweg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4559515" y="4016466"/>
            <a:ext cx="10926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err="1" smtClean="0"/>
              <a:t>Wechloy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70BB1-D2D9-49BA-B94C-464A1FF36480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956208" cy="445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7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4" name="Rectangle 70"/>
          <p:cNvSpPr>
            <a:spLocks noGrp="1" noChangeArrowheads="1"/>
          </p:cNvSpPr>
          <p:nvPr>
            <p:ph type="title"/>
          </p:nvPr>
        </p:nvSpPr>
        <p:spPr>
          <a:xfrm>
            <a:off x="2411413" y="763588"/>
            <a:ext cx="6480175" cy="649287"/>
          </a:xfrm>
        </p:spPr>
        <p:txBody>
          <a:bodyPr/>
          <a:lstStyle/>
          <a:p>
            <a:r>
              <a:rPr lang="de-DE"/>
              <a:t>BSc Informatik: Vorlesungen</a:t>
            </a:r>
          </a:p>
        </p:txBody>
      </p:sp>
      <p:graphicFrame>
        <p:nvGraphicFramePr>
          <p:cNvPr id="6353" name="Group 20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880666673"/>
              </p:ext>
            </p:extLst>
          </p:nvPr>
        </p:nvGraphicFramePr>
        <p:xfrm>
          <a:off x="179388" y="1544638"/>
          <a:ext cx="8857107" cy="5396666"/>
        </p:xfrm>
        <a:graphic>
          <a:graphicData uri="http://schemas.openxmlformats.org/drawingml/2006/table">
            <a:tbl>
              <a:tblPr/>
              <a:tblGrid>
                <a:gridCol w="81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7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7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Zeit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Montag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Dienstag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Mittwoch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Donnerstag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Freitag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8 - 9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Program-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mierkurs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Java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9 -10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10-12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Analysis für Informatiker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Algorithmen &amp; Datenstrukturen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Analysis für Informatiker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Algorithmen &amp; Datenstrukturen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Theoretische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Informatik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12-14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Soft Skills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Theoretische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Informatik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I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Rechnernetze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14-16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Rechnernetze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16-18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18-20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20-22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47CE-C3D4-49F3-9F2C-44EDD48FA94C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258" name="Text Box 114"/>
          <p:cNvSpPr txBox="1">
            <a:spLocks noChangeArrowheads="1"/>
          </p:cNvSpPr>
          <p:nvPr/>
        </p:nvSpPr>
        <p:spPr bwMode="auto">
          <a:xfrm>
            <a:off x="1116013" y="5301208"/>
            <a:ext cx="7632700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sz="2400" dirty="0">
                <a:solidFill>
                  <a:srgbClr val="C00000"/>
                </a:solidFill>
              </a:rPr>
              <a:t>Zu jedem Modul gehört eine kleine Übung (Tutorium). </a:t>
            </a:r>
          </a:p>
          <a:p>
            <a:r>
              <a:rPr lang="de-DE" sz="2400" dirty="0">
                <a:solidFill>
                  <a:srgbClr val="C00000"/>
                </a:solidFill>
              </a:rPr>
              <a:t>Jede Studentin/ jeder Student muss sich zusätzlich für eine Übungszeit eintragen</a:t>
            </a:r>
            <a:r>
              <a:rPr lang="de-DE" sz="24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0FAC3-0AE6-4955-80AE-5C6BE234044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53" y="1973089"/>
            <a:ext cx="721995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3200" dirty="0" smtClean="0"/>
              <a:t>Web-Seiten  des</a:t>
            </a:r>
            <a:br>
              <a:rPr lang="de-DE" sz="3200" dirty="0" smtClean="0"/>
            </a:br>
            <a:r>
              <a:rPr lang="de-DE" sz="3200" dirty="0" smtClean="0"/>
              <a:t>Departments für Informatik</a:t>
            </a:r>
          </a:p>
        </p:txBody>
      </p:sp>
      <p:sp>
        <p:nvSpPr>
          <p:cNvPr id="11269" name="Text Box 14"/>
          <p:cNvSpPr txBox="1">
            <a:spLocks noChangeArrowheads="1"/>
          </p:cNvSpPr>
          <p:nvPr/>
        </p:nvSpPr>
        <p:spPr bwMode="auto">
          <a:xfrm>
            <a:off x="467544" y="1546587"/>
            <a:ext cx="46140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rgbClr val="002060"/>
                </a:solidFill>
              </a:rPr>
              <a:t>http://www.uni-oldenburg.de/informatik/</a:t>
            </a:r>
          </a:p>
        </p:txBody>
      </p:sp>
      <p:sp>
        <p:nvSpPr>
          <p:cNvPr id="6" name="Pfeil nach links 5"/>
          <p:cNvSpPr/>
          <p:nvPr/>
        </p:nvSpPr>
        <p:spPr bwMode="auto">
          <a:xfrm>
            <a:off x="7236295" y="4987034"/>
            <a:ext cx="605461" cy="392589"/>
          </a:xfrm>
          <a:prstGeom prst="leftArrow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400600" pitchFamily="2" charset="0"/>
              <a:ea typeface="MS PGothic" pitchFamily="34" charset="-128"/>
              <a:cs typeface="Arial" charset="0"/>
            </a:endParaRPr>
          </a:p>
        </p:txBody>
      </p:sp>
      <p:sp>
        <p:nvSpPr>
          <p:cNvPr id="12" name="Pfeil nach links 11"/>
          <p:cNvSpPr/>
          <p:nvPr/>
        </p:nvSpPr>
        <p:spPr bwMode="auto">
          <a:xfrm>
            <a:off x="7947835" y="5733256"/>
            <a:ext cx="605461" cy="392589"/>
          </a:xfrm>
          <a:prstGeom prst="leftArrow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400600" pitchFamily="2" charset="0"/>
              <a:ea typeface="MS PGothic" pitchFamily="34" charset="-128"/>
              <a:cs typeface="Arial" charset="0"/>
            </a:endParaRPr>
          </a:p>
        </p:txBody>
      </p:sp>
      <p:sp>
        <p:nvSpPr>
          <p:cNvPr id="13" name="Pfeil nach links 12"/>
          <p:cNvSpPr/>
          <p:nvPr/>
        </p:nvSpPr>
        <p:spPr bwMode="auto">
          <a:xfrm rot="16200000">
            <a:off x="3097412" y="3535436"/>
            <a:ext cx="605461" cy="392589"/>
          </a:xfrm>
          <a:prstGeom prst="leftArrow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400600" pitchFamily="2" charset="0"/>
              <a:ea typeface="MS PGothic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5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Kleine Übung = Tutorium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Dient der Vertiefung des Vorlesungsstoffes</a:t>
            </a:r>
          </a:p>
          <a:p>
            <a:pPr lvl="1"/>
            <a:r>
              <a:rPr lang="de-DE" sz="2000" dirty="0"/>
              <a:t>In kleinen Gruppen (ca. </a:t>
            </a:r>
            <a:r>
              <a:rPr lang="de-DE" sz="2000" dirty="0" smtClean="0"/>
              <a:t>15-30 </a:t>
            </a:r>
            <a:r>
              <a:rPr lang="de-DE" sz="2000" dirty="0"/>
              <a:t>Personen)</a:t>
            </a:r>
          </a:p>
          <a:p>
            <a:pPr lvl="1">
              <a:buFontTx/>
              <a:buNone/>
            </a:pPr>
            <a:r>
              <a:rPr lang="de-DE" sz="2000" dirty="0">
                <a:sym typeface="Wingdings" pitchFamily="2" charset="2"/>
              </a:rPr>
              <a:t>	 </a:t>
            </a:r>
            <a:r>
              <a:rPr lang="de-DE" sz="2000" dirty="0"/>
              <a:t>Mehrere Auswahltermine</a:t>
            </a:r>
          </a:p>
          <a:p>
            <a:pPr lvl="1"/>
            <a:r>
              <a:rPr lang="de-DE" sz="2000" dirty="0"/>
              <a:t>Besprechen und ggf. Rückgabe der Übungsaufgaben </a:t>
            </a:r>
          </a:p>
          <a:p>
            <a:pPr lvl="2"/>
            <a:r>
              <a:rPr lang="de-DE" sz="1800" dirty="0"/>
              <a:t>Bearbeitung der Übungsaufgaben in 2-3 Personen-Teams</a:t>
            </a:r>
          </a:p>
          <a:p>
            <a:pPr lvl="1"/>
            <a:r>
              <a:rPr lang="de-DE" sz="2000" dirty="0"/>
              <a:t>Klären von Fragen zum VL-Stoff</a:t>
            </a:r>
          </a:p>
          <a:p>
            <a:r>
              <a:rPr lang="de-DE" sz="2400" dirty="0"/>
              <a:t>Informatik-Module </a:t>
            </a:r>
            <a:r>
              <a:rPr lang="de-DE" sz="2400" dirty="0" smtClean="0"/>
              <a:t>bestehen </a:t>
            </a:r>
            <a:r>
              <a:rPr lang="de-DE" sz="2400" dirty="0"/>
              <a:t>meistens aus </a:t>
            </a:r>
          </a:p>
          <a:p>
            <a:pPr lvl="1"/>
            <a:r>
              <a:rPr lang="de-DE" sz="2000" dirty="0" smtClean="0"/>
              <a:t>durchschnittlich 3 h </a:t>
            </a:r>
            <a:r>
              <a:rPr lang="de-DE" sz="2000" dirty="0"/>
              <a:t>Vorlesung pro Woche und </a:t>
            </a:r>
          </a:p>
          <a:p>
            <a:pPr lvl="1"/>
            <a:r>
              <a:rPr lang="de-DE" sz="2000" dirty="0"/>
              <a:t>durchschnittlich 1 </a:t>
            </a:r>
            <a:r>
              <a:rPr lang="de-DE" sz="2000" dirty="0" smtClean="0"/>
              <a:t>h Tutorium (Übung </a:t>
            </a:r>
            <a:r>
              <a:rPr lang="de-DE" sz="2000" dirty="0"/>
              <a:t>in kleinen </a:t>
            </a:r>
            <a:r>
              <a:rPr lang="de-DE" sz="2000" dirty="0" smtClean="0"/>
              <a:t>Gruppen).</a:t>
            </a:r>
            <a:endParaRPr lang="de-DE" sz="2000" dirty="0"/>
          </a:p>
          <a:p>
            <a:pPr lvl="1">
              <a:buFontTx/>
              <a:buNone/>
            </a:pPr>
            <a:endParaRPr lang="de-DE" sz="20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47D7-C2DC-4A98-94BE-DABEE05AD130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Auswahl von Übungszeiten</a:t>
            </a:r>
            <a:endParaRPr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ADD66-4D77-4B5A-AC51-A2652AEE9C6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700213"/>
            <a:ext cx="4679950" cy="4824412"/>
          </a:xfrm>
        </p:spPr>
        <p:txBody>
          <a:bodyPr/>
          <a:lstStyle/>
          <a:p>
            <a:r>
              <a:rPr lang="de-DE" sz="2400" dirty="0"/>
              <a:t>Unterschiedliche Verfahren</a:t>
            </a:r>
          </a:p>
          <a:p>
            <a:pPr lvl="1"/>
            <a:r>
              <a:rPr lang="de-DE" sz="2000" dirty="0"/>
              <a:t>In der Regel: 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Internetbasiert </a:t>
            </a:r>
            <a:r>
              <a:rPr lang="de-DE" sz="2000" dirty="0"/>
              <a:t>über das Lernmanagementsystem </a:t>
            </a:r>
            <a:r>
              <a:rPr lang="de-DE" sz="2000" dirty="0" err="1"/>
              <a:t>StudIP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b="1" dirty="0" smtClean="0">
                <a:sym typeface="Wingdings" pitchFamily="2" charset="2"/>
              </a:rPr>
              <a:t>Erklärungen </a:t>
            </a:r>
            <a:r>
              <a:rPr lang="de-DE" sz="2000" b="1" dirty="0">
                <a:sym typeface="Wingdings" pitchFamily="2" charset="2"/>
              </a:rPr>
              <a:t>in den Vorlesungen beachten</a:t>
            </a:r>
            <a:r>
              <a:rPr lang="de-DE" sz="2000" b="1" dirty="0" smtClean="0">
                <a:sym typeface="Wingdings" pitchFamily="2" charset="2"/>
              </a:rPr>
              <a:t>!</a:t>
            </a:r>
          </a:p>
          <a:p>
            <a:pPr lvl="1">
              <a:buFont typeface="Wingdings" pitchFamily="2" charset="2"/>
              <a:buChar char="à"/>
            </a:pPr>
            <a:endParaRPr lang="de-DE" sz="2000" b="1" dirty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de-DE" sz="2400" dirty="0">
                <a:solidFill>
                  <a:srgbClr val="CC0000"/>
                </a:solidFill>
              </a:rPr>
              <a:t>Vorsicht: Überschneidungen vermeiden!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err="1"/>
              <a:t>Bei</a:t>
            </a:r>
            <a:r>
              <a:rPr lang="en-US" sz="2000" dirty="0"/>
              <a:t> </a:t>
            </a:r>
            <a:r>
              <a:rPr lang="en-US" sz="2000" dirty="0" err="1"/>
              <a:t>Problemen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 err="1"/>
              <a:t>Dozenten</a:t>
            </a:r>
            <a:r>
              <a:rPr lang="en-US" sz="2000" dirty="0"/>
              <a:t> </a:t>
            </a:r>
            <a:r>
              <a:rPr lang="en-US" sz="2000" dirty="0" err="1" smtClean="0"/>
              <a:t>frühzeitig</a:t>
            </a:r>
            <a:r>
              <a:rPr lang="en-US" sz="2000" dirty="0" smtClean="0"/>
              <a:t> </a:t>
            </a:r>
            <a:r>
              <a:rPr lang="en-US" sz="2000" dirty="0" err="1" smtClean="0"/>
              <a:t>ansprechen</a:t>
            </a:r>
            <a:r>
              <a:rPr lang="en-US" sz="2000" dirty="0"/>
              <a:t>! </a:t>
            </a:r>
          </a:p>
        </p:txBody>
      </p:sp>
      <p:pic>
        <p:nvPicPr>
          <p:cNvPr id="123973" name="Picture 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92896"/>
            <a:ext cx="33813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74" name="Picture 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105" y="1556792"/>
            <a:ext cx="3390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75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37433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7575550" y="5378450"/>
            <a:ext cx="946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63588"/>
            <a:ext cx="6480175" cy="649287"/>
          </a:xfrm>
        </p:spPr>
        <p:txBody>
          <a:bodyPr/>
          <a:lstStyle/>
          <a:p>
            <a:r>
              <a:rPr lang="de-DE"/>
              <a:t>BSc Informatik: Vorlesungen</a:t>
            </a:r>
          </a:p>
        </p:txBody>
      </p:sp>
      <p:graphicFrame>
        <p:nvGraphicFramePr>
          <p:cNvPr id="198748" name="Group 9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88646884"/>
              </p:ext>
            </p:extLst>
          </p:nvPr>
        </p:nvGraphicFramePr>
        <p:xfrm>
          <a:off x="179388" y="1544638"/>
          <a:ext cx="8713787" cy="4805536"/>
        </p:xfrm>
        <a:graphic>
          <a:graphicData uri="http://schemas.openxmlformats.org/drawingml/2006/table">
            <a:tbl>
              <a:tblPr/>
              <a:tblGrid>
                <a:gridCol w="804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Zeit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Montag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Dienstag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Mittwoch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Donnerstag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Freitag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8 - 9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Tutorium </a:t>
                      </a:r>
                      <a:b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 &amp; D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Program-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mierkurs</a:t>
                      </a: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Java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9 -10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10-12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Analysis für Informatiker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Algorithmen &amp; Datenstrukturen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Analysis für Informatiker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Algorithmen &amp; Datenstrukturen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Theoretische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Informatik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I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12-14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Soft Skills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Theoretische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Informatik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I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14-16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Tutorium Theo. Inf. I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16-18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Tutorium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Programmier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-</a:t>
                      </a:r>
                      <a:b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kurs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Tutorium Analysis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18-20</a:t>
                      </a: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47CE-C3D4-49F3-9F2C-44EDD48FA94C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Professionalisierungsbereich</a:t>
            </a:r>
            <a:br>
              <a:rPr lang="de-DE" dirty="0" smtClean="0"/>
            </a:br>
            <a:r>
              <a:rPr lang="de-DE" dirty="0" smtClean="0"/>
              <a:t>und </a:t>
            </a:r>
            <a:br>
              <a:rPr lang="de-DE" dirty="0" smtClean="0"/>
            </a:br>
            <a:r>
              <a:rPr lang="de-DE" dirty="0" smtClean="0"/>
              <a:t>NI-Module im Master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047CE-C3D4-49F3-9F2C-44EDD48FA94C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1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Bachelor-Studiengänge:</a:t>
            </a:r>
            <a:br>
              <a:rPr lang="de-DE" dirty="0" smtClean="0"/>
            </a:br>
            <a:r>
              <a:rPr lang="de-DE" dirty="0" smtClean="0"/>
              <a:t>PB-Wahl-Module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Spezielle Module im Professionalisierungsbereich</a:t>
            </a:r>
          </a:p>
          <a:p>
            <a:pPr lvl="1"/>
            <a:r>
              <a:rPr lang="de-DE" dirty="0" smtClean="0"/>
              <a:t>stehen im speziellen Veranstaltungsverzeichnis</a:t>
            </a:r>
          </a:p>
          <a:p>
            <a:pPr lvl="1"/>
            <a:r>
              <a:rPr lang="de-DE" dirty="0" smtClean="0"/>
              <a:t>leider wenig / recht spezielle Auswahl im PB-Bereich besonders im Sommer </a:t>
            </a:r>
          </a:p>
          <a:p>
            <a:pPr lvl="1"/>
            <a:r>
              <a:rPr lang="de-DE" dirty="0" smtClean="0"/>
              <a:t>u. a. Philosophie, aber auch Musik oder Sprachen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Es dürfen statt dessen aber auch Fachmodule (also auch Informatik-Module) gewählt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461D-1A7C-46C0-8FCA-6087495DEB79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65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Master-Studiengänge Inf. &amp; ESMR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NI-Module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978025"/>
            <a:ext cx="8208912" cy="4318000"/>
          </a:xfrm>
        </p:spPr>
        <p:txBody>
          <a:bodyPr/>
          <a:lstStyle/>
          <a:p>
            <a:r>
              <a:rPr lang="de-DE" dirty="0" smtClean="0"/>
              <a:t>Module, die fachlich nicht aus der Informatik sein dürfen </a:t>
            </a:r>
          </a:p>
          <a:p>
            <a:pPr lvl="1"/>
            <a:r>
              <a:rPr lang="de-DE" dirty="0" smtClean="0"/>
              <a:t>Module aus anderen Master-Studiengängen</a:t>
            </a:r>
          </a:p>
          <a:p>
            <a:pPr lvl="1"/>
            <a:r>
              <a:rPr lang="de-DE" dirty="0" smtClean="0"/>
              <a:t>Akzentsetzungsmodule aus anderen Bachelor-Studiengängen</a:t>
            </a:r>
          </a:p>
          <a:p>
            <a:pPr lvl="2"/>
            <a:r>
              <a:rPr lang="de-DE" dirty="0" smtClean="0"/>
              <a:t>Wirtschaftsinformatik ist nicht erlaubt, da Teilgebiet der Angewandten Informatik</a:t>
            </a:r>
          </a:p>
          <a:p>
            <a:pPr lvl="1"/>
            <a:r>
              <a:rPr lang="de-DE" dirty="0" smtClean="0"/>
              <a:t>PB-Module</a:t>
            </a:r>
          </a:p>
          <a:p>
            <a:pPr lvl="1"/>
            <a:r>
              <a:rPr lang="de-DE" dirty="0" smtClean="0"/>
              <a:t>Speziell als NI-Module gekennzeichnete Module aus dem Angebot der Informatik</a:t>
            </a:r>
          </a:p>
          <a:p>
            <a:pPr lvl="2"/>
            <a:r>
              <a:rPr lang="de-DE" dirty="0" smtClean="0"/>
              <a:t>siehe Liste Modulzuordnung in der </a:t>
            </a:r>
            <a:r>
              <a:rPr lang="de-DE" dirty="0" err="1" smtClean="0"/>
              <a:t>StudIP</a:t>
            </a:r>
            <a:r>
              <a:rPr lang="de-DE" dirty="0" smtClean="0"/>
              <a:t>-Veranstaltung ISDI…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 Skills</a:t>
            </a:r>
            <a:endParaRPr lang="de-DE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220072" y="1830405"/>
            <a:ext cx="3744416" cy="4608513"/>
          </a:xfrm>
        </p:spPr>
        <p:txBody>
          <a:bodyPr/>
          <a:lstStyle/>
          <a:p>
            <a:r>
              <a:rPr lang="de-DE" sz="2400" dirty="0"/>
              <a:t>Übung zu Soft Skills:</a:t>
            </a:r>
          </a:p>
          <a:p>
            <a:r>
              <a:rPr lang="de-DE" sz="2400" dirty="0"/>
              <a:t>Sonderregelung: </a:t>
            </a:r>
          </a:p>
          <a:p>
            <a:pPr lvl="1"/>
            <a:r>
              <a:rPr lang="de-DE" sz="2000" dirty="0"/>
              <a:t>Keine wöchentliche Übung </a:t>
            </a:r>
            <a:r>
              <a:rPr lang="de-DE" sz="2000" dirty="0" smtClean="0"/>
              <a:t>sondern vierstündige </a:t>
            </a:r>
            <a:r>
              <a:rPr lang="de-DE" sz="2000" dirty="0"/>
              <a:t>Kompaktübungen in den </a:t>
            </a:r>
            <a:r>
              <a:rPr lang="de-DE" sz="2000" dirty="0" smtClean="0"/>
              <a:t>Monaten Mai-Juli</a:t>
            </a:r>
            <a:endParaRPr lang="de-DE" sz="2000" dirty="0"/>
          </a:p>
          <a:p>
            <a:pPr lvl="1"/>
            <a:endParaRPr lang="de-DE" sz="2000" dirty="0"/>
          </a:p>
          <a:p>
            <a:pPr lvl="1"/>
            <a:r>
              <a:rPr lang="de-DE" sz="2000" dirty="0"/>
              <a:t>Teilnahme an mindestens  drei Workshops zu verschiedenen </a:t>
            </a:r>
            <a:br>
              <a:rPr lang="de-DE" sz="2000" dirty="0"/>
            </a:br>
            <a:r>
              <a:rPr lang="de-DE" sz="2000" dirty="0"/>
              <a:t>Soft Skills-Themen</a:t>
            </a:r>
          </a:p>
          <a:p>
            <a:endParaRPr lang="de-DE" sz="24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330C-1397-4B27-9901-5210A93AF8CE}" type="slidenum">
              <a:rPr lang="de-DE" smtClean="0"/>
              <a:pPr/>
              <a:t>36</a:t>
            </a:fld>
            <a:endParaRPr lang="de-DE"/>
          </a:p>
        </p:txBody>
      </p:sp>
      <p:pic>
        <p:nvPicPr>
          <p:cNvPr id="1873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4632189" cy="6045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Prüfungen</a:t>
            </a:r>
            <a:endParaRPr lang="de-DE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Alle Pflichtmodule müssen bestanden werden. </a:t>
            </a:r>
          </a:p>
          <a:p>
            <a:r>
              <a:rPr lang="de-DE" sz="2400" dirty="0" smtClean="0"/>
              <a:t>Von den Wahlmodulen dürfen maximal zwei nicht bestanden sein.</a:t>
            </a:r>
          </a:p>
          <a:p>
            <a:r>
              <a:rPr lang="de-DE" sz="2400" dirty="0" smtClean="0"/>
              <a:t>Jedes </a:t>
            </a:r>
            <a:r>
              <a:rPr lang="de-DE" sz="2400" dirty="0"/>
              <a:t>Informatik-Modul wird geprüft.</a:t>
            </a:r>
          </a:p>
          <a:p>
            <a:pPr lvl="1"/>
            <a:r>
              <a:rPr lang="de-DE" sz="2000" dirty="0"/>
              <a:t>Maximal vier Prüfungsversuche pro Modul</a:t>
            </a:r>
          </a:p>
          <a:p>
            <a:pPr lvl="2">
              <a:buFontTx/>
              <a:buNone/>
            </a:pPr>
            <a:r>
              <a:rPr lang="de-DE" dirty="0"/>
              <a:t>Ein „Freiversuch“, falls die Prüfung frühzeitig bei der </a:t>
            </a:r>
            <a:r>
              <a:rPr lang="de-DE" dirty="0" smtClean="0"/>
              <a:t>ersten Prüfungsmöglichkeit </a:t>
            </a:r>
            <a:r>
              <a:rPr lang="de-DE" dirty="0"/>
              <a:t>abgelegt wurde</a:t>
            </a:r>
          </a:p>
          <a:p>
            <a:pPr lvl="2">
              <a:buFontTx/>
              <a:buNone/>
            </a:pPr>
            <a:r>
              <a:rPr lang="de-DE" dirty="0"/>
              <a:t>+ 3 </a:t>
            </a:r>
            <a:r>
              <a:rPr lang="de-DE" dirty="0" smtClean="0"/>
              <a:t>„reguläre“ </a:t>
            </a:r>
            <a:r>
              <a:rPr lang="de-DE" dirty="0"/>
              <a:t>Versuche </a:t>
            </a:r>
            <a:endParaRPr lang="de-DE" sz="1800" dirty="0"/>
          </a:p>
          <a:p>
            <a:pPr marL="0" indent="0">
              <a:buNone/>
            </a:pPr>
            <a:endParaRPr lang="de-DE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de-DE" sz="2400" dirty="0" smtClean="0">
                <a:sym typeface="Wingdings" pitchFamily="2" charset="2"/>
              </a:rPr>
              <a:t> </a:t>
            </a:r>
            <a:r>
              <a:rPr lang="de-DE" sz="2400" dirty="0">
                <a:sym typeface="Wingdings" pitchFamily="2" charset="2"/>
              </a:rPr>
              <a:t>Rechtzeitig fragen &amp; beständig mitarbeiten</a:t>
            </a:r>
          </a:p>
          <a:p>
            <a:pPr>
              <a:buFontTx/>
              <a:buNone/>
            </a:pPr>
            <a:r>
              <a:rPr lang="de-DE" sz="2400" dirty="0" smtClean="0">
                <a:sym typeface="Wingdings" pitchFamily="2" charset="2"/>
              </a:rPr>
              <a:t> Gutes Zeitmanagement erforderlich!</a:t>
            </a:r>
            <a:endParaRPr lang="de-DE" sz="24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7"/>
            <a:ext cx="8424936" cy="143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Finden von 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 smtClean="0"/>
              <a:t>Lehrveranstaltungen</a:t>
            </a:r>
            <a:r>
              <a:rPr lang="de-DE" sz="3200" dirty="0"/>
              <a:t> </a:t>
            </a:r>
            <a:r>
              <a:rPr lang="de-DE" sz="3200" dirty="0" smtClean="0"/>
              <a:t>im </a:t>
            </a:r>
            <a:r>
              <a:rPr lang="de-DE" sz="3200" dirty="0" err="1" smtClean="0"/>
              <a:t>StudIP</a:t>
            </a:r>
            <a:endParaRPr lang="de-DE" sz="3200" dirty="0"/>
          </a:p>
        </p:txBody>
      </p:sp>
      <p:sp>
        <p:nvSpPr>
          <p:cNvPr id="160778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323528" y="3212976"/>
            <a:ext cx="8672611" cy="1159740"/>
          </a:xfrm>
        </p:spPr>
        <p:txBody>
          <a:bodyPr/>
          <a:lstStyle/>
          <a:p>
            <a:pPr>
              <a:buFontTx/>
              <a:buNone/>
            </a:pPr>
            <a:r>
              <a:rPr lang="de-DE" sz="3200" b="1" dirty="0" err="1"/>
              <a:t>StudIP</a:t>
            </a:r>
            <a:endParaRPr lang="de-DE" sz="3200" b="1" dirty="0"/>
          </a:p>
          <a:p>
            <a:pPr>
              <a:buFontTx/>
              <a:buNone/>
            </a:pPr>
            <a:r>
              <a:rPr lang="de-DE" sz="2400" dirty="0"/>
              <a:t>Portal zur Verwaltung </a:t>
            </a:r>
            <a:r>
              <a:rPr lang="de-DE" sz="2400" dirty="0" smtClean="0"/>
              <a:t>von Lehrveranstaltungsinformationen</a:t>
            </a:r>
            <a:endParaRPr lang="de-DE" sz="2400" dirty="0"/>
          </a:p>
          <a:p>
            <a:endParaRPr lang="de-DE" sz="24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A3C-F41B-4AEF-8017-0E548F352694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851920" y="2353723"/>
            <a:ext cx="1512168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69088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Finden von Modulen im </a:t>
            </a:r>
            <a:r>
              <a:rPr lang="de-DE" dirty="0" err="1" smtClean="0"/>
              <a:t>StudIP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A3C-F41B-4AEF-8017-0E548F352694}" type="slidenum">
              <a:rPr lang="de-DE" smtClean="0"/>
              <a:pPr/>
              <a:t>39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68453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502" y="5073420"/>
            <a:ext cx="4692183" cy="9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6093296"/>
            <a:ext cx="4543327" cy="37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2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3200" smtClean="0"/>
              <a:t>Informationen für Studierende </a:t>
            </a:r>
            <a:br>
              <a:rPr lang="de-DE" sz="3200" smtClean="0"/>
            </a:br>
            <a:r>
              <a:rPr lang="de-DE" sz="3200" smtClean="0"/>
              <a:t>im Web</a:t>
            </a:r>
          </a:p>
        </p:txBody>
      </p:sp>
      <p:sp>
        <p:nvSpPr>
          <p:cNvPr id="10243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844675"/>
            <a:ext cx="4319588" cy="4608513"/>
          </a:xfrm>
        </p:spPr>
        <p:txBody>
          <a:bodyPr/>
          <a:lstStyle/>
          <a:p>
            <a:pPr eaLnBrk="1" hangingPunct="1"/>
            <a:r>
              <a:rPr lang="de-DE" sz="2000" dirty="0" smtClean="0"/>
              <a:t>Unsere Studiengänge</a:t>
            </a:r>
          </a:p>
          <a:p>
            <a:pPr lvl="1" eaLnBrk="1" hangingPunct="1"/>
            <a:r>
              <a:rPr lang="de-DE" sz="1800" dirty="0" smtClean="0"/>
              <a:t>Erläuterung der aktuellen Studiengänge, </a:t>
            </a:r>
            <a:r>
              <a:rPr lang="de-DE" sz="1800" b="1" dirty="0" smtClean="0">
                <a:solidFill>
                  <a:schemeClr val="accent2"/>
                </a:solidFill>
              </a:rPr>
              <a:t>Studienpläne</a:t>
            </a:r>
            <a:r>
              <a:rPr lang="de-DE" sz="1800" dirty="0" smtClean="0"/>
              <a:t>, </a:t>
            </a:r>
            <a:br>
              <a:rPr lang="de-DE" sz="1800" dirty="0" smtClean="0"/>
            </a:br>
            <a:r>
              <a:rPr lang="de-DE" sz="1800" dirty="0" smtClean="0"/>
              <a:t>Links auf Ordnungen usw.</a:t>
            </a:r>
          </a:p>
          <a:p>
            <a:pPr eaLnBrk="1" hangingPunct="1"/>
            <a:r>
              <a:rPr lang="de-DE" sz="2000" dirty="0" smtClean="0"/>
              <a:t>Infos zum Studium</a:t>
            </a:r>
          </a:p>
          <a:p>
            <a:pPr lvl="1"/>
            <a:r>
              <a:rPr lang="de-DE" sz="1600" dirty="0" smtClean="0"/>
              <a:t> </a:t>
            </a:r>
          </a:p>
          <a:p>
            <a:pPr eaLnBrk="1" hangingPunct="1"/>
            <a:endParaRPr lang="de-DE" sz="2000" dirty="0" smtClean="0"/>
          </a:p>
          <a:p>
            <a:pPr eaLnBrk="1" hangingPunct="1"/>
            <a:endParaRPr lang="de-DE" sz="2000" dirty="0"/>
          </a:p>
          <a:p>
            <a:pPr eaLnBrk="1" hangingPunct="1"/>
            <a:r>
              <a:rPr lang="de-DE" sz="2000" dirty="0" smtClean="0"/>
              <a:t>Studienberatung Informatik</a:t>
            </a:r>
          </a:p>
          <a:p>
            <a:pPr lvl="1" eaLnBrk="1" hangingPunct="1"/>
            <a:r>
              <a:rPr lang="de-DE" sz="1800" dirty="0" smtClean="0"/>
              <a:t>Wer berät mich bei meinem Studiengang/Vertiefungsfach?</a:t>
            </a:r>
          </a:p>
          <a:p>
            <a:pPr eaLnBrk="1" hangingPunct="1"/>
            <a:r>
              <a:rPr lang="de-DE" sz="2000" dirty="0" smtClean="0"/>
              <a:t>Hilfe im Studium</a:t>
            </a:r>
          </a:p>
          <a:p>
            <a:pPr lvl="1" eaLnBrk="1" hangingPunct="1"/>
            <a:r>
              <a:rPr lang="de-DE" sz="1800" dirty="0" smtClean="0"/>
              <a:t>Studienberater, Mentoren, …</a:t>
            </a:r>
          </a:p>
          <a:p>
            <a:r>
              <a:rPr lang="de-DE" sz="2200" dirty="0" smtClean="0"/>
              <a:t>…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22C95-31D3-465D-8E93-962FA90256D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44346"/>
            <a:ext cx="1800200" cy="102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087880"/>
            <a:ext cx="7931866" cy="415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43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Studienmodulverzeichnis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A3C-F41B-4AEF-8017-0E548F352694}" type="slidenum">
              <a:rPr lang="de-DE" smtClean="0"/>
              <a:pPr/>
              <a:t>40</a:t>
            </a:fld>
            <a:endParaRPr lang="de-DE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5" y="1556793"/>
            <a:ext cx="8517469" cy="518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8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95937" y="700054"/>
            <a:ext cx="5112568" cy="1008063"/>
          </a:xfrm>
          <a:solidFill>
            <a:srgbClr val="FFFFFF">
              <a:alpha val="56078"/>
            </a:srgbClr>
          </a:solidFill>
        </p:spPr>
        <p:txBody>
          <a:bodyPr/>
          <a:lstStyle/>
          <a:p>
            <a:r>
              <a:rPr lang="de-DE" dirty="0" smtClean="0"/>
              <a:t>Veranstaltung gefunden </a:t>
            </a:r>
            <a:br>
              <a:rPr lang="de-DE" dirty="0" smtClean="0"/>
            </a:br>
            <a:r>
              <a:rPr lang="de-DE" dirty="0" smtClean="0">
                <a:solidFill>
                  <a:schemeClr val="accent6"/>
                </a:solidFill>
              </a:rPr>
              <a:t>- was nun?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8A4D-5A1B-461B-A4EA-2C0D2AE9EB38}" type="slidenum">
              <a:rPr lang="de-DE" smtClean="0"/>
              <a:pPr/>
              <a:t>41</a:t>
            </a:fld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62198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67423"/>
            <a:ext cx="58769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15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5AF7E-BE9D-4FD3-8AA6-8BF4A5D6A9A5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663825" y="393700"/>
            <a:ext cx="6480175" cy="1008063"/>
          </a:xfrm>
        </p:spPr>
        <p:txBody>
          <a:bodyPr/>
          <a:lstStyle/>
          <a:p>
            <a:r>
              <a:rPr lang="de-DE" dirty="0"/>
              <a:t>Ich bin drin!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77962"/>
            <a:ext cx="8431318" cy="468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Tutorienbelegung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Termine für die </a:t>
            </a:r>
            <a:r>
              <a:rPr lang="de-DE" sz="2400" dirty="0" err="1"/>
              <a:t>Tutorienbelegung</a:t>
            </a:r>
            <a:r>
              <a:rPr lang="de-DE" sz="2400" dirty="0"/>
              <a:t>: </a:t>
            </a:r>
            <a:br>
              <a:rPr lang="de-DE" sz="2400" dirty="0"/>
            </a:br>
            <a:r>
              <a:rPr lang="de-DE" sz="2400" dirty="0"/>
              <a:t>Wann kann ich mir einen Übungstermin aussuchen?</a:t>
            </a:r>
          </a:p>
          <a:p>
            <a:pPr lvl="1"/>
            <a:r>
              <a:rPr lang="de-DE" sz="2000" dirty="0"/>
              <a:t>Termin </a:t>
            </a:r>
            <a:r>
              <a:rPr lang="de-DE" sz="2000" dirty="0" smtClean="0"/>
              <a:t>für die Belegung wird </a:t>
            </a:r>
            <a:r>
              <a:rPr lang="de-DE" sz="2000" dirty="0"/>
              <a:t>in der Vorlesung bekannt </a:t>
            </a:r>
            <a:r>
              <a:rPr lang="de-DE" sz="2000" dirty="0" smtClean="0"/>
              <a:t>gegeben.</a:t>
            </a:r>
          </a:p>
          <a:p>
            <a:pPr lvl="1"/>
            <a:r>
              <a:rPr lang="de-DE" sz="2000" dirty="0" smtClean="0"/>
              <a:t>Die im Veranstaltungsverzeichnis angegebenen Termine werden nicht unbedingt alle angeboten.</a:t>
            </a:r>
            <a:endParaRPr lang="de-DE" sz="2000" dirty="0"/>
          </a:p>
          <a:p>
            <a:pPr lvl="1"/>
            <a:r>
              <a:rPr lang="de-DE" sz="2000" dirty="0"/>
              <a:t>Beschränkte Anzahl von Plätzen pro Termin</a:t>
            </a:r>
          </a:p>
          <a:p>
            <a:pPr lvl="1"/>
            <a:r>
              <a:rPr lang="de-DE" sz="2000" dirty="0"/>
              <a:t>First </a:t>
            </a:r>
            <a:r>
              <a:rPr lang="de-DE" sz="2000" dirty="0" err="1"/>
              <a:t>Come</a:t>
            </a:r>
            <a:r>
              <a:rPr lang="de-DE" sz="2000" dirty="0"/>
              <a:t> – First </a:t>
            </a:r>
            <a:r>
              <a:rPr lang="de-DE" sz="2000" dirty="0" err="1"/>
              <a:t>Serve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i="1" dirty="0"/>
              <a:t>Wer zuerst kommt, </a:t>
            </a:r>
            <a:r>
              <a:rPr lang="de-DE" sz="2000" i="1" dirty="0" smtClean="0"/>
              <a:t>wird zuerst bedient…</a:t>
            </a:r>
            <a:endParaRPr lang="de-DE" sz="2000" i="1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43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Eintragen für </a:t>
            </a:r>
            <a:r>
              <a:rPr lang="de-DE" sz="3200" dirty="0" smtClean="0"/>
              <a:t>Veranstaltungen</a:t>
            </a:r>
            <a:br>
              <a:rPr lang="de-DE" sz="3200" dirty="0" smtClean="0"/>
            </a:br>
            <a:r>
              <a:rPr lang="de-DE" sz="3200" dirty="0" smtClean="0"/>
              <a:t>im </a:t>
            </a:r>
            <a:r>
              <a:rPr lang="de-DE" sz="3200" dirty="0" err="1" smtClean="0"/>
              <a:t>StudIP</a:t>
            </a:r>
            <a:endParaRPr lang="de-DE" sz="3200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Man </a:t>
            </a:r>
            <a:r>
              <a:rPr lang="de-DE" sz="2400" dirty="0"/>
              <a:t>kann sich </a:t>
            </a:r>
            <a:r>
              <a:rPr lang="de-DE" sz="2400" dirty="0" smtClean="0"/>
              <a:t>bei beliebig vielen Veranstaltungen im </a:t>
            </a:r>
            <a:r>
              <a:rPr lang="de-DE" sz="2400" dirty="0" err="1" smtClean="0"/>
              <a:t>StudIp</a:t>
            </a:r>
            <a:r>
              <a:rPr lang="de-DE" sz="2400" dirty="0" smtClean="0"/>
              <a:t> eintragen und diese besuchen.</a:t>
            </a:r>
          </a:p>
          <a:p>
            <a:r>
              <a:rPr lang="de-DE" sz="2400" dirty="0" smtClean="0"/>
              <a:t>Das Eintragen in eine Veranstaltung im </a:t>
            </a:r>
            <a:r>
              <a:rPr lang="de-DE" sz="2400" dirty="0" err="1" smtClean="0"/>
              <a:t>StudIP</a:t>
            </a:r>
            <a:r>
              <a:rPr lang="de-DE" sz="2400" dirty="0" smtClean="0"/>
              <a:t> bedeutet nicht, dass man an </a:t>
            </a:r>
            <a:r>
              <a:rPr lang="de-DE" sz="2400" dirty="0"/>
              <a:t>der späteren Prüfung </a:t>
            </a:r>
            <a:r>
              <a:rPr lang="de-DE" sz="2400" dirty="0" smtClean="0"/>
              <a:t>zum Modul teilnehmen muss.</a:t>
            </a:r>
            <a:endParaRPr lang="de-DE" sz="2400" dirty="0"/>
          </a:p>
          <a:p>
            <a:r>
              <a:rPr lang="de-DE" sz="2400" dirty="0"/>
              <a:t>Wenn man sich zur Prüfung zu einem Modul anmeldet, muss man sich innerhalb fester Fristen auch prüfen lassen.</a:t>
            </a:r>
          </a:p>
          <a:p>
            <a:r>
              <a:rPr lang="de-DE" sz="2400" dirty="0"/>
              <a:t>Es sei denn, man meldet sich </a:t>
            </a:r>
            <a:r>
              <a:rPr lang="de-DE" sz="2400" b="1" dirty="0"/>
              <a:t>rechtzeitig</a:t>
            </a:r>
            <a:r>
              <a:rPr lang="de-DE" sz="2400" dirty="0"/>
              <a:t> </a:t>
            </a:r>
            <a:br>
              <a:rPr lang="de-DE" sz="2400" dirty="0"/>
            </a:br>
            <a:r>
              <a:rPr lang="de-DE" sz="2400" dirty="0"/>
              <a:t>(&gt; </a:t>
            </a:r>
            <a:r>
              <a:rPr lang="de-DE" sz="2400" dirty="0" smtClean="0"/>
              <a:t>1 Woche) </a:t>
            </a:r>
            <a:r>
              <a:rPr lang="de-DE" sz="2400" dirty="0"/>
              <a:t>vorher wieder ab.</a:t>
            </a:r>
          </a:p>
          <a:p>
            <a:endParaRPr lang="de-DE" sz="240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44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Was muss man tun, </a:t>
            </a:r>
            <a:br>
              <a:rPr lang="de-DE" sz="3200"/>
            </a:br>
            <a:r>
              <a:rPr lang="de-DE" sz="3200"/>
              <a:t>um zu bestehen?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941215"/>
            <a:ext cx="7859712" cy="4464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e-DE" sz="2400" dirty="0">
                <a:solidFill>
                  <a:schemeClr val="accent2"/>
                </a:solidFill>
              </a:rPr>
              <a:t>Jeder Dozent </a:t>
            </a:r>
            <a:r>
              <a:rPr lang="de-DE" sz="2400" dirty="0" smtClean="0">
                <a:solidFill>
                  <a:schemeClr val="accent2"/>
                </a:solidFill>
              </a:rPr>
              <a:t>regelt, </a:t>
            </a:r>
            <a:endParaRPr lang="de-DE" sz="24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de-DE" sz="2000" b="1" dirty="0" smtClean="0">
                <a:solidFill>
                  <a:schemeClr val="accent2"/>
                </a:solidFill>
              </a:rPr>
              <a:t>was</a:t>
            </a:r>
            <a:r>
              <a:rPr lang="de-DE" sz="2000" dirty="0" smtClean="0">
                <a:solidFill>
                  <a:schemeClr val="accent2"/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für den erfolgreichen Abschluss des Moduls </a:t>
            </a:r>
            <a:r>
              <a:rPr lang="de-DE" sz="2000" b="1" dirty="0">
                <a:solidFill>
                  <a:schemeClr val="accent2"/>
                </a:solidFill>
              </a:rPr>
              <a:t>zu tun </a:t>
            </a:r>
            <a:r>
              <a:rPr lang="de-DE" sz="2000" b="1" dirty="0" smtClean="0">
                <a:solidFill>
                  <a:schemeClr val="accent2"/>
                </a:solidFill>
              </a:rPr>
              <a:t>ist</a:t>
            </a:r>
            <a:r>
              <a:rPr lang="de-DE" sz="2000" dirty="0" smtClean="0">
                <a:solidFill>
                  <a:schemeClr val="accent2"/>
                </a:solidFill>
              </a:rPr>
              <a:t> und</a:t>
            </a:r>
            <a:endParaRPr lang="de-DE" sz="20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de-DE" sz="2000" b="1" dirty="0" smtClean="0">
                <a:solidFill>
                  <a:schemeClr val="accent2"/>
                </a:solidFill>
              </a:rPr>
              <a:t>wie</a:t>
            </a:r>
            <a:r>
              <a:rPr lang="de-DE" sz="2000" dirty="0" smtClean="0">
                <a:solidFill>
                  <a:schemeClr val="accent2"/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sich die Gesamtnote </a:t>
            </a:r>
            <a:r>
              <a:rPr lang="de-DE" sz="2000" dirty="0" smtClean="0">
                <a:solidFill>
                  <a:schemeClr val="accent2"/>
                </a:solidFill>
              </a:rPr>
              <a:t>berechnet</a:t>
            </a:r>
            <a:endParaRPr lang="de-DE" sz="2000" dirty="0">
              <a:solidFill>
                <a:schemeClr val="accent2"/>
              </a:solidFill>
            </a:endParaRPr>
          </a:p>
          <a:p>
            <a:pPr lvl="2">
              <a:lnSpc>
                <a:spcPct val="80000"/>
              </a:lnSpc>
            </a:pPr>
            <a:r>
              <a:rPr lang="de-DE" sz="1800" dirty="0">
                <a:solidFill>
                  <a:schemeClr val="accent2"/>
                </a:solidFill>
              </a:rPr>
              <a:t>Zählen Punkte aus der </a:t>
            </a:r>
            <a:r>
              <a:rPr lang="de-DE" sz="1800" dirty="0" smtClean="0">
                <a:solidFill>
                  <a:schemeClr val="accent2"/>
                </a:solidFill>
              </a:rPr>
              <a:t>Übung (als Bonus)?</a:t>
            </a:r>
            <a:endParaRPr lang="de-DE" sz="1800" dirty="0">
              <a:solidFill>
                <a:schemeClr val="accent2"/>
              </a:solidFill>
            </a:endParaRPr>
          </a:p>
          <a:p>
            <a:pPr lvl="2">
              <a:lnSpc>
                <a:spcPct val="80000"/>
              </a:lnSpc>
            </a:pPr>
            <a:r>
              <a:rPr lang="de-DE" sz="1800" dirty="0" smtClean="0">
                <a:solidFill>
                  <a:schemeClr val="accent2"/>
                </a:solidFill>
              </a:rPr>
              <a:t>…</a:t>
            </a:r>
            <a:endParaRPr lang="de-DE" sz="18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de-DE" sz="2400" dirty="0">
                <a:solidFill>
                  <a:schemeClr val="accent2"/>
                </a:solidFill>
              </a:rPr>
              <a:t>Zur Prüfung anmelden: </a:t>
            </a:r>
          </a:p>
          <a:p>
            <a:pPr lvl="1">
              <a:lnSpc>
                <a:spcPct val="80000"/>
              </a:lnSpc>
            </a:pPr>
            <a:r>
              <a:rPr lang="de-DE" sz="2000" dirty="0">
                <a:solidFill>
                  <a:schemeClr val="accent2"/>
                </a:solidFill>
              </a:rPr>
              <a:t>Belegung des Moduls in den angekündigten Fristen</a:t>
            </a:r>
          </a:p>
          <a:p>
            <a:pPr lvl="1">
              <a:lnSpc>
                <a:spcPct val="80000"/>
              </a:lnSpc>
            </a:pPr>
            <a:r>
              <a:rPr lang="de-DE" sz="2000" dirty="0">
                <a:solidFill>
                  <a:schemeClr val="accent2"/>
                </a:solidFill>
              </a:rPr>
              <a:t>Anmeldung </a:t>
            </a:r>
            <a:r>
              <a:rPr lang="de-DE" sz="2000" dirty="0" err="1" smtClean="0">
                <a:solidFill>
                  <a:schemeClr val="accent2"/>
                </a:solidFill>
              </a:rPr>
              <a:t>idR</a:t>
            </a:r>
            <a:r>
              <a:rPr lang="de-DE" sz="2000" dirty="0" smtClean="0">
                <a:solidFill>
                  <a:schemeClr val="accent2"/>
                </a:solidFill>
              </a:rPr>
              <a:t>. über </a:t>
            </a:r>
            <a:r>
              <a:rPr lang="de-DE" sz="2000" dirty="0">
                <a:solidFill>
                  <a:schemeClr val="accent2"/>
                </a:solidFill>
              </a:rPr>
              <a:t>das </a:t>
            </a:r>
            <a:r>
              <a:rPr lang="de-DE" sz="2000" dirty="0" err="1">
                <a:solidFill>
                  <a:schemeClr val="accent2"/>
                </a:solidFill>
              </a:rPr>
              <a:t>StudIP</a:t>
            </a:r>
            <a:endParaRPr lang="de-DE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de-DE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de-DE" sz="2400" dirty="0">
                <a:solidFill>
                  <a:srgbClr val="A50021"/>
                </a:solidFill>
                <a:sym typeface="Wingdings" pitchFamily="2" charset="2"/>
              </a:rPr>
              <a:t> Erklärungen in den Modulen beachten!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0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692696"/>
            <a:ext cx="7197725" cy="900113"/>
          </a:xfrm>
        </p:spPr>
        <p:txBody>
          <a:bodyPr/>
          <a:lstStyle/>
          <a:p>
            <a:r>
              <a:rPr lang="de-DE" dirty="0" smtClean="0"/>
              <a:t>Tipp: Veranstaltung ISDI…</a:t>
            </a:r>
            <a:endParaRPr lang="de-DE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3446"/>
            <a:ext cx="8420992" cy="4318000"/>
          </a:xfrm>
        </p:spPr>
        <p:txBody>
          <a:bodyPr/>
          <a:lstStyle/>
          <a:p>
            <a:r>
              <a:rPr lang="de-DE" sz="2400" dirty="0"/>
              <a:t>Interessante </a:t>
            </a:r>
            <a:r>
              <a:rPr lang="de-DE" sz="2400" dirty="0" smtClean="0"/>
              <a:t>News, Wiki </a:t>
            </a:r>
            <a:r>
              <a:rPr lang="de-DE" sz="2400" dirty="0"/>
              <a:t>und </a:t>
            </a:r>
            <a:r>
              <a:rPr lang="de-DE" sz="2400" dirty="0" smtClean="0"/>
              <a:t>interessante Downloads </a:t>
            </a:r>
            <a:br>
              <a:rPr lang="de-DE" sz="2400" dirty="0" smtClean="0"/>
            </a:br>
            <a:r>
              <a:rPr lang="de-DE" sz="2400" dirty="0" smtClean="0"/>
              <a:t>in </a:t>
            </a:r>
            <a:r>
              <a:rPr lang="de-DE" sz="2400" dirty="0"/>
              <a:t>der </a:t>
            </a:r>
            <a:r>
              <a:rPr lang="de-DE" sz="2400" dirty="0" err="1" smtClean="0"/>
              <a:t>StudIP</a:t>
            </a:r>
            <a:r>
              <a:rPr lang="de-DE" sz="2400" dirty="0" smtClean="0"/>
              <a:t>-Veranstaltung „</a:t>
            </a:r>
            <a:r>
              <a:rPr lang="de-DE" sz="2400" b="1" dirty="0" smtClean="0"/>
              <a:t>ISDI</a:t>
            </a:r>
            <a:r>
              <a:rPr lang="de-DE" sz="2400" dirty="0" smtClean="0"/>
              <a:t> - Informationen </a:t>
            </a:r>
            <a:r>
              <a:rPr lang="de-DE" sz="2400" dirty="0"/>
              <a:t>für Studierende </a:t>
            </a:r>
            <a:r>
              <a:rPr lang="de-DE" sz="2400" dirty="0" smtClean="0"/>
              <a:t>des </a:t>
            </a:r>
            <a:r>
              <a:rPr lang="de-DE" sz="2400" dirty="0"/>
              <a:t>Departments für Informatik</a:t>
            </a:r>
            <a:r>
              <a:rPr lang="de-DE" sz="2400" dirty="0" smtClean="0"/>
              <a:t>“.</a:t>
            </a:r>
          </a:p>
          <a:p>
            <a:pPr algn="ctr">
              <a:buFontTx/>
              <a:buNone/>
            </a:pPr>
            <a:endParaRPr lang="de-DE" sz="240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46</a:t>
            </a:fld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625390"/>
            <a:ext cx="4896544" cy="376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6" y="2492896"/>
            <a:ext cx="5235724" cy="35757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548680"/>
            <a:ext cx="7197725" cy="900113"/>
          </a:xfrm>
        </p:spPr>
        <p:txBody>
          <a:bodyPr/>
          <a:lstStyle/>
          <a:p>
            <a:r>
              <a:rPr lang="de-DE" dirty="0" smtClean="0"/>
              <a:t>Noch ein Tipp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138" y="1340768"/>
            <a:ext cx="7916862" cy="4955257"/>
          </a:xfrm>
        </p:spPr>
        <p:txBody>
          <a:bodyPr/>
          <a:lstStyle/>
          <a:p>
            <a:r>
              <a:rPr lang="de-DE" sz="2400" dirty="0" smtClean="0"/>
              <a:t>Fragen während des Studiums?</a:t>
            </a:r>
          </a:p>
          <a:p>
            <a:r>
              <a:rPr lang="de-DE" sz="2400" dirty="0" smtClean="0"/>
              <a:t>Im </a:t>
            </a:r>
            <a:r>
              <a:rPr lang="de-DE" sz="2400" dirty="0" err="1"/>
              <a:t>StudIP</a:t>
            </a:r>
            <a:r>
              <a:rPr lang="de-DE" sz="2400" dirty="0"/>
              <a:t> </a:t>
            </a:r>
            <a:r>
              <a:rPr lang="de-DE" sz="2400" dirty="0" smtClean="0"/>
              <a:t>selbst reservierbare Beratungstermine unter meinem Profil:</a:t>
            </a:r>
          </a:p>
          <a:p>
            <a:endParaRPr lang="de-DE" sz="2400" dirty="0"/>
          </a:p>
          <a:p>
            <a:endParaRPr lang="en-US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7" name="Rechteck 6"/>
          <p:cNvSpPr/>
          <p:nvPr/>
        </p:nvSpPr>
        <p:spPr bwMode="auto">
          <a:xfrm>
            <a:off x="5220072" y="4938646"/>
            <a:ext cx="432048" cy="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400600" pitchFamily="2" charset="0"/>
              <a:ea typeface="MS PGothic" pitchFamily="34" charset="-128"/>
              <a:cs typeface="Arial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820" y="4005064"/>
            <a:ext cx="4251632" cy="24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6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 Erfolg und Spaß </a:t>
            </a:r>
            <a:br>
              <a:rPr lang="de-DE" dirty="0" smtClean="0"/>
            </a:br>
            <a:r>
              <a:rPr lang="de-DE" dirty="0" smtClean="0"/>
              <a:t>in Studium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Sommersemester 2016 - Mein Stundenplan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0" y="1481526"/>
            <a:ext cx="35318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www.uni-oldenburg.de/informatik</a:t>
            </a:r>
            <a:endParaRPr lang="de-D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612" y="2287500"/>
            <a:ext cx="7504967" cy="444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>
                <a:sym typeface="Wingdings" pitchFamily="2" charset="2"/>
              </a:rPr>
              <a:t>Unsere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Studiengänge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</a:t>
            </a:r>
            <a:r>
              <a:rPr lang="en-US" b="1" dirty="0"/>
              <a:t> </a:t>
            </a:r>
            <a:r>
              <a:rPr lang="en-US" b="1" dirty="0" err="1"/>
              <a:t>Studienpläne</a:t>
            </a:r>
            <a:endParaRPr lang="en-US" dirty="0" smtClean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0E603-E07A-4455-BC56-7C376E55ED1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4" name="Textfeld 3"/>
          <p:cNvSpPr txBox="1"/>
          <p:nvPr/>
        </p:nvSpPr>
        <p:spPr>
          <a:xfrm rot="16200000">
            <a:off x="-1238707" y="3139577"/>
            <a:ext cx="41470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chemeClr val="accent2"/>
                </a:solidFill>
              </a:rPr>
              <a:t>Studienverlaufspläne</a:t>
            </a:r>
          </a:p>
          <a:p>
            <a:r>
              <a:rPr lang="de-DE" sz="3200" dirty="0" smtClean="0">
                <a:solidFill>
                  <a:schemeClr val="accent2"/>
                </a:solidFill>
              </a:rPr>
              <a:t>Vertiefungsrichtungen</a:t>
            </a:r>
          </a:p>
          <a:p>
            <a:r>
              <a:rPr lang="de-DE" sz="3200" dirty="0" smtClean="0">
                <a:solidFill>
                  <a:schemeClr val="accent2"/>
                </a:solidFill>
              </a:rPr>
              <a:t>…</a:t>
            </a:r>
            <a:endParaRPr lang="de-DE" sz="3200" dirty="0">
              <a:solidFill>
                <a:schemeClr val="accent2"/>
              </a:solidFill>
            </a:endParaRPr>
          </a:p>
        </p:txBody>
      </p:sp>
      <p:sp>
        <p:nvSpPr>
          <p:cNvPr id="3" name="Pfeil nach links 2"/>
          <p:cNvSpPr/>
          <p:nvPr/>
        </p:nvSpPr>
        <p:spPr bwMode="auto">
          <a:xfrm flipH="1">
            <a:off x="1129530" y="3852399"/>
            <a:ext cx="588946" cy="144016"/>
          </a:xfrm>
          <a:prstGeom prst="left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400600" pitchFamily="2" charset="0"/>
              <a:ea typeface="MS PGothic" pitchFamily="34" charset="-128"/>
              <a:cs typeface="Arial" charset="0"/>
            </a:endParaRPr>
          </a:p>
        </p:txBody>
      </p:sp>
      <p:sp>
        <p:nvSpPr>
          <p:cNvPr id="6" name="Pfeil nach links 5"/>
          <p:cNvSpPr/>
          <p:nvPr/>
        </p:nvSpPr>
        <p:spPr bwMode="auto">
          <a:xfrm flipH="1">
            <a:off x="1155844" y="4114375"/>
            <a:ext cx="585308" cy="144016"/>
          </a:xfrm>
          <a:prstGeom prst="left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400600" pitchFamily="2" charset="0"/>
              <a:ea typeface="MS PGothic" pitchFamily="34" charset="-128"/>
              <a:cs typeface="Arial" charset="0"/>
            </a:endParaRPr>
          </a:p>
        </p:txBody>
      </p:sp>
      <p:sp>
        <p:nvSpPr>
          <p:cNvPr id="10" name="Pfeil nach links 9"/>
          <p:cNvSpPr/>
          <p:nvPr/>
        </p:nvSpPr>
        <p:spPr bwMode="auto">
          <a:xfrm flipH="1">
            <a:off x="7175891" y="4869160"/>
            <a:ext cx="225268" cy="144016"/>
          </a:xfrm>
          <a:prstGeom prst="left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400600" pitchFamily="2" charset="0"/>
              <a:ea typeface="MS PGothic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07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Lehrveranstaltungen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de-DE" sz="2400" dirty="0" smtClean="0"/>
              <a:t>Modul</a:t>
            </a:r>
          </a:p>
          <a:p>
            <a:pPr lvl="1">
              <a:spcBef>
                <a:spcPts val="300"/>
              </a:spcBef>
            </a:pPr>
            <a:r>
              <a:rPr lang="de-DE" sz="2000" dirty="0" smtClean="0"/>
              <a:t>Kombination aus einer oder mehreren Veranstaltungen auch unterschiedlicher Art</a:t>
            </a:r>
          </a:p>
          <a:p>
            <a:pPr lvl="2">
              <a:spcBef>
                <a:spcPts val="300"/>
              </a:spcBef>
            </a:pPr>
            <a:r>
              <a:rPr lang="de-DE" sz="1600" dirty="0" smtClean="0"/>
              <a:t>in Informatik im Bachelor: meist Vorlesung mit Übung</a:t>
            </a:r>
          </a:p>
          <a:p>
            <a:pPr lvl="1">
              <a:spcBef>
                <a:spcPts val="300"/>
              </a:spcBef>
            </a:pPr>
            <a:r>
              <a:rPr lang="de-DE" sz="2000" dirty="0" smtClean="0"/>
              <a:t>Prüfung (i.d.R. am Ende der Vorlesungszeit)</a:t>
            </a:r>
          </a:p>
          <a:p>
            <a:r>
              <a:rPr lang="de-DE" sz="2400" dirty="0"/>
              <a:t>Veranstaltungsarten</a:t>
            </a:r>
            <a:endParaRPr lang="de-DE" dirty="0"/>
          </a:p>
          <a:p>
            <a:pPr lvl="1"/>
            <a:r>
              <a:rPr lang="de-DE" sz="1800" dirty="0" smtClean="0"/>
              <a:t>Vorlesung, Übung</a:t>
            </a:r>
            <a:endParaRPr lang="de-DE" sz="1800" dirty="0"/>
          </a:p>
          <a:p>
            <a:pPr lvl="1"/>
            <a:r>
              <a:rPr lang="de-DE" sz="1800" dirty="0" smtClean="0"/>
              <a:t>Praktikum,  Projekt</a:t>
            </a:r>
            <a:endParaRPr lang="de-DE" sz="1800" dirty="0"/>
          </a:p>
          <a:p>
            <a:pPr lvl="1"/>
            <a:r>
              <a:rPr lang="de-DE" sz="1800" dirty="0"/>
              <a:t>Seminar</a:t>
            </a:r>
          </a:p>
          <a:p>
            <a:pPr lvl="1">
              <a:spcBef>
                <a:spcPts val="300"/>
              </a:spcBef>
            </a:pPr>
            <a:endParaRPr lang="de-DE" sz="2000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400" dirty="0"/>
              <a:t>Pflichtmodule </a:t>
            </a:r>
            <a:r>
              <a:rPr lang="de-DE" sz="2400" dirty="0" smtClean="0"/>
              <a:t>und</a:t>
            </a:r>
          </a:p>
          <a:p>
            <a:pPr lvl="1"/>
            <a:r>
              <a:rPr lang="de-DE" sz="2000" dirty="0" smtClean="0"/>
              <a:t>Basis-, </a:t>
            </a:r>
          </a:p>
          <a:p>
            <a:pPr lvl="1"/>
            <a:r>
              <a:rPr lang="de-DE" sz="2000" dirty="0" smtClean="0"/>
              <a:t>Aufbau-</a:t>
            </a:r>
            <a:r>
              <a:rPr lang="de-DE" sz="2000" dirty="0"/>
              <a:t>, </a:t>
            </a:r>
            <a:endParaRPr lang="de-DE" sz="2000" dirty="0" smtClean="0"/>
          </a:p>
          <a:p>
            <a:pPr lvl="1"/>
            <a:r>
              <a:rPr lang="de-DE" sz="2000" dirty="0" smtClean="0"/>
              <a:t>Praxismodule</a:t>
            </a:r>
          </a:p>
          <a:p>
            <a:r>
              <a:rPr lang="de-DE" sz="2400" dirty="0" smtClean="0"/>
              <a:t>Wahl(</a:t>
            </a:r>
            <a:r>
              <a:rPr lang="de-DE" sz="2400" dirty="0" err="1" smtClean="0"/>
              <a:t>pflicht</a:t>
            </a:r>
            <a:r>
              <a:rPr lang="de-DE" sz="2400" dirty="0" smtClean="0"/>
              <a:t>)</a:t>
            </a:r>
            <a:r>
              <a:rPr lang="de-DE" sz="2400" dirty="0" err="1" smtClean="0"/>
              <a:t>module</a:t>
            </a:r>
            <a:endParaRPr lang="de-DE" sz="2400" dirty="0" smtClean="0"/>
          </a:p>
          <a:p>
            <a:pPr lvl="1"/>
            <a:r>
              <a:rPr lang="de-DE" sz="2000" dirty="0" smtClean="0"/>
              <a:t>Akzentsetzungs- </a:t>
            </a:r>
          </a:p>
          <a:p>
            <a:pPr lvl="1"/>
            <a:r>
              <a:rPr lang="de-DE" sz="2000" dirty="0" smtClean="0"/>
              <a:t>PB-Module</a:t>
            </a:r>
          </a:p>
          <a:p>
            <a:endParaRPr lang="de-DE" sz="2400" dirty="0"/>
          </a:p>
        </p:txBody>
      </p:sp>
      <p:sp>
        <p:nvSpPr>
          <p:cNvPr id="1331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9pPr>
          </a:lstStyle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1331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9pPr>
          </a:lstStyle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1331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M400600" pitchFamily="2" charset="0"/>
                <a:ea typeface="ＭＳ Ｐゴシック" pitchFamily="34" charset="-128"/>
              </a:defRPr>
            </a:lvl9pPr>
          </a:lstStyle>
          <a:p>
            <a:fld id="{CAF99B9F-AAD5-457D-9196-9E9AE4C4D9C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2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/>
              <a:t>Arbeitsaufwand Informatik-Studium</a:t>
            </a:r>
          </a:p>
        </p:txBody>
      </p:sp>
      <p:sp>
        <p:nvSpPr>
          <p:cNvPr id="15369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Arbeitsaufwand im Studium wird</a:t>
            </a:r>
          </a:p>
          <a:p>
            <a:pPr lvl="1"/>
            <a:r>
              <a:rPr lang="de-DE" sz="1800" dirty="0" err="1" smtClean="0"/>
              <a:t>Workload</a:t>
            </a:r>
            <a:r>
              <a:rPr lang="de-DE" sz="1800" dirty="0" smtClean="0"/>
              <a:t> (Arbeitsaufwand) gemessen </a:t>
            </a:r>
            <a:r>
              <a:rPr lang="de-DE" sz="1800" dirty="0"/>
              <a:t>in Kreditpunkten (KP)</a:t>
            </a:r>
          </a:p>
          <a:p>
            <a:pPr lvl="1"/>
            <a:r>
              <a:rPr lang="de-DE" sz="1800" dirty="0" smtClean="0"/>
              <a:t>meist 6 </a:t>
            </a:r>
            <a:r>
              <a:rPr lang="de-DE" sz="1800" dirty="0"/>
              <a:t>KP pro </a:t>
            </a:r>
            <a:r>
              <a:rPr lang="de-DE" sz="1800" dirty="0" smtClean="0"/>
              <a:t>Modul</a:t>
            </a:r>
            <a:r>
              <a:rPr lang="de-DE" sz="1800" dirty="0"/>
              <a:t>  </a:t>
            </a:r>
            <a:r>
              <a:rPr lang="de-DE" sz="1800" dirty="0" smtClean="0"/>
              <a:t>~ 150-180 Arbeitsstunden pro Modul</a:t>
            </a:r>
          </a:p>
          <a:p>
            <a:pPr lvl="2"/>
            <a:r>
              <a:rPr lang="de-DE" sz="1800" dirty="0" smtClean="0"/>
              <a:t>Vor- und Nachbereitung der Vorlesung, Bearbeiten von Übungsaufgaben, Vorbereiten auf die Klausur (Wiederholungsklausur)</a:t>
            </a:r>
          </a:p>
          <a:p>
            <a:pPr lvl="1">
              <a:spcBef>
                <a:spcPts val="300"/>
              </a:spcBef>
            </a:pPr>
            <a:r>
              <a:rPr lang="de-DE" sz="2000" dirty="0" smtClean="0"/>
              <a:t>Es gibt auch Module mit 3, 9, 15 oder 24 KP</a:t>
            </a:r>
          </a:p>
          <a:p>
            <a:r>
              <a:rPr lang="de-DE" sz="2000" dirty="0" smtClean="0"/>
              <a:t>Üblicher </a:t>
            </a:r>
            <a:r>
              <a:rPr lang="de-DE" sz="2000" dirty="0"/>
              <a:t>Wochenablauf</a:t>
            </a:r>
          </a:p>
          <a:p>
            <a:pPr lvl="1"/>
            <a:r>
              <a:rPr lang="de-DE" sz="1800" dirty="0"/>
              <a:t>Wöchentliche Übungszettel </a:t>
            </a:r>
          </a:p>
          <a:p>
            <a:pPr lvl="1"/>
            <a:r>
              <a:rPr lang="de-DE" sz="1800" dirty="0"/>
              <a:t>Abgabe der Lösungen zu festem Termin</a:t>
            </a:r>
          </a:p>
          <a:p>
            <a:pPr lvl="1"/>
            <a:r>
              <a:rPr lang="de-DE" sz="1800" dirty="0"/>
              <a:t>Besprechung der Lösungen in kleiner Übung</a:t>
            </a:r>
          </a:p>
          <a:p>
            <a:pPr marL="0" lvl="1" indent="0">
              <a:buNone/>
            </a:pPr>
            <a:r>
              <a:rPr lang="de-DE" sz="2000" dirty="0">
                <a:sym typeface="Wingdings" pitchFamily="2" charset="2"/>
              </a:rPr>
              <a:t> </a:t>
            </a:r>
            <a:r>
              <a:rPr lang="de-DE" sz="2000" dirty="0"/>
              <a:t>Arbeitsaufwand pro Semester bei 5 Modulen entspricht 40-Std.-Woche</a:t>
            </a:r>
            <a:endParaRPr lang="de-DE" sz="2000" dirty="0">
              <a:solidFill>
                <a:srgbClr val="A5002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007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Wie überstehe ich </a:t>
            </a:r>
            <a:br>
              <a:rPr lang="de-DE" sz="3200"/>
            </a:br>
            <a:r>
              <a:rPr lang="de-DE" sz="3200"/>
              <a:t>das Semester gut?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331913" y="1844675"/>
            <a:ext cx="7354887" cy="4608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400" b="1"/>
              <a:t>Teamarbeit</a:t>
            </a:r>
          </a:p>
          <a:p>
            <a:pPr lvl="1">
              <a:lnSpc>
                <a:spcPct val="90000"/>
              </a:lnSpc>
            </a:pPr>
            <a:r>
              <a:rPr lang="de-DE" sz="2000"/>
              <a:t>Hausaufgaben sollen im Team von 2-3 Personen bearbeitet werden!</a:t>
            </a:r>
          </a:p>
          <a:p>
            <a:pPr lvl="1">
              <a:lnSpc>
                <a:spcPct val="90000"/>
              </a:lnSpc>
            </a:pPr>
            <a:r>
              <a:rPr lang="de-DE" sz="2000">
                <a:solidFill>
                  <a:srgbClr val="A50021"/>
                </a:solidFill>
              </a:rPr>
              <a:t>Gute Zusammenarbeit im Team</a:t>
            </a:r>
            <a:r>
              <a:rPr lang="de-DE" sz="2000"/>
              <a:t> notwendig</a:t>
            </a:r>
          </a:p>
          <a:p>
            <a:pPr lvl="1">
              <a:lnSpc>
                <a:spcPct val="90000"/>
              </a:lnSpc>
            </a:pPr>
            <a:r>
              <a:rPr lang="de-DE" sz="2000"/>
              <a:t>Trotzdem muss in der Klausur jeder alles können!!!</a:t>
            </a:r>
          </a:p>
          <a:p>
            <a:pPr>
              <a:lnSpc>
                <a:spcPct val="90000"/>
              </a:lnSpc>
            </a:pPr>
            <a:r>
              <a:rPr lang="de-DE" sz="2400"/>
              <a:t>Aktive Teilnahme an den Übungen</a:t>
            </a:r>
          </a:p>
          <a:p>
            <a:pPr>
              <a:lnSpc>
                <a:spcPct val="90000"/>
              </a:lnSpc>
            </a:pPr>
            <a:r>
              <a:rPr lang="de-DE" sz="2400" b="1"/>
              <a:t>Zeitmanagement</a:t>
            </a:r>
          </a:p>
          <a:p>
            <a:pPr lvl="1">
              <a:lnSpc>
                <a:spcPct val="90000"/>
              </a:lnSpc>
            </a:pPr>
            <a:r>
              <a:rPr lang="de-DE" sz="2000"/>
              <a:t>Hausaufgaben sind </a:t>
            </a:r>
            <a:r>
              <a:rPr lang="de-DE" sz="2000">
                <a:solidFill>
                  <a:srgbClr val="A50021"/>
                </a:solidFill>
              </a:rPr>
              <a:t>zeitaufwändig.</a:t>
            </a:r>
          </a:p>
          <a:p>
            <a:pPr lvl="1">
              <a:lnSpc>
                <a:spcPct val="90000"/>
              </a:lnSpc>
            </a:pPr>
            <a:r>
              <a:rPr lang="de-DE" sz="2000"/>
              <a:t>Intensives Nacharbeiten der Vorlesung erforderlich.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à"/>
            </a:pPr>
            <a:r>
              <a:rPr lang="de-DE" sz="2000" b="1">
                <a:solidFill>
                  <a:srgbClr val="A50021"/>
                </a:solidFill>
              </a:rPr>
              <a:t>Rechtzeitig</a:t>
            </a:r>
            <a:r>
              <a:rPr lang="de-DE" sz="2000" b="1"/>
              <a:t> </a:t>
            </a:r>
            <a:r>
              <a:rPr lang="de-DE" sz="2000"/>
              <a:t>vor dem Abgabetermin mit den</a:t>
            </a:r>
            <a:r>
              <a:rPr lang="de-DE" sz="2000">
                <a:solidFill>
                  <a:srgbClr val="FFFF99"/>
                </a:solidFill>
              </a:rPr>
              <a:t> </a:t>
            </a:r>
            <a:r>
              <a:rPr lang="de-DE" sz="2000">
                <a:solidFill>
                  <a:srgbClr val="A50021"/>
                </a:solidFill>
              </a:rPr>
              <a:t>Hausaufgaben </a:t>
            </a:r>
            <a:r>
              <a:rPr lang="de-DE" sz="2000"/>
              <a:t>beginnen.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à"/>
            </a:pPr>
            <a:r>
              <a:rPr lang="de-DE" sz="2000" b="1">
                <a:solidFill>
                  <a:srgbClr val="A50021"/>
                </a:solidFill>
              </a:rPr>
              <a:t>Rechtzeitig</a:t>
            </a:r>
            <a:r>
              <a:rPr lang="de-DE" sz="2000">
                <a:solidFill>
                  <a:srgbClr val="A50021"/>
                </a:solidFill>
              </a:rPr>
              <a:t> </a:t>
            </a:r>
            <a:r>
              <a:rPr lang="de-DE" sz="2000"/>
              <a:t>vor den Klausuren mit dem </a:t>
            </a:r>
            <a:br>
              <a:rPr lang="de-DE" sz="2000"/>
            </a:br>
            <a:r>
              <a:rPr lang="de-DE" sz="2000">
                <a:solidFill>
                  <a:srgbClr val="A50021"/>
                </a:solidFill>
              </a:rPr>
              <a:t>Lernen für die</a:t>
            </a:r>
            <a:r>
              <a:rPr lang="de-DE" sz="2000">
                <a:solidFill>
                  <a:srgbClr val="FFFF99"/>
                </a:solidFill>
              </a:rPr>
              <a:t> </a:t>
            </a:r>
            <a:r>
              <a:rPr lang="de-DE" sz="2000">
                <a:solidFill>
                  <a:srgbClr val="A50021"/>
                </a:solidFill>
              </a:rPr>
              <a:t>Klausur </a:t>
            </a:r>
            <a:r>
              <a:rPr lang="de-DE" sz="2000"/>
              <a:t>beginnen.</a:t>
            </a:r>
          </a:p>
          <a:p>
            <a:pPr>
              <a:lnSpc>
                <a:spcPct val="90000"/>
              </a:lnSpc>
            </a:pPr>
            <a:endParaRPr lang="de-DE" sz="240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Welche Module muss ich belegen?</a:t>
            </a:r>
            <a:br>
              <a:rPr lang="de-DE" sz="2800" dirty="0" smtClean="0"/>
            </a:br>
            <a:r>
              <a:rPr lang="de-DE" sz="2800" dirty="0" smtClean="0"/>
              <a:t>welche </a:t>
            </a:r>
            <a:r>
              <a:rPr lang="de-DE" sz="2800" dirty="0" err="1" smtClean="0"/>
              <a:t>veranstaltungen</a:t>
            </a:r>
            <a:r>
              <a:rPr lang="de-DE" sz="2800" dirty="0" smtClean="0"/>
              <a:t> muss ich besuchen?</a:t>
            </a:r>
            <a:endParaRPr lang="de-DE" sz="28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Mein x. </a:t>
            </a:r>
            <a:r>
              <a:rPr lang="de-DE" dirty="0" err="1" smtClean="0"/>
              <a:t>tes</a:t>
            </a:r>
            <a:r>
              <a:rPr lang="de-DE" dirty="0" smtClean="0"/>
              <a:t> Semester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Sommersemester 2016 - Mein Stundenplan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Dr. Ute Vogel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266F-FE83-444E-8103-CE97B20BFC4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UI">
  <a:themeElements>
    <a:clrScheme name="UI-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I-Vorlage">
      <a:majorFont>
        <a:latin typeface="M400600"/>
        <a:ea typeface="MS PGothic"/>
        <a:cs typeface=""/>
      </a:majorFont>
      <a:minorFont>
        <a:latin typeface="M400600"/>
        <a:ea typeface="MS P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253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400600" pitchFamily="2" charset="0"/>
            <a:ea typeface="MS PGothic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253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400600" pitchFamily="2" charset="0"/>
            <a:ea typeface="MS PGothic" pitchFamily="34" charset="-128"/>
            <a:cs typeface="Arial" charset="0"/>
          </a:defRPr>
        </a:defPPr>
      </a:lstStyle>
    </a:lnDef>
  </a:objectDefaults>
  <a:extraClrSchemeLst>
    <a:extraClrScheme>
      <a:clrScheme name="UI-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-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-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-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-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-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-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-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-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-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-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-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DesignUI</Template>
  <TotalTime>0</TotalTime>
  <Words>2112</Words>
  <Application>Microsoft Office PowerPoint</Application>
  <PresentationFormat>Bildschirmpräsentation (4:3)</PresentationFormat>
  <Paragraphs>593</Paragraphs>
  <Slides>48</Slides>
  <Notes>4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13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62" baseType="lpstr">
      <vt:lpstr>Arial Unicode MS</vt:lpstr>
      <vt:lpstr>ＭＳ Ｐゴシック</vt:lpstr>
      <vt:lpstr>ＭＳ Ｐゴシック</vt:lpstr>
      <vt:lpstr>Arial</vt:lpstr>
      <vt:lpstr>Courier New</vt:lpstr>
      <vt:lpstr>Garamond</vt:lpstr>
      <vt:lpstr>M400600</vt:lpstr>
      <vt:lpstr>M700600</vt:lpstr>
      <vt:lpstr>Symbol</vt:lpstr>
      <vt:lpstr>Times</vt:lpstr>
      <vt:lpstr>Times New Roman</vt:lpstr>
      <vt:lpstr>Wingdings</vt:lpstr>
      <vt:lpstr>Wingdings 2</vt:lpstr>
      <vt:lpstr>DesignUI</vt:lpstr>
      <vt:lpstr>Mein Stundenplan  Einführungsvortrag für  Bachelor- und Master- StudienanfängerInnen Informatik  im Sommersemester 2016</vt:lpstr>
      <vt:lpstr>Web-Seite des  Departments für Informatik</vt:lpstr>
      <vt:lpstr>Web-Seiten  des Departments für Informatik</vt:lpstr>
      <vt:lpstr>Informationen für Studierende  im Web</vt:lpstr>
      <vt:lpstr>Unsere Studiengänge  Studienpläne</vt:lpstr>
      <vt:lpstr>Lehrveranstaltungen</vt:lpstr>
      <vt:lpstr>Arbeitsaufwand Informatik-Studium</vt:lpstr>
      <vt:lpstr>Wie überstehe ich  das Semester gut?</vt:lpstr>
      <vt:lpstr>Welche Module muss ich belegen? welche veranstaltungen muss ich besuchen?</vt:lpstr>
      <vt:lpstr>Rechtliche Grundlagen</vt:lpstr>
      <vt:lpstr>Studien(verlaufs)plan</vt:lpstr>
      <vt:lpstr>Studien-(verlaufs-)pläne und Prüfungsordnungen im Web www.uni-oldenburg.de/informatik / </vt:lpstr>
      <vt:lpstr>Welche Module  muss /soll ich jetzt belegen? </vt:lpstr>
      <vt:lpstr>Studienverlaufspläne Master Informatik und Master ESMR</vt:lpstr>
      <vt:lpstr>Master-Studium  Informatik &amp; ESMR</vt:lpstr>
      <vt:lpstr>Master  Wirtschaftsinformatik </vt:lpstr>
      <vt:lpstr>Muster-Studienplan für  Fachbachelor Informatik  Studienbeginn Sommersemester</vt:lpstr>
      <vt:lpstr>Stundenplan  Sommersemester 2012 1. Studiensemester</vt:lpstr>
      <vt:lpstr>PB-Wahl</vt:lpstr>
      <vt:lpstr>Studien(verlaufs)plan</vt:lpstr>
      <vt:lpstr>Studienplan  Stundenplan </vt:lpstr>
      <vt:lpstr>Informationen im StudIP</vt:lpstr>
      <vt:lpstr>StudIP-Ansicht  einer Veranstaltung</vt:lpstr>
      <vt:lpstr>Alternativer Weg: Web-Seiten  des Departments für Informatik</vt:lpstr>
      <vt:lpstr>PowerPoint-Präsentation</vt:lpstr>
      <vt:lpstr>Zeit- und Raumangaben</vt:lpstr>
      <vt:lpstr>Ortsangaben: Wichtige  Uni-Standorte</vt:lpstr>
      <vt:lpstr>PowerPoint-Präsentation</vt:lpstr>
      <vt:lpstr>BSc Informatik: Vorlesungen</vt:lpstr>
      <vt:lpstr>Kleine Übung = Tutorium</vt:lpstr>
      <vt:lpstr>Auswahl von Übungszeiten</vt:lpstr>
      <vt:lpstr>BSc Informatik: Vorlesungen</vt:lpstr>
      <vt:lpstr>Professionalisierungsbereich und  NI-Module im Master</vt:lpstr>
      <vt:lpstr>Bachelor-Studiengänge: PB-Wahl-Module</vt:lpstr>
      <vt:lpstr>Master-Studiengänge Inf. &amp; ESMR:  NI-Module</vt:lpstr>
      <vt:lpstr>Soft Skills</vt:lpstr>
      <vt:lpstr>Prüfungen</vt:lpstr>
      <vt:lpstr>Finden von  Lehrveranstaltungen im StudIP</vt:lpstr>
      <vt:lpstr>Finden von Modulen im StudIP</vt:lpstr>
      <vt:lpstr>Studienmodulverzeichnis</vt:lpstr>
      <vt:lpstr>Veranstaltung gefunden  - was nun?</vt:lpstr>
      <vt:lpstr>Ich bin drin!</vt:lpstr>
      <vt:lpstr>Tutorienbelegung</vt:lpstr>
      <vt:lpstr>Eintragen für Veranstaltungen im StudIP</vt:lpstr>
      <vt:lpstr>Was muss man tun,  um zu bestehen?</vt:lpstr>
      <vt:lpstr>Tipp: Veranstaltung ISDI…</vt:lpstr>
      <vt:lpstr>Noch ein Tipp</vt:lpstr>
      <vt:lpstr>Viel Erfolg und Spaß  in Studium</vt:lpstr>
    </vt:vector>
  </TitlesOfParts>
  <Company>Uni Oldenburg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Mein Stundenplan</dc:title>
  <dc:creator>vogel</dc:creator>
  <cp:lastModifiedBy>vogel</cp:lastModifiedBy>
  <cp:revision>139</cp:revision>
  <cp:lastPrinted>2015-04-08T11:46:15Z</cp:lastPrinted>
  <dcterms:created xsi:type="dcterms:W3CDTF">2004-10-11T11:38:07Z</dcterms:created>
  <dcterms:modified xsi:type="dcterms:W3CDTF">2016-03-30T13:10:47Z</dcterms:modified>
</cp:coreProperties>
</file>