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42"/>
  </p:notesMasterIdLst>
  <p:handoutMasterIdLst>
    <p:handoutMasterId r:id="rId43"/>
  </p:handoutMasterIdLst>
  <p:sldIdLst>
    <p:sldId id="256" r:id="rId2"/>
    <p:sldId id="384" r:id="rId3"/>
    <p:sldId id="422" r:id="rId4"/>
    <p:sldId id="383" r:id="rId5"/>
    <p:sldId id="362" r:id="rId6"/>
    <p:sldId id="421" r:id="rId7"/>
    <p:sldId id="401" r:id="rId8"/>
    <p:sldId id="364" r:id="rId9"/>
    <p:sldId id="366" r:id="rId10"/>
    <p:sldId id="416" r:id="rId11"/>
    <p:sldId id="365" r:id="rId12"/>
    <p:sldId id="356" r:id="rId13"/>
    <p:sldId id="371" r:id="rId14"/>
    <p:sldId id="413" r:id="rId15"/>
    <p:sldId id="409" r:id="rId16"/>
    <p:sldId id="410" r:id="rId17"/>
    <p:sldId id="379" r:id="rId18"/>
    <p:sldId id="368" r:id="rId19"/>
    <p:sldId id="378" r:id="rId20"/>
    <p:sldId id="407" r:id="rId21"/>
    <p:sldId id="419" r:id="rId22"/>
    <p:sldId id="376" r:id="rId23"/>
    <p:sldId id="420" r:id="rId24"/>
    <p:sldId id="428" r:id="rId25"/>
    <p:sldId id="387" r:id="rId26"/>
    <p:sldId id="386" r:id="rId27"/>
    <p:sldId id="388" r:id="rId28"/>
    <p:sldId id="389" r:id="rId29"/>
    <p:sldId id="423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39" r:id="rId4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8A"/>
    <a:srgbClr val="FFCC99"/>
    <a:srgbClr val="CCFFCC"/>
    <a:srgbClr val="FFFF99"/>
    <a:srgbClr val="808080"/>
    <a:srgbClr val="009999"/>
    <a:srgbClr val="FFCC66"/>
    <a:srgbClr val="008000"/>
    <a:srgbClr val="CC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5" autoAdjust="0"/>
    <p:restoredTop sz="87954" autoAdjust="0"/>
  </p:normalViewPr>
  <p:slideViewPr>
    <p:cSldViewPr showGuides="1">
      <p:cViewPr varScale="1">
        <p:scale>
          <a:sx n="77" d="100"/>
          <a:sy n="77" d="100"/>
        </p:scale>
        <p:origin x="-77" y="-158"/>
      </p:cViewPr>
      <p:guideLst>
        <p:guide orient="horz" pos="1253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44" d="100"/>
          <a:sy n="44" d="100"/>
        </p:scale>
        <p:origin x="-1908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Kreditpunkte</c:v>
                </c:pt>
              </c:strCache>
            </c:strRef>
          </c:tx>
          <c:spPr>
            <a:solidFill>
              <a:schemeClr val="accent1"/>
            </a:solidFill>
            <a:scene3d>
              <a:camera prst="orthographicFront"/>
              <a:lightRig rig="threePt" dir="t">
                <a:rot lat="0" lon="0" rev="1800000"/>
              </a:lightRig>
            </a:scene3d>
            <a:sp3d>
              <a:bevelT w="25400"/>
              <a:bevelB w="25400"/>
            </a:sp3d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scene3d>
                <a:camera prst="orthographicFront"/>
                <a:lightRig rig="threePt" dir="t">
                  <a:rot lat="0" lon="0" rev="1800000"/>
                </a:lightRig>
              </a:scene3d>
              <a:sp3d>
                <a:bevelT w="25400"/>
                <a:bevelB w="25400"/>
              </a:sp3d>
            </c:spPr>
          </c:dPt>
          <c:dPt>
            <c:idx val="1"/>
            <c:bubble3D val="0"/>
            <c:spPr>
              <a:solidFill>
                <a:srgbClr val="FFFF99"/>
              </a:solidFill>
              <a:scene3d>
                <a:camera prst="orthographicFront"/>
                <a:lightRig rig="threePt" dir="t">
                  <a:rot lat="0" lon="0" rev="1800000"/>
                </a:lightRig>
              </a:scene3d>
              <a:sp3d>
                <a:bevelT w="25400"/>
                <a:bevelB w="25400"/>
              </a:sp3d>
            </c:spPr>
          </c:dPt>
          <c:dPt>
            <c:idx val="2"/>
            <c:bubble3D val="0"/>
            <c:spPr>
              <a:solidFill>
                <a:srgbClr val="009999"/>
              </a:solidFill>
              <a:scene3d>
                <a:camera prst="orthographicFront"/>
                <a:lightRig rig="threePt" dir="t">
                  <a:rot lat="0" lon="0" rev="1800000"/>
                </a:lightRig>
              </a:scene3d>
              <a:sp3d>
                <a:bevelT w="25400"/>
                <a:bevelB w="25400"/>
              </a:sp3d>
            </c:spPr>
          </c:dPt>
          <c:dPt>
            <c:idx val="3"/>
            <c:bubble3D val="0"/>
            <c:explosion val="9"/>
            <c:spPr>
              <a:pattFill prst="wdUpDiag">
                <a:fgClr>
                  <a:srgbClr val="92D050"/>
                </a:fgClr>
                <a:bgClr>
                  <a:schemeClr val="bg1"/>
                </a:bgClr>
              </a:pattFill>
              <a:scene3d>
                <a:camera prst="orthographicFront"/>
                <a:lightRig rig="threePt" dir="t">
                  <a:rot lat="0" lon="0" rev="1800000"/>
                </a:lightRig>
              </a:scene3d>
              <a:sp3d>
                <a:bevelT w="25400"/>
                <a:bevelB w="25400"/>
              </a:sp3d>
            </c:spPr>
          </c:dPt>
          <c:dPt>
            <c:idx val="4"/>
            <c:bubble3D val="0"/>
            <c:spPr>
              <a:pattFill prst="wdUpDiag">
                <a:fgClr>
                  <a:srgbClr val="FFC000"/>
                </a:fgClr>
                <a:bgClr>
                  <a:schemeClr val="bg1"/>
                </a:bgClr>
              </a:pattFill>
              <a:scene3d>
                <a:camera prst="orthographicFront"/>
                <a:lightRig rig="threePt" dir="t">
                  <a:rot lat="0" lon="0" rev="1800000"/>
                </a:lightRig>
              </a:scene3d>
              <a:sp3d>
                <a:bevelT w="25400"/>
                <a:bevelB w="25400"/>
              </a:sp3d>
            </c:spPr>
          </c:dPt>
          <c:dPt>
            <c:idx val="5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scene3d>
                <a:camera prst="orthographicFront"/>
                <a:lightRig rig="threePt" dir="t">
                  <a:rot lat="0" lon="0" rev="1800000"/>
                </a:lightRig>
              </a:scene3d>
              <a:sp3d>
                <a:bevelT w="25400"/>
                <a:bevelB w="25400"/>
              </a:sp3d>
            </c:spPr>
          </c:dPt>
          <c:dPt>
            <c:idx val="6"/>
            <c:bubble3D val="0"/>
            <c:explosion val="12"/>
            <c:spPr>
              <a:pattFill prst="wdUpDiag">
                <a:fgClr>
                  <a:srgbClr val="009999"/>
                </a:fgClr>
                <a:bgClr>
                  <a:schemeClr val="bg1"/>
                </a:bgClr>
              </a:pattFill>
              <a:scene3d>
                <a:camera prst="orthographicFront"/>
                <a:lightRig rig="threePt" dir="t">
                  <a:rot lat="0" lon="0" rev="1800000"/>
                </a:lightRig>
              </a:scene3d>
              <a:sp3d>
                <a:bevelT w="25400"/>
                <a:bevelB w="25400"/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600" smtClean="0"/>
                      <a:t>Basis; </a:t>
                    </a:r>
                    <a:r>
                      <a:rPr lang="en-US" sz="1600" dirty="0"/>
                      <a:t>30</a:t>
                    </a:r>
                    <a:endParaRPr 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600" smtClean="0"/>
                      <a:t>Aufbau; </a:t>
                    </a:r>
                    <a:r>
                      <a:rPr lang="en-US" sz="1600" dirty="0"/>
                      <a:t>60</a:t>
                    </a:r>
                    <a:endParaRPr 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6.7807029343156161E-2"/>
                  <c:y val="-6.882352941176363E-3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 smtClean="0"/>
                      <a:t>Praxis; </a:t>
                    </a:r>
                    <a:r>
                      <a:rPr lang="en-US" sz="1600" dirty="0"/>
                      <a:t>15</a:t>
                    </a:r>
                    <a:endParaRPr 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5.0297157993681287E-3"/>
                  <c:y val="-2.3148013525413635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PB: </a:t>
                    </a:r>
                    <a:r>
                      <a:rPr lang="en-US" dirty="0" err="1" smtClean="0"/>
                      <a:t>Seminare</a:t>
                    </a:r>
                    <a:r>
                      <a:rPr lang="en-US" dirty="0"/>
                      <a:t>; 6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2.8372939835648731E-2"/>
                  <c:y val="-5.6135630853949056E-2"/>
                </c:manualLayout>
              </c:layout>
              <c:tx>
                <c:rich>
                  <a:bodyPr/>
                  <a:lstStyle/>
                  <a:p>
                    <a:pPr>
                      <a:defRPr sz="1600">
                        <a:solidFill>
                          <a:schemeClr val="tx1"/>
                        </a:solidFill>
                      </a:defRPr>
                    </a:pPr>
                    <a:r>
                      <a:rPr lang="en-US" sz="1600" dirty="0" err="1" smtClean="0">
                        <a:solidFill>
                          <a:schemeClr val="tx1"/>
                        </a:solidFill>
                      </a:rPr>
                      <a:t>Akzent-setzung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; </a:t>
                    </a:r>
                    <a:r>
                      <a:rPr lang="en-US" sz="1600" dirty="0">
                        <a:solidFill>
                          <a:schemeClr val="tx1"/>
                        </a:solidFill>
                      </a:rPr>
                      <a:t>30</a:t>
                    </a:r>
                    <a:endParaRPr lang="en-US" dirty="0"/>
                  </a:p>
                </c:rich>
              </c:tx>
              <c:spPr>
                <a:solidFill>
                  <a:schemeClr val="bg1"/>
                </a:solidFill>
              </c:spPr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1.4600873063228678E-2"/>
                  <c:y val="2.2685502547475683E-2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 err="1" smtClean="0">
                        <a:solidFill>
                          <a:schemeClr val="tx1"/>
                        </a:solidFill>
                      </a:rPr>
                      <a:t>Abschluss-arbeit</a:t>
                    </a:r>
                    <a:r>
                      <a:rPr lang="en-US" sz="1600" dirty="0">
                        <a:solidFill>
                          <a:schemeClr val="tx1"/>
                        </a:solidFill>
                      </a:rPr>
                      <a:t>; 15</a:t>
                    </a:r>
                    <a:endParaRPr lang="en-US" sz="140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9.0417343537848756E-3"/>
                  <c:y val="5.8823529411764705E-3"/>
                </c:manualLayout>
              </c:layout>
              <c:tx>
                <c:rich>
                  <a:bodyPr/>
                  <a:lstStyle/>
                  <a:p>
                    <a:pPr>
                      <a:defRPr sz="1600">
                        <a:solidFill>
                          <a:schemeClr val="tx1"/>
                        </a:solidFill>
                      </a:defRPr>
                    </a:pPr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Prof.-</a:t>
                    </a:r>
                    <a:r>
                      <a:rPr lang="en-US" sz="1600" dirty="0" err="1" smtClean="0">
                        <a:solidFill>
                          <a:schemeClr val="tx1"/>
                        </a:solidFill>
                      </a:rPr>
                      <a:t>Bereich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; </a:t>
                    </a:r>
                    <a:r>
                      <a:rPr lang="en-US" sz="1600" dirty="0">
                        <a:solidFill>
                          <a:schemeClr val="tx1"/>
                        </a:solidFill>
                      </a:rPr>
                      <a:t>24</a:t>
                    </a:r>
                    <a:endParaRPr lang="en-US" sz="1400" dirty="0"/>
                  </a:p>
                </c:rich>
              </c:tx>
              <c:spPr>
                <a:solidFill>
                  <a:srgbClr val="FFFFFF">
                    <a:alpha val="45098"/>
                  </a:srgbClr>
                </a:solidFill>
              </c:spPr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Tabelle1!$A$2:$A$8</c:f>
              <c:strCache>
                <c:ptCount val="7"/>
                <c:pt idx="0">
                  <c:v>Basismodule</c:v>
                </c:pt>
                <c:pt idx="1">
                  <c:v>Aufbaumodule</c:v>
                </c:pt>
                <c:pt idx="2">
                  <c:v>Praxismodule</c:v>
                </c:pt>
                <c:pt idx="3">
                  <c:v>Seminare</c:v>
                </c:pt>
                <c:pt idx="4">
                  <c:v>Akzentsetzungsmodule</c:v>
                </c:pt>
                <c:pt idx="5">
                  <c:v>Abschlussarbeit</c:v>
                </c:pt>
                <c:pt idx="6">
                  <c:v>Professionalisierung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30</c:v>
                </c:pt>
                <c:pt idx="1">
                  <c:v>60</c:v>
                </c:pt>
                <c:pt idx="2">
                  <c:v>15</c:v>
                </c:pt>
                <c:pt idx="3">
                  <c:v>6</c:v>
                </c:pt>
                <c:pt idx="4">
                  <c:v>30</c:v>
                </c:pt>
                <c:pt idx="5">
                  <c:v>15</c:v>
                </c:pt>
                <c:pt idx="6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Kreditpunkte</c:v>
                </c:pt>
              </c:strCache>
            </c:strRef>
          </c:tx>
          <c:spPr>
            <a:solidFill>
              <a:schemeClr val="accent1"/>
            </a:solidFill>
            <a:scene3d>
              <a:camera prst="orthographicFront"/>
              <a:lightRig rig="threePt" dir="t">
                <a:rot lat="0" lon="0" rev="1800000"/>
              </a:lightRig>
            </a:scene3d>
            <a:sp3d>
              <a:bevelT w="25400"/>
              <a:bevelB w="25400"/>
            </a:sp3d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scene3d>
                <a:camera prst="orthographicFront"/>
                <a:lightRig rig="threePt" dir="t">
                  <a:rot lat="0" lon="0" rev="1800000"/>
                </a:lightRig>
              </a:scene3d>
              <a:sp3d>
                <a:bevelT w="25400"/>
                <a:bevelB w="25400"/>
              </a:sp3d>
            </c:spPr>
          </c:dPt>
          <c:dPt>
            <c:idx val="1"/>
            <c:bubble3D val="0"/>
            <c:spPr>
              <a:solidFill>
                <a:srgbClr val="FFFF99"/>
              </a:solidFill>
              <a:scene3d>
                <a:camera prst="orthographicFront"/>
                <a:lightRig rig="threePt" dir="t">
                  <a:rot lat="0" lon="0" rev="1800000"/>
                </a:lightRig>
              </a:scene3d>
              <a:sp3d>
                <a:bevelT w="25400"/>
                <a:bevelB w="25400"/>
              </a:sp3d>
            </c:spPr>
          </c:dPt>
          <c:dPt>
            <c:idx val="2"/>
            <c:bubble3D val="0"/>
            <c:spPr>
              <a:solidFill>
                <a:srgbClr val="009999"/>
              </a:solidFill>
              <a:scene3d>
                <a:camera prst="orthographicFront"/>
                <a:lightRig rig="threePt" dir="t">
                  <a:rot lat="0" lon="0" rev="1800000"/>
                </a:lightRig>
              </a:scene3d>
              <a:sp3d>
                <a:bevelT w="25400"/>
                <a:bevelB w="25400"/>
              </a:sp3d>
            </c:spPr>
          </c:dPt>
          <c:dPt>
            <c:idx val="3"/>
            <c:bubble3D val="0"/>
            <c:spPr>
              <a:pattFill prst="wdUpDiag">
                <a:fgClr>
                  <a:srgbClr val="92D050"/>
                </a:fgClr>
                <a:bgClr>
                  <a:schemeClr val="bg1"/>
                </a:bgClr>
              </a:pattFill>
              <a:scene3d>
                <a:camera prst="orthographicFront"/>
                <a:lightRig rig="threePt" dir="t">
                  <a:rot lat="0" lon="0" rev="1800000"/>
                </a:lightRig>
              </a:scene3d>
              <a:sp3d>
                <a:bevelT w="25400"/>
                <a:bevelB w="25400"/>
              </a:sp3d>
            </c:spPr>
          </c:dPt>
          <c:dPt>
            <c:idx val="4"/>
            <c:bubble3D val="0"/>
            <c:spPr>
              <a:solidFill>
                <a:srgbClr val="FFC000"/>
              </a:solidFill>
              <a:scene3d>
                <a:camera prst="orthographicFront"/>
                <a:lightRig rig="threePt" dir="t">
                  <a:rot lat="0" lon="0" rev="1800000"/>
                </a:lightRig>
              </a:scene3d>
              <a:sp3d>
                <a:bevelT w="25400"/>
                <a:bevelB w="25400"/>
              </a:sp3d>
            </c:spPr>
          </c:dPt>
          <c:dPt>
            <c:idx val="5"/>
            <c:bubble3D val="0"/>
            <c:spPr>
              <a:pattFill prst="wdUpDiag">
                <a:fgClr>
                  <a:schemeClr val="accent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scene3d>
                <a:camera prst="orthographicFront"/>
                <a:lightRig rig="threePt" dir="t">
                  <a:rot lat="0" lon="0" rev="1800000"/>
                </a:lightRig>
              </a:scene3d>
              <a:sp3d>
                <a:bevelT w="25400"/>
                <a:bevelB w="25400"/>
              </a:sp3d>
            </c:spPr>
          </c:dPt>
          <c:dPt>
            <c:idx val="6"/>
            <c:bubble3D val="0"/>
            <c:spPr>
              <a:pattFill prst="wdUpDiag">
                <a:fgClr>
                  <a:srgbClr val="009999"/>
                </a:fgClr>
                <a:bgClr>
                  <a:schemeClr val="bg1"/>
                </a:bgClr>
              </a:pattFill>
              <a:scene3d>
                <a:camera prst="orthographicFront"/>
                <a:lightRig rig="threePt" dir="t">
                  <a:rot lat="0" lon="0" rev="1800000"/>
                </a:lightRig>
              </a:scene3d>
              <a:sp3d>
                <a:bevelT w="25400"/>
                <a:bevelB w="25400"/>
              </a:sp3d>
            </c:spPr>
          </c:dPt>
          <c:dLbls>
            <c:dLbl>
              <c:idx val="4"/>
              <c:layout>
                <c:manualLayout>
                  <c:x val="3.5947323573405727E-3"/>
                  <c:y val="-8.5920333487725847E-2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Akzentsetzung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oder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Anwendungs-fach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; 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30</a:t>
                    </a:r>
                    <a:endParaRPr 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mtClean="0">
                        <a:solidFill>
                          <a:schemeClr val="tx1"/>
                        </a:solidFill>
                      </a:rPr>
                      <a:t>Abschluss-arbeit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; 15</a:t>
                    </a:r>
                    <a:endParaRPr 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>
                        <a:solidFill>
                          <a:schemeClr val="tx1"/>
                        </a:solidFill>
                      </a:rPr>
                      <a:t>Professionali-sierung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; 24</a:t>
                    </a:r>
                    <a:endParaRPr 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Tabelle1!$A$2:$A$8</c:f>
              <c:strCache>
                <c:ptCount val="7"/>
                <c:pt idx="0">
                  <c:v>Basismodule</c:v>
                </c:pt>
                <c:pt idx="1">
                  <c:v>Aufbaumodule</c:v>
                </c:pt>
                <c:pt idx="2">
                  <c:v>Praxismodule</c:v>
                </c:pt>
                <c:pt idx="3">
                  <c:v>Seminare</c:v>
                </c:pt>
                <c:pt idx="4">
                  <c:v>Anwendungsfach</c:v>
                </c:pt>
                <c:pt idx="5">
                  <c:v>Abschlussarbeit</c:v>
                </c:pt>
                <c:pt idx="6">
                  <c:v>Professionalisierung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30</c:v>
                </c:pt>
                <c:pt idx="1">
                  <c:v>60</c:v>
                </c:pt>
                <c:pt idx="2">
                  <c:v>15</c:v>
                </c:pt>
                <c:pt idx="3">
                  <c:v>6</c:v>
                </c:pt>
                <c:pt idx="4">
                  <c:v>30</c:v>
                </c:pt>
                <c:pt idx="5">
                  <c:v>15</c:v>
                </c:pt>
                <c:pt idx="6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4B493-3B6D-43B1-9FA0-733FF7AF6D32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39C2FDF-DE4B-4340-85B3-7F27728F37E3}">
      <dgm:prSet phldrT="[Text]"/>
      <dgm:spPr/>
      <dgm:t>
        <a:bodyPr/>
        <a:lstStyle/>
        <a:p>
          <a:r>
            <a:rPr lang="de-DE" dirty="0" smtClean="0"/>
            <a:t>Basismodule: </a:t>
          </a:r>
          <a:endParaRPr lang="de-DE" dirty="0"/>
        </a:p>
      </dgm:t>
    </dgm:pt>
    <dgm:pt modelId="{959F04E7-10D0-4933-895F-0D338ED2413F}" type="parTrans" cxnId="{B04431D9-6CBE-43D9-883A-16FB5C33B53E}">
      <dgm:prSet/>
      <dgm:spPr/>
      <dgm:t>
        <a:bodyPr/>
        <a:lstStyle/>
        <a:p>
          <a:endParaRPr lang="de-DE"/>
        </a:p>
      </dgm:t>
    </dgm:pt>
    <dgm:pt modelId="{16B69A1E-5FEC-4DCB-B506-5F27F93599B3}" type="sibTrans" cxnId="{B04431D9-6CBE-43D9-883A-16FB5C33B53E}">
      <dgm:prSet/>
      <dgm:spPr/>
      <dgm:t>
        <a:bodyPr/>
        <a:lstStyle/>
        <a:p>
          <a:endParaRPr lang="de-DE"/>
        </a:p>
      </dgm:t>
    </dgm:pt>
    <dgm:pt modelId="{4EBC7B36-DD77-427C-BD73-FB03464B2F98}">
      <dgm:prSet/>
      <dgm:spPr/>
      <dgm:t>
        <a:bodyPr/>
        <a:lstStyle/>
        <a:p>
          <a:r>
            <a:rPr lang="de-DE" dirty="0" smtClean="0"/>
            <a:t>Grundlegendes Wissen für das Fach, meist keine spezifischen Vorkenntnisse erforderlich</a:t>
          </a:r>
        </a:p>
      </dgm:t>
    </dgm:pt>
    <dgm:pt modelId="{E73CA59A-0A9F-485B-9E7C-9070FF797FF6}" type="parTrans" cxnId="{E302006B-51C6-47F5-99CE-1563C5C9B090}">
      <dgm:prSet/>
      <dgm:spPr/>
      <dgm:t>
        <a:bodyPr/>
        <a:lstStyle/>
        <a:p>
          <a:endParaRPr lang="de-DE"/>
        </a:p>
      </dgm:t>
    </dgm:pt>
    <dgm:pt modelId="{BF96D372-61CB-4C52-9E5A-781D22B6F381}" type="sibTrans" cxnId="{E302006B-51C6-47F5-99CE-1563C5C9B090}">
      <dgm:prSet/>
      <dgm:spPr/>
      <dgm:t>
        <a:bodyPr/>
        <a:lstStyle/>
        <a:p>
          <a:endParaRPr lang="de-DE"/>
        </a:p>
      </dgm:t>
    </dgm:pt>
    <dgm:pt modelId="{FA2467ED-6DC4-4B1C-9858-568793E3D57F}">
      <dgm:prSet/>
      <dgm:spPr/>
      <dgm:t>
        <a:bodyPr/>
        <a:lstStyle/>
        <a:p>
          <a:r>
            <a:rPr lang="de-DE" smtClean="0"/>
            <a:t>Pflichtmodule</a:t>
          </a:r>
          <a:endParaRPr lang="de-DE" dirty="0" smtClean="0"/>
        </a:p>
      </dgm:t>
    </dgm:pt>
    <dgm:pt modelId="{BCEB58A7-1F7D-49AE-B2BB-4FAD6A311006}" type="parTrans" cxnId="{A6BE80E6-273D-48E4-A192-1D6E343EA13B}">
      <dgm:prSet/>
      <dgm:spPr/>
      <dgm:t>
        <a:bodyPr/>
        <a:lstStyle/>
        <a:p>
          <a:endParaRPr lang="de-DE"/>
        </a:p>
      </dgm:t>
    </dgm:pt>
    <dgm:pt modelId="{824AF4BB-0512-410E-8564-5E738B732497}" type="sibTrans" cxnId="{A6BE80E6-273D-48E4-A192-1D6E343EA13B}">
      <dgm:prSet/>
      <dgm:spPr/>
      <dgm:t>
        <a:bodyPr/>
        <a:lstStyle/>
        <a:p>
          <a:endParaRPr lang="de-DE"/>
        </a:p>
      </dgm:t>
    </dgm:pt>
    <dgm:pt modelId="{683DCC5C-4B81-4AAE-BAB9-849DCCDDB626}">
      <dgm:prSet/>
      <dgm:spPr/>
      <dgm:t>
        <a:bodyPr/>
        <a:lstStyle/>
        <a:p>
          <a:r>
            <a:rPr lang="de-DE" smtClean="0"/>
            <a:t>Aufbaumodule</a:t>
          </a:r>
          <a:endParaRPr lang="de-DE" dirty="0" smtClean="0"/>
        </a:p>
      </dgm:t>
    </dgm:pt>
    <dgm:pt modelId="{0C4FC80D-A3D3-450B-A898-3FBE4C16C2D9}" type="parTrans" cxnId="{78516733-E3FD-48D0-8575-7BCFB465A42B}">
      <dgm:prSet/>
      <dgm:spPr/>
      <dgm:t>
        <a:bodyPr/>
        <a:lstStyle/>
        <a:p>
          <a:endParaRPr lang="de-DE"/>
        </a:p>
      </dgm:t>
    </dgm:pt>
    <dgm:pt modelId="{E95F4D25-011A-4EEE-9CFC-39DF547077CA}" type="sibTrans" cxnId="{78516733-E3FD-48D0-8575-7BCFB465A42B}">
      <dgm:prSet/>
      <dgm:spPr/>
      <dgm:t>
        <a:bodyPr/>
        <a:lstStyle/>
        <a:p>
          <a:endParaRPr lang="de-DE"/>
        </a:p>
      </dgm:t>
    </dgm:pt>
    <dgm:pt modelId="{DB48FA7C-2F7B-410B-880A-F8E96CEE1026}">
      <dgm:prSet/>
      <dgm:spPr>
        <a:solidFill>
          <a:srgbClr val="FFFF99">
            <a:alpha val="90000"/>
          </a:srgbClr>
        </a:solidFill>
      </dgm:spPr>
      <dgm:t>
        <a:bodyPr/>
        <a:lstStyle/>
        <a:p>
          <a:r>
            <a:rPr lang="de-DE" dirty="0" smtClean="0"/>
            <a:t>Grundlegendes Wissen: gewisse Vorkenntnisse erforderlich</a:t>
          </a:r>
        </a:p>
      </dgm:t>
    </dgm:pt>
    <dgm:pt modelId="{2F1D9854-AE33-45EA-B725-1799B3703C3B}" type="parTrans" cxnId="{C643C0BE-DECB-4754-97B0-938F04684C31}">
      <dgm:prSet/>
      <dgm:spPr/>
      <dgm:t>
        <a:bodyPr/>
        <a:lstStyle/>
        <a:p>
          <a:endParaRPr lang="de-DE"/>
        </a:p>
      </dgm:t>
    </dgm:pt>
    <dgm:pt modelId="{825A4B43-6714-4F4E-BAA1-B2130C76EB5D}" type="sibTrans" cxnId="{C643C0BE-DECB-4754-97B0-938F04684C31}">
      <dgm:prSet/>
      <dgm:spPr/>
      <dgm:t>
        <a:bodyPr/>
        <a:lstStyle/>
        <a:p>
          <a:endParaRPr lang="de-DE"/>
        </a:p>
      </dgm:t>
    </dgm:pt>
    <dgm:pt modelId="{C4CA11B8-D184-409C-A855-45C44724BF21}">
      <dgm:prSet/>
      <dgm:spPr>
        <a:solidFill>
          <a:srgbClr val="FFFF99">
            <a:alpha val="90000"/>
          </a:srgbClr>
        </a:solidFill>
      </dgm:spPr>
      <dgm:t>
        <a:bodyPr/>
        <a:lstStyle/>
        <a:p>
          <a:r>
            <a:rPr lang="de-DE" dirty="0" smtClean="0"/>
            <a:t>Informatik: Pflichtmodule, Wirtschaftsinformatik: Wahlpflichtmodule </a:t>
          </a:r>
          <a:endParaRPr lang="de-DE" dirty="0" smtClean="0"/>
        </a:p>
      </dgm:t>
    </dgm:pt>
    <dgm:pt modelId="{23451EC9-08A1-44D1-AEC4-AC553C659D6B}" type="parTrans" cxnId="{65AD47D7-3128-4F06-BCFC-39CAEAF38C80}">
      <dgm:prSet/>
      <dgm:spPr/>
      <dgm:t>
        <a:bodyPr/>
        <a:lstStyle/>
        <a:p>
          <a:endParaRPr lang="de-DE"/>
        </a:p>
      </dgm:t>
    </dgm:pt>
    <dgm:pt modelId="{4C62B619-6F9A-4480-9AB3-ADE301EBD9A6}" type="sibTrans" cxnId="{65AD47D7-3128-4F06-BCFC-39CAEAF38C80}">
      <dgm:prSet/>
      <dgm:spPr/>
      <dgm:t>
        <a:bodyPr/>
        <a:lstStyle/>
        <a:p>
          <a:endParaRPr lang="de-DE"/>
        </a:p>
      </dgm:t>
    </dgm:pt>
    <dgm:pt modelId="{7F813CE1-0630-4427-9609-C6C8E3E0C5A4}">
      <dgm:prSet/>
      <dgm:spPr/>
      <dgm:t>
        <a:bodyPr/>
        <a:lstStyle/>
        <a:p>
          <a:r>
            <a:rPr lang="de-DE" dirty="0" smtClean="0"/>
            <a:t>Akzentsetzungsmodule</a:t>
          </a:r>
        </a:p>
      </dgm:t>
    </dgm:pt>
    <dgm:pt modelId="{44F610E2-F392-43B1-A3A8-B1E4EC0F552C}" type="parTrans" cxnId="{CD2E1A27-138D-403B-9387-F3686D274E6D}">
      <dgm:prSet/>
      <dgm:spPr/>
      <dgm:t>
        <a:bodyPr/>
        <a:lstStyle/>
        <a:p>
          <a:endParaRPr lang="de-DE"/>
        </a:p>
      </dgm:t>
    </dgm:pt>
    <dgm:pt modelId="{32666FA0-F15B-46A8-9D3C-8E3DA5A62875}" type="sibTrans" cxnId="{CD2E1A27-138D-403B-9387-F3686D274E6D}">
      <dgm:prSet/>
      <dgm:spPr/>
      <dgm:t>
        <a:bodyPr/>
        <a:lstStyle/>
        <a:p>
          <a:endParaRPr lang="de-DE"/>
        </a:p>
      </dgm:t>
    </dgm:pt>
    <dgm:pt modelId="{64B48CFD-1874-4480-8F92-676B539ABD02}">
      <dgm:prSet/>
      <dgm:spPr>
        <a:solidFill>
          <a:srgbClr val="FFCC66">
            <a:alpha val="90000"/>
          </a:srgbClr>
        </a:solidFill>
      </dgm:spPr>
      <dgm:t>
        <a:bodyPr/>
        <a:lstStyle/>
        <a:p>
          <a:r>
            <a:rPr lang="de-DE" dirty="0" smtClean="0"/>
            <a:t>Auswahl von Fachmodulen nach eigenen Interessen (</a:t>
          </a:r>
          <a:r>
            <a:rPr lang="de-DE" dirty="0" smtClean="0"/>
            <a:t>Profilbildung, Vertiefung)</a:t>
          </a:r>
          <a:endParaRPr lang="de-DE" dirty="0" smtClean="0"/>
        </a:p>
      </dgm:t>
    </dgm:pt>
    <dgm:pt modelId="{DE2394C0-484B-4E87-894C-876B8EBD105A}" type="parTrans" cxnId="{41102FB4-5C13-4E5C-ADDB-FB1EFCB84643}">
      <dgm:prSet/>
      <dgm:spPr/>
      <dgm:t>
        <a:bodyPr/>
        <a:lstStyle/>
        <a:p>
          <a:endParaRPr lang="de-DE"/>
        </a:p>
      </dgm:t>
    </dgm:pt>
    <dgm:pt modelId="{E912ACCF-C942-4D6B-9185-9968DC20EE05}" type="sibTrans" cxnId="{41102FB4-5C13-4E5C-ADDB-FB1EFCB84643}">
      <dgm:prSet/>
      <dgm:spPr/>
      <dgm:t>
        <a:bodyPr/>
        <a:lstStyle/>
        <a:p>
          <a:endParaRPr lang="de-DE"/>
        </a:p>
      </dgm:t>
    </dgm:pt>
    <dgm:pt modelId="{415506F7-41F9-40DA-8CEF-E2E3493777B9}">
      <dgm:prSet/>
      <dgm:spPr>
        <a:solidFill>
          <a:srgbClr val="FFCC66">
            <a:alpha val="90000"/>
          </a:srgbClr>
        </a:solidFill>
      </dgm:spPr>
      <dgm:t>
        <a:bodyPr/>
        <a:lstStyle/>
        <a:p>
          <a:r>
            <a:rPr lang="de-DE" dirty="0" smtClean="0"/>
            <a:t>Wahl(</a:t>
          </a:r>
          <a:r>
            <a:rPr lang="de-DE" dirty="0" err="1" smtClean="0"/>
            <a:t>pflicht</a:t>
          </a:r>
          <a:r>
            <a:rPr lang="de-DE" dirty="0" smtClean="0"/>
            <a:t>)</a:t>
          </a:r>
          <a:r>
            <a:rPr lang="de-DE" dirty="0" err="1" smtClean="0"/>
            <a:t>module</a:t>
          </a:r>
          <a:endParaRPr lang="de-DE" dirty="0"/>
        </a:p>
      </dgm:t>
    </dgm:pt>
    <dgm:pt modelId="{4EFD0AE3-297B-4311-B1E4-ED18134BC24F}" type="parTrans" cxnId="{3DD0816A-B3AF-4F8E-AF47-C31AB9D4DA9C}">
      <dgm:prSet/>
      <dgm:spPr/>
      <dgm:t>
        <a:bodyPr/>
        <a:lstStyle/>
        <a:p>
          <a:endParaRPr lang="de-DE"/>
        </a:p>
      </dgm:t>
    </dgm:pt>
    <dgm:pt modelId="{D5256E23-9108-420D-BFEB-83578F673F60}" type="sibTrans" cxnId="{3DD0816A-B3AF-4F8E-AF47-C31AB9D4DA9C}">
      <dgm:prSet/>
      <dgm:spPr/>
      <dgm:t>
        <a:bodyPr/>
        <a:lstStyle/>
        <a:p>
          <a:endParaRPr lang="de-DE"/>
        </a:p>
      </dgm:t>
    </dgm:pt>
    <dgm:pt modelId="{0237AF8F-76C2-4C84-85A6-5FBE56D5542E}">
      <dgm:prSet/>
      <dgm:spPr/>
      <dgm:t>
        <a:bodyPr/>
        <a:lstStyle/>
        <a:p>
          <a:r>
            <a:rPr lang="de-DE" smtClean="0"/>
            <a:t>Praxismodule</a:t>
          </a:r>
          <a:endParaRPr lang="de-DE" dirty="0" smtClean="0"/>
        </a:p>
      </dgm:t>
    </dgm:pt>
    <dgm:pt modelId="{650764D0-C8B2-45D0-AB24-F999710E0A1B}" type="parTrans" cxnId="{31B21650-5218-4127-90C5-98C6A60E03AE}">
      <dgm:prSet/>
      <dgm:spPr/>
      <dgm:t>
        <a:bodyPr/>
        <a:lstStyle/>
        <a:p>
          <a:endParaRPr lang="de-DE"/>
        </a:p>
      </dgm:t>
    </dgm:pt>
    <dgm:pt modelId="{DE60CD61-A5F2-4CDA-86C3-6F48FEB2FAAA}" type="sibTrans" cxnId="{31B21650-5218-4127-90C5-98C6A60E03AE}">
      <dgm:prSet/>
      <dgm:spPr/>
      <dgm:t>
        <a:bodyPr/>
        <a:lstStyle/>
        <a:p>
          <a:endParaRPr lang="de-DE"/>
        </a:p>
      </dgm:t>
    </dgm:pt>
    <dgm:pt modelId="{AA09388D-FDAB-436D-9815-8FA56DA031C9}">
      <dgm:prSet/>
      <dgm:spPr>
        <a:solidFill>
          <a:srgbClr val="009999">
            <a:alpha val="90000"/>
          </a:srgbClr>
        </a:solidFill>
      </dgm:spPr>
      <dgm:t>
        <a:bodyPr/>
        <a:lstStyle/>
        <a:p>
          <a:r>
            <a:rPr lang="de-DE" smtClean="0">
              <a:solidFill>
                <a:schemeClr val="bg1"/>
              </a:solidFill>
            </a:rPr>
            <a:t>Auf den Erwerb von Fertigkeiten ausgerichtet (Praktika, Projekte)</a:t>
          </a:r>
          <a:endParaRPr lang="de-DE" dirty="0" smtClean="0">
            <a:solidFill>
              <a:schemeClr val="bg1"/>
            </a:solidFill>
          </a:endParaRPr>
        </a:p>
      </dgm:t>
    </dgm:pt>
    <dgm:pt modelId="{11C2BF9F-B88E-4622-ABC9-CC4D08719178}" type="parTrans" cxnId="{3DB8C362-5C28-4AE8-9B28-C775E7951500}">
      <dgm:prSet/>
      <dgm:spPr/>
      <dgm:t>
        <a:bodyPr/>
        <a:lstStyle/>
        <a:p>
          <a:endParaRPr lang="de-DE"/>
        </a:p>
      </dgm:t>
    </dgm:pt>
    <dgm:pt modelId="{A83655E2-1BE3-4FB0-977C-691899164EB4}" type="sibTrans" cxnId="{3DB8C362-5C28-4AE8-9B28-C775E7951500}">
      <dgm:prSet/>
      <dgm:spPr/>
      <dgm:t>
        <a:bodyPr/>
        <a:lstStyle/>
        <a:p>
          <a:endParaRPr lang="de-DE"/>
        </a:p>
      </dgm:t>
    </dgm:pt>
    <dgm:pt modelId="{BAE1DB15-12B7-4BCE-B997-FBFCD8696AF4}">
      <dgm:prSet/>
      <dgm:spPr>
        <a:solidFill>
          <a:srgbClr val="009999">
            <a:alpha val="90000"/>
          </a:srgbClr>
        </a:solidFill>
      </dgm:spPr>
      <dgm:t>
        <a:bodyPr/>
        <a:lstStyle/>
        <a:p>
          <a:r>
            <a:rPr lang="de-DE" smtClean="0">
              <a:solidFill>
                <a:schemeClr val="bg1"/>
              </a:solidFill>
            </a:rPr>
            <a:t>Pflichtmodule</a:t>
          </a:r>
          <a:endParaRPr lang="de-DE" dirty="0" smtClean="0">
            <a:solidFill>
              <a:schemeClr val="bg1"/>
            </a:solidFill>
          </a:endParaRPr>
        </a:p>
      </dgm:t>
    </dgm:pt>
    <dgm:pt modelId="{17560709-56C5-4475-857A-FB36556123D2}" type="parTrans" cxnId="{22E44861-7CCB-4278-ACA8-02F34640EDB1}">
      <dgm:prSet/>
      <dgm:spPr/>
      <dgm:t>
        <a:bodyPr/>
        <a:lstStyle/>
        <a:p>
          <a:endParaRPr lang="de-DE"/>
        </a:p>
      </dgm:t>
    </dgm:pt>
    <dgm:pt modelId="{CDF775E3-03C0-4E98-B378-1F954BE3F0C8}" type="sibTrans" cxnId="{22E44861-7CCB-4278-ACA8-02F34640EDB1}">
      <dgm:prSet/>
      <dgm:spPr/>
      <dgm:t>
        <a:bodyPr/>
        <a:lstStyle/>
        <a:p>
          <a:endParaRPr lang="de-DE"/>
        </a:p>
      </dgm:t>
    </dgm:pt>
    <dgm:pt modelId="{46B4BC88-1962-433B-9DC8-53C9CACE18D7}">
      <dgm:prSet/>
      <dgm:spPr/>
      <dgm:t>
        <a:bodyPr/>
        <a:lstStyle/>
        <a:p>
          <a:r>
            <a:rPr lang="de-DE" smtClean="0"/>
            <a:t>Professionalisierende Module</a:t>
          </a:r>
          <a:endParaRPr lang="de-DE" dirty="0" smtClean="0"/>
        </a:p>
      </dgm:t>
    </dgm:pt>
    <dgm:pt modelId="{7E99DBCC-FB17-4950-A7E2-8726C365CBF7}" type="parTrans" cxnId="{A344F465-28A5-4035-B40A-012D5C159550}">
      <dgm:prSet/>
      <dgm:spPr/>
      <dgm:t>
        <a:bodyPr/>
        <a:lstStyle/>
        <a:p>
          <a:endParaRPr lang="de-DE"/>
        </a:p>
      </dgm:t>
    </dgm:pt>
    <dgm:pt modelId="{8F7EA477-30C8-4BE4-99D1-EA76031EE68C}" type="sibTrans" cxnId="{A344F465-28A5-4035-B40A-012D5C159550}">
      <dgm:prSet/>
      <dgm:spPr/>
      <dgm:t>
        <a:bodyPr/>
        <a:lstStyle/>
        <a:p>
          <a:endParaRPr lang="de-DE"/>
        </a:p>
      </dgm:t>
    </dgm:pt>
    <dgm:pt modelId="{D2B668EA-FE5C-4202-91F3-1C79368D3F9A}">
      <dgm:prSet/>
      <dgm:spPr>
        <a:solidFill>
          <a:srgbClr val="CCFFCC">
            <a:alpha val="90000"/>
          </a:srgbClr>
        </a:solidFill>
      </dgm:spPr>
      <dgm:t>
        <a:bodyPr/>
        <a:lstStyle/>
        <a:p>
          <a:r>
            <a:rPr lang="de-DE" smtClean="0"/>
            <a:t>Ziel: Erwerb überfachlicher Kompetenzen</a:t>
          </a:r>
          <a:endParaRPr lang="de-DE" dirty="0" smtClean="0"/>
        </a:p>
      </dgm:t>
    </dgm:pt>
    <dgm:pt modelId="{BCC9EA29-D725-43F8-856D-D216CD4BB89E}" type="parTrans" cxnId="{FAA370A7-11A6-4F04-8678-526B59D5D201}">
      <dgm:prSet/>
      <dgm:spPr/>
      <dgm:t>
        <a:bodyPr/>
        <a:lstStyle/>
        <a:p>
          <a:endParaRPr lang="de-DE"/>
        </a:p>
      </dgm:t>
    </dgm:pt>
    <dgm:pt modelId="{3BFBDF4A-C2F1-4D70-975D-FCC8656B8AF1}" type="sibTrans" cxnId="{FAA370A7-11A6-4F04-8678-526B59D5D201}">
      <dgm:prSet/>
      <dgm:spPr/>
      <dgm:t>
        <a:bodyPr/>
        <a:lstStyle/>
        <a:p>
          <a:endParaRPr lang="de-DE"/>
        </a:p>
      </dgm:t>
    </dgm:pt>
    <dgm:pt modelId="{15B845CD-6F79-41AC-9281-11CBECAA7349}">
      <dgm:prSet/>
      <dgm:spPr>
        <a:solidFill>
          <a:srgbClr val="CCFFCC">
            <a:alpha val="90000"/>
          </a:srgbClr>
        </a:solidFill>
      </dgm:spPr>
      <dgm:t>
        <a:bodyPr/>
        <a:lstStyle/>
        <a:p>
          <a:r>
            <a:rPr lang="de-DE" smtClean="0"/>
            <a:t>Wahlmodule aus dem PB-Bereich oder mit Genehmigung auch aus dem uni-weiten Fachangebot </a:t>
          </a:r>
          <a:endParaRPr lang="de-DE" dirty="0"/>
        </a:p>
      </dgm:t>
    </dgm:pt>
    <dgm:pt modelId="{E798F95C-2369-406D-B076-1C5143BBD464}" type="parTrans" cxnId="{26571F9E-6DA8-42E1-B031-76BF3A9C0FA9}">
      <dgm:prSet/>
      <dgm:spPr/>
      <dgm:t>
        <a:bodyPr/>
        <a:lstStyle/>
        <a:p>
          <a:endParaRPr lang="de-DE"/>
        </a:p>
      </dgm:t>
    </dgm:pt>
    <dgm:pt modelId="{CD0FAF38-DF39-420E-8905-4A54E09CDC91}" type="sibTrans" cxnId="{26571F9E-6DA8-42E1-B031-76BF3A9C0FA9}">
      <dgm:prSet/>
      <dgm:spPr/>
      <dgm:t>
        <a:bodyPr/>
        <a:lstStyle/>
        <a:p>
          <a:endParaRPr lang="de-DE"/>
        </a:p>
      </dgm:t>
    </dgm:pt>
    <dgm:pt modelId="{79252107-93E2-4B43-A151-2053186CBBD3}" type="pres">
      <dgm:prSet presAssocID="{D7E4B493-3B6D-43B1-9FA0-733FF7AF6D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2118BD8-72E3-478E-AC29-5F78158FDCA6}" type="pres">
      <dgm:prSet presAssocID="{739C2FDF-DE4B-4340-85B3-7F27728F37E3}" presName="parentLin" presStyleCnt="0"/>
      <dgm:spPr/>
    </dgm:pt>
    <dgm:pt modelId="{D6A007F0-9C57-4081-834A-2E74BD24E4FD}" type="pres">
      <dgm:prSet presAssocID="{739C2FDF-DE4B-4340-85B3-7F27728F37E3}" presName="parentLeftMargin" presStyleLbl="node1" presStyleIdx="0" presStyleCnt="5"/>
      <dgm:spPr/>
      <dgm:t>
        <a:bodyPr/>
        <a:lstStyle/>
        <a:p>
          <a:endParaRPr lang="de-DE"/>
        </a:p>
      </dgm:t>
    </dgm:pt>
    <dgm:pt modelId="{832A8976-4CBB-45A0-8807-A793B1BD1996}" type="pres">
      <dgm:prSet presAssocID="{739C2FDF-DE4B-4340-85B3-7F27728F37E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374A56C-EFA3-42C3-8C89-AF6E931C9C55}" type="pres">
      <dgm:prSet presAssocID="{739C2FDF-DE4B-4340-85B3-7F27728F37E3}" presName="negativeSpace" presStyleCnt="0"/>
      <dgm:spPr/>
    </dgm:pt>
    <dgm:pt modelId="{22DD84D1-2680-4F44-86FC-10AC147B2B4F}" type="pres">
      <dgm:prSet presAssocID="{739C2FDF-DE4B-4340-85B3-7F27728F37E3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2E06D0-5FDA-4555-B50E-B67C0F47A116}" type="pres">
      <dgm:prSet presAssocID="{16B69A1E-5FEC-4DCB-B506-5F27F93599B3}" presName="spaceBetweenRectangles" presStyleCnt="0"/>
      <dgm:spPr/>
    </dgm:pt>
    <dgm:pt modelId="{9EAA83B2-781A-4809-8CAF-9A5EDE6BAF57}" type="pres">
      <dgm:prSet presAssocID="{683DCC5C-4B81-4AAE-BAB9-849DCCDDB626}" presName="parentLin" presStyleCnt="0"/>
      <dgm:spPr/>
    </dgm:pt>
    <dgm:pt modelId="{2DA0212D-73EB-4E19-8E40-5EB5B1E18DA8}" type="pres">
      <dgm:prSet presAssocID="{683DCC5C-4B81-4AAE-BAB9-849DCCDDB626}" presName="parentLeftMargin" presStyleLbl="node1" presStyleIdx="0" presStyleCnt="5"/>
      <dgm:spPr/>
      <dgm:t>
        <a:bodyPr/>
        <a:lstStyle/>
        <a:p>
          <a:endParaRPr lang="de-DE"/>
        </a:p>
      </dgm:t>
    </dgm:pt>
    <dgm:pt modelId="{9A2C7682-290E-4635-8F51-02A9F81D98F8}" type="pres">
      <dgm:prSet presAssocID="{683DCC5C-4B81-4AAE-BAB9-849DCCDDB62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9A3EC6A-D698-419F-821D-1DFB972C5F2B}" type="pres">
      <dgm:prSet presAssocID="{683DCC5C-4B81-4AAE-BAB9-849DCCDDB626}" presName="negativeSpace" presStyleCnt="0"/>
      <dgm:spPr/>
    </dgm:pt>
    <dgm:pt modelId="{12031CE9-B1AF-4836-93A5-750F3AA28B6C}" type="pres">
      <dgm:prSet presAssocID="{683DCC5C-4B81-4AAE-BAB9-849DCCDDB626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91D41F-CE3F-4B63-AED4-29B83DD821C2}" type="pres">
      <dgm:prSet presAssocID="{E95F4D25-011A-4EEE-9CFC-39DF547077CA}" presName="spaceBetweenRectangles" presStyleCnt="0"/>
      <dgm:spPr/>
    </dgm:pt>
    <dgm:pt modelId="{B404B525-52C1-499F-BE15-3AF9EC959721}" type="pres">
      <dgm:prSet presAssocID="{7F813CE1-0630-4427-9609-C6C8E3E0C5A4}" presName="parentLin" presStyleCnt="0"/>
      <dgm:spPr/>
    </dgm:pt>
    <dgm:pt modelId="{6E4C385E-E453-446F-B79E-B484219D1ED2}" type="pres">
      <dgm:prSet presAssocID="{7F813CE1-0630-4427-9609-C6C8E3E0C5A4}" presName="parentLeftMargin" presStyleLbl="node1" presStyleIdx="1" presStyleCnt="5"/>
      <dgm:spPr/>
      <dgm:t>
        <a:bodyPr/>
        <a:lstStyle/>
        <a:p>
          <a:endParaRPr lang="de-DE"/>
        </a:p>
      </dgm:t>
    </dgm:pt>
    <dgm:pt modelId="{20FC5068-BBD8-45C8-B7D9-5D6194F01E39}" type="pres">
      <dgm:prSet presAssocID="{7F813CE1-0630-4427-9609-C6C8E3E0C5A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A1E509-6F6C-4A1C-A641-E7D57671B7CB}" type="pres">
      <dgm:prSet presAssocID="{7F813CE1-0630-4427-9609-C6C8E3E0C5A4}" presName="negativeSpace" presStyleCnt="0"/>
      <dgm:spPr/>
    </dgm:pt>
    <dgm:pt modelId="{959492FA-5F49-4264-9D34-DA3ECD85CDEE}" type="pres">
      <dgm:prSet presAssocID="{7F813CE1-0630-4427-9609-C6C8E3E0C5A4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BB00BD-6501-4203-8ADE-6CE6E99461D5}" type="pres">
      <dgm:prSet presAssocID="{32666FA0-F15B-46A8-9D3C-8E3DA5A62875}" presName="spaceBetweenRectangles" presStyleCnt="0"/>
      <dgm:spPr/>
    </dgm:pt>
    <dgm:pt modelId="{3D5820B3-F8BE-483B-BFF3-0203F2A9F62F}" type="pres">
      <dgm:prSet presAssocID="{0237AF8F-76C2-4C84-85A6-5FBE56D5542E}" presName="parentLin" presStyleCnt="0"/>
      <dgm:spPr/>
    </dgm:pt>
    <dgm:pt modelId="{0FE0CAE7-6311-469A-8430-C474D3EEE88F}" type="pres">
      <dgm:prSet presAssocID="{0237AF8F-76C2-4C84-85A6-5FBE56D5542E}" presName="parentLeftMargin" presStyleLbl="node1" presStyleIdx="2" presStyleCnt="5"/>
      <dgm:spPr/>
      <dgm:t>
        <a:bodyPr/>
        <a:lstStyle/>
        <a:p>
          <a:endParaRPr lang="de-DE"/>
        </a:p>
      </dgm:t>
    </dgm:pt>
    <dgm:pt modelId="{C3DB6C89-CBAA-4F2B-B601-5EDB03211347}" type="pres">
      <dgm:prSet presAssocID="{0237AF8F-76C2-4C84-85A6-5FBE56D5542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99AE87-3D77-4FFE-AC66-E593C085B8B9}" type="pres">
      <dgm:prSet presAssocID="{0237AF8F-76C2-4C84-85A6-5FBE56D5542E}" presName="negativeSpace" presStyleCnt="0"/>
      <dgm:spPr/>
    </dgm:pt>
    <dgm:pt modelId="{5A55643A-9844-4E4D-A2E1-C653C49596F1}" type="pres">
      <dgm:prSet presAssocID="{0237AF8F-76C2-4C84-85A6-5FBE56D5542E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1F4D9F-172C-4C1B-859B-9A17D2264FBA}" type="pres">
      <dgm:prSet presAssocID="{DE60CD61-A5F2-4CDA-86C3-6F48FEB2FAAA}" presName="spaceBetweenRectangles" presStyleCnt="0"/>
      <dgm:spPr/>
    </dgm:pt>
    <dgm:pt modelId="{6AF5FE59-DAB8-4A7D-B2E9-F5D37C575AF2}" type="pres">
      <dgm:prSet presAssocID="{46B4BC88-1962-433B-9DC8-53C9CACE18D7}" presName="parentLin" presStyleCnt="0"/>
      <dgm:spPr/>
    </dgm:pt>
    <dgm:pt modelId="{C05EB34D-A5F2-45AD-9D23-D50921AFAA43}" type="pres">
      <dgm:prSet presAssocID="{46B4BC88-1962-433B-9DC8-53C9CACE18D7}" presName="parentLeftMargin" presStyleLbl="node1" presStyleIdx="3" presStyleCnt="5"/>
      <dgm:spPr/>
      <dgm:t>
        <a:bodyPr/>
        <a:lstStyle/>
        <a:p>
          <a:endParaRPr lang="de-DE"/>
        </a:p>
      </dgm:t>
    </dgm:pt>
    <dgm:pt modelId="{D3D09460-FAC3-42C5-B569-839B6B510594}" type="pres">
      <dgm:prSet presAssocID="{46B4BC88-1962-433B-9DC8-53C9CACE18D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EE28F56-E866-46E3-8E0E-E451FF3348D7}" type="pres">
      <dgm:prSet presAssocID="{46B4BC88-1962-433B-9DC8-53C9CACE18D7}" presName="negativeSpace" presStyleCnt="0"/>
      <dgm:spPr/>
    </dgm:pt>
    <dgm:pt modelId="{62691B58-CB71-4294-804E-0F3EB64AA66A}" type="pres">
      <dgm:prSet presAssocID="{46B4BC88-1962-433B-9DC8-53C9CACE18D7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1B21650-5218-4127-90C5-98C6A60E03AE}" srcId="{D7E4B493-3B6D-43B1-9FA0-733FF7AF6D32}" destId="{0237AF8F-76C2-4C84-85A6-5FBE56D5542E}" srcOrd="3" destOrd="0" parTransId="{650764D0-C8B2-45D0-AB24-F999710E0A1B}" sibTransId="{DE60CD61-A5F2-4CDA-86C3-6F48FEB2FAAA}"/>
    <dgm:cxn modelId="{E302006B-51C6-47F5-99CE-1563C5C9B090}" srcId="{739C2FDF-DE4B-4340-85B3-7F27728F37E3}" destId="{4EBC7B36-DD77-427C-BD73-FB03464B2F98}" srcOrd="0" destOrd="0" parTransId="{E73CA59A-0A9F-485B-9E7C-9070FF797FF6}" sibTransId="{BF96D372-61CB-4C52-9E5A-781D22B6F381}"/>
    <dgm:cxn modelId="{3DB8C362-5C28-4AE8-9B28-C775E7951500}" srcId="{0237AF8F-76C2-4C84-85A6-5FBE56D5542E}" destId="{AA09388D-FDAB-436D-9815-8FA56DA031C9}" srcOrd="0" destOrd="0" parTransId="{11C2BF9F-B88E-4622-ABC9-CC4D08719178}" sibTransId="{A83655E2-1BE3-4FB0-977C-691899164EB4}"/>
    <dgm:cxn modelId="{CBB283AE-A1EF-4D01-A45B-5F22F936343E}" type="presOf" srcId="{AA09388D-FDAB-436D-9815-8FA56DA031C9}" destId="{5A55643A-9844-4E4D-A2E1-C653C49596F1}" srcOrd="0" destOrd="0" presId="urn:microsoft.com/office/officeart/2005/8/layout/list1"/>
    <dgm:cxn modelId="{5563E775-E084-4791-B9E9-202D462DC389}" type="presOf" srcId="{BAE1DB15-12B7-4BCE-B997-FBFCD8696AF4}" destId="{5A55643A-9844-4E4D-A2E1-C653C49596F1}" srcOrd="0" destOrd="1" presId="urn:microsoft.com/office/officeart/2005/8/layout/list1"/>
    <dgm:cxn modelId="{E3F765E1-BF5B-4222-9ECF-862493C84DDA}" type="presOf" srcId="{D2B668EA-FE5C-4202-91F3-1C79368D3F9A}" destId="{62691B58-CB71-4294-804E-0F3EB64AA66A}" srcOrd="0" destOrd="0" presId="urn:microsoft.com/office/officeart/2005/8/layout/list1"/>
    <dgm:cxn modelId="{A344F465-28A5-4035-B40A-012D5C159550}" srcId="{D7E4B493-3B6D-43B1-9FA0-733FF7AF6D32}" destId="{46B4BC88-1962-433B-9DC8-53C9CACE18D7}" srcOrd="4" destOrd="0" parTransId="{7E99DBCC-FB17-4950-A7E2-8726C365CBF7}" sibTransId="{8F7EA477-30C8-4BE4-99D1-EA76031EE68C}"/>
    <dgm:cxn modelId="{3DD0816A-B3AF-4F8E-AF47-C31AB9D4DA9C}" srcId="{7F813CE1-0630-4427-9609-C6C8E3E0C5A4}" destId="{415506F7-41F9-40DA-8CEF-E2E3493777B9}" srcOrd="1" destOrd="0" parTransId="{4EFD0AE3-297B-4311-B1E4-ED18134BC24F}" sibTransId="{D5256E23-9108-420D-BFEB-83578F673F60}"/>
    <dgm:cxn modelId="{9A903D67-A651-4CD4-89AB-5EA0D706F181}" type="presOf" srcId="{C4CA11B8-D184-409C-A855-45C44724BF21}" destId="{12031CE9-B1AF-4836-93A5-750F3AA28B6C}" srcOrd="0" destOrd="1" presId="urn:microsoft.com/office/officeart/2005/8/layout/list1"/>
    <dgm:cxn modelId="{FAA370A7-11A6-4F04-8678-526B59D5D201}" srcId="{46B4BC88-1962-433B-9DC8-53C9CACE18D7}" destId="{D2B668EA-FE5C-4202-91F3-1C79368D3F9A}" srcOrd="0" destOrd="0" parTransId="{BCC9EA29-D725-43F8-856D-D216CD4BB89E}" sibTransId="{3BFBDF4A-C2F1-4D70-975D-FCC8656B8AF1}"/>
    <dgm:cxn modelId="{AC986B2C-6C43-417F-8455-AE663B8DC66C}" type="presOf" srcId="{7F813CE1-0630-4427-9609-C6C8E3E0C5A4}" destId="{20FC5068-BBD8-45C8-B7D9-5D6194F01E39}" srcOrd="1" destOrd="0" presId="urn:microsoft.com/office/officeart/2005/8/layout/list1"/>
    <dgm:cxn modelId="{B04431D9-6CBE-43D9-883A-16FB5C33B53E}" srcId="{D7E4B493-3B6D-43B1-9FA0-733FF7AF6D32}" destId="{739C2FDF-DE4B-4340-85B3-7F27728F37E3}" srcOrd="0" destOrd="0" parTransId="{959F04E7-10D0-4933-895F-0D338ED2413F}" sibTransId="{16B69A1E-5FEC-4DCB-B506-5F27F93599B3}"/>
    <dgm:cxn modelId="{22E44861-7CCB-4278-ACA8-02F34640EDB1}" srcId="{0237AF8F-76C2-4C84-85A6-5FBE56D5542E}" destId="{BAE1DB15-12B7-4BCE-B997-FBFCD8696AF4}" srcOrd="1" destOrd="0" parTransId="{17560709-56C5-4475-857A-FB36556123D2}" sibTransId="{CDF775E3-03C0-4E98-B378-1F954BE3F0C8}"/>
    <dgm:cxn modelId="{C40E465B-69A7-4A7B-A5CF-C42854BD1633}" type="presOf" srcId="{415506F7-41F9-40DA-8CEF-E2E3493777B9}" destId="{959492FA-5F49-4264-9D34-DA3ECD85CDEE}" srcOrd="0" destOrd="1" presId="urn:microsoft.com/office/officeart/2005/8/layout/list1"/>
    <dgm:cxn modelId="{A6BE80E6-273D-48E4-A192-1D6E343EA13B}" srcId="{739C2FDF-DE4B-4340-85B3-7F27728F37E3}" destId="{FA2467ED-6DC4-4B1C-9858-568793E3D57F}" srcOrd="1" destOrd="0" parTransId="{BCEB58A7-1F7D-49AE-B2BB-4FAD6A311006}" sibTransId="{824AF4BB-0512-410E-8564-5E738B732497}"/>
    <dgm:cxn modelId="{C9AB346A-456A-4E19-A14C-B4313792EA9B}" type="presOf" srcId="{683DCC5C-4B81-4AAE-BAB9-849DCCDDB626}" destId="{2DA0212D-73EB-4E19-8E40-5EB5B1E18DA8}" srcOrd="0" destOrd="0" presId="urn:microsoft.com/office/officeart/2005/8/layout/list1"/>
    <dgm:cxn modelId="{5079E8AF-E89E-4CBC-8A74-F4F425585E62}" type="presOf" srcId="{46B4BC88-1962-433B-9DC8-53C9CACE18D7}" destId="{C05EB34D-A5F2-45AD-9D23-D50921AFAA43}" srcOrd="0" destOrd="0" presId="urn:microsoft.com/office/officeart/2005/8/layout/list1"/>
    <dgm:cxn modelId="{3DFCDEFA-2763-4EBA-9F98-424550136A3F}" type="presOf" srcId="{0237AF8F-76C2-4C84-85A6-5FBE56D5542E}" destId="{0FE0CAE7-6311-469A-8430-C474D3EEE88F}" srcOrd="0" destOrd="0" presId="urn:microsoft.com/office/officeart/2005/8/layout/list1"/>
    <dgm:cxn modelId="{C643C0BE-DECB-4754-97B0-938F04684C31}" srcId="{683DCC5C-4B81-4AAE-BAB9-849DCCDDB626}" destId="{DB48FA7C-2F7B-410B-880A-F8E96CEE1026}" srcOrd="0" destOrd="0" parTransId="{2F1D9854-AE33-45EA-B725-1799B3703C3B}" sibTransId="{825A4B43-6714-4F4E-BAA1-B2130C76EB5D}"/>
    <dgm:cxn modelId="{78516733-E3FD-48D0-8575-7BCFB465A42B}" srcId="{D7E4B493-3B6D-43B1-9FA0-733FF7AF6D32}" destId="{683DCC5C-4B81-4AAE-BAB9-849DCCDDB626}" srcOrd="1" destOrd="0" parTransId="{0C4FC80D-A3D3-450B-A898-3FBE4C16C2D9}" sibTransId="{E95F4D25-011A-4EEE-9CFC-39DF547077CA}"/>
    <dgm:cxn modelId="{77EF0D62-9CC2-4182-8467-822BC8409AE8}" type="presOf" srcId="{4EBC7B36-DD77-427C-BD73-FB03464B2F98}" destId="{22DD84D1-2680-4F44-86FC-10AC147B2B4F}" srcOrd="0" destOrd="0" presId="urn:microsoft.com/office/officeart/2005/8/layout/list1"/>
    <dgm:cxn modelId="{BA0C2F33-BAAD-4961-B17D-10BDF65D340F}" type="presOf" srcId="{D7E4B493-3B6D-43B1-9FA0-733FF7AF6D32}" destId="{79252107-93E2-4B43-A151-2053186CBBD3}" srcOrd="0" destOrd="0" presId="urn:microsoft.com/office/officeart/2005/8/layout/list1"/>
    <dgm:cxn modelId="{42E88FEE-43BA-4224-9CA0-C4A3EC18CE43}" type="presOf" srcId="{46B4BC88-1962-433B-9DC8-53C9CACE18D7}" destId="{D3D09460-FAC3-42C5-B569-839B6B510594}" srcOrd="1" destOrd="0" presId="urn:microsoft.com/office/officeart/2005/8/layout/list1"/>
    <dgm:cxn modelId="{CD2E1A27-138D-403B-9387-F3686D274E6D}" srcId="{D7E4B493-3B6D-43B1-9FA0-733FF7AF6D32}" destId="{7F813CE1-0630-4427-9609-C6C8E3E0C5A4}" srcOrd="2" destOrd="0" parTransId="{44F610E2-F392-43B1-A3A8-B1E4EC0F552C}" sibTransId="{32666FA0-F15B-46A8-9D3C-8E3DA5A62875}"/>
    <dgm:cxn modelId="{26571F9E-6DA8-42E1-B031-76BF3A9C0FA9}" srcId="{46B4BC88-1962-433B-9DC8-53C9CACE18D7}" destId="{15B845CD-6F79-41AC-9281-11CBECAA7349}" srcOrd="1" destOrd="0" parTransId="{E798F95C-2369-406D-B076-1C5143BBD464}" sibTransId="{CD0FAF38-DF39-420E-8905-4A54E09CDC91}"/>
    <dgm:cxn modelId="{41102FB4-5C13-4E5C-ADDB-FB1EFCB84643}" srcId="{7F813CE1-0630-4427-9609-C6C8E3E0C5A4}" destId="{64B48CFD-1874-4480-8F92-676B539ABD02}" srcOrd="0" destOrd="0" parTransId="{DE2394C0-484B-4E87-894C-876B8EBD105A}" sibTransId="{E912ACCF-C942-4D6B-9185-9968DC20EE05}"/>
    <dgm:cxn modelId="{F054EF1E-9B1D-49B2-A61E-06237930FC54}" type="presOf" srcId="{15B845CD-6F79-41AC-9281-11CBECAA7349}" destId="{62691B58-CB71-4294-804E-0F3EB64AA66A}" srcOrd="0" destOrd="1" presId="urn:microsoft.com/office/officeart/2005/8/layout/list1"/>
    <dgm:cxn modelId="{B583FEB6-48A0-4E51-AAAB-B88CE9A542CD}" type="presOf" srcId="{0237AF8F-76C2-4C84-85A6-5FBE56D5542E}" destId="{C3DB6C89-CBAA-4F2B-B601-5EDB03211347}" srcOrd="1" destOrd="0" presId="urn:microsoft.com/office/officeart/2005/8/layout/list1"/>
    <dgm:cxn modelId="{128474E9-315C-48E4-A731-14F5D647597C}" type="presOf" srcId="{683DCC5C-4B81-4AAE-BAB9-849DCCDDB626}" destId="{9A2C7682-290E-4635-8F51-02A9F81D98F8}" srcOrd="1" destOrd="0" presId="urn:microsoft.com/office/officeart/2005/8/layout/list1"/>
    <dgm:cxn modelId="{311A769F-7C7D-4414-8B61-881570710594}" type="presOf" srcId="{FA2467ED-6DC4-4B1C-9858-568793E3D57F}" destId="{22DD84D1-2680-4F44-86FC-10AC147B2B4F}" srcOrd="0" destOrd="1" presId="urn:microsoft.com/office/officeart/2005/8/layout/list1"/>
    <dgm:cxn modelId="{65AD47D7-3128-4F06-BCFC-39CAEAF38C80}" srcId="{683DCC5C-4B81-4AAE-BAB9-849DCCDDB626}" destId="{C4CA11B8-D184-409C-A855-45C44724BF21}" srcOrd="1" destOrd="0" parTransId="{23451EC9-08A1-44D1-AEC4-AC553C659D6B}" sibTransId="{4C62B619-6F9A-4480-9AB3-ADE301EBD9A6}"/>
    <dgm:cxn modelId="{58343195-FAEF-4AC0-AC75-8A366DB7CEE5}" type="presOf" srcId="{64B48CFD-1874-4480-8F92-676B539ABD02}" destId="{959492FA-5F49-4264-9D34-DA3ECD85CDEE}" srcOrd="0" destOrd="0" presId="urn:microsoft.com/office/officeart/2005/8/layout/list1"/>
    <dgm:cxn modelId="{53209E4A-9697-4524-99D9-BCDF7A34C10A}" type="presOf" srcId="{DB48FA7C-2F7B-410B-880A-F8E96CEE1026}" destId="{12031CE9-B1AF-4836-93A5-750F3AA28B6C}" srcOrd="0" destOrd="0" presId="urn:microsoft.com/office/officeart/2005/8/layout/list1"/>
    <dgm:cxn modelId="{78E7016B-0D8B-4311-A423-6E05CAA78B1B}" type="presOf" srcId="{739C2FDF-DE4B-4340-85B3-7F27728F37E3}" destId="{832A8976-4CBB-45A0-8807-A793B1BD1996}" srcOrd="1" destOrd="0" presId="urn:microsoft.com/office/officeart/2005/8/layout/list1"/>
    <dgm:cxn modelId="{A510445B-9D93-45F4-968A-1AE0173F620F}" type="presOf" srcId="{739C2FDF-DE4B-4340-85B3-7F27728F37E3}" destId="{D6A007F0-9C57-4081-834A-2E74BD24E4FD}" srcOrd="0" destOrd="0" presId="urn:microsoft.com/office/officeart/2005/8/layout/list1"/>
    <dgm:cxn modelId="{3D4AE74F-D9ED-4160-94F7-E9D1B44076D5}" type="presOf" srcId="{7F813CE1-0630-4427-9609-C6C8E3E0C5A4}" destId="{6E4C385E-E453-446F-B79E-B484219D1ED2}" srcOrd="0" destOrd="0" presId="urn:microsoft.com/office/officeart/2005/8/layout/list1"/>
    <dgm:cxn modelId="{2D18A3C4-90C4-46FD-A675-A2401E5326AE}" type="presParOf" srcId="{79252107-93E2-4B43-A151-2053186CBBD3}" destId="{72118BD8-72E3-478E-AC29-5F78158FDCA6}" srcOrd="0" destOrd="0" presId="urn:microsoft.com/office/officeart/2005/8/layout/list1"/>
    <dgm:cxn modelId="{EA5F447F-6A10-47F3-AC48-A211A58B10F0}" type="presParOf" srcId="{72118BD8-72E3-478E-AC29-5F78158FDCA6}" destId="{D6A007F0-9C57-4081-834A-2E74BD24E4FD}" srcOrd="0" destOrd="0" presId="urn:microsoft.com/office/officeart/2005/8/layout/list1"/>
    <dgm:cxn modelId="{8A590719-E335-4948-B2C8-596DA45E9B8F}" type="presParOf" srcId="{72118BD8-72E3-478E-AC29-5F78158FDCA6}" destId="{832A8976-4CBB-45A0-8807-A793B1BD1996}" srcOrd="1" destOrd="0" presId="urn:microsoft.com/office/officeart/2005/8/layout/list1"/>
    <dgm:cxn modelId="{D91696D0-1184-4E5B-A79B-21693CD3744C}" type="presParOf" srcId="{79252107-93E2-4B43-A151-2053186CBBD3}" destId="{4374A56C-EFA3-42C3-8C89-AF6E931C9C55}" srcOrd="1" destOrd="0" presId="urn:microsoft.com/office/officeart/2005/8/layout/list1"/>
    <dgm:cxn modelId="{E0283EA6-B07F-41E9-8914-4683379D6AA5}" type="presParOf" srcId="{79252107-93E2-4B43-A151-2053186CBBD3}" destId="{22DD84D1-2680-4F44-86FC-10AC147B2B4F}" srcOrd="2" destOrd="0" presId="urn:microsoft.com/office/officeart/2005/8/layout/list1"/>
    <dgm:cxn modelId="{4D0BFF4A-E964-49E3-B2B0-D3F2516B011B}" type="presParOf" srcId="{79252107-93E2-4B43-A151-2053186CBBD3}" destId="{372E06D0-5FDA-4555-B50E-B67C0F47A116}" srcOrd="3" destOrd="0" presId="urn:microsoft.com/office/officeart/2005/8/layout/list1"/>
    <dgm:cxn modelId="{72E0C599-C12C-4929-9C08-2071639D4736}" type="presParOf" srcId="{79252107-93E2-4B43-A151-2053186CBBD3}" destId="{9EAA83B2-781A-4809-8CAF-9A5EDE6BAF57}" srcOrd="4" destOrd="0" presId="urn:microsoft.com/office/officeart/2005/8/layout/list1"/>
    <dgm:cxn modelId="{5FCCD407-174E-4C38-89BF-658C1CF4301C}" type="presParOf" srcId="{9EAA83B2-781A-4809-8CAF-9A5EDE6BAF57}" destId="{2DA0212D-73EB-4E19-8E40-5EB5B1E18DA8}" srcOrd="0" destOrd="0" presId="urn:microsoft.com/office/officeart/2005/8/layout/list1"/>
    <dgm:cxn modelId="{4F9EC982-53C2-4601-B1EF-C1BCA66A2E4B}" type="presParOf" srcId="{9EAA83B2-781A-4809-8CAF-9A5EDE6BAF57}" destId="{9A2C7682-290E-4635-8F51-02A9F81D98F8}" srcOrd="1" destOrd="0" presId="urn:microsoft.com/office/officeart/2005/8/layout/list1"/>
    <dgm:cxn modelId="{BF11D8B9-00DF-418F-8A55-1E8D6CDC5041}" type="presParOf" srcId="{79252107-93E2-4B43-A151-2053186CBBD3}" destId="{29A3EC6A-D698-419F-821D-1DFB972C5F2B}" srcOrd="5" destOrd="0" presId="urn:microsoft.com/office/officeart/2005/8/layout/list1"/>
    <dgm:cxn modelId="{95FEA39C-869F-41D1-889B-5E387D273DF6}" type="presParOf" srcId="{79252107-93E2-4B43-A151-2053186CBBD3}" destId="{12031CE9-B1AF-4836-93A5-750F3AA28B6C}" srcOrd="6" destOrd="0" presId="urn:microsoft.com/office/officeart/2005/8/layout/list1"/>
    <dgm:cxn modelId="{AA259E71-DC56-4988-BDBC-3AFAA299EA97}" type="presParOf" srcId="{79252107-93E2-4B43-A151-2053186CBBD3}" destId="{B991D41F-CE3F-4B63-AED4-29B83DD821C2}" srcOrd="7" destOrd="0" presId="urn:microsoft.com/office/officeart/2005/8/layout/list1"/>
    <dgm:cxn modelId="{09FDCDC6-9DFC-4D07-9C52-1834A4E7CA99}" type="presParOf" srcId="{79252107-93E2-4B43-A151-2053186CBBD3}" destId="{B404B525-52C1-499F-BE15-3AF9EC959721}" srcOrd="8" destOrd="0" presId="urn:microsoft.com/office/officeart/2005/8/layout/list1"/>
    <dgm:cxn modelId="{CBAD5ADB-BC9B-49F3-84CD-6A9D6EC78537}" type="presParOf" srcId="{B404B525-52C1-499F-BE15-3AF9EC959721}" destId="{6E4C385E-E453-446F-B79E-B484219D1ED2}" srcOrd="0" destOrd="0" presId="urn:microsoft.com/office/officeart/2005/8/layout/list1"/>
    <dgm:cxn modelId="{049FA8B2-8EF8-40FE-919B-86EB37DF654A}" type="presParOf" srcId="{B404B525-52C1-499F-BE15-3AF9EC959721}" destId="{20FC5068-BBD8-45C8-B7D9-5D6194F01E39}" srcOrd="1" destOrd="0" presId="urn:microsoft.com/office/officeart/2005/8/layout/list1"/>
    <dgm:cxn modelId="{5DDFEB1A-A65E-4079-A0D9-5E67C0958443}" type="presParOf" srcId="{79252107-93E2-4B43-A151-2053186CBBD3}" destId="{63A1E509-6F6C-4A1C-A641-E7D57671B7CB}" srcOrd="9" destOrd="0" presId="urn:microsoft.com/office/officeart/2005/8/layout/list1"/>
    <dgm:cxn modelId="{4CC3A812-AC7B-4181-8DE3-EA540FE5159F}" type="presParOf" srcId="{79252107-93E2-4B43-A151-2053186CBBD3}" destId="{959492FA-5F49-4264-9D34-DA3ECD85CDEE}" srcOrd="10" destOrd="0" presId="urn:microsoft.com/office/officeart/2005/8/layout/list1"/>
    <dgm:cxn modelId="{AA635F6D-6B26-4733-8586-09AC9C83809B}" type="presParOf" srcId="{79252107-93E2-4B43-A151-2053186CBBD3}" destId="{6ABB00BD-6501-4203-8ADE-6CE6E99461D5}" srcOrd="11" destOrd="0" presId="urn:microsoft.com/office/officeart/2005/8/layout/list1"/>
    <dgm:cxn modelId="{F9449750-3454-4CEB-9BF3-90DE4070B61D}" type="presParOf" srcId="{79252107-93E2-4B43-A151-2053186CBBD3}" destId="{3D5820B3-F8BE-483B-BFF3-0203F2A9F62F}" srcOrd="12" destOrd="0" presId="urn:microsoft.com/office/officeart/2005/8/layout/list1"/>
    <dgm:cxn modelId="{E79DDC96-E8CE-4132-839C-E37895C7A16C}" type="presParOf" srcId="{3D5820B3-F8BE-483B-BFF3-0203F2A9F62F}" destId="{0FE0CAE7-6311-469A-8430-C474D3EEE88F}" srcOrd="0" destOrd="0" presId="urn:microsoft.com/office/officeart/2005/8/layout/list1"/>
    <dgm:cxn modelId="{5A0C204D-31CC-40B1-8505-001DE453A0AB}" type="presParOf" srcId="{3D5820B3-F8BE-483B-BFF3-0203F2A9F62F}" destId="{C3DB6C89-CBAA-4F2B-B601-5EDB03211347}" srcOrd="1" destOrd="0" presId="urn:microsoft.com/office/officeart/2005/8/layout/list1"/>
    <dgm:cxn modelId="{0884859E-9B06-49AB-8792-5B6A388423EF}" type="presParOf" srcId="{79252107-93E2-4B43-A151-2053186CBBD3}" destId="{F599AE87-3D77-4FFE-AC66-E593C085B8B9}" srcOrd="13" destOrd="0" presId="urn:microsoft.com/office/officeart/2005/8/layout/list1"/>
    <dgm:cxn modelId="{088D97B6-A31F-4AD5-97FB-861F985A4388}" type="presParOf" srcId="{79252107-93E2-4B43-A151-2053186CBBD3}" destId="{5A55643A-9844-4E4D-A2E1-C653C49596F1}" srcOrd="14" destOrd="0" presId="urn:microsoft.com/office/officeart/2005/8/layout/list1"/>
    <dgm:cxn modelId="{EE41DB94-6068-49CB-AF73-054FB80738A3}" type="presParOf" srcId="{79252107-93E2-4B43-A151-2053186CBBD3}" destId="{FC1F4D9F-172C-4C1B-859B-9A17D2264FBA}" srcOrd="15" destOrd="0" presId="urn:microsoft.com/office/officeart/2005/8/layout/list1"/>
    <dgm:cxn modelId="{EAC91FD8-0339-4383-8A06-65E12D294739}" type="presParOf" srcId="{79252107-93E2-4B43-A151-2053186CBBD3}" destId="{6AF5FE59-DAB8-4A7D-B2E9-F5D37C575AF2}" srcOrd="16" destOrd="0" presId="urn:microsoft.com/office/officeart/2005/8/layout/list1"/>
    <dgm:cxn modelId="{FA7917D8-3804-42E5-BEF0-9973B57E3EFF}" type="presParOf" srcId="{6AF5FE59-DAB8-4A7D-B2E9-F5D37C575AF2}" destId="{C05EB34D-A5F2-45AD-9D23-D50921AFAA43}" srcOrd="0" destOrd="0" presId="urn:microsoft.com/office/officeart/2005/8/layout/list1"/>
    <dgm:cxn modelId="{2EB761CE-4685-4B39-A0D0-E297D018676B}" type="presParOf" srcId="{6AF5FE59-DAB8-4A7D-B2E9-F5D37C575AF2}" destId="{D3D09460-FAC3-42C5-B569-839B6B510594}" srcOrd="1" destOrd="0" presId="urn:microsoft.com/office/officeart/2005/8/layout/list1"/>
    <dgm:cxn modelId="{F195144C-B321-4E97-A287-F21526F6F9EC}" type="presParOf" srcId="{79252107-93E2-4B43-A151-2053186CBBD3}" destId="{CEE28F56-E866-46E3-8E0E-E451FF3348D7}" srcOrd="17" destOrd="0" presId="urn:microsoft.com/office/officeart/2005/8/layout/list1"/>
    <dgm:cxn modelId="{8D72315A-3F23-4A48-8C6F-FDD5C644DF90}" type="presParOf" srcId="{79252107-93E2-4B43-A151-2053186CBBD3}" destId="{62691B58-CB71-4294-804E-0F3EB64AA66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D84D1-2680-4F44-86FC-10AC147B2B4F}">
      <dsp:nvSpPr>
        <dsp:cNvPr id="0" name=""/>
        <dsp:cNvSpPr/>
      </dsp:nvSpPr>
      <dsp:spPr>
        <a:xfrm>
          <a:off x="0" y="359568"/>
          <a:ext cx="8424936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Grundlegendes Wissen für das Fach, meist keine spezifischen Vorkenntnisse erforderlich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smtClean="0"/>
            <a:t>Pflichtmodule</a:t>
          </a:r>
          <a:endParaRPr lang="de-DE" sz="1500" kern="1200" dirty="0" smtClean="0"/>
        </a:p>
      </dsp:txBody>
      <dsp:txXfrm>
        <a:off x="0" y="359568"/>
        <a:ext cx="8424936" cy="897750"/>
      </dsp:txXfrm>
    </dsp:sp>
    <dsp:sp modelId="{832A8976-4CBB-45A0-8807-A793B1BD1996}">
      <dsp:nvSpPr>
        <dsp:cNvPr id="0" name=""/>
        <dsp:cNvSpPr/>
      </dsp:nvSpPr>
      <dsp:spPr>
        <a:xfrm>
          <a:off x="421246" y="138168"/>
          <a:ext cx="5897455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Basismodule: </a:t>
          </a:r>
          <a:endParaRPr lang="de-DE" sz="1500" kern="1200" dirty="0"/>
        </a:p>
      </dsp:txBody>
      <dsp:txXfrm>
        <a:off x="442862" y="159784"/>
        <a:ext cx="5854223" cy="399568"/>
      </dsp:txXfrm>
    </dsp:sp>
    <dsp:sp modelId="{12031CE9-B1AF-4836-93A5-750F3AA28B6C}">
      <dsp:nvSpPr>
        <dsp:cNvPr id="0" name=""/>
        <dsp:cNvSpPr/>
      </dsp:nvSpPr>
      <dsp:spPr>
        <a:xfrm>
          <a:off x="0" y="1559718"/>
          <a:ext cx="8424936" cy="897750"/>
        </a:xfrm>
        <a:prstGeom prst="rect">
          <a:avLst/>
        </a:prstGeom>
        <a:solidFill>
          <a:srgbClr val="FFFF99">
            <a:alpha val="90000"/>
          </a:srgb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Grundlegendes Wissen: gewisse Vorkenntnisse erforderlich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Informatik: Pflichtmodule, Wirtschaftsinformatik: Wahlpflichtmodule </a:t>
          </a:r>
          <a:endParaRPr lang="de-DE" sz="1500" kern="1200" dirty="0" smtClean="0"/>
        </a:p>
      </dsp:txBody>
      <dsp:txXfrm>
        <a:off x="0" y="1559718"/>
        <a:ext cx="8424936" cy="897750"/>
      </dsp:txXfrm>
    </dsp:sp>
    <dsp:sp modelId="{9A2C7682-290E-4635-8F51-02A9F81D98F8}">
      <dsp:nvSpPr>
        <dsp:cNvPr id="0" name=""/>
        <dsp:cNvSpPr/>
      </dsp:nvSpPr>
      <dsp:spPr>
        <a:xfrm>
          <a:off x="421246" y="1338318"/>
          <a:ext cx="5897455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Aufbaumodule</a:t>
          </a:r>
          <a:endParaRPr lang="de-DE" sz="1500" kern="1200" dirty="0" smtClean="0"/>
        </a:p>
      </dsp:txBody>
      <dsp:txXfrm>
        <a:off x="442862" y="1359934"/>
        <a:ext cx="5854223" cy="399568"/>
      </dsp:txXfrm>
    </dsp:sp>
    <dsp:sp modelId="{959492FA-5F49-4264-9D34-DA3ECD85CDEE}">
      <dsp:nvSpPr>
        <dsp:cNvPr id="0" name=""/>
        <dsp:cNvSpPr/>
      </dsp:nvSpPr>
      <dsp:spPr>
        <a:xfrm>
          <a:off x="0" y="2759868"/>
          <a:ext cx="8424936" cy="897750"/>
        </a:xfrm>
        <a:prstGeom prst="rect">
          <a:avLst/>
        </a:prstGeom>
        <a:solidFill>
          <a:srgbClr val="FFCC66">
            <a:alpha val="90000"/>
          </a:srgb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Auswahl von Fachmodulen nach eigenen Interessen (</a:t>
          </a:r>
          <a:r>
            <a:rPr lang="de-DE" sz="1500" kern="1200" dirty="0" smtClean="0"/>
            <a:t>Profilbildung, Vertiefung)</a:t>
          </a:r>
          <a:endParaRPr lang="de-DE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Wahl(</a:t>
          </a:r>
          <a:r>
            <a:rPr lang="de-DE" sz="1500" kern="1200" dirty="0" err="1" smtClean="0"/>
            <a:t>pflicht</a:t>
          </a:r>
          <a:r>
            <a:rPr lang="de-DE" sz="1500" kern="1200" dirty="0" smtClean="0"/>
            <a:t>)</a:t>
          </a:r>
          <a:r>
            <a:rPr lang="de-DE" sz="1500" kern="1200" dirty="0" err="1" smtClean="0"/>
            <a:t>module</a:t>
          </a:r>
          <a:endParaRPr lang="de-DE" sz="1500" kern="1200" dirty="0"/>
        </a:p>
      </dsp:txBody>
      <dsp:txXfrm>
        <a:off x="0" y="2759868"/>
        <a:ext cx="8424936" cy="897750"/>
      </dsp:txXfrm>
    </dsp:sp>
    <dsp:sp modelId="{20FC5068-BBD8-45C8-B7D9-5D6194F01E39}">
      <dsp:nvSpPr>
        <dsp:cNvPr id="0" name=""/>
        <dsp:cNvSpPr/>
      </dsp:nvSpPr>
      <dsp:spPr>
        <a:xfrm>
          <a:off x="421246" y="2538468"/>
          <a:ext cx="5897455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Akzentsetzungsmodule</a:t>
          </a:r>
        </a:p>
      </dsp:txBody>
      <dsp:txXfrm>
        <a:off x="442862" y="2560084"/>
        <a:ext cx="5854223" cy="399568"/>
      </dsp:txXfrm>
    </dsp:sp>
    <dsp:sp modelId="{5A55643A-9844-4E4D-A2E1-C653C49596F1}">
      <dsp:nvSpPr>
        <dsp:cNvPr id="0" name=""/>
        <dsp:cNvSpPr/>
      </dsp:nvSpPr>
      <dsp:spPr>
        <a:xfrm>
          <a:off x="0" y="3960018"/>
          <a:ext cx="8424936" cy="897750"/>
        </a:xfrm>
        <a:prstGeom prst="rect">
          <a:avLst/>
        </a:prstGeom>
        <a:solidFill>
          <a:srgbClr val="009999">
            <a:alpha val="90000"/>
          </a:srgb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smtClean="0">
              <a:solidFill>
                <a:schemeClr val="bg1"/>
              </a:solidFill>
            </a:rPr>
            <a:t>Auf den Erwerb von Fertigkeiten ausgerichtet (Praktika, Projekte)</a:t>
          </a:r>
          <a:endParaRPr lang="de-DE" sz="1500" kern="1200" dirty="0" smtClean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smtClean="0">
              <a:solidFill>
                <a:schemeClr val="bg1"/>
              </a:solidFill>
            </a:rPr>
            <a:t>Pflichtmodule</a:t>
          </a:r>
          <a:endParaRPr lang="de-DE" sz="1500" kern="1200" dirty="0" smtClean="0">
            <a:solidFill>
              <a:schemeClr val="bg1"/>
            </a:solidFill>
          </a:endParaRPr>
        </a:p>
      </dsp:txBody>
      <dsp:txXfrm>
        <a:off x="0" y="3960018"/>
        <a:ext cx="8424936" cy="897750"/>
      </dsp:txXfrm>
    </dsp:sp>
    <dsp:sp modelId="{C3DB6C89-CBAA-4F2B-B601-5EDB03211347}">
      <dsp:nvSpPr>
        <dsp:cNvPr id="0" name=""/>
        <dsp:cNvSpPr/>
      </dsp:nvSpPr>
      <dsp:spPr>
        <a:xfrm>
          <a:off x="421246" y="3738618"/>
          <a:ext cx="5897455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Praxismodule</a:t>
          </a:r>
          <a:endParaRPr lang="de-DE" sz="1500" kern="1200" dirty="0" smtClean="0"/>
        </a:p>
      </dsp:txBody>
      <dsp:txXfrm>
        <a:off x="442862" y="3760234"/>
        <a:ext cx="5854223" cy="399568"/>
      </dsp:txXfrm>
    </dsp:sp>
    <dsp:sp modelId="{62691B58-CB71-4294-804E-0F3EB64AA66A}">
      <dsp:nvSpPr>
        <dsp:cNvPr id="0" name=""/>
        <dsp:cNvSpPr/>
      </dsp:nvSpPr>
      <dsp:spPr>
        <a:xfrm>
          <a:off x="0" y="5160168"/>
          <a:ext cx="8424936" cy="1110375"/>
        </a:xfrm>
        <a:prstGeom prst="rect">
          <a:avLst/>
        </a:prstGeom>
        <a:solidFill>
          <a:srgbClr val="CCFFCC">
            <a:alpha val="90000"/>
          </a:srgb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smtClean="0"/>
            <a:t>Ziel: Erwerb überfachlicher Kompetenzen</a:t>
          </a:r>
          <a:endParaRPr lang="de-DE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smtClean="0"/>
            <a:t>Wahlmodule aus dem PB-Bereich oder mit Genehmigung auch aus dem uni-weiten Fachangebot </a:t>
          </a:r>
          <a:endParaRPr lang="de-DE" sz="1500" kern="1200" dirty="0"/>
        </a:p>
      </dsp:txBody>
      <dsp:txXfrm>
        <a:off x="0" y="5160168"/>
        <a:ext cx="8424936" cy="1110375"/>
      </dsp:txXfrm>
    </dsp:sp>
    <dsp:sp modelId="{D3D09460-FAC3-42C5-B569-839B6B510594}">
      <dsp:nvSpPr>
        <dsp:cNvPr id="0" name=""/>
        <dsp:cNvSpPr/>
      </dsp:nvSpPr>
      <dsp:spPr>
        <a:xfrm>
          <a:off x="421246" y="4938768"/>
          <a:ext cx="5897455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Professionalisierende Module</a:t>
          </a:r>
          <a:endParaRPr lang="de-DE" sz="1500" kern="1200" dirty="0" smtClean="0"/>
        </a:p>
      </dsp:txBody>
      <dsp:txXfrm>
        <a:off x="442862" y="4960384"/>
        <a:ext cx="5854223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0E3DF-E8FE-478C-AA11-AC1EAA13B0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639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endParaRPr lang="de-DE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de-DE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47B4EBBB-BBA1-44E2-A2D5-93D897EE138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442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42DF5-8BF2-4283-9B25-0217A724C454}" type="slidenum">
              <a:rPr lang="de-DE"/>
              <a:pPr/>
              <a:t>1</a:t>
            </a:fld>
            <a:endParaRPr lang="de-DE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4EBBB-BBA1-44E2-A2D5-93D897EE1389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72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4EBBB-BBA1-44E2-A2D5-93D897EE1389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68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Studieren von Modulen eines zweiten (zulassungsfreien) Fachs:</a:t>
            </a:r>
          </a:p>
          <a:p>
            <a:pPr marL="285750" lvl="1" indent="-285750">
              <a:buClr>
                <a:srgbClr val="00B050"/>
              </a:buClr>
              <a:buFont typeface="Arial" pitchFamily="34" charset="0"/>
              <a:buChar char="•"/>
            </a:pPr>
            <a:r>
              <a:rPr lang="de-DE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Durch Module des </a:t>
            </a:r>
            <a:br>
              <a:rPr lang="de-DE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de-DE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Professionalisierungsbereichs möglich</a:t>
            </a:r>
          </a:p>
          <a:p>
            <a:pPr marL="285750" lvl="1" indent="-285750">
              <a:buClr>
                <a:srgbClr val="00B050"/>
              </a:buClr>
              <a:buFont typeface="Arial" pitchFamily="34" charset="0"/>
              <a:buChar char="•"/>
            </a:pPr>
            <a:r>
              <a:rPr lang="de-DE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rPr>
              <a:t>Abschluss </a:t>
            </a:r>
            <a:r>
              <a:rPr lang="de-DE" sz="16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rPr>
              <a:t>BSc</a:t>
            </a:r>
            <a:r>
              <a:rPr lang="de-DE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rPr>
              <a:t> Informatik </a:t>
            </a:r>
            <a:br>
              <a:rPr lang="de-DE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rPr>
            </a:br>
            <a:r>
              <a:rPr lang="de-DE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rPr>
              <a:t>(Zeugnis enthält die studierten Module</a:t>
            </a:r>
            <a:r>
              <a:rPr lang="de-DE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rPr>
              <a:t>)</a:t>
            </a:r>
          </a:p>
          <a:p>
            <a:pPr marL="285750" lvl="1" indent="-285750">
              <a:buClr>
                <a:srgbClr val="00B050"/>
              </a:buClr>
              <a:buFont typeface="Arial" pitchFamily="34" charset="0"/>
              <a:buChar char="•"/>
            </a:pPr>
            <a:r>
              <a:rPr lang="de-DE" sz="16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rPr>
              <a:t>Sonderregelung für Musik</a:t>
            </a:r>
            <a:endParaRPr lang="de-DE" sz="16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4EBBB-BBA1-44E2-A2D5-93D897EE1389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83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FA518-AAD6-4CD7-8CA6-39A6D99AC9D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77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D8B260-960E-404F-8FE4-AEBA417A2C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24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7975" y="908050"/>
            <a:ext cx="1978025" cy="53879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138" y="908050"/>
            <a:ext cx="5786437" cy="53879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63E0C-2A0A-4E74-8FEB-A4DF58CE16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32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350" y="908050"/>
            <a:ext cx="7197725" cy="9001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19138" y="1978025"/>
            <a:ext cx="7916862" cy="2082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9138" y="4213225"/>
            <a:ext cx="7916862" cy="2082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32154-7459-44F7-9A73-6A22D3B2541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63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350" y="908050"/>
            <a:ext cx="7197725" cy="9001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19138" y="1978025"/>
            <a:ext cx="3881437" cy="431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975" y="1978025"/>
            <a:ext cx="3883025" cy="431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9302EC-4337-40E0-ABA1-2B429C69006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513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350" y="908050"/>
            <a:ext cx="7197725" cy="9001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978025"/>
            <a:ext cx="7916862" cy="2082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19138" y="4213225"/>
            <a:ext cx="7916862" cy="2082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9A177-0E36-45F0-AA82-71A204F43F3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99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1413" y="692150"/>
            <a:ext cx="6480175" cy="10080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844675"/>
            <a:ext cx="8147050" cy="4608513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4925" y="6597352"/>
            <a:ext cx="3024907" cy="2606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97352"/>
            <a:ext cx="3031976" cy="216198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597352"/>
            <a:ext cx="2411288" cy="216198"/>
          </a:xfrm>
        </p:spPr>
        <p:txBody>
          <a:bodyPr/>
          <a:lstStyle>
            <a:lvl1pPr>
              <a:defRPr/>
            </a:lvl1pPr>
          </a:lstStyle>
          <a:p>
            <a:fld id="{00401C14-5769-4A45-A204-C6AE37F79BA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1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C561D-A743-40E5-936F-082BD4AD95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6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281850-D63E-42AA-93D7-69658A7E9D1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18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978025"/>
            <a:ext cx="3881437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975" y="1978025"/>
            <a:ext cx="3883025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8BB84F-2FC7-4B21-BF0C-6A4B59A9637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73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7BFC8B-EFF7-4E97-83BB-E1470150639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36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7CB53A-6FF5-40DD-BE6C-2F119BC67C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49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2C10D-94FE-4FAC-8DB8-D4C2A72C58D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40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155B38-AA2E-4666-ACA8-232A3748DC6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97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23B16-8F01-4675-A84D-33AAB60DD5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51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8" y="0"/>
            <a:ext cx="9248776" cy="616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21463"/>
            <a:ext cx="9140825" cy="233362"/>
          </a:xfrm>
          <a:prstGeom prst="rect">
            <a:avLst/>
          </a:prstGeom>
          <a:solidFill>
            <a:srgbClr val="E6EB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908050"/>
            <a:ext cx="7197725" cy="900113"/>
          </a:xfrm>
          <a:prstGeom prst="rect">
            <a:avLst/>
          </a:prstGeom>
          <a:noFill/>
          <a:ln>
            <a:noFill/>
          </a:ln>
          <a:effectLst>
            <a:outerShdw blurRad="38100" dist="25399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978025"/>
            <a:ext cx="7916862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38100" dist="25399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97650"/>
            <a:ext cx="29876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solidFill>
                  <a:srgbClr val="0B4B83"/>
                </a:solidFill>
              </a:defRPr>
            </a:lvl1pPr>
          </a:lstStyle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621463"/>
            <a:ext cx="69135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1200">
                <a:solidFill>
                  <a:srgbClr val="0B4B83"/>
                </a:solidFill>
              </a:defRPr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624638"/>
            <a:ext cx="719137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solidFill>
                  <a:srgbClr val="0B4B83"/>
                </a:solidFill>
                <a:ea typeface="MS PGothic" pitchFamily="34" charset="-128"/>
                <a:cs typeface="Arial" charset="0"/>
              </a:defRPr>
            </a:lvl1pPr>
          </a:lstStyle>
          <a:p>
            <a:fld id="{7E6B7920-68B0-477E-83D9-8F19FF5F0E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hf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5BAA"/>
          </a:solidFill>
          <a:latin typeface="+mj-lt"/>
          <a:ea typeface="ＭＳ Ｐゴシック" pitchFamily="34" charset="-128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5BAA"/>
          </a:solidFill>
          <a:latin typeface="M400600" pitchFamily="2" charset="0"/>
          <a:ea typeface="ＭＳ Ｐゴシック" pitchFamily="34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5BAA"/>
          </a:solidFill>
          <a:latin typeface="M400600" pitchFamily="2" charset="0"/>
          <a:ea typeface="ＭＳ Ｐゴシック" pitchFamily="34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5BAA"/>
          </a:solidFill>
          <a:latin typeface="M400600" pitchFamily="2" charset="0"/>
          <a:ea typeface="ＭＳ Ｐゴシック" pitchFamily="34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5BAA"/>
          </a:solidFill>
          <a:latin typeface="M400600" pitchFamily="2" charset="0"/>
          <a:ea typeface="ＭＳ Ｐゴシック" pitchFamily="34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5BAA"/>
          </a:solidFill>
          <a:latin typeface="M400600" pitchFamily="2" charset="0"/>
          <a:ea typeface="MS PGothic" pitchFamily="34" charset="-128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5BAA"/>
          </a:solidFill>
          <a:latin typeface="M400600" pitchFamily="2" charset="0"/>
          <a:ea typeface="MS PGothic" pitchFamily="34" charset="-128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5BAA"/>
          </a:solidFill>
          <a:latin typeface="M400600" pitchFamily="2" charset="0"/>
          <a:ea typeface="MS PGothic" pitchFamily="34" charset="-128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5BAA"/>
          </a:solidFill>
          <a:latin typeface="M400600" pitchFamily="2" charset="0"/>
          <a:ea typeface="MS PGothic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B727"/>
        </a:buClr>
        <a:buSzPct val="80000"/>
        <a:buFont typeface="Wingdings 2" pitchFamily="18" charset="2"/>
        <a:buChar char=""/>
        <a:defRPr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B727"/>
        </a:buClr>
        <a:buSzPct val="50000"/>
        <a:buFont typeface="Wingdings 2" pitchFamily="18" charset="2"/>
        <a:buChar char=""/>
        <a:defRPr sz="2800">
          <a:solidFill>
            <a:schemeClr val="tx1"/>
          </a:solidFill>
          <a:latin typeface="+mn-lt"/>
          <a:ea typeface="ＭＳ Ｐゴシック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B727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BSc.informatik@uni-oldenburg.d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uni-oldenburg.de/studium/lehrveranstaltungen/?file=https%3A%2F%2Felearning.uni-oldenburg.de%2Fextern.php%3Fmodule%3DTemplateSemBrowse&amp;config_id=7cafb7651fde4037faa802ac64812e2a&amp;range_id=7cadba7e78aee20b315bb023f768245d&amp;ext_templatesembrowse%5bstart_item_id%5d=c9ecae29afd4574d1f08b254650b87d1&amp;ext_templatesembrowse%5bshow_result%5d=1&amp;ext_templatesembrowse%5bwithkids%5d=1&amp;ext_templatesembrowse%5bdo_search%5d=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28800"/>
            <a:ext cx="7772400" cy="2305025"/>
          </a:xfrm>
        </p:spPr>
        <p:txBody>
          <a:bodyPr/>
          <a:lstStyle/>
          <a:p>
            <a:r>
              <a:rPr lang="de-DE" dirty="0" smtClean="0"/>
              <a:t>Studienaufbau </a:t>
            </a:r>
            <a:r>
              <a:rPr lang="de-DE" dirty="0"/>
              <a:t/>
            </a:r>
            <a:br>
              <a:rPr lang="de-DE" dirty="0"/>
            </a:br>
            <a:r>
              <a:rPr lang="de-DE" sz="2800" dirty="0"/>
              <a:t>Einführungsvortrag für </a:t>
            </a:r>
            <a:br>
              <a:rPr lang="de-DE" sz="2800" dirty="0"/>
            </a:br>
            <a:r>
              <a:rPr lang="de-DE" sz="2800" dirty="0" smtClean="0"/>
              <a:t>Fachbachelor-</a:t>
            </a:r>
            <a:r>
              <a:rPr lang="de-DE" sz="2800" dirty="0" err="1" smtClean="0"/>
              <a:t>StudienanfängerInnen</a:t>
            </a:r>
            <a:r>
              <a:rPr lang="de-DE" sz="2800" dirty="0" smtClean="0"/>
              <a:t> </a:t>
            </a:r>
            <a:r>
              <a:rPr lang="de-DE" sz="2800" dirty="0" smtClean="0"/>
              <a:t>2014</a:t>
            </a: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/>
              <a:t/>
            </a:r>
            <a:br>
              <a:rPr lang="de-DE" sz="2800" dirty="0"/>
            </a:br>
            <a:r>
              <a:rPr lang="de-DE" sz="2800" dirty="0" smtClean="0"/>
              <a:t>Wie  sind die Fachbachelor-Studiengänge der Informatik in Oldenburg aufgebaut?</a:t>
            </a:r>
            <a:endParaRPr lang="de-DE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437063"/>
            <a:ext cx="7058025" cy="2206625"/>
          </a:xfrm>
        </p:spPr>
        <p:txBody>
          <a:bodyPr/>
          <a:lstStyle/>
          <a:p>
            <a:r>
              <a:rPr lang="de-DE" sz="2000" dirty="0"/>
              <a:t>Dr. Ute Vogel</a:t>
            </a:r>
          </a:p>
          <a:p>
            <a:r>
              <a:rPr lang="de-DE" sz="2000" dirty="0"/>
              <a:t>[Abteilung Umweltinformatik]</a:t>
            </a:r>
          </a:p>
          <a:p>
            <a:r>
              <a:rPr lang="de-DE" sz="2000" dirty="0"/>
              <a:t>Studienberaterin </a:t>
            </a:r>
            <a:r>
              <a:rPr lang="de-DE" sz="2000" dirty="0" smtClean="0"/>
              <a:t>Informatik </a:t>
            </a:r>
            <a:endParaRPr lang="de-DE" sz="2000" dirty="0"/>
          </a:p>
          <a:p>
            <a:r>
              <a:rPr lang="de-DE" sz="2000" dirty="0" smtClean="0"/>
              <a:t>BSc.Informatik@uni-oldenburg.de</a:t>
            </a:r>
            <a:endParaRPr lang="de-DE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A518-AAD6-4CD7-8CA6-39A6D99AC9DE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332141"/>
              </p:ext>
            </p:extLst>
          </p:nvPr>
        </p:nvGraphicFramePr>
        <p:xfrm>
          <a:off x="395536" y="116632"/>
          <a:ext cx="8424936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7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Begriffe:</a:t>
            </a:r>
            <a:br>
              <a:rPr lang="de-DE" dirty="0"/>
            </a:br>
            <a:r>
              <a:rPr lang="de-DE" dirty="0" smtClean="0"/>
              <a:t>Kreditpunkte (KP)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b="1" dirty="0" smtClean="0"/>
              <a:t>Kreditpunkte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= Maß für den </a:t>
            </a:r>
            <a:r>
              <a:rPr lang="de-DE" sz="2000" i="1" dirty="0" smtClean="0"/>
              <a:t>Arbeitsaufwand</a:t>
            </a:r>
            <a:r>
              <a:rPr lang="de-DE" sz="2000" dirty="0" smtClean="0"/>
              <a:t> </a:t>
            </a:r>
            <a:r>
              <a:rPr lang="de-DE" sz="2000" dirty="0" smtClean="0"/>
              <a:t> eines </a:t>
            </a:r>
            <a:r>
              <a:rPr lang="de-DE" sz="2000" dirty="0" smtClean="0"/>
              <a:t>Modul oder einer Veranstaltung</a:t>
            </a:r>
          </a:p>
          <a:p>
            <a:pPr lvl="1"/>
            <a:r>
              <a:rPr lang="de-DE" sz="1800" dirty="0" smtClean="0"/>
              <a:t>1 </a:t>
            </a:r>
            <a:r>
              <a:rPr lang="de-DE" sz="1800" dirty="0"/>
              <a:t>KP </a:t>
            </a:r>
            <a:r>
              <a:rPr lang="de-DE" sz="1800" dirty="0">
                <a:solidFill>
                  <a:srgbClr val="00B050"/>
                </a:solidFill>
              </a:rPr>
              <a:t>~</a:t>
            </a:r>
            <a:r>
              <a:rPr lang="de-DE" sz="1800" dirty="0"/>
              <a:t> 25-30 h /Sem</a:t>
            </a:r>
            <a:r>
              <a:rPr lang="de-DE" sz="1800" dirty="0" smtClean="0"/>
              <a:t>. </a:t>
            </a:r>
          </a:p>
          <a:p>
            <a:pPr lvl="1"/>
            <a:r>
              <a:rPr lang="de-DE" sz="1800" dirty="0" smtClean="0">
                <a:sym typeface="Wingdings" panose="05000000000000000000" pitchFamily="2" charset="2"/>
              </a:rPr>
              <a:t>5 Module = </a:t>
            </a:r>
            <a:r>
              <a:rPr lang="de-DE" sz="1800" dirty="0" smtClean="0"/>
              <a:t>30 </a:t>
            </a:r>
            <a:r>
              <a:rPr lang="de-DE" sz="1800" dirty="0"/>
              <a:t>KP pro Semester: </a:t>
            </a:r>
            <a:r>
              <a:rPr lang="de-DE" sz="1800" dirty="0" smtClean="0"/>
              <a:t> 750 </a:t>
            </a:r>
            <a:r>
              <a:rPr lang="de-DE" sz="1800" dirty="0"/>
              <a:t>- 900 </a:t>
            </a:r>
            <a:r>
              <a:rPr lang="de-DE" sz="1800" dirty="0" smtClean="0"/>
              <a:t>h Arbeit /</a:t>
            </a:r>
            <a:r>
              <a:rPr lang="de-DE" sz="1800" dirty="0"/>
              <a:t>Semester </a:t>
            </a:r>
          </a:p>
          <a:p>
            <a:pPr lvl="1"/>
            <a:r>
              <a:rPr lang="de-DE" sz="1800" dirty="0" smtClean="0"/>
              <a:t>Semester</a:t>
            </a:r>
            <a:r>
              <a:rPr lang="de-DE" sz="1800" dirty="0"/>
              <a:t>: </a:t>
            </a:r>
            <a:r>
              <a:rPr lang="de-DE" sz="1800" dirty="0" smtClean="0"/>
              <a:t> 14 </a:t>
            </a:r>
            <a:r>
              <a:rPr lang="de-DE" sz="1800" dirty="0"/>
              <a:t>Wochen Vorlesungszeit </a:t>
            </a:r>
            <a:r>
              <a:rPr lang="de-DE" sz="1800" dirty="0" smtClean="0"/>
              <a:t>+ </a:t>
            </a:r>
            <a:r>
              <a:rPr lang="de-DE" sz="1800" dirty="0"/>
              <a:t>ca. 2 Wochen </a:t>
            </a:r>
            <a:r>
              <a:rPr lang="de-DE" sz="1800" dirty="0" smtClean="0"/>
              <a:t>Prüfungszeit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>
                <a:sym typeface="Wingdings" pitchFamily="2" charset="2"/>
              </a:rPr>
              <a:t>Für bestandene Module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800" dirty="0" smtClean="0">
                <a:sym typeface="Wingdings" pitchFamily="2" charset="2"/>
              </a:rPr>
              <a:t>erhält man Kreditpunkte</a:t>
            </a:r>
          </a:p>
          <a:p>
            <a:pPr lvl="2"/>
            <a:r>
              <a:rPr lang="de-DE" sz="1800" dirty="0" smtClean="0">
                <a:sym typeface="Wingdings" pitchFamily="2" charset="2"/>
              </a:rPr>
              <a:t>Volle KP-Zahl des Moduls unabhängig von der Note</a:t>
            </a:r>
          </a:p>
          <a:p>
            <a:pPr lvl="1"/>
            <a:r>
              <a:rPr lang="de-DE" sz="1800" dirty="0" smtClean="0"/>
              <a:t>und eine Note (1.0 - 4.0)</a:t>
            </a:r>
            <a:endParaRPr lang="de-DE" sz="1600" dirty="0" smtClean="0"/>
          </a:p>
          <a:p>
            <a:endParaRPr lang="de-DE" sz="2000" b="1" dirty="0" smtClean="0"/>
          </a:p>
          <a:p>
            <a:r>
              <a:rPr lang="de-DE" sz="2000" dirty="0" smtClean="0"/>
              <a:t>Hat man </a:t>
            </a:r>
            <a:r>
              <a:rPr lang="de-DE" sz="2000" b="1" dirty="0" smtClean="0"/>
              <a:t>180 KP </a:t>
            </a:r>
            <a:r>
              <a:rPr lang="de-DE" sz="2000" dirty="0" smtClean="0"/>
              <a:t>erreicht + inhaltliche Bedingungen erfüllt </a:t>
            </a:r>
          </a:p>
          <a:p>
            <a:pPr>
              <a:buFont typeface="Wingdings"/>
              <a:buChar char="à"/>
            </a:pPr>
            <a:r>
              <a:rPr lang="de-DE" sz="2000" b="1" dirty="0" smtClean="0">
                <a:sym typeface="Wingdings" pitchFamily="2" charset="2"/>
              </a:rPr>
              <a:t>Bachelor-Studium bestanden</a:t>
            </a:r>
          </a:p>
          <a:p>
            <a:pPr marL="0" indent="0">
              <a:buNone/>
            </a:pPr>
            <a:endParaRPr lang="de-DE" sz="2000" b="1" dirty="0">
              <a:sym typeface="Wingdings" pitchFamily="2" charset="2"/>
            </a:endParaRPr>
          </a:p>
          <a:p>
            <a:endParaRPr lang="de-DE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B84F-2FC7-4B21-BF0C-6A4B59A9637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46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Verteilung der Kreditpunkte</a:t>
            </a:r>
            <a:endParaRPr lang="de-DE" dirty="0"/>
          </a:p>
        </p:txBody>
      </p:sp>
      <p:graphicFrame>
        <p:nvGraphicFramePr>
          <p:cNvPr id="4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4117009"/>
              </p:ext>
            </p:extLst>
          </p:nvPr>
        </p:nvGraphicFramePr>
        <p:xfrm>
          <a:off x="1187624" y="1989138"/>
          <a:ext cx="6408712" cy="4608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07504" y="19891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Fachbachelor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2244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Pflicht- und Wahl(</a:t>
            </a:r>
            <a:r>
              <a:rPr lang="de-DE" dirty="0" err="1" smtClean="0"/>
              <a:t>pflicht</a:t>
            </a:r>
            <a:r>
              <a:rPr lang="de-DE" dirty="0" smtClean="0"/>
              <a:t>)</a:t>
            </a:r>
            <a:r>
              <a:rPr lang="de-DE" dirty="0" err="1" smtClean="0"/>
              <a:t>module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39552" y="1978025"/>
            <a:ext cx="8424936" cy="4318000"/>
          </a:xfrm>
        </p:spPr>
        <p:txBody>
          <a:bodyPr/>
          <a:lstStyle/>
          <a:p>
            <a:r>
              <a:rPr lang="de-DE" sz="2400" dirty="0" smtClean="0"/>
              <a:t>Pflichtmodule: </a:t>
            </a:r>
          </a:p>
          <a:p>
            <a:pPr lvl="1"/>
            <a:r>
              <a:rPr lang="de-DE" sz="2000" b="1" dirty="0" smtClean="0"/>
              <a:t>Jedes </a:t>
            </a:r>
            <a:r>
              <a:rPr lang="de-DE" sz="2000" dirty="0" smtClean="0"/>
              <a:t>Pflichtmodul muss bestanden werden !</a:t>
            </a:r>
          </a:p>
          <a:p>
            <a:pPr lvl="1"/>
            <a:r>
              <a:rPr lang="de-DE" sz="2000" dirty="0" smtClean="0"/>
              <a:t>Basis- </a:t>
            </a:r>
            <a:r>
              <a:rPr lang="de-DE" sz="2000" dirty="0" smtClean="0"/>
              <a:t>und </a:t>
            </a:r>
            <a:r>
              <a:rPr lang="de-DE" sz="2000" dirty="0" smtClean="0"/>
              <a:t>(einige/alle) Aufbaumodule, siehe BPO</a:t>
            </a:r>
            <a:r>
              <a:rPr lang="de-DE" sz="2000" dirty="0" smtClean="0"/>
              <a:t>, fachspezifische Anlage</a:t>
            </a:r>
          </a:p>
          <a:p>
            <a:pPr lvl="1"/>
            <a:endParaRPr lang="de-DE" sz="2000" dirty="0" smtClean="0"/>
          </a:p>
          <a:p>
            <a:pPr marL="342900" lvl="1" indent="-342900">
              <a:buSzPct val="80000"/>
              <a:buFont typeface="Wingdings 2" pitchFamily="18" charset="2"/>
              <a:buChar char=""/>
            </a:pPr>
            <a:r>
              <a:rPr lang="de-DE" sz="2400" dirty="0" smtClean="0"/>
              <a:t>Wahl(</a:t>
            </a:r>
            <a:r>
              <a:rPr lang="de-DE" sz="2400" dirty="0" err="1" smtClean="0"/>
              <a:t>pflicht</a:t>
            </a:r>
            <a:r>
              <a:rPr lang="de-DE" sz="2400" dirty="0" smtClean="0"/>
              <a:t>)</a:t>
            </a:r>
            <a:r>
              <a:rPr lang="de-DE" sz="2400" dirty="0" err="1" smtClean="0"/>
              <a:t>module</a:t>
            </a:r>
            <a:r>
              <a:rPr lang="de-DE" sz="2400" dirty="0" smtClean="0"/>
              <a:t>: </a:t>
            </a:r>
            <a:r>
              <a:rPr lang="de-DE" sz="2000" dirty="0"/>
              <a:t>Auswahl aus Katalog von </a:t>
            </a:r>
            <a:r>
              <a:rPr lang="de-DE" sz="2000" dirty="0" smtClean="0"/>
              <a:t>Modulen</a:t>
            </a:r>
            <a:endParaRPr lang="de-DE" sz="2400" dirty="0" smtClean="0"/>
          </a:p>
          <a:p>
            <a:pPr lvl="1"/>
            <a:r>
              <a:rPr lang="de-DE" sz="2000" b="1" dirty="0" smtClean="0"/>
              <a:t>Bis zu zwei</a:t>
            </a:r>
            <a:r>
              <a:rPr lang="de-DE" sz="2000" dirty="0" smtClean="0"/>
              <a:t>   „endgültig nicht bestandene“ Wahlmodule können durch passende bestandene Module ersetzt werden! </a:t>
            </a:r>
            <a:endParaRPr lang="de-DE" sz="2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StudieninHalte</a:t>
            </a:r>
            <a:r>
              <a:rPr lang="de-DE" dirty="0" smtClean="0"/>
              <a:t> und Studieninhalte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Fachspezifische Anlage der Prüfungsordnung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B84F-2FC7-4B21-BF0C-6A4B59A9637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3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179388" y="1628775"/>
            <a:ext cx="7200924" cy="5229225"/>
            <a:chOff x="179388" y="1628775"/>
            <a:chExt cx="7200924" cy="5229225"/>
          </a:xfrm>
        </p:grpSpPr>
        <p:sp>
          <p:nvSpPr>
            <p:cNvPr id="147460" name="_s1030"/>
            <p:cNvSpPr>
              <a:spLocks noChangeArrowheads="1" noTextEdit="1"/>
            </p:cNvSpPr>
            <p:nvPr/>
          </p:nvSpPr>
          <p:spPr bwMode="auto">
            <a:xfrm>
              <a:off x="179388" y="1628775"/>
              <a:ext cx="7200924" cy="5229225"/>
            </a:xfrm>
            <a:prstGeom prst="ellipse">
              <a:avLst/>
            </a:prstGeom>
            <a:solidFill>
              <a:srgbClr val="FF9900">
                <a:alpha val="50000"/>
              </a:srgbClr>
            </a:solidFill>
            <a:ln w="4699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47468" name="Text Box 12"/>
            <p:cNvSpPr txBox="1">
              <a:spLocks noChangeArrowheads="1"/>
            </p:cNvSpPr>
            <p:nvPr/>
          </p:nvSpPr>
          <p:spPr bwMode="auto">
            <a:xfrm>
              <a:off x="4426967" y="2349500"/>
              <a:ext cx="2447925" cy="94615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20000"/>
                </a:spcBef>
              </a:pPr>
              <a:r>
                <a:rPr lang="de-DE" sz="2800" b="1" dirty="0">
                  <a:ea typeface="ＭＳ Ｐゴシック" pitchFamily="34" charset="-128"/>
                </a:rPr>
                <a:t>Angewandte Informatik</a:t>
              </a:r>
            </a:p>
          </p:txBody>
        </p:sp>
      </p:grpSp>
      <p:sp>
        <p:nvSpPr>
          <p:cNvPr id="147458" name="Oval 2"/>
          <p:cNvSpPr>
            <a:spLocks noChangeArrowheads="1"/>
          </p:cNvSpPr>
          <p:nvPr/>
        </p:nvSpPr>
        <p:spPr bwMode="auto">
          <a:xfrm>
            <a:off x="1314140" y="1123729"/>
            <a:ext cx="2772395" cy="2962274"/>
          </a:xfrm>
          <a:prstGeom prst="ellipse">
            <a:avLst/>
          </a:prstGeom>
          <a:solidFill>
            <a:srgbClr val="666699">
              <a:alpha val="80000"/>
            </a:srgb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de-DE" sz="2400" dirty="0">
                <a:solidFill>
                  <a:schemeClr val="bg1"/>
                </a:solidFill>
                <a:ea typeface="ＭＳ Ｐゴシック" pitchFamily="34" charset="-128"/>
              </a:rPr>
              <a:t>Mathematik</a:t>
            </a:r>
          </a:p>
          <a:p>
            <a:pPr algn="ctr">
              <a:spcBef>
                <a:spcPct val="20000"/>
              </a:spcBef>
            </a:pPr>
            <a:endParaRPr lang="de-DE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algn="ctr">
              <a:spcBef>
                <a:spcPct val="20000"/>
              </a:spcBef>
            </a:pPr>
            <a:endParaRPr lang="de-DE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algn="ctr">
              <a:spcBef>
                <a:spcPct val="20000"/>
              </a:spcBef>
            </a:pPr>
            <a:endParaRPr lang="de-DE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algn="ctr">
              <a:spcBef>
                <a:spcPct val="20000"/>
              </a:spcBef>
            </a:pPr>
            <a:endParaRPr lang="de-DE" sz="24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Bereiche der Informatik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620838" y="1989138"/>
            <a:ext cx="3127375" cy="2817812"/>
            <a:chOff x="1620838" y="1989138"/>
            <a:chExt cx="3127375" cy="2817812"/>
          </a:xfrm>
        </p:grpSpPr>
        <p:sp>
          <p:nvSpPr>
            <p:cNvPr id="147462" name="_s1028"/>
            <p:cNvSpPr>
              <a:spLocks noChangeArrowheads="1" noTextEdit="1"/>
            </p:cNvSpPr>
            <p:nvPr/>
          </p:nvSpPr>
          <p:spPr bwMode="auto">
            <a:xfrm>
              <a:off x="1620838" y="1989138"/>
              <a:ext cx="3127375" cy="2817812"/>
            </a:xfrm>
            <a:prstGeom prst="ellipse">
              <a:avLst/>
            </a:prstGeom>
            <a:solidFill>
              <a:srgbClr val="CC0066">
                <a:alpha val="50000"/>
              </a:srgbClr>
            </a:solidFill>
            <a:ln w="4699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47465" name="Text Box 9"/>
            <p:cNvSpPr txBox="1">
              <a:spLocks noChangeArrowheads="1"/>
            </p:cNvSpPr>
            <p:nvPr/>
          </p:nvSpPr>
          <p:spPr bwMode="auto">
            <a:xfrm>
              <a:off x="2195513" y="2349500"/>
              <a:ext cx="2232025" cy="82232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de-DE" sz="2400" b="1" dirty="0">
                  <a:ea typeface="ＭＳ Ｐゴシック" pitchFamily="34" charset="-128"/>
                </a:rPr>
                <a:t>Theoretische</a:t>
              </a:r>
              <a:r>
                <a:rPr lang="de-DE" sz="2400" dirty="0">
                  <a:ea typeface="ＭＳ Ｐゴシック" pitchFamily="34" charset="-128"/>
                </a:rPr>
                <a:t> </a:t>
              </a:r>
              <a:r>
                <a:rPr lang="de-DE" sz="2400" b="1" dirty="0">
                  <a:ea typeface="ＭＳ Ｐゴシック" pitchFamily="34" charset="-128"/>
                </a:rPr>
                <a:t>Informatik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39750" y="3200400"/>
            <a:ext cx="3074988" cy="2892425"/>
            <a:chOff x="539750" y="3200400"/>
            <a:chExt cx="3074988" cy="2892425"/>
          </a:xfrm>
        </p:grpSpPr>
        <p:sp>
          <p:nvSpPr>
            <p:cNvPr id="147464" name="_s1032"/>
            <p:cNvSpPr>
              <a:spLocks noChangeArrowheads="1" noTextEdit="1"/>
            </p:cNvSpPr>
            <p:nvPr/>
          </p:nvSpPr>
          <p:spPr bwMode="auto">
            <a:xfrm>
              <a:off x="539750" y="3200400"/>
              <a:ext cx="3074988" cy="2892425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467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47466" name="Text Box 10"/>
            <p:cNvSpPr txBox="1">
              <a:spLocks noChangeArrowheads="1"/>
            </p:cNvSpPr>
            <p:nvPr/>
          </p:nvSpPr>
          <p:spPr bwMode="auto">
            <a:xfrm>
              <a:off x="611188" y="4581525"/>
              <a:ext cx="2232025" cy="82232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de-DE" sz="2400" b="1" dirty="0">
                  <a:ea typeface="ＭＳ Ｐゴシック" pitchFamily="34" charset="-128"/>
                </a:rPr>
                <a:t>Technische Informatik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700338" y="3213100"/>
            <a:ext cx="3167062" cy="3033713"/>
            <a:chOff x="2700338" y="3213100"/>
            <a:chExt cx="3167062" cy="3033713"/>
          </a:xfrm>
        </p:grpSpPr>
        <p:sp>
          <p:nvSpPr>
            <p:cNvPr id="147463" name="_s1030"/>
            <p:cNvSpPr>
              <a:spLocks noChangeArrowheads="1" noTextEdit="1"/>
            </p:cNvSpPr>
            <p:nvPr/>
          </p:nvSpPr>
          <p:spPr bwMode="auto">
            <a:xfrm>
              <a:off x="2700338" y="3213100"/>
              <a:ext cx="3138487" cy="3033713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467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147467" name="Text Box 11"/>
            <p:cNvSpPr txBox="1">
              <a:spLocks noChangeArrowheads="1"/>
            </p:cNvSpPr>
            <p:nvPr/>
          </p:nvSpPr>
          <p:spPr bwMode="auto">
            <a:xfrm>
              <a:off x="3635375" y="4673600"/>
              <a:ext cx="2232025" cy="82232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de-DE" sz="2400" b="1" dirty="0">
                  <a:ea typeface="ＭＳ Ｐゴシック" pitchFamily="34" charset="-128"/>
                </a:rPr>
                <a:t>Praktische Informatik</a:t>
              </a:r>
            </a:p>
          </p:txBody>
        </p:sp>
      </p:grpSp>
      <p:sp>
        <p:nvSpPr>
          <p:cNvPr id="147470" name="Oval 14"/>
          <p:cNvSpPr>
            <a:spLocks noChangeArrowheads="1"/>
          </p:cNvSpPr>
          <p:nvPr/>
        </p:nvSpPr>
        <p:spPr bwMode="auto">
          <a:xfrm>
            <a:off x="4966815" y="5778761"/>
            <a:ext cx="3061569" cy="936104"/>
          </a:xfrm>
          <a:prstGeom prst="ellipse">
            <a:avLst/>
          </a:prstGeom>
          <a:solidFill>
            <a:srgbClr val="FFFF99">
              <a:alpha val="73000"/>
            </a:srgb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de-DE" sz="20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Natur- &amp; Umwelt-</a:t>
            </a:r>
            <a:endParaRPr lang="de-DE" sz="2000" dirty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  <a:p>
            <a:pPr algn="ctr">
              <a:spcBef>
                <a:spcPct val="20000"/>
              </a:spcBef>
            </a:pPr>
            <a:r>
              <a:rPr lang="de-DE" sz="20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wissenschaften</a:t>
            </a:r>
            <a:endParaRPr lang="de-DE" sz="2000" dirty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47471" name="Oval 15"/>
          <p:cNvSpPr>
            <a:spLocks noChangeArrowheads="1"/>
          </p:cNvSpPr>
          <p:nvPr/>
        </p:nvSpPr>
        <p:spPr bwMode="auto">
          <a:xfrm>
            <a:off x="0" y="5418138"/>
            <a:ext cx="2124075" cy="1439862"/>
          </a:xfrm>
          <a:prstGeom prst="ellipse">
            <a:avLst/>
          </a:prstGeom>
          <a:solidFill>
            <a:srgbClr val="FFFF99">
              <a:alpha val="63000"/>
            </a:srgb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de-DE" sz="20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Ingenieur-</a:t>
            </a:r>
            <a:endParaRPr lang="de-DE" sz="2000" dirty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  <a:p>
            <a:pPr algn="ctr">
              <a:spcBef>
                <a:spcPct val="20000"/>
              </a:spcBef>
            </a:pPr>
            <a:r>
              <a:rPr lang="de-DE" sz="20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wissenschaften</a:t>
            </a:r>
            <a:endParaRPr lang="de-DE" sz="2000" dirty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5867400" y="1510799"/>
            <a:ext cx="2611258" cy="1224135"/>
          </a:xfrm>
          <a:prstGeom prst="ellipse">
            <a:avLst/>
          </a:prstGeom>
          <a:solidFill>
            <a:srgbClr val="FFFF99">
              <a:alpha val="73000"/>
            </a:srgb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de-DE" sz="20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Geistes- und </a:t>
            </a:r>
            <a:br>
              <a:rPr lang="de-DE" sz="20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</a:br>
            <a:r>
              <a:rPr lang="de-DE" sz="20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Kulturwissen-</a:t>
            </a:r>
            <a:br>
              <a:rPr lang="de-DE" sz="20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</a:br>
            <a:r>
              <a:rPr lang="de-DE" sz="20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schaften</a:t>
            </a:r>
            <a:endParaRPr lang="de-DE" sz="2000" dirty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6886232" y="3951696"/>
            <a:ext cx="1862232" cy="1296144"/>
          </a:xfrm>
          <a:prstGeom prst="ellipse">
            <a:avLst/>
          </a:prstGeom>
          <a:solidFill>
            <a:srgbClr val="FFFF99">
              <a:alpha val="73000"/>
            </a:srgb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de-DE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Wirtschafts-</a:t>
            </a:r>
            <a:endParaRPr lang="de-DE" dirty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  <a:p>
            <a:pPr algn="ctr">
              <a:spcBef>
                <a:spcPct val="20000"/>
              </a:spcBef>
            </a:pPr>
            <a:r>
              <a:rPr lang="de-DE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wissen-</a:t>
            </a:r>
          </a:p>
          <a:p>
            <a:pPr algn="ctr">
              <a:spcBef>
                <a:spcPct val="20000"/>
              </a:spcBef>
            </a:pP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schaften</a:t>
            </a:r>
            <a:endParaRPr lang="de-DE" dirty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4644008" y="3068638"/>
            <a:ext cx="3168948" cy="2520602"/>
            <a:chOff x="4644008" y="3068638"/>
            <a:chExt cx="3834650" cy="2520602"/>
          </a:xfrm>
        </p:grpSpPr>
        <p:sp>
          <p:nvSpPr>
            <p:cNvPr id="147459" name="Oval 3"/>
            <p:cNvSpPr>
              <a:spLocks noChangeArrowheads="1"/>
            </p:cNvSpPr>
            <p:nvPr/>
          </p:nvSpPr>
          <p:spPr bwMode="auto">
            <a:xfrm>
              <a:off x="4644008" y="3068638"/>
              <a:ext cx="3834650" cy="2520602"/>
            </a:xfrm>
            <a:prstGeom prst="ellipse">
              <a:avLst/>
            </a:prstGeom>
            <a:solidFill>
              <a:srgbClr val="808080">
                <a:alpha val="29020"/>
              </a:srgbClr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wrap="none" anchor="ctr"/>
            <a:lstStyle/>
            <a:p>
              <a:pPr algn="r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47469" name="Text Box 13"/>
            <p:cNvSpPr txBox="1">
              <a:spLocks noChangeArrowheads="1"/>
            </p:cNvSpPr>
            <p:nvPr/>
          </p:nvSpPr>
          <p:spPr bwMode="auto">
            <a:xfrm>
              <a:off x="5652542" y="3501008"/>
              <a:ext cx="2051759" cy="70167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de-DE" sz="2000" b="1" dirty="0">
                  <a:ea typeface="ＭＳ Ｐゴシック" pitchFamily="34" charset="-128"/>
                </a:rPr>
                <a:t>Wirtschafts-informatik</a:t>
              </a:r>
            </a:p>
          </p:txBody>
        </p:sp>
      </p:grp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54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nimBg="1"/>
      <p:bldP spid="147470" grpId="0" animBg="1"/>
      <p:bldP spid="147471" grpId="0" animBg="1"/>
      <p:bldP spid="20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Studiengang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Fachbachelor</a:t>
            </a:r>
            <a:r>
              <a:rPr lang="en-US" dirty="0" smtClean="0"/>
              <a:t> </a:t>
            </a:r>
            <a:r>
              <a:rPr lang="en-US" dirty="0" err="1" smtClean="0"/>
              <a:t>Informatik</a:t>
            </a:r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989138"/>
            <a:ext cx="8353425" cy="424728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2400" dirty="0" err="1" smtClean="0"/>
              <a:t>Breites</a:t>
            </a:r>
            <a:r>
              <a:rPr lang="en-US" sz="2400" dirty="0" smtClean="0"/>
              <a:t> </a:t>
            </a:r>
            <a:r>
              <a:rPr lang="en-US" sz="2400" dirty="0" err="1" smtClean="0"/>
              <a:t>Grundwissen</a:t>
            </a:r>
            <a:r>
              <a:rPr lang="en-US" sz="2400" dirty="0" smtClean="0"/>
              <a:t> in </a:t>
            </a:r>
            <a:r>
              <a:rPr lang="en-US" sz="2400" dirty="0" err="1"/>
              <a:t>Informatik</a:t>
            </a:r>
            <a:r>
              <a:rPr lang="en-US" sz="2400" dirty="0"/>
              <a:t> </a:t>
            </a:r>
            <a:r>
              <a:rPr lang="en-US" sz="2400" dirty="0" smtClean="0"/>
              <a:t>(120 - 180 </a:t>
            </a:r>
            <a:r>
              <a:rPr lang="en-US" sz="2400" dirty="0"/>
              <a:t>KP</a:t>
            </a:r>
            <a:r>
              <a:rPr lang="en-US" sz="2400" dirty="0" smtClean="0"/>
              <a:t>)</a:t>
            </a:r>
          </a:p>
          <a:p>
            <a:pPr lvl="1">
              <a:lnSpc>
                <a:spcPct val="114000"/>
              </a:lnSpc>
            </a:pPr>
            <a:r>
              <a:rPr lang="en-US" sz="2000" dirty="0" err="1" smtClean="0"/>
              <a:t>Praktische</a:t>
            </a:r>
            <a:r>
              <a:rPr lang="en-US" sz="2000" dirty="0"/>
              <a:t> </a:t>
            </a:r>
            <a:r>
              <a:rPr lang="en-US" sz="2000" dirty="0" err="1"/>
              <a:t>Informatik</a:t>
            </a:r>
            <a:endParaRPr lang="en-US" sz="2000" dirty="0" smtClean="0"/>
          </a:p>
          <a:p>
            <a:pPr lvl="1">
              <a:lnSpc>
                <a:spcPct val="114000"/>
              </a:lnSpc>
            </a:pPr>
            <a:r>
              <a:rPr lang="en-US" sz="2000" dirty="0" err="1" smtClean="0"/>
              <a:t>Theoretische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</a:t>
            </a:r>
            <a:r>
              <a:rPr lang="en-US" sz="2000" dirty="0" smtClean="0"/>
              <a:t> und </a:t>
            </a:r>
            <a:r>
              <a:rPr lang="en-US" sz="2000" dirty="0" err="1" smtClean="0"/>
              <a:t>Mathematik</a:t>
            </a:r>
            <a:endParaRPr lang="en-US" sz="2000" dirty="0" smtClean="0"/>
          </a:p>
          <a:p>
            <a:pPr lvl="1">
              <a:lnSpc>
                <a:spcPct val="114000"/>
              </a:lnSpc>
            </a:pPr>
            <a:r>
              <a:rPr lang="en-US" sz="2000" dirty="0" err="1" smtClean="0"/>
              <a:t>Technische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</a:t>
            </a:r>
            <a:endParaRPr lang="en-US" sz="2000" dirty="0" smtClean="0"/>
          </a:p>
          <a:p>
            <a:pPr lvl="1">
              <a:lnSpc>
                <a:spcPct val="114000"/>
              </a:lnSpc>
            </a:pPr>
            <a:r>
              <a:rPr lang="en-US" sz="2000" dirty="0" err="1" smtClean="0"/>
              <a:t>Angewandte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</a:t>
            </a:r>
            <a:r>
              <a:rPr lang="en-US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keine</a:t>
            </a:r>
            <a:r>
              <a:rPr lang="en-US" sz="2000" dirty="0" smtClean="0"/>
              <a:t> </a:t>
            </a:r>
            <a:r>
              <a:rPr lang="en-US" sz="2000" dirty="0" err="1" smtClean="0"/>
              <a:t>Pflicht</a:t>
            </a:r>
            <a:r>
              <a:rPr lang="en-US" sz="2000" dirty="0" smtClean="0"/>
              <a:t>)</a:t>
            </a:r>
          </a:p>
          <a:p>
            <a:pPr>
              <a:lnSpc>
                <a:spcPct val="114000"/>
              </a:lnSpc>
            </a:pPr>
            <a:r>
              <a:rPr lang="de-DE" sz="2400" dirty="0" err="1" smtClean="0"/>
              <a:t>Fachspez</a:t>
            </a:r>
            <a:r>
              <a:rPr lang="de-DE" sz="2400" dirty="0" smtClean="0"/>
              <a:t>. Anlage der PO legt zu bestehende Module fest</a:t>
            </a:r>
            <a:endParaRPr lang="en-US" sz="2400" dirty="0" smtClean="0"/>
          </a:p>
          <a:p>
            <a:pPr>
              <a:lnSpc>
                <a:spcPct val="114000"/>
              </a:lnSpc>
            </a:pPr>
            <a:r>
              <a:rPr lang="en-US" sz="2400" dirty="0" err="1" smtClean="0"/>
              <a:t>Studienberater</a:t>
            </a:r>
            <a:r>
              <a:rPr lang="en-US" sz="2400" dirty="0" smtClean="0"/>
              <a:t> </a:t>
            </a:r>
            <a:endParaRPr lang="en-US" sz="2400" dirty="0"/>
          </a:p>
          <a:p>
            <a:pPr lvl="1">
              <a:lnSpc>
                <a:spcPct val="114000"/>
              </a:lnSpc>
            </a:pPr>
            <a:r>
              <a:rPr lang="en-US" sz="2000" dirty="0" err="1"/>
              <a:t>Allgemeine</a:t>
            </a:r>
            <a:r>
              <a:rPr lang="en-US" sz="2000" dirty="0"/>
              <a:t> </a:t>
            </a:r>
            <a:r>
              <a:rPr lang="en-US" sz="2000" dirty="0" err="1"/>
              <a:t>Fragen</a:t>
            </a:r>
            <a:r>
              <a:rPr lang="en-US" sz="2000" dirty="0"/>
              <a:t>: Ute Vogel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/>
              </a:rPr>
              <a:t>BSc.informatik@uni-oldenburg.de</a:t>
            </a:r>
            <a:r>
              <a:rPr lang="en-US" sz="2000" dirty="0"/>
              <a:t>)</a:t>
            </a:r>
          </a:p>
          <a:p>
            <a:pPr lvl="1">
              <a:lnSpc>
                <a:spcPct val="114000"/>
              </a:lnSpc>
            </a:pPr>
            <a:r>
              <a:rPr lang="en-US" sz="2000" dirty="0" err="1" smtClean="0"/>
              <a:t>Vertiefungsrichtung</a:t>
            </a:r>
            <a:r>
              <a:rPr lang="en-US" sz="2000" dirty="0"/>
              <a:t>: je </a:t>
            </a:r>
            <a:r>
              <a:rPr lang="en-US" sz="2000" dirty="0" err="1"/>
              <a:t>nach</a:t>
            </a:r>
            <a:r>
              <a:rPr lang="en-US" sz="2000" dirty="0"/>
              <a:t> </a:t>
            </a:r>
            <a:r>
              <a:rPr lang="en-US" sz="2000" dirty="0" err="1" smtClean="0"/>
              <a:t>Vertiefungsrichtung</a:t>
            </a:r>
            <a:endParaRPr lang="en-US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474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9672" y="404664"/>
            <a:ext cx="7197725" cy="900113"/>
          </a:xfrm>
        </p:spPr>
        <p:txBody>
          <a:bodyPr/>
          <a:lstStyle/>
          <a:p>
            <a:r>
              <a:rPr lang="de-DE" sz="3200" dirty="0" smtClean="0"/>
              <a:t>Modulbeschreibungen</a:t>
            </a:r>
            <a:endParaRPr lang="de-DE" sz="32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B53A-6FF5-40DD-BE6C-2F119BC67CFF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7115175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0334"/>
            <a:ext cx="7136606" cy="3221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28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Studienaufbau 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 smtClean="0">
                <a:solidFill>
                  <a:schemeClr val="accent2"/>
                </a:solidFill>
              </a:rPr>
              <a:t>Studien(verlaufs-)plan</a:t>
            </a:r>
          </a:p>
          <a:p>
            <a:pPr lvl="1"/>
            <a:r>
              <a:rPr lang="de-DE" sz="2000" dirty="0" smtClean="0"/>
              <a:t>Darstellung abzulegende Module pro Semester</a:t>
            </a:r>
          </a:p>
          <a:p>
            <a:pPr lvl="1"/>
            <a:r>
              <a:rPr lang="de-DE" sz="2000" dirty="0" smtClean="0"/>
              <a:t>Berücksichtigung von Modulabhängigkeiten &amp; zeitlichen Abhängigkeiten</a:t>
            </a:r>
          </a:p>
          <a:p>
            <a:pPr lvl="1"/>
            <a:r>
              <a:rPr lang="de-DE" sz="2000" dirty="0" smtClean="0"/>
              <a:t>Anordnung der Module so, dass Studium in Regelstudienzeit </a:t>
            </a:r>
            <a:r>
              <a:rPr lang="de-DE" sz="2000" dirty="0" smtClean="0"/>
              <a:t>machbar ist</a:t>
            </a:r>
            <a:endParaRPr lang="de-DE" sz="2000" dirty="0" smtClean="0"/>
          </a:p>
          <a:p>
            <a:r>
              <a:rPr lang="de-DE" sz="2400" dirty="0" smtClean="0"/>
              <a:t>Nur eine </a:t>
            </a:r>
            <a:r>
              <a:rPr lang="de-DE" sz="2400" dirty="0" smtClean="0"/>
              <a:t>Empfehlung für die Reihenfolge!</a:t>
            </a:r>
            <a:endParaRPr lang="de-DE" sz="2400" dirty="0" smtClean="0"/>
          </a:p>
          <a:p>
            <a:pPr lvl="1"/>
            <a:r>
              <a:rPr lang="de-DE" sz="2000" dirty="0" smtClean="0"/>
              <a:t>Erlaubt sind</a:t>
            </a:r>
          </a:p>
          <a:p>
            <a:pPr lvl="2"/>
            <a:r>
              <a:rPr lang="de-DE" sz="1600" dirty="0" smtClean="0"/>
              <a:t>andere </a:t>
            </a:r>
            <a:r>
              <a:rPr lang="de-DE" sz="1600" dirty="0" smtClean="0"/>
              <a:t>Reihenfolge der </a:t>
            </a:r>
            <a:r>
              <a:rPr lang="de-DE" sz="1600" dirty="0" smtClean="0"/>
              <a:t>Module (</a:t>
            </a:r>
            <a:r>
              <a:rPr lang="de-DE" sz="1600" dirty="0" smtClean="0">
                <a:sym typeface="Wingdings" panose="05000000000000000000" pitchFamily="2" charset="2"/>
              </a:rPr>
              <a:t> Abhängigkeiten zwischen Modulen)</a:t>
            </a:r>
            <a:endParaRPr lang="de-DE" sz="1600" dirty="0" smtClean="0"/>
          </a:p>
          <a:p>
            <a:pPr lvl="2"/>
            <a:r>
              <a:rPr lang="de-DE" sz="1600" dirty="0" smtClean="0"/>
              <a:t>mehr Module </a:t>
            </a:r>
            <a:r>
              <a:rPr lang="de-DE" sz="1600" dirty="0"/>
              <a:t>pro Semester </a:t>
            </a:r>
            <a:r>
              <a:rPr lang="de-DE" sz="1600" dirty="0" smtClean="0"/>
              <a:t>(</a:t>
            </a:r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 smtClean="0">
                <a:sym typeface="Wingdings" panose="05000000000000000000" pitchFamily="2" charset="2"/>
              </a:rPr>
              <a:t>Arbeitslast </a:t>
            </a:r>
            <a:r>
              <a:rPr lang="de-DE" sz="1600" dirty="0">
                <a:sym typeface="Wingdings" panose="05000000000000000000" pitchFamily="2" charset="2"/>
              </a:rPr>
              <a:t>steigt</a:t>
            </a:r>
            <a:r>
              <a:rPr lang="de-DE" sz="1600" dirty="0" smtClean="0">
                <a:sym typeface="Wingdings" panose="05000000000000000000" pitchFamily="2" charset="2"/>
              </a:rPr>
              <a:t>)</a:t>
            </a:r>
            <a:endParaRPr lang="de-DE" sz="1600" dirty="0" smtClean="0"/>
          </a:p>
          <a:p>
            <a:pPr lvl="2"/>
            <a:r>
              <a:rPr lang="de-DE" sz="1600" dirty="0" smtClean="0"/>
              <a:t>weniger Module pro Semester (</a:t>
            </a:r>
            <a:r>
              <a:rPr lang="de-DE" sz="1600" dirty="0" smtClean="0">
                <a:sym typeface="Wingdings" panose="05000000000000000000" pitchFamily="2" charset="2"/>
              </a:rPr>
              <a:t> Studiendauer steigt)</a:t>
            </a:r>
            <a:endParaRPr lang="de-DE" sz="1600" dirty="0" smtClean="0"/>
          </a:p>
          <a:p>
            <a:pPr lvl="1"/>
            <a:r>
              <a:rPr lang="de-DE" sz="2000" dirty="0" smtClean="0"/>
              <a:t>Beratung durch Studienberater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30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684786" y="1596726"/>
            <a:ext cx="14082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rIns="36000">
            <a:spAutoFit/>
          </a:bodyPr>
          <a:lstStyle/>
          <a:p>
            <a:pPr lvl="0" algn="ctr">
              <a:spcBef>
                <a:spcPct val="0"/>
              </a:spcBef>
              <a:buNone/>
              <a:tabLst>
                <a:tab pos="0" algn="l"/>
              </a:tabLst>
            </a:pPr>
            <a:r>
              <a:rPr lang="de-DE" sz="1400" dirty="0">
                <a:latin typeface="Arial" pitchFamily="34" charset="0"/>
                <a:cs typeface="Arial" pitchFamily="34" charset="0"/>
              </a:rPr>
              <a:t>Algorithmen &amp; Programmierung</a:t>
            </a:r>
          </a:p>
        </p:txBody>
      </p:sp>
      <p:sp>
        <p:nvSpPr>
          <p:cNvPr id="10" name="Rechteck 9"/>
          <p:cNvSpPr/>
          <p:nvPr/>
        </p:nvSpPr>
        <p:spPr>
          <a:xfrm>
            <a:off x="2856481" y="1596726"/>
            <a:ext cx="1211463" cy="523220"/>
          </a:xfrm>
          <a:prstGeom prst="rect">
            <a:avLst/>
          </a:prstGeom>
          <a:pattFill prst="wdUpDiag">
            <a:fgClr>
              <a:srgbClr val="FFFF99"/>
            </a:fgClr>
            <a:bgClr>
              <a:schemeClr val="accent2">
                <a:lumMod val="20000"/>
                <a:lumOff val="80000"/>
              </a:schemeClr>
            </a:bgClr>
          </a:pattFill>
        </p:spPr>
        <p:txBody>
          <a:bodyPr wrap="square" lIns="36000" rIns="36000">
            <a:spAutoFit/>
          </a:bodyPr>
          <a:lstStyle/>
          <a:p>
            <a:pPr algn="ctr">
              <a:buNone/>
            </a:pPr>
            <a:r>
              <a:rPr lang="de-DE" sz="1400" dirty="0">
                <a:latin typeface="Arial" pitchFamily="34" charset="0"/>
                <a:cs typeface="Arial" pitchFamily="34" charset="0"/>
              </a:rPr>
              <a:t>Programmier-kurs Java</a:t>
            </a:r>
            <a:endParaRPr lang="de-DE" sz="1400" dirty="0"/>
          </a:p>
        </p:txBody>
      </p:sp>
      <p:sp>
        <p:nvSpPr>
          <p:cNvPr id="11" name="Rechteck 10"/>
          <p:cNvSpPr/>
          <p:nvPr/>
        </p:nvSpPr>
        <p:spPr>
          <a:xfrm>
            <a:off x="4430414" y="1596726"/>
            <a:ext cx="122292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rIns="36000">
            <a:sp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de-DE" sz="1400" dirty="0">
                <a:latin typeface="Arial" pitchFamily="34" charset="0"/>
                <a:cs typeface="Arial" pitchFamily="34" charset="0"/>
              </a:rPr>
              <a:t>Grundlagen der </a:t>
            </a:r>
            <a:r>
              <a:rPr lang="de-DE" sz="1400" dirty="0" smtClean="0">
                <a:latin typeface="Arial" pitchFamily="34" charset="0"/>
                <a:cs typeface="Arial" pitchFamily="34" charset="0"/>
              </a:rPr>
              <a:t>Techn. Inf.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085028" y="1596726"/>
            <a:ext cx="99606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rIns="36000">
            <a:spAutoFit/>
          </a:bodyPr>
          <a:lstStyle/>
          <a:p>
            <a:pPr algn="ctr">
              <a:buNone/>
            </a:pPr>
            <a:r>
              <a:rPr lang="de-DE" sz="1400" dirty="0">
                <a:latin typeface="Arial" pitchFamily="34" charset="0"/>
                <a:cs typeface="Arial" pitchFamily="34" charset="0"/>
              </a:rPr>
              <a:t>Diskrete Strukturen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7309937" y="1596726"/>
            <a:ext cx="128290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rIns="36000">
            <a:sp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de-DE" sz="1400" dirty="0">
                <a:latin typeface="Arial" pitchFamily="34" charset="0"/>
                <a:cs typeface="Arial" pitchFamily="34" charset="0"/>
              </a:rPr>
              <a:t>Lineare </a:t>
            </a:r>
            <a:br>
              <a:rPr lang="de-DE" sz="1400" dirty="0">
                <a:latin typeface="Arial" pitchFamily="34" charset="0"/>
                <a:cs typeface="Arial" pitchFamily="34" charset="0"/>
              </a:rPr>
            </a:br>
            <a:r>
              <a:rPr lang="de-DE" sz="1400" dirty="0" smtClean="0">
                <a:latin typeface="Arial" pitchFamily="34" charset="0"/>
                <a:cs typeface="Arial" pitchFamily="34" charset="0"/>
              </a:rPr>
              <a:t>Algebra für Inf.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84786" y="2497515"/>
            <a:ext cx="1408257" cy="475655"/>
          </a:xfrm>
          <a:prstGeom prst="rect">
            <a:avLst/>
          </a:prstGeom>
          <a:solidFill>
            <a:srgbClr val="FFFF99"/>
          </a:solidFill>
        </p:spPr>
        <p:txBody>
          <a:bodyPr wrap="square" lIns="36000" rIns="36000">
            <a:spAutoFit/>
          </a:bodyPr>
          <a:lstStyle/>
          <a:p>
            <a:pPr algn="ctr">
              <a:buNone/>
            </a:pPr>
            <a:r>
              <a:rPr lang="de-DE" sz="1400" dirty="0">
                <a:latin typeface="Arial" pitchFamily="34" charset="0"/>
                <a:cs typeface="Arial" pitchFamily="34" charset="0"/>
              </a:rPr>
              <a:t>Algorithmen &amp; Datenstrukturen</a:t>
            </a:r>
            <a:endParaRPr lang="de-DE" sz="1400" dirty="0"/>
          </a:p>
        </p:txBody>
      </p:sp>
      <p:sp>
        <p:nvSpPr>
          <p:cNvPr id="15" name="Rechteck 14"/>
          <p:cNvSpPr/>
          <p:nvPr/>
        </p:nvSpPr>
        <p:spPr>
          <a:xfrm>
            <a:off x="2613643" y="4301446"/>
            <a:ext cx="894813" cy="307777"/>
          </a:xfrm>
          <a:prstGeom prst="rect">
            <a:avLst/>
          </a:prstGeom>
          <a:solidFill>
            <a:srgbClr val="FFFF99"/>
          </a:solidFill>
        </p:spPr>
        <p:txBody>
          <a:bodyPr wrap="square" lIns="36000" rIns="36000">
            <a:spAutoFit/>
          </a:bodyPr>
          <a:lstStyle/>
          <a:p>
            <a:pPr algn="ctr">
              <a:buNone/>
            </a:pPr>
            <a:r>
              <a:rPr lang="de-DE" sz="1400" dirty="0">
                <a:latin typeface="Arial" pitchFamily="34" charset="0"/>
                <a:cs typeface="Arial" pitchFamily="34" charset="0"/>
              </a:rPr>
              <a:t>Soft Skills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>
          <a:xfrm>
            <a:off x="4508607" y="2473732"/>
            <a:ext cx="1066538" cy="523220"/>
          </a:xfrm>
          <a:prstGeom prst="rect">
            <a:avLst/>
          </a:prstGeom>
          <a:solidFill>
            <a:srgbClr val="FFFF99"/>
          </a:solidFill>
        </p:spPr>
        <p:txBody>
          <a:bodyPr wrap="square" lIns="36000" rIns="36000">
            <a:sp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de-DE" sz="1400" dirty="0">
                <a:latin typeface="Arial" pitchFamily="34" charset="0"/>
                <a:cs typeface="Arial" pitchFamily="34" charset="0"/>
              </a:rPr>
              <a:t>Technische Informatik</a:t>
            </a:r>
          </a:p>
        </p:txBody>
      </p:sp>
      <p:sp>
        <p:nvSpPr>
          <p:cNvPr id="17" name="Rechteck 16"/>
          <p:cNvSpPr/>
          <p:nvPr/>
        </p:nvSpPr>
        <p:spPr>
          <a:xfrm>
            <a:off x="6085028" y="2473732"/>
            <a:ext cx="996063" cy="523220"/>
          </a:xfrm>
          <a:prstGeom prst="rect">
            <a:avLst/>
          </a:prstGeom>
          <a:solidFill>
            <a:srgbClr val="FFFF99"/>
          </a:solidFill>
        </p:spPr>
        <p:txBody>
          <a:bodyPr wrap="square" lIns="36000" rIns="36000">
            <a:sp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de-DE" sz="1400" dirty="0" err="1" smtClean="0">
                <a:latin typeface="Arial" pitchFamily="34" charset="0"/>
                <a:cs typeface="Arial" pitchFamily="34" charset="0"/>
              </a:rPr>
              <a:t>Theoret</a:t>
            </a:r>
            <a:r>
              <a:rPr lang="de-DE" sz="1400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de-DE" sz="1400" dirty="0" smtClean="0">
                <a:latin typeface="Arial" pitchFamily="34" charset="0"/>
                <a:cs typeface="Arial" pitchFamily="34" charset="0"/>
              </a:rPr>
            </a:br>
            <a:r>
              <a:rPr lang="de-DE" sz="1400" dirty="0" smtClean="0">
                <a:latin typeface="Arial" pitchFamily="34" charset="0"/>
                <a:cs typeface="Arial" pitchFamily="34" charset="0"/>
              </a:rPr>
              <a:t>Inf.  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8" name="Rechteck 17"/>
          <p:cNvSpPr/>
          <p:nvPr/>
        </p:nvSpPr>
        <p:spPr>
          <a:xfrm>
            <a:off x="7297114" y="2473732"/>
            <a:ext cx="1308552" cy="523220"/>
          </a:xfrm>
          <a:prstGeom prst="rect">
            <a:avLst/>
          </a:prstGeom>
          <a:solidFill>
            <a:srgbClr val="FFFF99"/>
          </a:solidFill>
        </p:spPr>
        <p:txBody>
          <a:bodyPr wrap="square" lIns="36000" rIns="36000">
            <a:sp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de-DE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Analysis für </a:t>
            </a:r>
            <a:br>
              <a:rPr lang="de-DE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de-DE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Informatiker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2935449" y="2473732"/>
            <a:ext cx="111314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rIns="36000">
            <a:spAutoFit/>
          </a:bodyPr>
          <a:lstStyle/>
          <a:p>
            <a:pPr algn="ctr">
              <a:buNone/>
            </a:pPr>
            <a:r>
              <a:rPr lang="de-DE" sz="1400" dirty="0">
                <a:latin typeface="Arial" pitchFamily="34" charset="0"/>
                <a:cs typeface="Arial" pitchFamily="34" charset="0"/>
              </a:rPr>
              <a:t>Informations-systeme 1</a:t>
            </a:r>
            <a:endParaRPr lang="de-DE" sz="1400" dirty="0"/>
          </a:p>
        </p:txBody>
      </p:sp>
      <p:sp>
        <p:nvSpPr>
          <p:cNvPr id="20" name="Rechteck 19"/>
          <p:cNvSpPr/>
          <p:nvPr/>
        </p:nvSpPr>
        <p:spPr>
          <a:xfrm>
            <a:off x="896896" y="3346211"/>
            <a:ext cx="98403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rIns="36000">
            <a:sp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de-DE" sz="1400" dirty="0">
                <a:latin typeface="Arial" pitchFamily="34" charset="0"/>
                <a:cs typeface="Arial" pitchFamily="34" charset="0"/>
              </a:rPr>
              <a:t>Software-</a:t>
            </a:r>
            <a:br>
              <a:rPr lang="de-DE" sz="1400" dirty="0">
                <a:latin typeface="Arial" pitchFamily="34" charset="0"/>
                <a:cs typeface="Arial" pitchFamily="34" charset="0"/>
              </a:rPr>
            </a:br>
            <a:r>
              <a:rPr lang="de-DE" sz="1400" dirty="0" err="1">
                <a:latin typeface="Arial" pitchFamily="34" charset="0"/>
                <a:cs typeface="Arial" pitchFamily="34" charset="0"/>
              </a:rPr>
              <a:t>technik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21" name="Rechteck 20"/>
          <p:cNvSpPr/>
          <p:nvPr/>
        </p:nvSpPr>
        <p:spPr>
          <a:xfrm>
            <a:off x="6101981" y="3356992"/>
            <a:ext cx="9621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rIns="36000">
            <a:sp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de-DE" sz="1400" dirty="0" err="1" smtClean="0">
                <a:latin typeface="Arial" pitchFamily="34" charset="0"/>
                <a:cs typeface="Arial" pitchFamily="34" charset="0"/>
              </a:rPr>
              <a:t>Theoret</a:t>
            </a:r>
            <a:r>
              <a:rPr lang="de-DE" sz="1400" dirty="0" smtClean="0">
                <a:latin typeface="Arial" pitchFamily="34" charset="0"/>
                <a:cs typeface="Arial" pitchFamily="34" charset="0"/>
              </a:rPr>
              <a:t>. </a:t>
            </a:r>
            <a:br>
              <a:rPr lang="de-DE" sz="1400" dirty="0" smtClean="0">
                <a:latin typeface="Arial" pitchFamily="34" charset="0"/>
                <a:cs typeface="Arial" pitchFamily="34" charset="0"/>
              </a:rPr>
            </a:br>
            <a:r>
              <a:rPr lang="de-DE" sz="1400" dirty="0" smtClean="0">
                <a:latin typeface="Arial" pitchFamily="34" charset="0"/>
                <a:cs typeface="Arial" pitchFamily="34" charset="0"/>
              </a:rPr>
              <a:t>Inf. 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2" name="Rechteck 21"/>
          <p:cNvSpPr/>
          <p:nvPr/>
        </p:nvSpPr>
        <p:spPr>
          <a:xfrm>
            <a:off x="7297115" y="3356992"/>
            <a:ext cx="1308552" cy="523220"/>
          </a:xfrm>
          <a:prstGeom prst="rect">
            <a:avLst/>
          </a:prstGeom>
          <a:pattFill prst="wdUpDiag">
            <a:fgClr>
              <a:srgbClr val="FFFF99"/>
            </a:fgClr>
            <a:bgClr>
              <a:schemeClr val="accent2">
                <a:lumMod val="20000"/>
                <a:lumOff val="80000"/>
              </a:schemeClr>
            </a:bgClr>
          </a:pattFill>
        </p:spPr>
        <p:txBody>
          <a:bodyPr wrap="square" lIns="36000" rIns="36000">
            <a:sp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de-DE" sz="1400" i="1" dirty="0" smtClean="0">
                <a:latin typeface="Arial" pitchFamily="34" charset="0"/>
                <a:cs typeface="Arial" pitchFamily="34" charset="0"/>
              </a:rPr>
              <a:t>Mathematik speziell</a:t>
            </a:r>
            <a:endParaRPr lang="de-DE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3133058" y="3362773"/>
            <a:ext cx="973637" cy="5232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de-DE" sz="1400" dirty="0">
                <a:latin typeface="Arial" pitchFamily="34" charset="0"/>
                <a:cs typeface="Arial" pitchFamily="34" charset="0"/>
              </a:rPr>
              <a:t>Betriebs-</a:t>
            </a:r>
          </a:p>
          <a:p>
            <a:pPr lvl="0" algn="ctr">
              <a:spcBef>
                <a:spcPct val="0"/>
              </a:spcBef>
              <a:buNone/>
            </a:pPr>
            <a:r>
              <a:rPr lang="de-DE" sz="1400" dirty="0" smtClean="0">
                <a:latin typeface="Arial" pitchFamily="34" charset="0"/>
                <a:cs typeface="Arial" pitchFamily="34" charset="0"/>
              </a:rPr>
              <a:t>systeme1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508606" y="3356992"/>
            <a:ext cx="1066539" cy="523220"/>
          </a:xfrm>
          <a:prstGeom prst="rect">
            <a:avLst/>
          </a:prstGeom>
          <a:solidFill>
            <a:srgbClr val="FFFF99"/>
          </a:solidFill>
        </p:spPr>
        <p:txBody>
          <a:bodyPr wrap="square" lIns="36000" rIns="36000">
            <a:sp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de-DE" sz="1400" dirty="0">
                <a:latin typeface="Arial" pitchFamily="34" charset="0"/>
                <a:cs typeface="Arial" pitchFamily="34" charset="0"/>
              </a:rPr>
              <a:t>Praktikum Techn. Inf.</a:t>
            </a:r>
          </a:p>
        </p:txBody>
      </p:sp>
      <p:sp>
        <p:nvSpPr>
          <p:cNvPr id="26" name="Rechteck 25"/>
          <p:cNvSpPr/>
          <p:nvPr/>
        </p:nvSpPr>
        <p:spPr>
          <a:xfrm>
            <a:off x="780748" y="4211468"/>
            <a:ext cx="1216333" cy="954107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rgbClr val="FFFF99"/>
              </a:gs>
            </a:gsLst>
            <a:lin ang="16200000" scaled="1"/>
          </a:gradFill>
        </p:spPr>
        <p:txBody>
          <a:bodyPr wrap="square" lIns="36000" rIns="36000">
            <a:spAutoFit/>
          </a:bodyPr>
          <a:lstStyle/>
          <a:p>
            <a:pPr lvl="0" algn="ctr"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de-DE" sz="1400" dirty="0" smtClean="0">
                <a:latin typeface="Arial" pitchFamily="34" charset="0"/>
                <a:cs typeface="Arial" pitchFamily="34" charset="0"/>
              </a:rPr>
              <a:t>Software-projekt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Gerade Verbindung mit Pfeil 27"/>
          <p:cNvCxnSpPr>
            <a:stCxn id="11" idx="2"/>
            <a:endCxn id="16" idx="0"/>
          </p:cNvCxnSpPr>
          <p:nvPr/>
        </p:nvCxnSpPr>
        <p:spPr>
          <a:xfrm>
            <a:off x="5041876" y="2119946"/>
            <a:ext cx="0" cy="353786"/>
          </a:xfrm>
          <a:prstGeom prst="straightConnector1">
            <a:avLst/>
          </a:prstGeom>
          <a:ln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6" idx="2"/>
            <a:endCxn id="24" idx="0"/>
          </p:cNvCxnSpPr>
          <p:nvPr/>
        </p:nvCxnSpPr>
        <p:spPr>
          <a:xfrm>
            <a:off x="5041876" y="2996952"/>
            <a:ext cx="0" cy="36004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5" idx="1"/>
            <a:endCxn id="26" idx="3"/>
          </p:cNvCxnSpPr>
          <p:nvPr/>
        </p:nvCxnSpPr>
        <p:spPr>
          <a:xfrm flipH="1">
            <a:off x="1997081" y="4455335"/>
            <a:ext cx="616562" cy="23318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0" idx="2"/>
            <a:endCxn id="26" idx="0"/>
          </p:cNvCxnSpPr>
          <p:nvPr/>
        </p:nvCxnSpPr>
        <p:spPr>
          <a:xfrm>
            <a:off x="1388915" y="3869431"/>
            <a:ext cx="0" cy="342037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9" idx="2"/>
            <a:endCxn id="14" idx="0"/>
          </p:cNvCxnSpPr>
          <p:nvPr/>
        </p:nvCxnSpPr>
        <p:spPr>
          <a:xfrm>
            <a:off x="1388915" y="2119946"/>
            <a:ext cx="0" cy="377569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10" idx="1"/>
          </p:cNvCxnSpPr>
          <p:nvPr/>
        </p:nvCxnSpPr>
        <p:spPr>
          <a:xfrm flipH="1">
            <a:off x="2119405" y="1858336"/>
            <a:ext cx="737076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12" idx="2"/>
            <a:endCxn id="17" idx="0"/>
          </p:cNvCxnSpPr>
          <p:nvPr/>
        </p:nvCxnSpPr>
        <p:spPr>
          <a:xfrm>
            <a:off x="6583060" y="2119946"/>
            <a:ext cx="0" cy="35378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2202605" y="3362773"/>
            <a:ext cx="858445" cy="5232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de-DE" sz="1400" dirty="0" smtClean="0">
                <a:latin typeface="Arial" pitchFamily="34" charset="0"/>
                <a:cs typeface="Arial" pitchFamily="34" charset="0"/>
              </a:rPr>
              <a:t>Rechner-netze 1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4" name="Gerade Verbindung mit Pfeil 83"/>
          <p:cNvCxnSpPr>
            <a:stCxn id="18" idx="2"/>
            <a:endCxn id="22" idx="0"/>
          </p:cNvCxnSpPr>
          <p:nvPr/>
        </p:nvCxnSpPr>
        <p:spPr>
          <a:xfrm>
            <a:off x="7951390" y="2996952"/>
            <a:ext cx="1" cy="36004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14" idx="2"/>
            <a:endCxn id="20" idx="0"/>
          </p:cNvCxnSpPr>
          <p:nvPr/>
        </p:nvCxnSpPr>
        <p:spPr>
          <a:xfrm>
            <a:off x="1388915" y="2973170"/>
            <a:ext cx="0" cy="37304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4499992" y="4032184"/>
            <a:ext cx="118125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de-DE" sz="1400" dirty="0" smtClean="0">
                <a:latin typeface="Arial" pitchFamily="34" charset="0"/>
                <a:cs typeface="Arial" pitchFamily="34" charset="0"/>
              </a:rPr>
              <a:t>Informatik &amp; Gesellschaft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" name="Gerade Verbindung mit Pfeil 103"/>
          <p:cNvCxnSpPr>
            <a:stCxn id="15" idx="3"/>
            <a:endCxn id="103" idx="1"/>
          </p:cNvCxnSpPr>
          <p:nvPr/>
        </p:nvCxnSpPr>
        <p:spPr>
          <a:xfrm flipV="1">
            <a:off x="3508456" y="4293794"/>
            <a:ext cx="991536" cy="16154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3997154" y="4885710"/>
            <a:ext cx="1051902" cy="307777"/>
          </a:xfrm>
          <a:prstGeom prst="rect">
            <a:avLst/>
          </a:prstGeom>
          <a:pattFill prst="wdUpDiag">
            <a:fgClr>
              <a:srgbClr val="FFFF99"/>
            </a:fgClr>
            <a:bgClr>
              <a:schemeClr val="accent2">
                <a:lumMod val="20000"/>
                <a:lumOff val="80000"/>
              </a:schemeClr>
            </a:bgClr>
          </a:pattFill>
        </p:spPr>
        <p:txBody>
          <a:bodyPr wrap="square" lIns="36000" rIns="36000">
            <a:sp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de-DE" sz="1400" i="1" dirty="0" smtClean="0">
                <a:latin typeface="Arial" pitchFamily="34" charset="0"/>
                <a:cs typeface="Arial" pitchFamily="34" charset="0"/>
              </a:rPr>
              <a:t>Proseminar</a:t>
            </a:r>
            <a:endParaRPr lang="de-DE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5293298" y="4777988"/>
            <a:ext cx="1163084" cy="523220"/>
          </a:xfrm>
          <a:prstGeom prst="rect">
            <a:avLst/>
          </a:prstGeom>
          <a:pattFill prst="wdUpDiag">
            <a:fgClr>
              <a:srgbClr val="FFFF99"/>
            </a:fgClr>
            <a:bgClr>
              <a:schemeClr val="accent2">
                <a:lumMod val="20000"/>
                <a:lumOff val="80000"/>
              </a:schemeClr>
            </a:bgClr>
          </a:pattFill>
        </p:spPr>
        <p:txBody>
          <a:bodyPr wrap="square" lIns="36000" rIns="36000">
            <a:sp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de-DE" sz="1400" i="1" dirty="0" smtClean="0">
                <a:latin typeface="Arial" pitchFamily="34" charset="0"/>
                <a:cs typeface="Arial" pitchFamily="34" charset="0"/>
              </a:rPr>
              <a:t>Forschungs-seminar</a:t>
            </a:r>
            <a:endParaRPr lang="de-DE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762460" y="4777988"/>
            <a:ext cx="1843206" cy="523220"/>
          </a:xfrm>
          <a:prstGeom prst="rect">
            <a:avLst/>
          </a:prstGeom>
          <a:pattFill prst="wdUpDiag">
            <a:fgClr>
              <a:srgbClr val="FFFF99"/>
            </a:fgClr>
            <a:bgClr>
              <a:schemeClr val="accent2">
                <a:lumMod val="20000"/>
                <a:lumOff val="80000"/>
              </a:schemeClr>
            </a:bgClr>
          </a:pattFill>
        </p:spPr>
        <p:txBody>
          <a:bodyPr wrap="square" lIns="36000" rIns="36000">
            <a:sp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de-DE" sz="1400" i="1" dirty="0" smtClean="0">
                <a:latin typeface="Arial" pitchFamily="34" charset="0"/>
                <a:cs typeface="Arial" pitchFamily="34" charset="0"/>
              </a:rPr>
              <a:t>Bachelor-Abschlussmodul</a:t>
            </a:r>
            <a:endParaRPr lang="de-DE" sz="14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0" name="Gerade Verbindung mit Pfeil 109"/>
          <p:cNvCxnSpPr>
            <a:stCxn id="15" idx="3"/>
            <a:endCxn id="107" idx="0"/>
          </p:cNvCxnSpPr>
          <p:nvPr/>
        </p:nvCxnSpPr>
        <p:spPr>
          <a:xfrm>
            <a:off x="3508456" y="4455335"/>
            <a:ext cx="1014649" cy="43037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V="1">
            <a:off x="5075417" y="5039598"/>
            <a:ext cx="244242" cy="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/>
          <p:nvPr/>
        </p:nvCxnSpPr>
        <p:spPr>
          <a:xfrm>
            <a:off x="6482743" y="5039598"/>
            <a:ext cx="306078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9" name="Tabelle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78527"/>
              </p:ext>
            </p:extLst>
          </p:nvPr>
        </p:nvGraphicFramePr>
        <p:xfrm>
          <a:off x="765071" y="5428064"/>
          <a:ext cx="42277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44"/>
                <a:gridCol w="3831908"/>
              </a:tblGrid>
              <a:tr h="240368">
                <a:tc>
                  <a:txBody>
                    <a:bodyPr/>
                    <a:lstStyle/>
                    <a:p>
                      <a:endParaRPr lang="de-D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Modul</a:t>
                      </a:r>
                      <a:r>
                        <a:rPr lang="de-DE" sz="1200" b="0" baseline="0" dirty="0" smtClean="0">
                          <a:solidFill>
                            <a:schemeClr val="tx1"/>
                          </a:solidFill>
                        </a:rPr>
                        <a:t> im Wintersemester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368">
                <a:tc>
                  <a:txBody>
                    <a:bodyPr/>
                    <a:lstStyle/>
                    <a:p>
                      <a:endParaRPr lang="de-D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Modul</a:t>
                      </a:r>
                      <a:r>
                        <a:rPr lang="de-DE" sz="1200" b="0" baseline="0" dirty="0" smtClean="0">
                          <a:solidFill>
                            <a:schemeClr val="tx1"/>
                          </a:solidFill>
                        </a:rPr>
                        <a:t> im Sommersemester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368">
                <a:tc>
                  <a:txBody>
                    <a:bodyPr/>
                    <a:lstStyle/>
                    <a:p>
                      <a:endParaRPr lang="de-D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FFFF99"/>
                      </a:fgClr>
                      <a:bgClr>
                        <a:schemeClr val="accent2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Modulangebot im Winter- und</a:t>
                      </a:r>
                      <a:r>
                        <a:rPr lang="de-DE" sz="1200" b="0" baseline="0" dirty="0" smtClean="0">
                          <a:solidFill>
                            <a:schemeClr val="tx1"/>
                          </a:solidFill>
                        </a:rPr>
                        <a:t> im Sommersemester</a:t>
                      </a:r>
                      <a:endParaRPr lang="de-D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368">
                <a:tc>
                  <a:txBody>
                    <a:bodyPr/>
                    <a:lstStyle/>
                    <a:p>
                      <a:endParaRPr lang="de-D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rgbClr val="FFFF99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Zweisemestriges Modul beginnend im Sommersemester</a:t>
                      </a:r>
                      <a:endParaRPr lang="de-DE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0" name="Gewinkelte Verbindung 289"/>
          <p:cNvCxnSpPr/>
          <p:nvPr/>
        </p:nvCxnSpPr>
        <p:spPr>
          <a:xfrm rot="10800000" flipH="1" flipV="1">
            <a:off x="6111388" y="1858336"/>
            <a:ext cx="16953" cy="1499354"/>
          </a:xfrm>
          <a:prstGeom prst="bentConnector3">
            <a:avLst>
              <a:gd name="adj1" fmla="val -1348434"/>
            </a:avLst>
          </a:prstGeom>
          <a:ln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14" idx="3"/>
            <a:endCxn id="73" idx="0"/>
          </p:cNvCxnSpPr>
          <p:nvPr/>
        </p:nvCxnSpPr>
        <p:spPr>
          <a:xfrm>
            <a:off x="2093043" y="2735343"/>
            <a:ext cx="538785" cy="627430"/>
          </a:xfrm>
          <a:prstGeom prst="bentConnector2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winkelte Verbindung 125"/>
          <p:cNvCxnSpPr>
            <a:endCxn id="23" idx="0"/>
          </p:cNvCxnSpPr>
          <p:nvPr/>
        </p:nvCxnSpPr>
        <p:spPr>
          <a:xfrm>
            <a:off x="2631828" y="3077343"/>
            <a:ext cx="988049" cy="285430"/>
          </a:xfrm>
          <a:prstGeom prst="bentConnector2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 Verbindung mit Pfeil 305"/>
          <p:cNvCxnSpPr>
            <a:stCxn id="14" idx="3"/>
            <a:endCxn id="19" idx="1"/>
          </p:cNvCxnSpPr>
          <p:nvPr/>
        </p:nvCxnSpPr>
        <p:spPr>
          <a:xfrm flipV="1">
            <a:off x="2093043" y="2735342"/>
            <a:ext cx="842406" cy="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>
            <a:stCxn id="11" idx="1"/>
            <a:endCxn id="23" idx="3"/>
          </p:cNvCxnSpPr>
          <p:nvPr/>
        </p:nvCxnSpPr>
        <p:spPr>
          <a:xfrm rot="10800000" flipV="1">
            <a:off x="4106696" y="1858335"/>
            <a:ext cx="323719" cy="176604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el 52"/>
          <p:cNvSpPr>
            <a:spLocks noGrp="1"/>
          </p:cNvSpPr>
          <p:nvPr>
            <p:ph type="title"/>
          </p:nvPr>
        </p:nvSpPr>
        <p:spPr>
          <a:xfrm>
            <a:off x="1528050" y="523544"/>
            <a:ext cx="7197725" cy="900113"/>
          </a:xfrm>
        </p:spPr>
        <p:txBody>
          <a:bodyPr/>
          <a:lstStyle/>
          <a:p>
            <a:r>
              <a:rPr lang="de-DE" dirty="0" smtClean="0"/>
              <a:t> Modulabhängigkeiten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B53A-6FF5-40DD-BE6C-2F119BC67CFF}" type="slidenum">
              <a:rPr lang="de-DE" smtClean="0"/>
              <a:pPr/>
              <a:t>19</a:t>
            </a:fld>
            <a:endParaRPr lang="de-DE"/>
          </a:p>
        </p:txBody>
      </p:sp>
      <p:cxnSp>
        <p:nvCxnSpPr>
          <p:cNvPr id="54" name="Gewinkelte Verbindung 53"/>
          <p:cNvCxnSpPr>
            <a:stCxn id="13" idx="3"/>
            <a:endCxn id="22" idx="3"/>
          </p:cNvCxnSpPr>
          <p:nvPr/>
        </p:nvCxnSpPr>
        <p:spPr>
          <a:xfrm>
            <a:off x="8592844" y="1858336"/>
            <a:ext cx="12823" cy="1760266"/>
          </a:xfrm>
          <a:prstGeom prst="bentConnector3">
            <a:avLst>
              <a:gd name="adj1" fmla="val 1882734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Studienaufbau</a:t>
            </a:r>
          </a:p>
          <a:p>
            <a:pPr lvl="1"/>
            <a:r>
              <a:rPr lang="de-DE" sz="2000" dirty="0" smtClean="0"/>
              <a:t>Prüfungsordnung und fachspezifische Anlage</a:t>
            </a:r>
          </a:p>
          <a:p>
            <a:pPr lvl="1"/>
            <a:r>
              <a:rPr lang="de-DE" sz="2000" dirty="0" smtClean="0"/>
              <a:t>Grundbegriffe</a:t>
            </a:r>
          </a:p>
          <a:p>
            <a:pPr lvl="2"/>
            <a:r>
              <a:rPr lang="de-DE" sz="1800" dirty="0" smtClean="0"/>
              <a:t>Module, Veranstaltungsformen, Kreditpunkte</a:t>
            </a:r>
          </a:p>
          <a:p>
            <a:pPr lvl="1"/>
            <a:r>
              <a:rPr lang="de-DE" sz="2000" dirty="0" smtClean="0"/>
              <a:t>Studieninhalte</a:t>
            </a:r>
          </a:p>
          <a:p>
            <a:pPr lvl="1"/>
            <a:r>
              <a:rPr lang="de-DE" sz="2000" dirty="0" smtClean="0"/>
              <a:t>Studien(</a:t>
            </a:r>
            <a:r>
              <a:rPr lang="de-DE" sz="2000" dirty="0" err="1" smtClean="0"/>
              <a:t>verlaufs</a:t>
            </a:r>
            <a:r>
              <a:rPr lang="de-DE" sz="2000" dirty="0" smtClean="0"/>
              <a:t>)</a:t>
            </a:r>
            <a:r>
              <a:rPr lang="de-DE" sz="2000" dirty="0" err="1" smtClean="0"/>
              <a:t>pläne</a:t>
            </a:r>
            <a:endParaRPr lang="de-DE" sz="2000" dirty="0" smtClean="0"/>
          </a:p>
          <a:p>
            <a:r>
              <a:rPr lang="de-DE" sz="2400" dirty="0" smtClean="0"/>
              <a:t>Professionalisierungsbereich (PB)</a:t>
            </a:r>
          </a:p>
          <a:p>
            <a:r>
              <a:rPr lang="de-DE" sz="2400" dirty="0" smtClean="0"/>
              <a:t>Prüfungen</a:t>
            </a:r>
          </a:p>
          <a:p>
            <a:r>
              <a:rPr lang="de-DE" sz="2400" dirty="0" smtClean="0"/>
              <a:t>Vertiefungsrichtungen </a:t>
            </a:r>
            <a:r>
              <a:rPr lang="de-DE" sz="2400" dirty="0" smtClean="0">
                <a:sym typeface="Wingdings" panose="05000000000000000000" pitchFamily="2" charset="2"/>
              </a:rPr>
              <a:t></a:t>
            </a:r>
            <a:r>
              <a:rPr lang="de-DE" sz="2400" dirty="0" err="1" smtClean="0">
                <a:sym typeface="Wingdings" panose="05000000000000000000" pitchFamily="2" charset="2"/>
              </a:rPr>
              <a:t>Ersti</a:t>
            </a:r>
            <a:r>
              <a:rPr lang="de-DE" sz="2400" dirty="0" smtClean="0">
                <a:sym typeface="Wingdings" panose="05000000000000000000" pitchFamily="2" charset="2"/>
              </a:rPr>
              <a:t>-Tutorien</a:t>
            </a:r>
            <a:endParaRPr lang="de-DE" sz="2400" dirty="0" smtClean="0"/>
          </a:p>
          <a:p>
            <a:r>
              <a:rPr lang="de-DE" sz="2400" smtClean="0"/>
              <a:t>[Flexibilität]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3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Studienplan für </a:t>
            </a:r>
            <a:br>
              <a:rPr lang="de-DE" sz="3200"/>
            </a:br>
            <a:r>
              <a:rPr lang="de-DE" sz="3200"/>
              <a:t>Fachbachelor Informatik</a:t>
            </a:r>
            <a:br>
              <a:rPr lang="de-DE" sz="3200"/>
            </a:br>
            <a:r>
              <a:rPr lang="de-DE" sz="3200"/>
              <a:t>Studienbeginn im Wintersemester</a:t>
            </a:r>
          </a:p>
        </p:txBody>
      </p:sp>
      <p:graphicFrame>
        <p:nvGraphicFramePr>
          <p:cNvPr id="409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038759"/>
              </p:ext>
            </p:extLst>
          </p:nvPr>
        </p:nvGraphicFramePr>
        <p:xfrm>
          <a:off x="323850" y="2060575"/>
          <a:ext cx="8568630" cy="3572113"/>
        </p:xfrm>
        <a:graphic>
          <a:graphicData uri="http://schemas.openxmlformats.org/drawingml/2006/table">
            <a:tbl>
              <a:tblPr/>
              <a:tblGrid>
                <a:gridCol w="792163"/>
                <a:gridCol w="1800225"/>
                <a:gridCol w="1687512"/>
                <a:gridCol w="473075"/>
                <a:gridCol w="915988"/>
                <a:gridCol w="1387475"/>
                <a:gridCol w="1512192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 Sem.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Algorithmen &amp; Programmierung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Programmier-kurs Java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Grundlg</a:t>
                      </a: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der Technischen Informatik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Diskrete Strukturen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Lineare </a:t>
                      </a:r>
                      <a:b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Algebra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 Sem.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Algorithmen &amp; Datenstrukturen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Soft Skills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Technische Informatik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Theoretische Informatik 1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Analysis f</a:t>
                      </a: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itchFamily="18" charset="0"/>
                        </a:rPr>
                        <a:t>ü</a:t>
                      </a: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 </a:t>
                      </a:r>
                      <a:b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Informatiker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 Sem.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525" algn="l"/>
                        </a:tabLst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Informations-systeme 1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Software-</a:t>
                      </a:r>
                      <a:b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technik 1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Wahl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Theoretische Informatik 2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Mathematik speziell</a:t>
                      </a:r>
                      <a:endParaRPr kumimoji="0" lang="de-DE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FF99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617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Betriebs-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Systeme 1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Proseminar 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Praktikum Techn. Inf.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Rechner-</a:t>
                      </a:r>
                      <a:b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netze 1</a:t>
                      </a:r>
                      <a:endParaRPr kumimoji="0" lang="de-DE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PB-Wahl</a:t>
                      </a:r>
                      <a:endParaRPr kumimoji="0" lang="de-DE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2866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4750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Informatik und Gesellschaft</a:t>
                      </a:r>
                      <a:endParaRPr kumimoji="0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Wahl</a:t>
                      </a:r>
                      <a:endParaRPr kumimoji="0" lang="de-DE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Wahl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PB-Wahl</a:t>
                      </a:r>
                      <a:endParaRPr kumimoji="0" lang="de-DE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7617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Softwareprojekt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Bachelor-Abschlussmodul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Seminar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Wahl</a:t>
                      </a:r>
                      <a:endParaRPr kumimoji="0" lang="de-DE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Wahl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4166" name="Text Box 70"/>
          <p:cNvSpPr txBox="1">
            <a:spLocks noChangeArrowheads="1"/>
          </p:cNvSpPr>
          <p:nvPr/>
        </p:nvSpPr>
        <p:spPr bwMode="auto">
          <a:xfrm>
            <a:off x="468313" y="56610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latin typeface="Arial" charset="0"/>
            </a:endParaRPr>
          </a:p>
        </p:txBody>
      </p:sp>
      <p:sp>
        <p:nvSpPr>
          <p:cNvPr id="4200" name="Text Box 104"/>
          <p:cNvSpPr txBox="1">
            <a:spLocks noChangeArrowheads="1"/>
          </p:cNvSpPr>
          <p:nvPr/>
        </p:nvSpPr>
        <p:spPr bwMode="auto">
          <a:xfrm>
            <a:off x="7362742" y="6214400"/>
            <a:ext cx="17812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de-DE" sz="1600" i="1" dirty="0">
                <a:latin typeface="Arial" charset="0"/>
              </a:rPr>
              <a:t>Stand: BPO </a:t>
            </a:r>
            <a:r>
              <a:rPr lang="de-DE" sz="1600" i="1" dirty="0" smtClean="0">
                <a:latin typeface="Arial" charset="0"/>
              </a:rPr>
              <a:t>2014</a:t>
            </a:r>
            <a:endParaRPr lang="de-DE" sz="1600" i="1" dirty="0">
              <a:latin typeface="Arial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Wintersemester</a:t>
            </a:r>
            <a:r>
              <a:rPr lang="en-US" dirty="0" smtClean="0"/>
              <a:t> 2014/15 - </a:t>
            </a:r>
            <a:r>
              <a:rPr lang="en-US" dirty="0" err="1" smtClean="0"/>
              <a:t>Studienaufbau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1C14-5769-4A45-A204-C6AE37F79BA2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4167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28245"/>
              </p:ext>
            </p:extLst>
          </p:nvPr>
        </p:nvGraphicFramePr>
        <p:xfrm>
          <a:off x="34924" y="5703353"/>
          <a:ext cx="5257156" cy="1127760"/>
        </p:xfrm>
        <a:graphic>
          <a:graphicData uri="http://schemas.openxmlformats.org/drawingml/2006/table">
            <a:tbl>
              <a:tblPr/>
              <a:tblGrid>
                <a:gridCol w="229217"/>
                <a:gridCol w="1931595"/>
                <a:gridCol w="216024"/>
                <a:gridCol w="216024"/>
                <a:gridCol w="2664296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Basismodul (Pflicht)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Akzentsetzungsmodul </a:t>
                      </a: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oder Anwendungsfachanrechnung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Aufbaumodul (Pflicht)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Professionalisierung (Wahl)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Praxismodul (Pflicht)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465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7" y="692150"/>
            <a:ext cx="7055892" cy="1008063"/>
          </a:xfrm>
        </p:spPr>
        <p:txBody>
          <a:bodyPr/>
          <a:lstStyle/>
          <a:p>
            <a:r>
              <a:rPr lang="de-DE" sz="3600" dirty="0" smtClean="0"/>
              <a:t>Studienplan für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 smtClean="0"/>
              <a:t>Fachbachelor Wirtschaftsinformatik</a:t>
            </a:r>
            <a:endParaRPr lang="de-DE" sz="3600" dirty="0"/>
          </a:p>
        </p:txBody>
      </p:sp>
      <p:graphicFrame>
        <p:nvGraphicFramePr>
          <p:cNvPr id="3128" name="Group 5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243489"/>
              </p:ext>
            </p:extLst>
          </p:nvPr>
        </p:nvGraphicFramePr>
        <p:xfrm>
          <a:off x="323849" y="1844675"/>
          <a:ext cx="8569326" cy="3548944"/>
        </p:xfrm>
        <a:graphic>
          <a:graphicData uri="http://schemas.openxmlformats.org/drawingml/2006/table">
            <a:tbl>
              <a:tblPr/>
              <a:tblGrid>
                <a:gridCol w="843496"/>
                <a:gridCol w="1780322"/>
                <a:gridCol w="1608145"/>
                <a:gridCol w="1456348"/>
                <a:gridCol w="1434163"/>
                <a:gridCol w="1446852"/>
              </a:tblGrid>
              <a:tr h="603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1.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0" algn="l"/>
                        </a:tabLst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Algorithmen &amp; Programmierung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Programmier-kurs Java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Einf. in die BWL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Wirtschafts- informatik 1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Diskrete Strukturen 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490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2.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Algorithmen &amp; Datenstrukturen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Soft Skills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Informatik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Wirtschafts- </a:t>
                      </a:r>
                      <a:r>
                        <a:rPr kumimoji="0" lang="de-DE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informatik</a:t>
                      </a: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 2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Mathematik 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FF99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3758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3.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263525" algn="l"/>
                        </a:tabLst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Informations-systeme I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Software-</a:t>
                      </a:r>
                      <a:b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technik</a:t>
                      </a: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 1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Buchhaltung &amp; Abschluss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Projekt- </a:t>
                      </a:r>
                      <a:r>
                        <a:rPr kumimoji="0" lang="de-DE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management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Informatik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000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396040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4.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PB Wahl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Proseminar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Produktion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eBusiness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 </a:t>
                      </a:r>
                      <a:b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PI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FF99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45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/>
                      </a:r>
                      <a:b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Software-projekt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02632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5.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Informatik und Gesellschaft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 PI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FF99"/>
                      </a:fgClr>
                      <a:bgClr>
                        <a:schemeClr val="bg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</a:t>
                      </a:r>
                      <a:b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WiWi</a:t>
                      </a: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Mathematik 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FF99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3257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6.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Bachelor-Abschlussmodul und Forschungsseminar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CCFFCC"/>
                      </a:fgClr>
                      <a:bgClr>
                        <a:srgbClr val="FFFFF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</a:t>
                      </a:r>
                      <a:b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WiWi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</a:t>
                      </a:r>
                      <a:b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PI oder AI</a:t>
                      </a:r>
                    </a:p>
                  </a:txBody>
                  <a:tcPr marL="18000" marR="18000" marT="0" marB="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3126" name="Text Box 54"/>
          <p:cNvSpPr txBox="1">
            <a:spLocks noChangeArrowheads="1"/>
          </p:cNvSpPr>
          <p:nvPr/>
        </p:nvSpPr>
        <p:spPr bwMode="auto">
          <a:xfrm>
            <a:off x="300118" y="5946555"/>
            <a:ext cx="3455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2438" indent="-452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18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de-DE" dirty="0"/>
              <a:t>PI:	Praktische Informatik</a:t>
            </a:r>
          </a:p>
          <a:p>
            <a:pPr>
              <a:buFontTx/>
              <a:buNone/>
            </a:pPr>
            <a:r>
              <a:rPr lang="de-DE" dirty="0"/>
              <a:t>AI:	Angewandte Informatik</a:t>
            </a:r>
          </a:p>
        </p:txBody>
      </p:sp>
      <p:sp>
        <p:nvSpPr>
          <p:cNvPr id="3127" name="Text Box 55"/>
          <p:cNvSpPr txBox="1">
            <a:spLocks noChangeArrowheads="1"/>
          </p:cNvSpPr>
          <p:nvPr/>
        </p:nvSpPr>
        <p:spPr bwMode="auto">
          <a:xfrm>
            <a:off x="4980068" y="5946555"/>
            <a:ext cx="379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2438" indent="-452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18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de-DE" dirty="0"/>
              <a:t>WI:	Wirtschaftsinformatik</a:t>
            </a:r>
          </a:p>
          <a:p>
            <a:pPr>
              <a:buFontTx/>
              <a:buNone/>
            </a:pPr>
            <a:r>
              <a:rPr lang="de-DE" dirty="0" err="1"/>
              <a:t>WiWi</a:t>
            </a:r>
            <a:r>
              <a:rPr lang="de-DE" dirty="0"/>
              <a:t>:	Wirtschaftswissenschaften</a:t>
            </a:r>
          </a:p>
        </p:txBody>
      </p:sp>
      <p:sp>
        <p:nvSpPr>
          <p:cNvPr id="6" name="Text Box 104"/>
          <p:cNvSpPr txBox="1">
            <a:spLocks noChangeArrowheads="1"/>
          </p:cNvSpPr>
          <p:nvPr/>
        </p:nvSpPr>
        <p:spPr bwMode="auto">
          <a:xfrm>
            <a:off x="7342864" y="5622199"/>
            <a:ext cx="17812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de-DE" sz="1600" i="1" dirty="0">
                <a:latin typeface="Arial" charset="0"/>
              </a:rPr>
              <a:t>Stand: BPO </a:t>
            </a:r>
            <a:r>
              <a:rPr lang="de-DE" sz="1600" i="1" dirty="0" smtClean="0">
                <a:latin typeface="Arial" charset="0"/>
              </a:rPr>
              <a:t>2014</a:t>
            </a:r>
            <a:endParaRPr lang="de-DE" sz="1600" i="1" dirty="0">
              <a:latin typeface="Arial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712834" y="6640180"/>
            <a:ext cx="2411288" cy="216198"/>
          </a:xfrm>
        </p:spPr>
        <p:txBody>
          <a:bodyPr/>
          <a:lstStyle/>
          <a:p>
            <a:fld id="{00401C14-5769-4A45-A204-C6AE37F79BA2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99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>
                <a:latin typeface="M700600" pitchFamily="2" charset="0"/>
              </a:rPr>
              <a:t>Muster-Studienplan für </a:t>
            </a:r>
            <a:br>
              <a:rPr lang="de-DE" sz="3200">
                <a:latin typeface="M700600" pitchFamily="2" charset="0"/>
              </a:rPr>
            </a:br>
            <a:r>
              <a:rPr lang="de-DE" sz="3200">
                <a:latin typeface="M700600" pitchFamily="2" charset="0"/>
              </a:rPr>
              <a:t>Fachbachelor Informatik</a:t>
            </a:r>
            <a:r>
              <a:rPr lang="de-DE" sz="3200"/>
              <a:t> </a:t>
            </a:r>
            <a:br>
              <a:rPr lang="de-DE" sz="3200"/>
            </a:br>
            <a:r>
              <a:rPr lang="de-DE" sz="1600"/>
              <a:t>Studienbeginn Sommersemester</a:t>
            </a:r>
          </a:p>
        </p:txBody>
      </p:sp>
      <p:graphicFrame>
        <p:nvGraphicFramePr>
          <p:cNvPr id="21811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797360287"/>
              </p:ext>
            </p:extLst>
          </p:nvPr>
        </p:nvGraphicFramePr>
        <p:xfrm>
          <a:off x="126723" y="1867480"/>
          <a:ext cx="8785099" cy="3843120"/>
        </p:xfrm>
        <a:graphic>
          <a:graphicData uri="http://schemas.openxmlformats.org/drawingml/2006/table">
            <a:tbl>
              <a:tblPr/>
              <a:tblGrid>
                <a:gridCol w="756580"/>
                <a:gridCol w="1888203"/>
                <a:gridCol w="1769684"/>
                <a:gridCol w="496810"/>
                <a:gridCol w="961149"/>
                <a:gridCol w="1454713"/>
                <a:gridCol w="1457960"/>
              </a:tblGrid>
              <a:tr h="6040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 Sem.</a:t>
                      </a: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BM 4 Algorithmen &amp; Datenstrukturen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BM 2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Programmierkurs Java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PB 85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Soft Skills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DnDiag">
                      <a:fgClr>
                        <a:srgbClr val="CCFFCC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BM 5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Theoretische Informatik 1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Am 3 Analysis für 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Informatiker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 Sem.</a:t>
                      </a:r>
                      <a:endParaRPr kumimoji="0" lang="de-DE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BM 1  Algorithmen &amp; Programmierung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AM 5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Softwaretechnik 1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BM 4 Grundlagen d. Technischen Informatik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AM 6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Theoretische Informatik 2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AM 1 Diskrete Strukturen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Wahl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700600" pitchFamily="2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700600" pitchFamily="2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700600" pitchFamily="2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PX 9KP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Softwareprojekt  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700600" pitchFamily="2" charset="0"/>
                        </a:rPr>
                        <a:t>AM 4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700600" pitchFamily="2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700600" pitchFamily="2" charset="0"/>
                        </a:rPr>
                        <a:t>Technische Informatik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AM 9 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Rechnernetze 1</a:t>
                      </a:r>
                      <a:endParaRPr kumimoji="0" lang="de-DE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AM 10 Betriebs-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Systeme 1</a:t>
                      </a:r>
                      <a:endParaRPr kumimoji="0" lang="de-DE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AM 7 Informations-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systeme</a:t>
                      </a: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 1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700600" pitchFamily="2" charset="0"/>
                        </a:rPr>
                        <a:t>Wahl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PB 86 Informatik und Gesellschaft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CCFFCC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AM 2 Lineare 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Algebra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</a:rPr>
                        <a:t>PB-Wahl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CCFFCC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</a:rPr>
                        <a:t>PB-Wahl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CCFFCC"/>
                      </a:fgClr>
                      <a:bgClr>
                        <a:schemeClr val="bg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PX 6KP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Praktikum Techn. Inf.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Wahl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AM 8 Mathematik speziell</a:t>
                      </a:r>
                      <a:endParaRPr kumimoji="0" lang="de-DE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olidDmnd">
                      <a:fgClr>
                        <a:srgbClr val="FFFF99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BAM  Abschlussarbeit 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CCFFCC"/>
                      </a:fgClr>
                      <a:bgClr>
                        <a:srgbClr val="FFFFF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</a:rPr>
                        <a:t>PB 216 Forschungsseminar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CCFFCC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Wahl</a:t>
                      </a:r>
                      <a:endParaRPr kumimoji="0" lang="de-DE" sz="1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Wahl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47CE-C3D4-49F3-9F2C-44EDD48FA94C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218185" name="Text Box 73"/>
          <p:cNvSpPr txBox="1">
            <a:spLocks noChangeArrowheads="1"/>
          </p:cNvSpPr>
          <p:nvPr/>
        </p:nvSpPr>
        <p:spPr bwMode="auto">
          <a:xfrm>
            <a:off x="107504" y="558924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ea typeface="ＭＳ Ｐゴシック" pitchFamily="34" charset="-128"/>
            </a:endParaRPr>
          </a:p>
        </p:txBody>
      </p:sp>
      <p:graphicFrame>
        <p:nvGraphicFramePr>
          <p:cNvPr id="218186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81289"/>
              </p:ext>
            </p:extLst>
          </p:nvPr>
        </p:nvGraphicFramePr>
        <p:xfrm>
          <a:off x="174104" y="5809897"/>
          <a:ext cx="4454818" cy="822960"/>
        </p:xfrm>
        <a:graphic>
          <a:graphicData uri="http://schemas.openxmlformats.org/drawingml/2006/table">
            <a:tbl>
              <a:tblPr/>
              <a:tblGrid>
                <a:gridCol w="287834"/>
                <a:gridCol w="1584176"/>
                <a:gridCol w="238218"/>
                <a:gridCol w="225743"/>
                <a:gridCol w="2118847"/>
              </a:tblGrid>
              <a:tr h="187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Basismodul Pflicht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Akzentsetzungsmodul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Aufbaumodul Pflicht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Professionalisierung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Praxismodul (Pflicht)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218" name="Text Box 106"/>
          <p:cNvSpPr txBox="1">
            <a:spLocks noChangeArrowheads="1"/>
          </p:cNvSpPr>
          <p:nvPr/>
        </p:nvSpPr>
        <p:spPr bwMode="auto">
          <a:xfrm>
            <a:off x="4716016" y="5898455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38100" dist="253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de-DE" dirty="0">
                <a:latin typeface="M400600" pitchFamily="2" charset="0"/>
                <a:ea typeface="ＭＳ Ｐゴシック" pitchFamily="34" charset="-128"/>
              </a:rPr>
              <a:t>Schraffur: Module können nach eigenem Interesse belegt werden.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2771800" y="3212976"/>
            <a:ext cx="1034400" cy="515486"/>
          </a:xfrm>
          <a:prstGeom prst="rect">
            <a:avLst/>
          </a:prstGeom>
          <a:pattFill prst="wdUpDiag">
            <a:fgClr>
              <a:srgbClr val="CCFFCC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  <a:extLst/>
        </p:spPr>
        <p:txBody>
          <a:bodyPr vert="horz" wrap="square" lIns="0" tIns="36000" rIns="0" bIns="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de-DE" sz="1400" dirty="0" smtClean="0">
                <a:solidFill>
                  <a:schemeClr val="tx2"/>
                </a:solidFill>
                <a:latin typeface="M700600" pitchFamily="2" charset="0"/>
                <a:cs typeface="Times New Roman" pitchFamily="18" charset="0"/>
              </a:rPr>
              <a:t>PB 215  Proseminar</a:t>
            </a:r>
            <a:endParaRPr lang="de-DE" sz="1400" dirty="0">
              <a:solidFill>
                <a:schemeClr val="tx2"/>
              </a:solidFill>
              <a:latin typeface="M700600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34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7" y="692150"/>
            <a:ext cx="7055892" cy="1008063"/>
          </a:xfrm>
        </p:spPr>
        <p:txBody>
          <a:bodyPr/>
          <a:lstStyle/>
          <a:p>
            <a:r>
              <a:rPr lang="de-DE" sz="3600" dirty="0" smtClean="0"/>
              <a:t>Studienplan für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 smtClean="0"/>
              <a:t>Fachbachelor Wirtschaftsinformatik</a:t>
            </a:r>
            <a:endParaRPr lang="de-DE" sz="3600" dirty="0"/>
          </a:p>
        </p:txBody>
      </p:sp>
      <p:graphicFrame>
        <p:nvGraphicFramePr>
          <p:cNvPr id="3128" name="Group 5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648885"/>
              </p:ext>
            </p:extLst>
          </p:nvPr>
        </p:nvGraphicFramePr>
        <p:xfrm>
          <a:off x="323849" y="1844675"/>
          <a:ext cx="8569327" cy="3942829"/>
        </p:xfrm>
        <a:graphic>
          <a:graphicData uri="http://schemas.openxmlformats.org/drawingml/2006/table">
            <a:tbl>
              <a:tblPr/>
              <a:tblGrid>
                <a:gridCol w="843496"/>
                <a:gridCol w="1780322"/>
                <a:gridCol w="1608146"/>
                <a:gridCol w="448235"/>
                <a:gridCol w="998617"/>
                <a:gridCol w="1443659"/>
                <a:gridCol w="1446852"/>
              </a:tblGrid>
              <a:tr h="603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1.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0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Algorithmen &amp; Programmierung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Programmier-kurs Java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Einf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. In die BWL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Wirtschafts- </a:t>
                      </a: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informatik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 1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Mathematik 1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rgbClr val="FFFF99"/>
                      </a:bgClr>
                    </a:patt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2.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Algorithmen &amp; Datenstrukturen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/>
                      </a:r>
                      <a:b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Soft Skills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 </a:t>
                      </a:r>
                      <a:b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Informatik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Wirtschafts- </a:t>
                      </a: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informatik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 2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Mathematik 2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rgbClr val="FFFF99"/>
                      </a:bgClr>
                    </a:pattFill>
                  </a:tcPr>
                </a:tc>
              </a:tr>
              <a:tr h="78961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3.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263525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Informations-systeme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Software-</a:t>
                      </a:r>
                      <a:b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technik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 1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Buchhaltung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/ Abschluss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DV-Projekt- </a:t>
                      </a: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management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92D050"/>
                      </a:fgClr>
                      <a:bgClr>
                        <a:srgbClr val="FFCC66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Informatik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96040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4.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PB-Wahl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92D05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Proseminar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BWL: 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Produktion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eBusiness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PI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45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/>
                      </a:r>
                      <a:b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Softwareprojekt</a:t>
                      </a: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01600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5.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Informatik und Gesellschaft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 PI  </a:t>
                      </a: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rgbClr val="FFFFFF"/>
                      </a:bgClr>
                    </a:pattFill>
                  </a:tcPr>
                </a:tc>
                <a:tc rowSpan="2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</a:t>
                      </a:r>
                      <a:b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PI oder AI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Mathematik 3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rgbClr val="FFFF99"/>
                      </a:bgClr>
                    </a:pattFill>
                  </a:tcPr>
                </a:tc>
              </a:tr>
              <a:tr h="447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6.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Bachelor-Abschlussmodul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CCFFCC"/>
                      </a:fgClr>
                      <a:bgClr>
                        <a:srgbClr val="FFFFF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Seminar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CCFFCC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</a:t>
                      </a:r>
                      <a:b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WiWi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</a:t>
                      </a:r>
                      <a:b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WiWi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</a:tbl>
          </a:graphicData>
        </a:graphic>
      </p:graphicFrame>
      <p:sp>
        <p:nvSpPr>
          <p:cNvPr id="3126" name="Text Box 54"/>
          <p:cNvSpPr txBox="1">
            <a:spLocks noChangeArrowheads="1"/>
          </p:cNvSpPr>
          <p:nvPr/>
        </p:nvSpPr>
        <p:spPr bwMode="auto">
          <a:xfrm>
            <a:off x="323850" y="5949280"/>
            <a:ext cx="3455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2438" indent="-452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18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de-DE" dirty="0"/>
              <a:t>PI:	Praktische Informatik</a:t>
            </a:r>
          </a:p>
          <a:p>
            <a:pPr>
              <a:buFontTx/>
              <a:buNone/>
            </a:pPr>
            <a:r>
              <a:rPr lang="de-DE" dirty="0"/>
              <a:t>AI:	Angewandte Informatik</a:t>
            </a:r>
          </a:p>
        </p:txBody>
      </p:sp>
      <p:sp>
        <p:nvSpPr>
          <p:cNvPr id="3127" name="Text Box 55"/>
          <p:cNvSpPr txBox="1">
            <a:spLocks noChangeArrowheads="1"/>
          </p:cNvSpPr>
          <p:nvPr/>
        </p:nvSpPr>
        <p:spPr bwMode="auto">
          <a:xfrm>
            <a:off x="5003800" y="5949280"/>
            <a:ext cx="379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2438" indent="-452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18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de-DE" dirty="0"/>
              <a:t>WI:	Wirtschaftsinformatik</a:t>
            </a:r>
          </a:p>
          <a:p>
            <a:pPr>
              <a:buFontTx/>
              <a:buNone/>
            </a:pPr>
            <a:r>
              <a:rPr lang="de-DE" dirty="0" err="1"/>
              <a:t>WiWi</a:t>
            </a:r>
            <a:r>
              <a:rPr lang="de-DE" dirty="0"/>
              <a:t>:	Wirtschaftswissenschaften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1C14-5769-4A45-A204-C6AE37F79BA2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5" name="Rechteckige Legende 4"/>
          <p:cNvSpPr/>
          <p:nvPr/>
        </p:nvSpPr>
        <p:spPr bwMode="auto">
          <a:xfrm>
            <a:off x="2320290" y="894494"/>
            <a:ext cx="2323718" cy="374266"/>
          </a:xfrm>
          <a:prstGeom prst="wedgeRectCallout">
            <a:avLst>
              <a:gd name="adj1" fmla="val 61253"/>
              <a:gd name="adj2" fmla="val 428825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z.B. Theoretische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 Inf. 1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  <p:sp>
        <p:nvSpPr>
          <p:cNvPr id="10" name="Rechteckige Legende 9"/>
          <p:cNvSpPr/>
          <p:nvPr/>
        </p:nvSpPr>
        <p:spPr bwMode="auto">
          <a:xfrm>
            <a:off x="5580112" y="404664"/>
            <a:ext cx="2520280" cy="374266"/>
          </a:xfrm>
          <a:prstGeom prst="wedgeRectCallout">
            <a:avLst>
              <a:gd name="adj1" fmla="val 61253"/>
              <a:gd name="adj2" fmla="val 428825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z.B. Diskrete Strukturen</a:t>
            </a:r>
          </a:p>
        </p:txBody>
      </p:sp>
      <p:sp>
        <p:nvSpPr>
          <p:cNvPr id="11" name="Rechteckige Legende 10"/>
          <p:cNvSpPr/>
          <p:nvPr/>
        </p:nvSpPr>
        <p:spPr bwMode="auto">
          <a:xfrm>
            <a:off x="6444208" y="1196752"/>
            <a:ext cx="1512168" cy="374266"/>
          </a:xfrm>
          <a:prstGeom prst="wedgeRectCallout">
            <a:avLst>
              <a:gd name="adj1" fmla="val 61253"/>
              <a:gd name="adj2" fmla="val 428825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z.B. Analysis</a:t>
            </a:r>
          </a:p>
        </p:txBody>
      </p:sp>
      <p:sp>
        <p:nvSpPr>
          <p:cNvPr id="12" name="Rechteckige Legende 11"/>
          <p:cNvSpPr/>
          <p:nvPr/>
        </p:nvSpPr>
        <p:spPr bwMode="auto">
          <a:xfrm>
            <a:off x="5580112" y="3429000"/>
            <a:ext cx="2160239" cy="360040"/>
          </a:xfrm>
          <a:prstGeom prst="wedgeRectCallout">
            <a:avLst>
              <a:gd name="adj1" fmla="val 57617"/>
              <a:gd name="adj2" fmla="val 380003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z.B. Lin. Algebra</a:t>
            </a: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5579383" y="2492896"/>
            <a:ext cx="2160239" cy="576064"/>
          </a:xfrm>
          <a:prstGeom prst="wedgeRectCallout">
            <a:avLst>
              <a:gd name="adj1" fmla="val 77495"/>
              <a:gd name="adj2" fmla="val 141030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z.B. Grundl</a:t>
            </a:r>
            <a:r>
              <a:rPr lang="de-DE" dirty="0" smtClean="0">
                <a:latin typeface="M400600" pitchFamily="2" charset="0"/>
                <a:ea typeface="MS PGothic" pitchFamily="34" charset="-128"/>
                <a:cs typeface="Arial" charset="0"/>
              </a:rPr>
              <a:t>agen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 der technischen Inf.</a:t>
            </a: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-324544" y="2593795"/>
            <a:ext cx="2376388" cy="374266"/>
          </a:xfrm>
          <a:prstGeom prst="wedgeRectCallout">
            <a:avLst>
              <a:gd name="adj1" fmla="val 61253"/>
              <a:gd name="adj2" fmla="val 428825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z.B. Theoretische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 Inf. 2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  <p:sp>
        <p:nvSpPr>
          <p:cNvPr id="15" name="Rechteckige Legende 14"/>
          <p:cNvSpPr/>
          <p:nvPr/>
        </p:nvSpPr>
        <p:spPr bwMode="auto">
          <a:xfrm>
            <a:off x="2591644" y="3241867"/>
            <a:ext cx="2376388" cy="374266"/>
          </a:xfrm>
          <a:prstGeom prst="wedgeRectCallout">
            <a:avLst>
              <a:gd name="adj1" fmla="val 61253"/>
              <a:gd name="adj2" fmla="val 428825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z.B. Rechnernetze 1</a:t>
            </a:r>
          </a:p>
        </p:txBody>
      </p:sp>
      <p:sp>
        <p:nvSpPr>
          <p:cNvPr id="16" name="Rechteckige Legende 15"/>
          <p:cNvSpPr/>
          <p:nvPr/>
        </p:nvSpPr>
        <p:spPr bwMode="auto">
          <a:xfrm>
            <a:off x="4823904" y="3817931"/>
            <a:ext cx="2376388" cy="374266"/>
          </a:xfrm>
          <a:prstGeom prst="wedgeRectCallout">
            <a:avLst>
              <a:gd name="adj1" fmla="val 93501"/>
              <a:gd name="adj2" fmla="val 91434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z.B. Betriebssysteme 1</a:t>
            </a:r>
          </a:p>
        </p:txBody>
      </p:sp>
    </p:spTree>
    <p:extLst>
      <p:ext uri="{BB962C8B-B14F-4D97-AF65-F5344CB8AC3E}">
        <p14:creationId xmlns:p14="http://schemas.microsoft.com/office/powerpoint/2010/main" val="3084105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Akzentsetzungsmodule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>
          <a:xfrm>
            <a:off x="719139" y="1978025"/>
            <a:ext cx="3564830" cy="4318000"/>
          </a:xfrm>
        </p:spPr>
        <p:txBody>
          <a:bodyPr/>
          <a:lstStyle/>
          <a:p>
            <a:r>
              <a:rPr lang="de-DE" sz="2000" dirty="0" smtClean="0"/>
              <a:t>Freie Auswahl aus dem Angebot des Fachbachelors Informatik</a:t>
            </a:r>
            <a:endParaRPr lang="en-US" sz="2000" dirty="0"/>
          </a:p>
          <a:p>
            <a:r>
              <a:rPr lang="de-DE" sz="2000" dirty="0" smtClean="0"/>
              <a:t>auch  zum Studium einer Vertiefungsrichtungen in der Informatik geeignet</a:t>
            </a:r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1C14-5769-4A45-A204-C6AE37F79BA2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72816"/>
            <a:ext cx="5908464" cy="45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3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PB-Bereich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Professionalisierungsbereich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1C14-5769-4A45-A204-C6AE37F79BA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6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Bachelor</a:t>
            </a:r>
            <a:br>
              <a:rPr lang="de-DE" sz="3600" dirty="0" smtClean="0"/>
            </a:br>
            <a:r>
              <a:rPr lang="de-DE" sz="3600" dirty="0" smtClean="0"/>
              <a:t>Professionalisierungsbereich (PB)</a:t>
            </a:r>
            <a:endParaRPr lang="de-DE" sz="36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719138" y="1989139"/>
            <a:ext cx="7916862" cy="4306886"/>
          </a:xfrm>
        </p:spPr>
        <p:txBody>
          <a:bodyPr/>
          <a:lstStyle/>
          <a:p>
            <a:r>
              <a:rPr lang="de-DE" sz="2800" dirty="0" smtClean="0"/>
              <a:t>PB-Module</a:t>
            </a:r>
          </a:p>
          <a:p>
            <a:pPr lvl="1"/>
            <a:r>
              <a:rPr lang="de-DE" sz="2400" dirty="0" err="1" smtClean="0"/>
              <a:t>fachnahe</a:t>
            </a:r>
            <a:r>
              <a:rPr lang="de-DE" sz="2400" dirty="0" smtClean="0"/>
              <a:t> Angebote </a:t>
            </a:r>
            <a:r>
              <a:rPr lang="de-DE" sz="2400" dirty="0" smtClean="0"/>
              <a:t>Informatik </a:t>
            </a:r>
            <a:r>
              <a:rPr lang="de-DE" sz="2400" dirty="0" smtClean="0"/>
              <a:t>DRINGEND empfohlen</a:t>
            </a:r>
          </a:p>
          <a:p>
            <a:pPr lvl="2"/>
            <a:r>
              <a:rPr lang="de-DE" sz="2000" dirty="0" smtClean="0"/>
              <a:t>Soft Skills, Informatik &amp; Gesellschaft, Proseminar, </a:t>
            </a:r>
            <a:r>
              <a:rPr lang="de-DE" sz="2000" dirty="0" smtClean="0"/>
              <a:t>Forschungsseminar</a:t>
            </a:r>
          </a:p>
          <a:p>
            <a:pPr lvl="1"/>
            <a:r>
              <a:rPr lang="de-DE" sz="2400" dirty="0" smtClean="0"/>
              <a:t>aus dem PB-Katalog außerschulisches Berufsziel</a:t>
            </a:r>
          </a:p>
          <a:p>
            <a:pPr lvl="1"/>
            <a:r>
              <a:rPr lang="de-DE" sz="2400" dirty="0" smtClean="0"/>
              <a:t>können </a:t>
            </a:r>
            <a:r>
              <a:rPr lang="de-DE" sz="2400" dirty="0" smtClean="0"/>
              <a:t>aber auf Antrag auch aus dem Fachangebot gewählt werden</a:t>
            </a:r>
          </a:p>
          <a:p>
            <a:pPr lvl="2"/>
            <a:r>
              <a:rPr lang="de-DE" sz="2000" dirty="0" smtClean="0"/>
              <a:t>Fachmodule anderer Fächer (soweit keine Zugangs-beschränkungen da sind)</a:t>
            </a:r>
          </a:p>
          <a:p>
            <a:pPr lvl="2"/>
            <a:r>
              <a:rPr lang="de-DE" sz="2000" dirty="0" smtClean="0"/>
              <a:t>speziell auch Informatik-Module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98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578991"/>
            <a:ext cx="7197725" cy="900113"/>
          </a:xfrm>
        </p:spPr>
        <p:txBody>
          <a:bodyPr/>
          <a:lstStyle/>
          <a:p>
            <a:r>
              <a:rPr lang="de-DE" dirty="0" smtClean="0"/>
              <a:t>Suche nach PB-Modulen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79152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69818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26692"/>
            <a:ext cx="72199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86859"/>
            <a:ext cx="7195195" cy="495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77152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98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Professionalisierungsbereich</a:t>
            </a:r>
            <a:r>
              <a:rPr lang="de-DE" sz="3200" dirty="0" smtClean="0"/>
              <a:t>	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138" y="1989139"/>
            <a:ext cx="7916862" cy="4306886"/>
          </a:xfrm>
        </p:spPr>
        <p:txBody>
          <a:bodyPr/>
          <a:lstStyle/>
          <a:p>
            <a:r>
              <a:rPr lang="de-DE" sz="2400" dirty="0" err="1" smtClean="0"/>
              <a:t>Fachnahe</a:t>
            </a:r>
            <a:r>
              <a:rPr lang="de-DE" sz="2400" dirty="0" smtClean="0"/>
              <a:t> </a:t>
            </a:r>
            <a:r>
              <a:rPr lang="de-DE" sz="2400" dirty="0" smtClean="0"/>
              <a:t>Angebote des eigenen Fachs:</a:t>
            </a:r>
          </a:p>
          <a:p>
            <a:pPr lvl="1"/>
            <a:r>
              <a:rPr lang="de-DE" sz="2000" dirty="0" smtClean="0"/>
              <a:t>18 KP dringend </a:t>
            </a:r>
            <a:r>
              <a:rPr lang="de-DE" sz="2000" dirty="0" smtClean="0"/>
              <a:t>empfohlene Module des </a:t>
            </a:r>
            <a:r>
              <a:rPr lang="de-DE" sz="2000" dirty="0" smtClean="0"/>
              <a:t>Studienfachs</a:t>
            </a:r>
          </a:p>
          <a:p>
            <a:pPr lvl="1"/>
            <a:r>
              <a:rPr lang="de-DE" sz="2000" dirty="0"/>
              <a:t>Soft Skills, Informatik &amp; Gesellschaft, 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Proseminar</a:t>
            </a:r>
            <a:r>
              <a:rPr lang="de-DE" sz="2000" dirty="0"/>
              <a:t>, </a:t>
            </a:r>
            <a:r>
              <a:rPr lang="de-DE" sz="2000" dirty="0" smtClean="0"/>
              <a:t>Forschungsseminar </a:t>
            </a:r>
            <a:endParaRPr lang="de-DE" sz="2000" dirty="0" smtClean="0"/>
          </a:p>
          <a:p>
            <a:r>
              <a:rPr lang="de-DE" sz="2400" dirty="0" smtClean="0"/>
              <a:t>Interdisziplinäre Angebote</a:t>
            </a:r>
          </a:p>
          <a:p>
            <a:pPr lvl="1"/>
            <a:r>
              <a:rPr lang="de-DE" sz="2000" dirty="0" smtClean="0"/>
              <a:t>Säule „Sprachen“ </a:t>
            </a:r>
            <a:r>
              <a:rPr lang="de-DE" sz="2000" dirty="0" smtClean="0"/>
              <a:t>: </a:t>
            </a:r>
            <a:r>
              <a:rPr lang="de-DE" sz="1800" dirty="0" smtClean="0"/>
              <a:t>12KP </a:t>
            </a:r>
            <a:r>
              <a:rPr lang="de-DE" sz="1800" dirty="0" smtClean="0"/>
              <a:t>Sprachkurse sind kostenfrei erlaubt.</a:t>
            </a:r>
          </a:p>
          <a:p>
            <a:pPr lvl="1"/>
            <a:r>
              <a:rPr lang="de-DE" sz="2000" dirty="0" smtClean="0"/>
              <a:t>Säule „Überfachliche Professionalisierung“</a:t>
            </a:r>
          </a:p>
          <a:p>
            <a:pPr lvl="1"/>
            <a:r>
              <a:rPr lang="de-DE" sz="2000" dirty="0" smtClean="0"/>
              <a:t>Angebote anderer Fächer</a:t>
            </a:r>
          </a:p>
          <a:p>
            <a:r>
              <a:rPr lang="de-DE" sz="2400" dirty="0" smtClean="0"/>
              <a:t>Professionalisierungsprogramme:</a:t>
            </a:r>
            <a:endParaRPr lang="de-DE" sz="2400" dirty="0"/>
          </a:p>
          <a:p>
            <a:pPr lvl="1"/>
            <a:r>
              <a:rPr lang="de-DE" sz="2000" dirty="0" smtClean="0"/>
              <a:t>12-18 KP Angebote mit bestimmtem Profil </a:t>
            </a:r>
          </a:p>
          <a:p>
            <a:pPr lvl="1"/>
            <a:r>
              <a:rPr lang="de-DE" sz="2000" dirty="0" smtClean="0"/>
              <a:t>z.B. Musik für Informatiker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7" name="Ellipse 6"/>
          <p:cNvSpPr/>
          <p:nvPr/>
        </p:nvSpPr>
        <p:spPr bwMode="auto">
          <a:xfrm>
            <a:off x="6156176" y="2204864"/>
            <a:ext cx="288032" cy="1656184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3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71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PB-Module im WWW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6" y="2204864"/>
            <a:ext cx="4472940" cy="389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feil nach rechts 7"/>
          <p:cNvSpPr/>
          <p:nvPr/>
        </p:nvSpPr>
        <p:spPr bwMode="auto">
          <a:xfrm>
            <a:off x="432361" y="2579653"/>
            <a:ext cx="324036" cy="20553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  <p:sp>
        <p:nvSpPr>
          <p:cNvPr id="9" name="Pfeil nach rechts 8"/>
          <p:cNvSpPr/>
          <p:nvPr/>
        </p:nvSpPr>
        <p:spPr bwMode="auto">
          <a:xfrm>
            <a:off x="388905" y="5454550"/>
            <a:ext cx="324036" cy="20553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4824"/>
            <a:ext cx="3687341" cy="471927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2" name="Gerade Verbindung 11"/>
          <p:cNvCxnSpPr/>
          <p:nvPr/>
        </p:nvCxnSpPr>
        <p:spPr bwMode="auto">
          <a:xfrm flipV="1">
            <a:off x="3419872" y="1844824"/>
            <a:ext cx="1728192" cy="734830"/>
          </a:xfrm>
          <a:prstGeom prst="line">
            <a:avLst/>
          </a:prstGeom>
          <a:noFill/>
          <a:ln w="9525" cap="flat" cmpd="sng" algn="ctr">
            <a:solidFill>
              <a:srgbClr val="2D2D8A">
                <a:alpha val="7098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53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4" name="Gerade Verbindung 13"/>
          <p:cNvCxnSpPr/>
          <p:nvPr/>
        </p:nvCxnSpPr>
        <p:spPr bwMode="auto">
          <a:xfrm>
            <a:off x="3419872" y="2579653"/>
            <a:ext cx="1728192" cy="3984442"/>
          </a:xfrm>
          <a:prstGeom prst="line">
            <a:avLst/>
          </a:prstGeom>
          <a:noFill/>
          <a:ln w="9525" cap="flat" cmpd="sng" algn="ctr">
            <a:solidFill>
              <a:srgbClr val="2D2D8A">
                <a:alpha val="7098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53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272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Muss ich jetzt alles mitschreiben?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4400" dirty="0" smtClean="0"/>
              <a:t>NEIN!</a:t>
            </a:r>
            <a:endParaRPr lang="de-DE" dirty="0"/>
          </a:p>
          <a:p>
            <a:endParaRPr lang="de-DE" sz="2400" dirty="0" smtClean="0"/>
          </a:p>
          <a:p>
            <a:r>
              <a:rPr lang="de-DE" sz="2400" dirty="0" smtClean="0"/>
              <a:t>Alle meine O-Wochen-Folien sind in der </a:t>
            </a:r>
            <a:r>
              <a:rPr lang="de-DE" sz="2400" dirty="0" err="1" smtClean="0"/>
              <a:t>StudIP</a:t>
            </a:r>
            <a:r>
              <a:rPr lang="de-DE" sz="2400" dirty="0" smtClean="0"/>
              <a:t>-Veranstaltung</a:t>
            </a: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accent6"/>
                </a:solidFill>
              </a:rPr>
              <a:t>ISDI</a:t>
            </a:r>
            <a:r>
              <a:rPr lang="de-DE" sz="2400" dirty="0" smtClean="0"/>
              <a:t> – </a:t>
            </a:r>
            <a:r>
              <a:rPr lang="de-DE" sz="2400" dirty="0" smtClean="0">
                <a:solidFill>
                  <a:schemeClr val="accent6"/>
                </a:solidFill>
              </a:rPr>
              <a:t>I</a:t>
            </a:r>
            <a:r>
              <a:rPr lang="de-DE" sz="2400" dirty="0" smtClean="0"/>
              <a:t>nformationen für </a:t>
            </a:r>
            <a:r>
              <a:rPr lang="de-DE" sz="2400" dirty="0" smtClean="0">
                <a:solidFill>
                  <a:schemeClr val="accent6"/>
                </a:solidFill>
              </a:rPr>
              <a:t>S</a:t>
            </a:r>
            <a:r>
              <a:rPr lang="de-DE" sz="2400" dirty="0" smtClean="0"/>
              <a:t>tudierende des </a:t>
            </a:r>
            <a:r>
              <a:rPr lang="de-DE" sz="2400" dirty="0" smtClean="0">
                <a:solidFill>
                  <a:schemeClr val="accent6"/>
                </a:solidFill>
              </a:rPr>
              <a:t>D</a:t>
            </a:r>
            <a:r>
              <a:rPr lang="de-DE" sz="2400" dirty="0" smtClean="0"/>
              <a:t>epartments für </a:t>
            </a:r>
            <a:r>
              <a:rPr lang="de-DE" sz="2400" dirty="0" smtClean="0">
                <a:solidFill>
                  <a:schemeClr val="accent6"/>
                </a:solidFill>
              </a:rPr>
              <a:t>I</a:t>
            </a:r>
            <a:r>
              <a:rPr lang="de-DE" sz="2400" dirty="0" smtClean="0"/>
              <a:t>nformatik</a:t>
            </a:r>
          </a:p>
          <a:p>
            <a:pPr marL="357188" indent="0">
              <a:buNone/>
            </a:pPr>
            <a:r>
              <a:rPr lang="de-DE" sz="2400" dirty="0" smtClean="0"/>
              <a:t>verfügbar.</a:t>
            </a:r>
          </a:p>
          <a:p>
            <a:r>
              <a:rPr lang="de-DE" sz="2400" dirty="0" smtClean="0"/>
              <a:t>Genaueres zum </a:t>
            </a:r>
            <a:r>
              <a:rPr lang="de-DE" sz="2400" dirty="0" err="1" smtClean="0"/>
              <a:t>StudIP</a:t>
            </a:r>
            <a:r>
              <a:rPr lang="de-DE" sz="2400" dirty="0" smtClean="0"/>
              <a:t> unter „Mein Stundenplan“</a:t>
            </a:r>
            <a:endParaRPr lang="en-US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30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Flexibilität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2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Anwendungsfach</a:t>
            </a:r>
            <a:br>
              <a:rPr lang="de-DE" dirty="0" smtClean="0"/>
            </a:br>
            <a:r>
              <a:rPr lang="de-DE" dirty="0" smtClean="0"/>
              <a:t>zum Bachelor Informatik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138" y="1978025"/>
            <a:ext cx="8173342" cy="4318000"/>
          </a:xfrm>
        </p:spPr>
        <p:txBody>
          <a:bodyPr/>
          <a:lstStyle/>
          <a:p>
            <a:r>
              <a:rPr lang="de-DE" sz="2000" dirty="0" smtClean="0"/>
              <a:t>Studieninhalte</a:t>
            </a:r>
          </a:p>
          <a:p>
            <a:pPr lvl="1"/>
            <a:r>
              <a:rPr lang="de-DE" sz="1800" dirty="0" smtClean="0"/>
              <a:t>Informatik-Pflichtprogramm wie im Fachbachelor Informatik</a:t>
            </a:r>
          </a:p>
          <a:p>
            <a:pPr lvl="1"/>
            <a:r>
              <a:rPr lang="de-DE" sz="1800" dirty="0" smtClean="0"/>
              <a:t>30 KP Basismodule des zweiten Fachs ab 3. Semester</a:t>
            </a:r>
          </a:p>
          <a:p>
            <a:pPr lvl="1"/>
            <a:r>
              <a:rPr lang="de-DE" sz="1800" dirty="0" smtClean="0">
                <a:solidFill>
                  <a:srgbClr val="C00000"/>
                </a:solidFill>
              </a:rPr>
              <a:t>Sonderregelung Anwendungsfach Mathematik </a:t>
            </a:r>
            <a:endParaRPr lang="de-DE" sz="1800" dirty="0" smtClean="0">
              <a:solidFill>
                <a:srgbClr val="C00000"/>
              </a:solidFill>
            </a:endParaRPr>
          </a:p>
          <a:p>
            <a:pPr lvl="1"/>
            <a:r>
              <a:rPr lang="de-DE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de-DE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Einzelberatung</a:t>
            </a:r>
            <a:r>
              <a:rPr lang="de-DE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! Termin mit mir abstimmen!</a:t>
            </a:r>
            <a:endParaRPr lang="de-DE" sz="1800" dirty="0" smtClean="0">
              <a:solidFill>
                <a:srgbClr val="C00000"/>
              </a:solidFill>
            </a:endParaRPr>
          </a:p>
          <a:p>
            <a:r>
              <a:rPr lang="de-DE" sz="2000" dirty="0" smtClean="0"/>
              <a:t>Hohe Flexibilität erforderlich</a:t>
            </a:r>
          </a:p>
          <a:p>
            <a:pPr lvl="1"/>
            <a:r>
              <a:rPr lang="de-DE" sz="1800" dirty="0" smtClean="0"/>
              <a:t>Keine Abstimmung von Vorlesungs- und Prüfungsterminen </a:t>
            </a:r>
          </a:p>
          <a:p>
            <a:r>
              <a:rPr lang="de-DE" sz="2000" dirty="0" smtClean="0"/>
              <a:t>Zulassungsfreies Anwendungsfach:</a:t>
            </a:r>
          </a:p>
          <a:p>
            <a:pPr lvl="1"/>
            <a:r>
              <a:rPr lang="de-DE" sz="1800" dirty="0" smtClean="0"/>
              <a:t>Anrechnung von bis zu 30KP anstelle der Akzentsetzungsmodule möglich</a:t>
            </a:r>
            <a:endParaRPr lang="de-DE" sz="1800" dirty="0" smtClean="0"/>
          </a:p>
          <a:p>
            <a:r>
              <a:rPr lang="de-DE" sz="2000" dirty="0" smtClean="0"/>
              <a:t>Zulassungsbeschränktes Anwendungsfach</a:t>
            </a:r>
            <a:r>
              <a:rPr lang="de-DE" sz="2000" dirty="0" smtClean="0"/>
              <a:t>:</a:t>
            </a:r>
          </a:p>
          <a:p>
            <a:pPr lvl="1"/>
            <a:r>
              <a:rPr lang="de-DE" sz="1800" dirty="0" smtClean="0"/>
              <a:t>Immatrikulation im </a:t>
            </a:r>
            <a:r>
              <a:rPr lang="de-DE" sz="1800" b="1" dirty="0" smtClean="0">
                <a:solidFill>
                  <a:schemeClr val="accent6"/>
                </a:solidFill>
              </a:rPr>
              <a:t>Zwei-Fächer-Bachelor</a:t>
            </a:r>
            <a:endParaRPr lang="de-DE" sz="1800" b="1" dirty="0" smtClean="0">
              <a:solidFill>
                <a:schemeClr val="accent6"/>
              </a:solidFill>
            </a:endParaRPr>
          </a:p>
          <a:p>
            <a:pPr lvl="1"/>
            <a:r>
              <a:rPr lang="de-DE" sz="1800" dirty="0" smtClean="0"/>
              <a:t>Umschreibung in Fachbachelor </a:t>
            </a:r>
          </a:p>
          <a:p>
            <a:pPr lvl="1"/>
            <a:r>
              <a:rPr lang="de-DE" sz="1800" dirty="0" smtClean="0"/>
              <a:t>Anrechnung als Anwendungsfachmodule</a:t>
            </a:r>
            <a:endParaRPr lang="de-DE" sz="1800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4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350" y="908050"/>
            <a:ext cx="7197725" cy="1152798"/>
          </a:xfrm>
        </p:spPr>
        <p:txBody>
          <a:bodyPr/>
          <a:lstStyle/>
          <a:p>
            <a:r>
              <a:rPr lang="de-DE" sz="3600" dirty="0" smtClean="0"/>
              <a:t>Fach-Bachelor Informatik</a:t>
            </a:r>
            <a:br>
              <a:rPr lang="de-DE" sz="3600" dirty="0" smtClean="0"/>
            </a:br>
            <a:r>
              <a:rPr lang="de-DE" dirty="0" smtClean="0"/>
              <a:t>Anwendungsfach oder nicht</a:t>
            </a:r>
            <a:endParaRPr lang="de-DE" sz="3600" dirty="0"/>
          </a:p>
        </p:txBody>
      </p:sp>
      <p:graphicFrame>
        <p:nvGraphicFramePr>
          <p:cNvPr id="4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066592"/>
              </p:ext>
            </p:extLst>
          </p:nvPr>
        </p:nvGraphicFramePr>
        <p:xfrm>
          <a:off x="971600" y="2276872"/>
          <a:ext cx="7916862" cy="43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4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Professionalisierungsmodule</a:t>
            </a:r>
            <a:br>
              <a:rPr lang="de-DE" dirty="0" smtClean="0"/>
            </a:br>
            <a:r>
              <a:rPr lang="de-DE" dirty="0" smtClean="0"/>
              <a:t>als Fenster in ein anderes Fach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Immatrikuliert im Fachbachelor Informatik</a:t>
            </a:r>
          </a:p>
          <a:p>
            <a:r>
              <a:rPr lang="de-DE" sz="2800" dirty="0" smtClean="0"/>
              <a:t>Interesse an anderem Fach, z.B. Physik:</a:t>
            </a:r>
          </a:p>
          <a:p>
            <a:pPr lvl="1"/>
            <a:r>
              <a:rPr lang="de-DE" sz="2400" dirty="0" smtClean="0"/>
              <a:t>Belegen der Module des anderen Fachs im Rahmen des Prof.-Bereichs möglich</a:t>
            </a:r>
            <a:br>
              <a:rPr lang="de-DE" sz="2400" dirty="0" smtClean="0"/>
            </a:br>
            <a:r>
              <a:rPr lang="de-DE" sz="2400" dirty="0" smtClean="0"/>
              <a:t>(</a:t>
            </a:r>
            <a:r>
              <a:rPr lang="de-DE" sz="2400" dirty="0" smtClean="0">
                <a:sym typeface="Wingdings" panose="05000000000000000000" pitchFamily="2" charset="2"/>
              </a:rPr>
              <a:t>Antrag: Austauschmodule)</a:t>
            </a:r>
          </a:p>
          <a:p>
            <a:pPr lvl="1"/>
            <a:r>
              <a:rPr lang="de-DE" sz="2400" dirty="0" smtClean="0">
                <a:sym typeface="Wingdings" panose="05000000000000000000" pitchFamily="2" charset="2"/>
              </a:rPr>
              <a:t>Bei zulassungsbeschränkten Fächern: </a:t>
            </a:r>
            <a:br>
              <a:rPr lang="de-DE" sz="2400" dirty="0" smtClean="0">
                <a:sym typeface="Wingdings" panose="05000000000000000000" pitchFamily="2" charset="2"/>
              </a:rPr>
            </a:br>
            <a:r>
              <a:rPr lang="de-DE" sz="2400" dirty="0" smtClean="0">
                <a:sym typeface="Wingdings" panose="05000000000000000000" pitchFamily="2" charset="2"/>
              </a:rPr>
              <a:t>keine Basis- oder Aufbaumodule, nur max. 18KP</a:t>
            </a:r>
          </a:p>
          <a:p>
            <a:r>
              <a:rPr lang="de-DE" sz="2400" dirty="0" smtClean="0">
                <a:sym typeface="Wingdings" panose="05000000000000000000" pitchFamily="2" charset="2"/>
              </a:rPr>
              <a:t>Professionalisierungsprogramm „Musik für Studierende der Informatik“:</a:t>
            </a:r>
          </a:p>
          <a:p>
            <a:pPr lvl="1"/>
            <a:r>
              <a:rPr lang="de-DE" sz="2000" dirty="0" smtClean="0">
                <a:sym typeface="Wingdings" panose="05000000000000000000" pitchFamily="2" charset="2"/>
              </a:rPr>
              <a:t>Öffnung theoretischer Musik-Module für Informatik-Studierende </a:t>
            </a:r>
          </a:p>
          <a:p>
            <a:pPr lvl="2"/>
            <a:endParaRPr lang="en-US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Wirtschaftsinformatik ~ </a:t>
            </a:r>
            <a:r>
              <a:rPr lang="de-DE" dirty="0" smtClean="0"/>
              <a:t>Informatik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138" y="2132855"/>
            <a:ext cx="7916862" cy="4163169"/>
          </a:xfrm>
        </p:spPr>
        <p:txBody>
          <a:bodyPr/>
          <a:lstStyle/>
          <a:p>
            <a:pPr lvl="1"/>
            <a:r>
              <a:rPr lang="de-DE" sz="2000" dirty="0" smtClean="0"/>
              <a:t>Acht </a:t>
            </a:r>
            <a:r>
              <a:rPr lang="de-DE" sz="2000" dirty="0" smtClean="0"/>
              <a:t>gemeinsame Module</a:t>
            </a:r>
          </a:p>
          <a:p>
            <a:pPr lvl="1"/>
            <a:r>
              <a:rPr lang="de-DE" sz="2000" dirty="0" smtClean="0"/>
              <a:t>WI-Mathe-Module </a:t>
            </a:r>
            <a:r>
              <a:rPr lang="de-DE" sz="2000" dirty="0" smtClean="0">
                <a:sym typeface="Symbol"/>
              </a:rPr>
              <a:t> Informatiker-</a:t>
            </a:r>
            <a:r>
              <a:rPr lang="de-DE" sz="2000" dirty="0" smtClean="0"/>
              <a:t>Mathemodule</a:t>
            </a:r>
          </a:p>
          <a:p>
            <a:pPr lvl="1"/>
            <a:r>
              <a:rPr lang="de-DE" sz="2000" dirty="0" smtClean="0"/>
              <a:t>WI-Wahlmodule werden aus Informatik gewählt</a:t>
            </a:r>
          </a:p>
          <a:p>
            <a:pPr lvl="1"/>
            <a:r>
              <a:rPr lang="de-DE" sz="2000" dirty="0" smtClean="0"/>
              <a:t>Informatik-(PB)-Wahlmodule können aus der Wirtschaftsinformatik bzw. aus der BWL gewählt werden, </a:t>
            </a:r>
          </a:p>
          <a:p>
            <a:pPr>
              <a:buFont typeface="Wingdings"/>
              <a:buChar char="à"/>
            </a:pPr>
            <a:r>
              <a:rPr lang="de-DE" sz="2400" dirty="0" smtClean="0"/>
              <a:t>Studiengänge haben sehr viele gemeinsame Module</a:t>
            </a:r>
          </a:p>
          <a:p>
            <a:pPr>
              <a:buFont typeface="Wingdings"/>
              <a:buChar char="à"/>
            </a:pPr>
            <a:r>
              <a:rPr lang="de-DE" sz="2400" dirty="0" smtClean="0">
                <a:sym typeface="Wingdings" pitchFamily="2" charset="2"/>
              </a:rPr>
              <a:t>Früher Wechsel zwischen  den Studiengängen „ohne Verluste“ </a:t>
            </a:r>
            <a:r>
              <a:rPr lang="de-DE" sz="2400" dirty="0" smtClean="0">
                <a:sym typeface="Wingdings" pitchFamily="2" charset="2"/>
              </a:rPr>
              <a:t>möglich</a:t>
            </a:r>
            <a:endParaRPr lang="de-DE" sz="2400" dirty="0" smtClean="0">
              <a:sym typeface="Wingdings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 rot="20972997">
            <a:off x="2876680" y="4971907"/>
            <a:ext cx="600677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de-DE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Wechseln ist möglich, </a:t>
            </a:r>
            <a:br>
              <a:rPr lang="de-DE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de-DE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aber nicht unbedingt nötig</a:t>
            </a:r>
            <a:endParaRPr lang="de-DE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50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7" y="692150"/>
            <a:ext cx="7055892" cy="1008063"/>
          </a:xfrm>
        </p:spPr>
        <p:txBody>
          <a:bodyPr/>
          <a:lstStyle/>
          <a:p>
            <a:r>
              <a:rPr lang="de-DE" sz="3600" dirty="0" smtClean="0"/>
              <a:t>Studienplan für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 smtClean="0"/>
              <a:t>Fachbachelor Wirtschaftsinformatik</a:t>
            </a:r>
            <a:endParaRPr lang="de-DE" sz="3600" dirty="0"/>
          </a:p>
        </p:txBody>
      </p:sp>
      <p:graphicFrame>
        <p:nvGraphicFramePr>
          <p:cNvPr id="3128" name="Group 5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617691"/>
              </p:ext>
            </p:extLst>
          </p:nvPr>
        </p:nvGraphicFramePr>
        <p:xfrm>
          <a:off x="323849" y="1844675"/>
          <a:ext cx="8569327" cy="3942829"/>
        </p:xfrm>
        <a:graphic>
          <a:graphicData uri="http://schemas.openxmlformats.org/drawingml/2006/table">
            <a:tbl>
              <a:tblPr/>
              <a:tblGrid>
                <a:gridCol w="843496"/>
                <a:gridCol w="1780322"/>
                <a:gridCol w="1608146"/>
                <a:gridCol w="448235"/>
                <a:gridCol w="998617"/>
                <a:gridCol w="1443659"/>
                <a:gridCol w="1446852"/>
              </a:tblGrid>
              <a:tr h="603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1.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0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Algorithmen &amp; Programmierung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Programmier-kurs Java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Einf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. In die BWL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Wirtschafts- </a:t>
                      </a: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informatik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 1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Diskerte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 Strukturen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rgbClr val="FFFF99"/>
                      </a:bgClr>
                    </a:patt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2.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Algorithmen &amp; Datenstrukturen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/>
                      </a:r>
                      <a:b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Soft Skills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 </a:t>
                      </a:r>
                      <a:b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Informatik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Wirtschafts- </a:t>
                      </a: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informatik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 2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Mathematik 2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rgbClr val="FFFF99"/>
                      </a:bgClr>
                    </a:pattFill>
                  </a:tcPr>
                </a:tc>
              </a:tr>
              <a:tr h="78961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3.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263525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Informations-systeme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Software-</a:t>
                      </a:r>
                      <a:b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technik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 1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Buchhaltung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/ Abschluss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DV-Projekt- </a:t>
                      </a: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management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92D050"/>
                      </a:fgClr>
                      <a:bgClr>
                        <a:srgbClr val="FFCC66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Informatik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96040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4.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PB-Wahl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92D05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Proseminar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BWL: 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Produktion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eBusiness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PI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45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/>
                      </a:r>
                      <a:b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Softwareprojekt</a:t>
                      </a: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01600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5.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Informatik und Gesellschaft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 PI  </a:t>
                      </a: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rgbClr val="FFFFFF"/>
                      </a:bgClr>
                    </a:pattFill>
                  </a:tcPr>
                </a:tc>
                <a:tc rowSpan="2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</a:t>
                      </a:r>
                      <a:b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PI oder AI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Mathematik 3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rgbClr val="FFFF99"/>
                      </a:bgClr>
                    </a:pattFill>
                  </a:tcPr>
                </a:tc>
              </a:tr>
              <a:tr h="447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6.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Bachelor-Abschlussmodul</a:t>
                      </a: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CCFFCC"/>
                      </a:fgClr>
                      <a:bgClr>
                        <a:srgbClr val="FFFFF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Seminar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CCFFCC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</a:t>
                      </a:r>
                      <a:b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WiWi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Wahl</a:t>
                      </a:r>
                      <a:b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WiWi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8000" marR="18000" marT="0" marB="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</a:tbl>
          </a:graphicData>
        </a:graphic>
      </p:graphicFrame>
      <p:sp>
        <p:nvSpPr>
          <p:cNvPr id="3126" name="Text Box 54"/>
          <p:cNvSpPr txBox="1">
            <a:spLocks noChangeArrowheads="1"/>
          </p:cNvSpPr>
          <p:nvPr/>
        </p:nvSpPr>
        <p:spPr bwMode="auto">
          <a:xfrm>
            <a:off x="323850" y="5949280"/>
            <a:ext cx="3455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2438" indent="-452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18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de-DE" dirty="0"/>
              <a:t>PI:	Praktische Informatik</a:t>
            </a:r>
          </a:p>
          <a:p>
            <a:pPr>
              <a:buFontTx/>
              <a:buNone/>
            </a:pPr>
            <a:r>
              <a:rPr lang="de-DE" dirty="0"/>
              <a:t>AI:	Angewandte Informatik</a:t>
            </a:r>
          </a:p>
        </p:txBody>
      </p:sp>
      <p:sp>
        <p:nvSpPr>
          <p:cNvPr id="3127" name="Text Box 55"/>
          <p:cNvSpPr txBox="1">
            <a:spLocks noChangeArrowheads="1"/>
          </p:cNvSpPr>
          <p:nvPr/>
        </p:nvSpPr>
        <p:spPr bwMode="auto">
          <a:xfrm>
            <a:off x="5003800" y="5949280"/>
            <a:ext cx="379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2438" indent="-452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18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de-DE" dirty="0"/>
              <a:t>WI:	Wirtschaftsinformatik</a:t>
            </a:r>
          </a:p>
          <a:p>
            <a:pPr>
              <a:buFontTx/>
              <a:buNone/>
            </a:pPr>
            <a:r>
              <a:rPr lang="de-DE" dirty="0" err="1"/>
              <a:t>WiWi</a:t>
            </a:r>
            <a:r>
              <a:rPr lang="de-DE" dirty="0"/>
              <a:t>:	Wirtschaftswissenschaften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1C14-5769-4A45-A204-C6AE37F79BA2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5" name="Rechteckige Legende 4"/>
          <p:cNvSpPr/>
          <p:nvPr/>
        </p:nvSpPr>
        <p:spPr bwMode="auto">
          <a:xfrm>
            <a:off x="2320290" y="894494"/>
            <a:ext cx="2323718" cy="374266"/>
          </a:xfrm>
          <a:prstGeom prst="wedgeRectCallout">
            <a:avLst>
              <a:gd name="adj1" fmla="val 61253"/>
              <a:gd name="adj2" fmla="val 428825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z.B. Theoretische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 Inf. 1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  <p:sp>
        <p:nvSpPr>
          <p:cNvPr id="10" name="Rechteckige Legende 9"/>
          <p:cNvSpPr/>
          <p:nvPr/>
        </p:nvSpPr>
        <p:spPr bwMode="auto">
          <a:xfrm>
            <a:off x="3127873" y="5301208"/>
            <a:ext cx="1875927" cy="374266"/>
          </a:xfrm>
          <a:prstGeom prst="wedgeRectCallout">
            <a:avLst>
              <a:gd name="adj1" fmla="val 122321"/>
              <a:gd name="adj2" fmla="val -96991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z.B. 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Compilerbau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  <p:sp>
        <p:nvSpPr>
          <p:cNvPr id="11" name="Rechteckige Legende 10"/>
          <p:cNvSpPr/>
          <p:nvPr/>
        </p:nvSpPr>
        <p:spPr bwMode="auto">
          <a:xfrm>
            <a:off x="6444208" y="1196752"/>
            <a:ext cx="1512168" cy="374266"/>
          </a:xfrm>
          <a:prstGeom prst="wedgeRectCallout">
            <a:avLst>
              <a:gd name="adj1" fmla="val 61253"/>
              <a:gd name="adj2" fmla="val 428825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z.B. Analysis</a:t>
            </a:r>
          </a:p>
        </p:txBody>
      </p:sp>
      <p:sp>
        <p:nvSpPr>
          <p:cNvPr id="12" name="Rechteckige Legende 11"/>
          <p:cNvSpPr/>
          <p:nvPr/>
        </p:nvSpPr>
        <p:spPr bwMode="auto">
          <a:xfrm>
            <a:off x="5580112" y="3429000"/>
            <a:ext cx="2160239" cy="360040"/>
          </a:xfrm>
          <a:prstGeom prst="wedgeRectCallout">
            <a:avLst>
              <a:gd name="adj1" fmla="val 57617"/>
              <a:gd name="adj2" fmla="val 380003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z.B. Lin. Algebra</a:t>
            </a: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5579383" y="2492896"/>
            <a:ext cx="2160239" cy="576064"/>
          </a:xfrm>
          <a:prstGeom prst="wedgeRectCallout">
            <a:avLst>
              <a:gd name="adj1" fmla="val 77495"/>
              <a:gd name="adj2" fmla="val 141030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z.B. Grundl</a:t>
            </a:r>
            <a:r>
              <a:rPr lang="de-DE" dirty="0" smtClean="0">
                <a:latin typeface="M400600" pitchFamily="2" charset="0"/>
                <a:ea typeface="MS PGothic" pitchFamily="34" charset="-128"/>
                <a:cs typeface="Arial" charset="0"/>
              </a:rPr>
              <a:t>agen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 der technischen Inf.</a:t>
            </a: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-324544" y="2593795"/>
            <a:ext cx="2376388" cy="374266"/>
          </a:xfrm>
          <a:prstGeom prst="wedgeRectCallout">
            <a:avLst>
              <a:gd name="adj1" fmla="val 61253"/>
              <a:gd name="adj2" fmla="val 428825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z.B. Theoretische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 Inf. 2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  <p:sp>
        <p:nvSpPr>
          <p:cNvPr id="15" name="Rechteckige Legende 14"/>
          <p:cNvSpPr/>
          <p:nvPr/>
        </p:nvSpPr>
        <p:spPr bwMode="auto">
          <a:xfrm>
            <a:off x="2591644" y="3241867"/>
            <a:ext cx="2376388" cy="374266"/>
          </a:xfrm>
          <a:prstGeom prst="wedgeRectCallout">
            <a:avLst>
              <a:gd name="adj1" fmla="val 61253"/>
              <a:gd name="adj2" fmla="val 428825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z.B. Rechnernetze 1</a:t>
            </a:r>
          </a:p>
        </p:txBody>
      </p:sp>
      <p:sp>
        <p:nvSpPr>
          <p:cNvPr id="16" name="Rechteckige Legende 15"/>
          <p:cNvSpPr/>
          <p:nvPr/>
        </p:nvSpPr>
        <p:spPr bwMode="auto">
          <a:xfrm>
            <a:off x="4823904" y="3817931"/>
            <a:ext cx="2376388" cy="374266"/>
          </a:xfrm>
          <a:prstGeom prst="wedgeRectCallout">
            <a:avLst>
              <a:gd name="adj1" fmla="val 93501"/>
              <a:gd name="adj2" fmla="val 91434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z.B. Betriebssysteme 1</a:t>
            </a:r>
          </a:p>
        </p:txBody>
      </p:sp>
    </p:spTree>
    <p:extLst>
      <p:ext uri="{BB962C8B-B14F-4D97-AF65-F5344CB8AC3E}">
        <p14:creationId xmlns:p14="http://schemas.microsoft.com/office/powerpoint/2010/main" val="1372163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Wechsel von </a:t>
            </a:r>
            <a:br>
              <a:rPr lang="de-DE" dirty="0" smtClean="0"/>
            </a:br>
            <a:r>
              <a:rPr lang="de-DE" dirty="0" smtClean="0"/>
              <a:t>Wirtschaftsinformatik</a:t>
            </a:r>
            <a:r>
              <a:rPr lang="de-DE" dirty="0"/>
              <a:t> </a:t>
            </a:r>
            <a:r>
              <a:rPr lang="de-DE" dirty="0" smtClean="0"/>
              <a:t>zu Informatik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Wirtschaftsinformatik ist ein Teilgebiet der Angewandten Informatik</a:t>
            </a:r>
            <a:endParaRPr lang="de-DE" sz="2800" dirty="0"/>
          </a:p>
          <a:p>
            <a:pPr lvl="1"/>
            <a:r>
              <a:rPr lang="de-DE" sz="2400" dirty="0" smtClean="0"/>
              <a:t>Module Wirtschaftsinformatik 1, 2 usw. können als Akzentsetzungsmodule gewählt werden.</a:t>
            </a:r>
          </a:p>
          <a:p>
            <a:r>
              <a:rPr lang="de-DE" sz="2800" dirty="0" err="1" smtClean="0"/>
              <a:t>WiWi</a:t>
            </a:r>
            <a:r>
              <a:rPr lang="de-DE" sz="2800" dirty="0" smtClean="0"/>
              <a:t>-Module</a:t>
            </a:r>
          </a:p>
          <a:p>
            <a:pPr lvl="1"/>
            <a:r>
              <a:rPr lang="de-DE" sz="2400" dirty="0" smtClean="0"/>
              <a:t>können als PB-Module angerechnet werden</a:t>
            </a:r>
          </a:p>
          <a:p>
            <a:pPr marL="57150" indent="0">
              <a:buNone/>
            </a:pPr>
            <a:r>
              <a:rPr lang="de-DE" sz="2400" dirty="0" smtClean="0">
                <a:solidFill>
                  <a:schemeClr val="accent6"/>
                </a:solidFill>
                <a:sym typeface="Wingdings" pitchFamily="2" charset="2"/>
              </a:rPr>
              <a:t> Im Fachbachelor Informatik kann viel Wirtschaftsinformatik-Wissen erworben werden.</a:t>
            </a:r>
            <a:endParaRPr lang="de-DE" sz="2400" dirty="0" smtClean="0">
              <a:solidFill>
                <a:schemeClr val="accent6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1C14-5769-4A45-A204-C6AE37F79BA2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04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Vertiefungsrichtungen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Fachbachelor Informatik  und Fachmaster-Studiengängen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1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Vertiefungsrichtungen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1989138"/>
            <a:ext cx="7916862" cy="4318000"/>
          </a:xfrm>
        </p:spPr>
        <p:txBody>
          <a:bodyPr/>
          <a:lstStyle/>
          <a:p>
            <a:r>
              <a:rPr lang="de-DE" sz="2400" dirty="0" smtClean="0"/>
              <a:t>Eine Vertiefungsrichtung </a:t>
            </a:r>
          </a:p>
          <a:p>
            <a:pPr lvl="1"/>
            <a:r>
              <a:rPr lang="de-DE" sz="2000" dirty="0" smtClean="0"/>
              <a:t>schränkt die Auswahl der Wahlmodule auf Module ein, die zusammen ein bestimmtes Profil ergeben</a:t>
            </a:r>
          </a:p>
          <a:p>
            <a:pPr lvl="1"/>
            <a:r>
              <a:rPr lang="de-DE" sz="2000" dirty="0" smtClean="0"/>
              <a:t>Thematische Festlegung </a:t>
            </a:r>
          </a:p>
          <a:p>
            <a:pPr lvl="2"/>
            <a:r>
              <a:rPr lang="de-DE" sz="2000" dirty="0" smtClean="0"/>
              <a:t>der Abschlussarbeit </a:t>
            </a:r>
          </a:p>
          <a:p>
            <a:pPr lvl="2"/>
            <a:r>
              <a:rPr lang="de-DE" sz="2000" dirty="0" smtClean="0"/>
              <a:t>der Projektgruppenthematik im Master</a:t>
            </a:r>
          </a:p>
          <a:p>
            <a:pPr lvl="1"/>
            <a:r>
              <a:rPr lang="de-DE" sz="2000" dirty="0"/>
              <a:t>Informelles Zertifikat des Departments </a:t>
            </a:r>
          </a:p>
          <a:p>
            <a:pPr lvl="2"/>
            <a:r>
              <a:rPr lang="de-DE" sz="2000" dirty="0"/>
              <a:t>kann beantragt werden, nachdem  alle Forderungen der Vertiefungsrichtungen erfolgreich studiert </a:t>
            </a:r>
            <a:r>
              <a:rPr lang="de-DE" sz="2000" dirty="0" smtClean="0"/>
              <a:t>wurden</a:t>
            </a:r>
          </a:p>
          <a:p>
            <a:r>
              <a:rPr lang="de-DE" sz="2400" dirty="0" smtClean="0"/>
              <a:t>ist optional, d.h. muss nicht gewählt werden.</a:t>
            </a:r>
          </a:p>
          <a:p>
            <a:pPr lvl="1"/>
            <a:r>
              <a:rPr lang="de-DE" sz="2000" dirty="0" smtClean="0"/>
              <a:t>dann: Zusammenstellung der frei wählbaren Module nach eigenen Interessen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3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Vertiefungsrichtungen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Bachelor Informatik</a:t>
            </a:r>
          </a:p>
          <a:p>
            <a:pPr lvl="1"/>
            <a:r>
              <a:rPr lang="de-DE" sz="1600" dirty="0" smtClean="0"/>
              <a:t>Umweltinformatik </a:t>
            </a:r>
            <a:endParaRPr lang="de-DE" sz="1600" dirty="0"/>
          </a:p>
          <a:p>
            <a:pPr lvl="1"/>
            <a:r>
              <a:rPr lang="de-DE" sz="1600" dirty="0"/>
              <a:t>Modellierung und Analyse komplexer Systeme (MAX)</a:t>
            </a:r>
          </a:p>
          <a:p>
            <a:pPr lvl="1"/>
            <a:r>
              <a:rPr lang="de-DE" sz="1600" dirty="0"/>
              <a:t>Eingebettete Systeme und Mikrorobotik (ESMR)</a:t>
            </a:r>
          </a:p>
          <a:p>
            <a:pPr lvl="1"/>
            <a:r>
              <a:rPr lang="de-DE" sz="1600" dirty="0"/>
              <a:t>Systemsoftware</a:t>
            </a:r>
          </a:p>
          <a:p>
            <a:pPr lvl="1"/>
            <a:r>
              <a:rPr lang="de-DE" sz="1600" dirty="0"/>
              <a:t>Informationssysteme und Software Engineering</a:t>
            </a:r>
          </a:p>
          <a:p>
            <a:pPr lvl="1"/>
            <a:r>
              <a:rPr lang="de-DE" sz="1600" dirty="0"/>
              <a:t>Informatik in der </a:t>
            </a:r>
            <a:r>
              <a:rPr lang="de-DE" sz="1600" dirty="0" smtClean="0"/>
              <a:t>Bildung</a:t>
            </a:r>
          </a:p>
          <a:p>
            <a:r>
              <a:rPr lang="de-DE" sz="2400" dirty="0"/>
              <a:t>Master: Siehe Flyer</a:t>
            </a:r>
            <a:endParaRPr lang="de-DE" sz="2400" dirty="0" smtClean="0"/>
          </a:p>
          <a:p>
            <a:r>
              <a:rPr lang="de-DE" sz="2400" dirty="0" smtClean="0"/>
              <a:t>Informationen und Beratung</a:t>
            </a:r>
          </a:p>
          <a:p>
            <a:pPr lvl="1"/>
            <a:r>
              <a:rPr lang="de-DE" sz="2000" dirty="0" smtClean="0"/>
              <a:t>eigene Berater je Vertiefungsrichtung</a:t>
            </a:r>
          </a:p>
          <a:p>
            <a:pPr lvl="1"/>
            <a:r>
              <a:rPr lang="de-DE" sz="2000" dirty="0" smtClean="0"/>
              <a:t>eigene Web-Seiten unter </a:t>
            </a:r>
            <a:r>
              <a:rPr lang="de-DE" sz="2000" dirty="0"/>
              <a:t>den Studiengängen: </a:t>
            </a:r>
            <a:br>
              <a:rPr lang="de-DE" sz="2000" dirty="0"/>
            </a:br>
            <a:r>
              <a:rPr lang="de-DE" sz="2000" dirty="0"/>
              <a:t>http://</a:t>
            </a:r>
            <a:r>
              <a:rPr lang="de-DE" sz="2000" dirty="0" smtClean="0"/>
              <a:t>www.informatik.uni-oldenburg.de/studieninfo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Dr. Ute Vogel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39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76872"/>
            <a:ext cx="24288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73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Studienaufbau 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4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Hilfe!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>
                <a:sym typeface="Wingdings" pitchFamily="2" charset="2"/>
              </a:rPr>
              <a:t>Fragen stellen, Fragen stellen, Fragen stellen, …</a:t>
            </a:r>
            <a:endParaRPr lang="de-DE" sz="2400" dirty="0" smtClean="0"/>
          </a:p>
          <a:p>
            <a:pPr lvl="1"/>
            <a:r>
              <a:rPr lang="de-DE" sz="2000" dirty="0" smtClean="0"/>
              <a:t>O-Woche:  w</a:t>
            </a:r>
            <a:r>
              <a:rPr lang="de-DE" sz="2000" dirty="0" smtClean="0">
                <a:sym typeface="Wingdings" pitchFamily="2" charset="2"/>
              </a:rPr>
              <a:t>eiter hingehen</a:t>
            </a:r>
          </a:p>
          <a:p>
            <a:pPr lvl="1"/>
            <a:r>
              <a:rPr lang="de-DE" sz="2000" dirty="0" smtClean="0">
                <a:sym typeface="Wingdings" pitchFamily="2" charset="2"/>
              </a:rPr>
              <a:t>Erstsemestertutorien besuchen!</a:t>
            </a:r>
          </a:p>
          <a:p>
            <a:pPr lvl="1"/>
            <a:r>
              <a:rPr lang="de-DE" sz="2000" dirty="0" smtClean="0">
                <a:sym typeface="Wingdings" pitchFamily="2" charset="2"/>
              </a:rPr>
              <a:t>Fachtutorien: Aktiv mitarbeiten! Übungsaufgaben lösen!</a:t>
            </a:r>
          </a:p>
          <a:p>
            <a:pPr lvl="1"/>
            <a:r>
              <a:rPr lang="de-DE" sz="2000" dirty="0" smtClean="0">
                <a:sym typeface="Wingdings" pitchFamily="2" charset="2"/>
              </a:rPr>
              <a:t>Veranstaltungen: </a:t>
            </a:r>
            <a:r>
              <a:rPr lang="de-DE" sz="2000" dirty="0" err="1" smtClean="0">
                <a:sym typeface="Wingdings" pitchFamily="2" charset="2"/>
              </a:rPr>
              <a:t>DozentInnen</a:t>
            </a:r>
            <a:r>
              <a:rPr lang="de-DE" sz="2000" dirty="0" smtClean="0">
                <a:sym typeface="Wingdings" pitchFamily="2" charset="2"/>
              </a:rPr>
              <a:t> ansprechen!</a:t>
            </a:r>
          </a:p>
          <a:p>
            <a:pPr lvl="1"/>
            <a:r>
              <a:rPr lang="de-DE" sz="2000" dirty="0" err="1" smtClean="0">
                <a:sym typeface="Wingdings" pitchFamily="2" charset="2"/>
              </a:rPr>
              <a:t>MentorInnen</a:t>
            </a:r>
            <a:r>
              <a:rPr lang="de-DE" sz="2000" dirty="0" smtClean="0">
                <a:sym typeface="Wingdings" pitchFamily="2" charset="2"/>
              </a:rPr>
              <a:t>: Kontakt aufbauen und halten!</a:t>
            </a:r>
          </a:p>
          <a:p>
            <a:pPr lvl="1"/>
            <a:r>
              <a:rPr lang="de-DE" sz="2000" dirty="0" smtClean="0">
                <a:sym typeface="Wingdings" pitchFamily="2" charset="2"/>
              </a:rPr>
              <a:t>Fachstudienberater: sich beraten lassen!</a:t>
            </a:r>
          </a:p>
          <a:p>
            <a:pPr lvl="1"/>
            <a:r>
              <a:rPr lang="de-DE" sz="2000" dirty="0" smtClean="0">
                <a:sym typeface="Wingdings" pitchFamily="2" charset="2"/>
              </a:rPr>
              <a:t>Psychologische Beratungsstelle (PSB): </a:t>
            </a:r>
            <a:br>
              <a:rPr lang="de-DE" sz="2000" dirty="0" smtClean="0">
                <a:sym typeface="Wingdings" pitchFamily="2" charset="2"/>
              </a:rPr>
            </a:br>
            <a:r>
              <a:rPr lang="de-DE" sz="2000" dirty="0" smtClean="0">
                <a:sym typeface="Wingdings" pitchFamily="2" charset="2"/>
              </a:rPr>
              <a:t>Kurse zu Zeitplanung, Stressmanagement,…</a:t>
            </a:r>
            <a:endParaRPr lang="de-DE" sz="2000" dirty="0"/>
          </a:p>
          <a:p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6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Inhalte des Studiums</a:t>
            </a:r>
            <a:br>
              <a:rPr lang="de-DE" dirty="0" smtClean="0"/>
            </a:br>
            <a:r>
              <a:rPr lang="de-DE" b="1" dirty="0"/>
              <a:t>Prüfungsordnung (PO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2060848"/>
            <a:ext cx="7916862" cy="4318000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 smtClean="0"/>
              <a:t>Bachelor-PO: drei Teile</a:t>
            </a:r>
          </a:p>
          <a:p>
            <a:r>
              <a:rPr lang="de-DE" sz="1800" dirty="0" smtClean="0">
                <a:solidFill>
                  <a:schemeClr val="accent6"/>
                </a:solidFill>
              </a:rPr>
              <a:t>Allgemeiner Teil </a:t>
            </a:r>
          </a:p>
          <a:p>
            <a:pPr lvl="1"/>
            <a:r>
              <a:rPr lang="de-DE" sz="1800" dirty="0" smtClean="0"/>
              <a:t>gilt für ALLE Bachelor-Studiengänge</a:t>
            </a:r>
          </a:p>
          <a:p>
            <a:pPr lvl="1"/>
            <a:r>
              <a:rPr lang="de-DE" sz="1800" dirty="0" smtClean="0"/>
              <a:t>Berechnung der Gesamtnote, </a:t>
            </a:r>
            <a:r>
              <a:rPr lang="de-DE" sz="1800" dirty="0" smtClean="0"/>
              <a:t>allgemeine </a:t>
            </a:r>
            <a:r>
              <a:rPr lang="de-DE" sz="1800" dirty="0"/>
              <a:t>R</a:t>
            </a:r>
            <a:r>
              <a:rPr lang="de-DE" sz="1800" dirty="0" smtClean="0"/>
              <a:t>egelungen zu Prüfungen; Anzahl der Prüfungsversuche</a:t>
            </a:r>
          </a:p>
          <a:p>
            <a:r>
              <a:rPr lang="de-DE" sz="1800" dirty="0" smtClean="0">
                <a:solidFill>
                  <a:schemeClr val="accent6"/>
                </a:solidFill>
              </a:rPr>
              <a:t>Fachspezifischer Teil</a:t>
            </a:r>
          </a:p>
          <a:p>
            <a:pPr lvl="1"/>
            <a:r>
              <a:rPr lang="de-DE" sz="1800" dirty="0" smtClean="0"/>
              <a:t>Was muss / kann / darf gewählt (und bestanden) werden?</a:t>
            </a:r>
          </a:p>
          <a:p>
            <a:pPr lvl="1"/>
            <a:r>
              <a:rPr lang="de-DE" sz="1800" dirty="0" smtClean="0"/>
              <a:t>Gibt es einen Extra-Versuch (Freiversuch) bei den Prüfungen?</a:t>
            </a:r>
          </a:p>
          <a:p>
            <a:pPr lvl="1"/>
            <a:r>
              <a:rPr lang="de-DE" sz="1800" dirty="0" smtClean="0"/>
              <a:t>Regelung zu Teilzeitstudium</a:t>
            </a:r>
          </a:p>
          <a:p>
            <a:r>
              <a:rPr lang="de-DE" sz="1800" dirty="0" smtClean="0">
                <a:solidFill>
                  <a:schemeClr val="accent6"/>
                </a:solidFill>
              </a:rPr>
              <a:t>Professionalisierungsbereich „außerschulisches Berufsziel“</a:t>
            </a:r>
          </a:p>
          <a:p>
            <a:pPr lvl="1"/>
            <a:r>
              <a:rPr lang="de-DE" sz="1800" dirty="0" smtClean="0"/>
              <a:t>„Säulen“ mit Angeboten unterschiedlicher Studienfächer </a:t>
            </a:r>
          </a:p>
          <a:p>
            <a:pPr lvl="1"/>
            <a:r>
              <a:rPr lang="de-DE" sz="1800" dirty="0" smtClean="0"/>
              <a:t>Fachspezifische Angebote: dringende Empfehlung des Fachs für die entsprechenden </a:t>
            </a:r>
            <a:r>
              <a:rPr lang="de-DE" sz="1800" dirty="0" smtClean="0"/>
              <a:t>Studierenden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53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PO gilt für mich?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400" dirty="0" smtClean="0"/>
              <a:t>Neueste Prüfungsordnung die zu Studienbeginn in Kraft ist.</a:t>
            </a:r>
          </a:p>
          <a:p>
            <a:pPr lvl="1"/>
            <a:r>
              <a:rPr lang="de-DE" sz="2000" dirty="0" smtClean="0"/>
              <a:t>gilt i.d.R. bis zum Ende des Studiums</a:t>
            </a:r>
          </a:p>
          <a:p>
            <a:pPr lvl="1"/>
            <a:r>
              <a:rPr lang="de-DE" sz="2000" dirty="0" smtClean="0"/>
              <a:t>Freiwilliger Umstieg auf spätere PO ist eventuell möglich </a:t>
            </a:r>
          </a:p>
          <a:p>
            <a:endParaRPr lang="de-DE" sz="2400" dirty="0"/>
          </a:p>
          <a:p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i.d.R. = in der Regel</a:t>
            </a:r>
            <a:endParaRPr lang="en-US" sz="200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752975" y="1978025"/>
            <a:ext cx="4211513" cy="4318000"/>
          </a:xfrm>
        </p:spPr>
        <p:txBody>
          <a:bodyPr/>
          <a:lstStyle/>
          <a:p>
            <a:r>
              <a:rPr lang="de-DE" sz="2000" dirty="0" smtClean="0"/>
              <a:t>Bachelor-Studiengänge</a:t>
            </a:r>
          </a:p>
          <a:p>
            <a:pPr lvl="1"/>
            <a:r>
              <a:rPr lang="de-DE" sz="1800" dirty="0" smtClean="0"/>
              <a:t>Allgemeiner Teil: 2013</a:t>
            </a:r>
          </a:p>
          <a:p>
            <a:pPr lvl="1"/>
            <a:r>
              <a:rPr lang="de-DE" sz="1800" dirty="0" smtClean="0"/>
              <a:t>Fachspezifischer Teil: 2014</a:t>
            </a:r>
          </a:p>
          <a:p>
            <a:pPr lvl="1"/>
            <a:r>
              <a:rPr lang="de-DE" sz="1800" dirty="0" smtClean="0"/>
              <a:t>Profess.-Bereich</a:t>
            </a:r>
          </a:p>
          <a:p>
            <a:r>
              <a:rPr lang="de-DE" sz="2000" dirty="0" smtClean="0"/>
              <a:t>Fachmaster-Studiengänge</a:t>
            </a:r>
          </a:p>
          <a:p>
            <a:pPr lvl="1"/>
            <a:r>
              <a:rPr lang="de-DE" sz="1800" dirty="0" smtClean="0"/>
              <a:t>Nur ein PO-Dokument</a:t>
            </a:r>
          </a:p>
          <a:p>
            <a:pPr lvl="1"/>
            <a:r>
              <a:rPr lang="de-DE" sz="1800" dirty="0" smtClean="0"/>
              <a:t>Fassungen von 2014</a:t>
            </a:r>
          </a:p>
          <a:p>
            <a:r>
              <a:rPr lang="de-DE" sz="2000" dirty="0" smtClean="0"/>
              <a:t>Lehramtsmaster</a:t>
            </a:r>
          </a:p>
          <a:p>
            <a:pPr lvl="1"/>
            <a:r>
              <a:rPr lang="de-DE" sz="1800" dirty="0" smtClean="0"/>
              <a:t>drei Teile (wie Bachelor-PO)</a:t>
            </a:r>
          </a:p>
          <a:p>
            <a:pPr lvl="1"/>
            <a:r>
              <a:rPr lang="de-DE" sz="1800" dirty="0" smtClean="0"/>
              <a:t>allg. Teil: 2014</a:t>
            </a:r>
          </a:p>
          <a:p>
            <a:pPr lvl="1"/>
            <a:r>
              <a:rPr lang="de-DE" sz="1800" dirty="0" err="1" smtClean="0"/>
              <a:t>Fachspez</a:t>
            </a:r>
            <a:r>
              <a:rPr lang="de-DE" sz="1800" dirty="0" smtClean="0"/>
              <a:t>. Teil: 2009</a:t>
            </a:r>
            <a:endParaRPr lang="en-US" sz="1400" dirty="0" smtClean="0"/>
          </a:p>
          <a:p>
            <a:pPr lvl="1"/>
            <a:r>
              <a:rPr lang="de-DE" sz="1800" dirty="0" err="1" smtClean="0"/>
              <a:t>Profess.Bereich</a:t>
            </a:r>
            <a:r>
              <a:rPr lang="de-DE" sz="1800" dirty="0" smtClean="0"/>
              <a:t>: 2010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0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Einige Begriffe</a:t>
            </a:r>
            <a:br>
              <a:rPr lang="de-DE" dirty="0" smtClean="0"/>
            </a:br>
            <a:r>
              <a:rPr lang="de-DE" dirty="0" smtClean="0"/>
              <a:t>Veranstaltungsformen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Vorlesungen (V, VL): </a:t>
            </a:r>
            <a:endParaRPr lang="de-DE" sz="2400" dirty="0" smtClean="0"/>
          </a:p>
          <a:p>
            <a:pPr lvl="1"/>
            <a:r>
              <a:rPr lang="de-DE" sz="2000" dirty="0" smtClean="0"/>
              <a:t>Neue Inhalte werden vorgetragen</a:t>
            </a:r>
          </a:p>
          <a:p>
            <a:pPr lvl="1"/>
            <a:r>
              <a:rPr lang="de-DE" sz="2000" dirty="0" smtClean="0"/>
              <a:t>Fragen sind erlaubt!</a:t>
            </a:r>
          </a:p>
          <a:p>
            <a:r>
              <a:rPr lang="de-DE" sz="2400" dirty="0" smtClean="0"/>
              <a:t>Übungen </a:t>
            </a:r>
            <a:r>
              <a:rPr lang="de-DE" sz="2400" dirty="0" smtClean="0"/>
              <a:t>(Ü)</a:t>
            </a:r>
            <a:endParaRPr lang="de-DE" sz="2400" dirty="0" smtClean="0"/>
          </a:p>
          <a:p>
            <a:pPr lvl="1"/>
            <a:r>
              <a:rPr lang="de-DE" sz="2000" dirty="0" smtClean="0"/>
              <a:t>Inhalte der Vorlesungen werden durch Übungsaufgaben vertieft, Vorbereitung auf die Prüfung</a:t>
            </a:r>
            <a:endParaRPr lang="de-DE" sz="2000" dirty="0"/>
          </a:p>
          <a:p>
            <a:pPr lvl="1"/>
            <a:r>
              <a:rPr lang="de-DE" sz="2000" dirty="0"/>
              <a:t>Fragen sind </a:t>
            </a:r>
            <a:r>
              <a:rPr lang="de-DE" sz="2000" dirty="0" smtClean="0"/>
              <a:t>erlaubt</a:t>
            </a:r>
          </a:p>
          <a:p>
            <a:pPr lvl="1"/>
            <a:r>
              <a:rPr lang="de-DE" sz="2000" dirty="0" smtClean="0"/>
              <a:t>Aktive Beteiligung wird erwartet</a:t>
            </a:r>
          </a:p>
          <a:p>
            <a:r>
              <a:rPr lang="de-DE" sz="2400" dirty="0" smtClean="0"/>
              <a:t>Tutorien (T, TUT)</a:t>
            </a:r>
            <a:endParaRPr lang="de-DE" sz="2400" dirty="0"/>
          </a:p>
          <a:p>
            <a:pPr lvl="1"/>
            <a:r>
              <a:rPr lang="de-DE" sz="2000" dirty="0"/>
              <a:t>Inhalt wie Übungen (fast synonym</a:t>
            </a:r>
            <a:r>
              <a:rPr lang="de-DE" sz="2000" dirty="0" smtClean="0"/>
              <a:t>) </a:t>
            </a:r>
          </a:p>
          <a:p>
            <a:pPr lvl="1"/>
            <a:r>
              <a:rPr lang="de-DE" sz="2000" dirty="0" smtClean="0"/>
              <a:t>in </a:t>
            </a:r>
            <a:r>
              <a:rPr lang="de-DE" sz="2000" dirty="0"/>
              <a:t>kleinen Gruppen </a:t>
            </a:r>
          </a:p>
          <a:p>
            <a:pPr marL="457200" lvl="1" indent="0">
              <a:buNone/>
            </a:pPr>
            <a:endParaRPr lang="de-DE" sz="2400" dirty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0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Veranstaltungsformen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Seminare/Referat (SE)</a:t>
            </a:r>
            <a:endParaRPr lang="de-DE" sz="2400" dirty="0"/>
          </a:p>
          <a:p>
            <a:pPr lvl="1"/>
            <a:r>
              <a:rPr lang="de-DE" sz="2000" dirty="0"/>
              <a:t>Eigenständige Einarbeitung in ein wissenschaftliches Thema</a:t>
            </a:r>
          </a:p>
          <a:p>
            <a:pPr lvl="1"/>
            <a:r>
              <a:rPr lang="de-DE" sz="2000" dirty="0"/>
              <a:t>Vortrag und Ausarbeitung</a:t>
            </a:r>
          </a:p>
          <a:p>
            <a:r>
              <a:rPr lang="de-DE" sz="2400" dirty="0" smtClean="0"/>
              <a:t>Praktika (P, PR)</a:t>
            </a:r>
            <a:endParaRPr lang="de-DE" sz="2400" dirty="0"/>
          </a:p>
          <a:p>
            <a:pPr lvl="1"/>
            <a:r>
              <a:rPr lang="de-DE" sz="2000" dirty="0"/>
              <a:t>Auseinandersetzung mit Techniken und Vorgehensmodellen </a:t>
            </a:r>
            <a:r>
              <a:rPr lang="de-DE" sz="2000" dirty="0" smtClean="0"/>
              <a:t>unter Anleitung</a:t>
            </a:r>
          </a:p>
          <a:p>
            <a:pPr lvl="1"/>
            <a:r>
              <a:rPr lang="de-DE" sz="2000" dirty="0" smtClean="0"/>
              <a:t>Fest umrissene Aufgaben</a:t>
            </a:r>
          </a:p>
          <a:p>
            <a:r>
              <a:rPr lang="de-DE" sz="2400" dirty="0" smtClean="0"/>
              <a:t>Projekte (</a:t>
            </a:r>
            <a:r>
              <a:rPr lang="de-DE" sz="2400" dirty="0" smtClean="0"/>
              <a:t>Softwareprojekt SWP, Projektgruppe PG)</a:t>
            </a:r>
            <a:endParaRPr lang="de-DE" sz="2400" dirty="0" smtClean="0"/>
          </a:p>
          <a:p>
            <a:pPr lvl="1"/>
            <a:r>
              <a:rPr lang="de-DE" sz="2000" dirty="0" smtClean="0"/>
              <a:t>Größere Aufgabe, größere Selbstständigkeit </a:t>
            </a:r>
          </a:p>
          <a:p>
            <a:pPr lvl="1"/>
            <a:r>
              <a:rPr lang="de-DE" sz="2000" dirty="0" smtClean="0"/>
              <a:t>Wissenschaftliche und technische Herangehensweise</a:t>
            </a:r>
          </a:p>
          <a:p>
            <a:pPr lvl="1"/>
            <a:r>
              <a:rPr lang="de-DE" sz="2000" dirty="0" smtClean="0"/>
              <a:t>Projektbericht, Projektdokumentation</a:t>
            </a:r>
            <a:endParaRPr lang="de-DE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6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Wichtige Begriffe:</a:t>
            </a:r>
            <a:br>
              <a:rPr lang="de-DE" sz="3600" dirty="0" smtClean="0"/>
            </a:br>
            <a:r>
              <a:rPr lang="de-DE" sz="3600" dirty="0" smtClean="0"/>
              <a:t>Module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138" y="1844824"/>
            <a:ext cx="7916862" cy="4451201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smtClean="0"/>
              <a:t>Modul </a:t>
            </a:r>
          </a:p>
          <a:p>
            <a:pPr marL="0" indent="0">
              <a:buNone/>
            </a:pPr>
            <a:r>
              <a:rPr lang="de-DE" sz="2400" b="1" dirty="0" smtClean="0"/>
              <a:t>= </a:t>
            </a:r>
            <a:r>
              <a:rPr lang="de-DE" sz="2400" dirty="0" smtClean="0"/>
              <a:t>Paket inhaltlich zusammengehörender Veranstaltungen</a:t>
            </a:r>
          </a:p>
          <a:p>
            <a:r>
              <a:rPr lang="de-DE" sz="2400" dirty="0" smtClean="0"/>
              <a:t>wird </a:t>
            </a:r>
            <a:r>
              <a:rPr lang="de-DE" sz="2400" dirty="0" smtClean="0"/>
              <a:t>i.d.R. </a:t>
            </a:r>
            <a:r>
              <a:rPr lang="de-DE" sz="2400" dirty="0" smtClean="0"/>
              <a:t>am Ende </a:t>
            </a:r>
            <a:r>
              <a:rPr lang="de-DE" sz="2400" dirty="0" smtClean="0"/>
              <a:t>der Vorlesungszeit des </a:t>
            </a:r>
            <a:r>
              <a:rPr lang="de-DE" sz="2400" dirty="0" smtClean="0"/>
              <a:t>Semesters </a:t>
            </a:r>
            <a:r>
              <a:rPr lang="de-DE" sz="2400" dirty="0" smtClean="0"/>
              <a:t>geprüft</a:t>
            </a:r>
            <a:endParaRPr lang="de-DE" sz="2400" dirty="0" smtClean="0"/>
          </a:p>
          <a:p>
            <a:r>
              <a:rPr lang="de-DE" sz="2400" dirty="0" smtClean="0"/>
              <a:t>In Informatik üblich:</a:t>
            </a:r>
          </a:p>
          <a:p>
            <a:pPr lvl="1">
              <a:tabLst>
                <a:tab pos="1889125" algn="l"/>
              </a:tabLst>
            </a:pPr>
            <a:r>
              <a:rPr lang="de-DE" sz="2000" dirty="0" smtClean="0">
                <a:solidFill>
                  <a:schemeClr val="accent6"/>
                </a:solidFill>
              </a:rPr>
              <a:t>Ein Modul 	</a:t>
            </a:r>
            <a:r>
              <a:rPr lang="de-DE" sz="2000" b="1" dirty="0" smtClean="0">
                <a:solidFill>
                  <a:schemeClr val="accent6"/>
                </a:solidFill>
              </a:rPr>
              <a:t>~</a:t>
            </a:r>
            <a:r>
              <a:rPr lang="de-DE" sz="2000" dirty="0" smtClean="0">
                <a:solidFill>
                  <a:schemeClr val="accent6"/>
                </a:solidFill>
              </a:rPr>
              <a:t> eine Vorlesung + Übung</a:t>
            </a:r>
          </a:p>
          <a:p>
            <a:pPr marL="457200" lvl="1" indent="0">
              <a:buNone/>
              <a:tabLst>
                <a:tab pos="1889125" algn="l"/>
              </a:tabLst>
            </a:pPr>
            <a:r>
              <a:rPr lang="de-DE" sz="2000" b="1" dirty="0" smtClean="0">
                <a:solidFill>
                  <a:schemeClr val="accent6"/>
                </a:solidFill>
              </a:rPr>
              <a:t>		~</a:t>
            </a:r>
            <a:r>
              <a:rPr lang="de-DE" sz="2000" dirty="0" smtClean="0">
                <a:solidFill>
                  <a:schemeClr val="accent6"/>
                </a:solidFill>
              </a:rPr>
              <a:t> eine Veranstaltung</a:t>
            </a:r>
          </a:p>
          <a:p>
            <a:pPr marL="457200" lvl="1" indent="0">
              <a:buNone/>
              <a:tabLst>
                <a:tab pos="2773363" algn="l"/>
              </a:tabLst>
            </a:pPr>
            <a:r>
              <a:rPr lang="de-DE" sz="2000" dirty="0" smtClean="0">
                <a:solidFill>
                  <a:schemeClr val="accent6"/>
                </a:solidFill>
              </a:rPr>
              <a:t> 	~ </a:t>
            </a:r>
            <a:r>
              <a:rPr lang="de-DE" sz="2000" dirty="0">
                <a:solidFill>
                  <a:schemeClr val="accent6"/>
                </a:solidFill>
              </a:rPr>
              <a:t>6 </a:t>
            </a:r>
            <a:r>
              <a:rPr lang="de-DE" sz="2000" dirty="0" smtClean="0">
                <a:solidFill>
                  <a:schemeClr val="accent6"/>
                </a:solidFill>
              </a:rPr>
              <a:t>Kreditpunkte (KP)</a:t>
            </a:r>
            <a:endParaRPr lang="de-DE" sz="2400" dirty="0">
              <a:solidFill>
                <a:schemeClr val="accent6"/>
              </a:solidFill>
            </a:endParaRPr>
          </a:p>
          <a:p>
            <a:pPr lvl="1"/>
            <a:r>
              <a:rPr lang="de-DE" sz="2000" dirty="0" smtClean="0"/>
              <a:t>Ausnahmen: </a:t>
            </a:r>
            <a:r>
              <a:rPr lang="de-DE" sz="2000" dirty="0"/>
              <a:t> </a:t>
            </a:r>
            <a:r>
              <a:rPr lang="de-DE" sz="2000" dirty="0" smtClean="0"/>
              <a:t>Seminare </a:t>
            </a:r>
            <a:r>
              <a:rPr lang="de-DE" sz="2000" dirty="0" smtClean="0"/>
              <a:t>(3KP), 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Bachelor: Softwareprojekt</a:t>
            </a:r>
            <a:r>
              <a:rPr lang="de-DE" sz="2000" dirty="0"/>
              <a:t>: </a:t>
            </a:r>
            <a:r>
              <a:rPr lang="de-DE" sz="2000" dirty="0" smtClean="0"/>
              <a:t>(9 KP), </a:t>
            </a:r>
            <a:r>
              <a:rPr lang="de-DE" sz="2000" dirty="0" smtClean="0"/>
              <a:t>Abschlussarbeit </a:t>
            </a:r>
            <a:r>
              <a:rPr lang="de-DE" sz="2000" dirty="0" smtClean="0"/>
              <a:t>(15 KP</a:t>
            </a:r>
            <a:r>
              <a:rPr lang="de-DE" sz="2000" dirty="0" smtClean="0"/>
              <a:t>),</a:t>
            </a:r>
            <a:br>
              <a:rPr lang="de-DE" sz="2000" dirty="0" smtClean="0"/>
            </a:br>
            <a:r>
              <a:rPr lang="de-DE" sz="2000" dirty="0" smtClean="0"/>
              <a:t>Master: Projektgruppe (24KP), Abschlussarbeit (30 </a:t>
            </a:r>
            <a:r>
              <a:rPr lang="de-DE" sz="2000" dirty="0"/>
              <a:t>KP)</a:t>
            </a:r>
          </a:p>
          <a:p>
            <a:pPr marL="457200" lvl="1" indent="0">
              <a:buNone/>
            </a:pPr>
            <a:endParaRPr lang="de-DE" sz="2000" dirty="0" smtClean="0"/>
          </a:p>
          <a:p>
            <a:pPr marL="457200" lvl="1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400" dirty="0" smtClean="0"/>
              <a:t> </a:t>
            </a:r>
          </a:p>
          <a:p>
            <a:pPr lvl="1"/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Wintersemester 2014/15 - Studienaufbau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561D-A743-40E5-936F-082BD4AD95E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0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UI">
  <a:themeElements>
    <a:clrScheme name="UI-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I-Vorlage">
      <a:majorFont>
        <a:latin typeface="M400600"/>
        <a:ea typeface="MS PGothic"/>
        <a:cs typeface=""/>
      </a:majorFont>
      <a:minorFont>
        <a:latin typeface="M400600"/>
        <a:ea typeface="MS P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253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400600" pitchFamily="2" charset="0"/>
            <a:ea typeface="MS PGothic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253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400600" pitchFamily="2" charset="0"/>
            <a:ea typeface="MS PGothic" pitchFamily="34" charset="-128"/>
            <a:cs typeface="Arial" charset="0"/>
          </a:defRPr>
        </a:defPPr>
      </a:lstStyle>
    </a:lnDef>
  </a:objectDefaults>
  <a:extraClrSchemeLst>
    <a:extraClrScheme>
      <a:clrScheme name="UI-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-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-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-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-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-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-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-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-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-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-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-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DesignUI</Template>
  <TotalTime>0</TotalTime>
  <Words>2109</Words>
  <Application>Microsoft Office PowerPoint</Application>
  <PresentationFormat>Bildschirmpräsentation (4:3)</PresentationFormat>
  <Paragraphs>663</Paragraphs>
  <Slides>40</Slides>
  <Notes>4</Notes>
  <HiddenSlides>8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1" baseType="lpstr">
      <vt:lpstr>DesignUI</vt:lpstr>
      <vt:lpstr>Studienaufbau  Einführungsvortrag für  Fachbachelor-StudienanfängerInnen 2014  Wie  sind die Fachbachelor-Studiengänge der Informatik in Oldenburg aufgebaut?</vt:lpstr>
      <vt:lpstr>Inhalt</vt:lpstr>
      <vt:lpstr>Muss ich jetzt alles mitschreiben?</vt:lpstr>
      <vt:lpstr>Studienaufbau </vt:lpstr>
      <vt:lpstr>Inhalte des Studiums Prüfungsordnung (PO)</vt:lpstr>
      <vt:lpstr>Welche PO gilt für mich?</vt:lpstr>
      <vt:lpstr>Einige Begriffe Veranstaltungsformen (1)</vt:lpstr>
      <vt:lpstr>Veranstaltungsformen (2)</vt:lpstr>
      <vt:lpstr>Wichtige Begriffe: Module</vt:lpstr>
      <vt:lpstr>PowerPoint-Präsentation</vt:lpstr>
      <vt:lpstr>Wichtige Begriffe: Kreditpunkte (KP)</vt:lpstr>
      <vt:lpstr>Verteilung der Kreditpunkte</vt:lpstr>
      <vt:lpstr>Pflicht- und Wahl(pflicht)module</vt:lpstr>
      <vt:lpstr>StudieninHalte und Studieninhalte</vt:lpstr>
      <vt:lpstr>Bereiche der Informatik</vt:lpstr>
      <vt:lpstr>Studiengang  Fachbachelor Informatik</vt:lpstr>
      <vt:lpstr>Modulbeschreibungen</vt:lpstr>
      <vt:lpstr>Studienaufbau </vt:lpstr>
      <vt:lpstr> Modulabhängigkeiten</vt:lpstr>
      <vt:lpstr>Studienplan für  Fachbachelor Informatik Studienbeginn im Wintersemester</vt:lpstr>
      <vt:lpstr>Studienplan für Fachbachelor Wirtschaftsinformatik</vt:lpstr>
      <vt:lpstr>Muster-Studienplan für  Fachbachelor Informatik  Studienbeginn Sommersemester</vt:lpstr>
      <vt:lpstr>Studienplan für Fachbachelor Wirtschaftsinformatik</vt:lpstr>
      <vt:lpstr>Akzentsetzungsmodule</vt:lpstr>
      <vt:lpstr>PB-Bereich</vt:lpstr>
      <vt:lpstr>Bachelor Professionalisierungsbereich (PB)</vt:lpstr>
      <vt:lpstr>Suche nach PB-Modulen</vt:lpstr>
      <vt:lpstr>Professionalisierungsbereich </vt:lpstr>
      <vt:lpstr>PB-Module im WWW</vt:lpstr>
      <vt:lpstr>Flexibilität</vt:lpstr>
      <vt:lpstr>Anwendungsfach zum Bachelor Informatik</vt:lpstr>
      <vt:lpstr>Fach-Bachelor Informatik Anwendungsfach oder nicht</vt:lpstr>
      <vt:lpstr>Professionalisierungsmodule als Fenster in ein anderes Fach</vt:lpstr>
      <vt:lpstr>Wirtschaftsinformatik ~ Informatik</vt:lpstr>
      <vt:lpstr>Studienplan für Fachbachelor Wirtschaftsinformatik</vt:lpstr>
      <vt:lpstr>Wechsel von  Wirtschaftsinformatik zu Informatik</vt:lpstr>
      <vt:lpstr>Vertiefungsrichtungen</vt:lpstr>
      <vt:lpstr>Vertiefungsrichtungen</vt:lpstr>
      <vt:lpstr>Aktuelle Vertiefungsrichtungen</vt:lpstr>
      <vt:lpstr>Hilfe!</vt:lpstr>
    </vt:vector>
  </TitlesOfParts>
  <Company>Uni Oldenburg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Studienaufbau Sommer 2013</dc:title>
  <dc:creator>vogel</dc:creator>
  <cp:lastModifiedBy>vogel</cp:lastModifiedBy>
  <cp:revision>167</cp:revision>
  <cp:lastPrinted>2013-08-14T15:08:40Z</cp:lastPrinted>
  <dcterms:created xsi:type="dcterms:W3CDTF">2004-10-11T11:38:07Z</dcterms:created>
  <dcterms:modified xsi:type="dcterms:W3CDTF">2014-10-14T11:30:39Z</dcterms:modified>
</cp:coreProperties>
</file>