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7" r:id="rId4"/>
    <p:sldId id="275" r:id="rId5"/>
    <p:sldId id="259" r:id="rId6"/>
    <p:sldId id="258" r:id="rId7"/>
    <p:sldId id="260" r:id="rId8"/>
    <p:sldId id="269" r:id="rId9"/>
    <p:sldId id="270" r:id="rId10"/>
    <p:sldId id="271" r:id="rId11"/>
    <p:sldId id="261" r:id="rId12"/>
    <p:sldId id="262" r:id="rId13"/>
    <p:sldId id="266" r:id="rId14"/>
    <p:sldId id="267" r:id="rId15"/>
    <p:sldId id="264" r:id="rId16"/>
    <p:sldId id="268" r:id="rId17"/>
    <p:sldId id="265" r:id="rId18"/>
    <p:sldId id="280" r:id="rId19"/>
    <p:sldId id="272" r:id="rId20"/>
    <p:sldId id="27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824" autoAdjust="0"/>
  </p:normalViewPr>
  <p:slideViewPr>
    <p:cSldViewPr snapToGrid="0">
      <p:cViewPr varScale="1">
        <p:scale>
          <a:sx n="63" d="100"/>
          <a:sy n="63" d="100"/>
        </p:scale>
        <p:origin x="141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AE810-26AD-42B5-B578-16FE2651F63C}" type="datetimeFigureOut">
              <a:rPr lang="zh-CN" altLang="en-US" smtClean="0"/>
              <a:t>2018/10/21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7B56A3-7137-4CC1-BEBB-9EC9BD9B38C0}" type="slidenum">
              <a:rPr lang="zh-CN" altLang="en-US" smtClean="0"/>
              <a:t>‹#›</a:t>
            </a:fld>
            <a:endParaRPr lang="zh-CN" altLang="en-US"/>
          </a:p>
        </p:txBody>
      </p:sp>
    </p:spTree>
    <p:extLst>
      <p:ext uri="{BB962C8B-B14F-4D97-AF65-F5344CB8AC3E}">
        <p14:creationId xmlns:p14="http://schemas.microsoft.com/office/powerpoint/2010/main" val="333312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7B56A3-7137-4CC1-BEBB-9EC9BD9B38C0}" type="slidenum">
              <a:rPr lang="zh-CN" altLang="en-US" smtClean="0"/>
              <a:t>1</a:t>
            </a:fld>
            <a:endParaRPr lang="zh-CN" altLang="en-US"/>
          </a:p>
        </p:txBody>
      </p:sp>
    </p:spTree>
    <p:extLst>
      <p:ext uri="{BB962C8B-B14F-4D97-AF65-F5344CB8AC3E}">
        <p14:creationId xmlns:p14="http://schemas.microsoft.com/office/powerpoint/2010/main" val="2029733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7B56A3-7137-4CC1-BEBB-9EC9BD9B38C0}" type="slidenum">
              <a:rPr lang="zh-CN" altLang="en-US" smtClean="0"/>
              <a:t>10</a:t>
            </a:fld>
            <a:endParaRPr lang="zh-CN" altLang="en-US"/>
          </a:p>
        </p:txBody>
      </p:sp>
    </p:spTree>
    <p:extLst>
      <p:ext uri="{BB962C8B-B14F-4D97-AF65-F5344CB8AC3E}">
        <p14:creationId xmlns:p14="http://schemas.microsoft.com/office/powerpoint/2010/main" val="3502352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7B56A3-7137-4CC1-BEBB-9EC9BD9B38C0}" type="slidenum">
              <a:rPr lang="zh-CN" altLang="en-US" smtClean="0"/>
              <a:t>11</a:t>
            </a:fld>
            <a:endParaRPr lang="zh-CN" altLang="en-US"/>
          </a:p>
        </p:txBody>
      </p:sp>
    </p:spTree>
    <p:extLst>
      <p:ext uri="{BB962C8B-B14F-4D97-AF65-F5344CB8AC3E}">
        <p14:creationId xmlns:p14="http://schemas.microsoft.com/office/powerpoint/2010/main" val="1862597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0xffff0</a:t>
            </a:r>
            <a:endParaRPr lang="zh-CN" altLang="en-US" dirty="0"/>
          </a:p>
        </p:txBody>
      </p:sp>
      <p:sp>
        <p:nvSpPr>
          <p:cNvPr id="4" name="灯片编号占位符 3"/>
          <p:cNvSpPr>
            <a:spLocks noGrp="1"/>
          </p:cNvSpPr>
          <p:nvPr>
            <p:ph type="sldNum" sz="quarter" idx="5"/>
          </p:nvPr>
        </p:nvSpPr>
        <p:spPr/>
        <p:txBody>
          <a:bodyPr/>
          <a:lstStyle/>
          <a:p>
            <a:fld id="{777B56A3-7137-4CC1-BEBB-9EC9BD9B38C0}" type="slidenum">
              <a:rPr lang="zh-CN" altLang="en-US" smtClean="0"/>
              <a:t>12</a:t>
            </a:fld>
            <a:endParaRPr lang="zh-CN" altLang="en-US"/>
          </a:p>
        </p:txBody>
      </p:sp>
    </p:spTree>
    <p:extLst>
      <p:ext uri="{BB962C8B-B14F-4D97-AF65-F5344CB8AC3E}">
        <p14:creationId xmlns:p14="http://schemas.microsoft.com/office/powerpoint/2010/main" val="745302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0xffff0</a:t>
            </a:r>
          </a:p>
          <a:p>
            <a:r>
              <a:rPr lang="en-US" altLang="zh-CN" dirty="0"/>
              <a:t>A20</a:t>
            </a:r>
            <a:r>
              <a:rPr lang="zh-CN" altLang="en-US" dirty="0"/>
              <a:t>地址线 </a:t>
            </a:r>
            <a:r>
              <a:rPr lang="en-US" altLang="zh-CN" dirty="0"/>
              <a:t>0xffff:0xffff 0x10ffef 0xffef</a:t>
            </a:r>
            <a:endParaRPr lang="zh-CN" altLang="en-US" dirty="0"/>
          </a:p>
        </p:txBody>
      </p:sp>
      <p:sp>
        <p:nvSpPr>
          <p:cNvPr id="4" name="灯片编号占位符 3"/>
          <p:cNvSpPr>
            <a:spLocks noGrp="1"/>
          </p:cNvSpPr>
          <p:nvPr>
            <p:ph type="sldNum" sz="quarter" idx="5"/>
          </p:nvPr>
        </p:nvSpPr>
        <p:spPr/>
        <p:txBody>
          <a:bodyPr/>
          <a:lstStyle/>
          <a:p>
            <a:fld id="{777B56A3-7137-4CC1-BEBB-9EC9BD9B38C0}" type="slidenum">
              <a:rPr lang="zh-CN" altLang="en-US" smtClean="0"/>
              <a:t>13</a:t>
            </a:fld>
            <a:endParaRPr lang="zh-CN" altLang="en-US"/>
          </a:p>
        </p:txBody>
      </p:sp>
    </p:spTree>
    <p:extLst>
      <p:ext uri="{BB962C8B-B14F-4D97-AF65-F5344CB8AC3E}">
        <p14:creationId xmlns:p14="http://schemas.microsoft.com/office/powerpoint/2010/main" val="461338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0xffff0</a:t>
            </a:r>
          </a:p>
          <a:p>
            <a:r>
              <a:rPr lang="en-US" altLang="zh-CN" dirty="0"/>
              <a:t>A20</a:t>
            </a:r>
            <a:r>
              <a:rPr lang="zh-CN" altLang="en-US" dirty="0"/>
              <a:t>地址线 </a:t>
            </a:r>
            <a:r>
              <a:rPr lang="en-US" altLang="zh-CN" dirty="0"/>
              <a:t>0xffff:0xffff 0x10ffef 0xffef</a:t>
            </a:r>
            <a:endParaRPr lang="zh-CN" altLang="en-US" dirty="0"/>
          </a:p>
        </p:txBody>
      </p:sp>
      <p:sp>
        <p:nvSpPr>
          <p:cNvPr id="4" name="灯片编号占位符 3"/>
          <p:cNvSpPr>
            <a:spLocks noGrp="1"/>
          </p:cNvSpPr>
          <p:nvPr>
            <p:ph type="sldNum" sz="quarter" idx="5"/>
          </p:nvPr>
        </p:nvSpPr>
        <p:spPr/>
        <p:txBody>
          <a:bodyPr/>
          <a:lstStyle/>
          <a:p>
            <a:fld id="{777B56A3-7137-4CC1-BEBB-9EC9BD9B38C0}" type="slidenum">
              <a:rPr lang="zh-CN" altLang="en-US" smtClean="0"/>
              <a:t>14</a:t>
            </a:fld>
            <a:endParaRPr lang="zh-CN" altLang="en-US"/>
          </a:p>
        </p:txBody>
      </p:sp>
    </p:spTree>
    <p:extLst>
      <p:ext uri="{BB962C8B-B14F-4D97-AF65-F5344CB8AC3E}">
        <p14:creationId xmlns:p14="http://schemas.microsoft.com/office/powerpoint/2010/main" val="2593252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7B56A3-7137-4CC1-BEBB-9EC9BD9B38C0}" type="slidenum">
              <a:rPr lang="zh-CN" altLang="en-US" smtClean="0"/>
              <a:t>15</a:t>
            </a:fld>
            <a:endParaRPr lang="zh-CN" altLang="en-US"/>
          </a:p>
        </p:txBody>
      </p:sp>
    </p:spTree>
    <p:extLst>
      <p:ext uri="{BB962C8B-B14F-4D97-AF65-F5344CB8AC3E}">
        <p14:creationId xmlns:p14="http://schemas.microsoft.com/office/powerpoint/2010/main" val="2907983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7B56A3-7137-4CC1-BEBB-9EC9BD9B38C0}" type="slidenum">
              <a:rPr lang="zh-CN" altLang="en-US" smtClean="0"/>
              <a:t>16</a:t>
            </a:fld>
            <a:endParaRPr lang="zh-CN" altLang="en-US"/>
          </a:p>
        </p:txBody>
      </p:sp>
    </p:spTree>
    <p:extLst>
      <p:ext uri="{BB962C8B-B14F-4D97-AF65-F5344CB8AC3E}">
        <p14:creationId xmlns:p14="http://schemas.microsoft.com/office/powerpoint/2010/main" val="2042620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7B56A3-7137-4CC1-BEBB-9EC9BD9B38C0}" type="slidenum">
              <a:rPr lang="zh-CN" altLang="en-US" smtClean="0"/>
              <a:t>17</a:t>
            </a:fld>
            <a:endParaRPr lang="zh-CN" altLang="en-US"/>
          </a:p>
        </p:txBody>
      </p:sp>
    </p:spTree>
    <p:extLst>
      <p:ext uri="{BB962C8B-B14F-4D97-AF65-F5344CB8AC3E}">
        <p14:creationId xmlns:p14="http://schemas.microsoft.com/office/powerpoint/2010/main" val="3827057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7B56A3-7137-4CC1-BEBB-9EC9BD9B38C0}" type="slidenum">
              <a:rPr lang="zh-CN" altLang="en-US" smtClean="0"/>
              <a:t>18</a:t>
            </a:fld>
            <a:endParaRPr lang="zh-CN" altLang="en-US"/>
          </a:p>
        </p:txBody>
      </p:sp>
    </p:spTree>
    <p:extLst>
      <p:ext uri="{BB962C8B-B14F-4D97-AF65-F5344CB8AC3E}">
        <p14:creationId xmlns:p14="http://schemas.microsoft.com/office/powerpoint/2010/main" val="238373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7B56A3-7137-4CC1-BEBB-9EC9BD9B38C0}" type="slidenum">
              <a:rPr lang="zh-CN" altLang="en-US" smtClean="0"/>
              <a:t>19</a:t>
            </a:fld>
            <a:endParaRPr lang="zh-CN" altLang="en-US"/>
          </a:p>
        </p:txBody>
      </p:sp>
    </p:spTree>
    <p:extLst>
      <p:ext uri="{BB962C8B-B14F-4D97-AF65-F5344CB8AC3E}">
        <p14:creationId xmlns:p14="http://schemas.microsoft.com/office/powerpoint/2010/main" val="3913096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bootimage</a:t>
            </a:r>
            <a:r>
              <a:rPr lang="en-US" altLang="zh-CN" dirty="0"/>
              <a:t> Z</a:t>
            </a:r>
            <a:r>
              <a:rPr lang="zh-CN" altLang="en-US" dirty="0"/>
              <a:t>和</a:t>
            </a:r>
            <a:r>
              <a:rPr lang="en-US" altLang="zh-CN" dirty="0" err="1"/>
              <a:t>rootimage.Z</a:t>
            </a:r>
            <a:r>
              <a:rPr lang="zh-CN" altLang="en-US" dirty="0"/>
              <a:t>是压缩的软盘映像</a:t>
            </a:r>
            <a:r>
              <a:rPr lang="en-US" altLang="zh-CN" dirty="0"/>
              <a:t>(Image) </a:t>
            </a:r>
            <a:r>
              <a:rPr lang="zh-CN" altLang="en-US" dirty="0"/>
              <a:t>文件。</a:t>
            </a:r>
            <a:r>
              <a:rPr lang="en-US" altLang="zh-CN" dirty="0" err="1"/>
              <a:t>bootimage</a:t>
            </a:r>
            <a:r>
              <a:rPr lang="en-US" altLang="zh-CN" dirty="0"/>
              <a:t> </a:t>
            </a:r>
            <a:r>
              <a:rPr lang="zh-CN" altLang="en-US" dirty="0"/>
              <a:t>是引导启动</a:t>
            </a:r>
            <a:r>
              <a:rPr lang="en-US" altLang="zh-CN" dirty="0"/>
              <a:t>Image</a:t>
            </a:r>
            <a:r>
              <a:rPr lang="zh-CN" altLang="en-US" dirty="0"/>
              <a:t>文件，其中主要包括磁盘引导扇区代码、操作系统加载程序和内核执行代码。</a:t>
            </a:r>
            <a:r>
              <a:rPr lang="en-US" altLang="zh-CN" dirty="0"/>
              <a:t>PC</a:t>
            </a:r>
            <a:r>
              <a:rPr lang="zh-CN" altLang="en-US" dirty="0"/>
              <a:t>机启动时</a:t>
            </a:r>
            <a:r>
              <a:rPr lang="en-US" altLang="zh-CN" dirty="0"/>
              <a:t>ROMBIOS</a:t>
            </a:r>
            <a:r>
              <a:rPr lang="zh-CN" altLang="en-US" dirty="0"/>
              <a:t>中的程序会把默认启动驱动器</a:t>
            </a:r>
            <a:r>
              <a:rPr lang="en-US" altLang="zh-CN" dirty="0"/>
              <a:t>.</a:t>
            </a:r>
            <a:r>
              <a:rPr lang="zh-CN" altLang="en-US" dirty="0"/>
              <a:t>上的引导扇区代码和数据读入内存，而引导扇区代码则负责把操作系统加载程序和内核执行代码读入内存中，然后把控制权交给操作系统加载程序去进</a:t>
            </a:r>
            <a:r>
              <a:rPr lang="en-US" altLang="zh-CN" dirty="0"/>
              <a:t>--</a:t>
            </a:r>
            <a:r>
              <a:rPr lang="zh-CN" altLang="en-US" dirty="0"/>
              <a:t>步准备内核的初始化操作，最终加载程序会把控制权交给内核代码。内核代码若要正常运行就需要文件系统的支持。</a:t>
            </a:r>
            <a:r>
              <a:rPr lang="en-US" altLang="zh-CN" dirty="0" err="1"/>
              <a:t>rootimage</a:t>
            </a:r>
            <a:r>
              <a:rPr lang="zh-CN" altLang="en-US" dirty="0"/>
              <a:t>就是用于向内核提供最基本支持的根文件系统，其中包括操作系统最起码的</a:t>
            </a:r>
            <a:r>
              <a:rPr lang="en-US" altLang="zh-CN" dirty="0"/>
              <a:t>-.</a:t>
            </a:r>
            <a:r>
              <a:rPr lang="zh-CN" altLang="en-US" dirty="0"/>
              <a:t>些配置文件和命令执行程序。对于</a:t>
            </a:r>
            <a:r>
              <a:rPr lang="en-US" altLang="zh-CN" dirty="0"/>
              <a:t>Linux</a:t>
            </a:r>
            <a:r>
              <a:rPr lang="zh-CN" altLang="en-US" dirty="0"/>
              <a:t>系统中使用的</a:t>
            </a:r>
            <a:r>
              <a:rPr lang="en-US" altLang="zh-CN" dirty="0"/>
              <a:t>UNIX</a:t>
            </a:r>
            <a:r>
              <a:rPr lang="zh-CN" altLang="en-US" dirty="0"/>
              <a:t>类文件系统，其中主要包括</a:t>
            </a:r>
            <a:r>
              <a:rPr lang="en-US" altLang="zh-CN" dirty="0"/>
              <a:t>-</a:t>
            </a:r>
            <a:r>
              <a:rPr lang="zh-CN" altLang="en-US" dirty="0"/>
              <a:t>一些规定的目录、配置文件、设备驱动程序、开发程序以及所有其他用户数据或文本文件等。这两个盘合起来就相当于一</a:t>
            </a:r>
            <a:r>
              <a:rPr lang="en-US" altLang="zh-CN" dirty="0"/>
              <a:t>-</a:t>
            </a:r>
            <a:r>
              <a:rPr lang="zh-CN" altLang="en-US" dirty="0"/>
              <a:t>张可启动的</a:t>
            </a:r>
            <a:r>
              <a:rPr lang="en-US" altLang="zh-CN" dirty="0"/>
              <a:t>DOS</a:t>
            </a:r>
            <a:r>
              <a:rPr lang="zh-CN" altLang="en-US" dirty="0"/>
              <a:t>操作系统盘</a:t>
            </a:r>
          </a:p>
        </p:txBody>
      </p:sp>
      <p:sp>
        <p:nvSpPr>
          <p:cNvPr id="4" name="灯片编号占位符 3"/>
          <p:cNvSpPr>
            <a:spLocks noGrp="1"/>
          </p:cNvSpPr>
          <p:nvPr>
            <p:ph type="sldNum" sz="quarter" idx="5"/>
          </p:nvPr>
        </p:nvSpPr>
        <p:spPr/>
        <p:txBody>
          <a:bodyPr/>
          <a:lstStyle/>
          <a:p>
            <a:fld id="{777B56A3-7137-4CC1-BEBB-9EC9BD9B38C0}" type="slidenum">
              <a:rPr lang="zh-CN" altLang="en-US" smtClean="0"/>
              <a:t>2</a:t>
            </a:fld>
            <a:endParaRPr lang="zh-CN" altLang="en-US"/>
          </a:p>
        </p:txBody>
      </p:sp>
    </p:spTree>
    <p:extLst>
      <p:ext uri="{BB962C8B-B14F-4D97-AF65-F5344CB8AC3E}">
        <p14:creationId xmlns:p14="http://schemas.microsoft.com/office/powerpoint/2010/main" val="1304259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7B56A3-7137-4CC1-BEBB-9EC9BD9B38C0}" type="slidenum">
              <a:rPr lang="zh-CN" altLang="en-US" smtClean="0"/>
              <a:t>20</a:t>
            </a:fld>
            <a:endParaRPr lang="zh-CN" altLang="en-US"/>
          </a:p>
        </p:txBody>
      </p:sp>
    </p:spTree>
    <p:extLst>
      <p:ext uri="{BB962C8B-B14F-4D97-AF65-F5344CB8AC3E}">
        <p14:creationId xmlns:p14="http://schemas.microsoft.com/office/powerpoint/2010/main" val="3567510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7B56A3-7137-4CC1-BEBB-9EC9BD9B38C0}" type="slidenum">
              <a:rPr lang="zh-CN" altLang="en-US" smtClean="0"/>
              <a:t>3</a:t>
            </a:fld>
            <a:endParaRPr lang="zh-CN" altLang="en-US"/>
          </a:p>
        </p:txBody>
      </p:sp>
    </p:spTree>
    <p:extLst>
      <p:ext uri="{BB962C8B-B14F-4D97-AF65-F5344CB8AC3E}">
        <p14:creationId xmlns:p14="http://schemas.microsoft.com/office/powerpoint/2010/main" val="1837809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bootimage</a:t>
            </a:r>
            <a:r>
              <a:rPr lang="en-US" altLang="zh-CN" dirty="0"/>
              <a:t> Z</a:t>
            </a:r>
            <a:r>
              <a:rPr lang="zh-CN" altLang="en-US" dirty="0"/>
              <a:t>和</a:t>
            </a:r>
            <a:r>
              <a:rPr lang="en-US" altLang="zh-CN" dirty="0" err="1"/>
              <a:t>rootimage.Z</a:t>
            </a:r>
            <a:r>
              <a:rPr lang="zh-CN" altLang="en-US" dirty="0"/>
              <a:t>是压缩的软盘映像</a:t>
            </a:r>
            <a:r>
              <a:rPr lang="en-US" altLang="zh-CN" dirty="0"/>
              <a:t>(Image) </a:t>
            </a:r>
            <a:r>
              <a:rPr lang="zh-CN" altLang="en-US" dirty="0"/>
              <a:t>文件。</a:t>
            </a:r>
            <a:r>
              <a:rPr lang="en-US" altLang="zh-CN" dirty="0" err="1"/>
              <a:t>bootimage</a:t>
            </a:r>
            <a:r>
              <a:rPr lang="en-US" altLang="zh-CN" dirty="0"/>
              <a:t> </a:t>
            </a:r>
            <a:r>
              <a:rPr lang="zh-CN" altLang="en-US" dirty="0"/>
              <a:t>是引导启动</a:t>
            </a:r>
            <a:r>
              <a:rPr lang="en-US" altLang="zh-CN" dirty="0"/>
              <a:t>Image</a:t>
            </a:r>
            <a:r>
              <a:rPr lang="zh-CN" altLang="en-US" dirty="0"/>
              <a:t>文件，其中主要包括磁盘引导扇区代码、操作系统加载程序和内核执行代码。</a:t>
            </a:r>
            <a:r>
              <a:rPr lang="en-US" altLang="zh-CN" dirty="0"/>
              <a:t>PC</a:t>
            </a:r>
            <a:r>
              <a:rPr lang="zh-CN" altLang="en-US" dirty="0"/>
              <a:t>机启动时</a:t>
            </a:r>
            <a:r>
              <a:rPr lang="en-US" altLang="zh-CN" dirty="0"/>
              <a:t>ROMBIOS</a:t>
            </a:r>
            <a:r>
              <a:rPr lang="zh-CN" altLang="en-US" dirty="0"/>
              <a:t>中的程序会把默认启动驱动器</a:t>
            </a:r>
            <a:r>
              <a:rPr lang="en-US" altLang="zh-CN" dirty="0"/>
              <a:t>.</a:t>
            </a:r>
            <a:r>
              <a:rPr lang="zh-CN" altLang="en-US" dirty="0"/>
              <a:t>上的引导扇区代码和数据读入内存，而引导扇区代码则负责把操作系统加载程序和内核执行代码读入内存中，然后把控制权交给操作系统加载程序去进</a:t>
            </a:r>
            <a:r>
              <a:rPr lang="en-US" altLang="zh-CN" dirty="0"/>
              <a:t>--</a:t>
            </a:r>
            <a:r>
              <a:rPr lang="zh-CN" altLang="en-US" dirty="0"/>
              <a:t>步准备内核的初始化操作，最终加载程序会把控制权交给内核代码。内核代码若耍正常运行就需要文件系统的支持。</a:t>
            </a:r>
            <a:r>
              <a:rPr lang="en-US" altLang="zh-CN" dirty="0" err="1"/>
              <a:t>rootimage</a:t>
            </a:r>
            <a:r>
              <a:rPr lang="zh-CN" altLang="en-US" dirty="0"/>
              <a:t>就是用于向内核提供最基本支持的根文件系统，其中包括操作系统最起码的</a:t>
            </a:r>
            <a:r>
              <a:rPr lang="en-US" altLang="zh-CN" dirty="0"/>
              <a:t>-.</a:t>
            </a:r>
            <a:r>
              <a:rPr lang="zh-CN" altLang="en-US" dirty="0"/>
              <a:t>些配置文件和命令执行程序。对于</a:t>
            </a:r>
            <a:r>
              <a:rPr lang="en-US" altLang="zh-CN" dirty="0"/>
              <a:t>Linux</a:t>
            </a:r>
            <a:r>
              <a:rPr lang="zh-CN" altLang="en-US" dirty="0"/>
              <a:t>系统中使用的</a:t>
            </a:r>
            <a:r>
              <a:rPr lang="en-US" altLang="zh-CN" dirty="0"/>
              <a:t>UNIX</a:t>
            </a:r>
            <a:r>
              <a:rPr lang="zh-CN" altLang="en-US" dirty="0"/>
              <a:t>类文件系统，其中主要包括</a:t>
            </a:r>
            <a:r>
              <a:rPr lang="en-US" altLang="zh-CN" dirty="0"/>
              <a:t>-</a:t>
            </a:r>
            <a:r>
              <a:rPr lang="zh-CN" altLang="en-US" dirty="0"/>
              <a:t>一些规定的目录、配置文件、设备驱动程序、开发程序以及所有其他用户数据或文本文件等。这两个盘合起来就相当于一</a:t>
            </a:r>
            <a:r>
              <a:rPr lang="en-US" altLang="zh-CN" dirty="0"/>
              <a:t>-</a:t>
            </a:r>
            <a:r>
              <a:rPr lang="zh-CN" altLang="en-US" dirty="0"/>
              <a:t>张可启动的</a:t>
            </a:r>
            <a:r>
              <a:rPr lang="en-US" altLang="zh-CN" dirty="0"/>
              <a:t>DOS</a:t>
            </a:r>
            <a:r>
              <a:rPr lang="zh-CN" altLang="en-US" dirty="0"/>
              <a:t>操作系统盘</a:t>
            </a:r>
          </a:p>
        </p:txBody>
      </p:sp>
      <p:sp>
        <p:nvSpPr>
          <p:cNvPr id="4" name="灯片编号占位符 3"/>
          <p:cNvSpPr>
            <a:spLocks noGrp="1"/>
          </p:cNvSpPr>
          <p:nvPr>
            <p:ph type="sldNum" sz="quarter" idx="5"/>
          </p:nvPr>
        </p:nvSpPr>
        <p:spPr/>
        <p:txBody>
          <a:bodyPr/>
          <a:lstStyle/>
          <a:p>
            <a:fld id="{777B56A3-7137-4CC1-BEBB-9EC9BD9B38C0}" type="slidenum">
              <a:rPr lang="zh-CN" altLang="en-US" smtClean="0"/>
              <a:t>4</a:t>
            </a:fld>
            <a:endParaRPr lang="zh-CN" altLang="en-US"/>
          </a:p>
        </p:txBody>
      </p:sp>
    </p:spTree>
    <p:extLst>
      <p:ext uri="{BB962C8B-B14F-4D97-AF65-F5344CB8AC3E}">
        <p14:creationId xmlns:p14="http://schemas.microsoft.com/office/powerpoint/2010/main" val="213061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磁盘引导程序</a:t>
            </a:r>
            <a:r>
              <a:rPr lang="en-US" altLang="zh-CN" dirty="0" err="1"/>
              <a:t>bootsect.s</a:t>
            </a:r>
            <a:r>
              <a:rPr lang="en-US" altLang="zh-CN" dirty="0"/>
              <a:t> </a:t>
            </a:r>
            <a:r>
              <a:rPr lang="zh-CN" altLang="en-US" dirty="0"/>
              <a:t>获取</a:t>
            </a:r>
            <a:r>
              <a:rPr lang="en-US" altLang="zh-CN" dirty="0"/>
              <a:t>BIOS</a:t>
            </a:r>
            <a:r>
              <a:rPr lang="zh-CN" altLang="en-US" dirty="0"/>
              <a:t>参数</a:t>
            </a:r>
            <a:r>
              <a:rPr lang="en-US" altLang="zh-CN" dirty="0" err="1"/>
              <a:t>setup.s</a:t>
            </a:r>
            <a:r>
              <a:rPr lang="zh-CN" altLang="en-US" dirty="0"/>
              <a:t> </a:t>
            </a:r>
            <a:r>
              <a:rPr lang="en-US" altLang="zh-CN" dirty="0"/>
              <a:t>32</a:t>
            </a:r>
            <a:r>
              <a:rPr lang="zh-CN" altLang="en-US" dirty="0"/>
              <a:t>位运行启动代码</a:t>
            </a:r>
            <a:r>
              <a:rPr lang="en-US" altLang="zh-CN" dirty="0" err="1"/>
              <a:t>head.s</a:t>
            </a:r>
            <a:endParaRPr lang="en-US" altLang="zh-CN" dirty="0"/>
          </a:p>
          <a:p>
            <a:r>
              <a:rPr lang="zh-CN" altLang="en-US" dirty="0"/>
              <a:t>高速缓冲区 底层通用函数 读写操作 系统调用接口</a:t>
            </a:r>
            <a:endParaRPr lang="en-US" altLang="zh-CN" dirty="0"/>
          </a:p>
          <a:p>
            <a:r>
              <a:rPr lang="zh-CN" altLang="en-US" dirty="0"/>
              <a:t>中断处理 系统调用 进程调度</a:t>
            </a:r>
            <a:endParaRPr lang="en-US" altLang="zh-CN" dirty="0"/>
          </a:p>
        </p:txBody>
      </p:sp>
      <p:sp>
        <p:nvSpPr>
          <p:cNvPr id="4" name="灯片编号占位符 3"/>
          <p:cNvSpPr>
            <a:spLocks noGrp="1"/>
          </p:cNvSpPr>
          <p:nvPr>
            <p:ph type="sldNum" sz="quarter" idx="5"/>
          </p:nvPr>
        </p:nvSpPr>
        <p:spPr/>
        <p:txBody>
          <a:bodyPr/>
          <a:lstStyle/>
          <a:p>
            <a:fld id="{777B56A3-7137-4CC1-BEBB-9EC9BD9B38C0}" type="slidenum">
              <a:rPr lang="zh-CN" altLang="en-US" smtClean="0"/>
              <a:t>5</a:t>
            </a:fld>
            <a:endParaRPr lang="zh-CN" altLang="en-US"/>
          </a:p>
        </p:txBody>
      </p:sp>
    </p:spTree>
    <p:extLst>
      <p:ext uri="{BB962C8B-B14F-4D97-AF65-F5344CB8AC3E}">
        <p14:creationId xmlns:p14="http://schemas.microsoft.com/office/powerpoint/2010/main" val="1873002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as86  </a:t>
            </a:r>
            <a:r>
              <a:rPr lang="en-US" altLang="zh-CN" dirty="0" err="1"/>
              <a:t>GNUas</a:t>
            </a:r>
            <a:r>
              <a:rPr lang="zh-CN" altLang="en-US" dirty="0"/>
              <a:t>汇编器</a:t>
            </a:r>
          </a:p>
        </p:txBody>
      </p:sp>
      <p:sp>
        <p:nvSpPr>
          <p:cNvPr id="4" name="灯片编号占位符 3"/>
          <p:cNvSpPr>
            <a:spLocks noGrp="1"/>
          </p:cNvSpPr>
          <p:nvPr>
            <p:ph type="sldNum" sz="quarter" idx="5"/>
          </p:nvPr>
        </p:nvSpPr>
        <p:spPr/>
        <p:txBody>
          <a:bodyPr/>
          <a:lstStyle/>
          <a:p>
            <a:fld id="{777B56A3-7137-4CC1-BEBB-9EC9BD9B38C0}" type="slidenum">
              <a:rPr lang="zh-CN" altLang="en-US" smtClean="0"/>
              <a:t>6</a:t>
            </a:fld>
            <a:endParaRPr lang="zh-CN" altLang="en-US"/>
          </a:p>
        </p:txBody>
      </p:sp>
    </p:spTree>
    <p:extLst>
      <p:ext uri="{BB962C8B-B14F-4D97-AF65-F5344CB8AC3E}">
        <p14:creationId xmlns:p14="http://schemas.microsoft.com/office/powerpoint/2010/main" val="2901394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7B56A3-7137-4CC1-BEBB-9EC9BD9B38C0}" type="slidenum">
              <a:rPr lang="zh-CN" altLang="en-US" smtClean="0"/>
              <a:t>7</a:t>
            </a:fld>
            <a:endParaRPr lang="zh-CN" altLang="en-US"/>
          </a:p>
        </p:txBody>
      </p:sp>
    </p:spTree>
    <p:extLst>
      <p:ext uri="{BB962C8B-B14F-4D97-AF65-F5344CB8AC3E}">
        <p14:creationId xmlns:p14="http://schemas.microsoft.com/office/powerpoint/2010/main" val="1688734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7B56A3-7137-4CC1-BEBB-9EC9BD9B38C0}" type="slidenum">
              <a:rPr lang="zh-CN" altLang="en-US" smtClean="0"/>
              <a:t>8</a:t>
            </a:fld>
            <a:endParaRPr lang="zh-CN" altLang="en-US"/>
          </a:p>
        </p:txBody>
      </p:sp>
    </p:spTree>
    <p:extLst>
      <p:ext uri="{BB962C8B-B14F-4D97-AF65-F5344CB8AC3E}">
        <p14:creationId xmlns:p14="http://schemas.microsoft.com/office/powerpoint/2010/main" val="1684890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7B56A3-7137-4CC1-BEBB-9EC9BD9B38C0}" type="slidenum">
              <a:rPr lang="zh-CN" altLang="en-US" smtClean="0"/>
              <a:t>9</a:t>
            </a:fld>
            <a:endParaRPr lang="zh-CN" altLang="en-US"/>
          </a:p>
        </p:txBody>
      </p:sp>
    </p:spTree>
    <p:extLst>
      <p:ext uri="{BB962C8B-B14F-4D97-AF65-F5344CB8AC3E}">
        <p14:creationId xmlns:p14="http://schemas.microsoft.com/office/powerpoint/2010/main" val="139117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B9F8F-1EE1-41A8-87B3-64EE7400529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688BD2-8B7B-4F31-9D4E-FCC49E4C9A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46C1527-7B0F-4E14-BFC7-8EC6CE584BBB}"/>
              </a:ext>
            </a:extLst>
          </p:cNvPr>
          <p:cNvSpPr>
            <a:spLocks noGrp="1"/>
          </p:cNvSpPr>
          <p:nvPr>
            <p:ph type="dt" sz="half" idx="10"/>
          </p:nvPr>
        </p:nvSpPr>
        <p:spPr/>
        <p:txBody>
          <a:bodyPr/>
          <a:lstStyle/>
          <a:p>
            <a:fld id="{0469DC84-2479-4CF5-9CB6-F724586E97B1}" type="datetimeFigureOut">
              <a:rPr lang="zh-CN" altLang="en-US" smtClean="0"/>
              <a:t>2018/10/21</a:t>
            </a:fld>
            <a:endParaRPr lang="zh-CN" altLang="en-US"/>
          </a:p>
        </p:txBody>
      </p:sp>
      <p:sp>
        <p:nvSpPr>
          <p:cNvPr id="5" name="页脚占位符 4">
            <a:extLst>
              <a:ext uri="{FF2B5EF4-FFF2-40B4-BE49-F238E27FC236}">
                <a16:creationId xmlns:a16="http://schemas.microsoft.com/office/drawing/2014/main" id="{6960D442-E812-4102-A9C3-4B87A02203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A3B7AE-2924-43CF-9F84-A059631E565A}"/>
              </a:ext>
            </a:extLst>
          </p:cNvPr>
          <p:cNvSpPr>
            <a:spLocks noGrp="1"/>
          </p:cNvSpPr>
          <p:nvPr>
            <p:ph type="sldNum" sz="quarter" idx="12"/>
          </p:nvPr>
        </p:nvSpPr>
        <p:spPr/>
        <p:txBody>
          <a:bodyPr/>
          <a:lstStyle/>
          <a:p>
            <a:fld id="{342A4F8A-D322-44F1-BC00-11307D9A3311}" type="slidenum">
              <a:rPr lang="zh-CN" altLang="en-US" smtClean="0"/>
              <a:t>‹#›</a:t>
            </a:fld>
            <a:endParaRPr lang="zh-CN" altLang="en-US"/>
          </a:p>
        </p:txBody>
      </p:sp>
    </p:spTree>
    <p:extLst>
      <p:ext uri="{BB962C8B-B14F-4D97-AF65-F5344CB8AC3E}">
        <p14:creationId xmlns:p14="http://schemas.microsoft.com/office/powerpoint/2010/main" val="228697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FD99A-B2A7-42D4-BBC6-0C68A85AA10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59A94E3-DF35-46DF-9F36-F74936CFD29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269F75-8F8F-4C6C-B8F5-F63E523645FC}"/>
              </a:ext>
            </a:extLst>
          </p:cNvPr>
          <p:cNvSpPr>
            <a:spLocks noGrp="1"/>
          </p:cNvSpPr>
          <p:nvPr>
            <p:ph type="dt" sz="half" idx="10"/>
          </p:nvPr>
        </p:nvSpPr>
        <p:spPr/>
        <p:txBody>
          <a:bodyPr/>
          <a:lstStyle/>
          <a:p>
            <a:fld id="{0469DC84-2479-4CF5-9CB6-F724586E97B1}" type="datetimeFigureOut">
              <a:rPr lang="zh-CN" altLang="en-US" smtClean="0"/>
              <a:t>2018/10/21</a:t>
            </a:fld>
            <a:endParaRPr lang="zh-CN" altLang="en-US"/>
          </a:p>
        </p:txBody>
      </p:sp>
      <p:sp>
        <p:nvSpPr>
          <p:cNvPr id="5" name="页脚占位符 4">
            <a:extLst>
              <a:ext uri="{FF2B5EF4-FFF2-40B4-BE49-F238E27FC236}">
                <a16:creationId xmlns:a16="http://schemas.microsoft.com/office/drawing/2014/main" id="{D7F01DC9-7E67-4B47-A321-B75696FC0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D4BF40-9FB9-4350-99C6-FE25D5AF3088}"/>
              </a:ext>
            </a:extLst>
          </p:cNvPr>
          <p:cNvSpPr>
            <a:spLocks noGrp="1"/>
          </p:cNvSpPr>
          <p:nvPr>
            <p:ph type="sldNum" sz="quarter" idx="12"/>
          </p:nvPr>
        </p:nvSpPr>
        <p:spPr/>
        <p:txBody>
          <a:bodyPr/>
          <a:lstStyle/>
          <a:p>
            <a:fld id="{342A4F8A-D322-44F1-BC00-11307D9A3311}" type="slidenum">
              <a:rPr lang="zh-CN" altLang="en-US" smtClean="0"/>
              <a:t>‹#›</a:t>
            </a:fld>
            <a:endParaRPr lang="zh-CN" altLang="en-US"/>
          </a:p>
        </p:txBody>
      </p:sp>
    </p:spTree>
    <p:extLst>
      <p:ext uri="{BB962C8B-B14F-4D97-AF65-F5344CB8AC3E}">
        <p14:creationId xmlns:p14="http://schemas.microsoft.com/office/powerpoint/2010/main" val="311662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43D189-2F24-4A66-930A-C252270F5CF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EEAD84-CA5F-426E-81BF-21F7F8EB75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977FD3B-85FB-4F53-B7F8-2B076E55296F}"/>
              </a:ext>
            </a:extLst>
          </p:cNvPr>
          <p:cNvSpPr>
            <a:spLocks noGrp="1"/>
          </p:cNvSpPr>
          <p:nvPr>
            <p:ph type="dt" sz="half" idx="10"/>
          </p:nvPr>
        </p:nvSpPr>
        <p:spPr/>
        <p:txBody>
          <a:bodyPr/>
          <a:lstStyle/>
          <a:p>
            <a:fld id="{0469DC84-2479-4CF5-9CB6-F724586E97B1}" type="datetimeFigureOut">
              <a:rPr lang="zh-CN" altLang="en-US" smtClean="0"/>
              <a:t>2018/10/21</a:t>
            </a:fld>
            <a:endParaRPr lang="zh-CN" altLang="en-US"/>
          </a:p>
        </p:txBody>
      </p:sp>
      <p:sp>
        <p:nvSpPr>
          <p:cNvPr id="5" name="页脚占位符 4">
            <a:extLst>
              <a:ext uri="{FF2B5EF4-FFF2-40B4-BE49-F238E27FC236}">
                <a16:creationId xmlns:a16="http://schemas.microsoft.com/office/drawing/2014/main" id="{E4BA2D24-EA08-4CDA-BCE3-CF2B849E84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9B27D7-7135-46D3-8B9A-F3718472B228}"/>
              </a:ext>
            </a:extLst>
          </p:cNvPr>
          <p:cNvSpPr>
            <a:spLocks noGrp="1"/>
          </p:cNvSpPr>
          <p:nvPr>
            <p:ph type="sldNum" sz="quarter" idx="12"/>
          </p:nvPr>
        </p:nvSpPr>
        <p:spPr/>
        <p:txBody>
          <a:bodyPr/>
          <a:lstStyle/>
          <a:p>
            <a:fld id="{342A4F8A-D322-44F1-BC00-11307D9A3311}" type="slidenum">
              <a:rPr lang="zh-CN" altLang="en-US" smtClean="0"/>
              <a:t>‹#›</a:t>
            </a:fld>
            <a:endParaRPr lang="zh-CN" altLang="en-US"/>
          </a:p>
        </p:txBody>
      </p:sp>
    </p:spTree>
    <p:extLst>
      <p:ext uri="{BB962C8B-B14F-4D97-AF65-F5344CB8AC3E}">
        <p14:creationId xmlns:p14="http://schemas.microsoft.com/office/powerpoint/2010/main" val="110104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32E4A-BAFF-4170-9454-30B2CC240C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1CEC36-89F2-4889-A720-CF8CEE4F6C0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4B73A0B-3130-4188-8F3B-6068B1EAC7CF}"/>
              </a:ext>
            </a:extLst>
          </p:cNvPr>
          <p:cNvSpPr>
            <a:spLocks noGrp="1"/>
          </p:cNvSpPr>
          <p:nvPr>
            <p:ph type="dt" sz="half" idx="10"/>
          </p:nvPr>
        </p:nvSpPr>
        <p:spPr/>
        <p:txBody>
          <a:bodyPr/>
          <a:lstStyle/>
          <a:p>
            <a:fld id="{0469DC84-2479-4CF5-9CB6-F724586E97B1}" type="datetimeFigureOut">
              <a:rPr lang="zh-CN" altLang="en-US" smtClean="0"/>
              <a:t>2018/10/21</a:t>
            </a:fld>
            <a:endParaRPr lang="zh-CN" altLang="en-US"/>
          </a:p>
        </p:txBody>
      </p:sp>
      <p:sp>
        <p:nvSpPr>
          <p:cNvPr id="5" name="页脚占位符 4">
            <a:extLst>
              <a:ext uri="{FF2B5EF4-FFF2-40B4-BE49-F238E27FC236}">
                <a16:creationId xmlns:a16="http://schemas.microsoft.com/office/drawing/2014/main" id="{6DC80F81-B9E4-4D1A-A7B4-4B7C9FEBCF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04DD8E-6496-4FD3-AB13-918099601995}"/>
              </a:ext>
            </a:extLst>
          </p:cNvPr>
          <p:cNvSpPr>
            <a:spLocks noGrp="1"/>
          </p:cNvSpPr>
          <p:nvPr>
            <p:ph type="sldNum" sz="quarter" idx="12"/>
          </p:nvPr>
        </p:nvSpPr>
        <p:spPr/>
        <p:txBody>
          <a:bodyPr/>
          <a:lstStyle/>
          <a:p>
            <a:fld id="{342A4F8A-D322-44F1-BC00-11307D9A3311}" type="slidenum">
              <a:rPr lang="zh-CN" altLang="en-US" smtClean="0"/>
              <a:t>‹#›</a:t>
            </a:fld>
            <a:endParaRPr lang="zh-CN" altLang="en-US"/>
          </a:p>
        </p:txBody>
      </p:sp>
    </p:spTree>
    <p:extLst>
      <p:ext uri="{BB962C8B-B14F-4D97-AF65-F5344CB8AC3E}">
        <p14:creationId xmlns:p14="http://schemas.microsoft.com/office/powerpoint/2010/main" val="32210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D13D9-BAAD-414A-913C-0C8FBF3B2D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A983DE-64B3-4FC4-9EC7-7AFCCC1173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85B8AF4-2050-4C3A-A1EC-6F422BDAEE31}"/>
              </a:ext>
            </a:extLst>
          </p:cNvPr>
          <p:cNvSpPr>
            <a:spLocks noGrp="1"/>
          </p:cNvSpPr>
          <p:nvPr>
            <p:ph type="dt" sz="half" idx="10"/>
          </p:nvPr>
        </p:nvSpPr>
        <p:spPr/>
        <p:txBody>
          <a:bodyPr/>
          <a:lstStyle/>
          <a:p>
            <a:fld id="{0469DC84-2479-4CF5-9CB6-F724586E97B1}" type="datetimeFigureOut">
              <a:rPr lang="zh-CN" altLang="en-US" smtClean="0"/>
              <a:t>2018/10/21</a:t>
            </a:fld>
            <a:endParaRPr lang="zh-CN" altLang="en-US"/>
          </a:p>
        </p:txBody>
      </p:sp>
      <p:sp>
        <p:nvSpPr>
          <p:cNvPr id="5" name="页脚占位符 4">
            <a:extLst>
              <a:ext uri="{FF2B5EF4-FFF2-40B4-BE49-F238E27FC236}">
                <a16:creationId xmlns:a16="http://schemas.microsoft.com/office/drawing/2014/main" id="{EB9BB903-7AB3-4189-81D1-729BF60649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7351B5-F4C5-4ABC-A686-3561E496B674}"/>
              </a:ext>
            </a:extLst>
          </p:cNvPr>
          <p:cNvSpPr>
            <a:spLocks noGrp="1"/>
          </p:cNvSpPr>
          <p:nvPr>
            <p:ph type="sldNum" sz="quarter" idx="12"/>
          </p:nvPr>
        </p:nvSpPr>
        <p:spPr/>
        <p:txBody>
          <a:bodyPr/>
          <a:lstStyle/>
          <a:p>
            <a:fld id="{342A4F8A-D322-44F1-BC00-11307D9A3311}" type="slidenum">
              <a:rPr lang="zh-CN" altLang="en-US" smtClean="0"/>
              <a:t>‹#›</a:t>
            </a:fld>
            <a:endParaRPr lang="zh-CN" altLang="en-US"/>
          </a:p>
        </p:txBody>
      </p:sp>
    </p:spTree>
    <p:extLst>
      <p:ext uri="{BB962C8B-B14F-4D97-AF65-F5344CB8AC3E}">
        <p14:creationId xmlns:p14="http://schemas.microsoft.com/office/powerpoint/2010/main" val="153229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FA6DB-DB56-46B6-8682-91AC0C11F2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3146BB-EA93-4C0E-AEB7-125B31A802C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F5EF9E8-AC8B-4086-A911-9D2400BC117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C6EC2A1-C253-403E-B16D-4276FD49CF59}"/>
              </a:ext>
            </a:extLst>
          </p:cNvPr>
          <p:cNvSpPr>
            <a:spLocks noGrp="1"/>
          </p:cNvSpPr>
          <p:nvPr>
            <p:ph type="dt" sz="half" idx="10"/>
          </p:nvPr>
        </p:nvSpPr>
        <p:spPr/>
        <p:txBody>
          <a:bodyPr/>
          <a:lstStyle/>
          <a:p>
            <a:fld id="{0469DC84-2479-4CF5-9CB6-F724586E97B1}" type="datetimeFigureOut">
              <a:rPr lang="zh-CN" altLang="en-US" smtClean="0"/>
              <a:t>2018/10/21</a:t>
            </a:fld>
            <a:endParaRPr lang="zh-CN" altLang="en-US"/>
          </a:p>
        </p:txBody>
      </p:sp>
      <p:sp>
        <p:nvSpPr>
          <p:cNvPr id="6" name="页脚占位符 5">
            <a:extLst>
              <a:ext uri="{FF2B5EF4-FFF2-40B4-BE49-F238E27FC236}">
                <a16:creationId xmlns:a16="http://schemas.microsoft.com/office/drawing/2014/main" id="{4B450E0B-57D0-42D3-BFE2-9D3E08F902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5537BA-6569-40DA-9A5B-4C75D0D0093D}"/>
              </a:ext>
            </a:extLst>
          </p:cNvPr>
          <p:cNvSpPr>
            <a:spLocks noGrp="1"/>
          </p:cNvSpPr>
          <p:nvPr>
            <p:ph type="sldNum" sz="quarter" idx="12"/>
          </p:nvPr>
        </p:nvSpPr>
        <p:spPr/>
        <p:txBody>
          <a:bodyPr/>
          <a:lstStyle/>
          <a:p>
            <a:fld id="{342A4F8A-D322-44F1-BC00-11307D9A3311}" type="slidenum">
              <a:rPr lang="zh-CN" altLang="en-US" smtClean="0"/>
              <a:t>‹#›</a:t>
            </a:fld>
            <a:endParaRPr lang="zh-CN" altLang="en-US"/>
          </a:p>
        </p:txBody>
      </p:sp>
    </p:spTree>
    <p:extLst>
      <p:ext uri="{BB962C8B-B14F-4D97-AF65-F5344CB8AC3E}">
        <p14:creationId xmlns:p14="http://schemas.microsoft.com/office/powerpoint/2010/main" val="37852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9373A-2A33-46D2-8D60-C32AF9FD0D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2EC84B-0B15-426E-88B2-B0D97FEBE7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28ADC1-9E87-4CCB-ABB9-FE24CA3B00C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7255EE1-8669-4CBF-8006-DAC6A41A9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8B7262C-75D1-4405-A830-31AA178B565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1612A28-A8F1-4B3C-9CE6-6D8CB8CE6F10}"/>
              </a:ext>
            </a:extLst>
          </p:cNvPr>
          <p:cNvSpPr>
            <a:spLocks noGrp="1"/>
          </p:cNvSpPr>
          <p:nvPr>
            <p:ph type="dt" sz="half" idx="10"/>
          </p:nvPr>
        </p:nvSpPr>
        <p:spPr/>
        <p:txBody>
          <a:bodyPr/>
          <a:lstStyle/>
          <a:p>
            <a:fld id="{0469DC84-2479-4CF5-9CB6-F724586E97B1}" type="datetimeFigureOut">
              <a:rPr lang="zh-CN" altLang="en-US" smtClean="0"/>
              <a:t>2018/10/21</a:t>
            </a:fld>
            <a:endParaRPr lang="zh-CN" altLang="en-US"/>
          </a:p>
        </p:txBody>
      </p:sp>
      <p:sp>
        <p:nvSpPr>
          <p:cNvPr id="8" name="页脚占位符 7">
            <a:extLst>
              <a:ext uri="{FF2B5EF4-FFF2-40B4-BE49-F238E27FC236}">
                <a16:creationId xmlns:a16="http://schemas.microsoft.com/office/drawing/2014/main" id="{1031F63F-953E-411D-9EE6-BFFF1D46D62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752743C-4F0D-432B-B493-C2412E40D335}"/>
              </a:ext>
            </a:extLst>
          </p:cNvPr>
          <p:cNvSpPr>
            <a:spLocks noGrp="1"/>
          </p:cNvSpPr>
          <p:nvPr>
            <p:ph type="sldNum" sz="quarter" idx="12"/>
          </p:nvPr>
        </p:nvSpPr>
        <p:spPr/>
        <p:txBody>
          <a:bodyPr/>
          <a:lstStyle/>
          <a:p>
            <a:fld id="{342A4F8A-D322-44F1-BC00-11307D9A3311}" type="slidenum">
              <a:rPr lang="zh-CN" altLang="en-US" smtClean="0"/>
              <a:t>‹#›</a:t>
            </a:fld>
            <a:endParaRPr lang="zh-CN" altLang="en-US"/>
          </a:p>
        </p:txBody>
      </p:sp>
    </p:spTree>
    <p:extLst>
      <p:ext uri="{BB962C8B-B14F-4D97-AF65-F5344CB8AC3E}">
        <p14:creationId xmlns:p14="http://schemas.microsoft.com/office/powerpoint/2010/main" val="143885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A6C9E-B3D0-44DC-9CDE-9C1ED8706C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E3E47C-21E9-494F-9C38-970C15A04D23}"/>
              </a:ext>
            </a:extLst>
          </p:cNvPr>
          <p:cNvSpPr>
            <a:spLocks noGrp="1"/>
          </p:cNvSpPr>
          <p:nvPr>
            <p:ph type="dt" sz="half" idx="10"/>
          </p:nvPr>
        </p:nvSpPr>
        <p:spPr/>
        <p:txBody>
          <a:bodyPr/>
          <a:lstStyle/>
          <a:p>
            <a:fld id="{0469DC84-2479-4CF5-9CB6-F724586E97B1}" type="datetimeFigureOut">
              <a:rPr lang="zh-CN" altLang="en-US" smtClean="0"/>
              <a:t>2018/10/21</a:t>
            </a:fld>
            <a:endParaRPr lang="zh-CN" altLang="en-US"/>
          </a:p>
        </p:txBody>
      </p:sp>
      <p:sp>
        <p:nvSpPr>
          <p:cNvPr id="4" name="页脚占位符 3">
            <a:extLst>
              <a:ext uri="{FF2B5EF4-FFF2-40B4-BE49-F238E27FC236}">
                <a16:creationId xmlns:a16="http://schemas.microsoft.com/office/drawing/2014/main" id="{1511E2B3-9940-45A4-9831-0E57E01090F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6D228EC-9698-4CE6-8F19-B0CAF82AE431}"/>
              </a:ext>
            </a:extLst>
          </p:cNvPr>
          <p:cNvSpPr>
            <a:spLocks noGrp="1"/>
          </p:cNvSpPr>
          <p:nvPr>
            <p:ph type="sldNum" sz="quarter" idx="12"/>
          </p:nvPr>
        </p:nvSpPr>
        <p:spPr/>
        <p:txBody>
          <a:bodyPr/>
          <a:lstStyle/>
          <a:p>
            <a:fld id="{342A4F8A-D322-44F1-BC00-11307D9A3311}" type="slidenum">
              <a:rPr lang="zh-CN" altLang="en-US" smtClean="0"/>
              <a:t>‹#›</a:t>
            </a:fld>
            <a:endParaRPr lang="zh-CN" altLang="en-US"/>
          </a:p>
        </p:txBody>
      </p:sp>
    </p:spTree>
    <p:extLst>
      <p:ext uri="{BB962C8B-B14F-4D97-AF65-F5344CB8AC3E}">
        <p14:creationId xmlns:p14="http://schemas.microsoft.com/office/powerpoint/2010/main" val="14304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FEA9FF3-C1DF-4F7D-8387-B0793EFA7B3A}"/>
              </a:ext>
            </a:extLst>
          </p:cNvPr>
          <p:cNvSpPr>
            <a:spLocks noGrp="1"/>
          </p:cNvSpPr>
          <p:nvPr>
            <p:ph type="dt" sz="half" idx="10"/>
          </p:nvPr>
        </p:nvSpPr>
        <p:spPr/>
        <p:txBody>
          <a:bodyPr/>
          <a:lstStyle/>
          <a:p>
            <a:fld id="{0469DC84-2479-4CF5-9CB6-F724586E97B1}" type="datetimeFigureOut">
              <a:rPr lang="zh-CN" altLang="en-US" smtClean="0"/>
              <a:t>2018/10/21</a:t>
            </a:fld>
            <a:endParaRPr lang="zh-CN" altLang="en-US"/>
          </a:p>
        </p:txBody>
      </p:sp>
      <p:sp>
        <p:nvSpPr>
          <p:cNvPr id="3" name="页脚占位符 2">
            <a:extLst>
              <a:ext uri="{FF2B5EF4-FFF2-40B4-BE49-F238E27FC236}">
                <a16:creationId xmlns:a16="http://schemas.microsoft.com/office/drawing/2014/main" id="{4188EFB0-1FB5-401D-94E3-C9EC93C9B82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267E41-6A7C-4144-B7E7-FF491FA29997}"/>
              </a:ext>
            </a:extLst>
          </p:cNvPr>
          <p:cNvSpPr>
            <a:spLocks noGrp="1"/>
          </p:cNvSpPr>
          <p:nvPr>
            <p:ph type="sldNum" sz="quarter" idx="12"/>
          </p:nvPr>
        </p:nvSpPr>
        <p:spPr/>
        <p:txBody>
          <a:bodyPr/>
          <a:lstStyle/>
          <a:p>
            <a:fld id="{342A4F8A-D322-44F1-BC00-11307D9A3311}" type="slidenum">
              <a:rPr lang="zh-CN" altLang="en-US" smtClean="0"/>
              <a:t>‹#›</a:t>
            </a:fld>
            <a:endParaRPr lang="zh-CN" altLang="en-US"/>
          </a:p>
        </p:txBody>
      </p:sp>
    </p:spTree>
    <p:extLst>
      <p:ext uri="{BB962C8B-B14F-4D97-AF65-F5344CB8AC3E}">
        <p14:creationId xmlns:p14="http://schemas.microsoft.com/office/powerpoint/2010/main" val="106899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A28E7-608C-4F1F-8120-ED19BF4527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EA1294F-00E5-4481-AFBB-4F5FCC3D7A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ECCAF09-B6CB-4108-A45E-B7B6D6912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541F756-0F0F-4B63-A710-88D9A08CF04B}"/>
              </a:ext>
            </a:extLst>
          </p:cNvPr>
          <p:cNvSpPr>
            <a:spLocks noGrp="1"/>
          </p:cNvSpPr>
          <p:nvPr>
            <p:ph type="dt" sz="half" idx="10"/>
          </p:nvPr>
        </p:nvSpPr>
        <p:spPr/>
        <p:txBody>
          <a:bodyPr/>
          <a:lstStyle/>
          <a:p>
            <a:fld id="{0469DC84-2479-4CF5-9CB6-F724586E97B1}" type="datetimeFigureOut">
              <a:rPr lang="zh-CN" altLang="en-US" smtClean="0"/>
              <a:t>2018/10/21</a:t>
            </a:fld>
            <a:endParaRPr lang="zh-CN" altLang="en-US"/>
          </a:p>
        </p:txBody>
      </p:sp>
      <p:sp>
        <p:nvSpPr>
          <p:cNvPr id="6" name="页脚占位符 5">
            <a:extLst>
              <a:ext uri="{FF2B5EF4-FFF2-40B4-BE49-F238E27FC236}">
                <a16:creationId xmlns:a16="http://schemas.microsoft.com/office/drawing/2014/main" id="{FE184B21-5899-4CC7-BB99-C9C4B90FD2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D039B0-6556-4548-B708-7610BCB887B3}"/>
              </a:ext>
            </a:extLst>
          </p:cNvPr>
          <p:cNvSpPr>
            <a:spLocks noGrp="1"/>
          </p:cNvSpPr>
          <p:nvPr>
            <p:ph type="sldNum" sz="quarter" idx="12"/>
          </p:nvPr>
        </p:nvSpPr>
        <p:spPr/>
        <p:txBody>
          <a:bodyPr/>
          <a:lstStyle/>
          <a:p>
            <a:fld id="{342A4F8A-D322-44F1-BC00-11307D9A3311}" type="slidenum">
              <a:rPr lang="zh-CN" altLang="en-US" smtClean="0"/>
              <a:t>‹#›</a:t>
            </a:fld>
            <a:endParaRPr lang="zh-CN" altLang="en-US"/>
          </a:p>
        </p:txBody>
      </p:sp>
    </p:spTree>
    <p:extLst>
      <p:ext uri="{BB962C8B-B14F-4D97-AF65-F5344CB8AC3E}">
        <p14:creationId xmlns:p14="http://schemas.microsoft.com/office/powerpoint/2010/main" val="261599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D9029-433B-4E02-8DD5-2BD1616F16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7919BF-E436-450D-B3CF-9C3DD313F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011FAE0-1D91-4AA5-95E3-D4424F0B3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E2B0F29-E6D4-4A17-97CA-2892244AC15C}"/>
              </a:ext>
            </a:extLst>
          </p:cNvPr>
          <p:cNvSpPr>
            <a:spLocks noGrp="1"/>
          </p:cNvSpPr>
          <p:nvPr>
            <p:ph type="dt" sz="half" idx="10"/>
          </p:nvPr>
        </p:nvSpPr>
        <p:spPr/>
        <p:txBody>
          <a:bodyPr/>
          <a:lstStyle/>
          <a:p>
            <a:fld id="{0469DC84-2479-4CF5-9CB6-F724586E97B1}" type="datetimeFigureOut">
              <a:rPr lang="zh-CN" altLang="en-US" smtClean="0"/>
              <a:t>2018/10/21</a:t>
            </a:fld>
            <a:endParaRPr lang="zh-CN" altLang="en-US"/>
          </a:p>
        </p:txBody>
      </p:sp>
      <p:sp>
        <p:nvSpPr>
          <p:cNvPr id="6" name="页脚占位符 5">
            <a:extLst>
              <a:ext uri="{FF2B5EF4-FFF2-40B4-BE49-F238E27FC236}">
                <a16:creationId xmlns:a16="http://schemas.microsoft.com/office/drawing/2014/main" id="{63B5ADBE-1E7F-4EFF-8FB2-D92462DE3A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53A9CB-87DB-4A32-A795-DF73367CBF4E}"/>
              </a:ext>
            </a:extLst>
          </p:cNvPr>
          <p:cNvSpPr>
            <a:spLocks noGrp="1"/>
          </p:cNvSpPr>
          <p:nvPr>
            <p:ph type="sldNum" sz="quarter" idx="12"/>
          </p:nvPr>
        </p:nvSpPr>
        <p:spPr/>
        <p:txBody>
          <a:bodyPr/>
          <a:lstStyle/>
          <a:p>
            <a:fld id="{342A4F8A-D322-44F1-BC00-11307D9A3311}" type="slidenum">
              <a:rPr lang="zh-CN" altLang="en-US" smtClean="0"/>
              <a:t>‹#›</a:t>
            </a:fld>
            <a:endParaRPr lang="zh-CN" altLang="en-US"/>
          </a:p>
        </p:txBody>
      </p:sp>
    </p:spTree>
    <p:extLst>
      <p:ext uri="{BB962C8B-B14F-4D97-AF65-F5344CB8AC3E}">
        <p14:creationId xmlns:p14="http://schemas.microsoft.com/office/powerpoint/2010/main" val="214813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FBBBF9F-3C00-4704-A6A1-B3F9F4CE5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FA8512-CB7C-482B-AF19-A778C73F0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D606C93-65D1-4AE2-A847-4008F43201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9DC84-2479-4CF5-9CB6-F724586E97B1}" type="datetimeFigureOut">
              <a:rPr lang="zh-CN" altLang="en-US" smtClean="0"/>
              <a:t>2018/10/21</a:t>
            </a:fld>
            <a:endParaRPr lang="zh-CN" altLang="en-US"/>
          </a:p>
        </p:txBody>
      </p:sp>
      <p:sp>
        <p:nvSpPr>
          <p:cNvPr id="5" name="页脚占位符 4">
            <a:extLst>
              <a:ext uri="{FF2B5EF4-FFF2-40B4-BE49-F238E27FC236}">
                <a16:creationId xmlns:a16="http://schemas.microsoft.com/office/drawing/2014/main" id="{26E51471-B4F2-4111-9BA1-DC104CB295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752F9E1-D377-4535-AD9E-4B37F7E63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A4F8A-D322-44F1-BC00-11307D9A3311}" type="slidenum">
              <a:rPr lang="zh-CN" altLang="en-US" smtClean="0"/>
              <a:t>‹#›</a:t>
            </a:fld>
            <a:endParaRPr lang="zh-CN" altLang="en-US"/>
          </a:p>
        </p:txBody>
      </p:sp>
    </p:spTree>
    <p:extLst>
      <p:ext uri="{BB962C8B-B14F-4D97-AF65-F5344CB8AC3E}">
        <p14:creationId xmlns:p14="http://schemas.microsoft.com/office/powerpoint/2010/main" val="1465295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3B935-069F-4730-A338-83BD5479E29D}"/>
              </a:ext>
            </a:extLst>
          </p:cNvPr>
          <p:cNvSpPr>
            <a:spLocks noGrp="1"/>
          </p:cNvSpPr>
          <p:nvPr>
            <p:ph type="ctrTitle"/>
          </p:nvPr>
        </p:nvSpPr>
        <p:spPr/>
        <p:txBody>
          <a:bodyPr>
            <a:normAutofit/>
          </a:bodyPr>
          <a:lstStyle/>
          <a:p>
            <a:r>
              <a:rPr lang="en-US" altLang="zh-CN" sz="4000" dirty="0">
                <a:ea typeface="Yu Gothic UI Semibold" panose="020B0700000000000000" pitchFamily="34" charset="-128"/>
              </a:rPr>
              <a:t>Linux 0.11</a:t>
            </a:r>
            <a:r>
              <a:rPr lang="zh-CN" altLang="en-US" sz="4000" dirty="0">
                <a:latin typeface="+mj-ea"/>
              </a:rPr>
              <a:t>源码分析与可视化（一）</a:t>
            </a:r>
            <a:br>
              <a:rPr lang="en-US" altLang="zh-CN" dirty="0">
                <a:ea typeface="Yu Gothic UI Semibold" panose="020B0700000000000000" pitchFamily="34" charset="-128"/>
              </a:rPr>
            </a:br>
            <a:endParaRPr lang="zh-CN" altLang="en-US" dirty="0">
              <a:ea typeface="Yu Gothic UI Semibold" panose="020B0700000000000000" pitchFamily="34" charset="-128"/>
            </a:endParaRPr>
          </a:p>
        </p:txBody>
      </p:sp>
      <p:sp>
        <p:nvSpPr>
          <p:cNvPr id="3" name="副标题 2">
            <a:extLst>
              <a:ext uri="{FF2B5EF4-FFF2-40B4-BE49-F238E27FC236}">
                <a16:creationId xmlns:a16="http://schemas.microsoft.com/office/drawing/2014/main" id="{2C17F20A-8D33-4F30-A10D-F837E84A49D9}"/>
              </a:ext>
            </a:extLst>
          </p:cNvPr>
          <p:cNvSpPr>
            <a:spLocks noGrp="1"/>
          </p:cNvSpPr>
          <p:nvPr>
            <p:ph type="subTitle" idx="1"/>
          </p:nvPr>
        </p:nvSpPr>
        <p:spPr/>
        <p:txBody>
          <a:bodyPr/>
          <a:lstStyle/>
          <a:p>
            <a:r>
              <a:rPr lang="zh-CN" altLang="en-US" dirty="0"/>
              <a:t>基础模块分析与选读模块确定</a:t>
            </a:r>
          </a:p>
        </p:txBody>
      </p:sp>
      <p:sp>
        <p:nvSpPr>
          <p:cNvPr id="4" name="文本框 3">
            <a:extLst>
              <a:ext uri="{FF2B5EF4-FFF2-40B4-BE49-F238E27FC236}">
                <a16:creationId xmlns:a16="http://schemas.microsoft.com/office/drawing/2014/main" id="{A652D359-E92A-4A5C-906C-931FCE2C652B}"/>
              </a:ext>
            </a:extLst>
          </p:cNvPr>
          <p:cNvSpPr txBox="1"/>
          <p:nvPr/>
        </p:nvSpPr>
        <p:spPr>
          <a:xfrm>
            <a:off x="2610374" y="4831178"/>
            <a:ext cx="6971251" cy="369332"/>
          </a:xfrm>
          <a:prstGeom prst="rect">
            <a:avLst/>
          </a:prstGeom>
          <a:noFill/>
        </p:spPr>
        <p:txBody>
          <a:bodyPr wrap="square" rtlCol="0">
            <a:spAutoFit/>
          </a:bodyPr>
          <a:lstStyle/>
          <a:p>
            <a:pPr algn="ctr"/>
            <a:r>
              <a:rPr lang="en-US" altLang="zh-CN" dirty="0"/>
              <a:t>201605130116 </a:t>
            </a:r>
            <a:r>
              <a:rPr lang="zh-CN" altLang="en-US" dirty="0"/>
              <a:t>杜洪超</a:t>
            </a:r>
          </a:p>
        </p:txBody>
      </p:sp>
    </p:spTree>
    <p:extLst>
      <p:ext uri="{BB962C8B-B14F-4D97-AF65-F5344CB8AC3E}">
        <p14:creationId xmlns:p14="http://schemas.microsoft.com/office/powerpoint/2010/main" val="251341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F1FCD-980E-467E-8759-65B3F198DDD1}"/>
              </a:ext>
            </a:extLst>
          </p:cNvPr>
          <p:cNvSpPr>
            <a:spLocks noGrp="1"/>
          </p:cNvSpPr>
          <p:nvPr>
            <p:ph type="title"/>
          </p:nvPr>
        </p:nvSpPr>
        <p:spPr/>
        <p:txBody>
          <a:bodyPr/>
          <a:lstStyle/>
          <a:p>
            <a:r>
              <a:rPr lang="en-US" altLang="zh-CN" dirty="0"/>
              <a:t>80x86</a:t>
            </a:r>
            <a:r>
              <a:rPr lang="zh-CN" altLang="en-US" dirty="0"/>
              <a:t>保护模式</a:t>
            </a:r>
          </a:p>
        </p:txBody>
      </p:sp>
      <p:pic>
        <p:nvPicPr>
          <p:cNvPr id="9" name="内容占位符 8">
            <a:extLst>
              <a:ext uri="{FF2B5EF4-FFF2-40B4-BE49-F238E27FC236}">
                <a16:creationId xmlns:a16="http://schemas.microsoft.com/office/drawing/2014/main" id="{34662E44-59E0-464F-A574-ED783CE0BDD0}"/>
              </a:ext>
            </a:extLst>
          </p:cNvPr>
          <p:cNvPicPr>
            <a:picLocks noGrp="1" noChangeAspect="1"/>
          </p:cNvPicPr>
          <p:nvPr>
            <p:ph idx="1"/>
          </p:nvPr>
        </p:nvPicPr>
        <p:blipFill>
          <a:blip r:embed="rId3"/>
          <a:stretch>
            <a:fillRect/>
          </a:stretch>
        </p:blipFill>
        <p:spPr>
          <a:xfrm>
            <a:off x="3889006" y="1825625"/>
            <a:ext cx="4413987" cy="4351338"/>
          </a:xfrm>
          <a:prstGeom prst="rect">
            <a:avLst/>
          </a:prstGeom>
        </p:spPr>
      </p:pic>
    </p:spTree>
    <p:extLst>
      <p:ext uri="{BB962C8B-B14F-4D97-AF65-F5344CB8AC3E}">
        <p14:creationId xmlns:p14="http://schemas.microsoft.com/office/powerpoint/2010/main" val="83667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F1FCD-980E-467E-8759-65B3F198DDD1}"/>
              </a:ext>
            </a:extLst>
          </p:cNvPr>
          <p:cNvSpPr>
            <a:spLocks noGrp="1"/>
          </p:cNvSpPr>
          <p:nvPr>
            <p:ph type="title"/>
          </p:nvPr>
        </p:nvSpPr>
        <p:spPr/>
        <p:txBody>
          <a:bodyPr/>
          <a:lstStyle/>
          <a:p>
            <a:r>
              <a:rPr lang="en-US" altLang="zh-CN" dirty="0"/>
              <a:t>80x86</a:t>
            </a:r>
            <a:r>
              <a:rPr lang="zh-CN" altLang="en-US" dirty="0"/>
              <a:t>保护模式</a:t>
            </a:r>
          </a:p>
        </p:txBody>
      </p:sp>
      <p:pic>
        <p:nvPicPr>
          <p:cNvPr id="8" name="内容占位符 7">
            <a:extLst>
              <a:ext uri="{FF2B5EF4-FFF2-40B4-BE49-F238E27FC236}">
                <a16:creationId xmlns:a16="http://schemas.microsoft.com/office/drawing/2014/main" id="{FCEDE817-E393-4E4E-A71F-94FCBC8E577D}"/>
              </a:ext>
            </a:extLst>
          </p:cNvPr>
          <p:cNvPicPr>
            <a:picLocks noGrp="1" noChangeAspect="1"/>
          </p:cNvPicPr>
          <p:nvPr>
            <p:ph idx="1"/>
          </p:nvPr>
        </p:nvPicPr>
        <p:blipFill>
          <a:blip r:embed="rId3"/>
          <a:stretch>
            <a:fillRect/>
          </a:stretch>
        </p:blipFill>
        <p:spPr>
          <a:xfrm>
            <a:off x="1109073" y="1825625"/>
            <a:ext cx="9973854" cy="4351338"/>
          </a:xfrm>
          <a:prstGeom prst="rect">
            <a:avLst/>
          </a:prstGeom>
        </p:spPr>
      </p:pic>
    </p:spTree>
    <p:extLst>
      <p:ext uri="{BB962C8B-B14F-4D97-AF65-F5344CB8AC3E}">
        <p14:creationId xmlns:p14="http://schemas.microsoft.com/office/powerpoint/2010/main" val="256138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1C8CA-65D8-4404-B0BC-B3C21F2894C4}"/>
              </a:ext>
            </a:extLst>
          </p:cNvPr>
          <p:cNvSpPr>
            <a:spLocks noGrp="1"/>
          </p:cNvSpPr>
          <p:nvPr>
            <p:ph type="title"/>
          </p:nvPr>
        </p:nvSpPr>
        <p:spPr/>
        <p:txBody>
          <a:bodyPr/>
          <a:lstStyle/>
          <a:p>
            <a:r>
              <a:rPr lang="en-US" altLang="zh-CN" dirty="0"/>
              <a:t>bootsect.s</a:t>
            </a:r>
            <a:endParaRPr lang="zh-CN" altLang="en-US" dirty="0"/>
          </a:p>
        </p:txBody>
      </p:sp>
      <p:pic>
        <p:nvPicPr>
          <p:cNvPr id="4" name="内容占位符 3">
            <a:extLst>
              <a:ext uri="{FF2B5EF4-FFF2-40B4-BE49-F238E27FC236}">
                <a16:creationId xmlns:a16="http://schemas.microsoft.com/office/drawing/2014/main" id="{6B1D0905-0772-4A0F-90E0-8A45B770B97A}"/>
              </a:ext>
            </a:extLst>
          </p:cNvPr>
          <p:cNvPicPr>
            <a:picLocks noGrp="1" noChangeAspect="1"/>
          </p:cNvPicPr>
          <p:nvPr>
            <p:ph idx="1"/>
          </p:nvPr>
        </p:nvPicPr>
        <p:blipFill rotWithShape="1">
          <a:blip r:embed="rId3"/>
          <a:srcRect t="914"/>
          <a:stretch/>
        </p:blipFill>
        <p:spPr>
          <a:xfrm>
            <a:off x="2991692" y="1865375"/>
            <a:ext cx="6208616" cy="4311587"/>
          </a:xfrm>
          <a:prstGeom prst="rect">
            <a:avLst/>
          </a:prstGeom>
        </p:spPr>
      </p:pic>
    </p:spTree>
    <p:extLst>
      <p:ext uri="{BB962C8B-B14F-4D97-AF65-F5344CB8AC3E}">
        <p14:creationId xmlns:p14="http://schemas.microsoft.com/office/powerpoint/2010/main" val="49789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1C8CA-65D8-4404-B0BC-B3C21F2894C4}"/>
              </a:ext>
            </a:extLst>
          </p:cNvPr>
          <p:cNvSpPr>
            <a:spLocks noGrp="1"/>
          </p:cNvSpPr>
          <p:nvPr>
            <p:ph type="title"/>
          </p:nvPr>
        </p:nvSpPr>
        <p:spPr/>
        <p:txBody>
          <a:bodyPr/>
          <a:lstStyle/>
          <a:p>
            <a:r>
              <a:rPr lang="en-US" altLang="zh-CN" dirty="0"/>
              <a:t>setup.s</a:t>
            </a:r>
            <a:endParaRPr lang="zh-CN" altLang="en-US" dirty="0"/>
          </a:p>
        </p:txBody>
      </p:sp>
      <p:pic>
        <p:nvPicPr>
          <p:cNvPr id="4" name="内容占位符 3">
            <a:extLst>
              <a:ext uri="{FF2B5EF4-FFF2-40B4-BE49-F238E27FC236}">
                <a16:creationId xmlns:a16="http://schemas.microsoft.com/office/drawing/2014/main" id="{6B1D0905-0772-4A0F-90E0-8A45B770B97A}"/>
              </a:ext>
            </a:extLst>
          </p:cNvPr>
          <p:cNvPicPr>
            <a:picLocks noGrp="1" noChangeAspect="1"/>
          </p:cNvPicPr>
          <p:nvPr>
            <p:ph idx="1"/>
          </p:nvPr>
        </p:nvPicPr>
        <p:blipFill rotWithShape="1">
          <a:blip r:embed="rId3"/>
          <a:srcRect t="914"/>
          <a:stretch/>
        </p:blipFill>
        <p:spPr>
          <a:xfrm>
            <a:off x="2991692" y="1865375"/>
            <a:ext cx="6208616" cy="4311587"/>
          </a:xfrm>
          <a:prstGeom prst="rect">
            <a:avLst/>
          </a:prstGeom>
        </p:spPr>
      </p:pic>
    </p:spTree>
    <p:extLst>
      <p:ext uri="{BB962C8B-B14F-4D97-AF65-F5344CB8AC3E}">
        <p14:creationId xmlns:p14="http://schemas.microsoft.com/office/powerpoint/2010/main" val="245623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1C8CA-65D8-4404-B0BC-B3C21F2894C4}"/>
              </a:ext>
            </a:extLst>
          </p:cNvPr>
          <p:cNvSpPr>
            <a:spLocks noGrp="1"/>
          </p:cNvSpPr>
          <p:nvPr>
            <p:ph type="title"/>
          </p:nvPr>
        </p:nvSpPr>
        <p:spPr/>
        <p:txBody>
          <a:bodyPr/>
          <a:lstStyle/>
          <a:p>
            <a:r>
              <a:rPr lang="en-US" altLang="zh-CN" dirty="0"/>
              <a:t>setup.s</a:t>
            </a:r>
            <a:endParaRPr lang="zh-CN" altLang="en-US" dirty="0"/>
          </a:p>
        </p:txBody>
      </p:sp>
      <p:pic>
        <p:nvPicPr>
          <p:cNvPr id="6" name="内容占位符 5">
            <a:extLst>
              <a:ext uri="{FF2B5EF4-FFF2-40B4-BE49-F238E27FC236}">
                <a16:creationId xmlns:a16="http://schemas.microsoft.com/office/drawing/2014/main" id="{293F0380-80C9-4389-859A-796D340DD5B1}"/>
              </a:ext>
            </a:extLst>
          </p:cNvPr>
          <p:cNvPicPr>
            <a:picLocks noGrp="1" noChangeAspect="1"/>
          </p:cNvPicPr>
          <p:nvPr>
            <p:ph idx="1"/>
          </p:nvPr>
        </p:nvPicPr>
        <p:blipFill rotWithShape="1">
          <a:blip r:embed="rId3"/>
          <a:srcRect t="914"/>
          <a:stretch/>
        </p:blipFill>
        <p:spPr>
          <a:xfrm>
            <a:off x="2578304" y="1865375"/>
            <a:ext cx="7035391" cy="4311587"/>
          </a:xfrm>
          <a:prstGeom prst="rect">
            <a:avLst/>
          </a:prstGeom>
        </p:spPr>
      </p:pic>
    </p:spTree>
    <p:extLst>
      <p:ext uri="{BB962C8B-B14F-4D97-AF65-F5344CB8AC3E}">
        <p14:creationId xmlns:p14="http://schemas.microsoft.com/office/powerpoint/2010/main" val="34666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1C8CA-65D8-4404-B0BC-B3C21F2894C4}"/>
              </a:ext>
            </a:extLst>
          </p:cNvPr>
          <p:cNvSpPr>
            <a:spLocks noGrp="1"/>
          </p:cNvSpPr>
          <p:nvPr>
            <p:ph type="title"/>
          </p:nvPr>
        </p:nvSpPr>
        <p:spPr/>
        <p:txBody>
          <a:bodyPr/>
          <a:lstStyle/>
          <a:p>
            <a:r>
              <a:rPr lang="en-US" altLang="zh-CN" dirty="0"/>
              <a:t>head.s</a:t>
            </a:r>
            <a:endParaRPr lang="zh-CN" altLang="en-US" dirty="0"/>
          </a:p>
        </p:txBody>
      </p:sp>
      <p:pic>
        <p:nvPicPr>
          <p:cNvPr id="4" name="内容占位符 3">
            <a:extLst>
              <a:ext uri="{FF2B5EF4-FFF2-40B4-BE49-F238E27FC236}">
                <a16:creationId xmlns:a16="http://schemas.microsoft.com/office/drawing/2014/main" id="{12913BEA-FE35-4435-A190-5FA6EDFA56AB}"/>
              </a:ext>
            </a:extLst>
          </p:cNvPr>
          <p:cNvPicPr>
            <a:picLocks noGrp="1" noChangeAspect="1"/>
          </p:cNvPicPr>
          <p:nvPr>
            <p:ph idx="1"/>
          </p:nvPr>
        </p:nvPicPr>
        <p:blipFill rotWithShape="1">
          <a:blip r:embed="rId3"/>
          <a:srcRect t="914"/>
          <a:stretch/>
        </p:blipFill>
        <p:spPr>
          <a:xfrm>
            <a:off x="2963057" y="1825625"/>
            <a:ext cx="6265886" cy="4351338"/>
          </a:xfrm>
          <a:prstGeom prst="rect">
            <a:avLst/>
          </a:prstGeom>
        </p:spPr>
      </p:pic>
    </p:spTree>
    <p:extLst>
      <p:ext uri="{BB962C8B-B14F-4D97-AF65-F5344CB8AC3E}">
        <p14:creationId xmlns:p14="http://schemas.microsoft.com/office/powerpoint/2010/main" val="380321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1C8CA-65D8-4404-B0BC-B3C21F2894C4}"/>
              </a:ext>
            </a:extLst>
          </p:cNvPr>
          <p:cNvSpPr>
            <a:spLocks noGrp="1"/>
          </p:cNvSpPr>
          <p:nvPr>
            <p:ph type="title"/>
          </p:nvPr>
        </p:nvSpPr>
        <p:spPr/>
        <p:txBody>
          <a:bodyPr/>
          <a:lstStyle/>
          <a:p>
            <a:r>
              <a:rPr lang="en-US" altLang="zh-CN" dirty="0"/>
              <a:t>head.s</a:t>
            </a:r>
            <a:endParaRPr lang="zh-CN" altLang="en-US" dirty="0"/>
          </a:p>
        </p:txBody>
      </p:sp>
      <p:pic>
        <p:nvPicPr>
          <p:cNvPr id="6" name="内容占位符 5">
            <a:extLst>
              <a:ext uri="{FF2B5EF4-FFF2-40B4-BE49-F238E27FC236}">
                <a16:creationId xmlns:a16="http://schemas.microsoft.com/office/drawing/2014/main" id="{30FFA6A4-D5A6-43AF-A0BF-E292756B49FF}"/>
              </a:ext>
            </a:extLst>
          </p:cNvPr>
          <p:cNvPicPr>
            <a:picLocks noGrp="1" noChangeAspect="1"/>
          </p:cNvPicPr>
          <p:nvPr>
            <p:ph idx="1"/>
          </p:nvPr>
        </p:nvPicPr>
        <p:blipFill rotWithShape="1">
          <a:blip r:embed="rId3"/>
          <a:srcRect l="376" t="2034" r="856"/>
          <a:stretch/>
        </p:blipFill>
        <p:spPr>
          <a:xfrm>
            <a:off x="2316480" y="1914143"/>
            <a:ext cx="7522464" cy="4262819"/>
          </a:xfrm>
          <a:prstGeom prst="rect">
            <a:avLst/>
          </a:prstGeom>
        </p:spPr>
      </p:pic>
    </p:spTree>
    <p:extLst>
      <p:ext uri="{BB962C8B-B14F-4D97-AF65-F5344CB8AC3E}">
        <p14:creationId xmlns:p14="http://schemas.microsoft.com/office/powerpoint/2010/main" val="61911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1C8CA-65D8-4404-B0BC-B3C21F2894C4}"/>
              </a:ext>
            </a:extLst>
          </p:cNvPr>
          <p:cNvSpPr>
            <a:spLocks noGrp="1"/>
          </p:cNvSpPr>
          <p:nvPr>
            <p:ph type="title"/>
          </p:nvPr>
        </p:nvSpPr>
        <p:spPr/>
        <p:txBody>
          <a:bodyPr/>
          <a:lstStyle/>
          <a:p>
            <a:r>
              <a:rPr lang="en-US" altLang="zh-CN"/>
              <a:t>main.</a:t>
            </a:r>
            <a:r>
              <a:rPr lang="en-US" altLang="zh-CN" dirty="0"/>
              <a:t>c</a:t>
            </a:r>
            <a:endParaRPr lang="zh-CN" altLang="en-US" dirty="0"/>
          </a:p>
        </p:txBody>
      </p:sp>
      <p:pic>
        <p:nvPicPr>
          <p:cNvPr id="4" name="内容占位符 3">
            <a:extLst>
              <a:ext uri="{FF2B5EF4-FFF2-40B4-BE49-F238E27FC236}">
                <a16:creationId xmlns:a16="http://schemas.microsoft.com/office/drawing/2014/main" id="{DA9B6EE3-4D93-48BB-A2E2-86D0620EAB18}"/>
              </a:ext>
            </a:extLst>
          </p:cNvPr>
          <p:cNvPicPr>
            <a:picLocks noGrp="1" noChangeAspect="1"/>
          </p:cNvPicPr>
          <p:nvPr>
            <p:ph idx="1"/>
          </p:nvPr>
        </p:nvPicPr>
        <p:blipFill rotWithShape="1">
          <a:blip r:embed="rId3"/>
          <a:srcRect t="632"/>
          <a:stretch/>
        </p:blipFill>
        <p:spPr>
          <a:xfrm>
            <a:off x="1963445" y="1853184"/>
            <a:ext cx="8265110" cy="4323779"/>
          </a:xfrm>
          <a:prstGeom prst="rect">
            <a:avLst/>
          </a:prstGeom>
        </p:spPr>
      </p:pic>
    </p:spTree>
    <p:extLst>
      <p:ext uri="{BB962C8B-B14F-4D97-AF65-F5344CB8AC3E}">
        <p14:creationId xmlns:p14="http://schemas.microsoft.com/office/powerpoint/2010/main" val="3790245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6FF90-F7B7-4B39-818B-F5A6953BD900}"/>
              </a:ext>
            </a:extLst>
          </p:cNvPr>
          <p:cNvSpPr>
            <a:spLocks noGrp="1"/>
          </p:cNvSpPr>
          <p:nvPr>
            <p:ph type="title"/>
          </p:nvPr>
        </p:nvSpPr>
        <p:spPr/>
        <p:txBody>
          <a:bodyPr/>
          <a:lstStyle/>
          <a:p>
            <a:r>
              <a:rPr lang="zh-CN" altLang="en-US" dirty="0"/>
              <a:t>基础模块</a:t>
            </a:r>
          </a:p>
        </p:txBody>
      </p:sp>
      <p:pic>
        <p:nvPicPr>
          <p:cNvPr id="4" name="内容占位符 3">
            <a:extLst>
              <a:ext uri="{FF2B5EF4-FFF2-40B4-BE49-F238E27FC236}">
                <a16:creationId xmlns:a16="http://schemas.microsoft.com/office/drawing/2014/main" id="{90488B02-A15D-4C72-8F77-DD4C3AE85E33}"/>
              </a:ext>
            </a:extLst>
          </p:cNvPr>
          <p:cNvPicPr>
            <a:picLocks noGrp="1" noChangeAspect="1"/>
          </p:cNvPicPr>
          <p:nvPr>
            <p:ph idx="1"/>
          </p:nvPr>
        </p:nvPicPr>
        <p:blipFill>
          <a:blip r:embed="rId3"/>
          <a:stretch>
            <a:fillRect/>
          </a:stretch>
        </p:blipFill>
        <p:spPr>
          <a:xfrm>
            <a:off x="2954529" y="1825625"/>
            <a:ext cx="6282941" cy="4351338"/>
          </a:xfrm>
          <a:prstGeom prst="rect">
            <a:avLst/>
          </a:prstGeom>
        </p:spPr>
      </p:pic>
    </p:spTree>
    <p:extLst>
      <p:ext uri="{BB962C8B-B14F-4D97-AF65-F5344CB8AC3E}">
        <p14:creationId xmlns:p14="http://schemas.microsoft.com/office/powerpoint/2010/main" val="273842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1834E-07D2-448B-96F8-CEB0BBEBEAA2}"/>
              </a:ext>
            </a:extLst>
          </p:cNvPr>
          <p:cNvSpPr>
            <a:spLocks noGrp="1"/>
          </p:cNvSpPr>
          <p:nvPr>
            <p:ph type="title"/>
          </p:nvPr>
        </p:nvSpPr>
        <p:spPr/>
        <p:txBody>
          <a:bodyPr/>
          <a:lstStyle/>
          <a:p>
            <a:r>
              <a:rPr lang="zh-CN" altLang="en-US" dirty="0"/>
              <a:t>选读部分</a:t>
            </a:r>
            <a:r>
              <a:rPr lang="en-US" altLang="zh-CN" dirty="0"/>
              <a:t>-</a:t>
            </a:r>
            <a:r>
              <a:rPr lang="zh-CN" altLang="en-US" dirty="0"/>
              <a:t>文件系统</a:t>
            </a:r>
          </a:p>
        </p:txBody>
      </p:sp>
      <p:pic>
        <p:nvPicPr>
          <p:cNvPr id="4" name="内容占位符 3">
            <a:extLst>
              <a:ext uri="{FF2B5EF4-FFF2-40B4-BE49-F238E27FC236}">
                <a16:creationId xmlns:a16="http://schemas.microsoft.com/office/drawing/2014/main" id="{70CD832A-7A22-43E6-987F-5A8BE67D5293}"/>
              </a:ext>
            </a:extLst>
          </p:cNvPr>
          <p:cNvPicPr>
            <a:picLocks noGrp="1" noChangeAspect="1"/>
          </p:cNvPicPr>
          <p:nvPr>
            <p:ph idx="1"/>
          </p:nvPr>
        </p:nvPicPr>
        <p:blipFill rotWithShape="1">
          <a:blip r:embed="rId3"/>
          <a:srcRect l="620" t="1193" b="1580"/>
          <a:stretch/>
        </p:blipFill>
        <p:spPr>
          <a:xfrm>
            <a:off x="3084575" y="1877567"/>
            <a:ext cx="6060675" cy="4230625"/>
          </a:xfrm>
          <a:prstGeom prst="rect">
            <a:avLst/>
          </a:prstGeom>
        </p:spPr>
      </p:pic>
    </p:spTree>
    <p:extLst>
      <p:ext uri="{BB962C8B-B14F-4D97-AF65-F5344CB8AC3E}">
        <p14:creationId xmlns:p14="http://schemas.microsoft.com/office/powerpoint/2010/main" val="231325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80BD8-5445-4502-928F-6EA4475D02F6}"/>
              </a:ext>
            </a:extLst>
          </p:cNvPr>
          <p:cNvSpPr>
            <a:spLocks noGrp="1"/>
          </p:cNvSpPr>
          <p:nvPr>
            <p:ph type="title"/>
          </p:nvPr>
        </p:nvSpPr>
        <p:spPr/>
        <p:txBody>
          <a:bodyPr/>
          <a:lstStyle/>
          <a:p>
            <a:r>
              <a:rPr lang="en-US" altLang="zh-CN" dirty="0"/>
              <a:t>Linux 0.11</a:t>
            </a:r>
            <a:r>
              <a:rPr lang="zh-CN" altLang="en-US" dirty="0"/>
              <a:t>介绍</a:t>
            </a:r>
          </a:p>
        </p:txBody>
      </p:sp>
      <p:pic>
        <p:nvPicPr>
          <p:cNvPr id="7" name="图片 6">
            <a:extLst>
              <a:ext uri="{FF2B5EF4-FFF2-40B4-BE49-F238E27FC236}">
                <a16:creationId xmlns:a16="http://schemas.microsoft.com/office/drawing/2014/main" id="{0834603B-84E9-4F03-9F71-53FC6CD0CE64}"/>
              </a:ext>
            </a:extLst>
          </p:cNvPr>
          <p:cNvPicPr>
            <a:picLocks noChangeAspect="1"/>
          </p:cNvPicPr>
          <p:nvPr/>
        </p:nvPicPr>
        <p:blipFill rotWithShape="1">
          <a:blip r:embed="rId3"/>
          <a:srcRect t="1408"/>
          <a:stretch/>
        </p:blipFill>
        <p:spPr>
          <a:xfrm>
            <a:off x="857418" y="2743200"/>
            <a:ext cx="10496382" cy="1430241"/>
          </a:xfrm>
          <a:prstGeom prst="rect">
            <a:avLst/>
          </a:prstGeom>
        </p:spPr>
      </p:pic>
    </p:spTree>
    <p:extLst>
      <p:ext uri="{BB962C8B-B14F-4D97-AF65-F5344CB8AC3E}">
        <p14:creationId xmlns:p14="http://schemas.microsoft.com/office/powerpoint/2010/main" val="1013535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65915-F796-41AD-954D-FADB4E34D86B}"/>
              </a:ext>
            </a:extLst>
          </p:cNvPr>
          <p:cNvSpPr>
            <a:spLocks noGrp="1"/>
          </p:cNvSpPr>
          <p:nvPr>
            <p:ph type="title"/>
          </p:nvPr>
        </p:nvSpPr>
        <p:spPr>
          <a:xfrm>
            <a:off x="838200" y="2359468"/>
            <a:ext cx="10515600" cy="1325563"/>
          </a:xfrm>
        </p:spPr>
        <p:txBody>
          <a:bodyPr>
            <a:normAutofit/>
          </a:bodyPr>
          <a:lstStyle/>
          <a:p>
            <a:pPr algn="ctr"/>
            <a:r>
              <a:rPr lang="en-US" altLang="zh-CN" sz="8000" dirty="0"/>
              <a:t>Thank you</a:t>
            </a:r>
            <a:endParaRPr lang="zh-CN" altLang="en-US" sz="8000" dirty="0"/>
          </a:p>
        </p:txBody>
      </p:sp>
      <p:pic>
        <p:nvPicPr>
          <p:cNvPr id="5" name="内容占位符 4">
            <a:extLst>
              <a:ext uri="{FF2B5EF4-FFF2-40B4-BE49-F238E27FC236}">
                <a16:creationId xmlns:a16="http://schemas.microsoft.com/office/drawing/2014/main" id="{5C4B0964-3CC8-4624-AAD8-95F82EADDB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18382" y="3685031"/>
            <a:ext cx="2335418" cy="2747963"/>
          </a:xfrm>
        </p:spPr>
      </p:pic>
    </p:spTree>
    <p:extLst>
      <p:ext uri="{BB962C8B-B14F-4D97-AF65-F5344CB8AC3E}">
        <p14:creationId xmlns:p14="http://schemas.microsoft.com/office/powerpoint/2010/main" val="154503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6FF90-F7B7-4B39-818B-F5A6953BD900}"/>
              </a:ext>
            </a:extLst>
          </p:cNvPr>
          <p:cNvSpPr>
            <a:spLocks noGrp="1"/>
          </p:cNvSpPr>
          <p:nvPr>
            <p:ph type="title"/>
          </p:nvPr>
        </p:nvSpPr>
        <p:spPr/>
        <p:txBody>
          <a:bodyPr/>
          <a:lstStyle/>
          <a:p>
            <a:r>
              <a:rPr lang="en-US" altLang="zh-CN" dirty="0"/>
              <a:t>Linux 0.11</a:t>
            </a:r>
            <a:r>
              <a:rPr lang="zh-CN" altLang="en-US" dirty="0"/>
              <a:t>介绍</a:t>
            </a:r>
          </a:p>
        </p:txBody>
      </p:sp>
      <p:pic>
        <p:nvPicPr>
          <p:cNvPr id="4" name="内容占位符 3">
            <a:extLst>
              <a:ext uri="{FF2B5EF4-FFF2-40B4-BE49-F238E27FC236}">
                <a16:creationId xmlns:a16="http://schemas.microsoft.com/office/drawing/2014/main" id="{90488B02-A15D-4C72-8F77-DD4C3AE85E33}"/>
              </a:ext>
            </a:extLst>
          </p:cNvPr>
          <p:cNvPicPr>
            <a:picLocks noGrp="1" noChangeAspect="1"/>
          </p:cNvPicPr>
          <p:nvPr>
            <p:ph idx="1"/>
          </p:nvPr>
        </p:nvPicPr>
        <p:blipFill>
          <a:blip r:embed="rId3"/>
          <a:stretch>
            <a:fillRect/>
          </a:stretch>
        </p:blipFill>
        <p:spPr>
          <a:xfrm>
            <a:off x="2954529" y="1825625"/>
            <a:ext cx="6282941" cy="4351338"/>
          </a:xfrm>
          <a:prstGeom prst="rect">
            <a:avLst/>
          </a:prstGeom>
        </p:spPr>
      </p:pic>
    </p:spTree>
    <p:extLst>
      <p:ext uri="{BB962C8B-B14F-4D97-AF65-F5344CB8AC3E}">
        <p14:creationId xmlns:p14="http://schemas.microsoft.com/office/powerpoint/2010/main" val="23507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80BD8-5445-4502-928F-6EA4475D02F6}"/>
              </a:ext>
            </a:extLst>
          </p:cNvPr>
          <p:cNvSpPr>
            <a:spLocks noGrp="1"/>
          </p:cNvSpPr>
          <p:nvPr>
            <p:ph type="title"/>
          </p:nvPr>
        </p:nvSpPr>
        <p:spPr/>
        <p:txBody>
          <a:bodyPr/>
          <a:lstStyle/>
          <a:p>
            <a:r>
              <a:rPr lang="en-US" altLang="zh-CN" dirty="0"/>
              <a:t>Linux 0.11</a:t>
            </a:r>
            <a:r>
              <a:rPr lang="zh-CN" altLang="en-US" dirty="0"/>
              <a:t>介绍</a:t>
            </a:r>
          </a:p>
        </p:txBody>
      </p:sp>
      <p:pic>
        <p:nvPicPr>
          <p:cNvPr id="7" name="图片 6">
            <a:extLst>
              <a:ext uri="{FF2B5EF4-FFF2-40B4-BE49-F238E27FC236}">
                <a16:creationId xmlns:a16="http://schemas.microsoft.com/office/drawing/2014/main" id="{0834603B-84E9-4F03-9F71-53FC6CD0CE64}"/>
              </a:ext>
            </a:extLst>
          </p:cNvPr>
          <p:cNvPicPr>
            <a:picLocks noChangeAspect="1"/>
          </p:cNvPicPr>
          <p:nvPr/>
        </p:nvPicPr>
        <p:blipFill rotWithShape="1">
          <a:blip r:embed="rId3"/>
          <a:srcRect t="1408"/>
          <a:stretch/>
        </p:blipFill>
        <p:spPr>
          <a:xfrm>
            <a:off x="857418" y="2743200"/>
            <a:ext cx="10496382" cy="1430241"/>
          </a:xfrm>
          <a:prstGeom prst="rect">
            <a:avLst/>
          </a:prstGeom>
        </p:spPr>
      </p:pic>
    </p:spTree>
    <p:extLst>
      <p:ext uri="{BB962C8B-B14F-4D97-AF65-F5344CB8AC3E}">
        <p14:creationId xmlns:p14="http://schemas.microsoft.com/office/powerpoint/2010/main" val="169145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80BD8-5445-4502-928F-6EA4475D02F6}"/>
              </a:ext>
            </a:extLst>
          </p:cNvPr>
          <p:cNvSpPr>
            <a:spLocks noGrp="1"/>
          </p:cNvSpPr>
          <p:nvPr>
            <p:ph type="title"/>
          </p:nvPr>
        </p:nvSpPr>
        <p:spPr/>
        <p:txBody>
          <a:bodyPr/>
          <a:lstStyle/>
          <a:p>
            <a:r>
              <a:rPr lang="en-US" altLang="zh-CN" dirty="0"/>
              <a:t>Linux 0.11</a:t>
            </a:r>
            <a:r>
              <a:rPr lang="zh-CN" altLang="en-US" dirty="0"/>
              <a:t>介绍</a:t>
            </a:r>
          </a:p>
        </p:txBody>
      </p:sp>
      <p:pic>
        <p:nvPicPr>
          <p:cNvPr id="3" name="图片 2">
            <a:extLst>
              <a:ext uri="{FF2B5EF4-FFF2-40B4-BE49-F238E27FC236}">
                <a16:creationId xmlns:a16="http://schemas.microsoft.com/office/drawing/2014/main" id="{C3FBE589-FDD3-4D75-9887-DBC0D45DAFEC}"/>
              </a:ext>
            </a:extLst>
          </p:cNvPr>
          <p:cNvPicPr>
            <a:picLocks noChangeAspect="1"/>
          </p:cNvPicPr>
          <p:nvPr/>
        </p:nvPicPr>
        <p:blipFill>
          <a:blip r:embed="rId3"/>
          <a:stretch>
            <a:fillRect/>
          </a:stretch>
        </p:blipFill>
        <p:spPr>
          <a:xfrm>
            <a:off x="1252258" y="1690688"/>
            <a:ext cx="9687483" cy="4448521"/>
          </a:xfrm>
          <a:prstGeom prst="rect">
            <a:avLst/>
          </a:prstGeom>
        </p:spPr>
      </p:pic>
    </p:spTree>
    <p:extLst>
      <p:ext uri="{BB962C8B-B14F-4D97-AF65-F5344CB8AC3E}">
        <p14:creationId xmlns:p14="http://schemas.microsoft.com/office/powerpoint/2010/main" val="282457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A2BB3-2B4C-4FFF-ACB4-FB9B15F0AABF}"/>
              </a:ext>
            </a:extLst>
          </p:cNvPr>
          <p:cNvSpPr>
            <a:spLocks noGrp="1"/>
          </p:cNvSpPr>
          <p:nvPr>
            <p:ph type="title"/>
          </p:nvPr>
        </p:nvSpPr>
        <p:spPr/>
        <p:txBody>
          <a:bodyPr/>
          <a:lstStyle/>
          <a:p>
            <a:r>
              <a:rPr lang="en-US" altLang="zh-CN" dirty="0"/>
              <a:t>Linux 0.11</a:t>
            </a:r>
            <a:r>
              <a:rPr lang="zh-CN" altLang="en-US" dirty="0"/>
              <a:t>介绍</a:t>
            </a:r>
          </a:p>
        </p:txBody>
      </p:sp>
      <p:pic>
        <p:nvPicPr>
          <p:cNvPr id="7" name="图片 6">
            <a:extLst>
              <a:ext uri="{FF2B5EF4-FFF2-40B4-BE49-F238E27FC236}">
                <a16:creationId xmlns:a16="http://schemas.microsoft.com/office/drawing/2014/main" id="{60424B49-0E83-44C7-B373-A2A16C082E14}"/>
              </a:ext>
            </a:extLst>
          </p:cNvPr>
          <p:cNvPicPr>
            <a:picLocks noChangeAspect="1"/>
          </p:cNvPicPr>
          <p:nvPr/>
        </p:nvPicPr>
        <p:blipFill rotWithShape="1">
          <a:blip r:embed="rId3"/>
          <a:srcRect l="335" t="623"/>
          <a:stretch/>
        </p:blipFill>
        <p:spPr>
          <a:xfrm>
            <a:off x="1506050" y="1808372"/>
            <a:ext cx="9179899" cy="4290503"/>
          </a:xfrm>
          <a:prstGeom prst="rect">
            <a:avLst/>
          </a:prstGeom>
        </p:spPr>
      </p:pic>
    </p:spTree>
    <p:extLst>
      <p:ext uri="{BB962C8B-B14F-4D97-AF65-F5344CB8AC3E}">
        <p14:creationId xmlns:p14="http://schemas.microsoft.com/office/powerpoint/2010/main" val="100930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F1FCD-980E-467E-8759-65B3F198DDD1}"/>
              </a:ext>
            </a:extLst>
          </p:cNvPr>
          <p:cNvSpPr>
            <a:spLocks noGrp="1"/>
          </p:cNvSpPr>
          <p:nvPr>
            <p:ph type="title"/>
          </p:nvPr>
        </p:nvSpPr>
        <p:spPr/>
        <p:txBody>
          <a:bodyPr/>
          <a:lstStyle/>
          <a:p>
            <a:r>
              <a:rPr lang="en-US" altLang="zh-CN" dirty="0"/>
              <a:t>80x86</a:t>
            </a:r>
            <a:r>
              <a:rPr lang="zh-CN" altLang="en-US" dirty="0"/>
              <a:t>保护模式</a:t>
            </a:r>
          </a:p>
        </p:txBody>
      </p:sp>
      <p:pic>
        <p:nvPicPr>
          <p:cNvPr id="9" name="内容占位符 8">
            <a:extLst>
              <a:ext uri="{FF2B5EF4-FFF2-40B4-BE49-F238E27FC236}">
                <a16:creationId xmlns:a16="http://schemas.microsoft.com/office/drawing/2014/main" id="{1AF76A05-EA62-4773-947B-49DD6E24DAC6}"/>
              </a:ext>
            </a:extLst>
          </p:cNvPr>
          <p:cNvPicPr>
            <a:picLocks noGrp="1" noChangeAspect="1"/>
          </p:cNvPicPr>
          <p:nvPr>
            <p:ph idx="1"/>
          </p:nvPr>
        </p:nvPicPr>
        <p:blipFill>
          <a:blip r:embed="rId3"/>
          <a:stretch>
            <a:fillRect/>
          </a:stretch>
        </p:blipFill>
        <p:spPr>
          <a:xfrm>
            <a:off x="4085671" y="1825625"/>
            <a:ext cx="4020657" cy="4351338"/>
          </a:xfrm>
          <a:prstGeom prst="rect">
            <a:avLst/>
          </a:prstGeom>
        </p:spPr>
      </p:pic>
    </p:spTree>
    <p:extLst>
      <p:ext uri="{BB962C8B-B14F-4D97-AF65-F5344CB8AC3E}">
        <p14:creationId xmlns:p14="http://schemas.microsoft.com/office/powerpoint/2010/main" val="240183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F1FCD-980E-467E-8759-65B3F198DDD1}"/>
              </a:ext>
            </a:extLst>
          </p:cNvPr>
          <p:cNvSpPr>
            <a:spLocks noGrp="1"/>
          </p:cNvSpPr>
          <p:nvPr>
            <p:ph type="title"/>
          </p:nvPr>
        </p:nvSpPr>
        <p:spPr/>
        <p:txBody>
          <a:bodyPr/>
          <a:lstStyle/>
          <a:p>
            <a:r>
              <a:rPr lang="en-US" altLang="zh-CN" dirty="0"/>
              <a:t>80x86</a:t>
            </a:r>
            <a:r>
              <a:rPr lang="zh-CN" altLang="en-US" dirty="0"/>
              <a:t>保护模式</a:t>
            </a:r>
          </a:p>
        </p:txBody>
      </p:sp>
      <p:pic>
        <p:nvPicPr>
          <p:cNvPr id="9" name="内容占位符 8">
            <a:extLst>
              <a:ext uri="{FF2B5EF4-FFF2-40B4-BE49-F238E27FC236}">
                <a16:creationId xmlns:a16="http://schemas.microsoft.com/office/drawing/2014/main" id="{0A652601-86A2-434D-B288-CD8251DD10CC}"/>
              </a:ext>
            </a:extLst>
          </p:cNvPr>
          <p:cNvPicPr>
            <a:picLocks noGrp="1" noChangeAspect="1"/>
          </p:cNvPicPr>
          <p:nvPr>
            <p:ph idx="1"/>
          </p:nvPr>
        </p:nvPicPr>
        <p:blipFill>
          <a:blip r:embed="rId3"/>
          <a:stretch>
            <a:fillRect/>
          </a:stretch>
        </p:blipFill>
        <p:spPr>
          <a:xfrm>
            <a:off x="4128719" y="1825625"/>
            <a:ext cx="3934562" cy="4351338"/>
          </a:xfrm>
          <a:prstGeom prst="rect">
            <a:avLst/>
          </a:prstGeom>
        </p:spPr>
      </p:pic>
    </p:spTree>
    <p:extLst>
      <p:ext uri="{BB962C8B-B14F-4D97-AF65-F5344CB8AC3E}">
        <p14:creationId xmlns:p14="http://schemas.microsoft.com/office/powerpoint/2010/main" val="320786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F1FCD-980E-467E-8759-65B3F198DDD1}"/>
              </a:ext>
            </a:extLst>
          </p:cNvPr>
          <p:cNvSpPr>
            <a:spLocks noGrp="1"/>
          </p:cNvSpPr>
          <p:nvPr>
            <p:ph type="title"/>
          </p:nvPr>
        </p:nvSpPr>
        <p:spPr/>
        <p:txBody>
          <a:bodyPr/>
          <a:lstStyle/>
          <a:p>
            <a:r>
              <a:rPr lang="en-US" altLang="zh-CN" dirty="0"/>
              <a:t>80x86</a:t>
            </a:r>
            <a:r>
              <a:rPr lang="zh-CN" altLang="en-US" dirty="0"/>
              <a:t>保护模式</a:t>
            </a:r>
          </a:p>
        </p:txBody>
      </p:sp>
      <p:pic>
        <p:nvPicPr>
          <p:cNvPr id="9" name="内容占位符 8">
            <a:extLst>
              <a:ext uri="{FF2B5EF4-FFF2-40B4-BE49-F238E27FC236}">
                <a16:creationId xmlns:a16="http://schemas.microsoft.com/office/drawing/2014/main" id="{AB3A7319-8CEF-4623-A0D8-F194DC97DFE9}"/>
              </a:ext>
            </a:extLst>
          </p:cNvPr>
          <p:cNvPicPr>
            <a:picLocks noGrp="1" noChangeAspect="1"/>
          </p:cNvPicPr>
          <p:nvPr>
            <p:ph idx="1"/>
          </p:nvPr>
        </p:nvPicPr>
        <p:blipFill>
          <a:blip r:embed="rId3"/>
          <a:stretch>
            <a:fillRect/>
          </a:stretch>
        </p:blipFill>
        <p:spPr>
          <a:xfrm>
            <a:off x="3824346" y="1825625"/>
            <a:ext cx="4543308" cy="4351338"/>
          </a:xfrm>
          <a:prstGeom prst="rect">
            <a:avLst/>
          </a:prstGeom>
        </p:spPr>
      </p:pic>
    </p:spTree>
    <p:extLst>
      <p:ext uri="{BB962C8B-B14F-4D97-AF65-F5344CB8AC3E}">
        <p14:creationId xmlns:p14="http://schemas.microsoft.com/office/powerpoint/2010/main" val="41527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2160</TotalTime>
  <Words>541</Words>
  <Application>Microsoft Office PowerPoint</Application>
  <PresentationFormat>宽屏</PresentationFormat>
  <Paragraphs>53</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Yu Gothic UI Semibold</vt:lpstr>
      <vt:lpstr>等线</vt:lpstr>
      <vt:lpstr>等线 Light</vt:lpstr>
      <vt:lpstr>Arial</vt:lpstr>
      <vt:lpstr>Office 主题​​</vt:lpstr>
      <vt:lpstr>Linux 0.11源码分析与可视化（一） </vt:lpstr>
      <vt:lpstr>Linux 0.11介绍</vt:lpstr>
      <vt:lpstr>Linux 0.11介绍</vt:lpstr>
      <vt:lpstr>Linux 0.11介绍</vt:lpstr>
      <vt:lpstr>Linux 0.11介绍</vt:lpstr>
      <vt:lpstr>Linux 0.11介绍</vt:lpstr>
      <vt:lpstr>80x86保护模式</vt:lpstr>
      <vt:lpstr>80x86保护模式</vt:lpstr>
      <vt:lpstr>80x86保护模式</vt:lpstr>
      <vt:lpstr>80x86保护模式</vt:lpstr>
      <vt:lpstr>80x86保护模式</vt:lpstr>
      <vt:lpstr>bootsect.s</vt:lpstr>
      <vt:lpstr>setup.s</vt:lpstr>
      <vt:lpstr>setup.s</vt:lpstr>
      <vt:lpstr>head.s</vt:lpstr>
      <vt:lpstr>head.s</vt:lpstr>
      <vt:lpstr>main.c</vt:lpstr>
      <vt:lpstr>基础模块</vt:lpstr>
      <vt:lpstr>选读部分-文件系统</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 Mr.</dc:creator>
  <cp:lastModifiedBy>d Mr.</cp:lastModifiedBy>
  <cp:revision>35</cp:revision>
  <dcterms:created xsi:type="dcterms:W3CDTF">2018-10-07T00:10:44Z</dcterms:created>
  <dcterms:modified xsi:type="dcterms:W3CDTF">2018-10-21T12:56:48Z</dcterms:modified>
</cp:coreProperties>
</file>