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72" r:id="rId3"/>
    <p:sldId id="305" r:id="rId4"/>
    <p:sldId id="306" r:id="rId5"/>
    <p:sldId id="307" r:id="rId6"/>
    <p:sldId id="280" r:id="rId7"/>
    <p:sldId id="309" r:id="rId8"/>
    <p:sldId id="266" r:id="rId9"/>
    <p:sldId id="304" r:id="rId10"/>
    <p:sldId id="311" r:id="rId11"/>
    <p:sldId id="310" r:id="rId12"/>
    <p:sldId id="312" r:id="rId13"/>
    <p:sldId id="313" r:id="rId14"/>
    <p:sldId id="316" r:id="rId15"/>
    <p:sldId id="314" r:id="rId16"/>
    <p:sldId id="335" r:id="rId17"/>
    <p:sldId id="315" r:id="rId18"/>
    <p:sldId id="289" r:id="rId19"/>
    <p:sldId id="319" r:id="rId20"/>
    <p:sldId id="292" r:id="rId21"/>
    <p:sldId id="321" r:id="rId22"/>
    <p:sldId id="290" r:id="rId23"/>
    <p:sldId id="320" r:id="rId24"/>
    <p:sldId id="317" r:id="rId25"/>
    <p:sldId id="295" r:id="rId26"/>
    <p:sldId id="318" r:id="rId27"/>
    <p:sldId id="297" r:id="rId28"/>
    <p:sldId id="296" r:id="rId29"/>
    <p:sldId id="322" r:id="rId30"/>
    <p:sldId id="299" r:id="rId31"/>
    <p:sldId id="324" r:id="rId32"/>
    <p:sldId id="300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257" r:id="rId42"/>
    <p:sldId id="258" r:id="rId43"/>
    <p:sldId id="279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68824" autoAdjust="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AE810-26AD-42B5-B578-16FE2651F63C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B56A3-7137-4CC1-BEBB-9EC9BD9B3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127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733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475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884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10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163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87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993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947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233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72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33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351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801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340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486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0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020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9449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4745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8065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10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98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9086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5245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B56A3-7137-4CC1-BEBB-9EC9BD9B38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2694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632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08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913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71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823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1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09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B9F8F-1EE1-41A8-87B3-64EE74005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688BD2-8B7B-4F31-9D4E-FCC49E4C9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C1527-7B0F-4E14-BFC7-8EC6CE58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0D442-E812-4102-A9C3-4B87A022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3B7AE-2924-43CF-9F84-A059631E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97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FD99A-B2A7-42D4-BBC6-0C68A85A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9A94E3-DF35-46DF-9F36-F74936CFD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69F75-8F8F-4C6C-B8F5-F63E5236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01DC9-7E67-4B47-A321-B75696FC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4BF40-9FB9-4350-99C6-FE25D5AF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62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3D189-2F24-4A66-930A-C252270F5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EEAD84-CA5F-426E-81BF-21F7F8EB7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7FD3B-85FB-4F53-B7F8-2B076E55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A2D24-EA08-4CDA-BCE3-CF2B849E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B27D7-7135-46D3-8B9A-F3718472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0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32E4A-BAFF-4170-9454-30B2CC24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CEC36-89F2-4889-A720-CF8CEE4F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B73A0B-3130-4188-8F3B-6068B1EA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80F81-B9E4-4D1A-A7B4-4B7C9FEB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4DD8E-6496-4FD3-AB13-91809960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0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D13D9-BAAD-414A-913C-0C8FBF3B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A983DE-64B3-4FC4-9EC7-7AFCCC11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B8AF4-2050-4C3A-A1EC-6F422BDA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BB903-7AB3-4189-81D1-729BF606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351B5-F4C5-4ABC-A686-3561E496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9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FA6DB-DB56-46B6-8682-91AC0C11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146BB-EA93-4C0E-AEB7-125B31A80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EF9E8-AC8B-4086-A911-9D2400BC1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6EC2A1-C253-403E-B16D-4276FD49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450E0B-57D0-42D3-BFE2-9D3E08F9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537BA-6569-40DA-9A5B-4C75D0D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2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9373A-2A33-46D2-8D60-C32AF9FD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EC84B-0B15-426E-88B2-B0D97FEBE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28ADC1-9E87-4CCB-ABB9-FE24CA3B0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255EE1-8669-4CBF-8006-DAC6A41A9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B7262C-75D1-4405-A830-31AA178B5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612A28-A8F1-4B3C-9CE6-6D8CB8CE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31F63F-953E-411D-9EE6-BFFF1D46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52743C-4F0D-432B-B493-C2412E40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85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A6C9E-B3D0-44DC-9CDE-9C1ED870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E3E47C-21E9-494F-9C38-970C15A0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11E2B3-9940-45A4-9831-0E57E010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D228EC-9698-4CE6-8F19-B0CAF82A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EA9FF3-C1DF-4F7D-8387-B0793EFA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88EFB0-1FB5-401D-94E3-C9EC93C9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267E41-6A7C-4144-B7E7-FF491FA2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9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A28E7-608C-4F1F-8120-ED19BF45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1294F-00E5-4481-AFBB-4F5FCC3D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CCAF09-B6CB-4108-A45E-B7B6D6912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41F756-0F0F-4B63-A710-88D9A08C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84B21-5899-4CC7-BB99-C9C4B90F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039B0-6556-4548-B708-7610BCB8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99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D9029-433B-4E02-8DD5-2BD1616F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7919BF-E436-450D-B3CF-9C3DD313F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11FAE0-1D91-4AA5-95E3-D4424F0B3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B0F29-E6D4-4A17-97CA-2892244A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B5ADBE-1E7F-4EFF-8FB2-D92462DE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53A9CB-87DB-4A32-A795-DF73367C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13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BBBF9F-3C00-4704-A6A1-B3F9F4CE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FA8512-CB7C-482B-AF19-A778C73F0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06C93-65D1-4AE2-A847-4008F4320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9DC84-2479-4CF5-9CB6-F724586E97B1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51471-B4F2-4111-9BA1-DC104CB29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2F9E1-D377-4535-AD9E-4B37F7E63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9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64.emf"/><Relationship Id="rId3" Type="http://schemas.openxmlformats.org/officeDocument/2006/relationships/image" Target="../media/image31.emf"/><Relationship Id="rId7" Type="http://schemas.openxmlformats.org/officeDocument/2006/relationships/image" Target="../media/image58.emf"/><Relationship Id="rId12" Type="http://schemas.openxmlformats.org/officeDocument/2006/relationships/image" Target="../media/image63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emf"/><Relationship Id="rId11" Type="http://schemas.openxmlformats.org/officeDocument/2006/relationships/image" Target="../media/image62.emf"/><Relationship Id="rId5" Type="http://schemas.openxmlformats.org/officeDocument/2006/relationships/image" Target="../media/image56.emf"/><Relationship Id="rId10" Type="http://schemas.openxmlformats.org/officeDocument/2006/relationships/image" Target="../media/image61.emf"/><Relationship Id="rId4" Type="http://schemas.openxmlformats.org/officeDocument/2006/relationships/image" Target="../media/image55.emf"/><Relationship Id="rId9" Type="http://schemas.openxmlformats.org/officeDocument/2006/relationships/image" Target="../media/image60.emf"/><Relationship Id="rId14" Type="http://schemas.openxmlformats.org/officeDocument/2006/relationships/image" Target="../media/image65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65.emf"/><Relationship Id="rId3" Type="http://schemas.openxmlformats.org/officeDocument/2006/relationships/image" Target="../media/image31.emf"/><Relationship Id="rId7" Type="http://schemas.openxmlformats.org/officeDocument/2006/relationships/image" Target="../media/image58.emf"/><Relationship Id="rId12" Type="http://schemas.openxmlformats.org/officeDocument/2006/relationships/image" Target="../media/image64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emf"/><Relationship Id="rId11" Type="http://schemas.openxmlformats.org/officeDocument/2006/relationships/image" Target="../media/image62.emf"/><Relationship Id="rId5" Type="http://schemas.openxmlformats.org/officeDocument/2006/relationships/image" Target="../media/image56.emf"/><Relationship Id="rId10" Type="http://schemas.openxmlformats.org/officeDocument/2006/relationships/image" Target="../media/image61.emf"/><Relationship Id="rId4" Type="http://schemas.openxmlformats.org/officeDocument/2006/relationships/image" Target="../media/image55.emf"/><Relationship Id="rId9" Type="http://schemas.openxmlformats.org/officeDocument/2006/relationships/image" Target="../media/image60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.vsd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3B935-069F-4730-A338-83BD5479E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ea typeface="Yu Gothic UI Semibold" panose="020B0700000000000000" pitchFamily="34" charset="-128"/>
              </a:rPr>
              <a:t>Linux 0.11</a:t>
            </a:r>
            <a:r>
              <a:rPr lang="zh-CN" altLang="en-US" sz="4000" dirty="0">
                <a:latin typeface="+mj-ea"/>
              </a:rPr>
              <a:t>源码分析与可视化（四）</a:t>
            </a:r>
            <a:br>
              <a:rPr lang="en-US" altLang="zh-CN" dirty="0">
                <a:ea typeface="Yu Gothic UI Semibold" panose="020B0700000000000000" pitchFamily="34" charset="-128"/>
              </a:rPr>
            </a:br>
            <a:endParaRPr lang="zh-CN" altLang="en-US" dirty="0">
              <a:ea typeface="Yu Gothic UI Semibold" panose="020B0700000000000000" pitchFamily="34" charset="-128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17F20A-8D33-4F30-A10D-F837E84A4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可视化与展示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52D359-E92A-4A5C-906C-931FCE2C652B}"/>
              </a:ext>
            </a:extLst>
          </p:cNvPr>
          <p:cNvSpPr txBox="1"/>
          <p:nvPr/>
        </p:nvSpPr>
        <p:spPr>
          <a:xfrm>
            <a:off x="2610374" y="5073134"/>
            <a:ext cx="697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201605130116 </a:t>
            </a:r>
            <a:r>
              <a:rPr lang="zh-CN" altLang="en-US" dirty="0"/>
              <a:t>杜洪超</a:t>
            </a:r>
            <a:r>
              <a:rPr lang="en-US" altLang="zh-CN" dirty="0"/>
              <a:t>           201600301291 </a:t>
            </a:r>
            <a:r>
              <a:rPr lang="zh-CN" altLang="en-US" dirty="0"/>
              <a:t>王文嵩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341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36" y="3696982"/>
            <a:ext cx="9402528" cy="8890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225" y="1975104"/>
            <a:ext cx="2642319" cy="17218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200" y="1975104"/>
            <a:ext cx="6262347" cy="12352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7BFAD3-6C01-4054-97FC-51C033E74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666" y="814344"/>
            <a:ext cx="3703436" cy="1160760"/>
          </a:xfrm>
          <a:prstGeom prst="rect">
            <a:avLst/>
          </a:prstGeom>
        </p:spPr>
      </p:pic>
      <p:sp>
        <p:nvSpPr>
          <p:cNvPr id="7" name="内容占位符 3">
            <a:extLst>
              <a:ext uri="{FF2B5EF4-FFF2-40B4-BE49-F238E27FC236}">
                <a16:creationId xmlns:a16="http://schemas.microsoft.com/office/drawing/2014/main" id="{777459AD-618E-4284-981E-FD4430EF3F21}"/>
              </a:ext>
            </a:extLst>
          </p:cNvPr>
          <p:cNvSpPr txBox="1">
            <a:spLocks/>
          </p:cNvSpPr>
          <p:nvPr/>
        </p:nvSpPr>
        <p:spPr>
          <a:xfrm>
            <a:off x="6432513" y="796363"/>
            <a:ext cx="5135720" cy="598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00001800~000037FF </a:t>
            </a:r>
            <a:r>
              <a:rPr lang="zh-CN" altLang="en-US" dirty="0"/>
              <a:t> </a:t>
            </a:r>
            <a:r>
              <a:rPr lang="en-US" altLang="zh-CN" dirty="0"/>
              <a:t>8KB</a:t>
            </a:r>
          </a:p>
        </p:txBody>
      </p:sp>
    </p:spTree>
    <p:extLst>
      <p:ext uri="{BB962C8B-B14F-4D97-AF65-F5344CB8AC3E}">
        <p14:creationId xmlns:p14="http://schemas.microsoft.com/office/powerpoint/2010/main" val="88530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24" y="478294"/>
            <a:ext cx="9402528" cy="8890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095" y="2412005"/>
            <a:ext cx="627030" cy="64639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175" y="1367345"/>
            <a:ext cx="864365" cy="10958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5706" y="2455241"/>
            <a:ext cx="1396389" cy="345100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0017" y="2463240"/>
            <a:ext cx="1367791" cy="254551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0017" y="4911217"/>
            <a:ext cx="1367791" cy="497656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49D49A5-8D53-46F7-AE73-0D118C9A6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216" y="1678558"/>
            <a:ext cx="4742688" cy="53644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00038000~000A4FFF </a:t>
            </a:r>
            <a:r>
              <a:rPr lang="zh-CN" altLang="en-US" dirty="0"/>
              <a:t>     </a:t>
            </a:r>
            <a:r>
              <a:rPr lang="en-US" altLang="zh-CN" dirty="0"/>
              <a:t>645kb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76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24" y="478294"/>
            <a:ext cx="9402528" cy="889051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49D49A5-8D53-46F7-AE73-0D118C9A6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1678558"/>
            <a:ext cx="3474720" cy="8890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000A5000~03C903FF 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61357kb 59MB+941KB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71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文件系统</a:t>
            </a:r>
            <a:r>
              <a:rPr lang="en-US" altLang="zh-CN" dirty="0"/>
              <a:t>-</a:t>
            </a:r>
            <a:r>
              <a:rPr lang="zh-CN" altLang="en-US" dirty="0"/>
              <a:t>动态展示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AEBC7A3F-6FE6-4A98-8B69-20147949F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74" y="1957896"/>
            <a:ext cx="6820852" cy="4086795"/>
          </a:xfrm>
        </p:spPr>
      </p:pic>
    </p:spTree>
    <p:extLst>
      <p:ext uri="{BB962C8B-B14F-4D97-AF65-F5344CB8AC3E}">
        <p14:creationId xmlns:p14="http://schemas.microsoft.com/office/powerpoint/2010/main" val="425655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文件系统</a:t>
            </a:r>
            <a:r>
              <a:rPr lang="en-US" altLang="zh-CN" dirty="0"/>
              <a:t>-</a:t>
            </a:r>
            <a:r>
              <a:rPr lang="zh-CN" altLang="en-US" dirty="0"/>
              <a:t>动态展示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2F961E-5083-47AD-BA1D-B6E5AB356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55" y="1825625"/>
            <a:ext cx="7682089" cy="4351338"/>
          </a:xfrm>
        </p:spPr>
      </p:pic>
    </p:spTree>
    <p:extLst>
      <p:ext uri="{BB962C8B-B14F-4D97-AF65-F5344CB8AC3E}">
        <p14:creationId xmlns:p14="http://schemas.microsoft.com/office/powerpoint/2010/main" val="10172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zh-CN" altLang="en-US" dirty="0"/>
              <a:t>数据格式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C6EE134-C1A1-4921-8B8B-06C343557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20" y="1825625"/>
            <a:ext cx="7284360" cy="4351338"/>
          </a:xfrm>
        </p:spPr>
      </p:pic>
    </p:spTree>
    <p:extLst>
      <p:ext uri="{BB962C8B-B14F-4D97-AF65-F5344CB8AC3E}">
        <p14:creationId xmlns:p14="http://schemas.microsoft.com/office/powerpoint/2010/main" val="195509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zh-CN" altLang="en-US" dirty="0"/>
              <a:t>数据格式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F1A842-FC40-4798-BDF4-25B992DA2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7693" y="1825625"/>
            <a:ext cx="67966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8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zh-CN" altLang="en-US" dirty="0"/>
              <a:t>数据格式</a:t>
            </a:r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D8C338FE-69DC-44C6-8CC3-4FF33C0CC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51215" y="1825625"/>
            <a:ext cx="44895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A2D0-FA67-4B12-99E0-DF03B8D4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8" y="2386660"/>
            <a:ext cx="2087762" cy="20846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733F07-5FB8-454D-AA95-75A08FF33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315" y="1253745"/>
            <a:ext cx="1488063" cy="435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19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filp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D2A5131-9E4F-440E-84DD-5CF3CA168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2430" y="1825625"/>
            <a:ext cx="32071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选读部分</a:t>
            </a:r>
            <a:r>
              <a:rPr lang="en-US" altLang="zh-CN" dirty="0"/>
              <a:t>-</a:t>
            </a:r>
            <a:r>
              <a:rPr lang="zh-CN" altLang="en-US" dirty="0"/>
              <a:t>文件系统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0CD832A-7A22-43E6-987F-5A8BE67D5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0" t="1193" b="1580"/>
          <a:stretch/>
        </p:blipFill>
        <p:spPr>
          <a:xfrm>
            <a:off x="3084575" y="1877567"/>
            <a:ext cx="6060675" cy="42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58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3C516-8D57-4B3E-8A94-045E3D4D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317"/>
            <a:ext cx="10515600" cy="1325563"/>
          </a:xfrm>
        </p:spPr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A027E6C-B562-416F-AB14-3CE87FF6D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466" y="1871472"/>
            <a:ext cx="6213018" cy="36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48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file_table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C77FB8C-D35A-4C6F-B2F4-E4F03BB53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32440" y="1825625"/>
            <a:ext cx="33271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4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A2D0-FA67-4B12-99E0-DF03B8D4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8" y="2386660"/>
            <a:ext cx="2087762" cy="20846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1361D3-4312-4429-8597-25F879E99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360" y="1789410"/>
            <a:ext cx="4187517" cy="268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72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3C516-8D57-4B3E-8A94-045E3D4D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19" name="内容占位符 18">
            <a:extLst>
              <a:ext uri="{FF2B5EF4-FFF2-40B4-BE49-F238E27FC236}">
                <a16:creationId xmlns:a16="http://schemas.microsoft.com/office/drawing/2014/main" id="{CC5AE2A8-3CB7-4C96-AC1A-B69123944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462" y="2166094"/>
            <a:ext cx="10395076" cy="36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43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-open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CFFEE4A-6187-48F1-B89E-B166A12C7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8802" y="1920853"/>
            <a:ext cx="5014395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A2D0-FA67-4B12-99E0-DF03B8D4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8" y="2386660"/>
            <a:ext cx="2087762" cy="20846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A0E0CC-41DF-4E83-A040-9BED7303A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159" y="2766218"/>
            <a:ext cx="163174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48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pwd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B2A7F47-BE49-4361-BBF2-1FCEC9ADD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7456" y="2232540"/>
            <a:ext cx="4237087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A369DD-A38B-4C72-A766-68EA7869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884" y="1728456"/>
            <a:ext cx="6812231" cy="340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84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3C516-8D57-4B3E-8A94-045E3D4D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EF3B4FE7-9CD5-43C0-803D-B986FC0F3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212" y="1849120"/>
            <a:ext cx="4434228" cy="412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75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-entries</a:t>
            </a:r>
            <a:endParaRPr lang="zh-CN" altLang="en-US" dirty="0"/>
          </a:p>
        </p:txBody>
      </p:sp>
      <p:pic>
        <p:nvPicPr>
          <p:cNvPr id="12" name="内容占位符 6">
            <a:extLst>
              <a:ext uri="{FF2B5EF4-FFF2-40B4-BE49-F238E27FC236}">
                <a16:creationId xmlns:a16="http://schemas.microsoft.com/office/drawing/2014/main" id="{321A8A37-193B-4496-A9D4-21361C5E6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19370" y="2244732"/>
            <a:ext cx="4153260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0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文件系统</a:t>
            </a:r>
            <a:r>
              <a:rPr lang="en-US" altLang="zh-CN" dirty="0"/>
              <a:t>-</a:t>
            </a:r>
            <a:r>
              <a:rPr lang="zh-CN" altLang="en-US" dirty="0"/>
              <a:t>静态展示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1107CF0-6A61-4E71-A28A-D28815A42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1834" y="1825625"/>
            <a:ext cx="58483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3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26A95B-94B2-4E9C-B816-BCF4005D6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944" y="1735975"/>
            <a:ext cx="6782111" cy="33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45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i_zone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6ED67D1-58BF-40B7-ABAE-39D4517BF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85077" y="2389524"/>
            <a:ext cx="4221846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3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5AA7D2-D624-45E5-808C-F270CDC07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363" y="1690688"/>
            <a:ext cx="6875274" cy="350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49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-entry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89D6F18-1FFA-4498-A235-BAF9D610D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6423" y="2359041"/>
            <a:ext cx="4999153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5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-entry</a:t>
            </a:r>
            <a:endParaRPr lang="zh-CN" altLang="en-US" dirty="0"/>
          </a:p>
        </p:txBody>
      </p:sp>
      <p:pic>
        <p:nvPicPr>
          <p:cNvPr id="9" name="内容占位符 5">
            <a:extLst>
              <a:ext uri="{FF2B5EF4-FFF2-40B4-BE49-F238E27FC236}">
                <a16:creationId xmlns:a16="http://schemas.microsoft.com/office/drawing/2014/main" id="{AA0F6BEA-1B6E-464B-AD2B-0409E5F0D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5957" y="2359041"/>
            <a:ext cx="4900085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0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inode_table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1595A32-4143-4A40-AE12-93AD9B8EA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63062" y="2149473"/>
            <a:ext cx="5265876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super_block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09A0BC1-80EB-43F8-BFF6-B601CD3B5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4526" y="2168525"/>
            <a:ext cx="4922947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0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empty_inode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44C666-5AF4-4A6C-8C70-47C1A5E8C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32022" y="1825625"/>
            <a:ext cx="35279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9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new_inode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BE9D899-501E-4B04-9538-339BA723A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9286" y="1825625"/>
            <a:ext cx="39534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9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add_entry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E38571-B855-4D8C-8C45-ED9C6335C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85585" y="1825625"/>
            <a:ext cx="34208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8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文件系统</a:t>
            </a:r>
            <a:r>
              <a:rPr lang="en-US" altLang="zh-CN" dirty="0"/>
              <a:t> hdc-0.11.img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864220-035F-43C4-8101-EC2D7DAE6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2648744"/>
            <a:ext cx="6991350" cy="2705100"/>
          </a:xfrm>
        </p:spPr>
      </p:pic>
    </p:spTree>
    <p:extLst>
      <p:ext uri="{BB962C8B-B14F-4D97-AF65-F5344CB8AC3E}">
        <p14:creationId xmlns:p14="http://schemas.microsoft.com/office/powerpoint/2010/main" val="372846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-finish!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3305940-915D-44C3-8617-AECB5271B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83129" y="2427627"/>
            <a:ext cx="4625741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2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7" y="2168367"/>
            <a:ext cx="1851455" cy="18524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20E705-873A-4677-88B3-A758D50AF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18" y="577340"/>
            <a:ext cx="1488063" cy="43505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146" y="1871277"/>
            <a:ext cx="990647" cy="109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793" y="1245493"/>
            <a:ext cx="6954290" cy="9228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676" y="2118870"/>
            <a:ext cx="1751984" cy="35059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2187" y="2371091"/>
            <a:ext cx="5422799" cy="7630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6583" y="3134099"/>
            <a:ext cx="2508513" cy="127697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9496" y="4768250"/>
            <a:ext cx="1326460" cy="159600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158"/>
            <a:ext cx="10515600" cy="1325563"/>
          </a:xfrm>
        </p:spPr>
        <p:txBody>
          <a:bodyPr/>
          <a:lstStyle/>
          <a:p>
            <a:r>
              <a:rPr lang="zh-CN" altLang="en-US" dirty="0"/>
              <a:t>写入文件            </a:t>
            </a:r>
            <a:r>
              <a:rPr lang="en-US" altLang="zh-CN" dirty="0"/>
              <a:t>echo hello &gt; hello 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5956" y="4411072"/>
            <a:ext cx="1115288" cy="222043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508205" y="3491277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577 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67833" y="5580296"/>
            <a:ext cx="1751985" cy="46846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649657" y="5649577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 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21244" y="3082086"/>
            <a:ext cx="1534454" cy="308445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13114" y="6236840"/>
            <a:ext cx="1111934" cy="5676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13114" y="5252489"/>
            <a:ext cx="553439" cy="347522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7963600" y="5205011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769</a:t>
            </a:r>
          </a:p>
        </p:txBody>
      </p:sp>
      <p:sp>
        <p:nvSpPr>
          <p:cNvPr id="24" name="矩形 23"/>
          <p:cNvSpPr/>
          <p:nvPr/>
        </p:nvSpPr>
        <p:spPr>
          <a:xfrm>
            <a:off x="7963600" y="612792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1543243302</a:t>
            </a:r>
          </a:p>
        </p:txBody>
      </p:sp>
      <p:sp>
        <p:nvSpPr>
          <p:cNvPr id="27" name="矩形 26"/>
          <p:cNvSpPr/>
          <p:nvPr/>
        </p:nvSpPr>
        <p:spPr>
          <a:xfrm flipH="1">
            <a:off x="8053435" y="6434035"/>
            <a:ext cx="467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9804623" y="2814589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24292</a:t>
            </a:r>
          </a:p>
        </p:txBody>
      </p:sp>
      <p:sp>
        <p:nvSpPr>
          <p:cNvPr id="25" name="矩形 24"/>
          <p:cNvSpPr/>
          <p:nvPr/>
        </p:nvSpPr>
        <p:spPr>
          <a:xfrm>
            <a:off x="4569141" y="6154553"/>
            <a:ext cx="2768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Pos</a:t>
            </a:r>
            <a:r>
              <a:rPr lang="en-US" altLang="zh-CN" dirty="0"/>
              <a:t>/</a:t>
            </a:r>
            <a:r>
              <a:rPr lang="en-US" altLang="zh-CN" dirty="0" err="1"/>
              <a:t>block_size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981411" y="5568398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01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3" grpId="0"/>
      <p:bldP spid="24" grpId="0"/>
      <p:bldP spid="27" grpId="0"/>
      <p:bldP spid="28" grpId="0"/>
      <p:bldP spid="25" grpId="0"/>
      <p:bldP spid="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76" y="-39243"/>
            <a:ext cx="10515600" cy="1325563"/>
          </a:xfrm>
        </p:spPr>
        <p:txBody>
          <a:bodyPr/>
          <a:lstStyle/>
          <a:p>
            <a:r>
              <a:rPr lang="zh-CN" altLang="en-US" dirty="0"/>
              <a:t>关闭文件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C20E705-873A-4677-88B3-A758D50AF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8" y="630870"/>
            <a:ext cx="1488063" cy="43505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646" y="1924807"/>
            <a:ext cx="990647" cy="109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293" y="1299023"/>
            <a:ext cx="6954290" cy="92287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997" y="2129361"/>
            <a:ext cx="1751984" cy="350592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0687" y="2424621"/>
            <a:ext cx="5422799" cy="76300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5083" y="3187629"/>
            <a:ext cx="2508513" cy="127697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7996" y="4821780"/>
            <a:ext cx="1326460" cy="15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4456" y="4464602"/>
            <a:ext cx="1115288" cy="222043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936705" y="3544807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577 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6333" y="5633826"/>
            <a:ext cx="1751985" cy="46846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5078157" y="5703107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 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41614" y="6290370"/>
            <a:ext cx="1111934" cy="56763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41614" y="5306019"/>
            <a:ext cx="553439" cy="347522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7392100" y="5258541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769</a:t>
            </a:r>
          </a:p>
        </p:txBody>
      </p:sp>
      <p:sp>
        <p:nvSpPr>
          <p:cNvPr id="25" name="矩形 24"/>
          <p:cNvSpPr/>
          <p:nvPr/>
        </p:nvSpPr>
        <p:spPr>
          <a:xfrm>
            <a:off x="7392100" y="618145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1543243302</a:t>
            </a:r>
          </a:p>
        </p:txBody>
      </p:sp>
      <p:sp>
        <p:nvSpPr>
          <p:cNvPr id="26" name="矩形 25"/>
          <p:cNvSpPr/>
          <p:nvPr/>
        </p:nvSpPr>
        <p:spPr>
          <a:xfrm flipH="1">
            <a:off x="7481935" y="6487565"/>
            <a:ext cx="467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997641" y="6208083"/>
            <a:ext cx="2768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Pos</a:t>
            </a:r>
            <a:r>
              <a:rPr lang="en-US" altLang="zh-CN" dirty="0"/>
              <a:t>/</a:t>
            </a:r>
            <a:r>
              <a:rPr lang="en-US" altLang="zh-CN" dirty="0" err="1"/>
              <a:t>block_size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409911" y="5621928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138903" y="3869633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0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4" grpId="0"/>
      <p:bldP spid="25" grpId="0"/>
      <p:bldP spid="26" grpId="0"/>
      <p:bldP spid="28" grpId="0"/>
      <p:bldP spid="29" grpId="0"/>
      <p:bldP spid="5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65915-F796-41AD-954D-FADB4E3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94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/>
              <a:t>Thank you</a:t>
            </a:r>
            <a:endParaRPr lang="zh-CN" altLang="en-US" sz="80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4B0964-3CC8-4624-AAD8-95F82EADD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382" y="3685031"/>
            <a:ext cx="2335418" cy="2747963"/>
          </a:xfrm>
        </p:spPr>
      </p:pic>
    </p:spTree>
    <p:extLst>
      <p:ext uri="{BB962C8B-B14F-4D97-AF65-F5344CB8AC3E}">
        <p14:creationId xmlns:p14="http://schemas.microsoft.com/office/powerpoint/2010/main" val="398282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文件系统</a:t>
            </a:r>
            <a:r>
              <a:rPr lang="en-US" altLang="zh-CN" dirty="0"/>
              <a:t> hdc-0.11.img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231089-42A7-4F75-9AA7-3DA635C5B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总大小：</a:t>
            </a:r>
            <a:r>
              <a:rPr lang="en-US" altLang="zh-CN" dirty="0"/>
              <a:t>124640KB    121MB+736KB	00000000~079B7FFF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扇区大小：</a:t>
            </a:r>
            <a:r>
              <a:rPr lang="en-US" altLang="zh-CN" dirty="0"/>
              <a:t>512bytes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引导扇区：</a:t>
            </a:r>
            <a:r>
              <a:rPr lang="en-US" altLang="zh-CN" dirty="0"/>
              <a:t>00000000~000003FF 1KB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分区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00000800~03C903FF	62016KB	60MB+576KB 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分区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03C90400~079207FF	62017KB	60MB+577KB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其它：  </a:t>
            </a:r>
            <a:r>
              <a:rPr lang="en-US" altLang="zh-CN" dirty="0"/>
              <a:t>079207FF~079B7FFF        606KB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4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CCC5C778-ED69-43C0-96F6-31DC1E39CDF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98684"/>
              </p:ext>
            </p:extLst>
          </p:nvPr>
        </p:nvGraphicFramePr>
        <p:xfrm>
          <a:off x="2436340" y="0"/>
          <a:ext cx="737591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Visio" r:id="rId4" imgW="12992184" imgH="12077772" progId="Visio.Drawing.15">
                  <p:embed/>
                </p:oleObj>
              </mc:Choice>
              <mc:Fallback>
                <p:oleObj name="Visio" r:id="rId4" imgW="12992184" imgH="1207777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6340" y="0"/>
                        <a:ext cx="7375915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62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12" y="5099062"/>
            <a:ext cx="9402528" cy="8890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41" y="2863530"/>
            <a:ext cx="368247" cy="23541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0521" y="31872"/>
            <a:ext cx="1863778" cy="58416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72" y="792209"/>
            <a:ext cx="2000384" cy="20015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451" y="744721"/>
            <a:ext cx="1100505" cy="12055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482" y="755671"/>
            <a:ext cx="995282" cy="119459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7956" y="437126"/>
            <a:ext cx="3525940" cy="1770322"/>
          </a:xfrm>
          <a:prstGeom prst="rect">
            <a:avLst/>
          </a:prstGeom>
        </p:spPr>
      </p:pic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CC0CA769-3C4B-4D88-A44A-27DE11E9782A}"/>
              </a:ext>
            </a:extLst>
          </p:cNvPr>
          <p:cNvSpPr txBox="1">
            <a:spLocks/>
          </p:cNvSpPr>
          <p:nvPr/>
        </p:nvSpPr>
        <p:spPr>
          <a:xfrm>
            <a:off x="7007512" y="1028483"/>
            <a:ext cx="3977192" cy="495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00000400~000007FF   1KB</a:t>
            </a:r>
          </a:p>
        </p:txBody>
      </p:sp>
    </p:spTree>
    <p:extLst>
      <p:ext uri="{BB962C8B-B14F-4D97-AF65-F5344CB8AC3E}">
        <p14:creationId xmlns:p14="http://schemas.microsoft.com/office/powerpoint/2010/main" val="2365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24" y="478294"/>
            <a:ext cx="9402528" cy="8890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825" y="1250904"/>
            <a:ext cx="1057636" cy="15532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b="8932"/>
          <a:stretch/>
        </p:blipFill>
        <p:spPr>
          <a:xfrm>
            <a:off x="2091461" y="1503491"/>
            <a:ext cx="1712443" cy="4876215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49D49A5-8D53-46F7-AE73-0D118C9A6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1540" y="1654937"/>
            <a:ext cx="6492260" cy="4724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00000800~00000BFF	 1KB</a:t>
            </a:r>
          </a:p>
          <a:p>
            <a:pPr marL="0" indent="0">
              <a:buNone/>
            </a:pPr>
            <a:r>
              <a:rPr lang="en-US" altLang="zh-CN" sz="2400" dirty="0"/>
              <a:t>05BA 2F30 0003 0008 0293 0000 </a:t>
            </a:r>
          </a:p>
          <a:p>
            <a:pPr marL="0" indent="0">
              <a:buNone/>
            </a:pPr>
            <a:r>
              <a:rPr lang="en-US" altLang="zh-CN" sz="2400" dirty="0"/>
              <a:t>1C00 1008 137F 0000 0000  ……</a:t>
            </a:r>
          </a:p>
          <a:p>
            <a:pPr marL="0" indent="0">
              <a:buNone/>
            </a:pPr>
            <a:r>
              <a:rPr lang="en-US" altLang="zh-CN" sz="2400" dirty="0"/>
              <a:t>05BA</a:t>
            </a:r>
            <a:r>
              <a:rPr lang="zh-CN" altLang="en-US" sz="2400" dirty="0"/>
              <a:t>：</a:t>
            </a:r>
            <a:r>
              <a:rPr lang="en-US" altLang="zh-CN" sz="2400" dirty="0"/>
              <a:t>	</a:t>
            </a:r>
            <a:r>
              <a:rPr lang="en-US" altLang="zh-CN" sz="2400" dirty="0" err="1"/>
              <a:t>inode</a:t>
            </a:r>
            <a:r>
              <a:rPr lang="zh-CN" altLang="en-US" sz="2400" dirty="0"/>
              <a:t>节点数 </a:t>
            </a:r>
            <a:r>
              <a:rPr lang="en-US" altLang="zh-CN" sz="2400" dirty="0"/>
              <a:t>1466</a:t>
            </a:r>
            <a:br>
              <a:rPr lang="en-US" altLang="zh-CN" sz="2400" dirty="0"/>
            </a:br>
            <a:r>
              <a:rPr lang="en-US" altLang="zh-CN" sz="2400" dirty="0"/>
              <a:t>2F30 : 		</a:t>
            </a:r>
            <a:r>
              <a:rPr lang="zh-CN" altLang="en-US" sz="2400" dirty="0"/>
              <a:t>逻辑块数    </a:t>
            </a:r>
            <a:r>
              <a:rPr lang="en-US" altLang="zh-CN" sz="2400" dirty="0"/>
              <a:t>12080</a:t>
            </a:r>
            <a:br>
              <a:rPr lang="en-US" altLang="zh-CN" sz="2400" dirty="0"/>
            </a:br>
            <a:r>
              <a:rPr lang="en-US" altLang="zh-CN" sz="2400" dirty="0"/>
              <a:t>0003</a:t>
            </a:r>
            <a:r>
              <a:rPr lang="zh-CN" altLang="en-US" sz="2400" dirty="0"/>
              <a:t>：</a:t>
            </a:r>
            <a:r>
              <a:rPr lang="en-US" altLang="zh-CN" sz="2400" dirty="0"/>
              <a:t>	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节点位图占数据块数</a:t>
            </a:r>
            <a:br>
              <a:rPr lang="zh-CN" altLang="en-US" sz="2400" dirty="0"/>
            </a:br>
            <a:r>
              <a:rPr lang="en-US" altLang="zh-CN" sz="2400" dirty="0"/>
              <a:t>0008</a:t>
            </a:r>
            <a:r>
              <a:rPr lang="zh-CN" altLang="en-US" sz="2400" dirty="0"/>
              <a:t>：</a:t>
            </a:r>
            <a:r>
              <a:rPr lang="en-US" altLang="zh-CN" sz="2400" dirty="0"/>
              <a:t>	</a:t>
            </a:r>
            <a:r>
              <a:rPr lang="zh-CN" altLang="en-US" sz="2400" dirty="0"/>
              <a:t>逻辑块位图占数据块数</a:t>
            </a:r>
            <a:br>
              <a:rPr lang="zh-CN" altLang="en-US" sz="2400" dirty="0"/>
            </a:br>
            <a:r>
              <a:rPr lang="en-US" altLang="zh-CN" sz="2400" dirty="0"/>
              <a:t>0293</a:t>
            </a:r>
            <a:r>
              <a:rPr lang="zh-CN" altLang="en-US" sz="2400" dirty="0"/>
              <a:t>：</a:t>
            </a:r>
            <a:r>
              <a:rPr lang="en-US" altLang="zh-CN" sz="2400" dirty="0"/>
              <a:t>	</a:t>
            </a:r>
            <a:r>
              <a:rPr lang="zh-CN" altLang="en-US" sz="2400" dirty="0"/>
              <a:t>第一个数据逻辑块号 </a:t>
            </a:r>
            <a:r>
              <a:rPr lang="en-US" altLang="zh-CN" sz="2400" dirty="0"/>
              <a:t>659</a:t>
            </a:r>
            <a:br>
              <a:rPr lang="en-US" altLang="zh-CN" sz="2400" dirty="0"/>
            </a:br>
            <a:r>
              <a:rPr lang="en-US" altLang="zh-CN" sz="2400" dirty="0"/>
              <a:t>0000</a:t>
            </a:r>
            <a:r>
              <a:rPr lang="zh-CN" altLang="en-US" sz="2400" dirty="0"/>
              <a:t>：</a:t>
            </a:r>
            <a:r>
              <a:rPr lang="en-US" altLang="zh-CN" sz="2400" dirty="0"/>
              <a:t>	log(</a:t>
            </a:r>
            <a:r>
              <a:rPr lang="zh-CN" altLang="en-US" sz="2400" dirty="0"/>
              <a:t>数据块数</a:t>
            </a:r>
            <a:r>
              <a:rPr lang="en-US" altLang="zh-CN" sz="2400" dirty="0"/>
              <a:t>/</a:t>
            </a:r>
            <a:r>
              <a:rPr lang="zh-CN" altLang="en-US" sz="2400" dirty="0"/>
              <a:t>逻辑块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1C00 1008:</a:t>
            </a:r>
            <a:r>
              <a:rPr lang="zh-CN" altLang="en-US" sz="2400" dirty="0"/>
              <a:t>  </a:t>
            </a:r>
            <a:r>
              <a:rPr lang="en-US" altLang="zh-CN" sz="2400" dirty="0"/>
              <a:t>	</a:t>
            </a:r>
            <a:r>
              <a:rPr lang="zh-CN" altLang="en-US" sz="2400" dirty="0"/>
              <a:t>文件最大长度</a:t>
            </a:r>
            <a:br>
              <a:rPr lang="zh-CN" altLang="en-US" sz="2400" dirty="0"/>
            </a:br>
            <a:r>
              <a:rPr lang="en-US" altLang="zh-CN" sz="2400" dirty="0"/>
              <a:t>137f :		magic number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736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12" y="5099062"/>
            <a:ext cx="9402528" cy="88905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23" y="3483772"/>
            <a:ext cx="1502761" cy="167190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855" y="2476565"/>
            <a:ext cx="8181145" cy="18329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22FA943-2FB5-4658-BFCE-C1F92647B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0232" y="1871314"/>
            <a:ext cx="3808912" cy="1461768"/>
          </a:xfrm>
          <a:prstGeom prst="rect">
            <a:avLst/>
          </a:prstGeom>
        </p:spPr>
      </p:pic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B717F545-3D59-4FBF-9169-A7F5E649860E}"/>
              </a:ext>
            </a:extLst>
          </p:cNvPr>
          <p:cNvSpPr txBox="1">
            <a:spLocks/>
          </p:cNvSpPr>
          <p:nvPr/>
        </p:nvSpPr>
        <p:spPr>
          <a:xfrm>
            <a:off x="1643032" y="815911"/>
            <a:ext cx="5135720" cy="598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00000C00~000017FF  </a:t>
            </a:r>
            <a:r>
              <a:rPr lang="zh-CN" altLang="en-US" dirty="0"/>
              <a:t> </a:t>
            </a:r>
            <a:r>
              <a:rPr lang="en-US" altLang="zh-CN" dirty="0"/>
              <a:t>3KB </a:t>
            </a:r>
          </a:p>
        </p:txBody>
      </p:sp>
    </p:spTree>
    <p:extLst>
      <p:ext uri="{BB962C8B-B14F-4D97-AF65-F5344CB8AC3E}">
        <p14:creationId xmlns:p14="http://schemas.microsoft.com/office/powerpoint/2010/main" val="10426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5468</TotalTime>
  <Words>229</Words>
  <Application>Microsoft Office PowerPoint</Application>
  <PresentationFormat>宽屏</PresentationFormat>
  <Paragraphs>103</Paragraphs>
  <Slides>43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9" baseType="lpstr">
      <vt:lpstr>等线</vt:lpstr>
      <vt:lpstr>等线 Light</vt:lpstr>
      <vt:lpstr>Arial</vt:lpstr>
      <vt:lpstr>Wingdings</vt:lpstr>
      <vt:lpstr>Office 主题​​</vt:lpstr>
      <vt:lpstr>Visio</vt:lpstr>
      <vt:lpstr>Linux 0.11源码分析与可视化（四） </vt:lpstr>
      <vt:lpstr>选读部分-文件系统</vt:lpstr>
      <vt:lpstr>文件系统-静态展示</vt:lpstr>
      <vt:lpstr>文件系统 hdc-0.11.img</vt:lpstr>
      <vt:lpstr>文件系统 hdc-0.11.img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文件系统-动态展示</vt:lpstr>
      <vt:lpstr>文件系统-动态展示</vt:lpstr>
      <vt:lpstr>动态展示-数据格式</vt:lpstr>
      <vt:lpstr>动态展示-数据格式</vt:lpstr>
      <vt:lpstr>动态展示-数据格式</vt:lpstr>
      <vt:lpstr>创建文件</vt:lpstr>
      <vt:lpstr>动态展示-filp</vt:lpstr>
      <vt:lpstr>创建文件</vt:lpstr>
      <vt:lpstr>动态展示-file_table</vt:lpstr>
      <vt:lpstr>创建文件</vt:lpstr>
      <vt:lpstr>创建文件</vt:lpstr>
      <vt:lpstr>动态展示-open</vt:lpstr>
      <vt:lpstr>创建文件</vt:lpstr>
      <vt:lpstr>动态展示-pwd</vt:lpstr>
      <vt:lpstr>创建文件</vt:lpstr>
      <vt:lpstr>创建文件</vt:lpstr>
      <vt:lpstr>动态展示-entries</vt:lpstr>
      <vt:lpstr>创建文件</vt:lpstr>
      <vt:lpstr>动态展示-i_zone</vt:lpstr>
      <vt:lpstr>创建文件</vt:lpstr>
      <vt:lpstr>动态展示-entry</vt:lpstr>
      <vt:lpstr>动态展示-entry</vt:lpstr>
      <vt:lpstr>动态展示-inode_table</vt:lpstr>
      <vt:lpstr>动态展示-super_block</vt:lpstr>
      <vt:lpstr>动态展示-empty_inode</vt:lpstr>
      <vt:lpstr>动态展示-new_inode</vt:lpstr>
      <vt:lpstr>动态展示-add_entry</vt:lpstr>
      <vt:lpstr>动态展示-finish!</vt:lpstr>
      <vt:lpstr>写入文件            echo hello &gt; hello </vt:lpstr>
      <vt:lpstr>关闭文件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Mr.</dc:creator>
  <cp:lastModifiedBy>Mr. d</cp:lastModifiedBy>
  <cp:revision>101</cp:revision>
  <dcterms:created xsi:type="dcterms:W3CDTF">2018-10-07T00:10:44Z</dcterms:created>
  <dcterms:modified xsi:type="dcterms:W3CDTF">2018-12-25T01:43:27Z</dcterms:modified>
</cp:coreProperties>
</file>