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Saira SemiCondensed Medium"/>
      <p:regular r:id="rId25"/>
      <p:bold r:id="rId26"/>
    </p:embeddedFont>
    <p:embeddedFont>
      <p:font typeface="Titillium Web"/>
      <p:regular r:id="rId27"/>
      <p:bold r:id="rId28"/>
      <p:italic r:id="rId29"/>
      <p:boldItalic r:id="rId30"/>
    </p:embeddedFont>
    <p:embeddedFont>
      <p:font typeface="Inria Sans Ligh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airaSemiCondensedMedium-bold.fntdata"/><Relationship Id="rId25" Type="http://schemas.openxmlformats.org/officeDocument/2006/relationships/font" Target="fonts/SairaSemiCondensedMedium-regular.fntdata"/><Relationship Id="rId28" Type="http://schemas.openxmlformats.org/officeDocument/2006/relationships/font" Target="fonts/TitilliumWeb-bold.fntdata"/><Relationship Id="rId27" Type="http://schemas.openxmlformats.org/officeDocument/2006/relationships/font" Target="fonts/TitilliumWeb-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TitilliumWeb-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nriaSansLight-regular.fntdata"/><Relationship Id="rId30" Type="http://schemas.openxmlformats.org/officeDocument/2006/relationships/font" Target="fonts/TitilliumWeb-boldItalic.fntdata"/><Relationship Id="rId11" Type="http://schemas.openxmlformats.org/officeDocument/2006/relationships/slide" Target="slides/slide6.xml"/><Relationship Id="rId33" Type="http://schemas.openxmlformats.org/officeDocument/2006/relationships/font" Target="fonts/InriaSansLight-italic.fntdata"/><Relationship Id="rId10" Type="http://schemas.openxmlformats.org/officeDocument/2006/relationships/slide" Target="slides/slide5.xml"/><Relationship Id="rId32" Type="http://schemas.openxmlformats.org/officeDocument/2006/relationships/font" Target="fonts/InriaSansLight-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InriaSansLight-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26ba518929_1_1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26ba518929_1_1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4b7cee255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4b7cee255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4b8be00d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4b8be00d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Embedding Layer: Converts words into vectors of numbers, mapping similar words close together. This is how the model begins to understand </a:t>
            </a:r>
            <a:r>
              <a:rPr lang="en" sz="1200">
                <a:solidFill>
                  <a:srgbClr val="374151"/>
                </a:solidFill>
                <a:highlight>
                  <a:srgbClr val="F7F7F8"/>
                </a:highlight>
                <a:latin typeface="Roboto"/>
                <a:ea typeface="Roboto"/>
                <a:cs typeface="Roboto"/>
                <a:sym typeface="Roboto"/>
              </a:rPr>
              <a:t>relationship</a:t>
            </a:r>
            <a:r>
              <a:rPr lang="en" sz="1200">
                <a:solidFill>
                  <a:srgbClr val="374151"/>
                </a:solidFill>
                <a:highlight>
                  <a:srgbClr val="F7F7F8"/>
                </a:highlight>
                <a:latin typeface="Roboto"/>
                <a:ea typeface="Roboto"/>
                <a:cs typeface="Roboto"/>
                <a:sym typeface="Roboto"/>
              </a:rPr>
              <a:t> between words and and context.</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Dropout Layer: Used to avoid overfitting. This technique randomly 'drops' or turns off some neurons during the training. Which prevents the model fro</a:t>
            </a:r>
            <a:r>
              <a:rPr lang="en" sz="1200">
                <a:solidFill>
                  <a:srgbClr val="374151"/>
                </a:solidFill>
                <a:highlight>
                  <a:srgbClr val="F7F7F8"/>
                </a:highlight>
                <a:latin typeface="Roboto"/>
                <a:ea typeface="Roboto"/>
                <a:cs typeface="Roboto"/>
                <a:sym typeface="Roboto"/>
              </a:rPr>
              <a:t>m becoming over-dependent</a:t>
            </a:r>
            <a:r>
              <a:rPr lang="en" sz="1200">
                <a:solidFill>
                  <a:srgbClr val="374151"/>
                </a:solidFill>
                <a:highlight>
                  <a:srgbClr val="F7F7F8"/>
                </a:highlight>
                <a:latin typeface="Roboto"/>
                <a:ea typeface="Roboto"/>
                <a:cs typeface="Roboto"/>
                <a:sym typeface="Roboto"/>
              </a:rPr>
              <a:t> </a:t>
            </a:r>
            <a:r>
              <a:rPr lang="en" sz="1200">
                <a:solidFill>
                  <a:srgbClr val="374151"/>
                </a:solidFill>
                <a:highlight>
                  <a:srgbClr val="F7F7F8"/>
                </a:highlight>
                <a:latin typeface="Roboto"/>
                <a:ea typeface="Roboto"/>
                <a:cs typeface="Roboto"/>
                <a:sym typeface="Roboto"/>
              </a:rPr>
              <a:t>any one</a:t>
            </a:r>
            <a:r>
              <a:rPr lang="en" sz="1200">
                <a:solidFill>
                  <a:srgbClr val="374151"/>
                </a:solidFill>
                <a:highlight>
                  <a:srgbClr val="F7F7F8"/>
                </a:highlight>
                <a:latin typeface="Roboto"/>
                <a:ea typeface="Roboto"/>
                <a:cs typeface="Roboto"/>
                <a:sym typeface="Roboto"/>
              </a:rPr>
              <a:t> neuron and helps it generalize to the data better.</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LSTM Layer: LSTM stands for Long Short-Term Memory and is a type of Recurrent Neural Network that can essential remember important information for longer periods and forget what's not necessary. This is really helpful in tasks like text generation and language translation. Usually we think of LSTM as a whole model but here we think of it only as a part of our model </a:t>
            </a:r>
            <a:r>
              <a:rPr lang="en" sz="1200">
                <a:solidFill>
                  <a:srgbClr val="374151"/>
                </a:solidFill>
                <a:highlight>
                  <a:srgbClr val="F7F7F8"/>
                </a:highlight>
                <a:latin typeface="Roboto"/>
                <a:ea typeface="Roboto"/>
                <a:cs typeface="Roboto"/>
                <a:sym typeface="Roboto"/>
              </a:rPr>
              <a:t>architecture</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Dense Layer: Finally, we have a Dense or fully connected layer. This is your normal MLP layer per say. It synthesizes the learned features to give a final output.</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Hyperparameters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Epochs: should know what that is by now</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Max Sequence Length: what length all the sentences will be padded to</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Max NB words: model’s vocab size</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e34d7515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e34d7515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BERT is very accurate and easy to use because Google has already put in the effort in training it. </a:t>
            </a:r>
            <a:r>
              <a:rPr lang="en"/>
              <a:t>We do still need to train to specialize BERT for what we’re doing, but this is faster than training an entirely new model from scratch. It also needs less data, since it already recognizes words, it just needs to know what to do with those words. The fast training is helpful if we ever need to retrain the model, for example new data appears or a new financial event happens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4a0dfdba52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4a0dfdba52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can use BERT, we need to preprocess the data and load BERT. BERT uses special tokens to recognize the beginning and end of a sentence, so we add them on. Tokenizing is necessary for any NLP model and makes it easier for the model to understand. Padding and an attention mask again make the sentence easier to understand.</a:t>
            </a:r>
            <a:endParaRPr/>
          </a:p>
          <a:p>
            <a:pPr indent="0" lvl="0" marL="0" rtl="0" algn="l">
              <a:spcBef>
                <a:spcPts val="0"/>
              </a:spcBef>
              <a:spcAft>
                <a:spcPts val="0"/>
              </a:spcAft>
              <a:buNone/>
            </a:pPr>
            <a:r>
              <a:rPr lang="en"/>
              <a:t>After preprocessing, we load the huggingface Pytorch implementation of BERT. Then we add an output layer to BERT, to actually get results out of it. Finally, we train it like any other model.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4a0dfdba5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4a0dfdba5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see in the confusion matrix, the vast majority of predictions are right. (point out data) If we had more data, this probably would be better, but this test really highlights BERT’s ability to be trained with less data than an entirely new model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4a0dfdba52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4a0dfdba52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Using preprocessing + Bert and LSTM, we successfully predicted tweet sentiments.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49439365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49439365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tokenization and stemming, </a:t>
            </a:r>
            <a:r>
              <a:rPr lang="en"/>
              <a:t>lemmatization</a:t>
            </a:r>
            <a:r>
              <a:rPr lang="en"/>
              <a:t> can fix errors with stemming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4b7476217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4b7476217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4b1ee0778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4b1ee0778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stopword removal and vectorization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4b5d0e4d8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4b5d0e4d8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4b7cee255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4b7cee255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4b7cee255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4b7cee255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4b747621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4b747621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4b7476217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4b747621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rect b="b" l="l" r="r" t="t"/>
              <a:pathLst>
                <a:path extrusionOk="0" h="17087" w="12799">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075625" y="4536204"/>
              <a:ext cx="787081" cy="607266"/>
            </a:xfrm>
            <a:custGeom>
              <a:rect b="b" l="l" r="r" t="t"/>
              <a:pathLst>
                <a:path extrusionOk="0" h="5802" w="752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0" y="0"/>
              <a:ext cx="3388529" cy="5074369"/>
            </a:xfrm>
            <a:custGeom>
              <a:rect b="b" l="l" r="r" t="t"/>
              <a:pathLst>
                <a:path extrusionOk="0" h="48482" w="32375">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809200" y="0"/>
              <a:ext cx="543002" cy="408403"/>
            </a:xfrm>
            <a:custGeom>
              <a:rect b="b" l="l" r="r" t="t"/>
              <a:pathLst>
                <a:path extrusionOk="0" h="3902" w="5188">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6814982" y="0"/>
              <a:ext cx="546665" cy="408403"/>
            </a:xfrm>
            <a:custGeom>
              <a:rect b="b" l="l" r="r" t="t"/>
              <a:pathLst>
                <a:path extrusionOk="0" h="3902" w="5223">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113118" y="4538507"/>
              <a:ext cx="1033567" cy="604964"/>
            </a:xfrm>
            <a:custGeom>
              <a:rect b="b" l="l" r="r" t="t"/>
              <a:pathLst>
                <a:path extrusionOk="0" h="5780" w="9875">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845621" y="4533797"/>
              <a:ext cx="1780038" cy="609674"/>
            </a:xfrm>
            <a:custGeom>
              <a:rect b="b" l="l" r="r" t="t"/>
              <a:pathLst>
                <a:path extrusionOk="0" h="5825" w="17007">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300919" y="0"/>
              <a:ext cx="843077" cy="1293031"/>
            </a:xfrm>
            <a:custGeom>
              <a:rect b="b" l="l" r="r" t="t"/>
              <a:pathLst>
                <a:path extrusionOk="0" h="12354" w="8055">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799755" y="3252691"/>
              <a:ext cx="344243" cy="619198"/>
            </a:xfrm>
            <a:custGeom>
              <a:rect b="b" l="l" r="r" t="t"/>
              <a:pathLst>
                <a:path extrusionOk="0" h="5916" w="3289">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489470" y="0"/>
              <a:ext cx="6654496" cy="5143447"/>
            </a:xfrm>
            <a:custGeom>
              <a:rect b="b" l="l" r="r" t="t"/>
              <a:pathLst>
                <a:path extrusionOk="0" h="49142" w="63579">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txBox="1"/>
          <p:nvPr>
            <p:ph type="ctrTitle"/>
          </p:nvPr>
        </p:nvSpPr>
        <p:spPr>
          <a:xfrm>
            <a:off x="1823925" y="1991825"/>
            <a:ext cx="6634200" cy="1159800"/>
          </a:xfrm>
          <a:prstGeom prst="rect">
            <a:avLst/>
          </a:prstGeom>
        </p:spPr>
        <p:txBody>
          <a:bodyPr anchorCtr="0" anchor="ctr" bIns="0" lIns="0" spcFirstLastPara="1" rIns="0" wrap="square" tIns="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357188"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omplete grid">
  <p:cSld name="BLANK_1">
    <p:spTree>
      <p:nvGrpSpPr>
        <p:cNvPr id="190" name="Shape 190"/>
        <p:cNvGrpSpPr/>
        <p:nvPr/>
      </p:nvGrpSpPr>
      <p:grpSpPr>
        <a:xfrm>
          <a:off x="0" y="0"/>
          <a:ext cx="0" cy="0"/>
          <a:chOff x="0" y="0"/>
          <a:chExt cx="0" cy="0"/>
        </a:xfrm>
      </p:grpSpPr>
      <p:sp>
        <p:nvSpPr>
          <p:cNvPr id="191" name="Google Shape;191;p11"/>
          <p:cNvSpPr/>
          <p:nvPr/>
        </p:nvSpPr>
        <p:spPr>
          <a:xfrm>
            <a:off x="0" y="0"/>
            <a:ext cx="9143953" cy="5143447"/>
          </a:xfrm>
          <a:custGeom>
            <a:rect b="b" l="l" r="r" t="t"/>
            <a:pathLst>
              <a:path extrusionOk="0" h="49142" w="87364">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549"/>
                </a:srgbClr>
              </a:gs>
              <a:gs pos="100000">
                <a:srgbClr val="FFFFFF">
                  <a:alpha val="10980"/>
                </a:srgbClr>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_1_2">
    <p:spTree>
      <p:nvGrpSpPr>
        <p:cNvPr id="194" name="Shape 194"/>
        <p:cNvGrpSpPr/>
        <p:nvPr/>
      </p:nvGrpSpPr>
      <p:grpSpPr>
        <a:xfrm>
          <a:off x="0" y="0"/>
          <a:ext cx="0" cy="0"/>
          <a:chOff x="0" y="0"/>
          <a:chExt cx="0" cy="0"/>
        </a:xfrm>
      </p:grpSpPr>
      <p:grpSp>
        <p:nvGrpSpPr>
          <p:cNvPr id="195" name="Google Shape;195;p12"/>
          <p:cNvGrpSpPr/>
          <p:nvPr/>
        </p:nvGrpSpPr>
        <p:grpSpPr>
          <a:xfrm>
            <a:off x="0" y="0"/>
            <a:ext cx="9143998" cy="5143471"/>
            <a:chOff x="0" y="0"/>
            <a:chExt cx="9143998" cy="5143471"/>
          </a:xfrm>
        </p:grpSpPr>
        <p:sp>
          <p:nvSpPr>
            <p:cNvPr id="196" name="Google Shape;196;p12"/>
            <p:cNvSpPr/>
            <p:nvPr/>
          </p:nvSpPr>
          <p:spPr>
            <a:xfrm>
              <a:off x="7804386" y="3246725"/>
              <a:ext cx="1339607" cy="1788411"/>
            </a:xfrm>
            <a:custGeom>
              <a:rect b="b" l="l" r="r" t="t"/>
              <a:pathLst>
                <a:path extrusionOk="0" h="17087" w="12799">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2"/>
            <p:cNvSpPr/>
            <p:nvPr/>
          </p:nvSpPr>
          <p:spPr>
            <a:xfrm>
              <a:off x="6075625" y="4536204"/>
              <a:ext cx="787081" cy="607266"/>
            </a:xfrm>
            <a:custGeom>
              <a:rect b="b" l="l" r="r" t="t"/>
              <a:pathLst>
                <a:path extrusionOk="0" h="5802" w="752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2"/>
            <p:cNvSpPr/>
            <p:nvPr/>
          </p:nvSpPr>
          <p:spPr>
            <a:xfrm>
              <a:off x="0" y="0"/>
              <a:ext cx="3388529" cy="5074369"/>
            </a:xfrm>
            <a:custGeom>
              <a:rect b="b" l="l" r="r" t="t"/>
              <a:pathLst>
                <a:path extrusionOk="0" h="48482" w="32375">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2"/>
            <p:cNvSpPr/>
            <p:nvPr/>
          </p:nvSpPr>
          <p:spPr>
            <a:xfrm>
              <a:off x="7809200" y="0"/>
              <a:ext cx="543002" cy="408403"/>
            </a:xfrm>
            <a:custGeom>
              <a:rect b="b" l="l" r="r" t="t"/>
              <a:pathLst>
                <a:path extrusionOk="0" h="3902" w="5188">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2"/>
            <p:cNvSpPr/>
            <p:nvPr/>
          </p:nvSpPr>
          <p:spPr>
            <a:xfrm>
              <a:off x="6814982" y="0"/>
              <a:ext cx="546665" cy="408403"/>
            </a:xfrm>
            <a:custGeom>
              <a:rect b="b" l="l" r="r" t="t"/>
              <a:pathLst>
                <a:path extrusionOk="0" h="3902" w="5223">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2"/>
            <p:cNvSpPr/>
            <p:nvPr/>
          </p:nvSpPr>
          <p:spPr>
            <a:xfrm>
              <a:off x="1113118" y="4538507"/>
              <a:ext cx="1033567" cy="604964"/>
            </a:xfrm>
            <a:custGeom>
              <a:rect b="b" l="l" r="r" t="t"/>
              <a:pathLst>
                <a:path extrusionOk="0" h="5780" w="9875">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2"/>
            <p:cNvSpPr/>
            <p:nvPr/>
          </p:nvSpPr>
          <p:spPr>
            <a:xfrm>
              <a:off x="3845621" y="4533797"/>
              <a:ext cx="1780038" cy="609674"/>
            </a:xfrm>
            <a:custGeom>
              <a:rect b="b" l="l" r="r" t="t"/>
              <a:pathLst>
                <a:path extrusionOk="0" h="5825" w="17007">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2"/>
            <p:cNvSpPr/>
            <p:nvPr/>
          </p:nvSpPr>
          <p:spPr>
            <a:xfrm>
              <a:off x="8300919" y="0"/>
              <a:ext cx="843077" cy="1293031"/>
            </a:xfrm>
            <a:custGeom>
              <a:rect b="b" l="l" r="r" t="t"/>
              <a:pathLst>
                <a:path extrusionOk="0" h="12354" w="8055">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2"/>
            <p:cNvSpPr/>
            <p:nvPr/>
          </p:nvSpPr>
          <p:spPr>
            <a:xfrm>
              <a:off x="8799755" y="3252691"/>
              <a:ext cx="344243" cy="619198"/>
            </a:xfrm>
            <a:custGeom>
              <a:rect b="b" l="l" r="r" t="t"/>
              <a:pathLst>
                <a:path extrusionOk="0" h="5916" w="3289">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2"/>
            <p:cNvSpPr/>
            <p:nvPr/>
          </p:nvSpPr>
          <p:spPr>
            <a:xfrm>
              <a:off x="2489470" y="0"/>
              <a:ext cx="6654496" cy="5143447"/>
            </a:xfrm>
            <a:custGeom>
              <a:rect b="b" l="l" r="r" t="t"/>
              <a:pathLst>
                <a:path extrusionOk="0" h="49142" w="63579">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12"/>
          <p:cNvSpPr txBox="1"/>
          <p:nvPr>
            <p:ph type="ctrTitle"/>
          </p:nvPr>
        </p:nvSpPr>
        <p:spPr>
          <a:xfrm>
            <a:off x="1823925" y="1991825"/>
            <a:ext cx="6634200" cy="1159800"/>
          </a:xfrm>
          <a:prstGeom prst="rect">
            <a:avLst/>
          </a:prstGeom>
        </p:spPr>
        <p:txBody>
          <a:bodyPr anchorCtr="0" anchor="ctr" bIns="0" lIns="0" spcFirstLastPara="1" rIns="0" wrap="square" tIns="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p:txBody>
      </p:sp>
      <p:grpSp>
        <p:nvGrpSpPr>
          <p:cNvPr id="207" name="Google Shape;207;p12"/>
          <p:cNvGrpSpPr/>
          <p:nvPr/>
        </p:nvGrpSpPr>
        <p:grpSpPr>
          <a:xfrm>
            <a:off x="0" y="1872550"/>
            <a:ext cx="1615075" cy="1398164"/>
            <a:chOff x="375912" y="847485"/>
            <a:chExt cx="405788" cy="351315"/>
          </a:xfrm>
        </p:grpSpPr>
        <p:sp>
          <p:nvSpPr>
            <p:cNvPr id="208" name="Google Shape;208;p1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2"/>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357188"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210" name="Shape 210"/>
        <p:cNvGrpSpPr/>
        <p:nvPr/>
      </p:nvGrpSpPr>
      <p:grpSpPr>
        <a:xfrm>
          <a:off x="0" y="0"/>
          <a:ext cx="0" cy="0"/>
          <a:chOff x="0" y="0"/>
          <a:chExt cx="0" cy="0"/>
        </a:xfrm>
      </p:grpSpPr>
      <p:sp>
        <p:nvSpPr>
          <p:cNvPr id="211" name="Google Shape;211;p13"/>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12" name="Google Shape;212;p13"/>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3" name="Google Shape;213;p13"/>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3"/>
            </a:gs>
            <a:gs pos="13000">
              <a:schemeClr val="accent2"/>
            </a:gs>
            <a:gs pos="31000">
              <a:schemeClr val="accent1"/>
            </a:gs>
            <a:gs pos="100000">
              <a:schemeClr val="lt1"/>
            </a:gs>
          </a:gsLst>
          <a:lin ang="8100019" scaled="0"/>
        </a:gradFill>
      </p:bgPr>
    </p:bg>
    <p:spTree>
      <p:nvGrpSpPr>
        <p:cNvPr id="25" name="Shape 25"/>
        <p:cNvGrpSpPr/>
        <p:nvPr/>
      </p:nvGrpSpPr>
      <p:grpSpPr>
        <a:xfrm>
          <a:off x="0" y="0"/>
          <a:ext cx="0" cy="0"/>
          <a:chOff x="0" y="0"/>
          <a:chExt cx="0" cy="0"/>
        </a:xfrm>
      </p:grpSpPr>
      <p:grpSp>
        <p:nvGrpSpPr>
          <p:cNvPr id="26" name="Google Shape;26;p3"/>
          <p:cNvGrpSpPr/>
          <p:nvPr/>
        </p:nvGrpSpPr>
        <p:grpSpPr>
          <a:xfrm>
            <a:off x="0" y="0"/>
            <a:ext cx="9144014" cy="5143473"/>
            <a:chOff x="0" y="0"/>
            <a:chExt cx="9144014" cy="5143473"/>
          </a:xfrm>
        </p:grpSpPr>
        <p:sp>
          <p:nvSpPr>
            <p:cNvPr id="27" name="Google Shape;27;p3"/>
            <p:cNvSpPr/>
            <p:nvPr/>
          </p:nvSpPr>
          <p:spPr>
            <a:xfrm>
              <a:off x="0" y="0"/>
              <a:ext cx="2245588" cy="959673"/>
            </a:xfrm>
            <a:custGeom>
              <a:rect b="b" l="l" r="r" t="t"/>
              <a:pathLst>
                <a:path extrusionOk="0" h="9169" w="21455">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5913842" y="2483621"/>
              <a:ext cx="3230171" cy="2659852"/>
            </a:xfrm>
            <a:custGeom>
              <a:rect b="b" l="l" r="r" t="t"/>
              <a:pathLst>
                <a:path extrusionOk="0" h="25413" w="30862">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3682571" y="0"/>
              <a:ext cx="1289577" cy="1388277"/>
            </a:xfrm>
            <a:custGeom>
              <a:rect b="b" l="l" r="r" t="t"/>
              <a:pathLst>
                <a:path extrusionOk="0" h="13264" w="12321">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4920875" y="0"/>
              <a:ext cx="1786004" cy="1382311"/>
            </a:xfrm>
            <a:custGeom>
              <a:rect b="b" l="l" r="r" t="t"/>
              <a:pathLst>
                <a:path extrusionOk="0" h="13207" w="17064">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6804446" y="0"/>
              <a:ext cx="898968" cy="951300"/>
            </a:xfrm>
            <a:custGeom>
              <a:rect b="b" l="l" r="r" t="t"/>
              <a:pathLst>
                <a:path extrusionOk="0" h="9089" w="8589">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0" y="2054909"/>
              <a:ext cx="2243285" cy="3088559"/>
            </a:xfrm>
            <a:custGeom>
              <a:rect b="b" l="l" r="r" t="t"/>
              <a:pathLst>
                <a:path extrusionOk="0" h="29509" w="21433">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5917401" y="2488331"/>
              <a:ext cx="543002" cy="612081"/>
            </a:xfrm>
            <a:custGeom>
              <a:rect b="b" l="l" r="r" t="t"/>
              <a:pathLst>
                <a:path extrusionOk="0" h="5848" w="5188">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3"/>
          <p:cNvSpPr/>
          <p:nvPr/>
        </p:nvSpPr>
        <p:spPr>
          <a:xfrm>
            <a:off x="9061884" y="5072013"/>
            <a:ext cx="82162" cy="71486"/>
          </a:xfrm>
          <a:custGeom>
            <a:rect b="b" l="l" r="r" t="t"/>
            <a:pathLst>
              <a:path extrusionOk="0" h="683" w="785">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0" y="0"/>
            <a:ext cx="116806" cy="92943"/>
          </a:xfrm>
          <a:custGeom>
            <a:rect b="b" l="l" r="r" t="t"/>
            <a:pathLst>
              <a:path extrusionOk="0" h="888" w="1116">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8147416" y="0"/>
            <a:ext cx="996620" cy="953707"/>
          </a:xfrm>
          <a:custGeom>
            <a:rect b="b" l="l" r="r" t="t"/>
            <a:pathLst>
              <a:path extrusionOk="0" h="9112" w="9522">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9142791" y="2500263"/>
            <a:ext cx="1256" cy="16746"/>
          </a:xfrm>
          <a:custGeom>
            <a:rect b="b" l="l" r="r" t="t"/>
            <a:pathLst>
              <a:path extrusionOk="0" h="160" w="12">
                <a:moveTo>
                  <a:pt x="12" y="0"/>
                </a:moveTo>
                <a:lnTo>
                  <a:pt x="1" y="46"/>
                </a:lnTo>
                <a:lnTo>
                  <a:pt x="1" y="80"/>
                </a:lnTo>
                <a:lnTo>
                  <a:pt x="1" y="125"/>
                </a:lnTo>
                <a:lnTo>
                  <a:pt x="12" y="160"/>
                </a:lnTo>
                <a:lnTo>
                  <a:pt x="12"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8502234" y="2722888"/>
            <a:ext cx="641806" cy="1045499"/>
          </a:xfrm>
          <a:custGeom>
            <a:rect b="b" l="l" r="r" t="t"/>
            <a:pathLst>
              <a:path extrusionOk="0" h="9989" w="6132">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3289759" y="0"/>
            <a:ext cx="5012512" cy="5143447"/>
          </a:xfrm>
          <a:custGeom>
            <a:rect b="b" l="l" r="r" t="t"/>
            <a:pathLst>
              <a:path extrusionOk="0" h="49142" w="47891">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6765091" y="4445691"/>
            <a:ext cx="544258" cy="608522"/>
          </a:xfrm>
          <a:custGeom>
            <a:rect b="b" l="l" r="r" t="t"/>
            <a:pathLst>
              <a:path extrusionOk="0" h="5814" w="520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0" y="0"/>
            <a:ext cx="2845737" cy="3343314"/>
          </a:xfrm>
          <a:custGeom>
            <a:rect b="b" l="l" r="r" t="t"/>
            <a:pathLst>
              <a:path extrusionOk="0" h="31943" w="27189">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txBox="1"/>
          <p:nvPr>
            <p:ph type="ctrTitle"/>
          </p:nvPr>
        </p:nvSpPr>
        <p:spPr>
          <a:xfrm>
            <a:off x="1823925" y="2066369"/>
            <a:ext cx="6634200" cy="6084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3" name="Google Shape;43;p3"/>
          <p:cNvSpPr txBox="1"/>
          <p:nvPr>
            <p:ph idx="1" type="subTitle"/>
          </p:nvPr>
        </p:nvSpPr>
        <p:spPr>
          <a:xfrm>
            <a:off x="1823925" y="2655065"/>
            <a:ext cx="6634200" cy="386400"/>
          </a:xfrm>
          <a:prstGeom prst="rect">
            <a:avLst/>
          </a:prstGeom>
        </p:spPr>
        <p:txBody>
          <a:bodyPr anchorCtr="0" anchor="t" bIns="0" lIns="0" spcFirstLastPara="1" rIns="0" wrap="square" tIns="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p:txBody>
      </p:sp>
      <p:grpSp>
        <p:nvGrpSpPr>
          <p:cNvPr id="44" name="Google Shape;44;p3"/>
          <p:cNvGrpSpPr/>
          <p:nvPr/>
        </p:nvGrpSpPr>
        <p:grpSpPr>
          <a:xfrm>
            <a:off x="-1" y="2046575"/>
            <a:ext cx="1616222" cy="1050356"/>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2571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6"/>
            </a:gs>
            <a:gs pos="17000">
              <a:schemeClr val="accent4"/>
            </a:gs>
            <a:gs pos="42000">
              <a:schemeClr val="accent3"/>
            </a:gs>
            <a:gs pos="100000">
              <a:schemeClr val="accent2"/>
            </a:gs>
          </a:gsLst>
          <a:lin ang="8100019" scaled="0"/>
        </a:gradFill>
      </p:bgPr>
    </p:bg>
    <p:spTree>
      <p:nvGrpSpPr>
        <p:cNvPr id="47" name="Shape 47"/>
        <p:cNvGrpSpPr/>
        <p:nvPr/>
      </p:nvGrpSpPr>
      <p:grpSpPr>
        <a:xfrm>
          <a:off x="0" y="0"/>
          <a:ext cx="0" cy="0"/>
          <a:chOff x="0" y="0"/>
          <a:chExt cx="0" cy="0"/>
        </a:xfrm>
      </p:grpSpPr>
      <p:grpSp>
        <p:nvGrpSpPr>
          <p:cNvPr id="48" name="Google Shape;48;p4"/>
          <p:cNvGrpSpPr/>
          <p:nvPr/>
        </p:nvGrpSpPr>
        <p:grpSpPr>
          <a:xfrm>
            <a:off x="-16" y="0"/>
            <a:ext cx="9144053" cy="5143497"/>
            <a:chOff x="-16" y="0"/>
            <a:chExt cx="9144053" cy="5143497"/>
          </a:xfrm>
        </p:grpSpPr>
        <p:sp>
          <p:nvSpPr>
            <p:cNvPr id="49" name="Google Shape;49;p4"/>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rot="10800000">
              <a:off x="-16" y="3333723"/>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rot="10800000">
              <a:off x="4" y="3325362"/>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rot="10800000">
              <a:off x="1095419" y="0"/>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rot="10800000">
              <a:off x="0" y="26"/>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rot="10800000">
              <a:off x="-7" y="2664610"/>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rot="10800000">
              <a:off x="595325" y="4377873"/>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4"/>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idx="1" type="body"/>
          </p:nvPr>
        </p:nvSpPr>
        <p:spPr>
          <a:xfrm>
            <a:off x="1977950" y="1388450"/>
            <a:ext cx="5188200" cy="3042600"/>
          </a:xfrm>
          <a:prstGeom prst="rect">
            <a:avLst/>
          </a:prstGeom>
        </p:spPr>
        <p:txBody>
          <a:bodyPr anchorCtr="0" anchor="t" bIns="0" lIns="0" spcFirstLastPara="1" rIns="0" wrap="square" tIns="0">
            <a:noAutofit/>
          </a:bodyPr>
          <a:lstStyle>
            <a:lvl1pPr indent="-431800" lvl="0" marL="457200" rtl="0" algn="ctr">
              <a:spcBef>
                <a:spcPts val="0"/>
              </a:spcBef>
              <a:spcAft>
                <a:spcPts val="0"/>
              </a:spcAft>
              <a:buClr>
                <a:schemeClr val="lt1"/>
              </a:buClr>
              <a:buSzPts val="3200"/>
              <a:buChar char="⬥"/>
              <a:defRPr sz="3200">
                <a:solidFill>
                  <a:schemeClr val="lt1"/>
                </a:solidFill>
              </a:defRPr>
            </a:lvl1pPr>
            <a:lvl2pPr indent="-431800" lvl="1" marL="914400" rtl="0" algn="ctr">
              <a:spcBef>
                <a:spcPts val="600"/>
              </a:spcBef>
              <a:spcAft>
                <a:spcPts val="0"/>
              </a:spcAft>
              <a:buClr>
                <a:schemeClr val="lt1"/>
              </a:buClr>
              <a:buSzPts val="3200"/>
              <a:buChar char="⬦"/>
              <a:defRPr sz="3200">
                <a:solidFill>
                  <a:schemeClr val="lt1"/>
                </a:solidFill>
              </a:defRPr>
            </a:lvl2pPr>
            <a:lvl3pPr indent="-431800" lvl="2" marL="1371600" rtl="0" algn="ctr">
              <a:spcBef>
                <a:spcPts val="600"/>
              </a:spcBef>
              <a:spcAft>
                <a:spcPts val="0"/>
              </a:spcAft>
              <a:buClr>
                <a:schemeClr val="lt1"/>
              </a:buClr>
              <a:buSzPts val="3200"/>
              <a:buChar char="⬩"/>
              <a:defRPr sz="3200">
                <a:solidFill>
                  <a:schemeClr val="lt1"/>
                </a:solidFill>
              </a:defRPr>
            </a:lvl3pPr>
            <a:lvl4pPr indent="-431800" lvl="3" marL="1828800" rtl="0" algn="ctr">
              <a:spcBef>
                <a:spcPts val="600"/>
              </a:spcBef>
              <a:spcAft>
                <a:spcPts val="0"/>
              </a:spcAft>
              <a:buClr>
                <a:schemeClr val="lt1"/>
              </a:buClr>
              <a:buSzPts val="3200"/>
              <a:buChar char="●"/>
              <a:defRPr sz="3200">
                <a:solidFill>
                  <a:schemeClr val="lt1"/>
                </a:solidFill>
              </a:defRPr>
            </a:lvl4pPr>
            <a:lvl5pPr indent="-431800" lvl="4" marL="2286000" rtl="0" algn="ctr">
              <a:spcBef>
                <a:spcPts val="600"/>
              </a:spcBef>
              <a:spcAft>
                <a:spcPts val="0"/>
              </a:spcAft>
              <a:buClr>
                <a:schemeClr val="lt1"/>
              </a:buClr>
              <a:buSzPts val="3200"/>
              <a:buChar char="○"/>
              <a:defRPr sz="3200">
                <a:solidFill>
                  <a:schemeClr val="lt1"/>
                </a:solidFill>
              </a:defRPr>
            </a:lvl5pPr>
            <a:lvl6pPr indent="-431800" lvl="5" marL="2743200" rtl="0" algn="ctr">
              <a:spcBef>
                <a:spcPts val="600"/>
              </a:spcBef>
              <a:spcAft>
                <a:spcPts val="0"/>
              </a:spcAft>
              <a:buClr>
                <a:schemeClr val="lt1"/>
              </a:buClr>
              <a:buSzPts val="3200"/>
              <a:buChar char="■"/>
              <a:defRPr sz="3200">
                <a:solidFill>
                  <a:schemeClr val="lt1"/>
                </a:solidFill>
              </a:defRPr>
            </a:lvl6pPr>
            <a:lvl7pPr indent="-431800" lvl="6" marL="3200400" rtl="0" algn="ctr">
              <a:spcBef>
                <a:spcPts val="600"/>
              </a:spcBef>
              <a:spcAft>
                <a:spcPts val="0"/>
              </a:spcAft>
              <a:buClr>
                <a:schemeClr val="lt1"/>
              </a:buClr>
              <a:buSzPts val="3200"/>
              <a:buChar char="●"/>
              <a:defRPr sz="3200">
                <a:solidFill>
                  <a:schemeClr val="lt1"/>
                </a:solidFill>
              </a:defRPr>
            </a:lvl7pPr>
            <a:lvl8pPr indent="-431800" lvl="7" marL="3657600" rtl="0" algn="ctr">
              <a:spcBef>
                <a:spcPts val="600"/>
              </a:spcBef>
              <a:spcAft>
                <a:spcPts val="0"/>
              </a:spcAft>
              <a:buClr>
                <a:schemeClr val="lt1"/>
              </a:buClr>
              <a:buSzPts val="3200"/>
              <a:buChar char="○"/>
              <a:defRPr sz="3200">
                <a:solidFill>
                  <a:schemeClr val="lt1"/>
                </a:solidFill>
              </a:defRPr>
            </a:lvl8pPr>
            <a:lvl9pPr indent="-431800" lvl="8" marL="4114800" rtl="0" algn="ctr">
              <a:spcBef>
                <a:spcPts val="600"/>
              </a:spcBef>
              <a:spcAft>
                <a:spcPts val="600"/>
              </a:spcAft>
              <a:buClr>
                <a:schemeClr val="lt1"/>
              </a:buClr>
              <a:buSzPts val="3200"/>
              <a:buChar char="■"/>
              <a:defRPr sz="3200">
                <a:solidFill>
                  <a:schemeClr val="lt1"/>
                </a:solidFill>
              </a:defRPr>
            </a:lvl9pPr>
          </a:lstStyle>
          <a:p/>
        </p:txBody>
      </p:sp>
      <p:sp>
        <p:nvSpPr>
          <p:cNvPr id="63" name="Google Shape;63;p4"/>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4" name="Google Shape;64;p4"/>
          <p:cNvGrpSpPr/>
          <p:nvPr/>
        </p:nvGrpSpPr>
        <p:grpSpPr>
          <a:xfrm>
            <a:off x="4282319" y="-4"/>
            <a:ext cx="579363" cy="1204159"/>
            <a:chOff x="3895357" y="418479"/>
            <a:chExt cx="264900" cy="550573"/>
          </a:xfrm>
        </p:grpSpPr>
        <p:sp>
          <p:nvSpPr>
            <p:cNvPr id="65" name="Google Shape;65;p4"/>
            <p:cNvSpPr/>
            <p:nvPr/>
          </p:nvSpPr>
          <p:spPr>
            <a:xfrm rot="5400000">
              <a:off x="3869830" y="445029"/>
              <a:ext cx="315900" cy="2628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rot="-5400000">
              <a:off x="3874807" y="683602"/>
              <a:ext cx="306000" cy="264900"/>
            </a:xfrm>
            <a:prstGeom prst="hexagon">
              <a:avLst>
                <a:gd fmla="val 25000" name="adj"/>
                <a:gd fmla="val 115470" name="vf"/>
              </a:avLst>
            </a:pr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4"/>
          <p:cNvSpPr txBox="1"/>
          <p:nvPr/>
        </p:nvSpPr>
        <p:spPr>
          <a:xfrm>
            <a:off x="3593400" y="476575"/>
            <a:ext cx="1957200" cy="653700"/>
          </a:xfrm>
          <a:prstGeom prst="rect">
            <a:avLst/>
          </a:prstGeom>
          <a:noFill/>
          <a:ln>
            <a:noFill/>
          </a:ln>
          <a:effectLst>
            <a:outerShdw blurRad="114300" rotWithShape="0" algn="bl" dir="5400000" dist="19050">
              <a:schemeClr val="lt1">
                <a:alpha val="50000"/>
              </a:schemeClr>
            </a:outerShdw>
          </a:effectLst>
        </p:spPr>
        <p:txBody>
          <a:bodyPr anchorCtr="0" anchor="t" bIns="0" lIns="0" spcFirstLastPara="1" rIns="0" wrap="square" tIns="0">
            <a:noAutofit/>
          </a:bodyPr>
          <a:lstStyle/>
          <a:p>
            <a:pPr indent="0" lvl="0" marL="0" rtl="0" algn="ctr">
              <a:spcBef>
                <a:spcPts val="0"/>
              </a:spcBef>
              <a:spcAft>
                <a:spcPts val="0"/>
              </a:spcAft>
              <a:buNone/>
            </a:pPr>
            <a:r>
              <a:rPr lang="en" sz="8600">
                <a:solidFill>
                  <a:schemeClr val="dk1"/>
                </a:solidFill>
              </a:rPr>
              <a:t>“</a:t>
            </a:r>
            <a:endParaRPr sz="86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8" name="Shape 68"/>
        <p:cNvGrpSpPr/>
        <p:nvPr/>
      </p:nvGrpSpPr>
      <p:grpSpPr>
        <a:xfrm>
          <a:off x="0" y="0"/>
          <a:ext cx="0" cy="0"/>
          <a:chOff x="0" y="0"/>
          <a:chExt cx="0" cy="0"/>
        </a:xfrm>
      </p:grpSpPr>
      <p:grpSp>
        <p:nvGrpSpPr>
          <p:cNvPr id="69" name="Google Shape;69;p5"/>
          <p:cNvGrpSpPr/>
          <p:nvPr/>
        </p:nvGrpSpPr>
        <p:grpSpPr>
          <a:xfrm>
            <a:off x="0" y="0"/>
            <a:ext cx="9144036" cy="5143497"/>
            <a:chOff x="0" y="0"/>
            <a:chExt cx="9144036" cy="5143497"/>
          </a:xfrm>
        </p:grpSpPr>
        <p:sp>
          <p:nvSpPr>
            <p:cNvPr id="70" name="Google Shape;70;p5"/>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5"/>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3" name="Google Shape;83;p5"/>
          <p:cNvSpPr txBox="1"/>
          <p:nvPr>
            <p:ph idx="1" type="body"/>
          </p:nvPr>
        </p:nvSpPr>
        <p:spPr>
          <a:xfrm>
            <a:off x="1207850" y="1430148"/>
            <a:ext cx="6728400" cy="30339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a:lvl1pPr>
            <a:lvl2pPr indent="-342900" lvl="1" marL="914400" rtl="0">
              <a:spcBef>
                <a:spcPts val="600"/>
              </a:spcBef>
              <a:spcAft>
                <a:spcPts val="0"/>
              </a:spcAft>
              <a:buSzPts val="1800"/>
              <a:buChar char="⬦"/>
              <a:defRPr/>
            </a:lvl2pPr>
            <a:lvl3pPr indent="-381000" lvl="2" marL="1371600" rtl="0">
              <a:spcBef>
                <a:spcPts val="600"/>
              </a:spcBef>
              <a:spcAft>
                <a:spcPts val="0"/>
              </a:spcAft>
              <a:buSzPts val="2400"/>
              <a:buChar char="⬩"/>
              <a:defRPr/>
            </a:lvl3pPr>
            <a:lvl4pPr indent="-381000" lvl="3" marL="1828800" rtl="0">
              <a:spcBef>
                <a:spcPts val="600"/>
              </a:spcBef>
              <a:spcAft>
                <a:spcPts val="0"/>
              </a:spcAft>
              <a:buSzPts val="2400"/>
              <a:buChar char="●"/>
              <a:defRPr/>
            </a:lvl4pPr>
            <a:lvl5pPr indent="-381000" lvl="4" marL="2286000" rtl="0">
              <a:spcBef>
                <a:spcPts val="600"/>
              </a:spcBef>
              <a:spcAft>
                <a:spcPts val="0"/>
              </a:spcAft>
              <a:buSzPts val="2400"/>
              <a:buChar char="○"/>
              <a:defRPr/>
            </a:lvl5pPr>
            <a:lvl6pPr indent="-381000" lvl="5" marL="2743200" rtl="0">
              <a:spcBef>
                <a:spcPts val="600"/>
              </a:spcBef>
              <a:spcAft>
                <a:spcPts val="0"/>
              </a:spcAft>
              <a:buSzPts val="2400"/>
              <a:buChar char="■"/>
              <a:defRPr/>
            </a:lvl6pPr>
            <a:lvl7pPr indent="-381000" lvl="6" marL="3200400" rtl="0">
              <a:spcBef>
                <a:spcPts val="600"/>
              </a:spcBef>
              <a:spcAft>
                <a:spcPts val="0"/>
              </a:spcAft>
              <a:buSzPts val="2400"/>
              <a:buChar char="●"/>
              <a:defRPr/>
            </a:lvl7pPr>
            <a:lvl8pPr indent="-381000" lvl="7" marL="3657600" rtl="0">
              <a:spcBef>
                <a:spcPts val="600"/>
              </a:spcBef>
              <a:spcAft>
                <a:spcPts val="0"/>
              </a:spcAft>
              <a:buSzPts val="2400"/>
              <a:buChar char="○"/>
              <a:defRPr/>
            </a:lvl8pPr>
            <a:lvl9pPr indent="-381000" lvl="8" marL="4114800" rtl="0">
              <a:spcBef>
                <a:spcPts val="600"/>
              </a:spcBef>
              <a:spcAft>
                <a:spcPts val="600"/>
              </a:spcAft>
              <a:buSzPts val="2400"/>
              <a:buChar char="■"/>
              <a:defRPr/>
            </a:lvl9pPr>
          </a:lstStyle>
          <a:p/>
        </p:txBody>
      </p:sp>
      <p:sp>
        <p:nvSpPr>
          <p:cNvPr id="84" name="Google Shape;84;p5"/>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85" name="Google Shape;85;p5"/>
          <p:cNvGrpSpPr/>
          <p:nvPr/>
        </p:nvGrpSpPr>
        <p:grpSpPr>
          <a:xfrm>
            <a:off x="2" y="870200"/>
            <a:ext cx="1055444" cy="306027"/>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8"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6"/>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3" name="Google Shape;103;p6"/>
          <p:cNvSpPr txBox="1"/>
          <p:nvPr>
            <p:ph idx="1" type="body"/>
          </p:nvPr>
        </p:nvSpPr>
        <p:spPr>
          <a:xfrm>
            <a:off x="1207774" y="1430150"/>
            <a:ext cx="3143700" cy="3265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104" name="Google Shape;104;p6"/>
          <p:cNvSpPr txBox="1"/>
          <p:nvPr>
            <p:ph idx="2" type="body"/>
          </p:nvPr>
        </p:nvSpPr>
        <p:spPr>
          <a:xfrm>
            <a:off x="4792488" y="1430150"/>
            <a:ext cx="3143700" cy="3265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105" name="Google Shape;105;p6"/>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9" name="Shape 109"/>
        <p:cNvGrpSpPr/>
        <p:nvPr/>
      </p:nvGrpSpPr>
      <p:grpSpPr>
        <a:xfrm>
          <a:off x="0" y="0"/>
          <a:ext cx="0" cy="0"/>
          <a:chOff x="0" y="0"/>
          <a:chExt cx="0" cy="0"/>
        </a:xfrm>
      </p:grpSpPr>
      <p:grpSp>
        <p:nvGrpSpPr>
          <p:cNvPr id="110" name="Google Shape;110;p7"/>
          <p:cNvGrpSpPr/>
          <p:nvPr/>
        </p:nvGrpSpPr>
        <p:grpSpPr>
          <a:xfrm>
            <a:off x="0" y="0"/>
            <a:ext cx="9144036" cy="5143497"/>
            <a:chOff x="0" y="0"/>
            <a:chExt cx="9144036" cy="5143497"/>
          </a:xfrm>
        </p:grpSpPr>
        <p:sp>
          <p:nvSpPr>
            <p:cNvPr id="111" name="Google Shape;111;p7"/>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7"/>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4" name="Google Shape;124;p7"/>
          <p:cNvSpPr txBox="1"/>
          <p:nvPr>
            <p:ph idx="1" type="body"/>
          </p:nvPr>
        </p:nvSpPr>
        <p:spPr>
          <a:xfrm>
            <a:off x="1207850" y="1582550"/>
            <a:ext cx="2085900" cy="3037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125" name="Google Shape;125;p7"/>
          <p:cNvSpPr txBox="1"/>
          <p:nvPr>
            <p:ph idx="2" type="body"/>
          </p:nvPr>
        </p:nvSpPr>
        <p:spPr>
          <a:xfrm>
            <a:off x="3512976" y="1582550"/>
            <a:ext cx="2085900" cy="3037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126" name="Google Shape;126;p7"/>
          <p:cNvSpPr txBox="1"/>
          <p:nvPr>
            <p:ph idx="3" type="body"/>
          </p:nvPr>
        </p:nvSpPr>
        <p:spPr>
          <a:xfrm>
            <a:off x="5818102" y="1582550"/>
            <a:ext cx="2085900" cy="3037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127" name="Google Shape;127;p7"/>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28" name="Google Shape;128;p7"/>
          <p:cNvGrpSpPr/>
          <p:nvPr/>
        </p:nvGrpSpPr>
        <p:grpSpPr>
          <a:xfrm>
            <a:off x="2" y="870200"/>
            <a:ext cx="1055444" cy="306027"/>
            <a:chOff x="-429922" y="847489"/>
            <a:chExt cx="1211622" cy="351311"/>
          </a:xfrm>
        </p:grpSpPr>
        <p:sp>
          <p:nvSpPr>
            <p:cNvPr id="129" name="Google Shape;129;p7"/>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1" name="Shape 131"/>
        <p:cNvGrpSpPr/>
        <p:nvPr/>
      </p:nvGrpSpPr>
      <p:grpSpPr>
        <a:xfrm>
          <a:off x="0" y="0"/>
          <a:ext cx="0" cy="0"/>
          <a:chOff x="0" y="0"/>
          <a:chExt cx="0" cy="0"/>
        </a:xfrm>
      </p:grpSpPr>
      <p:grpSp>
        <p:nvGrpSpPr>
          <p:cNvPr id="132" name="Google Shape;132;p8"/>
          <p:cNvGrpSpPr/>
          <p:nvPr/>
        </p:nvGrpSpPr>
        <p:grpSpPr>
          <a:xfrm>
            <a:off x="0" y="0"/>
            <a:ext cx="9144036" cy="5143497"/>
            <a:chOff x="0" y="0"/>
            <a:chExt cx="9144036" cy="5143497"/>
          </a:xfrm>
        </p:grpSpPr>
        <p:sp>
          <p:nvSpPr>
            <p:cNvPr id="133" name="Google Shape;133;p8"/>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8"/>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6" name="Google Shape;146;p8"/>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47" name="Google Shape;147;p8"/>
          <p:cNvGrpSpPr/>
          <p:nvPr/>
        </p:nvGrpSpPr>
        <p:grpSpPr>
          <a:xfrm>
            <a:off x="2" y="870200"/>
            <a:ext cx="1055444" cy="306027"/>
            <a:chOff x="-429922" y="847489"/>
            <a:chExt cx="1211622" cy="351311"/>
          </a:xfrm>
        </p:grpSpPr>
        <p:sp>
          <p:nvSpPr>
            <p:cNvPr id="148" name="Google Shape;148;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0" name="Shape 150"/>
        <p:cNvGrpSpPr/>
        <p:nvPr/>
      </p:nvGrpSpPr>
      <p:grpSpPr>
        <a:xfrm>
          <a:off x="0" y="0"/>
          <a:ext cx="0" cy="0"/>
          <a:chOff x="0" y="0"/>
          <a:chExt cx="0" cy="0"/>
        </a:xfrm>
      </p:grpSpPr>
      <p:grpSp>
        <p:nvGrpSpPr>
          <p:cNvPr id="151" name="Google Shape;151;p9"/>
          <p:cNvGrpSpPr/>
          <p:nvPr/>
        </p:nvGrpSpPr>
        <p:grpSpPr>
          <a:xfrm>
            <a:off x="0" y="0"/>
            <a:ext cx="9144036" cy="5143497"/>
            <a:chOff x="0" y="0"/>
            <a:chExt cx="9144036" cy="5143497"/>
          </a:xfrm>
        </p:grpSpPr>
        <p:sp>
          <p:nvSpPr>
            <p:cNvPr id="152" name="Google Shape;152;p9"/>
            <p:cNvSpPr/>
            <p:nvPr/>
          </p:nvSpPr>
          <p:spPr>
            <a:xfrm>
              <a:off x="7924791" y="0"/>
              <a:ext cx="1219243" cy="1859792"/>
            </a:xfrm>
            <a:custGeom>
              <a:rect b="b" l="l" r="r" t="t"/>
              <a:pathLst>
                <a:path extrusionOk="0" h="17769" w="11649">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a:off x="0" y="3394425"/>
              <a:ext cx="2268195" cy="1749057"/>
            </a:xfrm>
            <a:custGeom>
              <a:rect b="b" l="l" r="r" t="t"/>
              <a:pathLst>
                <a:path extrusionOk="0" h="16711" w="21671">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8689168" y="0"/>
              <a:ext cx="7222" cy="105"/>
            </a:xfrm>
            <a:custGeom>
              <a:rect b="b" l="l" r="r" t="t"/>
              <a:pathLst>
                <a:path extrusionOk="0" h="1" w="69">
                  <a:moveTo>
                    <a:pt x="69" y="0"/>
                  </a:moveTo>
                  <a:lnTo>
                    <a:pt x="1" y="0"/>
                  </a:lnTo>
                  <a:lnTo>
                    <a:pt x="1" y="0"/>
                  </a:lnTo>
                  <a:lnTo>
                    <a:pt x="35" y="0"/>
                  </a:lnTo>
                  <a:lnTo>
                    <a:pt x="35" y="0"/>
                  </a:lnTo>
                  <a:lnTo>
                    <a:pt x="69" y="0"/>
                  </a:lnTo>
                  <a:lnTo>
                    <a:pt x="69"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p:nvPr/>
          </p:nvSpPr>
          <p:spPr>
            <a:xfrm>
              <a:off x="6698419" y="0"/>
              <a:ext cx="20410" cy="2512"/>
            </a:xfrm>
            <a:custGeom>
              <a:rect b="b" l="l" r="r" t="t"/>
              <a:pathLst>
                <a:path extrusionOk="0" h="24" w="195">
                  <a:moveTo>
                    <a:pt x="1" y="0"/>
                  </a:moveTo>
                  <a:lnTo>
                    <a:pt x="46" y="23"/>
                  </a:lnTo>
                  <a:lnTo>
                    <a:pt x="149" y="23"/>
                  </a:lnTo>
                  <a:lnTo>
                    <a:pt x="194"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p:nvPr/>
          </p:nvSpPr>
          <p:spPr>
            <a:xfrm>
              <a:off x="0" y="3397984"/>
              <a:ext cx="1020484" cy="615640"/>
            </a:xfrm>
            <a:custGeom>
              <a:rect b="b" l="l" r="r" t="t"/>
              <a:pathLst>
                <a:path extrusionOk="0" h="5882" w="975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6434137" y="0"/>
              <a:ext cx="540595" cy="577541"/>
            </a:xfrm>
            <a:custGeom>
              <a:rect b="b" l="l" r="r" t="t"/>
              <a:pathLst>
                <a:path extrusionOk="0" h="5518" w="5165">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627473" y="4440981"/>
              <a:ext cx="790639" cy="702511"/>
            </a:xfrm>
            <a:custGeom>
              <a:rect b="b" l="l" r="r" t="t"/>
              <a:pathLst>
                <a:path extrusionOk="0" h="6712" w="7554">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7567566" y="4871996"/>
              <a:ext cx="543107" cy="271501"/>
            </a:xfrm>
            <a:custGeom>
              <a:rect b="b" l="l" r="r" t="t"/>
              <a:pathLst>
                <a:path extrusionOk="0" h="2594" w="5189">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a:off x="8065253" y="4017084"/>
              <a:ext cx="1078782" cy="1126405"/>
            </a:xfrm>
            <a:custGeom>
              <a:rect b="b" l="l" r="r" t="t"/>
              <a:pathLst>
                <a:path extrusionOk="0" h="10762" w="10307">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8067661" y="2296688"/>
              <a:ext cx="1076375" cy="1470543"/>
            </a:xfrm>
            <a:custGeom>
              <a:rect b="b" l="l" r="r" t="t"/>
              <a:pathLst>
                <a:path extrusionOk="0" h="14050" w="10284">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a:off x="0" y="2730110"/>
              <a:ext cx="1163351" cy="2328901"/>
            </a:xfrm>
            <a:custGeom>
              <a:rect b="b" l="l" r="r" t="t"/>
              <a:pathLst>
                <a:path extrusionOk="0" h="22251" w="11115">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p:nvPr/>
          </p:nvSpPr>
          <p:spPr>
            <a:xfrm>
              <a:off x="0" y="1004899"/>
              <a:ext cx="1414547" cy="1909822"/>
            </a:xfrm>
            <a:custGeom>
              <a:rect b="b" l="l" r="r" t="t"/>
              <a:pathLst>
                <a:path extrusionOk="0" h="18247" w="13515">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a:off x="1127568" y="0"/>
              <a:ext cx="537036" cy="331055"/>
            </a:xfrm>
            <a:custGeom>
              <a:rect b="b" l="l" r="r" t="t"/>
              <a:pathLst>
                <a:path extrusionOk="0" h="3163" w="5131">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p:nvPr/>
          </p:nvSpPr>
          <p:spPr>
            <a:xfrm>
              <a:off x="0" y="0"/>
              <a:ext cx="675194" cy="763217"/>
            </a:xfrm>
            <a:custGeom>
              <a:rect b="b" l="l" r="r" t="t"/>
              <a:pathLst>
                <a:path extrusionOk="0" h="7292" w="6451">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9"/>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txBox="1"/>
          <p:nvPr>
            <p:ph idx="1" type="body"/>
          </p:nvPr>
        </p:nvSpPr>
        <p:spPr>
          <a:xfrm>
            <a:off x="851175" y="4635425"/>
            <a:ext cx="7441800" cy="306000"/>
          </a:xfrm>
          <a:prstGeom prst="rect">
            <a:avLst/>
          </a:prstGeom>
        </p:spPr>
        <p:txBody>
          <a:bodyPr anchorCtr="0" anchor="ctr" bIns="0" lIns="0" spcFirstLastPara="1" rIns="0" wrap="square" tIns="0">
            <a:noAutofit/>
          </a:bodyPr>
          <a:lstStyle>
            <a:lvl1pPr indent="-228600" lvl="0" marL="457200" rtl="0">
              <a:spcBef>
                <a:spcPts val="0"/>
              </a:spcBef>
              <a:spcAft>
                <a:spcPts val="600"/>
              </a:spcAft>
              <a:buSzPts val="1800"/>
              <a:buNone/>
              <a:defRPr sz="1800"/>
            </a:lvl1pPr>
          </a:lstStyle>
          <a:p/>
        </p:txBody>
      </p:sp>
      <p:sp>
        <p:nvSpPr>
          <p:cNvPr id="168" name="Google Shape;168;p9"/>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69" name="Google Shape;169;p9"/>
          <p:cNvGrpSpPr/>
          <p:nvPr/>
        </p:nvGrpSpPr>
        <p:grpSpPr>
          <a:xfrm>
            <a:off x="1" y="4635437"/>
            <a:ext cx="731345" cy="306027"/>
            <a:chOff x="-57865" y="847489"/>
            <a:chExt cx="839565" cy="351311"/>
          </a:xfrm>
        </p:grpSpPr>
        <p:sp>
          <p:nvSpPr>
            <p:cNvPr id="170" name="Google Shape;170;p9"/>
            <p:cNvSpPr/>
            <p:nvPr/>
          </p:nvSpPr>
          <p:spPr>
            <a:xfrm>
              <a:off x="-57865" y="847489"/>
              <a:ext cx="690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2" name="Shape 172"/>
        <p:cNvGrpSpPr/>
        <p:nvPr/>
      </p:nvGrpSpPr>
      <p:grpSpPr>
        <a:xfrm>
          <a:off x="0" y="0"/>
          <a:ext cx="0" cy="0"/>
          <a:chOff x="0" y="0"/>
          <a:chExt cx="0" cy="0"/>
        </a:xfrm>
      </p:grpSpPr>
      <p:grpSp>
        <p:nvGrpSpPr>
          <p:cNvPr id="173" name="Google Shape;173;p10"/>
          <p:cNvGrpSpPr/>
          <p:nvPr/>
        </p:nvGrpSpPr>
        <p:grpSpPr>
          <a:xfrm>
            <a:off x="0" y="0"/>
            <a:ext cx="9144036" cy="5143497"/>
            <a:chOff x="0" y="0"/>
            <a:chExt cx="9144036" cy="5143497"/>
          </a:xfrm>
        </p:grpSpPr>
        <p:sp>
          <p:nvSpPr>
            <p:cNvPr id="174" name="Google Shape;174;p10"/>
            <p:cNvSpPr/>
            <p:nvPr/>
          </p:nvSpPr>
          <p:spPr>
            <a:xfrm>
              <a:off x="7924791" y="0"/>
              <a:ext cx="1219243" cy="1859792"/>
            </a:xfrm>
            <a:custGeom>
              <a:rect b="b" l="l" r="r" t="t"/>
              <a:pathLst>
                <a:path extrusionOk="0" h="17769" w="11649">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
            <p:cNvSpPr/>
            <p:nvPr/>
          </p:nvSpPr>
          <p:spPr>
            <a:xfrm>
              <a:off x="0" y="3394425"/>
              <a:ext cx="2268195" cy="1749057"/>
            </a:xfrm>
            <a:custGeom>
              <a:rect b="b" l="l" r="r" t="t"/>
              <a:pathLst>
                <a:path extrusionOk="0" h="16711" w="21671">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
            <p:cNvSpPr/>
            <p:nvPr/>
          </p:nvSpPr>
          <p:spPr>
            <a:xfrm>
              <a:off x="8689168" y="0"/>
              <a:ext cx="7222" cy="105"/>
            </a:xfrm>
            <a:custGeom>
              <a:rect b="b" l="l" r="r" t="t"/>
              <a:pathLst>
                <a:path extrusionOk="0" h="1" w="69">
                  <a:moveTo>
                    <a:pt x="69" y="0"/>
                  </a:moveTo>
                  <a:lnTo>
                    <a:pt x="1" y="0"/>
                  </a:lnTo>
                  <a:lnTo>
                    <a:pt x="1" y="0"/>
                  </a:lnTo>
                  <a:lnTo>
                    <a:pt x="35" y="0"/>
                  </a:lnTo>
                  <a:lnTo>
                    <a:pt x="35" y="0"/>
                  </a:lnTo>
                  <a:lnTo>
                    <a:pt x="69" y="0"/>
                  </a:lnTo>
                  <a:lnTo>
                    <a:pt x="69"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
            <p:cNvSpPr/>
            <p:nvPr/>
          </p:nvSpPr>
          <p:spPr>
            <a:xfrm>
              <a:off x="6698419" y="0"/>
              <a:ext cx="20410" cy="2512"/>
            </a:xfrm>
            <a:custGeom>
              <a:rect b="b" l="l" r="r" t="t"/>
              <a:pathLst>
                <a:path extrusionOk="0" h="24" w="195">
                  <a:moveTo>
                    <a:pt x="1" y="0"/>
                  </a:moveTo>
                  <a:lnTo>
                    <a:pt x="46" y="23"/>
                  </a:lnTo>
                  <a:lnTo>
                    <a:pt x="149" y="23"/>
                  </a:lnTo>
                  <a:lnTo>
                    <a:pt x="194"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
            <p:cNvSpPr/>
            <p:nvPr/>
          </p:nvSpPr>
          <p:spPr>
            <a:xfrm>
              <a:off x="0" y="3397984"/>
              <a:ext cx="1020484" cy="615640"/>
            </a:xfrm>
            <a:custGeom>
              <a:rect b="b" l="l" r="r" t="t"/>
              <a:pathLst>
                <a:path extrusionOk="0" h="5882" w="975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
            <p:cNvSpPr/>
            <p:nvPr/>
          </p:nvSpPr>
          <p:spPr>
            <a:xfrm>
              <a:off x="6434137" y="0"/>
              <a:ext cx="540595" cy="577541"/>
            </a:xfrm>
            <a:custGeom>
              <a:rect b="b" l="l" r="r" t="t"/>
              <a:pathLst>
                <a:path extrusionOk="0" h="5518" w="5165">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0"/>
            <p:cNvSpPr/>
            <p:nvPr/>
          </p:nvSpPr>
          <p:spPr>
            <a:xfrm>
              <a:off x="627473" y="4440981"/>
              <a:ext cx="790639" cy="702511"/>
            </a:xfrm>
            <a:custGeom>
              <a:rect b="b" l="l" r="r" t="t"/>
              <a:pathLst>
                <a:path extrusionOk="0" h="6712" w="7554">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0"/>
            <p:cNvSpPr/>
            <p:nvPr/>
          </p:nvSpPr>
          <p:spPr>
            <a:xfrm>
              <a:off x="7567566" y="4871996"/>
              <a:ext cx="543107" cy="271501"/>
            </a:xfrm>
            <a:custGeom>
              <a:rect b="b" l="l" r="r" t="t"/>
              <a:pathLst>
                <a:path extrusionOk="0" h="2594" w="5189">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
            <p:cNvSpPr/>
            <p:nvPr/>
          </p:nvSpPr>
          <p:spPr>
            <a:xfrm>
              <a:off x="8065253" y="4017084"/>
              <a:ext cx="1078782" cy="1126405"/>
            </a:xfrm>
            <a:custGeom>
              <a:rect b="b" l="l" r="r" t="t"/>
              <a:pathLst>
                <a:path extrusionOk="0" h="10762" w="10307">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
            <p:cNvSpPr/>
            <p:nvPr/>
          </p:nvSpPr>
          <p:spPr>
            <a:xfrm>
              <a:off x="8067661" y="2296688"/>
              <a:ext cx="1076375" cy="1470543"/>
            </a:xfrm>
            <a:custGeom>
              <a:rect b="b" l="l" r="r" t="t"/>
              <a:pathLst>
                <a:path extrusionOk="0" h="14050" w="10284">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
            <p:cNvSpPr/>
            <p:nvPr/>
          </p:nvSpPr>
          <p:spPr>
            <a:xfrm>
              <a:off x="0" y="2730110"/>
              <a:ext cx="1163351" cy="2328901"/>
            </a:xfrm>
            <a:custGeom>
              <a:rect b="b" l="l" r="r" t="t"/>
              <a:pathLst>
                <a:path extrusionOk="0" h="22251" w="11115">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
            <p:cNvSpPr/>
            <p:nvPr/>
          </p:nvSpPr>
          <p:spPr>
            <a:xfrm>
              <a:off x="0" y="1004899"/>
              <a:ext cx="1414547" cy="1909822"/>
            </a:xfrm>
            <a:custGeom>
              <a:rect b="b" l="l" r="r" t="t"/>
              <a:pathLst>
                <a:path extrusionOk="0" h="18247" w="13515">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0"/>
            <p:cNvSpPr/>
            <p:nvPr/>
          </p:nvSpPr>
          <p:spPr>
            <a:xfrm>
              <a:off x="1127568" y="0"/>
              <a:ext cx="537036" cy="331055"/>
            </a:xfrm>
            <a:custGeom>
              <a:rect b="b" l="l" r="r" t="t"/>
              <a:pathLst>
                <a:path extrusionOk="0" h="3163" w="5131">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
            <p:cNvSpPr/>
            <p:nvPr/>
          </p:nvSpPr>
          <p:spPr>
            <a:xfrm>
              <a:off x="0" y="0"/>
              <a:ext cx="675194" cy="763217"/>
            </a:xfrm>
            <a:custGeom>
              <a:rect b="b" l="l" r="r" t="t"/>
              <a:pathLst>
                <a:path extrusionOk="0" h="7292" w="6451">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10"/>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4"/>
            </a:gs>
            <a:gs pos="13000">
              <a:schemeClr val="accent3"/>
            </a:gs>
            <a:gs pos="31000">
              <a:schemeClr val="accent2"/>
            </a:gs>
            <a:gs pos="100000">
              <a:schemeClr val="accent1"/>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07850" y="855506"/>
            <a:ext cx="6728400" cy="351300"/>
          </a:xfrm>
          <a:prstGeom prst="rect">
            <a:avLst/>
          </a:prstGeom>
          <a:noFill/>
          <a:ln>
            <a:noFill/>
          </a:ln>
          <a:effectLst>
            <a:outerShdw blurRad="42863" rotWithShape="0" algn="bl" dir="5400000" dist="9525">
              <a:schemeClr val="lt1">
                <a:alpha val="25000"/>
              </a:schemeClr>
            </a:outerShdw>
          </a:effectLst>
        </p:spPr>
        <p:txBody>
          <a:bodyPr anchorCtr="0" anchor="ctr" bIns="0" lIns="0" spcFirstLastPara="1" rIns="0" wrap="square" tIns="0">
            <a:noAutofit/>
          </a:bodyPr>
          <a:lstStyle>
            <a:lvl1pPr lvl="0"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1pPr>
            <a:lvl2pPr lvl="1"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2pPr>
            <a:lvl3pPr lvl="2"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3pPr>
            <a:lvl4pPr lvl="3"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4pPr>
            <a:lvl5pPr lvl="4"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5pPr>
            <a:lvl6pPr lvl="5"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6pPr>
            <a:lvl7pPr lvl="6"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7pPr>
            <a:lvl8pPr lvl="7"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8pPr>
            <a:lvl9pPr lvl="8"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9pPr>
          </a:lstStyle>
          <a:p/>
        </p:txBody>
      </p:sp>
      <p:sp>
        <p:nvSpPr>
          <p:cNvPr id="7" name="Google Shape;7;p1"/>
          <p:cNvSpPr txBox="1"/>
          <p:nvPr>
            <p:ph idx="1" type="body"/>
          </p:nvPr>
        </p:nvSpPr>
        <p:spPr>
          <a:xfrm>
            <a:off x="1207850" y="1430148"/>
            <a:ext cx="6728400" cy="3033900"/>
          </a:xfrm>
          <a:prstGeom prst="rect">
            <a:avLst/>
          </a:prstGeom>
          <a:noFill/>
          <a:ln>
            <a:noFill/>
          </a:ln>
          <a:effectLst>
            <a:outerShdw blurRad="42863" rotWithShape="0" algn="bl" dir="5400000" dist="9525">
              <a:schemeClr val="lt1">
                <a:alpha val="25000"/>
              </a:schemeClr>
            </a:outerShdw>
          </a:effectLst>
        </p:spPr>
        <p:txBody>
          <a:bodyPr anchorCtr="0" anchor="t" bIns="0" lIns="0" spcFirstLastPara="1" rIns="0" wrap="square" tIns="0">
            <a:noAutofit/>
          </a:bodyPr>
          <a:lstStyle>
            <a:lvl1pPr indent="-342900" lvl="0" marL="457200" rtl="0">
              <a:spcBef>
                <a:spcPts val="0"/>
              </a:spcBef>
              <a:spcAft>
                <a:spcPts val="0"/>
              </a:spcAft>
              <a:buClr>
                <a:schemeClr val="accent4"/>
              </a:buClr>
              <a:buSzPts val="1800"/>
              <a:buFont typeface="Inria Sans Light"/>
              <a:buChar char="⬥"/>
              <a:defRPr sz="2400">
                <a:solidFill>
                  <a:schemeClr val="dk1"/>
                </a:solidFill>
                <a:latin typeface="Inria Sans Light"/>
                <a:ea typeface="Inria Sans Light"/>
                <a:cs typeface="Inria Sans Light"/>
                <a:sym typeface="Inria Sans Light"/>
              </a:defRPr>
            </a:lvl1pPr>
            <a:lvl2pPr indent="-342900" lvl="1" marL="914400" rtl="0">
              <a:spcBef>
                <a:spcPts val="600"/>
              </a:spcBef>
              <a:spcAft>
                <a:spcPts val="0"/>
              </a:spcAft>
              <a:buClr>
                <a:schemeClr val="accent3"/>
              </a:buClr>
              <a:buSzPts val="1800"/>
              <a:buFont typeface="Inria Sans Light"/>
              <a:buChar char="⬦"/>
              <a:defRPr sz="2400">
                <a:solidFill>
                  <a:schemeClr val="dk1"/>
                </a:solidFill>
                <a:latin typeface="Inria Sans Light"/>
                <a:ea typeface="Inria Sans Light"/>
                <a:cs typeface="Inria Sans Light"/>
                <a:sym typeface="Inria Sans Light"/>
              </a:defRPr>
            </a:lvl2pPr>
            <a:lvl3pPr indent="-381000" lvl="2" marL="1371600" rtl="0">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3pPr>
            <a:lvl4pPr indent="-381000" lvl="3" marL="18288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4pPr>
            <a:lvl5pPr indent="-381000" lvl="4" marL="2286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5pPr>
            <a:lvl6pPr indent="-381000" lvl="5" marL="27432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6pPr>
            <a:lvl7pPr indent="-381000" lvl="6" marL="32004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7pPr>
            <a:lvl8pPr indent="-381000" lvl="7" marL="36576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8pPr>
            <a:lvl9pPr indent="-381000" lvl="8" marL="4114800" rtl="0">
              <a:spcBef>
                <a:spcPts val="600"/>
              </a:spcBef>
              <a:spcAft>
                <a:spcPts val="60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9pPr>
          </a:lstStyle>
          <a:p/>
        </p:txBody>
      </p:sp>
      <p:sp>
        <p:nvSpPr>
          <p:cNvPr id="8" name="Google Shape;8;p1"/>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lvl1pPr lvl="0" rtl="0" algn="ctr">
              <a:buNone/>
              <a:defRPr sz="1200">
                <a:solidFill>
                  <a:schemeClr val="accent2"/>
                </a:solidFill>
                <a:latin typeface="Titillium Web"/>
                <a:ea typeface="Titillium Web"/>
                <a:cs typeface="Titillium Web"/>
                <a:sym typeface="Titillium Web"/>
              </a:defRPr>
            </a:lvl1pPr>
            <a:lvl2pPr lvl="1" rtl="0" algn="ctr">
              <a:buNone/>
              <a:defRPr sz="1200">
                <a:solidFill>
                  <a:schemeClr val="accent2"/>
                </a:solidFill>
                <a:latin typeface="Titillium Web"/>
                <a:ea typeface="Titillium Web"/>
                <a:cs typeface="Titillium Web"/>
                <a:sym typeface="Titillium Web"/>
              </a:defRPr>
            </a:lvl2pPr>
            <a:lvl3pPr lvl="2" rtl="0" algn="ctr">
              <a:buNone/>
              <a:defRPr sz="1200">
                <a:solidFill>
                  <a:schemeClr val="accent2"/>
                </a:solidFill>
                <a:latin typeface="Titillium Web"/>
                <a:ea typeface="Titillium Web"/>
                <a:cs typeface="Titillium Web"/>
                <a:sym typeface="Titillium Web"/>
              </a:defRPr>
            </a:lvl3pPr>
            <a:lvl4pPr lvl="3" rtl="0" algn="ctr">
              <a:buNone/>
              <a:defRPr sz="1200">
                <a:solidFill>
                  <a:schemeClr val="accent2"/>
                </a:solidFill>
                <a:latin typeface="Titillium Web"/>
                <a:ea typeface="Titillium Web"/>
                <a:cs typeface="Titillium Web"/>
                <a:sym typeface="Titillium Web"/>
              </a:defRPr>
            </a:lvl4pPr>
            <a:lvl5pPr lvl="4" rtl="0" algn="ctr">
              <a:buNone/>
              <a:defRPr sz="1200">
                <a:solidFill>
                  <a:schemeClr val="accent2"/>
                </a:solidFill>
                <a:latin typeface="Titillium Web"/>
                <a:ea typeface="Titillium Web"/>
                <a:cs typeface="Titillium Web"/>
                <a:sym typeface="Titillium Web"/>
              </a:defRPr>
            </a:lvl5pPr>
            <a:lvl6pPr lvl="5" rtl="0" algn="ctr">
              <a:buNone/>
              <a:defRPr sz="1200">
                <a:solidFill>
                  <a:schemeClr val="accent2"/>
                </a:solidFill>
                <a:latin typeface="Titillium Web"/>
                <a:ea typeface="Titillium Web"/>
                <a:cs typeface="Titillium Web"/>
                <a:sym typeface="Titillium Web"/>
              </a:defRPr>
            </a:lvl6pPr>
            <a:lvl7pPr lvl="6" rtl="0" algn="ctr">
              <a:buNone/>
              <a:defRPr sz="1200">
                <a:solidFill>
                  <a:schemeClr val="accent2"/>
                </a:solidFill>
                <a:latin typeface="Titillium Web"/>
                <a:ea typeface="Titillium Web"/>
                <a:cs typeface="Titillium Web"/>
                <a:sym typeface="Titillium Web"/>
              </a:defRPr>
            </a:lvl7pPr>
            <a:lvl8pPr lvl="7" rtl="0" algn="ctr">
              <a:buNone/>
              <a:defRPr sz="1200">
                <a:solidFill>
                  <a:schemeClr val="accent2"/>
                </a:solidFill>
                <a:latin typeface="Titillium Web"/>
                <a:ea typeface="Titillium Web"/>
                <a:cs typeface="Titillium Web"/>
                <a:sym typeface="Titillium Web"/>
              </a:defRPr>
            </a:lvl8pPr>
            <a:lvl9pPr lvl="8" rtl="0" algn="ctr">
              <a:buNone/>
              <a:defRPr sz="1200">
                <a:solidFill>
                  <a:schemeClr val="accent2"/>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4"/>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19" name="Google Shape;219;p14"/>
          <p:cNvPicPr preferRelativeResize="0"/>
          <p:nvPr/>
        </p:nvPicPr>
        <p:blipFill rotWithShape="1">
          <a:blip r:embed="rId3">
            <a:alphaModFix/>
          </a:blip>
          <a:srcRect b="-1679" l="0" r="0" t="1680"/>
          <a:stretch/>
        </p:blipFill>
        <p:spPr>
          <a:xfrm>
            <a:off x="429100" y="1796550"/>
            <a:ext cx="3807700" cy="2855800"/>
          </a:xfrm>
          <a:prstGeom prst="rect">
            <a:avLst/>
          </a:prstGeom>
          <a:noFill/>
          <a:ln>
            <a:noFill/>
          </a:ln>
        </p:spPr>
      </p:pic>
      <p:sp>
        <p:nvSpPr>
          <p:cNvPr id="220" name="Google Shape;220;p14"/>
          <p:cNvSpPr txBox="1"/>
          <p:nvPr>
            <p:ph idx="4294967295" type="ctrTitle"/>
          </p:nvPr>
        </p:nvSpPr>
        <p:spPr>
          <a:xfrm>
            <a:off x="2011850" y="298625"/>
            <a:ext cx="4818900" cy="1004400"/>
          </a:xfrm>
          <a:prstGeom prst="rect">
            <a:avLst/>
          </a:prstGeom>
          <a:noFill/>
        </p:spPr>
        <p:txBody>
          <a:bodyPr anchorCtr="0" anchor="ctr" bIns="0" lIns="0" spcFirstLastPara="1" rIns="0" wrap="square" tIns="0">
            <a:noAutofit/>
          </a:bodyPr>
          <a:lstStyle/>
          <a:p>
            <a:pPr indent="0" lvl="0" marL="0" rtl="0" algn="l">
              <a:spcBef>
                <a:spcPts val="0"/>
              </a:spcBef>
              <a:spcAft>
                <a:spcPts val="0"/>
              </a:spcAft>
              <a:buNone/>
            </a:pPr>
            <a:r>
              <a:rPr lang="en" sz="5500"/>
              <a:t> </a:t>
            </a:r>
            <a:r>
              <a:rPr lang="en" sz="5500"/>
              <a:t>NLP for Finance</a:t>
            </a:r>
            <a:endParaRPr sz="5500"/>
          </a:p>
        </p:txBody>
      </p:sp>
      <p:sp>
        <p:nvSpPr>
          <p:cNvPr id="221" name="Google Shape;221;p14"/>
          <p:cNvSpPr txBox="1"/>
          <p:nvPr/>
        </p:nvSpPr>
        <p:spPr>
          <a:xfrm>
            <a:off x="4696875" y="1850350"/>
            <a:ext cx="4198800" cy="28020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2000">
                <a:solidFill>
                  <a:schemeClr val="dk1"/>
                </a:solidFill>
              </a:rPr>
              <a:t>We used NLP to predict sentiments of stock market tweets, involving preprocessing and inputting them to train classification models. Sentiments can help predict changes in stock prices.</a:t>
            </a:r>
            <a:endParaRPr sz="2000">
              <a:solidFill>
                <a:schemeClr val="dk1"/>
              </a:solidFill>
            </a:endParaRPr>
          </a:p>
        </p:txBody>
      </p:sp>
      <p:sp>
        <p:nvSpPr>
          <p:cNvPr id="222" name="Google Shape;222;p14"/>
          <p:cNvSpPr txBox="1"/>
          <p:nvPr/>
        </p:nvSpPr>
        <p:spPr>
          <a:xfrm>
            <a:off x="1708950" y="1303025"/>
            <a:ext cx="6022500" cy="4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Cris Chai, Dhruva Iyer, Dristi Roy, Sean Wu, Legolas Zhang, Satvik Marthi</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3"/>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LSTM Result</a:t>
            </a:r>
            <a:endParaRPr/>
          </a:p>
        </p:txBody>
      </p:sp>
      <p:pic>
        <p:nvPicPr>
          <p:cNvPr id="325" name="Google Shape;325;p23"/>
          <p:cNvPicPr preferRelativeResize="0"/>
          <p:nvPr/>
        </p:nvPicPr>
        <p:blipFill>
          <a:blip r:embed="rId3">
            <a:alphaModFix/>
          </a:blip>
          <a:stretch>
            <a:fillRect/>
          </a:stretch>
        </p:blipFill>
        <p:spPr>
          <a:xfrm>
            <a:off x="0" y="1495688"/>
            <a:ext cx="4284350" cy="2341175"/>
          </a:xfrm>
          <a:prstGeom prst="rect">
            <a:avLst/>
          </a:prstGeom>
          <a:noFill/>
          <a:ln>
            <a:noFill/>
          </a:ln>
        </p:spPr>
      </p:pic>
      <p:pic>
        <p:nvPicPr>
          <p:cNvPr id="326" name="Google Shape;326;p23"/>
          <p:cNvPicPr preferRelativeResize="0"/>
          <p:nvPr/>
        </p:nvPicPr>
        <p:blipFill>
          <a:blip r:embed="rId4">
            <a:alphaModFix/>
          </a:blip>
          <a:stretch>
            <a:fillRect/>
          </a:stretch>
        </p:blipFill>
        <p:spPr>
          <a:xfrm>
            <a:off x="4713450" y="1495700"/>
            <a:ext cx="4430549" cy="2399525"/>
          </a:xfrm>
          <a:prstGeom prst="rect">
            <a:avLst/>
          </a:prstGeom>
          <a:noFill/>
          <a:ln>
            <a:noFill/>
          </a:ln>
        </p:spPr>
      </p:pic>
      <p:sp>
        <p:nvSpPr>
          <p:cNvPr id="327" name="Google Shape;327;p23"/>
          <p:cNvSpPr txBox="1"/>
          <p:nvPr/>
        </p:nvSpPr>
        <p:spPr>
          <a:xfrm>
            <a:off x="2406300" y="4218575"/>
            <a:ext cx="4331400" cy="92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83.70% Accuracy</a:t>
            </a:r>
            <a:endParaRPr sz="2400"/>
          </a:p>
        </p:txBody>
      </p:sp>
      <p:sp>
        <p:nvSpPr>
          <p:cNvPr id="328" name="Google Shape;328;p23"/>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sz="1200">
                <a:solidFill>
                  <a:schemeClr val="accent2"/>
                </a:solidFill>
                <a:latin typeface="Titillium Web"/>
                <a:ea typeface="Titillium Web"/>
                <a:cs typeface="Titillium Web"/>
                <a:sym typeface="Titillium Web"/>
              </a:rPr>
              <a:t>‹#›</a:t>
            </a:fld>
            <a:endParaRPr sz="1200">
              <a:solidFill>
                <a:schemeClr val="accent2"/>
              </a:solidFill>
              <a:latin typeface="Titillium Web"/>
              <a:ea typeface="Titillium Web"/>
              <a:cs typeface="Titillium Web"/>
              <a:sym typeface="Titillium We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4"/>
          <p:cNvSpPr txBox="1"/>
          <p:nvPr>
            <p:ph type="title"/>
          </p:nvPr>
        </p:nvSpPr>
        <p:spPr>
          <a:xfrm>
            <a:off x="1245050" y="710575"/>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Model </a:t>
            </a:r>
            <a:r>
              <a:rPr lang="en"/>
              <a:t>Architecture</a:t>
            </a:r>
            <a:r>
              <a:rPr lang="en"/>
              <a:t> and Hyperparameters</a:t>
            </a:r>
            <a:endParaRPr/>
          </a:p>
        </p:txBody>
      </p:sp>
      <p:sp>
        <p:nvSpPr>
          <p:cNvPr id="334" name="Google Shape;334;p24"/>
          <p:cNvSpPr txBox="1"/>
          <p:nvPr>
            <p:ph idx="1" type="body"/>
          </p:nvPr>
        </p:nvSpPr>
        <p:spPr>
          <a:xfrm>
            <a:off x="202075" y="1868150"/>
            <a:ext cx="2497800" cy="3416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Model layers</a:t>
            </a:r>
            <a:endParaRPr/>
          </a:p>
          <a:p>
            <a:pPr indent="-342900" lvl="0" marL="457200" rtl="0" algn="l">
              <a:spcBef>
                <a:spcPts val="600"/>
              </a:spcBef>
              <a:spcAft>
                <a:spcPts val="0"/>
              </a:spcAft>
              <a:buSzPts val="1800"/>
              <a:buChar char="⬥"/>
            </a:pPr>
            <a:r>
              <a:rPr lang="en"/>
              <a:t>Embedding</a:t>
            </a:r>
            <a:endParaRPr/>
          </a:p>
          <a:p>
            <a:pPr indent="-342900" lvl="0" marL="457200" rtl="0" algn="l">
              <a:spcBef>
                <a:spcPts val="600"/>
              </a:spcBef>
              <a:spcAft>
                <a:spcPts val="0"/>
              </a:spcAft>
              <a:buSzPts val="1800"/>
              <a:buChar char="⬥"/>
            </a:pPr>
            <a:r>
              <a:rPr lang="en"/>
              <a:t>Dropout </a:t>
            </a:r>
            <a:endParaRPr/>
          </a:p>
          <a:p>
            <a:pPr indent="-342900" lvl="0" marL="457200" rtl="0" algn="l">
              <a:spcBef>
                <a:spcPts val="600"/>
              </a:spcBef>
              <a:spcAft>
                <a:spcPts val="0"/>
              </a:spcAft>
              <a:buSzPts val="1800"/>
              <a:buChar char="⬥"/>
            </a:pPr>
            <a:r>
              <a:rPr lang="en"/>
              <a:t>LSTM</a:t>
            </a:r>
            <a:endParaRPr/>
          </a:p>
          <a:p>
            <a:pPr indent="-342900" lvl="0" marL="457200" rtl="0" algn="l">
              <a:spcBef>
                <a:spcPts val="600"/>
              </a:spcBef>
              <a:spcAft>
                <a:spcPts val="600"/>
              </a:spcAft>
              <a:buSzPts val="1800"/>
              <a:buChar char="⬥"/>
            </a:pPr>
            <a:r>
              <a:rPr lang="en"/>
              <a:t>Dense</a:t>
            </a:r>
            <a:endParaRPr/>
          </a:p>
        </p:txBody>
      </p:sp>
      <p:sp>
        <p:nvSpPr>
          <p:cNvPr id="335" name="Google Shape;335;p24"/>
          <p:cNvSpPr txBox="1"/>
          <p:nvPr>
            <p:ph idx="1" type="body"/>
          </p:nvPr>
        </p:nvSpPr>
        <p:spPr>
          <a:xfrm>
            <a:off x="2188175" y="1868150"/>
            <a:ext cx="3260100" cy="3416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Hyperparameters</a:t>
            </a:r>
            <a:endParaRPr/>
          </a:p>
          <a:p>
            <a:pPr indent="-342900" lvl="0" marL="457200" rtl="0" algn="l">
              <a:spcBef>
                <a:spcPts val="600"/>
              </a:spcBef>
              <a:spcAft>
                <a:spcPts val="0"/>
              </a:spcAft>
              <a:buSzPts val="1800"/>
              <a:buChar char="⬥"/>
            </a:pPr>
            <a:r>
              <a:rPr lang="en"/>
              <a:t>Epochs</a:t>
            </a:r>
            <a:endParaRPr/>
          </a:p>
          <a:p>
            <a:pPr indent="-342900" lvl="0" marL="457200" rtl="0" algn="l">
              <a:spcBef>
                <a:spcPts val="600"/>
              </a:spcBef>
              <a:spcAft>
                <a:spcPts val="0"/>
              </a:spcAft>
              <a:buSzPts val="1800"/>
              <a:buChar char="⬥"/>
            </a:pPr>
            <a:r>
              <a:rPr lang="en"/>
              <a:t>Max Sequence Length</a:t>
            </a:r>
            <a:endParaRPr/>
          </a:p>
          <a:p>
            <a:pPr indent="-342900" lvl="0" marL="457200" rtl="0" algn="l">
              <a:spcBef>
                <a:spcPts val="600"/>
              </a:spcBef>
              <a:spcAft>
                <a:spcPts val="0"/>
              </a:spcAft>
              <a:buSzPts val="1800"/>
              <a:buChar char="⬥"/>
            </a:pPr>
            <a:r>
              <a:rPr lang="en"/>
              <a:t>Max NB Words</a:t>
            </a:r>
            <a:endParaRPr/>
          </a:p>
          <a:p>
            <a:pPr indent="0" lvl="0" marL="0" rtl="0" algn="l">
              <a:spcBef>
                <a:spcPts val="600"/>
              </a:spcBef>
              <a:spcAft>
                <a:spcPts val="600"/>
              </a:spcAft>
              <a:buNone/>
            </a:pPr>
            <a:r>
              <a:t/>
            </a:r>
            <a:endParaRPr/>
          </a:p>
        </p:txBody>
      </p:sp>
      <p:pic>
        <p:nvPicPr>
          <p:cNvPr id="336" name="Google Shape;336;p24"/>
          <p:cNvPicPr preferRelativeResize="0"/>
          <p:nvPr/>
        </p:nvPicPr>
        <p:blipFill>
          <a:blip r:embed="rId3">
            <a:alphaModFix/>
          </a:blip>
          <a:stretch>
            <a:fillRect/>
          </a:stretch>
        </p:blipFill>
        <p:spPr>
          <a:xfrm>
            <a:off x="4942825" y="1389588"/>
            <a:ext cx="3459300" cy="1291472"/>
          </a:xfrm>
          <a:prstGeom prst="rect">
            <a:avLst/>
          </a:prstGeom>
          <a:noFill/>
          <a:ln>
            <a:noFill/>
          </a:ln>
        </p:spPr>
      </p:pic>
      <p:sp>
        <p:nvSpPr>
          <p:cNvPr id="337" name="Google Shape;337;p24"/>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sz="1200">
                <a:solidFill>
                  <a:schemeClr val="accent2"/>
                </a:solidFill>
                <a:latin typeface="Titillium Web"/>
                <a:ea typeface="Titillium Web"/>
                <a:cs typeface="Titillium Web"/>
                <a:sym typeface="Titillium Web"/>
              </a:rPr>
              <a:t>‹#›</a:t>
            </a:fld>
            <a:endParaRPr sz="1200">
              <a:solidFill>
                <a:schemeClr val="accent2"/>
              </a:solidFill>
              <a:latin typeface="Titillium Web"/>
              <a:ea typeface="Titillium Web"/>
              <a:cs typeface="Titillium Web"/>
              <a:sym typeface="Titillium Web"/>
            </a:endParaRPr>
          </a:p>
        </p:txBody>
      </p:sp>
      <p:pic>
        <p:nvPicPr>
          <p:cNvPr id="338" name="Google Shape;338;p24"/>
          <p:cNvPicPr preferRelativeResize="0"/>
          <p:nvPr/>
        </p:nvPicPr>
        <p:blipFill>
          <a:blip r:embed="rId4">
            <a:alphaModFix/>
          </a:blip>
          <a:stretch>
            <a:fillRect/>
          </a:stretch>
        </p:blipFill>
        <p:spPr>
          <a:xfrm>
            <a:off x="4942825" y="2867475"/>
            <a:ext cx="3459299" cy="2123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5"/>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BERT Pre-trained Model</a:t>
            </a:r>
            <a:endParaRPr/>
          </a:p>
        </p:txBody>
      </p:sp>
      <p:sp>
        <p:nvSpPr>
          <p:cNvPr id="344" name="Google Shape;344;p25"/>
          <p:cNvSpPr txBox="1"/>
          <p:nvPr>
            <p:ph idx="1" type="body"/>
          </p:nvPr>
        </p:nvSpPr>
        <p:spPr>
          <a:xfrm>
            <a:off x="170550" y="1649450"/>
            <a:ext cx="4891800" cy="39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000"/>
              <a:t>BERT is a pre-trained model from Google</a:t>
            </a:r>
            <a:endParaRPr sz="2000"/>
          </a:p>
          <a:p>
            <a:pPr indent="-355600" lvl="0" marL="457200" rtl="0" algn="l">
              <a:spcBef>
                <a:spcPts val="600"/>
              </a:spcBef>
              <a:spcAft>
                <a:spcPts val="0"/>
              </a:spcAft>
              <a:buSzPts val="2000"/>
              <a:buChar char="⬥"/>
            </a:pPr>
            <a:r>
              <a:rPr lang="en" sz="2000"/>
              <a:t>Very accurate</a:t>
            </a:r>
            <a:endParaRPr sz="2000"/>
          </a:p>
          <a:p>
            <a:pPr indent="-355600" lvl="0" marL="457200" rtl="0" algn="l">
              <a:spcBef>
                <a:spcPts val="600"/>
              </a:spcBef>
              <a:spcAft>
                <a:spcPts val="0"/>
              </a:spcAft>
              <a:buSzPts val="2000"/>
              <a:buChar char="⬥"/>
            </a:pPr>
            <a:r>
              <a:rPr lang="en" sz="2000"/>
              <a:t>Needs less effort than new model</a:t>
            </a:r>
            <a:endParaRPr sz="2000"/>
          </a:p>
          <a:p>
            <a:pPr indent="-355600" lvl="0" marL="457200" rtl="0" algn="l">
              <a:spcBef>
                <a:spcPts val="600"/>
              </a:spcBef>
              <a:spcAft>
                <a:spcPts val="0"/>
              </a:spcAft>
              <a:buSzPts val="2000"/>
              <a:buChar char="⬥"/>
            </a:pPr>
            <a:r>
              <a:rPr lang="en" sz="2000"/>
              <a:t>Speeds up training</a:t>
            </a:r>
            <a:endParaRPr sz="2000"/>
          </a:p>
          <a:p>
            <a:pPr indent="-355600" lvl="0" marL="457200" rtl="0" algn="l">
              <a:spcBef>
                <a:spcPts val="600"/>
              </a:spcBef>
              <a:spcAft>
                <a:spcPts val="600"/>
              </a:spcAft>
              <a:buSzPts val="2000"/>
              <a:buChar char="⬥"/>
            </a:pPr>
            <a:r>
              <a:rPr lang="en" sz="2000"/>
              <a:t>Needs less data</a:t>
            </a:r>
            <a:endParaRPr sz="2000"/>
          </a:p>
        </p:txBody>
      </p:sp>
      <p:pic>
        <p:nvPicPr>
          <p:cNvPr id="345" name="Google Shape;345;p25"/>
          <p:cNvPicPr preferRelativeResize="0"/>
          <p:nvPr/>
        </p:nvPicPr>
        <p:blipFill>
          <a:blip r:embed="rId3">
            <a:alphaModFix/>
          </a:blip>
          <a:stretch>
            <a:fillRect/>
          </a:stretch>
        </p:blipFill>
        <p:spPr>
          <a:xfrm>
            <a:off x="4724600" y="1649438"/>
            <a:ext cx="4324200" cy="2380776"/>
          </a:xfrm>
          <a:prstGeom prst="rect">
            <a:avLst/>
          </a:prstGeom>
          <a:noFill/>
          <a:ln>
            <a:noFill/>
          </a:ln>
        </p:spPr>
      </p:pic>
      <p:sp>
        <p:nvSpPr>
          <p:cNvPr id="346" name="Google Shape;346;p25"/>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sz="1200">
                <a:solidFill>
                  <a:schemeClr val="accent2"/>
                </a:solidFill>
                <a:latin typeface="Titillium Web"/>
                <a:ea typeface="Titillium Web"/>
                <a:cs typeface="Titillium Web"/>
                <a:sym typeface="Titillium Web"/>
              </a:rPr>
              <a:t>‹#›</a:t>
            </a:fld>
            <a:endParaRPr sz="1200">
              <a:solidFill>
                <a:schemeClr val="accent2"/>
              </a:solidFill>
              <a:latin typeface="Titillium Web"/>
              <a:ea typeface="Titillium Web"/>
              <a:cs typeface="Titillium Web"/>
              <a:sym typeface="Titillium We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6"/>
          <p:cNvSpPr txBox="1"/>
          <p:nvPr>
            <p:ph type="title"/>
          </p:nvPr>
        </p:nvSpPr>
        <p:spPr>
          <a:xfrm>
            <a:off x="311700" y="445025"/>
            <a:ext cx="42603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Setting Up BERT</a:t>
            </a:r>
            <a:endParaRPr/>
          </a:p>
        </p:txBody>
      </p:sp>
      <p:sp>
        <p:nvSpPr>
          <p:cNvPr id="352" name="Google Shape;352;p26"/>
          <p:cNvSpPr txBox="1"/>
          <p:nvPr>
            <p:ph idx="1" type="body"/>
          </p:nvPr>
        </p:nvSpPr>
        <p:spPr>
          <a:xfrm>
            <a:off x="311700" y="1152475"/>
            <a:ext cx="8520600" cy="3568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Pre-processing steps</a:t>
            </a:r>
            <a:endParaRPr/>
          </a:p>
          <a:p>
            <a:pPr indent="-342900" lvl="0" marL="457200" rtl="0" algn="l">
              <a:spcBef>
                <a:spcPts val="600"/>
              </a:spcBef>
              <a:spcAft>
                <a:spcPts val="0"/>
              </a:spcAft>
              <a:buSzPts val="1800"/>
              <a:buChar char="⬥"/>
            </a:pPr>
            <a:r>
              <a:rPr lang="en"/>
              <a:t>Add special tokens</a:t>
            </a:r>
            <a:endParaRPr/>
          </a:p>
          <a:p>
            <a:pPr indent="-342900" lvl="0" marL="457200" rtl="0" algn="l">
              <a:spcBef>
                <a:spcPts val="600"/>
              </a:spcBef>
              <a:spcAft>
                <a:spcPts val="0"/>
              </a:spcAft>
              <a:buSzPts val="1800"/>
              <a:buChar char="⬥"/>
            </a:pPr>
            <a:r>
              <a:rPr lang="en"/>
              <a:t>Tokenize</a:t>
            </a:r>
            <a:endParaRPr/>
          </a:p>
          <a:p>
            <a:pPr indent="-342900" lvl="0" marL="457200" rtl="0" algn="l">
              <a:spcBef>
                <a:spcPts val="600"/>
              </a:spcBef>
              <a:spcAft>
                <a:spcPts val="0"/>
              </a:spcAft>
              <a:buSzPts val="1800"/>
              <a:buChar char="⬥"/>
            </a:pPr>
            <a:r>
              <a:rPr lang="en"/>
              <a:t>Convert tokens to indexes</a:t>
            </a:r>
            <a:endParaRPr/>
          </a:p>
          <a:p>
            <a:pPr indent="-342900" lvl="0" marL="457200" rtl="0" algn="l">
              <a:spcBef>
                <a:spcPts val="600"/>
              </a:spcBef>
              <a:spcAft>
                <a:spcPts val="0"/>
              </a:spcAft>
              <a:buSzPts val="1800"/>
              <a:buChar char="⬥"/>
            </a:pPr>
            <a:r>
              <a:rPr lang="en"/>
              <a:t>Add padding and attention mask</a:t>
            </a:r>
            <a:endParaRPr/>
          </a:p>
          <a:p>
            <a:pPr indent="0" lvl="0" marL="0" rtl="0" algn="l">
              <a:spcBef>
                <a:spcPts val="600"/>
              </a:spcBef>
              <a:spcAft>
                <a:spcPts val="0"/>
              </a:spcAft>
              <a:buNone/>
            </a:pPr>
            <a:r>
              <a:rPr lang="en"/>
              <a:t>Using the model</a:t>
            </a:r>
            <a:endParaRPr/>
          </a:p>
          <a:p>
            <a:pPr indent="-342900" lvl="0" marL="457200" rtl="0" algn="l">
              <a:spcBef>
                <a:spcPts val="600"/>
              </a:spcBef>
              <a:spcAft>
                <a:spcPts val="0"/>
              </a:spcAft>
              <a:buSzPts val="1800"/>
              <a:buChar char="⬥"/>
            </a:pPr>
            <a:r>
              <a:rPr lang="en"/>
              <a:t>Huggingface Pytorch has a BERT implementation</a:t>
            </a:r>
            <a:endParaRPr/>
          </a:p>
          <a:p>
            <a:pPr indent="-342900" lvl="0" marL="457200" rtl="0" algn="l">
              <a:spcBef>
                <a:spcPts val="600"/>
              </a:spcBef>
              <a:spcAft>
                <a:spcPts val="0"/>
              </a:spcAft>
              <a:buSzPts val="1800"/>
              <a:buChar char="⬥"/>
            </a:pPr>
            <a:r>
              <a:rPr lang="en"/>
              <a:t>Add an output layer to BERT</a:t>
            </a:r>
            <a:endParaRPr/>
          </a:p>
          <a:p>
            <a:pPr indent="-342900" lvl="0" marL="457200" rtl="0" algn="l">
              <a:spcBef>
                <a:spcPts val="600"/>
              </a:spcBef>
              <a:spcAft>
                <a:spcPts val="600"/>
              </a:spcAft>
              <a:buSzPts val="1800"/>
              <a:buChar char="⬥"/>
            </a:pPr>
            <a:r>
              <a:rPr lang="en"/>
              <a:t>Train like any other model</a:t>
            </a:r>
            <a:endParaRPr/>
          </a:p>
        </p:txBody>
      </p:sp>
      <p:pic>
        <p:nvPicPr>
          <p:cNvPr id="353" name="Google Shape;353;p26"/>
          <p:cNvPicPr preferRelativeResize="0"/>
          <p:nvPr/>
        </p:nvPicPr>
        <p:blipFill rotWithShape="1">
          <a:blip r:embed="rId3">
            <a:alphaModFix/>
          </a:blip>
          <a:srcRect b="44726" l="0" r="0" t="0"/>
          <a:stretch/>
        </p:blipFill>
        <p:spPr>
          <a:xfrm>
            <a:off x="4274950" y="367050"/>
            <a:ext cx="4716524" cy="2417226"/>
          </a:xfrm>
          <a:prstGeom prst="rect">
            <a:avLst/>
          </a:prstGeom>
          <a:noFill/>
          <a:ln>
            <a:noFill/>
          </a:ln>
        </p:spPr>
      </p:pic>
      <p:sp>
        <p:nvSpPr>
          <p:cNvPr id="354" name="Google Shape;354;p26"/>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sz="1200">
                <a:solidFill>
                  <a:schemeClr val="accent2"/>
                </a:solidFill>
                <a:latin typeface="Titillium Web"/>
                <a:ea typeface="Titillium Web"/>
                <a:cs typeface="Titillium Web"/>
                <a:sym typeface="Titillium Web"/>
              </a:rPr>
              <a:t>‹#›</a:t>
            </a:fld>
            <a:endParaRPr sz="1200">
              <a:solidFill>
                <a:schemeClr val="accent2"/>
              </a:solidFill>
              <a:latin typeface="Titillium Web"/>
              <a:ea typeface="Titillium Web"/>
              <a:cs typeface="Titillium Web"/>
              <a:sym typeface="Titillium Web"/>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7"/>
          <p:cNvSpPr txBox="1"/>
          <p:nvPr>
            <p:ph type="title"/>
          </p:nvPr>
        </p:nvSpPr>
        <p:spPr>
          <a:xfrm>
            <a:off x="311700" y="445025"/>
            <a:ext cx="38307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BERT Results </a:t>
            </a:r>
            <a:endParaRPr/>
          </a:p>
        </p:txBody>
      </p:sp>
      <p:sp>
        <p:nvSpPr>
          <p:cNvPr id="360" name="Google Shape;360;p27"/>
          <p:cNvSpPr txBox="1"/>
          <p:nvPr>
            <p:ph idx="1" type="body"/>
          </p:nvPr>
        </p:nvSpPr>
        <p:spPr>
          <a:xfrm>
            <a:off x="311700" y="1423925"/>
            <a:ext cx="3550800" cy="3416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000"/>
              <a:t>H</a:t>
            </a:r>
            <a:r>
              <a:rPr lang="en" sz="2000"/>
              <a:t>ighly accurate in testing with no hyperparameter optimization</a:t>
            </a:r>
            <a:endParaRPr sz="2000"/>
          </a:p>
          <a:p>
            <a:pPr indent="0" lvl="0" marL="0" rtl="0" algn="l">
              <a:spcBef>
                <a:spcPts val="600"/>
              </a:spcBef>
              <a:spcAft>
                <a:spcPts val="600"/>
              </a:spcAft>
              <a:buClr>
                <a:schemeClr val="dk1"/>
              </a:buClr>
              <a:buSzPts val="1100"/>
              <a:buFont typeface="Arial"/>
              <a:buNone/>
            </a:pPr>
            <a:r>
              <a:rPr lang="en" sz="2000"/>
              <a:t>Only 5/227 wrong answers (98% accuracy)</a:t>
            </a:r>
            <a:endParaRPr sz="2000"/>
          </a:p>
        </p:txBody>
      </p:sp>
      <p:pic>
        <p:nvPicPr>
          <p:cNvPr id="361" name="Google Shape;361;p27"/>
          <p:cNvPicPr preferRelativeResize="0"/>
          <p:nvPr/>
        </p:nvPicPr>
        <p:blipFill>
          <a:blip r:embed="rId3">
            <a:alphaModFix/>
          </a:blip>
          <a:stretch>
            <a:fillRect/>
          </a:stretch>
        </p:blipFill>
        <p:spPr>
          <a:xfrm>
            <a:off x="4308350" y="225900"/>
            <a:ext cx="4694301" cy="4439126"/>
          </a:xfrm>
          <a:prstGeom prst="rect">
            <a:avLst/>
          </a:prstGeom>
          <a:noFill/>
          <a:ln>
            <a:noFill/>
          </a:ln>
        </p:spPr>
      </p:pic>
      <p:sp>
        <p:nvSpPr>
          <p:cNvPr id="362" name="Google Shape;362;p27"/>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sz="1200">
                <a:solidFill>
                  <a:schemeClr val="accent2"/>
                </a:solidFill>
                <a:latin typeface="Titillium Web"/>
                <a:ea typeface="Titillium Web"/>
                <a:cs typeface="Titillium Web"/>
                <a:sym typeface="Titillium Web"/>
              </a:rPr>
              <a:t>‹#›</a:t>
            </a:fld>
            <a:endParaRPr sz="1200">
              <a:solidFill>
                <a:schemeClr val="accent2"/>
              </a:solidFill>
              <a:latin typeface="Titillium Web"/>
              <a:ea typeface="Titillium Web"/>
              <a:cs typeface="Titillium Web"/>
              <a:sym typeface="Titillium Web"/>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8"/>
          <p:cNvSpPr txBox="1"/>
          <p:nvPr>
            <p:ph type="ctrTitle"/>
          </p:nvPr>
        </p:nvSpPr>
        <p:spPr>
          <a:xfrm>
            <a:off x="311708" y="744575"/>
            <a:ext cx="8520600" cy="2052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Thank You</a:t>
            </a:r>
            <a:endParaRPr/>
          </a:p>
        </p:txBody>
      </p:sp>
      <p:sp>
        <p:nvSpPr>
          <p:cNvPr id="368" name="Google Shape;368;p28"/>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5"/>
          <p:cNvSpPr txBox="1"/>
          <p:nvPr>
            <p:ph type="title"/>
          </p:nvPr>
        </p:nvSpPr>
        <p:spPr>
          <a:xfrm>
            <a:off x="575400" y="138925"/>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NLP </a:t>
            </a:r>
            <a:r>
              <a:rPr lang="en"/>
              <a:t>pre-processing</a:t>
            </a:r>
            <a:endParaRPr/>
          </a:p>
        </p:txBody>
      </p:sp>
      <p:sp>
        <p:nvSpPr>
          <p:cNvPr id="228" name="Google Shape;228;p15"/>
          <p:cNvSpPr txBox="1"/>
          <p:nvPr>
            <p:ph idx="1" type="body"/>
          </p:nvPr>
        </p:nvSpPr>
        <p:spPr>
          <a:xfrm>
            <a:off x="926150" y="838550"/>
            <a:ext cx="2898600" cy="8847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a:t>S</a:t>
            </a:r>
            <a:r>
              <a:rPr lang="en"/>
              <a:t>implify</a:t>
            </a:r>
            <a:r>
              <a:rPr lang="en"/>
              <a:t> the data</a:t>
            </a:r>
            <a:endParaRPr/>
          </a:p>
        </p:txBody>
      </p:sp>
      <p:sp>
        <p:nvSpPr>
          <p:cNvPr id="229" name="Google Shape;229;p15"/>
          <p:cNvSpPr/>
          <p:nvPr/>
        </p:nvSpPr>
        <p:spPr>
          <a:xfrm>
            <a:off x="926150" y="2683663"/>
            <a:ext cx="21342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The stock will go up</a:t>
            </a:r>
            <a:endParaRPr sz="1600"/>
          </a:p>
        </p:txBody>
      </p:sp>
      <p:cxnSp>
        <p:nvCxnSpPr>
          <p:cNvPr id="230" name="Google Shape;230;p15"/>
          <p:cNvCxnSpPr>
            <a:stCxn id="229" idx="2"/>
            <a:endCxn id="231" idx="0"/>
          </p:cNvCxnSpPr>
          <p:nvPr/>
        </p:nvCxnSpPr>
        <p:spPr>
          <a:xfrm>
            <a:off x="1993250" y="3256363"/>
            <a:ext cx="0" cy="960300"/>
          </a:xfrm>
          <a:prstGeom prst="straightConnector1">
            <a:avLst/>
          </a:prstGeom>
          <a:noFill/>
          <a:ln cap="flat" cmpd="sng" w="9525">
            <a:solidFill>
              <a:schemeClr val="dk2"/>
            </a:solidFill>
            <a:prstDash val="solid"/>
            <a:round/>
            <a:headEnd len="med" w="med" type="none"/>
            <a:tailEnd len="med" w="med" type="triangle"/>
          </a:ln>
        </p:spPr>
      </p:cxnSp>
      <p:sp>
        <p:nvSpPr>
          <p:cNvPr id="231" name="Google Shape;231;p15"/>
          <p:cNvSpPr/>
          <p:nvPr/>
        </p:nvSpPr>
        <p:spPr>
          <a:xfrm>
            <a:off x="372950" y="4216800"/>
            <a:ext cx="32406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232" name="Google Shape;232;p15"/>
          <p:cNvSpPr/>
          <p:nvPr/>
        </p:nvSpPr>
        <p:spPr>
          <a:xfrm>
            <a:off x="432238" y="4283700"/>
            <a:ext cx="633300" cy="43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The</a:t>
            </a:r>
            <a:endParaRPr sz="1600"/>
          </a:p>
        </p:txBody>
      </p:sp>
      <p:sp>
        <p:nvSpPr>
          <p:cNvPr id="233" name="Google Shape;233;p15"/>
          <p:cNvSpPr/>
          <p:nvPr/>
        </p:nvSpPr>
        <p:spPr>
          <a:xfrm>
            <a:off x="1124850" y="4283700"/>
            <a:ext cx="717300" cy="43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stock</a:t>
            </a:r>
            <a:endParaRPr sz="1600"/>
          </a:p>
        </p:txBody>
      </p:sp>
      <p:sp>
        <p:nvSpPr>
          <p:cNvPr id="234" name="Google Shape;234;p15"/>
          <p:cNvSpPr/>
          <p:nvPr/>
        </p:nvSpPr>
        <p:spPr>
          <a:xfrm>
            <a:off x="1901450" y="4283700"/>
            <a:ext cx="510300" cy="43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will</a:t>
            </a:r>
            <a:endParaRPr sz="1600"/>
          </a:p>
        </p:txBody>
      </p:sp>
      <p:sp>
        <p:nvSpPr>
          <p:cNvPr id="235" name="Google Shape;235;p15"/>
          <p:cNvSpPr/>
          <p:nvPr/>
        </p:nvSpPr>
        <p:spPr>
          <a:xfrm>
            <a:off x="2471050" y="4283700"/>
            <a:ext cx="510300" cy="43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go</a:t>
            </a:r>
            <a:endParaRPr sz="1600"/>
          </a:p>
        </p:txBody>
      </p:sp>
      <p:sp>
        <p:nvSpPr>
          <p:cNvPr id="236" name="Google Shape;236;p15"/>
          <p:cNvSpPr/>
          <p:nvPr/>
        </p:nvSpPr>
        <p:spPr>
          <a:xfrm>
            <a:off x="3040650" y="4283700"/>
            <a:ext cx="510300" cy="43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up</a:t>
            </a:r>
            <a:endParaRPr sz="1600"/>
          </a:p>
        </p:txBody>
      </p:sp>
      <p:sp>
        <p:nvSpPr>
          <p:cNvPr id="237" name="Google Shape;237;p15"/>
          <p:cNvSpPr txBox="1"/>
          <p:nvPr>
            <p:ph type="title"/>
          </p:nvPr>
        </p:nvSpPr>
        <p:spPr>
          <a:xfrm>
            <a:off x="926150" y="1564475"/>
            <a:ext cx="21342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Tokenization </a:t>
            </a:r>
            <a:endParaRPr/>
          </a:p>
        </p:txBody>
      </p:sp>
      <p:sp>
        <p:nvSpPr>
          <p:cNvPr id="238" name="Google Shape;238;p15"/>
          <p:cNvSpPr txBox="1"/>
          <p:nvPr/>
        </p:nvSpPr>
        <p:spPr>
          <a:xfrm>
            <a:off x="1016725" y="2104313"/>
            <a:ext cx="1765500" cy="4155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 sz="1500">
                <a:solidFill>
                  <a:schemeClr val="dk2"/>
                </a:solidFill>
              </a:rPr>
              <a:t>Split the sentence</a:t>
            </a:r>
            <a:endParaRPr sz="1500"/>
          </a:p>
        </p:txBody>
      </p:sp>
      <p:cxnSp>
        <p:nvCxnSpPr>
          <p:cNvPr id="239" name="Google Shape;239;p15"/>
          <p:cNvCxnSpPr/>
          <p:nvPr/>
        </p:nvCxnSpPr>
        <p:spPr>
          <a:xfrm>
            <a:off x="4275738" y="-13500"/>
            <a:ext cx="9000" cy="5170500"/>
          </a:xfrm>
          <a:prstGeom prst="straightConnector1">
            <a:avLst/>
          </a:prstGeom>
          <a:noFill/>
          <a:ln cap="flat" cmpd="sng" w="9525">
            <a:solidFill>
              <a:schemeClr val="dk2"/>
            </a:solidFill>
            <a:prstDash val="solid"/>
            <a:round/>
            <a:headEnd len="med" w="med" type="none"/>
            <a:tailEnd len="med" w="med" type="none"/>
          </a:ln>
        </p:spPr>
      </p:cxnSp>
      <p:sp>
        <p:nvSpPr>
          <p:cNvPr id="240" name="Google Shape;240;p15"/>
          <p:cNvSpPr txBox="1"/>
          <p:nvPr>
            <p:ph type="title"/>
          </p:nvPr>
        </p:nvSpPr>
        <p:spPr>
          <a:xfrm>
            <a:off x="5722375" y="138925"/>
            <a:ext cx="17655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Stemming  </a:t>
            </a:r>
            <a:endParaRPr/>
          </a:p>
        </p:txBody>
      </p:sp>
      <p:sp>
        <p:nvSpPr>
          <p:cNvPr id="241" name="Google Shape;241;p15"/>
          <p:cNvSpPr txBox="1"/>
          <p:nvPr>
            <p:ph idx="1" type="body"/>
          </p:nvPr>
        </p:nvSpPr>
        <p:spPr>
          <a:xfrm>
            <a:off x="5113275" y="711625"/>
            <a:ext cx="3240600" cy="4815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sz="1600"/>
              <a:t>R</a:t>
            </a:r>
            <a:r>
              <a:rPr lang="en" sz="1600"/>
              <a:t>emove prefixes and suffixes</a:t>
            </a:r>
            <a:endParaRPr sz="1600"/>
          </a:p>
        </p:txBody>
      </p:sp>
      <p:sp>
        <p:nvSpPr>
          <p:cNvPr id="242" name="Google Shape;242;p15"/>
          <p:cNvSpPr/>
          <p:nvPr/>
        </p:nvSpPr>
        <p:spPr>
          <a:xfrm>
            <a:off x="5181213" y="1195913"/>
            <a:ext cx="9981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walking</a:t>
            </a:r>
            <a:endParaRPr sz="1600"/>
          </a:p>
        </p:txBody>
      </p:sp>
      <p:sp>
        <p:nvSpPr>
          <p:cNvPr id="243" name="Google Shape;243;p15"/>
          <p:cNvSpPr/>
          <p:nvPr/>
        </p:nvSpPr>
        <p:spPr>
          <a:xfrm>
            <a:off x="5181213" y="2778238"/>
            <a:ext cx="9981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walks</a:t>
            </a:r>
            <a:endParaRPr sz="1600"/>
          </a:p>
        </p:txBody>
      </p:sp>
      <p:sp>
        <p:nvSpPr>
          <p:cNvPr id="244" name="Google Shape;244;p15"/>
          <p:cNvSpPr/>
          <p:nvPr/>
        </p:nvSpPr>
        <p:spPr>
          <a:xfrm>
            <a:off x="5181213" y="2025713"/>
            <a:ext cx="9981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walked</a:t>
            </a:r>
            <a:endParaRPr sz="1600"/>
          </a:p>
        </p:txBody>
      </p:sp>
      <p:cxnSp>
        <p:nvCxnSpPr>
          <p:cNvPr id="245" name="Google Shape;245;p15"/>
          <p:cNvCxnSpPr>
            <a:stCxn id="242" idx="3"/>
            <a:endCxn id="246" idx="1"/>
          </p:cNvCxnSpPr>
          <p:nvPr/>
        </p:nvCxnSpPr>
        <p:spPr>
          <a:xfrm>
            <a:off x="6179313" y="1482263"/>
            <a:ext cx="1108500" cy="829800"/>
          </a:xfrm>
          <a:prstGeom prst="straightConnector1">
            <a:avLst/>
          </a:prstGeom>
          <a:noFill/>
          <a:ln cap="flat" cmpd="sng" w="9525">
            <a:solidFill>
              <a:schemeClr val="dk2"/>
            </a:solidFill>
            <a:prstDash val="solid"/>
            <a:round/>
            <a:headEnd len="med" w="med" type="none"/>
            <a:tailEnd len="med" w="med" type="triangle"/>
          </a:ln>
        </p:spPr>
      </p:cxnSp>
      <p:cxnSp>
        <p:nvCxnSpPr>
          <p:cNvPr id="247" name="Google Shape;247;p15"/>
          <p:cNvCxnSpPr>
            <a:stCxn id="244" idx="3"/>
            <a:endCxn id="246" idx="1"/>
          </p:cNvCxnSpPr>
          <p:nvPr/>
        </p:nvCxnSpPr>
        <p:spPr>
          <a:xfrm>
            <a:off x="6179313" y="2312063"/>
            <a:ext cx="1108500" cy="0"/>
          </a:xfrm>
          <a:prstGeom prst="straightConnector1">
            <a:avLst/>
          </a:prstGeom>
          <a:noFill/>
          <a:ln cap="flat" cmpd="sng" w="9525">
            <a:solidFill>
              <a:schemeClr val="dk2"/>
            </a:solidFill>
            <a:prstDash val="solid"/>
            <a:round/>
            <a:headEnd len="med" w="med" type="none"/>
            <a:tailEnd len="med" w="med" type="triangle"/>
          </a:ln>
        </p:spPr>
      </p:cxnSp>
      <p:cxnSp>
        <p:nvCxnSpPr>
          <p:cNvPr id="248" name="Google Shape;248;p15"/>
          <p:cNvCxnSpPr>
            <a:stCxn id="243" idx="3"/>
            <a:endCxn id="246" idx="1"/>
          </p:cNvCxnSpPr>
          <p:nvPr/>
        </p:nvCxnSpPr>
        <p:spPr>
          <a:xfrm flipH="1" rot="10800000">
            <a:off x="6179313" y="2312188"/>
            <a:ext cx="1108500" cy="752400"/>
          </a:xfrm>
          <a:prstGeom prst="straightConnector1">
            <a:avLst/>
          </a:prstGeom>
          <a:noFill/>
          <a:ln cap="flat" cmpd="sng" w="9525">
            <a:solidFill>
              <a:schemeClr val="dk2"/>
            </a:solidFill>
            <a:prstDash val="solid"/>
            <a:round/>
            <a:headEnd len="med" w="med" type="none"/>
            <a:tailEnd len="med" w="med" type="triangle"/>
          </a:ln>
        </p:spPr>
      </p:cxnSp>
      <p:sp>
        <p:nvSpPr>
          <p:cNvPr id="246" name="Google Shape;246;p15"/>
          <p:cNvSpPr/>
          <p:nvPr/>
        </p:nvSpPr>
        <p:spPr>
          <a:xfrm>
            <a:off x="7287938" y="2025725"/>
            <a:ext cx="9981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walk</a:t>
            </a:r>
            <a:endParaRPr sz="1600"/>
          </a:p>
        </p:txBody>
      </p:sp>
      <p:sp>
        <p:nvSpPr>
          <p:cNvPr id="249" name="Google Shape;249;p15"/>
          <p:cNvSpPr txBox="1"/>
          <p:nvPr/>
        </p:nvSpPr>
        <p:spPr>
          <a:xfrm>
            <a:off x="5064525" y="3383875"/>
            <a:ext cx="33381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p>
        </p:txBody>
      </p:sp>
      <p:sp>
        <p:nvSpPr>
          <p:cNvPr id="250" name="Google Shape;250;p15"/>
          <p:cNvSpPr/>
          <p:nvPr/>
        </p:nvSpPr>
        <p:spPr>
          <a:xfrm>
            <a:off x="5142225" y="4283700"/>
            <a:ext cx="9981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people</a:t>
            </a:r>
            <a:endParaRPr sz="1600"/>
          </a:p>
        </p:txBody>
      </p:sp>
      <p:cxnSp>
        <p:nvCxnSpPr>
          <p:cNvPr id="251" name="Google Shape;251;p15"/>
          <p:cNvCxnSpPr>
            <a:stCxn id="250" idx="3"/>
            <a:endCxn id="252" idx="1"/>
          </p:cNvCxnSpPr>
          <p:nvPr/>
        </p:nvCxnSpPr>
        <p:spPr>
          <a:xfrm>
            <a:off x="6140325" y="4570050"/>
            <a:ext cx="1186500" cy="0"/>
          </a:xfrm>
          <a:prstGeom prst="straightConnector1">
            <a:avLst/>
          </a:prstGeom>
          <a:noFill/>
          <a:ln cap="flat" cmpd="sng" w="9525">
            <a:solidFill>
              <a:schemeClr val="dk2"/>
            </a:solidFill>
            <a:prstDash val="solid"/>
            <a:round/>
            <a:headEnd len="med" w="med" type="none"/>
            <a:tailEnd len="med" w="med" type="triangle"/>
          </a:ln>
        </p:spPr>
      </p:cxnSp>
      <p:sp>
        <p:nvSpPr>
          <p:cNvPr id="252" name="Google Shape;252;p15"/>
          <p:cNvSpPr/>
          <p:nvPr/>
        </p:nvSpPr>
        <p:spPr>
          <a:xfrm>
            <a:off x="7326825" y="4283700"/>
            <a:ext cx="9981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peopl</a:t>
            </a:r>
            <a:endParaRPr sz="1600"/>
          </a:p>
        </p:txBody>
      </p:sp>
      <p:sp>
        <p:nvSpPr>
          <p:cNvPr id="253" name="Google Shape;253;p15"/>
          <p:cNvSpPr txBox="1"/>
          <p:nvPr>
            <p:ph idx="1" type="body"/>
          </p:nvPr>
        </p:nvSpPr>
        <p:spPr>
          <a:xfrm>
            <a:off x="4909325" y="3576575"/>
            <a:ext cx="4064400" cy="481500"/>
          </a:xfrm>
          <a:prstGeom prst="rect">
            <a:avLst/>
          </a:prstGeom>
        </p:spPr>
        <p:txBody>
          <a:bodyPr anchorCtr="0" anchor="t" bIns="0" lIns="0" spcFirstLastPara="1" rIns="0" wrap="square" tIns="0">
            <a:noAutofit/>
          </a:bodyPr>
          <a:lstStyle/>
          <a:p>
            <a:pPr indent="0" lvl="0" marL="0" rtl="0" algn="l">
              <a:spcBef>
                <a:spcPts val="0"/>
              </a:spcBef>
              <a:spcAft>
                <a:spcPts val="600"/>
              </a:spcAft>
              <a:buSzPts val="852"/>
              <a:buNone/>
            </a:pPr>
            <a:r>
              <a:rPr lang="en" sz="1500"/>
              <a:t>Some words can be incorrectly stemmed</a:t>
            </a:r>
            <a:endParaRPr sz="1500"/>
          </a:p>
        </p:txBody>
      </p:sp>
      <p:sp>
        <p:nvSpPr>
          <p:cNvPr id="254" name="Google Shape;254;p15"/>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sz="1200">
                <a:solidFill>
                  <a:schemeClr val="accent2"/>
                </a:solidFill>
                <a:latin typeface="Titillium Web"/>
                <a:ea typeface="Titillium Web"/>
                <a:cs typeface="Titillium Web"/>
                <a:sym typeface="Titillium Web"/>
              </a:rPr>
              <a:t>‹#›</a:t>
            </a:fld>
            <a:endParaRPr sz="1200">
              <a:solidFill>
                <a:schemeClr val="accent2"/>
              </a:solidFill>
              <a:latin typeface="Titillium Web"/>
              <a:ea typeface="Titillium Web"/>
              <a:cs typeface="Titillium Web"/>
              <a:sym typeface="Titillium We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6"/>
          <p:cNvSpPr txBox="1"/>
          <p:nvPr>
            <p:ph type="title"/>
          </p:nvPr>
        </p:nvSpPr>
        <p:spPr>
          <a:xfrm>
            <a:off x="1207850" y="712631"/>
            <a:ext cx="6728400" cy="351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Text Cleaning</a:t>
            </a:r>
            <a:endParaRPr/>
          </a:p>
        </p:txBody>
      </p:sp>
      <p:sp>
        <p:nvSpPr>
          <p:cNvPr id="260" name="Google Shape;260;p16"/>
          <p:cNvSpPr txBox="1"/>
          <p:nvPr>
            <p:ph idx="1" type="body"/>
          </p:nvPr>
        </p:nvSpPr>
        <p:spPr>
          <a:xfrm>
            <a:off x="1207850" y="1206798"/>
            <a:ext cx="6728400" cy="30339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Text cleaning is the process of simplifying a sentence</a:t>
            </a:r>
            <a:endParaRPr/>
          </a:p>
          <a:p>
            <a:pPr indent="-342900" lvl="0" marL="457200" rtl="0" algn="l">
              <a:spcBef>
                <a:spcPts val="600"/>
              </a:spcBef>
              <a:spcAft>
                <a:spcPts val="0"/>
              </a:spcAft>
              <a:buSzPts val="1800"/>
              <a:buChar char="⬥"/>
            </a:pPr>
            <a:r>
              <a:rPr lang="en"/>
              <a:t>One way is by replacing characters such as , . ; “ ‘ with spaces</a:t>
            </a:r>
            <a:endParaRPr/>
          </a:p>
          <a:p>
            <a:pPr indent="-342900" lvl="0" marL="457200" rtl="0" algn="l">
              <a:spcBef>
                <a:spcPts val="600"/>
              </a:spcBef>
              <a:spcAft>
                <a:spcPts val="0"/>
              </a:spcAft>
              <a:buSzPts val="1800"/>
              <a:buChar char="⬥"/>
            </a:pPr>
            <a:r>
              <a:rPr lang="en"/>
              <a:t>Sentences will have the same meaning</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Unsimplified Sentence: I was </a:t>
            </a:r>
            <a:r>
              <a:rPr lang="en"/>
              <a:t>surprised</a:t>
            </a:r>
            <a:r>
              <a:rPr lang="en"/>
              <a:t> when the stock price increased.</a:t>
            </a:r>
            <a:endParaRPr/>
          </a:p>
          <a:p>
            <a:pPr indent="0" lvl="0" marL="0" rtl="0" algn="l">
              <a:spcBef>
                <a:spcPts val="600"/>
              </a:spcBef>
              <a:spcAft>
                <a:spcPts val="600"/>
              </a:spcAft>
              <a:buNone/>
            </a:pPr>
            <a:r>
              <a:rPr lang="en"/>
              <a:t>Simplified Sentence: The stock price increased</a:t>
            </a:r>
            <a:r>
              <a:rPr lang="en"/>
              <a:t>.</a:t>
            </a:r>
            <a:endParaRPr/>
          </a:p>
        </p:txBody>
      </p:sp>
      <p:sp>
        <p:nvSpPr>
          <p:cNvPr id="261" name="Google Shape;261;p16"/>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sz="1200">
                <a:solidFill>
                  <a:schemeClr val="accent2"/>
                </a:solidFill>
                <a:latin typeface="Titillium Web"/>
                <a:ea typeface="Titillium Web"/>
                <a:cs typeface="Titillium Web"/>
                <a:sym typeface="Titillium Web"/>
              </a:rPr>
              <a:t>‹#›</a:t>
            </a:fld>
            <a:endParaRPr sz="1200">
              <a:solidFill>
                <a:schemeClr val="accent2"/>
              </a:solidFill>
              <a:latin typeface="Titillium Web"/>
              <a:ea typeface="Titillium Web"/>
              <a:cs typeface="Titillium Web"/>
              <a:sym typeface="Titillium We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7"/>
          <p:cNvSpPr txBox="1"/>
          <p:nvPr>
            <p:ph type="title"/>
          </p:nvPr>
        </p:nvSpPr>
        <p:spPr>
          <a:xfrm>
            <a:off x="176850" y="79750"/>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Stopword </a:t>
            </a:r>
            <a:r>
              <a:rPr lang="en"/>
              <a:t>removal</a:t>
            </a:r>
            <a:r>
              <a:rPr lang="en"/>
              <a:t> </a:t>
            </a:r>
            <a:endParaRPr/>
          </a:p>
        </p:txBody>
      </p:sp>
      <p:sp>
        <p:nvSpPr>
          <p:cNvPr id="267" name="Google Shape;267;p17"/>
          <p:cNvSpPr txBox="1"/>
          <p:nvPr>
            <p:ph idx="1" type="body"/>
          </p:nvPr>
        </p:nvSpPr>
        <p:spPr>
          <a:xfrm>
            <a:off x="292075" y="778650"/>
            <a:ext cx="3196200" cy="197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000"/>
              <a:t>Remove stopwords like</a:t>
            </a:r>
            <a:endParaRPr sz="2000"/>
          </a:p>
          <a:p>
            <a:pPr indent="-317500" lvl="0" marL="457200" rtl="0" algn="l">
              <a:spcBef>
                <a:spcPts val="600"/>
              </a:spcBef>
              <a:spcAft>
                <a:spcPts val="0"/>
              </a:spcAft>
              <a:buSzPts val="1400"/>
              <a:buChar char="⬥"/>
            </a:pPr>
            <a:r>
              <a:rPr lang="en" sz="2000"/>
              <a:t>there</a:t>
            </a:r>
            <a:endParaRPr sz="2000"/>
          </a:p>
          <a:p>
            <a:pPr indent="-317500" lvl="0" marL="457200" rtl="0" algn="l">
              <a:spcBef>
                <a:spcPts val="600"/>
              </a:spcBef>
              <a:spcAft>
                <a:spcPts val="0"/>
              </a:spcAft>
              <a:buSzPts val="1400"/>
              <a:buChar char="⬥"/>
            </a:pPr>
            <a:r>
              <a:rPr lang="en" sz="2000"/>
              <a:t>is</a:t>
            </a:r>
            <a:endParaRPr sz="2000"/>
          </a:p>
          <a:p>
            <a:pPr indent="-317500" lvl="0" marL="457200" rtl="0" algn="l">
              <a:spcBef>
                <a:spcPts val="600"/>
              </a:spcBef>
              <a:spcAft>
                <a:spcPts val="0"/>
              </a:spcAft>
              <a:buSzPts val="1400"/>
              <a:buChar char="⬥"/>
            </a:pPr>
            <a:r>
              <a:rPr lang="en" sz="2000"/>
              <a:t>the</a:t>
            </a:r>
            <a:endParaRPr sz="2000"/>
          </a:p>
          <a:p>
            <a:pPr indent="-317500" lvl="0" marL="457200" rtl="0" algn="l">
              <a:spcBef>
                <a:spcPts val="600"/>
              </a:spcBef>
              <a:spcAft>
                <a:spcPts val="600"/>
              </a:spcAft>
              <a:buSzPts val="1400"/>
              <a:buChar char="⬥"/>
            </a:pPr>
            <a:r>
              <a:rPr lang="en" sz="2000"/>
              <a:t>and</a:t>
            </a:r>
            <a:endParaRPr sz="2000"/>
          </a:p>
        </p:txBody>
      </p:sp>
      <p:sp>
        <p:nvSpPr>
          <p:cNvPr id="268" name="Google Shape;268;p17"/>
          <p:cNvSpPr/>
          <p:nvPr/>
        </p:nvSpPr>
        <p:spPr>
          <a:xfrm>
            <a:off x="6347500" y="148275"/>
            <a:ext cx="26016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The </a:t>
            </a:r>
            <a:r>
              <a:rPr lang="en" sz="1600"/>
              <a:t>company</a:t>
            </a:r>
            <a:r>
              <a:rPr lang="en" sz="1600"/>
              <a:t> is good</a:t>
            </a:r>
            <a:endParaRPr sz="1600"/>
          </a:p>
        </p:txBody>
      </p:sp>
      <p:sp>
        <p:nvSpPr>
          <p:cNvPr id="269" name="Google Shape;269;p17"/>
          <p:cNvSpPr/>
          <p:nvPr/>
        </p:nvSpPr>
        <p:spPr>
          <a:xfrm>
            <a:off x="3341700" y="148275"/>
            <a:ext cx="26016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The company is not good</a:t>
            </a:r>
            <a:endParaRPr sz="1600"/>
          </a:p>
        </p:txBody>
      </p:sp>
      <p:sp>
        <p:nvSpPr>
          <p:cNvPr id="270" name="Google Shape;270;p17"/>
          <p:cNvSpPr/>
          <p:nvPr/>
        </p:nvSpPr>
        <p:spPr>
          <a:xfrm>
            <a:off x="4851950" y="1514325"/>
            <a:ext cx="26016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company good</a:t>
            </a:r>
            <a:endParaRPr sz="1600"/>
          </a:p>
        </p:txBody>
      </p:sp>
      <p:cxnSp>
        <p:nvCxnSpPr>
          <p:cNvPr id="271" name="Google Shape;271;p17"/>
          <p:cNvCxnSpPr>
            <a:stCxn id="268" idx="2"/>
            <a:endCxn id="270" idx="0"/>
          </p:cNvCxnSpPr>
          <p:nvPr/>
        </p:nvCxnSpPr>
        <p:spPr>
          <a:xfrm flipH="1">
            <a:off x="6152800" y="720975"/>
            <a:ext cx="1495500" cy="793500"/>
          </a:xfrm>
          <a:prstGeom prst="straightConnector1">
            <a:avLst/>
          </a:prstGeom>
          <a:noFill/>
          <a:ln cap="flat" cmpd="sng" w="9525">
            <a:solidFill>
              <a:schemeClr val="dk2"/>
            </a:solidFill>
            <a:prstDash val="solid"/>
            <a:round/>
            <a:headEnd len="med" w="med" type="none"/>
            <a:tailEnd len="med" w="med" type="triangle"/>
          </a:ln>
        </p:spPr>
      </p:cxnSp>
      <p:cxnSp>
        <p:nvCxnSpPr>
          <p:cNvPr id="272" name="Google Shape;272;p17"/>
          <p:cNvCxnSpPr>
            <a:stCxn id="269" idx="2"/>
            <a:endCxn id="270" idx="0"/>
          </p:cNvCxnSpPr>
          <p:nvPr/>
        </p:nvCxnSpPr>
        <p:spPr>
          <a:xfrm>
            <a:off x="4642500" y="720975"/>
            <a:ext cx="1510200" cy="793500"/>
          </a:xfrm>
          <a:prstGeom prst="straightConnector1">
            <a:avLst/>
          </a:prstGeom>
          <a:noFill/>
          <a:ln cap="flat" cmpd="sng" w="9525">
            <a:solidFill>
              <a:schemeClr val="dk2"/>
            </a:solidFill>
            <a:prstDash val="solid"/>
            <a:round/>
            <a:headEnd len="med" w="med" type="none"/>
            <a:tailEnd len="med" w="med" type="triangle"/>
          </a:ln>
        </p:spPr>
      </p:cxnSp>
      <p:cxnSp>
        <p:nvCxnSpPr>
          <p:cNvPr id="273" name="Google Shape;273;p17"/>
          <p:cNvCxnSpPr/>
          <p:nvPr/>
        </p:nvCxnSpPr>
        <p:spPr>
          <a:xfrm>
            <a:off x="-55950" y="2880375"/>
            <a:ext cx="9396900" cy="9000"/>
          </a:xfrm>
          <a:prstGeom prst="straightConnector1">
            <a:avLst/>
          </a:prstGeom>
          <a:noFill/>
          <a:ln cap="flat" cmpd="sng" w="9525">
            <a:solidFill>
              <a:schemeClr val="dk2"/>
            </a:solidFill>
            <a:prstDash val="solid"/>
            <a:round/>
            <a:headEnd len="med" w="med" type="none"/>
            <a:tailEnd len="med" w="med" type="none"/>
          </a:ln>
        </p:spPr>
      </p:cxnSp>
      <p:sp>
        <p:nvSpPr>
          <p:cNvPr id="274" name="Google Shape;274;p17"/>
          <p:cNvSpPr txBox="1"/>
          <p:nvPr>
            <p:ph type="title"/>
          </p:nvPr>
        </p:nvSpPr>
        <p:spPr>
          <a:xfrm>
            <a:off x="656725" y="2917400"/>
            <a:ext cx="2466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Vectorization </a:t>
            </a:r>
            <a:endParaRPr/>
          </a:p>
        </p:txBody>
      </p:sp>
      <p:sp>
        <p:nvSpPr>
          <p:cNvPr id="275" name="Google Shape;275;p17"/>
          <p:cNvSpPr txBox="1"/>
          <p:nvPr>
            <p:ph idx="1" type="body"/>
          </p:nvPr>
        </p:nvSpPr>
        <p:spPr>
          <a:xfrm>
            <a:off x="656725" y="3506350"/>
            <a:ext cx="2466900" cy="14193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a:t>Converts a list of words into a vector of numbers</a:t>
            </a:r>
            <a:endParaRPr/>
          </a:p>
        </p:txBody>
      </p:sp>
      <p:pic>
        <p:nvPicPr>
          <p:cNvPr id="276" name="Google Shape;276;p17"/>
          <p:cNvPicPr preferRelativeResize="0"/>
          <p:nvPr/>
        </p:nvPicPr>
        <p:blipFill>
          <a:blip r:embed="rId3">
            <a:alphaModFix/>
          </a:blip>
          <a:stretch>
            <a:fillRect/>
          </a:stretch>
        </p:blipFill>
        <p:spPr>
          <a:xfrm>
            <a:off x="3847625" y="2880375"/>
            <a:ext cx="4075499" cy="2212799"/>
          </a:xfrm>
          <a:prstGeom prst="rect">
            <a:avLst/>
          </a:prstGeom>
          <a:noFill/>
          <a:ln>
            <a:noFill/>
          </a:ln>
        </p:spPr>
      </p:pic>
      <p:sp>
        <p:nvSpPr>
          <p:cNvPr id="277" name="Google Shape;277;p17"/>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sz="1200">
                <a:solidFill>
                  <a:schemeClr val="accent2"/>
                </a:solidFill>
                <a:latin typeface="Titillium Web"/>
                <a:ea typeface="Titillium Web"/>
                <a:cs typeface="Titillium Web"/>
                <a:sym typeface="Titillium Web"/>
              </a:rPr>
              <a:t>‹#›</a:t>
            </a:fld>
            <a:endParaRPr sz="1200">
              <a:solidFill>
                <a:schemeClr val="accent2"/>
              </a:solidFill>
              <a:latin typeface="Titillium Web"/>
              <a:ea typeface="Titillium Web"/>
              <a:cs typeface="Titillium Web"/>
              <a:sym typeface="Titillium We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8"/>
          <p:cNvSpPr txBox="1"/>
          <p:nvPr>
            <p:ph type="title"/>
          </p:nvPr>
        </p:nvSpPr>
        <p:spPr>
          <a:xfrm>
            <a:off x="311700" y="327250"/>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 set balancing </a:t>
            </a:r>
            <a:endParaRPr/>
          </a:p>
        </p:txBody>
      </p:sp>
      <p:sp>
        <p:nvSpPr>
          <p:cNvPr id="283" name="Google Shape;283;p18"/>
          <p:cNvSpPr txBox="1"/>
          <p:nvPr>
            <p:ph idx="1" type="body"/>
          </p:nvPr>
        </p:nvSpPr>
        <p:spPr>
          <a:xfrm>
            <a:off x="311700" y="1463550"/>
            <a:ext cx="3328800" cy="33912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Data is not balanced</a:t>
            </a:r>
            <a:endParaRPr/>
          </a:p>
          <a:p>
            <a:pPr indent="-342900" lvl="0" marL="457200" rtl="0" algn="l">
              <a:spcBef>
                <a:spcPts val="600"/>
              </a:spcBef>
              <a:spcAft>
                <a:spcPts val="0"/>
              </a:spcAft>
              <a:buSzPts val="1800"/>
              <a:buChar char="⬥"/>
            </a:pPr>
            <a:r>
              <a:rPr lang="en"/>
              <a:t>Lots of </a:t>
            </a:r>
            <a:r>
              <a:rPr lang="en"/>
              <a:t>neutral</a:t>
            </a:r>
            <a:r>
              <a:rPr lang="en"/>
              <a:t> data</a:t>
            </a:r>
            <a:endParaRPr/>
          </a:p>
          <a:p>
            <a:pPr indent="0" lvl="0" marL="0" rtl="0" algn="l">
              <a:spcBef>
                <a:spcPts val="600"/>
              </a:spcBef>
              <a:spcAft>
                <a:spcPts val="600"/>
              </a:spcAft>
              <a:buNone/>
            </a:pPr>
            <a:r>
              <a:rPr lang="en"/>
              <a:t>We did not </a:t>
            </a:r>
            <a:r>
              <a:rPr lang="en"/>
              <a:t>address</a:t>
            </a:r>
            <a:r>
              <a:rPr lang="en"/>
              <a:t> this, but we should if we do this again.</a:t>
            </a:r>
            <a:endParaRPr/>
          </a:p>
        </p:txBody>
      </p:sp>
      <p:pic>
        <p:nvPicPr>
          <p:cNvPr id="284" name="Google Shape;284;p18"/>
          <p:cNvPicPr preferRelativeResize="0"/>
          <p:nvPr/>
        </p:nvPicPr>
        <p:blipFill>
          <a:blip r:embed="rId3">
            <a:alphaModFix/>
          </a:blip>
          <a:stretch>
            <a:fillRect/>
          </a:stretch>
        </p:blipFill>
        <p:spPr>
          <a:xfrm>
            <a:off x="3671785" y="83875"/>
            <a:ext cx="5374664" cy="3391201"/>
          </a:xfrm>
          <a:prstGeom prst="rect">
            <a:avLst/>
          </a:prstGeom>
          <a:noFill/>
          <a:ln>
            <a:noFill/>
          </a:ln>
        </p:spPr>
      </p:pic>
      <p:sp>
        <p:nvSpPr>
          <p:cNvPr id="285" name="Google Shape;285;p18"/>
          <p:cNvSpPr txBox="1"/>
          <p:nvPr>
            <p:ph idx="1" type="body"/>
          </p:nvPr>
        </p:nvSpPr>
        <p:spPr>
          <a:xfrm>
            <a:off x="5589175" y="3475075"/>
            <a:ext cx="3328800" cy="1239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0 is negative</a:t>
            </a:r>
            <a:endParaRPr/>
          </a:p>
          <a:p>
            <a:pPr indent="0" lvl="0" marL="0" rtl="0" algn="l">
              <a:spcBef>
                <a:spcPts val="600"/>
              </a:spcBef>
              <a:spcAft>
                <a:spcPts val="0"/>
              </a:spcAft>
              <a:buNone/>
            </a:pPr>
            <a:r>
              <a:rPr lang="en"/>
              <a:t>1 is neutral</a:t>
            </a:r>
            <a:endParaRPr/>
          </a:p>
          <a:p>
            <a:pPr indent="0" lvl="0" marL="0" rtl="0" algn="l">
              <a:spcBef>
                <a:spcPts val="600"/>
              </a:spcBef>
              <a:spcAft>
                <a:spcPts val="600"/>
              </a:spcAft>
              <a:buNone/>
            </a:pPr>
            <a:r>
              <a:rPr lang="en"/>
              <a:t>2 is positive</a:t>
            </a:r>
            <a:endParaRPr/>
          </a:p>
        </p:txBody>
      </p:sp>
      <p:sp>
        <p:nvSpPr>
          <p:cNvPr id="286" name="Google Shape;286;p18"/>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sz="1200">
                <a:solidFill>
                  <a:schemeClr val="accent2"/>
                </a:solidFill>
                <a:latin typeface="Titillium Web"/>
                <a:ea typeface="Titillium Web"/>
                <a:cs typeface="Titillium Web"/>
                <a:sym typeface="Titillium Web"/>
              </a:rPr>
              <a:t>‹#›</a:t>
            </a:fld>
            <a:endParaRPr sz="1200">
              <a:solidFill>
                <a:schemeClr val="accent2"/>
              </a:solidFill>
              <a:latin typeface="Titillium Web"/>
              <a:ea typeface="Titillium Web"/>
              <a:cs typeface="Titillium Web"/>
              <a:sym typeface="Titillium We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9"/>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One Hot Encoding</a:t>
            </a:r>
            <a:endParaRPr/>
          </a:p>
        </p:txBody>
      </p:sp>
      <p:sp>
        <p:nvSpPr>
          <p:cNvPr id="292" name="Google Shape;292;p19"/>
          <p:cNvSpPr txBox="1"/>
          <p:nvPr>
            <p:ph idx="1" type="body"/>
          </p:nvPr>
        </p:nvSpPr>
        <p:spPr>
          <a:xfrm>
            <a:off x="364075" y="1338225"/>
            <a:ext cx="5113800" cy="3396300"/>
          </a:xfrm>
          <a:prstGeom prst="rect">
            <a:avLst/>
          </a:prstGeom>
        </p:spPr>
        <p:txBody>
          <a:bodyPr anchorCtr="0" anchor="t" bIns="0" lIns="0" spcFirstLastPara="1" rIns="0" wrap="square" tIns="0">
            <a:noAutofit/>
          </a:bodyPr>
          <a:lstStyle/>
          <a:p>
            <a:pPr indent="0" lvl="0" marL="0" rtl="0" algn="l">
              <a:lnSpc>
                <a:spcPct val="105000"/>
              </a:lnSpc>
              <a:spcBef>
                <a:spcPts val="0"/>
              </a:spcBef>
              <a:spcAft>
                <a:spcPts val="0"/>
              </a:spcAft>
              <a:buSzPts val="852"/>
              <a:buNone/>
            </a:pPr>
            <a:r>
              <a:rPr lang="en" sz="1895"/>
              <a:t>One hot encoding is converting categorical data into numerical data</a:t>
            </a:r>
            <a:endParaRPr sz="1895"/>
          </a:p>
          <a:p>
            <a:pPr indent="-342582" lvl="0" marL="457200" rtl="0" algn="l">
              <a:lnSpc>
                <a:spcPct val="105000"/>
              </a:lnSpc>
              <a:spcBef>
                <a:spcPts val="600"/>
              </a:spcBef>
              <a:spcAft>
                <a:spcPts val="0"/>
              </a:spcAft>
              <a:buSzPts val="1795"/>
              <a:buChar char="⬥"/>
            </a:pPr>
            <a:r>
              <a:rPr lang="en" sz="1795"/>
              <a:t>1</a:t>
            </a:r>
            <a:r>
              <a:rPr lang="en" sz="1795"/>
              <a:t> column per possible label</a:t>
            </a:r>
            <a:endParaRPr sz="1795"/>
          </a:p>
          <a:p>
            <a:pPr indent="-342582" lvl="0" marL="457200" rtl="0" algn="l">
              <a:lnSpc>
                <a:spcPct val="105000"/>
              </a:lnSpc>
              <a:spcBef>
                <a:spcPts val="600"/>
              </a:spcBef>
              <a:spcAft>
                <a:spcPts val="0"/>
              </a:spcAft>
              <a:buSzPts val="1795"/>
              <a:buChar char="⬥"/>
            </a:pPr>
            <a:r>
              <a:rPr lang="en" sz="1795"/>
              <a:t>Easy to interpret model’s output</a:t>
            </a:r>
            <a:endParaRPr sz="1795"/>
          </a:p>
          <a:p>
            <a:pPr indent="0" lvl="0" marL="0" rtl="0" algn="l">
              <a:lnSpc>
                <a:spcPct val="105000"/>
              </a:lnSpc>
              <a:spcBef>
                <a:spcPts val="600"/>
              </a:spcBef>
              <a:spcAft>
                <a:spcPts val="0"/>
              </a:spcAft>
              <a:buSzPts val="852"/>
              <a:buNone/>
            </a:pPr>
            <a:r>
              <a:rPr lang="en" sz="1795"/>
              <a:t>Before:</a:t>
            </a:r>
            <a:br>
              <a:rPr lang="en" sz="1795"/>
            </a:br>
            <a:r>
              <a:rPr lang="en" sz="1795"/>
              <a:t> 0: negative, 1: neutral, 2: positive</a:t>
            </a:r>
            <a:endParaRPr sz="1795"/>
          </a:p>
          <a:p>
            <a:pPr indent="0" lvl="0" marL="0" rtl="0" algn="l">
              <a:lnSpc>
                <a:spcPct val="105000"/>
              </a:lnSpc>
              <a:spcBef>
                <a:spcPts val="600"/>
              </a:spcBef>
              <a:spcAft>
                <a:spcPts val="600"/>
              </a:spcAft>
              <a:buSzPts val="852"/>
              <a:buNone/>
            </a:pPr>
            <a:r>
              <a:rPr lang="en" sz="1795"/>
              <a:t>After:</a:t>
            </a:r>
            <a:br>
              <a:rPr lang="en" sz="1795"/>
            </a:br>
            <a:r>
              <a:rPr lang="en" sz="1795"/>
              <a:t> Col 1: negative, Col 2: neutral, Col 3: positive</a:t>
            </a:r>
            <a:endParaRPr sz="1795"/>
          </a:p>
        </p:txBody>
      </p:sp>
      <p:pic>
        <p:nvPicPr>
          <p:cNvPr id="293" name="Google Shape;293;p19"/>
          <p:cNvPicPr preferRelativeResize="0"/>
          <p:nvPr/>
        </p:nvPicPr>
        <p:blipFill>
          <a:blip r:embed="rId3">
            <a:alphaModFix/>
          </a:blip>
          <a:stretch>
            <a:fillRect/>
          </a:stretch>
        </p:blipFill>
        <p:spPr>
          <a:xfrm>
            <a:off x="5746426" y="699425"/>
            <a:ext cx="3085874" cy="3538351"/>
          </a:xfrm>
          <a:prstGeom prst="rect">
            <a:avLst/>
          </a:prstGeom>
          <a:noFill/>
          <a:ln>
            <a:noFill/>
          </a:ln>
        </p:spPr>
      </p:pic>
      <p:sp>
        <p:nvSpPr>
          <p:cNvPr id="294" name="Google Shape;294;p19"/>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sz="1200">
                <a:solidFill>
                  <a:schemeClr val="accent2"/>
                </a:solidFill>
                <a:latin typeface="Titillium Web"/>
                <a:ea typeface="Titillium Web"/>
                <a:cs typeface="Titillium Web"/>
                <a:sym typeface="Titillium Web"/>
              </a:rPr>
              <a:t>‹#›</a:t>
            </a:fld>
            <a:endParaRPr sz="1200">
              <a:solidFill>
                <a:schemeClr val="accent2"/>
              </a:solidFill>
              <a:latin typeface="Titillium Web"/>
              <a:ea typeface="Titillium Web"/>
              <a:cs typeface="Titillium Web"/>
              <a:sym typeface="Titillium We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0"/>
          <p:cNvSpPr txBox="1"/>
          <p:nvPr/>
        </p:nvSpPr>
        <p:spPr>
          <a:xfrm>
            <a:off x="1315950" y="879550"/>
            <a:ext cx="8688000" cy="1141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E</a:t>
            </a:r>
            <a:r>
              <a:rPr lang="en" sz="1800">
                <a:solidFill>
                  <a:schemeClr val="dk2"/>
                </a:solidFill>
              </a:rPr>
              <a:t>xtends vectors with padding to have equal length inputs</a:t>
            </a:r>
            <a:endParaRPr sz="1800">
              <a:solidFill>
                <a:schemeClr val="dk2"/>
              </a:solidFill>
            </a:endParaRPr>
          </a:p>
          <a:p>
            <a:pPr indent="0" lvl="0" marL="45720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Attention mask draws model attention away from padding</a:t>
            </a:r>
            <a:endParaRPr sz="1800">
              <a:solidFill>
                <a:schemeClr val="dk2"/>
              </a:solidFill>
            </a:endParaRPr>
          </a:p>
        </p:txBody>
      </p:sp>
      <p:sp>
        <p:nvSpPr>
          <p:cNvPr id="300" name="Google Shape;300;p20"/>
          <p:cNvSpPr txBox="1"/>
          <p:nvPr>
            <p:ph type="title"/>
          </p:nvPr>
        </p:nvSpPr>
        <p:spPr>
          <a:xfrm>
            <a:off x="311700" y="368825"/>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Padding and Attention Masks</a:t>
            </a:r>
            <a:endParaRPr/>
          </a:p>
        </p:txBody>
      </p:sp>
      <p:pic>
        <p:nvPicPr>
          <p:cNvPr id="301" name="Google Shape;301;p20"/>
          <p:cNvPicPr preferRelativeResize="0"/>
          <p:nvPr/>
        </p:nvPicPr>
        <p:blipFill>
          <a:blip r:embed="rId3">
            <a:alphaModFix/>
          </a:blip>
          <a:stretch>
            <a:fillRect/>
          </a:stretch>
        </p:blipFill>
        <p:spPr>
          <a:xfrm>
            <a:off x="1372388" y="2095575"/>
            <a:ext cx="6399225" cy="2895525"/>
          </a:xfrm>
          <a:prstGeom prst="rect">
            <a:avLst/>
          </a:prstGeom>
          <a:noFill/>
          <a:ln>
            <a:noFill/>
          </a:ln>
        </p:spPr>
      </p:pic>
      <p:sp>
        <p:nvSpPr>
          <p:cNvPr id="302" name="Google Shape;302;p20"/>
          <p:cNvSpPr/>
          <p:nvPr/>
        </p:nvSpPr>
        <p:spPr>
          <a:xfrm>
            <a:off x="5836550" y="2384625"/>
            <a:ext cx="558300" cy="2534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0"/>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sz="1200">
                <a:solidFill>
                  <a:schemeClr val="accent2"/>
                </a:solidFill>
                <a:latin typeface="Titillium Web"/>
                <a:ea typeface="Titillium Web"/>
                <a:cs typeface="Titillium Web"/>
                <a:sym typeface="Titillium Web"/>
              </a:rPr>
              <a:t>‹#›</a:t>
            </a:fld>
            <a:endParaRPr sz="1200">
              <a:solidFill>
                <a:schemeClr val="accent2"/>
              </a:solidFill>
              <a:latin typeface="Titillium Web"/>
              <a:ea typeface="Titillium Web"/>
              <a:cs typeface="Titillium Web"/>
              <a:sym typeface="Titillium We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1"/>
          <p:cNvSpPr txBox="1"/>
          <p:nvPr>
            <p:ph type="title"/>
          </p:nvPr>
        </p:nvSpPr>
        <p:spPr>
          <a:xfrm>
            <a:off x="1207800" y="755506"/>
            <a:ext cx="6728400" cy="351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Word Order</a:t>
            </a:r>
            <a:endParaRPr/>
          </a:p>
        </p:txBody>
      </p:sp>
      <p:sp>
        <p:nvSpPr>
          <p:cNvPr id="309" name="Google Shape;309;p21"/>
          <p:cNvSpPr txBox="1"/>
          <p:nvPr>
            <p:ph idx="1" type="body"/>
          </p:nvPr>
        </p:nvSpPr>
        <p:spPr>
          <a:xfrm>
            <a:off x="311700" y="1206800"/>
            <a:ext cx="8520600" cy="14193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Changes the meaning of a sentence</a:t>
            </a:r>
            <a:endParaRPr/>
          </a:p>
          <a:p>
            <a:pPr indent="-342900" lvl="0" marL="457200" rtl="0" algn="l">
              <a:spcBef>
                <a:spcPts val="600"/>
              </a:spcBef>
              <a:spcAft>
                <a:spcPts val="600"/>
              </a:spcAft>
              <a:buSzPts val="1800"/>
              <a:buChar char="⬥"/>
            </a:pPr>
            <a:r>
              <a:rPr lang="en"/>
              <a:t>Very important</a:t>
            </a:r>
            <a:endParaRPr/>
          </a:p>
        </p:txBody>
      </p:sp>
      <p:pic>
        <p:nvPicPr>
          <p:cNvPr id="310" name="Google Shape;310;p21"/>
          <p:cNvPicPr preferRelativeResize="0"/>
          <p:nvPr/>
        </p:nvPicPr>
        <p:blipFill>
          <a:blip r:embed="rId3">
            <a:alphaModFix/>
          </a:blip>
          <a:stretch>
            <a:fillRect/>
          </a:stretch>
        </p:blipFill>
        <p:spPr>
          <a:xfrm>
            <a:off x="0" y="2312852"/>
            <a:ext cx="9143998" cy="2591717"/>
          </a:xfrm>
          <a:prstGeom prst="rect">
            <a:avLst/>
          </a:prstGeom>
          <a:noFill/>
          <a:ln>
            <a:noFill/>
          </a:ln>
        </p:spPr>
      </p:pic>
      <p:sp>
        <p:nvSpPr>
          <p:cNvPr id="311" name="Google Shape;311;p21"/>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sz="1200">
                <a:solidFill>
                  <a:schemeClr val="accent2"/>
                </a:solidFill>
                <a:latin typeface="Titillium Web"/>
                <a:ea typeface="Titillium Web"/>
                <a:cs typeface="Titillium Web"/>
                <a:sym typeface="Titillium Web"/>
              </a:rPr>
              <a:t>‹#›</a:t>
            </a:fld>
            <a:endParaRPr sz="1200">
              <a:solidFill>
                <a:schemeClr val="accent2"/>
              </a:solidFill>
              <a:latin typeface="Titillium Web"/>
              <a:ea typeface="Titillium Web"/>
              <a:cs typeface="Titillium Web"/>
              <a:sym typeface="Titillium We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2"/>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LSTM</a:t>
            </a:r>
            <a:endParaRPr/>
          </a:p>
        </p:txBody>
      </p:sp>
      <p:sp>
        <p:nvSpPr>
          <p:cNvPr id="317" name="Google Shape;317;p22"/>
          <p:cNvSpPr txBox="1"/>
          <p:nvPr>
            <p:ph idx="1" type="body"/>
          </p:nvPr>
        </p:nvSpPr>
        <p:spPr>
          <a:xfrm>
            <a:off x="1207850" y="1430148"/>
            <a:ext cx="6728400" cy="30339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LSTM stands for long short-term memory</a:t>
            </a:r>
            <a:endParaRPr/>
          </a:p>
          <a:p>
            <a:pPr indent="-342900" lvl="0" marL="457200" rtl="0" algn="l">
              <a:spcBef>
                <a:spcPts val="600"/>
              </a:spcBef>
              <a:spcAft>
                <a:spcPts val="0"/>
              </a:spcAft>
              <a:buSzPts val="1800"/>
              <a:buChar char="⬥"/>
            </a:pPr>
            <a:r>
              <a:rPr lang="en"/>
              <a:t>It can help to solve word order issues</a:t>
            </a:r>
            <a:endParaRPr/>
          </a:p>
          <a:p>
            <a:pPr indent="-342900" lvl="0" marL="457200" rtl="0" algn="l">
              <a:spcBef>
                <a:spcPts val="600"/>
              </a:spcBef>
              <a:spcAft>
                <a:spcPts val="600"/>
              </a:spcAft>
              <a:buSzPts val="1800"/>
              <a:buChar char="⬥"/>
            </a:pPr>
            <a:r>
              <a:rPr lang="en"/>
              <a:t>A</a:t>
            </a:r>
            <a:r>
              <a:rPr lang="en"/>
              <a:t> </a:t>
            </a:r>
            <a:r>
              <a:rPr b="1" lang="en">
                <a:highlight>
                  <a:schemeClr val="accent6"/>
                </a:highlight>
              </a:rPr>
              <a:t>sequence</a:t>
            </a:r>
            <a:r>
              <a:rPr lang="en"/>
              <a:t> of words rather than bag</a:t>
            </a:r>
            <a:endParaRPr/>
          </a:p>
        </p:txBody>
      </p:sp>
      <p:pic>
        <p:nvPicPr>
          <p:cNvPr id="318" name="Google Shape;318;p22"/>
          <p:cNvPicPr preferRelativeResize="0"/>
          <p:nvPr/>
        </p:nvPicPr>
        <p:blipFill>
          <a:blip r:embed="rId3">
            <a:alphaModFix/>
          </a:blip>
          <a:stretch>
            <a:fillRect/>
          </a:stretch>
        </p:blipFill>
        <p:spPr>
          <a:xfrm>
            <a:off x="0" y="3621625"/>
            <a:ext cx="9144003" cy="736699"/>
          </a:xfrm>
          <a:prstGeom prst="rect">
            <a:avLst/>
          </a:prstGeom>
          <a:noFill/>
          <a:ln>
            <a:noFill/>
          </a:ln>
        </p:spPr>
      </p:pic>
      <p:sp>
        <p:nvSpPr>
          <p:cNvPr id="319" name="Google Shape;319;p22"/>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sz="1200">
                <a:solidFill>
                  <a:schemeClr val="accent2"/>
                </a:solidFill>
                <a:latin typeface="Titillium Web"/>
                <a:ea typeface="Titillium Web"/>
                <a:cs typeface="Titillium Web"/>
                <a:sym typeface="Titillium Web"/>
              </a:rPr>
              <a:t>‹#›</a:t>
            </a:fld>
            <a:endParaRPr sz="1200">
              <a:solidFill>
                <a:schemeClr val="accent2"/>
              </a:solidFill>
              <a:latin typeface="Titillium Web"/>
              <a:ea typeface="Titillium Web"/>
              <a:cs typeface="Titillium Web"/>
              <a:sym typeface="Titillium Web"/>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