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8"/>
  </p:handoutMasterIdLst>
  <p:sldIdLst>
    <p:sldId id="256" r:id="rId2"/>
    <p:sldId id="373" r:id="rId3"/>
    <p:sldId id="411" r:id="rId4"/>
    <p:sldId id="412" r:id="rId5"/>
    <p:sldId id="374" r:id="rId6"/>
    <p:sldId id="375" r:id="rId7"/>
    <p:sldId id="376" r:id="rId8"/>
    <p:sldId id="414" r:id="rId9"/>
    <p:sldId id="377" r:id="rId10"/>
    <p:sldId id="413" r:id="rId11"/>
    <p:sldId id="416" r:id="rId12"/>
    <p:sldId id="417" r:id="rId13"/>
    <p:sldId id="418" r:id="rId14"/>
    <p:sldId id="419" r:id="rId15"/>
    <p:sldId id="420" r:id="rId16"/>
    <p:sldId id="410" r:id="rId17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3" d="100"/>
          <a:sy n="93" d="100"/>
        </p:scale>
        <p:origin x="208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32806-7136-412A-9888-78775A638A51}" type="datetimeFigureOut">
              <a:rPr lang="pt-BR" smtClean="0"/>
              <a:t>22/09/2020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05946-C7B3-4226-A921-19373EF948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625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29436" y="1646681"/>
            <a:ext cx="2835910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99275" y="5944933"/>
            <a:ext cx="4897755" cy="913130"/>
          </a:xfrm>
          <a:custGeom>
            <a:avLst/>
            <a:gdLst/>
            <a:ahLst/>
            <a:cxnLst/>
            <a:rect l="l" t="t" r="r" b="b"/>
            <a:pathLst>
              <a:path w="4897755" h="913129">
                <a:moveTo>
                  <a:pt x="85714" y="21358"/>
                </a:moveTo>
                <a:lnTo>
                  <a:pt x="3636693" y="913063"/>
                </a:lnTo>
                <a:lnTo>
                  <a:pt x="4897393" y="913063"/>
                </a:lnTo>
                <a:lnTo>
                  <a:pt x="85714" y="21358"/>
                </a:lnTo>
                <a:close/>
              </a:path>
              <a:path w="4897755" h="913129">
                <a:moveTo>
                  <a:pt x="660" y="0"/>
                </a:moveTo>
                <a:lnTo>
                  <a:pt x="0" y="5473"/>
                </a:lnTo>
                <a:lnTo>
                  <a:pt x="85714" y="21358"/>
                </a:lnTo>
                <a:lnTo>
                  <a:pt x="660" y="0"/>
                </a:lnTo>
                <a:close/>
              </a:path>
            </a:pathLst>
          </a:custGeom>
          <a:solidFill>
            <a:srgbClr val="9FCADC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85711" y="5939015"/>
            <a:ext cx="3651885" cy="919480"/>
          </a:xfrm>
          <a:custGeom>
            <a:avLst/>
            <a:gdLst/>
            <a:ahLst/>
            <a:cxnLst/>
            <a:rect l="l" t="t" r="r" b="b"/>
            <a:pathLst>
              <a:path w="3651885" h="919479">
                <a:moveTo>
                  <a:pt x="0" y="0"/>
                </a:moveTo>
                <a:lnTo>
                  <a:pt x="7924" y="6349"/>
                </a:lnTo>
                <a:lnTo>
                  <a:pt x="2868867" y="918982"/>
                </a:lnTo>
                <a:lnTo>
                  <a:pt x="3651882" y="9189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5789674"/>
            <a:ext cx="3398520" cy="1068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784350"/>
            <a:ext cx="3371840" cy="107364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5668" y="1446021"/>
            <a:ext cx="7017384" cy="1058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9436" y="1750822"/>
            <a:ext cx="6734175" cy="4164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</a:t>
            </a:r>
            <a:r>
              <a:rPr lang="pt-BR" dirty="0" err="1"/>
              <a:t>Infomática-Arduino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86418" y="6539959"/>
            <a:ext cx="261620" cy="2006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1F5F"/>
                </a:solidFill>
                <a:latin typeface="Liberation Sans Narrow"/>
                <a:cs typeface="Liberation Sans Narrow"/>
              </a:defRPr>
            </a:lvl1pPr>
          </a:lstStyle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36156" y="3400380"/>
            <a:ext cx="845121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5840" marR="5080" indent="-2263775">
              <a:lnSpc>
                <a:spcPct val="100000"/>
              </a:lnSpc>
              <a:spcBef>
                <a:spcPts val="100"/>
              </a:spcBef>
            </a:pPr>
            <a:r>
              <a:rPr sz="5400" spc="165" dirty="0">
                <a:solidFill>
                  <a:srgbClr val="DA1F28"/>
                </a:solidFill>
                <a:latin typeface="Arial"/>
                <a:cs typeface="Arial"/>
              </a:rPr>
              <a:t>Eletrônica </a:t>
            </a:r>
            <a:r>
              <a:rPr sz="5400" spc="5" dirty="0">
                <a:solidFill>
                  <a:srgbClr val="DA1F28"/>
                </a:solidFill>
                <a:latin typeface="Arial"/>
                <a:cs typeface="Arial"/>
              </a:rPr>
              <a:t>e </a:t>
            </a:r>
            <a:r>
              <a:rPr sz="5400" spc="155" dirty="0">
                <a:solidFill>
                  <a:srgbClr val="DA1F28"/>
                </a:solidFill>
                <a:latin typeface="Arial"/>
                <a:cs typeface="Arial"/>
              </a:rPr>
              <a:t>Programação  </a:t>
            </a:r>
            <a:r>
              <a:rPr sz="5400" spc="270" dirty="0">
                <a:solidFill>
                  <a:srgbClr val="DA1F28"/>
                </a:solidFill>
                <a:latin typeface="Arial"/>
                <a:cs typeface="Arial"/>
              </a:rPr>
              <a:t>em</a:t>
            </a:r>
            <a:r>
              <a:rPr sz="5400" spc="204" dirty="0">
                <a:solidFill>
                  <a:srgbClr val="DA1F28"/>
                </a:solidFill>
                <a:latin typeface="Arial"/>
                <a:cs typeface="Arial"/>
              </a:rPr>
              <a:t> </a:t>
            </a:r>
            <a:r>
              <a:rPr sz="5400" spc="325" dirty="0">
                <a:solidFill>
                  <a:srgbClr val="DA1F28"/>
                </a:solidFill>
                <a:latin typeface="Arial"/>
                <a:cs typeface="Arial"/>
              </a:rPr>
              <a:t>Arduino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66379" y="2054897"/>
            <a:ext cx="8190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b="1" dirty="0"/>
              <a:t>Fundamento de Informática</a:t>
            </a:r>
          </a:p>
        </p:txBody>
      </p:sp>
      <p:pic>
        <p:nvPicPr>
          <p:cNvPr id="1026" name="Picture 2" descr="http://eteczonaleste.com.br/2018/assets/img/logo-ete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181600"/>
            <a:ext cx="18478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/>
          <p:cNvSpPr txBox="1"/>
          <p:nvPr/>
        </p:nvSpPr>
        <p:spPr>
          <a:xfrm>
            <a:off x="321467" y="6096000"/>
            <a:ext cx="320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Inventar e Reciclar para Educar </a:t>
            </a:r>
          </a:p>
        </p:txBody>
      </p:sp>
      <p:pic>
        <p:nvPicPr>
          <p:cNvPr id="1028" name="Picture 4" descr="Resultado de imagem para logotipo arduin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3640"/>
            <a:ext cx="1676054" cy="182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1C0FD37-444E-46C1-B3EF-593261D63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304800"/>
            <a:ext cx="57150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1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7297DAC-5379-4AFE-A2D6-D794B11A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09600"/>
            <a:ext cx="667775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8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61EE49B-ED74-46DB-8CEB-9C7C96E7BF39}"/>
              </a:ext>
            </a:extLst>
          </p:cNvPr>
          <p:cNvSpPr/>
          <p:nvPr/>
        </p:nvSpPr>
        <p:spPr>
          <a:xfrm>
            <a:off x="571500" y="1513091"/>
            <a:ext cx="8001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/>
              <a:t>Configuramos o programa para mostrar a informação </a:t>
            </a:r>
            <a:r>
              <a:rPr lang="pt-BR" sz="2800" b="1" dirty="0"/>
              <a:t>Linha x Coluna</a:t>
            </a:r>
            <a:r>
              <a:rPr lang="pt-BR" sz="2800" dirty="0"/>
              <a:t> da tecla pressionada. Carregado o programa no Arduino, abra o serial monitor e acione as teclas, e você terá um resultado como esse abaixo: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800" dirty="0"/>
              <a:t>O teclado nada mais é do que uma série de </a:t>
            </a:r>
            <a:r>
              <a:rPr lang="pt-BR" sz="2800" dirty="0" err="1"/>
              <a:t>push-buttons</a:t>
            </a:r>
            <a:r>
              <a:rPr lang="pt-BR" sz="2800" dirty="0"/>
              <a:t> dispostos em forma de matriz.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6F631FA-94BE-488E-A154-537B569AB173}"/>
              </a:ext>
            </a:extLst>
          </p:cNvPr>
          <p:cNvSpPr/>
          <p:nvPr/>
        </p:nvSpPr>
        <p:spPr>
          <a:xfrm>
            <a:off x="571500" y="381000"/>
            <a:ext cx="8001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Programando o Arduino para mapeamento das teclas</a:t>
            </a:r>
          </a:p>
        </p:txBody>
      </p:sp>
    </p:spTree>
    <p:extLst>
      <p:ext uri="{BB962C8B-B14F-4D97-AF65-F5344CB8AC3E}">
        <p14:creationId xmlns:p14="http://schemas.microsoft.com/office/powerpoint/2010/main" val="157650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C0C6947-095D-4825-848E-E25BC781F294}"/>
              </a:ext>
            </a:extLst>
          </p:cNvPr>
          <p:cNvSpPr txBox="1"/>
          <p:nvPr/>
        </p:nvSpPr>
        <p:spPr>
          <a:xfrm>
            <a:off x="228600" y="1459028"/>
            <a:ext cx="218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Data de Entrega:</a:t>
            </a:r>
          </a:p>
          <a:p>
            <a:pPr algn="ctr"/>
            <a:r>
              <a:rPr lang="pt-BR" dirty="0"/>
              <a:t>24/08/2020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27FF19D-A62B-49EC-93FA-55E90B90C11C}"/>
              </a:ext>
            </a:extLst>
          </p:cNvPr>
          <p:cNvSpPr/>
          <p:nvPr/>
        </p:nvSpPr>
        <p:spPr>
          <a:xfrm>
            <a:off x="571500" y="381000"/>
            <a:ext cx="8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Exercícios Prático de Fixação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72FC6E5-5027-4D80-ADA2-9B792046DF09}"/>
              </a:ext>
            </a:extLst>
          </p:cNvPr>
          <p:cNvSpPr txBox="1"/>
          <p:nvPr/>
        </p:nvSpPr>
        <p:spPr>
          <a:xfrm>
            <a:off x="856957" y="2598613"/>
            <a:ext cx="74300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Desenvolver um protótipo  com teclado de membrana de acordo com as  instruções a seguir: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Utilizar o teclado para digitar uma senha e respectivamente acender o LED.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/>
              <a:t>Fazer o diagrama para respectivo o protótipo.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619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56D46C5-3D23-4060-A348-29A669485F50}"/>
              </a:ext>
            </a:extLst>
          </p:cNvPr>
          <p:cNvSpPr txBox="1">
            <a:spLocks/>
          </p:cNvSpPr>
          <p:nvPr/>
        </p:nvSpPr>
        <p:spPr>
          <a:xfrm>
            <a:off x="1524000" y="244519"/>
            <a:ext cx="7017384" cy="38472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kern="0" dirty="0">
                <a:solidFill>
                  <a:srgbClr val="FF0000"/>
                </a:solidFill>
              </a:rPr>
              <a:t>Circuito Básico do teclado Membrana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F46D4B1-92A6-454B-A810-8DA0899D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57249"/>
            <a:ext cx="5334000" cy="575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11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502CD-6F64-4DCA-BB63-4B3E9C09E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44519"/>
            <a:ext cx="7017384" cy="384721"/>
          </a:xfrm>
        </p:spPr>
        <p:txBody>
          <a:bodyPr/>
          <a:lstStyle/>
          <a:p>
            <a:pPr algn="ctr"/>
            <a:r>
              <a:rPr lang="pt-BR" dirty="0"/>
              <a:t>Programação do Básico do teclado Membrana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F7CB70-1918-4322-9824-63999C0B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0" y="629239"/>
            <a:ext cx="8335464" cy="598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14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231106"/>
          </a:xfrm>
        </p:spPr>
        <p:txBody>
          <a:bodyPr/>
          <a:lstStyle/>
          <a:p>
            <a:pPr algn="ctr"/>
            <a:r>
              <a:rPr lang="pt-BR" sz="8000" dirty="0"/>
              <a:t>FIM</a:t>
            </a:r>
          </a:p>
        </p:txBody>
      </p:sp>
      <p:sp>
        <p:nvSpPr>
          <p:cNvPr id="4" name="Retângulo 3"/>
          <p:cNvSpPr/>
          <p:nvPr/>
        </p:nvSpPr>
        <p:spPr>
          <a:xfrm>
            <a:off x="3811630" y="6495075"/>
            <a:ext cx="4953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z="1200" b="1" spc="-5" dirty="0">
                <a:solidFill>
                  <a:srgbClr val="002060"/>
                </a:solidFill>
                <a:latin typeface="Liberation Sans Narrow"/>
              </a:rPr>
              <a:t>ETECZL </a:t>
            </a:r>
            <a:r>
              <a:rPr lang="pt-BR" sz="1200" b="1" dirty="0">
                <a:solidFill>
                  <a:srgbClr val="002060"/>
                </a:solidFill>
                <a:latin typeface="Liberation Sans Narrow"/>
              </a:rPr>
              <a:t>– Aulas de Fundamentos Informática-</a:t>
            </a:r>
            <a:r>
              <a:rPr lang="pt-BR" sz="1200" b="1" dirty="0" err="1">
                <a:solidFill>
                  <a:srgbClr val="002060"/>
                </a:solidFill>
                <a:latin typeface="Liberation Sans Narrow"/>
              </a:rPr>
              <a:t>Arduino</a:t>
            </a:r>
            <a:r>
              <a:rPr lang="pt-BR" sz="1200" b="1" spc="-5" dirty="0">
                <a:solidFill>
                  <a:srgbClr val="002060"/>
                </a:solidFill>
                <a:latin typeface="Liberation Sans Narrow"/>
              </a:rPr>
              <a:t> </a:t>
            </a:r>
            <a:r>
              <a:rPr lang="pt-BR" sz="1200" b="1" dirty="0">
                <a:solidFill>
                  <a:srgbClr val="002060"/>
                </a:solidFill>
                <a:latin typeface="Liberation Sans Narrow"/>
              </a:rPr>
              <a:t>-</a:t>
            </a:r>
            <a:r>
              <a:rPr lang="pt-BR" sz="1200" b="1" spc="-10" dirty="0">
                <a:solidFill>
                  <a:srgbClr val="002060"/>
                </a:solidFill>
                <a:latin typeface="Liberation Sans Narrow"/>
              </a:rPr>
              <a:t> </a:t>
            </a:r>
            <a:r>
              <a:rPr lang="pt-BR" sz="1200" b="1" dirty="0">
                <a:solidFill>
                  <a:srgbClr val="002060"/>
                </a:solidFill>
                <a:latin typeface="Liberation Sans Narrow"/>
              </a:rPr>
              <a:t>@2019</a:t>
            </a:r>
          </a:p>
        </p:txBody>
      </p:sp>
      <p:sp>
        <p:nvSpPr>
          <p:cNvPr id="5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r>
              <a:rPr lang="pt-BR" dirty="0"/>
              <a:t>155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7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668" y="1465834"/>
            <a:ext cx="70180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 algn="just">
              <a:lnSpc>
                <a:spcPct val="100000"/>
              </a:lnSpc>
              <a:spcBef>
                <a:spcPts val="100"/>
              </a:spcBef>
            </a:pPr>
            <a:r>
              <a:rPr sz="1800" spc="-505" dirty="0">
                <a:solidFill>
                  <a:srgbClr val="2CA1BE"/>
                </a:solidFill>
              </a:rPr>
              <a:t></a:t>
            </a:r>
            <a:endParaRPr sz="270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10601" y="6539959"/>
            <a:ext cx="33655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2</a:t>
            </a:fld>
            <a:endParaRPr sz="1200" dirty="0">
              <a:latin typeface="Liberation Sans Narrow"/>
              <a:cs typeface="Liberation Sans Narrow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E212711-C996-4FB3-9A1E-9B9F02A7C61B}"/>
              </a:ext>
            </a:extLst>
          </p:cNvPr>
          <p:cNvSpPr txBox="1"/>
          <p:nvPr/>
        </p:nvSpPr>
        <p:spPr>
          <a:xfrm>
            <a:off x="1219200" y="5334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TECLADO DE MEMBRANA</a:t>
            </a:r>
          </a:p>
        </p:txBody>
      </p:sp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A0C441C-56F6-4967-8B57-7775C587F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65834"/>
            <a:ext cx="7315200" cy="3600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22B6D-3675-4CD3-A01F-FDE552B4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31" y="533400"/>
            <a:ext cx="7017384" cy="553998"/>
          </a:xfrm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ctr"/>
            <a:r>
              <a:rPr lang="pt-BR" sz="3600" b="1" spc="-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TECLADO DE MEMBRANA</a:t>
            </a:r>
            <a:endParaRPr lang="pt-BR" sz="3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3A9F6C-B61B-4182-807E-11DBCC4E9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4912" y="1143000"/>
            <a:ext cx="6734175" cy="2154436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5"/>
              </a:spcBef>
            </a:pPr>
            <a:r>
              <a:rPr lang="pt-BR" sz="2800" b="0" dirty="0"/>
              <a:t>Este Teclado Matricial 4×4 é um componente do Arduino muito utilizado para entrada de dados. Ele possui 16 teclas dispostas em 4 linhas x 4 colunas, e um conector de 8 pinos para ligação: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F29C11-2711-4EE0-B260-2D2B13E47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3312676"/>
            <a:ext cx="3763123" cy="33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6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1BE84-BE0F-4679-94F6-049C6B160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36098"/>
            <a:ext cx="7924800" cy="783102"/>
          </a:xfrm>
        </p:spPr>
        <p:txBody>
          <a:bodyPr/>
          <a:lstStyle/>
          <a:p>
            <a:r>
              <a:rPr lang="pt-BR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Pinagem Teclado Matricial 4X4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6784BC-7F16-41F7-B5A0-46B48913C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8919" y="1688306"/>
            <a:ext cx="7006161" cy="4062651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dirty="0"/>
              <a:t>Internamente são 16 teclas </a:t>
            </a:r>
            <a:r>
              <a:rPr lang="pt-BR" sz="2400" b="0" dirty="0" err="1"/>
              <a:t>push-buttons</a:t>
            </a:r>
            <a:r>
              <a:rPr lang="pt-BR" sz="2400" b="0" dirty="0"/>
              <a:t> tipo membrana dispostos na configuração a seguir em um formato </a:t>
            </a:r>
            <a:r>
              <a:rPr lang="pt-BR" sz="2400" b="0" dirty="0" err="1"/>
              <a:t>keypad</a:t>
            </a:r>
            <a:r>
              <a:rPr lang="pt-BR" sz="2400" b="0" dirty="0"/>
              <a:t>. Conforme a tecla é pressionada, é feita a conexão entre a linha e a coluna correspondentes. Se pressionarmos a tecla A no teclado matricial, será feita a conexão entre os pinos 1 (linha 1) e 8 (coluna 4), se pressionarmos a tecla 7, será feita uma conexão entre os pinos 3 (linha 3)  e 5 (coluna 1), e assim por diante: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b="0" dirty="0"/>
              <a:t>Veja na figura a seguir:</a:t>
            </a:r>
          </a:p>
        </p:txBody>
      </p:sp>
    </p:spTree>
    <p:extLst>
      <p:ext uri="{BB962C8B-B14F-4D97-AF65-F5344CB8AC3E}">
        <p14:creationId xmlns:p14="http://schemas.microsoft.com/office/powerpoint/2010/main" val="265257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610601" y="6539958"/>
            <a:ext cx="336550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z="1200" b="1" dirty="0">
                <a:solidFill>
                  <a:srgbClr val="001F5F"/>
                </a:solidFill>
                <a:latin typeface="Liberation Sans Narrow"/>
                <a:cs typeface="Liberation Sans Narrow"/>
              </a:rPr>
              <a:t>5</a:t>
            </a:fld>
            <a:endParaRPr sz="1200">
              <a:latin typeface="Liberation Sans Narrow"/>
              <a:cs typeface="Liberation Sans Narrow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CD4C855-F5FE-4B42-9BF3-D9A551905943}"/>
              </a:ext>
            </a:extLst>
          </p:cNvPr>
          <p:cNvSpPr txBox="1"/>
          <p:nvPr/>
        </p:nvSpPr>
        <p:spPr>
          <a:xfrm>
            <a:off x="1219200" y="533400"/>
            <a:ext cx="6324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TECLADO DE MEMBRANA</a:t>
            </a:r>
          </a:p>
        </p:txBody>
      </p:sp>
      <p:pic>
        <p:nvPicPr>
          <p:cNvPr id="13" name="Imagem 12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8283D26-F1BC-40F3-B571-19EC8F382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71" y="1828800"/>
            <a:ext cx="5823857" cy="37060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48241" y="6539960"/>
            <a:ext cx="299797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88669C0-973A-4991-9405-5A56BFF0E791}"/>
              </a:ext>
            </a:extLst>
          </p:cNvPr>
          <p:cNvSpPr/>
          <p:nvPr/>
        </p:nvSpPr>
        <p:spPr>
          <a:xfrm>
            <a:off x="2133600" y="191282"/>
            <a:ext cx="457727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Conectando Teclado </a:t>
            </a:r>
          </a:p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Matricial ao Arduino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483B586-233B-40B8-B270-E89DA0743C90}"/>
              </a:ext>
            </a:extLst>
          </p:cNvPr>
          <p:cNvSpPr/>
          <p:nvPr/>
        </p:nvSpPr>
        <p:spPr>
          <a:xfrm>
            <a:off x="952041" y="1752600"/>
            <a:ext cx="7696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Neste exemplo vamos utilizar 8 portas do Arduino para ligação ao teclado matricial, sendo 4 para as linhas, e 4 para as colunas. Os pinos das linhas deverão ser configurados como </a:t>
            </a:r>
            <a:r>
              <a:rPr lang="pt-BR" sz="2800" b="1" dirty="0"/>
              <a:t>OUTPUT (Saída)</a:t>
            </a:r>
            <a:r>
              <a:rPr lang="pt-BR" sz="2800" dirty="0"/>
              <a:t>, e os pinos das colunas como </a:t>
            </a:r>
            <a:r>
              <a:rPr lang="pt-BR" sz="2800" b="1" dirty="0"/>
              <a:t>INPUT (Entrada)</a:t>
            </a:r>
            <a:r>
              <a:rPr lang="pt-BR" sz="2800" dirty="0"/>
              <a:t>. Nos pinos referente às colunas, vamos utilizar 4 resistores </a:t>
            </a:r>
            <a:r>
              <a:rPr lang="pt-BR" sz="2800" dirty="0" err="1"/>
              <a:t>pull-down</a:t>
            </a:r>
            <a:r>
              <a:rPr lang="pt-BR" sz="2800" dirty="0"/>
              <a:t>, mantendo-as em nível baixo quando não houver acionamento das teclas: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A10ED50-8E90-41D7-8574-00CEAF244B73}"/>
              </a:ext>
            </a:extLst>
          </p:cNvPr>
          <p:cNvSpPr/>
          <p:nvPr/>
        </p:nvSpPr>
        <p:spPr>
          <a:xfrm>
            <a:off x="2283360" y="381000"/>
            <a:ext cx="457727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Conectando Teclado </a:t>
            </a:r>
          </a:p>
          <a:p>
            <a:r>
              <a:rPr lang="pt-BR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Matricial ao Arduino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BE7890F-4D52-4958-9E59-EFC4E593B8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360" y="1704439"/>
            <a:ext cx="4419601" cy="4591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6F871C75-4409-4679-A7A0-0179F96E62C7}"/>
              </a:ext>
            </a:extLst>
          </p:cNvPr>
          <p:cNvSpPr/>
          <p:nvPr/>
        </p:nvSpPr>
        <p:spPr>
          <a:xfrm>
            <a:off x="571500" y="381000"/>
            <a:ext cx="8001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Programando o Arduino para mapeamento das teclas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EAFA712-D1F7-4F23-BD9A-EB89E224ACBB}"/>
              </a:ext>
            </a:extLst>
          </p:cNvPr>
          <p:cNvSpPr/>
          <p:nvPr/>
        </p:nvSpPr>
        <p:spPr>
          <a:xfrm>
            <a:off x="838200" y="1859340"/>
            <a:ext cx="77343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800" dirty="0"/>
              <a:t>No programa, primeiro definimos todos os pinos das linhas como saída (pinos 3, 4, 5 e 6), e os pinos de colunas como entrada (pinos 8,9,10 e 11). Um loop se encarrega de colocar cada pino de saída (linhas) em estado alto (HIGH), e verificar se alguma tecla foi pressionada, por meio de um comando IF para cada coluna. Caso isso aconteça, é gerada uma saída no serial monitor com a informação correspondente à qual tecla foi pressionada no teclado matricial:</a:t>
            </a:r>
          </a:p>
        </p:txBody>
      </p:sp>
    </p:spTree>
    <p:extLst>
      <p:ext uri="{BB962C8B-B14F-4D97-AF65-F5344CB8AC3E}">
        <p14:creationId xmlns:p14="http://schemas.microsoft.com/office/powerpoint/2010/main" val="127419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733800" y="6539959"/>
            <a:ext cx="4576189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spcBef>
                <a:spcPts val="20"/>
              </a:spcBef>
            </a:pPr>
            <a:r>
              <a:rPr lang="pt-BR" spc="-5" dirty="0"/>
              <a:t>ETECZL </a:t>
            </a:r>
            <a:r>
              <a:rPr lang="pt-BR" dirty="0"/>
              <a:t>– Aulas de Fundamentos Informática-</a:t>
            </a:r>
            <a:r>
              <a:rPr lang="pt-BR" dirty="0" err="1"/>
              <a:t>Arduino</a:t>
            </a:r>
            <a:r>
              <a:rPr lang="pt-BR" spc="-5" dirty="0"/>
              <a:t> </a:t>
            </a:r>
            <a:r>
              <a:rPr lang="pt-BR" dirty="0"/>
              <a:t>-</a:t>
            </a:r>
            <a:r>
              <a:rPr lang="pt-BR" spc="-10" dirty="0"/>
              <a:t> </a:t>
            </a:r>
            <a:r>
              <a:rPr lang="pt-BR" dirty="0"/>
              <a:t>@2019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610600" y="6539960"/>
            <a:ext cx="337438" cy="187231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C9E001B-706A-48AB-B644-E2AC65BA6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863" y="304800"/>
            <a:ext cx="6139737" cy="5410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11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524</Words>
  <Application>Microsoft Office PowerPoint</Application>
  <PresentationFormat>Apresentação na tela (4:3)</PresentationFormat>
  <Paragraphs>42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Calibri</vt:lpstr>
      <vt:lpstr>Liberation Sans Narrow</vt:lpstr>
      <vt:lpstr>Verdana</vt:lpstr>
      <vt:lpstr>Office Theme</vt:lpstr>
      <vt:lpstr>Apresentação do PowerPoint</vt:lpstr>
      <vt:lpstr></vt:lpstr>
      <vt:lpstr>TECLADO DE MEMBRANA</vt:lpstr>
      <vt:lpstr>Pinagem Teclado Matricial 4X4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Programação do Básico do teclado Membrana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Oficina de Robótica</dc:title>
  <dc:creator>Anderson perez</dc:creator>
  <cp:lastModifiedBy>Carlos Alberto P. da Silva</cp:lastModifiedBy>
  <cp:revision>33</cp:revision>
  <dcterms:created xsi:type="dcterms:W3CDTF">2018-09-13T18:52:53Z</dcterms:created>
  <dcterms:modified xsi:type="dcterms:W3CDTF">2020-09-22T17:18:52Z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2014-05-15T00:00:00Z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2018-09-13T00:00:00Z</vt:filetime>
  </property>
</Properties>
</file>