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608A-66FF-44E2-83AB-F38724FCFFF9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5426-7E40-475A-9D57-0C113B424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601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608A-66FF-44E2-83AB-F38724FCFFF9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5426-7E40-475A-9D57-0C113B424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608A-66FF-44E2-83AB-F38724FCFFF9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5426-7E40-475A-9D57-0C113B424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7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608A-66FF-44E2-83AB-F38724FCFFF9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5426-7E40-475A-9D57-0C113B424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48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608A-66FF-44E2-83AB-F38724FCFFF9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5426-7E40-475A-9D57-0C113B424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29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608A-66FF-44E2-83AB-F38724FCFFF9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5426-7E40-475A-9D57-0C113B424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85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608A-66FF-44E2-83AB-F38724FCFFF9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5426-7E40-475A-9D57-0C113B424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338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608A-66FF-44E2-83AB-F38724FCFFF9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5426-7E40-475A-9D57-0C113B424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36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608A-66FF-44E2-83AB-F38724FCFFF9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5426-7E40-475A-9D57-0C113B424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85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608A-66FF-44E2-83AB-F38724FCFFF9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5426-7E40-475A-9D57-0C113B424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818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3608A-66FF-44E2-83AB-F38724FCFFF9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A5426-7E40-475A-9D57-0C113B424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54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3608A-66FF-44E2-83AB-F38724FCFFF9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A5426-7E40-475A-9D57-0C113B4247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80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609600" y="1320800"/>
            <a:ext cx="1981200" cy="33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</a:t>
            </a:r>
            <a:r>
              <a:rPr lang="pt-BR" dirty="0" smtClean="0">
                <a:solidFill>
                  <a:schemeClr val="tx1"/>
                </a:solidFill>
              </a:rPr>
              <a:t>urma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3784600" y="3238500"/>
            <a:ext cx="1981200" cy="33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Aula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9131300" y="1320800"/>
            <a:ext cx="1981200" cy="33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Professor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9150349" y="4916327"/>
            <a:ext cx="1981200" cy="33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Disciplina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609600" y="4826000"/>
            <a:ext cx="1981200" cy="3302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Sala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1" name="Conector reto 10"/>
          <p:cNvCxnSpPr>
            <a:stCxn id="8" idx="0"/>
            <a:endCxn id="4" idx="2"/>
          </p:cNvCxnSpPr>
          <p:nvPr/>
        </p:nvCxnSpPr>
        <p:spPr>
          <a:xfrm flipV="1">
            <a:off x="1600200" y="1651000"/>
            <a:ext cx="0" cy="317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1597086" y="4495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1597086" y="1651000"/>
            <a:ext cx="3337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  <a:endParaRPr lang="pt-BR" dirty="0"/>
          </a:p>
        </p:txBody>
      </p:sp>
      <p:sp>
        <p:nvSpPr>
          <p:cNvPr id="15" name="Losango 14"/>
          <p:cNvSpPr/>
          <p:nvPr/>
        </p:nvSpPr>
        <p:spPr>
          <a:xfrm>
            <a:off x="3670300" y="1174750"/>
            <a:ext cx="2209800" cy="6223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Participa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7" name="Conector reto 16"/>
          <p:cNvCxnSpPr>
            <a:stCxn id="4" idx="3"/>
            <a:endCxn id="15" idx="1"/>
          </p:cNvCxnSpPr>
          <p:nvPr/>
        </p:nvCxnSpPr>
        <p:spPr>
          <a:xfrm>
            <a:off x="2590800" y="1485900"/>
            <a:ext cx="1079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5" idx="2"/>
            <a:endCxn id="5" idx="0"/>
          </p:cNvCxnSpPr>
          <p:nvPr/>
        </p:nvCxnSpPr>
        <p:spPr>
          <a:xfrm>
            <a:off x="4775200" y="1797050"/>
            <a:ext cx="0" cy="1441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2649723" y="117475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4441454" y="2913618"/>
            <a:ext cx="3337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10105870" y="4593193"/>
            <a:ext cx="3337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  <a:endParaRPr lang="pt-BR" dirty="0"/>
          </a:p>
        </p:txBody>
      </p:sp>
      <p:sp>
        <p:nvSpPr>
          <p:cNvPr id="24" name="Losango 23"/>
          <p:cNvSpPr/>
          <p:nvPr/>
        </p:nvSpPr>
        <p:spPr>
          <a:xfrm>
            <a:off x="492186" y="3186669"/>
            <a:ext cx="2209800" cy="6223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Pertence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6" name="Conector reto 25"/>
          <p:cNvCxnSpPr>
            <a:stCxn id="6" idx="2"/>
            <a:endCxn id="7" idx="0"/>
          </p:cNvCxnSpPr>
          <p:nvPr/>
        </p:nvCxnSpPr>
        <p:spPr>
          <a:xfrm>
            <a:off x="10121900" y="1651000"/>
            <a:ext cx="19049" cy="3265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osango 8"/>
          <p:cNvSpPr/>
          <p:nvPr/>
        </p:nvSpPr>
        <p:spPr>
          <a:xfrm>
            <a:off x="9036049" y="2875519"/>
            <a:ext cx="2209800" cy="6223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Ensina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10121900" y="170926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2" name="Losango 31"/>
          <p:cNvSpPr/>
          <p:nvPr/>
        </p:nvSpPr>
        <p:spPr>
          <a:xfrm>
            <a:off x="6575055" y="3083957"/>
            <a:ext cx="2209800" cy="6223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Ministra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4" name="Conector reto 33"/>
          <p:cNvCxnSpPr>
            <a:stCxn id="6" idx="1"/>
          </p:cNvCxnSpPr>
          <p:nvPr/>
        </p:nvCxnSpPr>
        <p:spPr>
          <a:xfrm flipH="1">
            <a:off x="7619569" y="1485900"/>
            <a:ext cx="15117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endCxn id="32" idx="0"/>
          </p:cNvCxnSpPr>
          <p:nvPr/>
        </p:nvCxnSpPr>
        <p:spPr>
          <a:xfrm>
            <a:off x="7679954" y="1428750"/>
            <a:ext cx="1" cy="1655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stCxn id="5" idx="3"/>
            <a:endCxn id="32" idx="1"/>
          </p:cNvCxnSpPr>
          <p:nvPr/>
        </p:nvCxnSpPr>
        <p:spPr>
          <a:xfrm flipV="1">
            <a:off x="5765800" y="3395107"/>
            <a:ext cx="809255" cy="84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osango 41"/>
          <p:cNvSpPr/>
          <p:nvPr/>
        </p:nvSpPr>
        <p:spPr>
          <a:xfrm>
            <a:off x="3676651" y="4724400"/>
            <a:ext cx="2209800" cy="6223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Integra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8829614" y="113613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735450" y="3086697"/>
            <a:ext cx="3337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/>
              <a:t>N</a:t>
            </a:r>
            <a:endParaRPr lang="pt-BR" dirty="0"/>
          </a:p>
        </p:txBody>
      </p:sp>
      <p:cxnSp>
        <p:nvCxnSpPr>
          <p:cNvPr id="49" name="Conector reto 48"/>
          <p:cNvCxnSpPr>
            <a:stCxn id="42" idx="3"/>
            <a:endCxn id="7" idx="1"/>
          </p:cNvCxnSpPr>
          <p:nvPr/>
        </p:nvCxnSpPr>
        <p:spPr>
          <a:xfrm>
            <a:off x="5886451" y="5035550"/>
            <a:ext cx="3263898" cy="45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>
            <a:stCxn id="42" idx="0"/>
            <a:endCxn id="5" idx="2"/>
          </p:cNvCxnSpPr>
          <p:nvPr/>
        </p:nvCxnSpPr>
        <p:spPr>
          <a:xfrm flipH="1" flipV="1">
            <a:off x="4775200" y="3568700"/>
            <a:ext cx="6351" cy="1155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8875774" y="473166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7" name="CaixaDeTexto 56"/>
          <p:cNvSpPr txBox="1"/>
          <p:nvPr/>
        </p:nvSpPr>
        <p:spPr>
          <a:xfrm>
            <a:off x="4767340" y="360771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8" name="CaixaDeTexto 57"/>
          <p:cNvSpPr txBox="1"/>
          <p:nvPr/>
        </p:nvSpPr>
        <p:spPr>
          <a:xfrm>
            <a:off x="214127" y="5650589"/>
            <a:ext cx="1191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Explicação: Aqui podemos perceber que as relações no geral são 1 – N já que uma Sala pertence a N Turmas, um Professor pode ensinar varias Disciplinas e aulas assim como no conteúdo da Disciplina integra a uma única Aula sendo a exceção do gráfico de DER essa relação de 1 – 1 entre Disciplina e Aula, isso levando em conta o enunciado esta seria a melhor resolução encontrada</a:t>
            </a:r>
            <a:endParaRPr lang="pt-BR" dirty="0"/>
          </a:p>
        </p:txBody>
      </p:sp>
      <p:sp>
        <p:nvSpPr>
          <p:cNvPr id="59" name="CaixaDeTexto 58"/>
          <p:cNvSpPr txBox="1"/>
          <p:nvPr/>
        </p:nvSpPr>
        <p:spPr>
          <a:xfrm>
            <a:off x="5377218" y="370904"/>
            <a:ext cx="27159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DER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98043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201188" y="1416395"/>
            <a:ext cx="2152996" cy="399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Turma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201189" y="1815406"/>
            <a:ext cx="2152996" cy="1238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ID_Turma</a:t>
            </a:r>
            <a:r>
              <a:rPr lang="pt-BR" dirty="0" smtClean="0">
                <a:solidFill>
                  <a:schemeClr val="tx1"/>
                </a:solidFill>
              </a:rPr>
              <a:t>(PK)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Turno(FK)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Num_Alunos</a:t>
            </a:r>
            <a:endParaRPr lang="pt-BR" dirty="0" smtClean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9024388" y="1017385"/>
            <a:ext cx="2152996" cy="399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Professor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9024389" y="1416396"/>
            <a:ext cx="2152996" cy="1238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ID_Prof</a:t>
            </a:r>
            <a:r>
              <a:rPr lang="pt-BR" dirty="0" smtClean="0">
                <a:solidFill>
                  <a:schemeClr val="tx1"/>
                </a:solidFill>
              </a:rPr>
              <a:t>(PK)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ID_Disciplina</a:t>
            </a:r>
            <a:r>
              <a:rPr lang="pt-BR" dirty="0" smtClean="0">
                <a:solidFill>
                  <a:schemeClr val="tx1"/>
                </a:solidFill>
              </a:rPr>
              <a:t>(FK)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15989" y="2654992"/>
            <a:ext cx="2152996" cy="399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Aula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315989" y="3054003"/>
            <a:ext cx="2152996" cy="12385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Nome_Aula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ID_Turma</a:t>
            </a:r>
            <a:r>
              <a:rPr lang="pt-BR" dirty="0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ID_Prof</a:t>
            </a:r>
            <a:r>
              <a:rPr lang="pt-BR" dirty="0" smtClean="0">
                <a:solidFill>
                  <a:schemeClr val="tx1"/>
                </a:solidFill>
              </a:rPr>
              <a:t>(FK)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ID_Disciplina</a:t>
            </a:r>
            <a:r>
              <a:rPr lang="pt-BR" dirty="0" smtClean="0">
                <a:solidFill>
                  <a:schemeClr val="tx1"/>
                </a:solidFill>
              </a:rPr>
              <a:t>(FK)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9227587" y="4992485"/>
            <a:ext cx="2152996" cy="399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Disciplina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9227587" y="5391497"/>
            <a:ext cx="2152997" cy="839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ID_Disciplina</a:t>
            </a:r>
            <a:r>
              <a:rPr lang="pt-BR" dirty="0" smtClean="0">
                <a:solidFill>
                  <a:schemeClr val="tx1"/>
                </a:solidFill>
              </a:rPr>
              <a:t>(PK)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Nome_Dis</a:t>
            </a:r>
            <a:endParaRPr lang="pt-BR" dirty="0" smtClean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1268315" y="4382884"/>
            <a:ext cx="2152996" cy="3990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Sala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1268315" y="4781896"/>
            <a:ext cx="2152997" cy="8395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Turno(PK)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BR" dirty="0" err="1" smtClean="0">
                <a:solidFill>
                  <a:schemeClr val="tx1"/>
                </a:solidFill>
              </a:rPr>
              <a:t>Num_Sala</a:t>
            </a:r>
            <a:endParaRPr lang="pt-BR" dirty="0" smtClean="0">
              <a:solidFill>
                <a:schemeClr val="tx1"/>
              </a:solidFill>
            </a:endParaRPr>
          </a:p>
        </p:txBody>
      </p:sp>
      <p:cxnSp>
        <p:nvCxnSpPr>
          <p:cNvPr id="19" name="Conector Angulado 18"/>
          <p:cNvCxnSpPr/>
          <p:nvPr/>
        </p:nvCxnSpPr>
        <p:spPr>
          <a:xfrm>
            <a:off x="3067957" y="2113643"/>
            <a:ext cx="2598057" cy="142240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Angulado 20"/>
          <p:cNvCxnSpPr/>
          <p:nvPr/>
        </p:nvCxnSpPr>
        <p:spPr>
          <a:xfrm rot="10800000" flipV="1">
            <a:off x="6931062" y="1815404"/>
            <a:ext cx="2566726" cy="2083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/>
          <p:nvPr/>
        </p:nvCxnSpPr>
        <p:spPr>
          <a:xfrm rot="10800000">
            <a:off x="7204531" y="4116614"/>
            <a:ext cx="2293257" cy="1504868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stCxn id="9" idx="2"/>
          </p:cNvCxnSpPr>
          <p:nvPr/>
        </p:nvCxnSpPr>
        <p:spPr>
          <a:xfrm>
            <a:off x="10100887" y="2654993"/>
            <a:ext cx="35527" cy="2337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H="1">
            <a:off x="876300" y="4992485"/>
            <a:ext cx="899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H="1" flipV="1">
            <a:off x="818243" y="2403929"/>
            <a:ext cx="29028" cy="25885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818243" y="2403929"/>
            <a:ext cx="9579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896524" y="4561790"/>
            <a:ext cx="4789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7413928" y="3569568"/>
            <a:ext cx="3773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9799200" y="270117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8722702" y="14769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9778571" y="4656715"/>
            <a:ext cx="3773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5022914" y="3202595"/>
            <a:ext cx="3773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896524" y="2125354"/>
            <a:ext cx="3773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7510498" y="4105953"/>
            <a:ext cx="4789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8784902" y="5644011"/>
            <a:ext cx="4789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390541" y="1754242"/>
            <a:ext cx="4789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5504675" y="644279"/>
            <a:ext cx="209793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MER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03092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337834" y="576171"/>
            <a:ext cx="11854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Notas: O turno é PK em sala pelo fato dele determinar qual turma devera usar a sala em um determinado horário, disciplina está relacionado a “aulas” pelo simples fato de que uma aula obrigatoriamente tem um disciplina (como agora sendo uma prova da disciplina de BD), por fim teve o detalhe da 1 – N professor entre disciplina eu estava em duvida cabal se o correto é N – N ou 1 – N já que N professores podem também ter uma disciplina e vice versa mas considerei essa relação mais adequada a enunciado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37834" y="2879677"/>
            <a:ext cx="5404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/>
              <a:t>Lista de entidades</a:t>
            </a:r>
            <a:endParaRPr lang="pt-BR" sz="36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37834" y="3526008"/>
            <a:ext cx="20778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dirty="0" smtClean="0"/>
              <a:t>Sala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Turmas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Professores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Aulas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 smtClean="0"/>
              <a:t>Disciplinas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527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239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dti</dc:creator>
  <cp:lastModifiedBy>dti</cp:lastModifiedBy>
  <cp:revision>8</cp:revision>
  <dcterms:created xsi:type="dcterms:W3CDTF">2025-08-13T16:25:43Z</dcterms:created>
  <dcterms:modified xsi:type="dcterms:W3CDTF">2025-08-13T17:56:55Z</dcterms:modified>
</cp:coreProperties>
</file>