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+mn-lt"/>
                <a:ea typeface="+mn-ea"/>
                <a:cs typeface="+mn-cs"/>
                <a:sym typeface="Bodoni SvtyTwo ITC TT-Boo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8" name="Shape 108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Shape 27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Shape 28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Shape 29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Shape 30"/>
          <p:cNvSpPr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Shape 31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Shape 32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+mn-lt"/>
                <a:ea typeface="+mn-ea"/>
                <a:cs typeface="+mn-cs"/>
                <a:sym typeface="Bodoni SvtyTwo ITC TT-Boo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Shape 51"/>
          <p:cNvSpPr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Shape 52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>
                <a:latin typeface="+mn-lt"/>
                <a:ea typeface="+mn-ea"/>
                <a:cs typeface="+mn-cs"/>
                <a:sym typeface="Bodoni SvtyTwo ITC TT-Boo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Shape 81"/>
          <p:cNvSpPr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Shape 98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Shape 99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j-lt"/>
          <a:ea typeface="+mj-ea"/>
          <a:cs typeface="+mj-cs"/>
          <a:sym typeface="Noteworthy Light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j-lt"/>
          <a:ea typeface="+mj-ea"/>
          <a:cs typeface="+mj-cs"/>
          <a:sym typeface="Noteworthy Light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j-lt"/>
          <a:ea typeface="+mj-ea"/>
          <a:cs typeface="+mj-cs"/>
          <a:sym typeface="Noteworthy Light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j-lt"/>
          <a:ea typeface="+mj-ea"/>
          <a:cs typeface="+mj-cs"/>
          <a:sym typeface="Noteworthy Light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j-lt"/>
          <a:ea typeface="+mj-ea"/>
          <a:cs typeface="+mj-cs"/>
          <a:sym typeface="Noteworthy Light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j-lt"/>
          <a:ea typeface="+mj-ea"/>
          <a:cs typeface="+mj-cs"/>
          <a:sym typeface="Noteworthy Light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j-lt"/>
          <a:ea typeface="+mj-ea"/>
          <a:cs typeface="+mj-cs"/>
          <a:sym typeface="Noteworthy Light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j-lt"/>
          <a:ea typeface="+mj-ea"/>
          <a:cs typeface="+mj-cs"/>
          <a:sym typeface="Noteworthy Light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j-lt"/>
          <a:ea typeface="+mj-ea"/>
          <a:cs typeface="+mj-cs"/>
          <a:sym typeface="Noteworthy Light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logo.png"/>
          <p:cNvPicPr>
            <a:picLocks noChangeAspect="1"/>
          </p:cNvPicPr>
          <p:nvPr/>
        </p:nvPicPr>
        <p:blipFill>
          <a:blip r:embed="rId2">
            <a:extLst/>
          </a:blip>
          <a:srcRect l="4200" t="0" r="0" b="33600"/>
          <a:stretch>
            <a:fillRect/>
          </a:stretch>
        </p:blipFill>
        <p:spPr>
          <a:xfrm>
            <a:off x="160188" y="-1825160"/>
            <a:ext cx="7132599" cy="494368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/>
          <p:nvPr/>
        </p:nvSpPr>
        <p:spPr>
          <a:xfrm>
            <a:off x="418149" y="4621910"/>
            <a:ext cx="12854749" cy="806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2" algn="just">
              <a:defRPr sz="3400"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t>Edwin Rodriguez     Omar Lewis     Josh Miller     Jason Perry</a:t>
            </a:r>
          </a:p>
        </p:txBody>
      </p:sp>
      <p:sp>
        <p:nvSpPr>
          <p:cNvPr id="135" name="Shape 135"/>
          <p:cNvSpPr/>
          <p:nvPr/>
        </p:nvSpPr>
        <p:spPr>
          <a:xfrm>
            <a:off x="9541706" y="1075617"/>
            <a:ext cx="2185036" cy="132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Noteworthy Bold"/>
                <a:ea typeface="Noteworthy Bold"/>
                <a:cs typeface="Noteworthy Bold"/>
                <a:sym typeface="Noteworthy Bold"/>
              </a:defRPr>
            </a:lvl1pPr>
          </a:lstStyle>
          <a:p>
            <a:pPr/>
            <a:r>
              <a:t>Team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-42334" y="1940400"/>
            <a:ext cx="12151454" cy="587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26319" indent="-326319" algn="l">
              <a:lnSpc>
                <a:spcPct val="150000"/>
              </a:lnSpc>
              <a:spcBef>
                <a:spcPts val="2400"/>
              </a:spcBef>
              <a:buSzPct val="75000"/>
              <a:buChar char="•"/>
              <a:defRPr sz="3000">
                <a:latin typeface="+mj-lt"/>
                <a:ea typeface="+mj-ea"/>
                <a:cs typeface="+mj-cs"/>
                <a:sym typeface="Noteworthy Light"/>
              </a:defRPr>
            </a:pPr>
            <a:r>
              <a:t>To begin, you'll be provided with a writing prompt in the form of an image.</a:t>
            </a:r>
          </a:p>
          <a:p>
            <a:pPr marL="326319" indent="-326319" algn="l">
              <a:lnSpc>
                <a:spcPct val="150000"/>
              </a:lnSpc>
              <a:spcBef>
                <a:spcPts val="2400"/>
              </a:spcBef>
              <a:buSzPct val="75000"/>
              <a:buChar char="•"/>
              <a:defRPr sz="3000">
                <a:latin typeface="+mj-lt"/>
                <a:ea typeface="+mj-ea"/>
                <a:cs typeface="+mj-cs"/>
                <a:sym typeface="Noteworthy Light"/>
              </a:defRPr>
            </a:pPr>
            <a:r>
              <a:t>Using the given writing prompt, you’ll be given only 20 minutes to develop a story of your choosing.</a:t>
            </a:r>
          </a:p>
          <a:p>
            <a:pPr marL="326319" indent="-326319" algn="l">
              <a:lnSpc>
                <a:spcPct val="150000"/>
              </a:lnSpc>
              <a:spcBef>
                <a:spcPts val="2400"/>
              </a:spcBef>
              <a:buSzPct val="75000"/>
              <a:buChar char="•"/>
              <a:defRPr sz="3000">
                <a:latin typeface="+mj-lt"/>
                <a:ea typeface="+mj-ea"/>
                <a:cs typeface="+mj-cs"/>
                <a:sym typeface="Noteworthy Light"/>
              </a:defRPr>
            </a:pPr>
            <a:r>
              <a:t>Once completed, our experienced mentors will provide you with constructive feedback to help you understand principles common to analytical writing, while preparing you for multi-genre projects that embrace academic thinking.</a:t>
            </a:r>
          </a:p>
        </p:txBody>
      </p:sp>
      <p:sp>
        <p:nvSpPr>
          <p:cNvPr id="159" name="Shape 159"/>
          <p:cNvSpPr/>
          <p:nvPr/>
        </p:nvSpPr>
        <p:spPr>
          <a:xfrm>
            <a:off x="269478" y="455612"/>
            <a:ext cx="3017044" cy="1120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latin typeface="+mj-lt"/>
                <a:ea typeface="+mj-ea"/>
                <a:cs typeface="+mj-cs"/>
                <a:sym typeface="Noteworthy Light"/>
              </a:defRPr>
            </a:lvl1pPr>
          </a:lstStyle>
          <a:p>
            <a:pPr/>
            <a:r>
              <a:t>Instructions: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xfrm>
            <a:off x="635496" y="1739420"/>
            <a:ext cx="11988801" cy="547841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  <a:defRPr sz="3600">
                <a:solidFill>
                  <a:srgbClr val="414141"/>
                </a:solidFill>
              </a:defRPr>
            </a:pPr>
            <a:r>
              <a:t>Break through your </a:t>
            </a:r>
          </a:p>
          <a:p>
            <a:pPr>
              <a:lnSpc>
                <a:spcPct val="100000"/>
              </a:lnSpc>
              <a:spcBef>
                <a:spcPts val="2400"/>
              </a:spcBef>
              <a:defRPr sz="3600">
                <a:solidFill>
                  <a:srgbClr val="414141"/>
                </a:solidFill>
              </a:defRPr>
            </a:pPr>
          </a:p>
          <a:p>
            <a:pPr>
              <a:lnSpc>
                <a:spcPct val="100000"/>
              </a:lnSpc>
              <a:spcBef>
                <a:spcPts val="2400"/>
              </a:spcBef>
              <a:defRPr sz="3600">
                <a:solidFill>
                  <a:srgbClr val="414141"/>
                </a:solidFill>
              </a:defRPr>
            </a:pPr>
          </a:p>
          <a:p>
            <a:pPr>
              <a:lnSpc>
                <a:spcPct val="100000"/>
              </a:lnSpc>
              <a:spcBef>
                <a:spcPts val="2400"/>
              </a:spcBef>
              <a:defRPr sz="3600">
                <a:solidFill>
                  <a:srgbClr val="414141"/>
                </a:solidFill>
              </a:defRPr>
            </a:pPr>
            <a:r>
              <a:t>and improve your creative writing skills.</a:t>
            </a:r>
          </a:p>
        </p:txBody>
      </p:sp>
      <p:pic>
        <p:nvPicPr>
          <p:cNvPr id="138" name="logo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21133"/>
          <a:stretch>
            <a:fillRect/>
          </a:stretch>
        </p:blipFill>
        <p:spPr>
          <a:xfrm>
            <a:off x="3488762" y="1335914"/>
            <a:ext cx="6350001" cy="50080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body" idx="1"/>
          </p:nvPr>
        </p:nvSpPr>
        <p:spPr>
          <a:xfrm>
            <a:off x="508000" y="168870"/>
            <a:ext cx="11988800" cy="9059532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50000"/>
              </a:lnSpc>
              <a:buClrTx/>
              <a:buSzTx/>
              <a:buFontTx/>
              <a:buNone/>
              <a:defRPr sz="4000">
                <a:solidFill>
                  <a:srgbClr val="A7362D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t>Designed for novice writers looking to:</a:t>
            </a:r>
          </a:p>
          <a:p>
            <a:pPr marL="391583" indent="-391583">
              <a:lnSpc>
                <a:spcPct val="150000"/>
              </a:lnSpc>
              <a:buClrTx/>
              <a:buSzPct val="75000"/>
              <a:buFontTx/>
              <a:buChar char="•"/>
              <a:defRPr sz="3500">
                <a:latin typeface="+mj-lt"/>
                <a:ea typeface="+mj-ea"/>
                <a:cs typeface="+mj-cs"/>
                <a:sym typeface="Noteworthy Light"/>
              </a:defRPr>
            </a:pPr>
            <a:r>
              <a:t>Test their critical thinking abilities and embrace their imagination through challenging exercises.</a:t>
            </a:r>
          </a:p>
          <a:p>
            <a:pPr marL="391583" indent="-391583">
              <a:lnSpc>
                <a:spcPct val="150000"/>
              </a:lnSpc>
              <a:buClrTx/>
              <a:buSzPct val="75000"/>
              <a:buFontTx/>
              <a:buChar char="•"/>
              <a:defRPr sz="3500">
                <a:latin typeface="+mj-lt"/>
                <a:ea typeface="+mj-ea"/>
                <a:cs typeface="+mj-cs"/>
                <a:sym typeface="Noteworthy Light"/>
              </a:defRPr>
            </a:pPr>
            <a:r>
              <a:t>Fine tune their grammar, spelling, and analytical skills.</a:t>
            </a:r>
          </a:p>
          <a:p>
            <a:pPr marL="391583" indent="-391583">
              <a:lnSpc>
                <a:spcPct val="150000"/>
              </a:lnSpc>
              <a:buClrTx/>
              <a:buSzPct val="75000"/>
              <a:buFontTx/>
              <a:buChar char="•"/>
              <a:defRPr sz="3500">
                <a:latin typeface="+mj-lt"/>
                <a:ea typeface="+mj-ea"/>
                <a:cs typeface="+mj-cs"/>
                <a:sym typeface="Noteworthy Light"/>
              </a:defRPr>
            </a:pPr>
            <a:r>
              <a:t>Improve their vocabulary and receive beneficial constructive criticism.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5918" y="1656642"/>
            <a:ext cx="11992964" cy="644031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190500" dist="101600" dir="5400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575" y="359313"/>
            <a:ext cx="6534850" cy="8750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61557" y="328258"/>
            <a:ext cx="3747377" cy="396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88473" y="5053385"/>
            <a:ext cx="3893545" cy="38124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5675">
              <a:spcBef>
                <a:spcPts val="1200"/>
              </a:spcBef>
              <a:defRPr sz="5460"/>
            </a:lvl1pPr>
          </a:lstStyle>
          <a:p>
            <a:pPr/>
            <a:r>
              <a:t>Technologies Used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4322" indent="-574322">
              <a:buClrTx/>
              <a:buSzPct val="75000"/>
              <a:buFontTx/>
              <a:buChar char="•"/>
              <a:defRPr sz="4400">
                <a:latin typeface="+mj-lt"/>
                <a:ea typeface="+mj-ea"/>
                <a:cs typeface="+mj-cs"/>
                <a:sym typeface="Noteworthy Light"/>
              </a:defRPr>
            </a:pPr>
            <a:r>
              <a:t>Node.js / Express Server</a:t>
            </a:r>
          </a:p>
          <a:p>
            <a:pPr marL="574322" indent="-574322">
              <a:buClrTx/>
              <a:buSzPct val="75000"/>
              <a:buFontTx/>
              <a:buChar char="•"/>
              <a:defRPr sz="4400">
                <a:latin typeface="+mj-lt"/>
                <a:ea typeface="+mj-ea"/>
                <a:cs typeface="+mj-cs"/>
                <a:sym typeface="Noteworthy Light"/>
              </a:defRPr>
            </a:pPr>
            <a:r>
              <a:t>Model View Controller (MVC)</a:t>
            </a:r>
          </a:p>
          <a:p>
            <a:pPr marL="574322" indent="-574322">
              <a:buClrTx/>
              <a:buSzPct val="75000"/>
              <a:buFontTx/>
              <a:buChar char="•"/>
              <a:defRPr sz="4400">
                <a:latin typeface="+mj-lt"/>
                <a:ea typeface="+mj-ea"/>
                <a:cs typeface="+mj-cs"/>
                <a:sym typeface="Noteworthy Light"/>
              </a:defRPr>
            </a:pPr>
            <a:r>
              <a:t>Firebase for Authentication</a:t>
            </a:r>
          </a:p>
          <a:p>
            <a:pPr marL="574322" indent="-574322">
              <a:buClrTx/>
              <a:buSzPct val="75000"/>
              <a:buFontTx/>
              <a:buChar char="•"/>
              <a:defRPr sz="4400">
                <a:latin typeface="+mj-lt"/>
                <a:ea typeface="+mj-ea"/>
                <a:cs typeface="+mj-cs"/>
                <a:sym typeface="Noteworthy Light"/>
              </a:defRPr>
            </a:pPr>
            <a:r>
              <a:t>MySQL Database</a:t>
            </a:r>
          </a:p>
          <a:p>
            <a:pPr marL="574322" indent="-574322">
              <a:buClrTx/>
              <a:buSzPct val="75000"/>
              <a:buFontTx/>
              <a:buChar char="•"/>
              <a:defRPr sz="4400">
                <a:latin typeface="+mj-lt"/>
                <a:ea typeface="+mj-ea"/>
                <a:cs typeface="+mj-cs"/>
                <a:sym typeface="Noteworthy Light"/>
              </a:defRPr>
            </a:pPr>
            <a:r>
              <a:t>Sequelize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5675">
              <a:spcBef>
                <a:spcPts val="1200"/>
              </a:spcBef>
              <a:defRPr sz="5460"/>
            </a:lvl1pPr>
          </a:lstStyle>
          <a:p>
            <a:pPr/>
            <a:r>
              <a:t>Future Enhancements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Tx/>
              <a:buSzPct val="75000"/>
              <a:buFontTx/>
              <a:buChar char="•"/>
              <a:defRPr>
                <a:latin typeface="+mj-lt"/>
                <a:ea typeface="+mj-ea"/>
                <a:cs typeface="+mj-cs"/>
                <a:sym typeface="Noteworthy Light"/>
              </a:defRPr>
            </a:pPr>
            <a:r>
              <a:t>Ability to have student/mentor message box area for feedback and suggestions.</a:t>
            </a:r>
          </a:p>
          <a:p>
            <a:pPr>
              <a:buClrTx/>
              <a:buSzPct val="75000"/>
              <a:buFontTx/>
              <a:buChar char="•"/>
              <a:defRPr>
                <a:latin typeface="+mj-lt"/>
                <a:ea typeface="+mj-ea"/>
                <a:cs typeface="+mj-cs"/>
                <a:sym typeface="Noteworthy Light"/>
              </a:defRPr>
            </a:pPr>
            <a:r>
              <a:t>Specific topics to practice concepts for tests like FCAT, SAT, ACT, and more.</a:t>
            </a:r>
          </a:p>
          <a:p>
            <a:pPr>
              <a:buClrTx/>
              <a:buSzPct val="75000"/>
              <a:buFontTx/>
              <a:buChar char="•"/>
              <a:defRPr>
                <a:latin typeface="+mj-lt"/>
                <a:ea typeface="+mj-ea"/>
                <a:cs typeface="+mj-cs"/>
                <a:sym typeface="Noteworthy Light"/>
              </a:defRPr>
            </a:pPr>
            <a:r>
              <a:t>International support for various languages.</a:t>
            </a:r>
          </a:p>
          <a:p>
            <a:pPr>
              <a:buClrTx/>
              <a:buSzPct val="75000"/>
              <a:buFontTx/>
              <a:buChar char="•"/>
              <a:defRPr>
                <a:latin typeface="+mj-lt"/>
                <a:ea typeface="+mj-ea"/>
                <a:cs typeface="+mj-cs"/>
                <a:sym typeface="Noteworthy Light"/>
              </a:defRPr>
            </a:pPr>
            <a:r>
              <a:t>Charge for a subscription plan. PROFIT.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5707" y="917376"/>
            <a:ext cx="7613386" cy="76133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Noteworthy Light"/>
        <a:ea typeface="Noteworthy Light"/>
        <a:cs typeface="Noteworthy Light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Noteworthy Light"/>
        <a:ea typeface="Noteworthy Light"/>
        <a:cs typeface="Noteworthy Light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