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2"/>
  </p:notesMasterIdLst>
  <p:sldIdLst>
    <p:sldId id="256" r:id="rId2"/>
    <p:sldId id="257" r:id="rId3"/>
    <p:sldId id="267" r:id="rId4"/>
    <p:sldId id="268" r:id="rId5"/>
    <p:sldId id="260" r:id="rId6"/>
    <p:sldId id="263" r:id="rId7"/>
    <p:sldId id="261" r:id="rId8"/>
    <p:sldId id="264" r:id="rId9"/>
    <p:sldId id="265" r:id="rId10"/>
    <p:sldId id="269"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4891" autoAdjust="0"/>
  </p:normalViewPr>
  <p:slideViewPr>
    <p:cSldViewPr>
      <p:cViewPr varScale="1">
        <p:scale>
          <a:sx n="56" d="100"/>
          <a:sy n="56" d="100"/>
        </p:scale>
        <p:origin x="-1661" y="-8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8F919E3-A5E0-4150-BB27-DC73984B2ADB}" type="datetimeFigureOut">
              <a:rPr lang="en-US" smtClean="0"/>
              <a:t>8/11/2016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307331F-B472-4C89-802B-4D49E9B2B8EB}"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Team </a:t>
            </a:r>
            <a:r>
              <a:rPr lang="en-US" dirty="0" err="1" smtClean="0"/>
              <a:t>Whipphl-Sippuhl</a:t>
            </a:r>
            <a:r>
              <a:rPr lang="en-US" dirty="0" smtClean="0"/>
              <a:t> (WHIPW-SIPW) “What happens in project week, stays in project week.”</a:t>
            </a:r>
          </a:p>
          <a:p>
            <a:endParaRPr lang="en-US" dirty="0" smtClean="0"/>
          </a:p>
          <a:p>
            <a:r>
              <a:rPr lang="en-US" dirty="0" smtClean="0"/>
              <a:t>Presents – Karaoke Roulette:</a:t>
            </a:r>
            <a:r>
              <a:rPr lang="en-US" baseline="0" dirty="0" smtClean="0"/>
              <a:t> “Let’s get embarrassed.”</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A307331F-B472-4C89-802B-4D49E9B2B8EB}"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a:t>
            </a:r>
            <a:r>
              <a:rPr lang="en-US" baseline="0" dirty="0" smtClean="0"/>
              <a:t> a team we wanted to create an app that was fun, entertaining, and social. Instead of inventing a new game we wanted to come up with an app that was sort of a “</a:t>
            </a:r>
            <a:r>
              <a:rPr lang="en-US" baseline="0" dirty="0" err="1" smtClean="0"/>
              <a:t>plugin</a:t>
            </a:r>
            <a:r>
              <a:rPr lang="en-US" baseline="0" dirty="0" smtClean="0"/>
              <a:t>” to an already existing activity people do that they find fun, entertaining and social – something you can do at home or when out with friends.</a:t>
            </a:r>
            <a:endParaRPr lang="en-US" dirty="0"/>
          </a:p>
        </p:txBody>
      </p:sp>
      <p:sp>
        <p:nvSpPr>
          <p:cNvPr id="4" name="Slide Number Placeholder 3"/>
          <p:cNvSpPr>
            <a:spLocks noGrp="1"/>
          </p:cNvSpPr>
          <p:nvPr>
            <p:ph type="sldNum" sz="quarter" idx="10"/>
          </p:nvPr>
        </p:nvSpPr>
        <p:spPr/>
        <p:txBody>
          <a:bodyPr/>
          <a:lstStyle/>
          <a:p>
            <a:fld id="{A307331F-B472-4C89-802B-4D49E9B2B8EB}" type="slidenum">
              <a:rPr lang="en-US" smtClean="0"/>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 came the idea of Karaoke Roulette</a:t>
            </a:r>
            <a:r>
              <a:rPr lang="en-US" baseline="0" dirty="0" smtClean="0"/>
              <a:t> – an extreme version of Karaoke. Instead of getting on stage and singing one song you selected, you have to get on stage and sing about 15 to 30 seconds of a randomly generated song at a randomly selected point in the song. And you do that with three songs total. The lyrics are provided like regular karaoke but players really need to stay on their toes.</a:t>
            </a:r>
          </a:p>
          <a:p>
            <a:endParaRPr lang="en-US" baseline="0" dirty="0" smtClean="0"/>
          </a:p>
          <a:p>
            <a:r>
              <a:rPr lang="en-US" baseline="0" dirty="0" smtClean="0"/>
              <a:t>I know what you’re thinking. Lauren, this karaoke is totally out of control. But let me remind you how boring it can be on karaoke nights when the same person is singing the same songs they usually sing, because they sing them moderately decent. Your karaoke night NEEDS Karaoke Roulette.</a:t>
            </a:r>
          </a:p>
          <a:p>
            <a:endParaRPr lang="en-US" baseline="0" dirty="0" smtClean="0"/>
          </a:p>
          <a:p>
            <a:r>
              <a:rPr lang="en-US" baseline="0" dirty="0" smtClean="0"/>
              <a:t>To add to the entertainment and overall soul crushing embarrassment of karaoke roulette we have incorporate a live social media feed. So, while you are attempting to spit out Biggie lyrics before going into 20 seconds of Greased Lightening – there is a live twitter feed that anyone at the bar is free to comment on your performance. People at the bar don’t have a twitter? No problem. Users can thumbs up, thumbs down and even poultry leg you if they please.</a:t>
            </a:r>
            <a:endParaRPr lang="en-US" dirty="0"/>
          </a:p>
        </p:txBody>
      </p:sp>
      <p:sp>
        <p:nvSpPr>
          <p:cNvPr id="4" name="Slide Number Placeholder 3"/>
          <p:cNvSpPr>
            <a:spLocks noGrp="1"/>
          </p:cNvSpPr>
          <p:nvPr>
            <p:ph type="sldNum" sz="quarter" idx="10"/>
          </p:nvPr>
        </p:nvSpPr>
        <p:spPr/>
        <p:txBody>
          <a:bodyPr/>
          <a:lstStyle/>
          <a:p>
            <a:fld id="{A307331F-B472-4C89-802B-4D49E9B2B8EB}" type="slidenum">
              <a:rPr lang="en-US" smtClean="0"/>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To add to the entertainment and overall soul crushing embarrassment of karaoke roulette we have incorporate a live social media feed. So, while you are attempting to spit out Biggie lyrics before going into 20 seconds of Greased Lightening – there is a live twitter feed that anyone at the bar is free to comment on your performance. People at the bar don’t have a twitter? No problem. Users can thumbs up, thumbs down and even poultry leg you if they please.</a:t>
            </a:r>
          </a:p>
          <a:p>
            <a:endParaRPr lang="en-US" baseline="0" dirty="0" smtClean="0"/>
          </a:p>
          <a:p>
            <a:r>
              <a:rPr lang="en-US" baseline="0" dirty="0" smtClean="0"/>
              <a:t>Why this is so great for the business owner is – this is a great tool to boost your social media presence. So Twitter users will include the </a:t>
            </a:r>
            <a:r>
              <a:rPr lang="en-US" baseline="0" dirty="0" err="1" smtClean="0"/>
              <a:t>hashtag</a:t>
            </a:r>
            <a:r>
              <a:rPr lang="en-US" baseline="0" dirty="0" smtClean="0"/>
              <a:t> karaoke roulette they will actually </a:t>
            </a:r>
            <a:r>
              <a:rPr lang="en-US" baseline="0" dirty="0" err="1" smtClean="0"/>
              <a:t>tweat</a:t>
            </a:r>
            <a:r>
              <a:rPr lang="en-US" baseline="0" dirty="0" smtClean="0"/>
              <a:t> @ business. Most businesses have twitter linked with their </a:t>
            </a:r>
            <a:r>
              <a:rPr lang="en-US" baseline="0" dirty="0" err="1" smtClean="0"/>
              <a:t>facebook</a:t>
            </a:r>
            <a:r>
              <a:rPr lang="en-US" baseline="0" dirty="0" smtClean="0"/>
              <a:t> and have a twitter feed like this on their webpage, so talk about a great way to show activity, and attract new customers, create a buzz.</a:t>
            </a:r>
          </a:p>
          <a:p>
            <a:endParaRPr lang="en-US" baseline="0" dirty="0" smtClean="0"/>
          </a:p>
          <a:p>
            <a:r>
              <a:rPr lang="en-US" baseline="0" dirty="0" smtClean="0"/>
              <a:t>And now to talk about the development of this fun, entertaining, social app please welcome Charles up to tell you about the magical world of the YouTube API.</a:t>
            </a:r>
            <a:endParaRPr lang="en-US" dirty="0"/>
          </a:p>
        </p:txBody>
      </p:sp>
      <p:sp>
        <p:nvSpPr>
          <p:cNvPr id="4" name="Slide Number Placeholder 3"/>
          <p:cNvSpPr>
            <a:spLocks noGrp="1"/>
          </p:cNvSpPr>
          <p:nvPr>
            <p:ph type="sldNum" sz="quarter" idx="10"/>
          </p:nvPr>
        </p:nvSpPr>
        <p:spPr/>
        <p:txBody>
          <a:bodyPr/>
          <a:lstStyle/>
          <a:p>
            <a:fld id="{A307331F-B472-4C89-802B-4D49E9B2B8EB}"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lvl="2"/>
            <a:r>
              <a:rPr lang="en-US" sz="2800" dirty="0" smtClean="0">
                <a:solidFill>
                  <a:schemeClr val="bg1"/>
                </a:solidFill>
                <a:latin typeface="Tw Cen MT" pitchFamily="34" charset="0"/>
              </a:rPr>
              <a:t>Charles</a:t>
            </a:r>
            <a:r>
              <a:rPr lang="en-US" sz="2800" baseline="0" dirty="0" smtClean="0">
                <a:solidFill>
                  <a:schemeClr val="bg1"/>
                </a:solidFill>
                <a:latin typeface="Tw Cen MT" pitchFamily="34" charset="0"/>
              </a:rPr>
              <a:t> -</a:t>
            </a:r>
          </a:p>
          <a:p>
            <a:pPr lvl="2"/>
            <a:endParaRPr lang="en-US" sz="2800" dirty="0" smtClean="0">
              <a:solidFill>
                <a:schemeClr val="bg1"/>
              </a:solidFill>
              <a:latin typeface="Tw Cen MT" pitchFamily="34" charset="0"/>
            </a:endParaRPr>
          </a:p>
          <a:p>
            <a:pPr lvl="2"/>
            <a:r>
              <a:rPr lang="en-US" sz="2800" dirty="0" smtClean="0">
                <a:solidFill>
                  <a:schemeClr val="bg1"/>
                </a:solidFill>
                <a:latin typeface="Tw Cen MT" pitchFamily="34" charset="0"/>
              </a:rPr>
              <a:t>Using</a:t>
            </a:r>
            <a:r>
              <a:rPr lang="en-US" sz="2800" baseline="0" dirty="0" smtClean="0">
                <a:solidFill>
                  <a:schemeClr val="bg1"/>
                </a:solidFill>
                <a:latin typeface="Tw Cen MT" pitchFamily="34" charset="0"/>
              </a:rPr>
              <a:t> the YouTube API to randomly select songs, at random intervals.</a:t>
            </a:r>
          </a:p>
          <a:p>
            <a:pPr lvl="2"/>
            <a:endParaRPr lang="en-US" sz="2800" baseline="0" dirty="0" smtClean="0">
              <a:solidFill>
                <a:schemeClr val="bg1"/>
              </a:solidFill>
              <a:latin typeface="Tw Cen MT" pitchFamily="34" charset="0"/>
            </a:endParaRPr>
          </a:p>
          <a:p>
            <a:pPr lvl="2"/>
            <a:r>
              <a:rPr lang="en-US" sz="2800" baseline="0" dirty="0" smtClean="0">
                <a:solidFill>
                  <a:schemeClr val="bg1"/>
                </a:solidFill>
                <a:latin typeface="Tw Cen MT" pitchFamily="34" charset="0"/>
              </a:rPr>
              <a:t>Challenging included:</a:t>
            </a:r>
          </a:p>
          <a:p>
            <a:pPr lvl="2"/>
            <a:r>
              <a:rPr lang="en-US" sz="2800" baseline="0" dirty="0" smtClean="0">
                <a:solidFill>
                  <a:schemeClr val="bg1"/>
                </a:solidFill>
                <a:latin typeface="Tw Cen MT" pitchFamily="34" charset="0"/>
              </a:rPr>
              <a:t>Videos with ads</a:t>
            </a:r>
          </a:p>
          <a:p>
            <a:pPr lvl="2"/>
            <a:r>
              <a:rPr lang="en-US" sz="2800" baseline="0" dirty="0" smtClean="0">
                <a:solidFill>
                  <a:schemeClr val="bg1"/>
                </a:solidFill>
                <a:latin typeface="Tw Cen MT" pitchFamily="34" charset="0"/>
              </a:rPr>
              <a:t>Starting at random points</a:t>
            </a:r>
            <a:endParaRPr lang="en-US" sz="2800" dirty="0" smtClean="0">
              <a:solidFill>
                <a:schemeClr val="bg1"/>
              </a:solidFill>
              <a:latin typeface="Tw Cen MT" pitchFamily="34" charset="0"/>
            </a:endParaRPr>
          </a:p>
          <a:p>
            <a:pPr lvl="2"/>
            <a:endParaRPr lang="en-US" sz="2800" dirty="0" smtClean="0">
              <a:solidFill>
                <a:schemeClr val="bg1"/>
              </a:solidFill>
              <a:latin typeface="Tw Cen MT" pitchFamily="34" charset="0"/>
            </a:endParaRPr>
          </a:p>
          <a:p>
            <a:pPr lvl="2"/>
            <a:r>
              <a:rPr lang="en-US" sz="2800" dirty="0" smtClean="0">
                <a:solidFill>
                  <a:schemeClr val="bg1"/>
                </a:solidFill>
                <a:latin typeface="Tw Cen MT" pitchFamily="34" charset="0"/>
              </a:rPr>
              <a:t>Originally we wanted to use the</a:t>
            </a:r>
            <a:r>
              <a:rPr lang="en-US" sz="2800" baseline="0" dirty="0" smtClean="0">
                <a:solidFill>
                  <a:schemeClr val="bg1"/>
                </a:solidFill>
                <a:latin typeface="Tw Cen MT" pitchFamily="34" charset="0"/>
              </a:rPr>
              <a:t> Slack API to create a live messaging feature paired with the ran</a:t>
            </a:r>
            <a:endParaRPr lang="en-US" sz="2800" dirty="0" smtClean="0">
              <a:solidFill>
                <a:schemeClr val="bg1"/>
              </a:solidFill>
              <a:latin typeface="Tw Cen MT" pitchFamily="34" charset="0"/>
            </a:endParaRPr>
          </a:p>
          <a:p>
            <a:pPr lvl="2"/>
            <a:endParaRPr lang="en-US" sz="2800" dirty="0" smtClean="0">
              <a:solidFill>
                <a:schemeClr val="bg1"/>
              </a:solidFill>
              <a:latin typeface="Tw Cen MT" pitchFamily="34" charset="0"/>
            </a:endParaRPr>
          </a:p>
        </p:txBody>
      </p:sp>
      <p:sp>
        <p:nvSpPr>
          <p:cNvPr id="4" name="Slide Number Placeholder 3"/>
          <p:cNvSpPr>
            <a:spLocks noGrp="1"/>
          </p:cNvSpPr>
          <p:nvPr>
            <p:ph type="sldNum" sz="quarter" idx="10"/>
          </p:nvPr>
        </p:nvSpPr>
        <p:spPr/>
        <p:txBody>
          <a:bodyPr/>
          <a:lstStyle/>
          <a:p>
            <a:fld id="{A307331F-B472-4C89-802B-4D49E9B2B8EB}" type="slidenum">
              <a:rPr lang="en-US" smtClean="0"/>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YouTube API</a:t>
            </a:r>
          </a:p>
          <a:p>
            <a:r>
              <a:rPr lang="en-US" dirty="0" smtClean="0"/>
              <a:t>Twitter API</a:t>
            </a:r>
          </a:p>
          <a:p>
            <a:endParaRPr lang="en-US" dirty="0" smtClean="0"/>
          </a:p>
          <a:p>
            <a:r>
              <a:rPr lang="en-US" dirty="0" smtClean="0"/>
              <a:t>HTML/CSS/Bootstrap</a:t>
            </a:r>
          </a:p>
          <a:p>
            <a:r>
              <a:rPr lang="en-US" dirty="0" smtClean="0"/>
              <a:t>Firebase</a:t>
            </a:r>
            <a:r>
              <a:rPr lang="en-US" baseline="0" dirty="0" smtClean="0"/>
              <a:t> – </a:t>
            </a:r>
            <a:r>
              <a:rPr lang="en-US" baseline="0" dirty="0" err="1" smtClean="0"/>
              <a:t>emoji</a:t>
            </a:r>
            <a:r>
              <a:rPr lang="en-US" baseline="0" dirty="0" smtClean="0"/>
              <a:t> voting</a:t>
            </a:r>
          </a:p>
          <a:p>
            <a:endParaRPr lang="en-US" baseline="0" dirty="0" smtClean="0"/>
          </a:p>
          <a:p>
            <a:r>
              <a:rPr lang="en-US" baseline="0" dirty="0" smtClean="0"/>
              <a:t>User Validation Input with a email subscription form at </a:t>
            </a:r>
            <a:r>
              <a:rPr lang="en-US" baseline="0" smtClean="0"/>
              <a:t>the bottom</a:t>
            </a:r>
            <a:endParaRPr lang="en-US" dirty="0"/>
          </a:p>
        </p:txBody>
      </p:sp>
      <p:sp>
        <p:nvSpPr>
          <p:cNvPr id="4" name="Slide Number Placeholder 3"/>
          <p:cNvSpPr>
            <a:spLocks noGrp="1"/>
          </p:cNvSpPr>
          <p:nvPr>
            <p:ph type="sldNum" sz="quarter" idx="10"/>
          </p:nvPr>
        </p:nvSpPr>
        <p:spPr/>
        <p:txBody>
          <a:bodyPr/>
          <a:lstStyle/>
          <a:p>
            <a:fld id="{A307331F-B472-4C89-802B-4D49E9B2B8EB}" type="slidenum">
              <a:rPr lang="en-US" smtClean="0"/>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834EF4D-46C0-4A97-A6A2-FAF750A717A1}" type="datetimeFigureOut">
              <a:rPr lang="en-US" smtClean="0"/>
              <a:pPr/>
              <a:t>8/11/2016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549704-78D0-49A4-A072-FECA15B19F8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34EF4D-46C0-4A97-A6A2-FAF750A717A1}" type="datetimeFigureOut">
              <a:rPr lang="en-US" smtClean="0"/>
              <a:pPr/>
              <a:t>8/11/2016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549704-78D0-49A4-A072-FECA15B19F8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34EF4D-46C0-4A97-A6A2-FAF750A717A1}" type="datetimeFigureOut">
              <a:rPr lang="en-US" smtClean="0"/>
              <a:pPr/>
              <a:t>8/11/2016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549704-78D0-49A4-A072-FECA15B19F8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34EF4D-46C0-4A97-A6A2-FAF750A717A1}" type="datetimeFigureOut">
              <a:rPr lang="en-US" smtClean="0"/>
              <a:pPr/>
              <a:t>8/11/2016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549704-78D0-49A4-A072-FECA15B19F8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34EF4D-46C0-4A97-A6A2-FAF750A717A1}" type="datetimeFigureOut">
              <a:rPr lang="en-US" smtClean="0"/>
              <a:pPr/>
              <a:t>8/11/2016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549704-78D0-49A4-A072-FECA15B19F8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834EF4D-46C0-4A97-A6A2-FAF750A717A1}" type="datetimeFigureOut">
              <a:rPr lang="en-US" smtClean="0"/>
              <a:pPr/>
              <a:t>8/11/2016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549704-78D0-49A4-A072-FECA15B19F8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834EF4D-46C0-4A97-A6A2-FAF750A717A1}" type="datetimeFigureOut">
              <a:rPr lang="en-US" smtClean="0"/>
              <a:pPr/>
              <a:t>8/11/2016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549704-78D0-49A4-A072-FECA15B19F8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834EF4D-46C0-4A97-A6A2-FAF750A717A1}" type="datetimeFigureOut">
              <a:rPr lang="en-US" smtClean="0"/>
              <a:pPr/>
              <a:t>8/11/2016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549704-78D0-49A4-A072-FECA15B19F8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34EF4D-46C0-4A97-A6A2-FAF750A717A1}" type="datetimeFigureOut">
              <a:rPr lang="en-US" smtClean="0"/>
              <a:pPr/>
              <a:t>8/11/2016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549704-78D0-49A4-A072-FECA15B19F8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34EF4D-46C0-4A97-A6A2-FAF750A717A1}" type="datetimeFigureOut">
              <a:rPr lang="en-US" smtClean="0"/>
              <a:pPr/>
              <a:t>8/11/2016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549704-78D0-49A4-A072-FECA15B19F8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34EF4D-46C0-4A97-A6A2-FAF750A717A1}" type="datetimeFigureOut">
              <a:rPr lang="en-US" smtClean="0"/>
              <a:pPr/>
              <a:t>8/11/2016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549704-78D0-49A4-A072-FECA15B19F8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l="-11000" r="-1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34EF4D-46C0-4A97-A6A2-FAF750A717A1}" type="datetimeFigureOut">
              <a:rPr lang="en-US" smtClean="0"/>
              <a:pPr/>
              <a:t>8/11/2016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549704-78D0-49A4-A072-FECA15B19F8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gif"/><Relationship Id="rId5" Type="http://schemas.openxmlformats.org/officeDocument/2006/relationships/image" Target="../media/image5.jpe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gif"/></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fathomless-lake-76819.herokuapp.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l="-11000" r="-11000"/>
          </a:stretch>
        </a:blipFill>
        <a:effectLst/>
      </p:bgPr>
    </p:bg>
    <p:spTree>
      <p:nvGrpSpPr>
        <p:cNvPr id="1" name=""/>
        <p:cNvGrpSpPr/>
        <p:nvPr/>
      </p:nvGrpSpPr>
      <p:grpSpPr>
        <a:xfrm>
          <a:off x="0" y="0"/>
          <a:ext cx="0" cy="0"/>
          <a:chOff x="0" y="0"/>
          <a:chExt cx="0" cy="0"/>
        </a:xfrm>
      </p:grpSpPr>
      <p:sp>
        <p:nvSpPr>
          <p:cNvPr id="6" name="TextBox 5"/>
          <p:cNvSpPr txBox="1"/>
          <p:nvPr/>
        </p:nvSpPr>
        <p:spPr>
          <a:xfrm>
            <a:off x="685800" y="5257800"/>
            <a:ext cx="8077200" cy="707886"/>
          </a:xfrm>
          <a:prstGeom prst="rect">
            <a:avLst/>
          </a:prstGeom>
          <a:noFill/>
        </p:spPr>
        <p:txBody>
          <a:bodyPr wrap="square" rtlCol="0">
            <a:spAutoFit/>
          </a:bodyPr>
          <a:lstStyle/>
          <a:p>
            <a:pPr algn="ctr"/>
            <a:r>
              <a:rPr lang="en-US" sz="2000" dirty="0" smtClean="0">
                <a:solidFill>
                  <a:schemeClr val="bg1"/>
                </a:solidFill>
                <a:latin typeface="Tw Cen MT" pitchFamily="34" charset="0"/>
              </a:rPr>
              <a:t>Team </a:t>
            </a:r>
            <a:r>
              <a:rPr lang="en-US" sz="2000" dirty="0" smtClean="0">
                <a:solidFill>
                  <a:schemeClr val="bg1"/>
                </a:solidFill>
                <a:latin typeface="Tw Cen MT" pitchFamily="34" charset="0"/>
              </a:rPr>
              <a:t>WHIPW-SIPW </a:t>
            </a:r>
            <a:r>
              <a:rPr lang="en-US" sz="2000" dirty="0" smtClean="0">
                <a:solidFill>
                  <a:schemeClr val="bg1"/>
                </a:solidFill>
                <a:latin typeface="Tw Cen MT" pitchFamily="34" charset="0"/>
              </a:rPr>
              <a:t>// </a:t>
            </a:r>
            <a:r>
              <a:rPr lang="en-US" sz="2000" dirty="0">
                <a:solidFill>
                  <a:schemeClr val="bg1"/>
                </a:solidFill>
                <a:latin typeface="Tw Cen MT" pitchFamily="34" charset="0"/>
              </a:rPr>
              <a:t>Charles McCarthy, Edwin Rodriguez, Lauren </a:t>
            </a:r>
            <a:r>
              <a:rPr lang="en-US" sz="2000" dirty="0" smtClean="0">
                <a:solidFill>
                  <a:schemeClr val="bg1"/>
                </a:solidFill>
                <a:latin typeface="Tw Cen MT" pitchFamily="34" charset="0"/>
              </a:rPr>
              <a:t>Farrell</a:t>
            </a:r>
          </a:p>
          <a:p>
            <a:pPr algn="ctr"/>
            <a:r>
              <a:rPr lang="en-US" sz="2000" dirty="0" smtClean="0">
                <a:solidFill>
                  <a:schemeClr val="bg1"/>
                </a:solidFill>
                <a:latin typeface="Tw Cen MT" pitchFamily="34" charset="0"/>
              </a:rPr>
              <a:t>UCF Coding </a:t>
            </a:r>
            <a:r>
              <a:rPr lang="en-US" sz="2000" dirty="0" err="1" smtClean="0">
                <a:solidFill>
                  <a:schemeClr val="bg1"/>
                </a:solidFill>
                <a:latin typeface="Tw Cen MT" pitchFamily="34" charset="0"/>
              </a:rPr>
              <a:t>Bootcamp</a:t>
            </a:r>
            <a:r>
              <a:rPr lang="en-US" sz="2000" dirty="0" smtClean="0">
                <a:solidFill>
                  <a:schemeClr val="bg1"/>
                </a:solidFill>
                <a:latin typeface="Tw Cen MT" pitchFamily="34" charset="0"/>
              </a:rPr>
              <a:t> // Saturday, August 13, 2016 </a:t>
            </a:r>
            <a:endParaRPr lang="en-US" sz="2000" dirty="0">
              <a:solidFill>
                <a:schemeClr val="bg1"/>
              </a:solidFill>
              <a:latin typeface="Tw Cen MT" pitchFamily="34" charset="0"/>
            </a:endParaRPr>
          </a:p>
        </p:txBody>
      </p:sp>
      <p:pic>
        <p:nvPicPr>
          <p:cNvPr id="8" name="Picture 7" descr="logo-v2.png"/>
          <p:cNvPicPr>
            <a:picLocks noChangeAspect="1"/>
          </p:cNvPicPr>
          <p:nvPr/>
        </p:nvPicPr>
        <p:blipFill>
          <a:blip r:embed="rId4" cstate="print"/>
          <a:stretch>
            <a:fillRect/>
          </a:stretch>
        </p:blipFill>
        <p:spPr>
          <a:xfrm>
            <a:off x="2093890" y="1371600"/>
            <a:ext cx="4956220" cy="2111350"/>
          </a:xfrm>
          <a:prstGeom prst="rect">
            <a:avLst/>
          </a:prstGeom>
        </p:spPr>
      </p:pic>
      <p:pic>
        <p:nvPicPr>
          <p:cNvPr id="11" name="Picture 10" descr="slogan.png"/>
          <p:cNvPicPr>
            <a:picLocks noChangeAspect="1"/>
          </p:cNvPicPr>
          <p:nvPr/>
        </p:nvPicPr>
        <p:blipFill>
          <a:blip r:embed="rId5" cstate="print"/>
          <a:stretch>
            <a:fillRect/>
          </a:stretch>
        </p:blipFill>
        <p:spPr>
          <a:xfrm>
            <a:off x="2743200" y="3581400"/>
            <a:ext cx="3497580" cy="48768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b="1" dirty="0" smtClean="0">
                <a:solidFill>
                  <a:schemeClr val="bg1"/>
                </a:solidFill>
                <a:latin typeface="Tw Cen MT" pitchFamily="34" charset="0"/>
              </a:rPr>
              <a:t>QUESTIONS &amp; COMMENTS</a:t>
            </a:r>
            <a:endParaRPr lang="en-US" sz="3600" b="1" dirty="0">
              <a:solidFill>
                <a:schemeClr val="bg1"/>
              </a:solidFill>
              <a:latin typeface="Tw Cen MT" pitchFamily="34" charset="0"/>
            </a:endParaRPr>
          </a:p>
        </p:txBody>
      </p:sp>
      <p:pic>
        <p:nvPicPr>
          <p:cNvPr id="5" name="Picture 4" descr="logo-v2.png"/>
          <p:cNvPicPr>
            <a:picLocks noChangeAspect="1"/>
          </p:cNvPicPr>
          <p:nvPr/>
        </p:nvPicPr>
        <p:blipFill>
          <a:blip r:embed="rId2" cstate="print"/>
          <a:stretch>
            <a:fillRect/>
          </a:stretch>
        </p:blipFill>
        <p:spPr>
          <a:xfrm>
            <a:off x="7543800" y="6019800"/>
            <a:ext cx="1333500" cy="568071"/>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dirty="0" smtClean="0">
                <a:solidFill>
                  <a:schemeClr val="bg1"/>
                </a:solidFill>
                <a:latin typeface="Tw Cen MT" pitchFamily="34" charset="0"/>
              </a:rPr>
              <a:t>APPLICATION CONCEPT</a:t>
            </a:r>
            <a:endParaRPr lang="en-US" b="1" dirty="0">
              <a:solidFill>
                <a:schemeClr val="bg1"/>
              </a:solidFill>
              <a:latin typeface="Tw Cen MT" pitchFamily="34" charset="0"/>
            </a:endParaRPr>
          </a:p>
        </p:txBody>
      </p:sp>
      <p:sp>
        <p:nvSpPr>
          <p:cNvPr id="3" name="Content Placeholder 2"/>
          <p:cNvSpPr>
            <a:spLocks noGrp="1"/>
          </p:cNvSpPr>
          <p:nvPr>
            <p:ph idx="1"/>
          </p:nvPr>
        </p:nvSpPr>
        <p:spPr>
          <a:xfrm>
            <a:off x="457200" y="1905000"/>
            <a:ext cx="8229600" cy="4221163"/>
          </a:xfrm>
        </p:spPr>
        <p:txBody>
          <a:bodyPr>
            <a:normAutofit/>
          </a:bodyPr>
          <a:lstStyle/>
          <a:p>
            <a:r>
              <a:rPr lang="en-US" sz="3600" dirty="0" smtClean="0">
                <a:solidFill>
                  <a:schemeClr val="bg1"/>
                </a:solidFill>
                <a:latin typeface="Tw Cen MT" pitchFamily="34" charset="0"/>
              </a:rPr>
              <a:t>Make something…</a:t>
            </a:r>
          </a:p>
          <a:p>
            <a:pPr lvl="2"/>
            <a:r>
              <a:rPr lang="en-US" sz="3200" dirty="0" smtClean="0">
                <a:solidFill>
                  <a:schemeClr val="bg1"/>
                </a:solidFill>
                <a:latin typeface="Tw Cen MT" pitchFamily="34" charset="0"/>
              </a:rPr>
              <a:t>Fun</a:t>
            </a:r>
          </a:p>
          <a:p>
            <a:pPr lvl="2"/>
            <a:r>
              <a:rPr lang="en-US" sz="3200" dirty="0" smtClean="0">
                <a:solidFill>
                  <a:schemeClr val="bg1"/>
                </a:solidFill>
                <a:latin typeface="Tw Cen MT" pitchFamily="34" charset="0"/>
              </a:rPr>
              <a:t>Entertaining</a:t>
            </a:r>
            <a:endParaRPr lang="en-US" sz="3200" dirty="0" smtClean="0">
              <a:solidFill>
                <a:schemeClr val="bg1"/>
              </a:solidFill>
              <a:latin typeface="Tw Cen MT" pitchFamily="34" charset="0"/>
            </a:endParaRPr>
          </a:p>
          <a:p>
            <a:pPr lvl="2"/>
            <a:r>
              <a:rPr lang="en-US" sz="3200" dirty="0" smtClean="0">
                <a:solidFill>
                  <a:schemeClr val="bg1"/>
                </a:solidFill>
                <a:latin typeface="Tw Cen MT" pitchFamily="34" charset="0"/>
              </a:rPr>
              <a:t>Social</a:t>
            </a:r>
            <a:endParaRPr lang="en-US" sz="3200" dirty="0" smtClean="0">
              <a:solidFill>
                <a:schemeClr val="bg1"/>
              </a:solidFill>
              <a:latin typeface="Tw Cen MT" pitchFamily="34" charset="0"/>
            </a:endParaRPr>
          </a:p>
          <a:p>
            <a:r>
              <a:rPr lang="en-US" sz="3600" dirty="0" smtClean="0">
                <a:solidFill>
                  <a:schemeClr val="bg1"/>
                </a:solidFill>
                <a:latin typeface="Tw Cen MT" pitchFamily="34" charset="0"/>
              </a:rPr>
              <a:t>A </a:t>
            </a:r>
            <a:r>
              <a:rPr lang="en-US" sz="3600" dirty="0" smtClean="0">
                <a:solidFill>
                  <a:schemeClr val="bg1"/>
                </a:solidFill>
                <a:latin typeface="Tw Cen MT" pitchFamily="34" charset="0"/>
              </a:rPr>
              <a:t>“</a:t>
            </a:r>
            <a:r>
              <a:rPr lang="en-US" sz="3600" dirty="0" err="1" smtClean="0">
                <a:solidFill>
                  <a:schemeClr val="bg1"/>
                </a:solidFill>
                <a:latin typeface="Tw Cen MT" pitchFamily="34" charset="0"/>
              </a:rPr>
              <a:t>Plugin</a:t>
            </a:r>
            <a:r>
              <a:rPr lang="en-US" sz="3600" dirty="0" smtClean="0">
                <a:solidFill>
                  <a:schemeClr val="bg1"/>
                </a:solidFill>
                <a:latin typeface="Tw Cen MT" pitchFamily="34" charset="0"/>
              </a:rPr>
              <a:t>” </a:t>
            </a:r>
            <a:r>
              <a:rPr lang="en-US" sz="3600" dirty="0" smtClean="0">
                <a:solidFill>
                  <a:schemeClr val="bg1"/>
                </a:solidFill>
                <a:latin typeface="Tw Cen MT" pitchFamily="34" charset="0"/>
              </a:rPr>
              <a:t>app</a:t>
            </a:r>
          </a:p>
          <a:p>
            <a:endParaRPr lang="en-US" dirty="0" smtClean="0">
              <a:solidFill>
                <a:schemeClr val="bg1"/>
              </a:solidFill>
              <a:latin typeface="Tw Cen MT" pitchFamily="34" charset="0"/>
            </a:endParaRPr>
          </a:p>
          <a:p>
            <a:endParaRPr lang="en-US" dirty="0">
              <a:solidFill>
                <a:schemeClr val="bg1"/>
              </a:solidFill>
              <a:latin typeface="Tw Cen MT" pitchFamily="34" charset="0"/>
            </a:endParaRPr>
          </a:p>
        </p:txBody>
      </p:sp>
      <p:pic>
        <p:nvPicPr>
          <p:cNvPr id="5" name="Picture 4" descr="logo-v2.png"/>
          <p:cNvPicPr>
            <a:picLocks noChangeAspect="1"/>
          </p:cNvPicPr>
          <p:nvPr/>
        </p:nvPicPr>
        <p:blipFill>
          <a:blip r:embed="rId3" cstate="print"/>
          <a:stretch>
            <a:fillRect/>
          </a:stretch>
        </p:blipFill>
        <p:spPr>
          <a:xfrm>
            <a:off x="7543800" y="6019800"/>
            <a:ext cx="1333500" cy="568071"/>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dirty="0" smtClean="0">
                <a:solidFill>
                  <a:schemeClr val="bg1"/>
                </a:solidFill>
                <a:latin typeface="Tw Cen MT" pitchFamily="34" charset="0"/>
              </a:rPr>
              <a:t>APPLICATION CONCEPT</a:t>
            </a:r>
            <a:endParaRPr lang="en-US" b="1" dirty="0">
              <a:solidFill>
                <a:schemeClr val="bg1"/>
              </a:solidFill>
              <a:latin typeface="Tw Cen MT" pitchFamily="34" charset="0"/>
            </a:endParaRPr>
          </a:p>
        </p:txBody>
      </p:sp>
      <p:sp>
        <p:nvSpPr>
          <p:cNvPr id="3" name="Content Placeholder 2"/>
          <p:cNvSpPr>
            <a:spLocks noGrp="1"/>
          </p:cNvSpPr>
          <p:nvPr>
            <p:ph idx="1"/>
          </p:nvPr>
        </p:nvSpPr>
        <p:spPr>
          <a:xfrm>
            <a:off x="457200" y="1905000"/>
            <a:ext cx="8229600" cy="4221163"/>
          </a:xfrm>
        </p:spPr>
        <p:txBody>
          <a:bodyPr>
            <a:normAutofit/>
          </a:bodyPr>
          <a:lstStyle/>
          <a:p>
            <a:r>
              <a:rPr lang="en-US" sz="3600" dirty="0" smtClean="0">
                <a:solidFill>
                  <a:schemeClr val="bg1"/>
                </a:solidFill>
                <a:latin typeface="Tw Cen MT" pitchFamily="34" charset="0"/>
              </a:rPr>
              <a:t>Karaoke… for short attention spans</a:t>
            </a:r>
          </a:p>
          <a:p>
            <a:r>
              <a:rPr lang="en-US" sz="3600" dirty="0" smtClean="0">
                <a:solidFill>
                  <a:schemeClr val="bg1"/>
                </a:solidFill>
                <a:latin typeface="Tw Cen MT" pitchFamily="34" charset="0"/>
              </a:rPr>
              <a:t>Increased entertainment value (watching)</a:t>
            </a:r>
          </a:p>
          <a:p>
            <a:r>
              <a:rPr lang="en-US" sz="3600" dirty="0" smtClean="0">
                <a:solidFill>
                  <a:schemeClr val="bg1"/>
                </a:solidFill>
                <a:latin typeface="Tw Cen MT" pitchFamily="34" charset="0"/>
              </a:rPr>
              <a:t>Incorporates live social media feed</a:t>
            </a:r>
          </a:p>
          <a:p>
            <a:r>
              <a:rPr lang="en-US" sz="3600" dirty="0" smtClean="0">
                <a:solidFill>
                  <a:schemeClr val="bg1"/>
                </a:solidFill>
                <a:latin typeface="Tw Cen MT" pitchFamily="34" charset="0"/>
              </a:rPr>
              <a:t>Allows anon live voting</a:t>
            </a:r>
          </a:p>
          <a:p>
            <a:endParaRPr lang="en-US" sz="3600" dirty="0" smtClean="0">
              <a:solidFill>
                <a:schemeClr val="bg1"/>
              </a:solidFill>
              <a:latin typeface="Tw Cen MT" pitchFamily="34" charset="0"/>
            </a:endParaRPr>
          </a:p>
          <a:p>
            <a:endParaRPr lang="en-US" sz="3600" dirty="0" smtClean="0">
              <a:solidFill>
                <a:schemeClr val="bg1"/>
              </a:solidFill>
              <a:latin typeface="Tw Cen MT" pitchFamily="34" charset="0"/>
            </a:endParaRPr>
          </a:p>
          <a:p>
            <a:endParaRPr lang="en-US" sz="3600" dirty="0" smtClean="0">
              <a:solidFill>
                <a:schemeClr val="bg1"/>
              </a:solidFill>
              <a:latin typeface="Tw Cen MT" pitchFamily="34" charset="0"/>
            </a:endParaRPr>
          </a:p>
          <a:p>
            <a:endParaRPr lang="en-US" dirty="0" smtClean="0">
              <a:solidFill>
                <a:schemeClr val="bg1"/>
              </a:solidFill>
              <a:latin typeface="Tw Cen MT" pitchFamily="34" charset="0"/>
            </a:endParaRPr>
          </a:p>
          <a:p>
            <a:endParaRPr lang="en-US" dirty="0">
              <a:solidFill>
                <a:schemeClr val="bg1"/>
              </a:solidFill>
              <a:latin typeface="Tw Cen MT" pitchFamily="34" charset="0"/>
            </a:endParaRPr>
          </a:p>
        </p:txBody>
      </p:sp>
      <p:pic>
        <p:nvPicPr>
          <p:cNvPr id="5" name="Picture 4" descr="logo-v2.png"/>
          <p:cNvPicPr>
            <a:picLocks noChangeAspect="1"/>
          </p:cNvPicPr>
          <p:nvPr/>
        </p:nvPicPr>
        <p:blipFill>
          <a:blip r:embed="rId3" cstate="print"/>
          <a:stretch>
            <a:fillRect/>
          </a:stretch>
        </p:blipFill>
        <p:spPr>
          <a:xfrm>
            <a:off x="7543800" y="6019800"/>
            <a:ext cx="1333500" cy="568071"/>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dirty="0" smtClean="0">
                <a:solidFill>
                  <a:schemeClr val="bg1"/>
                </a:solidFill>
                <a:latin typeface="Tw Cen MT" pitchFamily="34" charset="0"/>
              </a:rPr>
              <a:t>APPLICATION CONCEPT</a:t>
            </a:r>
            <a:endParaRPr lang="en-US" b="1" dirty="0">
              <a:solidFill>
                <a:schemeClr val="bg1"/>
              </a:solidFill>
              <a:latin typeface="Tw Cen MT" pitchFamily="34" charset="0"/>
            </a:endParaRPr>
          </a:p>
        </p:txBody>
      </p:sp>
      <p:sp>
        <p:nvSpPr>
          <p:cNvPr id="3" name="Content Placeholder 2"/>
          <p:cNvSpPr>
            <a:spLocks noGrp="1"/>
          </p:cNvSpPr>
          <p:nvPr>
            <p:ph idx="1"/>
          </p:nvPr>
        </p:nvSpPr>
        <p:spPr>
          <a:xfrm>
            <a:off x="457200" y="1905000"/>
            <a:ext cx="8229600" cy="4221163"/>
          </a:xfrm>
        </p:spPr>
        <p:txBody>
          <a:bodyPr>
            <a:normAutofit/>
          </a:bodyPr>
          <a:lstStyle/>
          <a:p>
            <a:endParaRPr lang="en-US" sz="3600" dirty="0" smtClean="0">
              <a:solidFill>
                <a:schemeClr val="bg1"/>
              </a:solidFill>
              <a:latin typeface="Tw Cen MT" pitchFamily="34" charset="0"/>
            </a:endParaRPr>
          </a:p>
          <a:p>
            <a:endParaRPr lang="en-US" sz="3600" dirty="0" smtClean="0">
              <a:solidFill>
                <a:schemeClr val="bg1"/>
              </a:solidFill>
              <a:latin typeface="Tw Cen MT" pitchFamily="34" charset="0"/>
            </a:endParaRPr>
          </a:p>
          <a:p>
            <a:endParaRPr lang="en-US" sz="3600" dirty="0" smtClean="0">
              <a:solidFill>
                <a:schemeClr val="bg1"/>
              </a:solidFill>
              <a:latin typeface="Tw Cen MT" pitchFamily="34" charset="0"/>
            </a:endParaRPr>
          </a:p>
          <a:p>
            <a:endParaRPr lang="en-US" dirty="0" smtClean="0">
              <a:solidFill>
                <a:schemeClr val="bg1"/>
              </a:solidFill>
              <a:latin typeface="Tw Cen MT" pitchFamily="34" charset="0"/>
            </a:endParaRPr>
          </a:p>
          <a:p>
            <a:endParaRPr lang="en-US" dirty="0">
              <a:solidFill>
                <a:schemeClr val="bg1"/>
              </a:solidFill>
              <a:latin typeface="Tw Cen MT" pitchFamily="34" charset="0"/>
            </a:endParaRPr>
          </a:p>
        </p:txBody>
      </p:sp>
      <p:pic>
        <p:nvPicPr>
          <p:cNvPr id="5" name="Picture 4" descr="logo-v2.png"/>
          <p:cNvPicPr>
            <a:picLocks noChangeAspect="1"/>
          </p:cNvPicPr>
          <p:nvPr/>
        </p:nvPicPr>
        <p:blipFill>
          <a:blip r:embed="rId3" cstate="print"/>
          <a:stretch>
            <a:fillRect/>
          </a:stretch>
        </p:blipFill>
        <p:spPr>
          <a:xfrm>
            <a:off x="7543800" y="6019800"/>
            <a:ext cx="1333500" cy="568071"/>
          </a:xfrm>
          <a:prstGeom prst="rect">
            <a:avLst/>
          </a:prstGeom>
        </p:spPr>
      </p:pic>
      <p:pic>
        <p:nvPicPr>
          <p:cNvPr id="6" name="Picture 5" descr="1c.jpg"/>
          <p:cNvPicPr>
            <a:picLocks noChangeAspect="1"/>
          </p:cNvPicPr>
          <p:nvPr/>
        </p:nvPicPr>
        <p:blipFill>
          <a:blip r:embed="rId4" cstate="print"/>
          <a:stretch>
            <a:fillRect/>
          </a:stretch>
        </p:blipFill>
        <p:spPr>
          <a:xfrm>
            <a:off x="762000" y="1524000"/>
            <a:ext cx="5715000" cy="1077232"/>
          </a:xfrm>
          <a:prstGeom prst="rect">
            <a:avLst/>
          </a:prstGeom>
        </p:spPr>
      </p:pic>
      <p:grpSp>
        <p:nvGrpSpPr>
          <p:cNvPr id="10" name="Group 9"/>
          <p:cNvGrpSpPr/>
          <p:nvPr/>
        </p:nvGrpSpPr>
        <p:grpSpPr>
          <a:xfrm>
            <a:off x="1676400" y="2209800"/>
            <a:ext cx="4706995" cy="3352800"/>
            <a:chOff x="1676400" y="2209800"/>
            <a:chExt cx="4706995" cy="3352800"/>
          </a:xfrm>
        </p:grpSpPr>
        <p:pic>
          <p:nvPicPr>
            <p:cNvPr id="8" name="Picture 7" descr="twitter.jpg"/>
            <p:cNvPicPr>
              <a:picLocks noChangeAspect="1"/>
            </p:cNvPicPr>
            <p:nvPr/>
          </p:nvPicPr>
          <p:blipFill>
            <a:blip r:embed="rId5" cstate="print"/>
            <a:stretch>
              <a:fillRect/>
            </a:stretch>
          </p:blipFill>
          <p:spPr>
            <a:xfrm>
              <a:off x="1676400" y="2209800"/>
              <a:ext cx="4706995" cy="3352800"/>
            </a:xfrm>
            <a:prstGeom prst="rect">
              <a:avLst/>
            </a:prstGeom>
          </p:spPr>
        </p:pic>
        <p:pic>
          <p:nvPicPr>
            <p:cNvPr id="7" name="Picture 6" descr="459.gif"/>
            <p:cNvPicPr>
              <a:picLocks noChangeAspect="1"/>
            </p:cNvPicPr>
            <p:nvPr/>
          </p:nvPicPr>
          <p:blipFill>
            <a:blip r:embed="rId6" cstate="print"/>
            <a:stretch>
              <a:fillRect/>
            </a:stretch>
          </p:blipFill>
          <p:spPr>
            <a:xfrm>
              <a:off x="2057400" y="3048000"/>
              <a:ext cx="1371600" cy="1737360"/>
            </a:xfrm>
            <a:prstGeom prst="rect">
              <a:avLst/>
            </a:prstGeom>
          </p:spPr>
        </p:pic>
      </p:grpSp>
      <p:pic>
        <p:nvPicPr>
          <p:cNvPr id="9" name="Picture 8" descr="emoji.jpg"/>
          <p:cNvPicPr>
            <a:picLocks noChangeAspect="1"/>
          </p:cNvPicPr>
          <p:nvPr/>
        </p:nvPicPr>
        <p:blipFill>
          <a:blip r:embed="rId7" cstate="print"/>
          <a:stretch>
            <a:fillRect/>
          </a:stretch>
        </p:blipFill>
        <p:spPr>
          <a:xfrm>
            <a:off x="838200" y="4191000"/>
            <a:ext cx="7924800" cy="156210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b="1" dirty="0" smtClean="0">
                <a:solidFill>
                  <a:schemeClr val="bg1"/>
                </a:solidFill>
                <a:latin typeface="Tw Cen MT" pitchFamily="34" charset="0"/>
              </a:rPr>
              <a:t>DEVELOPMENT MOTIVATION</a:t>
            </a:r>
            <a:endParaRPr lang="en-US" sz="3600" b="1" dirty="0">
              <a:solidFill>
                <a:schemeClr val="bg1"/>
              </a:solidFill>
              <a:latin typeface="Tw Cen MT" pitchFamily="34" charset="0"/>
            </a:endParaRPr>
          </a:p>
        </p:txBody>
      </p:sp>
      <p:sp>
        <p:nvSpPr>
          <p:cNvPr id="3" name="Content Placeholder 2"/>
          <p:cNvSpPr>
            <a:spLocks noGrp="1"/>
          </p:cNvSpPr>
          <p:nvPr>
            <p:ph idx="1"/>
          </p:nvPr>
        </p:nvSpPr>
        <p:spPr>
          <a:xfrm>
            <a:off x="457200" y="1905000"/>
            <a:ext cx="8229600" cy="4221163"/>
          </a:xfrm>
        </p:spPr>
        <p:txBody>
          <a:bodyPr/>
          <a:lstStyle/>
          <a:p>
            <a:r>
              <a:rPr lang="en-US" dirty="0" smtClean="0">
                <a:solidFill>
                  <a:schemeClr val="bg1"/>
                </a:solidFill>
                <a:latin typeface="Tw Cen MT" pitchFamily="34" charset="0"/>
              </a:rPr>
              <a:t>YouTube API…</a:t>
            </a:r>
          </a:p>
          <a:p>
            <a:endParaRPr lang="en-US" dirty="0" smtClean="0">
              <a:solidFill>
                <a:schemeClr val="bg1"/>
              </a:solidFill>
              <a:latin typeface="Tw Cen MT" pitchFamily="34" charset="0"/>
            </a:endParaRPr>
          </a:p>
          <a:p>
            <a:endParaRPr lang="en-US" dirty="0" smtClean="0">
              <a:solidFill>
                <a:schemeClr val="bg1"/>
              </a:solidFill>
              <a:latin typeface="Tw Cen MT" pitchFamily="34" charset="0"/>
            </a:endParaRPr>
          </a:p>
          <a:p>
            <a:endParaRPr lang="en-US" dirty="0" smtClean="0">
              <a:solidFill>
                <a:schemeClr val="bg1"/>
              </a:solidFill>
              <a:latin typeface="Tw Cen MT" pitchFamily="34" charset="0"/>
            </a:endParaRPr>
          </a:p>
          <a:p>
            <a:endParaRPr lang="en-US" dirty="0" smtClean="0">
              <a:solidFill>
                <a:schemeClr val="bg1"/>
              </a:solidFill>
              <a:latin typeface="Tw Cen MT" pitchFamily="34" charset="0"/>
            </a:endParaRPr>
          </a:p>
          <a:p>
            <a:endParaRPr lang="en-US" dirty="0" smtClean="0">
              <a:solidFill>
                <a:schemeClr val="bg1"/>
              </a:solidFill>
              <a:latin typeface="Tw Cen MT" pitchFamily="34" charset="0"/>
            </a:endParaRPr>
          </a:p>
          <a:p>
            <a:r>
              <a:rPr lang="en-US" dirty="0" smtClean="0">
                <a:solidFill>
                  <a:schemeClr val="bg1"/>
                </a:solidFill>
                <a:latin typeface="Tw Cen MT" pitchFamily="34" charset="0"/>
              </a:rPr>
              <a:t>Twitter Live Tweets </a:t>
            </a:r>
            <a:endParaRPr lang="en-US" dirty="0">
              <a:solidFill>
                <a:schemeClr val="bg1"/>
              </a:solidFill>
              <a:latin typeface="Tw Cen MT" pitchFamily="34" charset="0"/>
            </a:endParaRPr>
          </a:p>
        </p:txBody>
      </p:sp>
      <p:pic>
        <p:nvPicPr>
          <p:cNvPr id="5" name="Picture 4" descr="logo-v2.png"/>
          <p:cNvPicPr>
            <a:picLocks noChangeAspect="1"/>
          </p:cNvPicPr>
          <p:nvPr/>
        </p:nvPicPr>
        <p:blipFill>
          <a:blip r:embed="rId3" cstate="print"/>
          <a:stretch>
            <a:fillRect/>
          </a:stretch>
        </p:blipFill>
        <p:spPr>
          <a:xfrm>
            <a:off x="7543800" y="6019800"/>
            <a:ext cx="1333500" cy="568071"/>
          </a:xfrm>
          <a:prstGeom prst="rect">
            <a:avLst/>
          </a:prstGeom>
        </p:spPr>
      </p:pic>
      <p:pic>
        <p:nvPicPr>
          <p:cNvPr id="6" name="Picture 5" descr="RZH5.gif"/>
          <p:cNvPicPr>
            <a:picLocks noChangeAspect="1"/>
          </p:cNvPicPr>
          <p:nvPr/>
        </p:nvPicPr>
        <p:blipFill>
          <a:blip r:embed="rId4" cstate="print"/>
          <a:stretch>
            <a:fillRect/>
          </a:stretch>
        </p:blipFill>
        <p:spPr>
          <a:xfrm>
            <a:off x="914400" y="2743200"/>
            <a:ext cx="3810000" cy="214122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b="1" dirty="0" smtClean="0">
                <a:solidFill>
                  <a:schemeClr val="bg1"/>
                </a:solidFill>
                <a:latin typeface="Tw Cen MT" pitchFamily="34" charset="0"/>
              </a:rPr>
              <a:t>TECHNOLOGIES USED</a:t>
            </a:r>
            <a:endParaRPr lang="en-US" sz="3600" b="1" dirty="0">
              <a:solidFill>
                <a:schemeClr val="bg1"/>
              </a:solidFill>
              <a:latin typeface="Tw Cen MT" pitchFamily="34" charset="0"/>
            </a:endParaRPr>
          </a:p>
        </p:txBody>
      </p:sp>
      <p:sp>
        <p:nvSpPr>
          <p:cNvPr id="3" name="Content Placeholder 2"/>
          <p:cNvSpPr>
            <a:spLocks noGrp="1"/>
          </p:cNvSpPr>
          <p:nvPr>
            <p:ph idx="1"/>
          </p:nvPr>
        </p:nvSpPr>
        <p:spPr>
          <a:xfrm>
            <a:off x="457200" y="1905000"/>
            <a:ext cx="8229600" cy="4221163"/>
          </a:xfrm>
        </p:spPr>
        <p:txBody>
          <a:bodyPr/>
          <a:lstStyle/>
          <a:p>
            <a:r>
              <a:rPr lang="en-US" dirty="0" smtClean="0">
                <a:solidFill>
                  <a:schemeClr val="bg1"/>
                </a:solidFill>
                <a:latin typeface="Tw Cen MT" pitchFamily="34" charset="0"/>
              </a:rPr>
              <a:t>YouTube API</a:t>
            </a:r>
          </a:p>
          <a:p>
            <a:r>
              <a:rPr lang="en-US" dirty="0" smtClean="0">
                <a:solidFill>
                  <a:schemeClr val="bg1"/>
                </a:solidFill>
                <a:latin typeface="Tw Cen MT" pitchFamily="34" charset="0"/>
              </a:rPr>
              <a:t>Twitter API</a:t>
            </a:r>
          </a:p>
          <a:p>
            <a:r>
              <a:rPr lang="en-US" dirty="0" smtClean="0">
                <a:solidFill>
                  <a:schemeClr val="bg1"/>
                </a:solidFill>
                <a:latin typeface="Tw Cen MT" pitchFamily="34" charset="0"/>
              </a:rPr>
              <a:t>HTML/CSS/Bootstrap</a:t>
            </a:r>
          </a:p>
          <a:p>
            <a:r>
              <a:rPr lang="en-US" dirty="0" smtClean="0">
                <a:solidFill>
                  <a:schemeClr val="bg1"/>
                </a:solidFill>
                <a:latin typeface="Tw Cen MT" pitchFamily="34" charset="0"/>
              </a:rPr>
              <a:t>Firebase (</a:t>
            </a:r>
            <a:r>
              <a:rPr lang="en-US" dirty="0" err="1" smtClean="0">
                <a:solidFill>
                  <a:schemeClr val="bg1"/>
                </a:solidFill>
                <a:latin typeface="Tw Cen MT" pitchFamily="34" charset="0"/>
              </a:rPr>
              <a:t>emoji</a:t>
            </a:r>
            <a:r>
              <a:rPr lang="en-US" dirty="0" smtClean="0">
                <a:solidFill>
                  <a:schemeClr val="bg1"/>
                </a:solidFill>
                <a:latin typeface="Tw Cen MT" pitchFamily="34" charset="0"/>
              </a:rPr>
              <a:t> voting)</a:t>
            </a:r>
          </a:p>
          <a:p>
            <a:endParaRPr lang="en-US" dirty="0">
              <a:solidFill>
                <a:schemeClr val="bg1"/>
              </a:solidFill>
              <a:latin typeface="Tw Cen MT" pitchFamily="34" charset="0"/>
            </a:endParaRPr>
          </a:p>
        </p:txBody>
      </p:sp>
      <p:pic>
        <p:nvPicPr>
          <p:cNvPr id="5" name="Picture 4" descr="logo-v2.png"/>
          <p:cNvPicPr>
            <a:picLocks noChangeAspect="1"/>
          </p:cNvPicPr>
          <p:nvPr/>
        </p:nvPicPr>
        <p:blipFill>
          <a:blip r:embed="rId3" cstate="print"/>
          <a:stretch>
            <a:fillRect/>
          </a:stretch>
        </p:blipFill>
        <p:spPr>
          <a:xfrm>
            <a:off x="7543800" y="6019800"/>
            <a:ext cx="1333500" cy="568071"/>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b="1" dirty="0" smtClean="0">
                <a:solidFill>
                  <a:schemeClr val="bg1"/>
                </a:solidFill>
                <a:latin typeface="Tw Cen MT" pitchFamily="34" charset="0"/>
              </a:rPr>
              <a:t>DESIGN PROCESS</a:t>
            </a:r>
            <a:endParaRPr lang="en-US" sz="3600" b="1" dirty="0">
              <a:solidFill>
                <a:schemeClr val="bg1"/>
              </a:solidFill>
              <a:latin typeface="Tw Cen MT" pitchFamily="34" charset="0"/>
            </a:endParaRPr>
          </a:p>
        </p:txBody>
      </p:sp>
      <p:sp>
        <p:nvSpPr>
          <p:cNvPr id="3" name="Content Placeholder 2"/>
          <p:cNvSpPr>
            <a:spLocks noGrp="1"/>
          </p:cNvSpPr>
          <p:nvPr>
            <p:ph idx="1"/>
          </p:nvPr>
        </p:nvSpPr>
        <p:spPr>
          <a:xfrm>
            <a:off x="457200" y="1905000"/>
            <a:ext cx="8229600" cy="4221163"/>
          </a:xfrm>
        </p:spPr>
        <p:txBody>
          <a:bodyPr/>
          <a:lstStyle/>
          <a:p>
            <a:r>
              <a:rPr lang="en-US" dirty="0" smtClean="0">
                <a:solidFill>
                  <a:schemeClr val="bg1"/>
                </a:solidFill>
                <a:latin typeface="Tw Cen MT" pitchFamily="34" charset="0"/>
              </a:rPr>
              <a:t>Roulette – Vegas Feel</a:t>
            </a:r>
          </a:p>
          <a:p>
            <a:pPr lvl="1"/>
            <a:r>
              <a:rPr lang="en-US" sz="3200" dirty="0" smtClean="0">
                <a:solidFill>
                  <a:schemeClr val="bg1"/>
                </a:solidFill>
                <a:latin typeface="Tw Cen MT" pitchFamily="34" charset="0"/>
              </a:rPr>
              <a:t>Nightlife</a:t>
            </a:r>
          </a:p>
          <a:p>
            <a:pPr lvl="1"/>
            <a:r>
              <a:rPr lang="en-US" sz="3200" dirty="0" smtClean="0">
                <a:solidFill>
                  <a:schemeClr val="bg1"/>
                </a:solidFill>
                <a:latin typeface="Tw Cen MT" pitchFamily="34" charset="0"/>
              </a:rPr>
              <a:t>Low lighting</a:t>
            </a:r>
          </a:p>
          <a:p>
            <a:pPr lvl="1"/>
            <a:r>
              <a:rPr lang="en-US" sz="3200" dirty="0" smtClean="0">
                <a:solidFill>
                  <a:schemeClr val="bg1"/>
                </a:solidFill>
                <a:latin typeface="Tw Cen MT" pitchFamily="34" charset="0"/>
              </a:rPr>
              <a:t>Modern</a:t>
            </a:r>
          </a:p>
          <a:p>
            <a:endParaRPr lang="en-US" dirty="0">
              <a:solidFill>
                <a:schemeClr val="bg1"/>
              </a:solidFill>
              <a:latin typeface="Tw Cen MT" pitchFamily="34" charset="0"/>
            </a:endParaRPr>
          </a:p>
        </p:txBody>
      </p:sp>
      <p:pic>
        <p:nvPicPr>
          <p:cNvPr id="5" name="Picture 4" descr="logo-v2.png"/>
          <p:cNvPicPr>
            <a:picLocks noChangeAspect="1"/>
          </p:cNvPicPr>
          <p:nvPr/>
        </p:nvPicPr>
        <p:blipFill>
          <a:blip r:embed="rId2" cstate="print"/>
          <a:stretch>
            <a:fillRect/>
          </a:stretch>
        </p:blipFill>
        <p:spPr>
          <a:xfrm>
            <a:off x="7543800" y="6019800"/>
            <a:ext cx="1333500" cy="568071"/>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b="1" dirty="0" smtClean="0">
                <a:solidFill>
                  <a:schemeClr val="bg1"/>
                </a:solidFill>
                <a:latin typeface="Tw Cen MT" pitchFamily="34" charset="0"/>
              </a:rPr>
              <a:t>DEMONSTRATION</a:t>
            </a:r>
            <a:endParaRPr lang="en-US" sz="3600" b="1" dirty="0">
              <a:solidFill>
                <a:schemeClr val="bg1"/>
              </a:solidFill>
              <a:latin typeface="Tw Cen MT" pitchFamily="34" charset="0"/>
            </a:endParaRPr>
          </a:p>
        </p:txBody>
      </p:sp>
      <p:sp>
        <p:nvSpPr>
          <p:cNvPr id="3" name="Content Placeholder 2"/>
          <p:cNvSpPr>
            <a:spLocks noGrp="1"/>
          </p:cNvSpPr>
          <p:nvPr>
            <p:ph idx="1"/>
          </p:nvPr>
        </p:nvSpPr>
        <p:spPr>
          <a:xfrm>
            <a:off x="457200" y="3048000"/>
            <a:ext cx="8229600" cy="3078163"/>
          </a:xfrm>
        </p:spPr>
        <p:txBody>
          <a:bodyPr/>
          <a:lstStyle/>
          <a:p>
            <a:pPr>
              <a:buNone/>
            </a:pPr>
            <a:r>
              <a:rPr lang="en-US" dirty="0" smtClean="0">
                <a:solidFill>
                  <a:schemeClr val="bg1"/>
                </a:solidFill>
                <a:latin typeface="Tw Cen MT" pitchFamily="34" charset="0"/>
                <a:hlinkClick r:id="rId2"/>
              </a:rPr>
              <a:t>https://fathomless-lake-76819.herokuapp.com/</a:t>
            </a:r>
            <a:endParaRPr lang="en-US" dirty="0">
              <a:solidFill>
                <a:schemeClr val="bg1"/>
              </a:solidFill>
              <a:latin typeface="Tw Cen MT" pitchFamily="34" charset="0"/>
            </a:endParaRPr>
          </a:p>
        </p:txBody>
      </p:sp>
      <p:pic>
        <p:nvPicPr>
          <p:cNvPr id="5" name="Picture 4" descr="logo-v2.png"/>
          <p:cNvPicPr>
            <a:picLocks noChangeAspect="1"/>
          </p:cNvPicPr>
          <p:nvPr/>
        </p:nvPicPr>
        <p:blipFill>
          <a:blip r:embed="rId3" cstate="print"/>
          <a:stretch>
            <a:fillRect/>
          </a:stretch>
        </p:blipFill>
        <p:spPr>
          <a:xfrm>
            <a:off x="7543800" y="6019800"/>
            <a:ext cx="1333500" cy="568071"/>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b="1" dirty="0" smtClean="0">
                <a:solidFill>
                  <a:schemeClr val="bg1"/>
                </a:solidFill>
                <a:latin typeface="Tw Cen MT" pitchFamily="34" charset="0"/>
              </a:rPr>
              <a:t>FUTURE DEVELOPMENT</a:t>
            </a:r>
            <a:endParaRPr lang="en-US" sz="3600" b="1" dirty="0">
              <a:solidFill>
                <a:schemeClr val="bg1"/>
              </a:solidFill>
              <a:latin typeface="Tw Cen MT" pitchFamily="34" charset="0"/>
            </a:endParaRPr>
          </a:p>
        </p:txBody>
      </p:sp>
      <p:sp>
        <p:nvSpPr>
          <p:cNvPr id="3" name="Content Placeholder 2"/>
          <p:cNvSpPr>
            <a:spLocks noGrp="1"/>
          </p:cNvSpPr>
          <p:nvPr>
            <p:ph idx="1"/>
          </p:nvPr>
        </p:nvSpPr>
        <p:spPr>
          <a:xfrm>
            <a:off x="457200" y="1905000"/>
            <a:ext cx="8229600" cy="4221163"/>
          </a:xfrm>
        </p:spPr>
        <p:txBody>
          <a:bodyPr/>
          <a:lstStyle/>
          <a:p>
            <a:r>
              <a:rPr lang="en-US" dirty="0" smtClean="0">
                <a:solidFill>
                  <a:schemeClr val="bg1"/>
                </a:solidFill>
                <a:latin typeface="Tw Cen MT" pitchFamily="34" charset="0"/>
              </a:rPr>
              <a:t>Webcam</a:t>
            </a:r>
          </a:p>
          <a:p>
            <a:r>
              <a:rPr lang="en-US" dirty="0" smtClean="0">
                <a:solidFill>
                  <a:schemeClr val="bg1"/>
                </a:solidFill>
                <a:latin typeface="Tw Cen MT" pitchFamily="34" charset="0"/>
              </a:rPr>
              <a:t>Gaming Platforms, Twitch</a:t>
            </a:r>
          </a:p>
          <a:p>
            <a:r>
              <a:rPr lang="en-US" dirty="0" smtClean="0">
                <a:solidFill>
                  <a:schemeClr val="bg1"/>
                </a:solidFill>
                <a:latin typeface="Tw Cen MT" pitchFamily="34" charset="0"/>
              </a:rPr>
              <a:t>Incorporate existing karaoke music software</a:t>
            </a:r>
            <a:endParaRPr lang="en-US" dirty="0">
              <a:solidFill>
                <a:schemeClr val="bg1"/>
              </a:solidFill>
              <a:latin typeface="Tw Cen MT" pitchFamily="34" charset="0"/>
            </a:endParaRPr>
          </a:p>
        </p:txBody>
      </p:sp>
      <p:pic>
        <p:nvPicPr>
          <p:cNvPr id="5" name="Picture 4" descr="logo-v2.png"/>
          <p:cNvPicPr>
            <a:picLocks noChangeAspect="1"/>
          </p:cNvPicPr>
          <p:nvPr/>
        </p:nvPicPr>
        <p:blipFill>
          <a:blip r:embed="rId2" cstate="print"/>
          <a:stretch>
            <a:fillRect/>
          </a:stretch>
        </p:blipFill>
        <p:spPr>
          <a:xfrm>
            <a:off x="7543800" y="6019800"/>
            <a:ext cx="1333500" cy="568071"/>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118</TotalTime>
  <Words>694</Words>
  <Application>Microsoft Office PowerPoint</Application>
  <PresentationFormat>On-screen Show (4:3)</PresentationFormat>
  <Paragraphs>81</Paragraphs>
  <Slides>10</Slides>
  <Notes>6</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Slide 1</vt:lpstr>
      <vt:lpstr>APPLICATION CONCEPT</vt:lpstr>
      <vt:lpstr>APPLICATION CONCEPT</vt:lpstr>
      <vt:lpstr>APPLICATION CONCEPT</vt:lpstr>
      <vt:lpstr>DEVELOPMENT MOTIVATION</vt:lpstr>
      <vt:lpstr>TECHNOLOGIES USED</vt:lpstr>
      <vt:lpstr>DESIGN PROCESS</vt:lpstr>
      <vt:lpstr>DEMONSTRATION</vt:lpstr>
      <vt:lpstr>FUTURE DEVELOPMENT</vt:lpstr>
      <vt:lpstr>QUESTIONS &amp; COMMENTS</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Lauren Farrell</dc:creator>
  <cp:lastModifiedBy>Lauren Farrell</cp:lastModifiedBy>
  <cp:revision>42</cp:revision>
  <dcterms:created xsi:type="dcterms:W3CDTF">2016-08-10T01:08:19Z</dcterms:created>
  <dcterms:modified xsi:type="dcterms:W3CDTF">2016-08-12T00:28:44Z</dcterms:modified>
</cp:coreProperties>
</file>