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86374" autoAdjust="0"/>
  </p:normalViewPr>
  <p:slideViewPr>
    <p:cSldViewPr snapToGrid="0">
      <p:cViewPr varScale="1">
        <p:scale>
          <a:sx n="51" d="100"/>
          <a:sy n="51" d="100"/>
        </p:scale>
        <p:origin x="29" y="763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258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0BF46-08BF-4CA9-B868-C51FB000421E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72622-6269-48F0-AA6A-53828D91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3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72622-6269-48F0-AA6A-53828D91FE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4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019300" y="706120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state=0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Lock.lock</a:t>
              </a:r>
              <a:r>
                <a:rPr lang="en-US" altLang="zh-CN" sz="1200" dirty="0"/>
                <a:t>()</a:t>
              </a:r>
            </a:p>
            <a:p>
              <a:r>
                <a:rPr lang="en-US" altLang="zh-CN" sz="1200" dirty="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判断AQS中的states是否为0如果为0就说明能够lock()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通过CAS执行设置state值为1 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13560" y="3641725"/>
            <a:ext cx="5394960" cy="2043430"/>
            <a:chOff x="3154" y="735"/>
            <a:chExt cx="8496" cy="3218"/>
          </a:xfrm>
        </p:grpSpPr>
        <p:sp>
          <p:nvSpPr>
            <p:cNvPr id="24" name="矩形 23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state=1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908" y="1550"/>
              <a:ext cx="280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Lock.lock()</a:t>
              </a:r>
            </a:p>
            <a:p>
              <a:r>
                <a:rPr lang="en-US" altLang="zh-CN"/>
                <a:t>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54" y="73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thread-1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34" y="946"/>
              <a:ext cx="551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不为0在看看锁住的线程是否为当前线程如果是就执行state=state+1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 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008370" y="490664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很明显两者都不是，返回</a:t>
            </a:r>
            <a:r>
              <a:rPr lang="en-US" altLang="zh-CN" sz="1200"/>
              <a:t>false</a:t>
            </a:r>
            <a:r>
              <a:rPr lang="zh-CN" altLang="en-US" sz="1200"/>
              <a:t>说明获取锁失败</a:t>
            </a:r>
          </a:p>
        </p:txBody>
      </p:sp>
      <p:sp>
        <p:nvSpPr>
          <p:cNvPr id="32" name="下箭头 31"/>
          <p:cNvSpPr/>
          <p:nvPr/>
        </p:nvSpPr>
        <p:spPr>
          <a:xfrm>
            <a:off x="4070350" y="3088640"/>
            <a:ext cx="718820" cy="41211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3250" y="217170"/>
            <a:ext cx="2015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ReentrantLock</a:t>
            </a:r>
            <a:r>
              <a:rPr lang="zh-CN" altLang="en-US"/>
              <a:t>获取锁的过程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133465" y="5556250"/>
            <a:ext cx="2741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那么如果</a:t>
            </a:r>
            <a:r>
              <a:rPr lang="en-US" altLang="zh-CN" sz="1200">
                <a:solidFill>
                  <a:srgbClr val="FF0000"/>
                </a:solidFill>
              </a:rPr>
              <a:t>state&gt;1</a:t>
            </a:r>
            <a:r>
              <a:rPr lang="zh-CN" altLang="en-US" sz="1200">
                <a:solidFill>
                  <a:srgbClr val="FF0000"/>
                </a:solidFill>
              </a:rPr>
              <a:t>说明一个线程已经再次获取了这个锁，到时候释放的时候这个线程相应的也会释放两次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E06381-2F61-4E4A-B3C5-D6F2E65998A9}"/>
              </a:ext>
            </a:extLst>
          </p:cNvPr>
          <p:cNvSpPr/>
          <p:nvPr/>
        </p:nvSpPr>
        <p:spPr>
          <a:xfrm>
            <a:off x="0" y="2608289"/>
            <a:ext cx="4092315" cy="3312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799DAE-D7D6-4244-ADC9-0079D419A286}"/>
              </a:ext>
            </a:extLst>
          </p:cNvPr>
          <p:cNvSpPr/>
          <p:nvPr/>
        </p:nvSpPr>
        <p:spPr>
          <a:xfrm>
            <a:off x="8489430" y="2608289"/>
            <a:ext cx="4092315" cy="3312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CAF723-A84D-4D6A-A088-25B73D56F701}"/>
              </a:ext>
            </a:extLst>
          </p:cNvPr>
          <p:cNvSpPr/>
          <p:nvPr/>
        </p:nvSpPr>
        <p:spPr>
          <a:xfrm>
            <a:off x="4244715" y="2608289"/>
            <a:ext cx="4092315" cy="3312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671DE5-FA3A-469D-920B-41FD1B91026C}"/>
              </a:ext>
            </a:extLst>
          </p:cNvPr>
          <p:cNvSpPr txBox="1"/>
          <p:nvPr/>
        </p:nvSpPr>
        <p:spPr>
          <a:xfrm>
            <a:off x="1229193" y="2983043"/>
            <a:ext cx="17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E8DEDE-B5F6-42DC-BD75-58126B25C4D6}"/>
              </a:ext>
            </a:extLst>
          </p:cNvPr>
          <p:cNvSpPr txBox="1"/>
          <p:nvPr/>
        </p:nvSpPr>
        <p:spPr>
          <a:xfrm>
            <a:off x="164892" y="3777521"/>
            <a:ext cx="133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F2471B-7B23-4CAE-9747-F14CF2BC01EB}"/>
              </a:ext>
            </a:extLst>
          </p:cNvPr>
          <p:cNvSpPr/>
          <p:nvPr/>
        </p:nvSpPr>
        <p:spPr>
          <a:xfrm>
            <a:off x="419725" y="3567659"/>
            <a:ext cx="1469036" cy="57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Shard01 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6C5B11-C206-435A-BBDA-C20ABA56D94C}"/>
              </a:ext>
            </a:extLst>
          </p:cNvPr>
          <p:cNvSpPr/>
          <p:nvPr/>
        </p:nvSpPr>
        <p:spPr>
          <a:xfrm>
            <a:off x="2249774" y="3567234"/>
            <a:ext cx="1469036" cy="57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Shard02 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A709D2-8512-440D-9702-5BB5032ABC17}"/>
              </a:ext>
            </a:extLst>
          </p:cNvPr>
          <p:cNvSpPr/>
          <p:nvPr/>
        </p:nvSpPr>
        <p:spPr>
          <a:xfrm>
            <a:off x="8786735" y="3532044"/>
            <a:ext cx="1469036" cy="57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Shard02 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5809C0-B896-49FE-B149-31A8BAB3E63E}"/>
              </a:ext>
            </a:extLst>
          </p:cNvPr>
          <p:cNvSpPr/>
          <p:nvPr/>
        </p:nvSpPr>
        <p:spPr>
          <a:xfrm>
            <a:off x="4528279" y="3567234"/>
            <a:ext cx="1469036" cy="57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Shard01 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4B9533-E121-45EE-9A94-0410BD6429C3}"/>
              </a:ext>
            </a:extLst>
          </p:cNvPr>
          <p:cNvSpPr/>
          <p:nvPr/>
        </p:nvSpPr>
        <p:spPr>
          <a:xfrm>
            <a:off x="6472004" y="3551818"/>
            <a:ext cx="1469036" cy="57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Shard03 P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DA45BB-5748-47BB-AB3A-D1B4CC4575D5}"/>
              </a:ext>
            </a:extLst>
          </p:cNvPr>
          <p:cNvSpPr/>
          <p:nvPr/>
        </p:nvSpPr>
        <p:spPr>
          <a:xfrm>
            <a:off x="10677992" y="3521838"/>
            <a:ext cx="1469036" cy="57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Shard02 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5FF050-BBA3-47B0-AE46-66D460D3B21D}"/>
              </a:ext>
            </a:extLst>
          </p:cNvPr>
          <p:cNvSpPr txBox="1"/>
          <p:nvPr/>
        </p:nvSpPr>
        <p:spPr>
          <a:xfrm>
            <a:off x="5247807" y="2951840"/>
            <a:ext cx="244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Node2 </a:t>
            </a:r>
            <a:r>
              <a:rPr lang="zh-CN" altLang="en-US" dirty="0"/>
              <a:t>协调节点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3F17FD-B75A-4C75-83F7-887A62DE20CE}"/>
              </a:ext>
            </a:extLst>
          </p:cNvPr>
          <p:cNvSpPr/>
          <p:nvPr/>
        </p:nvSpPr>
        <p:spPr>
          <a:xfrm>
            <a:off x="5556354" y="647288"/>
            <a:ext cx="1469036" cy="57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80BEED-FDD2-4401-9A85-D27A7E11A790}"/>
              </a:ext>
            </a:extLst>
          </p:cNvPr>
          <p:cNvCxnSpPr>
            <a:stCxn id="17" idx="2"/>
            <a:endCxn id="6" idx="0"/>
          </p:cNvCxnSpPr>
          <p:nvPr/>
        </p:nvCxnSpPr>
        <p:spPr>
          <a:xfrm>
            <a:off x="6290872" y="1226482"/>
            <a:ext cx="1" cy="138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7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state=3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Lock.unlock()</a:t>
              </a:r>
            </a:p>
            <a:p>
              <a:r>
                <a:rPr lang="en-US" altLang="zh-CN" sz="120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555" y="273685"/>
            <a:ext cx="2891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ReentrantLock</a:t>
            </a:r>
            <a:r>
              <a:rPr lang="zh-CN" altLang="en-US">
                <a:sym typeface="+mn-ea"/>
              </a:rPr>
              <a:t>释放锁的过程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state=3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Lock.unlock()</a:t>
              </a:r>
            </a:p>
            <a:p>
              <a:r>
                <a:rPr lang="en-US" altLang="zh-CN" sz="120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4330" y="514350"/>
            <a:ext cx="294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ReentrantReadWriteLock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12850" y="920750"/>
            <a:ext cx="9450070" cy="1284605"/>
            <a:chOff x="2179" y="3232"/>
            <a:chExt cx="14882" cy="2023"/>
          </a:xfrm>
        </p:grpSpPr>
        <p:sp>
          <p:nvSpPr>
            <p:cNvPr id="2" name="椭圆 1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4595" y="3863"/>
              <a:ext cx="3467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339" y="3889"/>
              <a:ext cx="3467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77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2850" y="2712085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4595" y="3863"/>
              <a:ext cx="2119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062" y="3863"/>
              <a:ext cx="4744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23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226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948555" y="3110865"/>
            <a:ext cx="1198245" cy="4851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12850" y="4518660"/>
            <a:ext cx="9450070" cy="1284605"/>
            <a:chOff x="2179" y="3232"/>
            <a:chExt cx="14882" cy="2023"/>
          </a:xfrm>
        </p:grpSpPr>
        <p:sp>
          <p:nvSpPr>
            <p:cNvPr id="26" name="椭圆 25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4595" y="3863"/>
              <a:ext cx="4335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0226" y="3889"/>
              <a:ext cx="2580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520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298315" y="4918710"/>
            <a:ext cx="1198245" cy="467995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22375" y="2721610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037" y="3849"/>
              <a:ext cx="3003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040" y="3849"/>
              <a:ext cx="3052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63" y="3926"/>
              <a:ext cx="1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571" y="3926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7510" y="1992630"/>
            <a:ext cx="8789670" cy="217551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74025" y="2074545"/>
            <a:ext cx="170180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30130" y="2075180"/>
            <a:ext cx="165354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76695" y="2075180"/>
            <a:ext cx="126682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66640" y="2075180"/>
            <a:ext cx="156718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23895" y="2074545"/>
            <a:ext cx="153733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70025" y="1992630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70025" y="361251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70025" y="284416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62430" y="2233930"/>
            <a:ext cx="1228090" cy="812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1"/>
          </p:cNvCxnSpPr>
          <p:nvPr/>
        </p:nvCxnSpPr>
        <p:spPr>
          <a:xfrm>
            <a:off x="1662430" y="3046095"/>
            <a:ext cx="1275080" cy="34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1"/>
          </p:cNvCxnSpPr>
          <p:nvPr/>
        </p:nvCxnSpPr>
        <p:spPr>
          <a:xfrm flipV="1">
            <a:off x="1788160" y="3080385"/>
            <a:ext cx="1149350" cy="807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74875" y="2879090"/>
            <a:ext cx="92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connect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DE6A87-0D61-4C22-828A-0E30B0B5727E}"/>
              </a:ext>
            </a:extLst>
          </p:cNvPr>
          <p:cNvSpPr/>
          <p:nvPr/>
        </p:nvSpPr>
        <p:spPr>
          <a:xfrm>
            <a:off x="4309533" y="2907453"/>
            <a:ext cx="3572933" cy="169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3E9A40-F63D-4BAB-AC55-B0F81BB39B48}"/>
              </a:ext>
            </a:extLst>
          </p:cNvPr>
          <p:cNvSpPr/>
          <p:nvPr/>
        </p:nvSpPr>
        <p:spPr>
          <a:xfrm>
            <a:off x="5083728" y="1273076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77C9340-2E6D-4FEB-8E1E-6DDEF3222CD1}"/>
              </a:ext>
            </a:extLst>
          </p:cNvPr>
          <p:cNvSpPr/>
          <p:nvPr/>
        </p:nvSpPr>
        <p:spPr>
          <a:xfrm>
            <a:off x="9554750" y="4558105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WAITING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3CB8FF-0183-4C45-83C9-A4F3A3C2510E}"/>
              </a:ext>
            </a:extLst>
          </p:cNvPr>
          <p:cNvSpPr/>
          <p:nvPr/>
        </p:nvSpPr>
        <p:spPr>
          <a:xfrm>
            <a:off x="9554750" y="2093721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TIME_WATING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FC06425-5AD6-4B60-B7FC-E38993AA9650}"/>
              </a:ext>
            </a:extLst>
          </p:cNvPr>
          <p:cNvSpPr/>
          <p:nvPr/>
        </p:nvSpPr>
        <p:spPr>
          <a:xfrm>
            <a:off x="4962088" y="5421431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TERMINATED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85E7CF-E4E7-4F15-BCA7-AE375ACF09AF}"/>
              </a:ext>
            </a:extLst>
          </p:cNvPr>
          <p:cNvSpPr/>
          <p:nvPr/>
        </p:nvSpPr>
        <p:spPr>
          <a:xfrm>
            <a:off x="1012271" y="3347253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9D7AA6-0327-43F2-AE6A-52C91DA95A1C}"/>
              </a:ext>
            </a:extLst>
          </p:cNvPr>
          <p:cNvSpPr txBox="1"/>
          <p:nvPr/>
        </p:nvSpPr>
        <p:spPr>
          <a:xfrm>
            <a:off x="4883660" y="312612"/>
            <a:ext cx="24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线程状态相互转换</a:t>
            </a: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D3063FBA-489F-471F-A105-E559F743D2A4}"/>
              </a:ext>
            </a:extLst>
          </p:cNvPr>
          <p:cNvSpPr/>
          <p:nvPr/>
        </p:nvSpPr>
        <p:spPr>
          <a:xfrm rot="19975886">
            <a:off x="7958665" y="2793225"/>
            <a:ext cx="1401350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AECDF6AD-1E6A-40EB-A797-FA6A4EF21664}"/>
              </a:ext>
            </a:extLst>
          </p:cNvPr>
          <p:cNvSpPr/>
          <p:nvPr/>
        </p:nvSpPr>
        <p:spPr>
          <a:xfrm rot="1194208">
            <a:off x="7947086" y="4520968"/>
            <a:ext cx="1401350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D19E5B5-DE5D-475E-926E-31D050F4E7BA}"/>
              </a:ext>
            </a:extLst>
          </p:cNvPr>
          <p:cNvSpPr/>
          <p:nvPr/>
        </p:nvSpPr>
        <p:spPr>
          <a:xfrm>
            <a:off x="4427823" y="3628051"/>
            <a:ext cx="1164887" cy="813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D3E0FF6-ED13-4F19-A25F-5FD409DE5805}"/>
              </a:ext>
            </a:extLst>
          </p:cNvPr>
          <p:cNvSpPr/>
          <p:nvPr/>
        </p:nvSpPr>
        <p:spPr>
          <a:xfrm>
            <a:off x="6470553" y="3628051"/>
            <a:ext cx="1250197" cy="813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B339BB0-41FB-4D19-888D-F8DA36346BB6}"/>
              </a:ext>
            </a:extLst>
          </p:cNvPr>
          <p:cNvSpPr/>
          <p:nvPr/>
        </p:nvSpPr>
        <p:spPr>
          <a:xfrm>
            <a:off x="1438123" y="1729652"/>
            <a:ext cx="1895912" cy="813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Enter/reenter</a:t>
            </a: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A synchronized</a:t>
            </a: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Block method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05058AC-F501-4F20-BE51-94CDC3E7BC63}"/>
              </a:ext>
            </a:extLst>
          </p:cNvPr>
          <p:cNvSpPr/>
          <p:nvPr/>
        </p:nvSpPr>
        <p:spPr>
          <a:xfrm>
            <a:off x="6280117" y="2332153"/>
            <a:ext cx="1566007" cy="40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Thread.start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69390E4-0D78-4028-8112-817727734CD6}"/>
              </a:ext>
            </a:extLst>
          </p:cNvPr>
          <p:cNvSpPr/>
          <p:nvPr/>
        </p:nvSpPr>
        <p:spPr>
          <a:xfrm>
            <a:off x="7919683" y="469504"/>
            <a:ext cx="2606077" cy="14622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Object.wait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Thread.join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Thread.sleep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LockSupport.parkNanos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LockSUpport.parkUntil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D1EEA8-CC84-409C-B7C7-0066544BC3C9}"/>
              </a:ext>
            </a:extLst>
          </p:cNvPr>
          <p:cNvSpPr/>
          <p:nvPr/>
        </p:nvSpPr>
        <p:spPr>
          <a:xfrm>
            <a:off x="9282573" y="3186448"/>
            <a:ext cx="2440266" cy="8728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Object.notify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Object.notifyAll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LockSUpprot.unpark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280B382-66DE-4A46-B6A2-A8CC3E3B3642}"/>
              </a:ext>
            </a:extLst>
          </p:cNvPr>
          <p:cNvSpPr/>
          <p:nvPr/>
        </p:nvSpPr>
        <p:spPr>
          <a:xfrm>
            <a:off x="7599904" y="5421431"/>
            <a:ext cx="2041936" cy="9395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Object.wait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Thread.join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0D1E9C3-81D7-47D4-A725-B3B28BC9E617}"/>
              </a:ext>
            </a:extLst>
          </p:cNvPr>
          <p:cNvSpPr/>
          <p:nvPr/>
        </p:nvSpPr>
        <p:spPr>
          <a:xfrm>
            <a:off x="6470553" y="4845543"/>
            <a:ext cx="945315" cy="4168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end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9E1E004-D5CF-4612-873D-05B3F31663C2}"/>
              </a:ext>
            </a:extLst>
          </p:cNvPr>
          <p:cNvSpPr/>
          <p:nvPr/>
        </p:nvSpPr>
        <p:spPr>
          <a:xfrm>
            <a:off x="1720984" y="4964854"/>
            <a:ext cx="1895912" cy="813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Acquire  lock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8FF245C8-5022-4620-8AC0-C0898326893E}"/>
              </a:ext>
            </a:extLst>
          </p:cNvPr>
          <p:cNvSpPr/>
          <p:nvPr/>
        </p:nvSpPr>
        <p:spPr>
          <a:xfrm>
            <a:off x="3025874" y="3550686"/>
            <a:ext cx="1164724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674D2469-BB47-4A2E-BFE6-E7E5933E2942}"/>
              </a:ext>
            </a:extLst>
          </p:cNvPr>
          <p:cNvSpPr/>
          <p:nvPr/>
        </p:nvSpPr>
        <p:spPr>
          <a:xfrm>
            <a:off x="5620624" y="2209329"/>
            <a:ext cx="299757" cy="539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A6354357-FAC7-4DB7-BB5C-D047D7771E22}"/>
              </a:ext>
            </a:extLst>
          </p:cNvPr>
          <p:cNvSpPr/>
          <p:nvPr/>
        </p:nvSpPr>
        <p:spPr>
          <a:xfrm>
            <a:off x="5822421" y="4759789"/>
            <a:ext cx="299757" cy="539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40A3C8-E23E-4C1C-9DCC-972B32C6599F}"/>
              </a:ext>
            </a:extLst>
          </p:cNvPr>
          <p:cNvSpPr txBox="1"/>
          <p:nvPr/>
        </p:nvSpPr>
        <p:spPr>
          <a:xfrm>
            <a:off x="5254848" y="3152210"/>
            <a:ext cx="1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RUNNABLE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B7C2F9A-DCFD-467A-AD78-D66AC6DC0DF8}"/>
              </a:ext>
            </a:extLst>
          </p:cNvPr>
          <p:cNvCxnSpPr/>
          <p:nvPr/>
        </p:nvCxnSpPr>
        <p:spPr>
          <a:xfrm>
            <a:off x="5479417" y="3754120"/>
            <a:ext cx="930761" cy="20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CC4752D-219F-45F7-AB91-04391F7C2CBF}"/>
              </a:ext>
            </a:extLst>
          </p:cNvPr>
          <p:cNvSpPr txBox="1"/>
          <p:nvPr/>
        </p:nvSpPr>
        <p:spPr>
          <a:xfrm>
            <a:off x="5822421" y="3469048"/>
            <a:ext cx="12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1A09F1-33EF-4FD0-9167-A76F56B8D54D}"/>
              </a:ext>
            </a:extLst>
          </p:cNvPr>
          <p:cNvCxnSpPr>
            <a:cxnSpLocks/>
          </p:cNvCxnSpPr>
          <p:nvPr/>
        </p:nvCxnSpPr>
        <p:spPr>
          <a:xfrm flipH="1">
            <a:off x="5503800" y="4059253"/>
            <a:ext cx="936565" cy="2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7CA7321-362B-4E51-9058-EA415DB46CB4}"/>
              </a:ext>
            </a:extLst>
          </p:cNvPr>
          <p:cNvSpPr txBox="1"/>
          <p:nvPr/>
        </p:nvSpPr>
        <p:spPr>
          <a:xfrm>
            <a:off x="5570491" y="4200720"/>
            <a:ext cx="12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yeild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D0174A-F0DB-455F-BCA5-3256F1AFD973}"/>
              </a:ext>
            </a:extLst>
          </p:cNvPr>
          <p:cNvSpPr txBox="1"/>
          <p:nvPr/>
        </p:nvSpPr>
        <p:spPr>
          <a:xfrm>
            <a:off x="772357" y="6658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三次握手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B12B56-BB37-4792-A1E8-D4655A0A0BDE}"/>
              </a:ext>
            </a:extLst>
          </p:cNvPr>
          <p:cNvCxnSpPr>
            <a:cxnSpLocks/>
          </p:cNvCxnSpPr>
          <p:nvPr/>
        </p:nvCxnSpPr>
        <p:spPr>
          <a:xfrm>
            <a:off x="2743200" y="1676400"/>
            <a:ext cx="0" cy="4318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DB47EDF-96D3-4CB2-A2DC-ACC80C3DC9FB}"/>
              </a:ext>
            </a:extLst>
          </p:cNvPr>
          <p:cNvCxnSpPr>
            <a:cxnSpLocks/>
          </p:cNvCxnSpPr>
          <p:nvPr/>
        </p:nvCxnSpPr>
        <p:spPr>
          <a:xfrm>
            <a:off x="6400800" y="1676400"/>
            <a:ext cx="0" cy="4318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9285CB2-B06C-4698-9A3C-AC6B9B3BA02A}"/>
              </a:ext>
            </a:extLst>
          </p:cNvPr>
          <p:cNvSpPr txBox="1"/>
          <p:nvPr/>
        </p:nvSpPr>
        <p:spPr>
          <a:xfrm>
            <a:off x="2360648" y="107089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388207-E129-4C0A-A457-CC42C62609BB}"/>
              </a:ext>
            </a:extLst>
          </p:cNvPr>
          <p:cNvSpPr txBox="1"/>
          <p:nvPr/>
        </p:nvSpPr>
        <p:spPr>
          <a:xfrm>
            <a:off x="5994400" y="1041114"/>
            <a:ext cx="8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4791E1-8B41-4D71-ABC2-B8209DB70327}"/>
              </a:ext>
            </a:extLst>
          </p:cNvPr>
          <p:cNvCxnSpPr/>
          <p:nvPr/>
        </p:nvCxnSpPr>
        <p:spPr>
          <a:xfrm>
            <a:off x="2895600" y="1998133"/>
            <a:ext cx="3318933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4A56FA-9E28-4F67-B3BF-D58E5B88048F}"/>
              </a:ext>
            </a:extLst>
          </p:cNvPr>
          <p:cNvCxnSpPr/>
          <p:nvPr/>
        </p:nvCxnSpPr>
        <p:spPr>
          <a:xfrm>
            <a:off x="2929468" y="4667195"/>
            <a:ext cx="3318933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0E93B5B-CA53-45C8-824A-13AD69841B7F}"/>
              </a:ext>
            </a:extLst>
          </p:cNvPr>
          <p:cNvCxnSpPr>
            <a:cxnSpLocks/>
          </p:cNvCxnSpPr>
          <p:nvPr/>
        </p:nvCxnSpPr>
        <p:spPr>
          <a:xfrm flipH="1">
            <a:off x="2895600" y="2781531"/>
            <a:ext cx="3285065" cy="17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2F82666-46A3-4896-9EBC-A68EB3B9AD66}"/>
              </a:ext>
            </a:extLst>
          </p:cNvPr>
          <p:cNvSpPr txBox="1"/>
          <p:nvPr/>
        </p:nvSpPr>
        <p:spPr>
          <a:xfrm>
            <a:off x="6587067" y="512599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ESTABLISHED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0D1797-A5C5-41CF-B282-12C948285804}"/>
              </a:ext>
            </a:extLst>
          </p:cNvPr>
          <p:cNvSpPr txBox="1"/>
          <p:nvPr/>
        </p:nvSpPr>
        <p:spPr>
          <a:xfrm>
            <a:off x="6587067" y="272466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SYN_RCVD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AA5462-201D-4F5D-8674-7CAF1E5CAC0A}"/>
              </a:ext>
            </a:extLst>
          </p:cNvPr>
          <p:cNvSpPr txBox="1"/>
          <p:nvPr/>
        </p:nvSpPr>
        <p:spPr>
          <a:xfrm>
            <a:off x="6587068" y="181346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LISTEN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BED419-7B8A-4F0B-BFA8-5CDBBBA92F09}"/>
              </a:ext>
            </a:extLst>
          </p:cNvPr>
          <p:cNvSpPr txBox="1"/>
          <p:nvPr/>
        </p:nvSpPr>
        <p:spPr>
          <a:xfrm>
            <a:off x="828690" y="437110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ESTABLISHED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66DDCE-0DEA-44AD-BE7E-536E565712CF}"/>
              </a:ext>
            </a:extLst>
          </p:cNvPr>
          <p:cNvSpPr txBox="1"/>
          <p:nvPr/>
        </p:nvSpPr>
        <p:spPr>
          <a:xfrm>
            <a:off x="1354307" y="181346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SYN_SENT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F2C2DA-9A0A-45A9-95B1-779643FEE50F}"/>
              </a:ext>
            </a:extLst>
          </p:cNvPr>
          <p:cNvSpPr txBox="1"/>
          <p:nvPr/>
        </p:nvSpPr>
        <p:spPr>
          <a:xfrm>
            <a:off x="8653976" y="1718235"/>
            <a:ext cx="3217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第一次：</a:t>
            </a:r>
            <a:r>
              <a:rPr lang="en-US" altLang="zh-CN" dirty="0"/>
              <a:t>client</a:t>
            </a:r>
            <a:r>
              <a:rPr lang="zh-CN" altLang="en-US" dirty="0"/>
              <a:t>什么都不能确认，</a:t>
            </a:r>
            <a:r>
              <a:rPr lang="en-US" altLang="zh-CN" dirty="0"/>
              <a:t>Server</a:t>
            </a:r>
            <a:r>
              <a:rPr lang="zh-CN" altLang="en-US" dirty="0"/>
              <a:t>确认了对方能够发送，自己能够接受</a:t>
            </a:r>
            <a:endParaRPr lang="en-US" altLang="zh-CN" dirty="0"/>
          </a:p>
          <a:p>
            <a:r>
              <a:rPr lang="zh-CN" altLang="en-US" dirty="0"/>
              <a:t>第二次： </a:t>
            </a:r>
            <a:r>
              <a:rPr lang="en-US" altLang="zh-CN" dirty="0"/>
              <a:t>client</a:t>
            </a:r>
            <a:r>
              <a:rPr lang="zh-CN" altLang="en-US" dirty="0"/>
              <a:t>确认了自己能够发送接受也正常，对方能够发送接受也正常；</a:t>
            </a:r>
            <a:r>
              <a:rPr lang="en-US" altLang="zh-CN" dirty="0"/>
              <a:t>Server</a:t>
            </a:r>
            <a:r>
              <a:rPr lang="zh-CN" altLang="en-US" dirty="0"/>
              <a:t>确认了自己能够接受，对方能够发送</a:t>
            </a:r>
            <a:endParaRPr lang="en-US" altLang="zh-CN" dirty="0"/>
          </a:p>
          <a:p>
            <a:r>
              <a:rPr lang="zh-CN" altLang="en-US" dirty="0"/>
              <a:t>第三次：</a:t>
            </a:r>
            <a:r>
              <a:rPr lang="en-US" altLang="zh-CN" dirty="0"/>
              <a:t>Client</a:t>
            </a:r>
            <a:r>
              <a:rPr lang="zh-CN" altLang="en-US" dirty="0"/>
              <a:t>确认了自己发送接受正常，对方发送接受正常，</a:t>
            </a:r>
            <a:r>
              <a:rPr lang="en-US" altLang="zh-CN" dirty="0"/>
              <a:t>Server</a:t>
            </a:r>
            <a:r>
              <a:rPr lang="zh-CN" altLang="en-US" dirty="0"/>
              <a:t>端确认了自己发送接受正常，对方发送接受正常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8BCC40-710F-4C35-A241-4B61E2C0FBFA}"/>
              </a:ext>
            </a:extLst>
          </p:cNvPr>
          <p:cNvSpPr txBox="1"/>
          <p:nvPr/>
        </p:nvSpPr>
        <p:spPr>
          <a:xfrm rot="665424">
            <a:off x="3413863" y="1882395"/>
            <a:ext cx="217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SYN=1,seq=</a:t>
            </a:r>
            <a:r>
              <a:rPr lang="en-US" altLang="zh-CN" dirty="0" err="1"/>
              <a:t>client_isn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040BC0-9D05-4412-B9FF-C94C66B42682}"/>
              </a:ext>
            </a:extLst>
          </p:cNvPr>
          <p:cNvSpPr txBox="1"/>
          <p:nvPr/>
        </p:nvSpPr>
        <p:spPr>
          <a:xfrm rot="19937465">
            <a:off x="3112017" y="3161789"/>
            <a:ext cx="217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SYN=1,seq=</a:t>
            </a:r>
            <a:r>
              <a:rPr lang="en-US" altLang="zh-CN" dirty="0" err="1"/>
              <a:t>client_isn</a:t>
            </a:r>
            <a:endParaRPr lang="en-US" altLang="zh-CN" dirty="0"/>
          </a:p>
          <a:p>
            <a:r>
              <a:rPr lang="en-US" altLang="zh-CN" dirty="0"/>
              <a:t>ACK=client_isn+1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616094-B552-419B-9581-7DE4E3B1B83A}"/>
              </a:ext>
            </a:extLst>
          </p:cNvPr>
          <p:cNvSpPr txBox="1"/>
          <p:nvPr/>
        </p:nvSpPr>
        <p:spPr>
          <a:xfrm rot="691162">
            <a:off x="3517043" y="4417271"/>
            <a:ext cx="241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SYN=0,seq=client_isn+1</a:t>
            </a:r>
          </a:p>
          <a:p>
            <a:r>
              <a:rPr lang="en-US" altLang="zh-CN" dirty="0"/>
              <a:t>ASKServer_isn+1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08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428674-1627-4651-BA67-DB3D21D28701}"/>
              </a:ext>
            </a:extLst>
          </p:cNvPr>
          <p:cNvCxnSpPr>
            <a:cxnSpLocks/>
          </p:cNvCxnSpPr>
          <p:nvPr/>
        </p:nvCxnSpPr>
        <p:spPr>
          <a:xfrm>
            <a:off x="3453414" y="1775534"/>
            <a:ext cx="0" cy="39342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609336-7748-49B5-AA70-A0EA9AFA9339}"/>
              </a:ext>
            </a:extLst>
          </p:cNvPr>
          <p:cNvCxnSpPr>
            <a:cxnSpLocks/>
          </p:cNvCxnSpPr>
          <p:nvPr/>
        </p:nvCxnSpPr>
        <p:spPr>
          <a:xfrm>
            <a:off x="6437790" y="1775534"/>
            <a:ext cx="0" cy="38543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25D78B6-90EA-42E4-9DE9-5D33A992744F}"/>
              </a:ext>
            </a:extLst>
          </p:cNvPr>
          <p:cNvSpPr txBox="1"/>
          <p:nvPr/>
        </p:nvSpPr>
        <p:spPr>
          <a:xfrm>
            <a:off x="6096000" y="1040167"/>
            <a:ext cx="14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SERVER</a:t>
            </a:r>
            <a:endParaRPr lang="zh-CN" alt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9AE44F-F7CB-47E1-9764-9DC7727C6EC1}"/>
              </a:ext>
            </a:extLst>
          </p:cNvPr>
          <p:cNvSpPr txBox="1"/>
          <p:nvPr/>
        </p:nvSpPr>
        <p:spPr>
          <a:xfrm>
            <a:off x="3011010" y="1040167"/>
            <a:ext cx="125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CLIENT</a:t>
            </a:r>
            <a:endParaRPr lang="zh-CN" alt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634946-C539-4F0E-8583-E2E77FD041B0}"/>
              </a:ext>
            </a:extLst>
          </p:cNvPr>
          <p:cNvCxnSpPr>
            <a:cxnSpLocks/>
          </p:cNvCxnSpPr>
          <p:nvPr/>
        </p:nvCxnSpPr>
        <p:spPr>
          <a:xfrm>
            <a:off x="3453414" y="2024109"/>
            <a:ext cx="2894120" cy="6794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F267EB7-574A-49C5-9D59-C0A5FAFC91DB}"/>
              </a:ext>
            </a:extLst>
          </p:cNvPr>
          <p:cNvCxnSpPr/>
          <p:nvPr/>
        </p:nvCxnSpPr>
        <p:spPr>
          <a:xfrm>
            <a:off x="3491930" y="4532136"/>
            <a:ext cx="2984376" cy="7634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139CB1-CF4A-4FB6-83BD-6CC76703B3BF}"/>
              </a:ext>
            </a:extLst>
          </p:cNvPr>
          <p:cNvCxnSpPr>
            <a:cxnSpLocks/>
          </p:cNvCxnSpPr>
          <p:nvPr/>
        </p:nvCxnSpPr>
        <p:spPr>
          <a:xfrm flipH="1">
            <a:off x="3453414" y="2781099"/>
            <a:ext cx="2894121" cy="9663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8556113-61B9-48AB-BEC0-DAA183BA599F}"/>
              </a:ext>
            </a:extLst>
          </p:cNvPr>
          <p:cNvSpPr txBox="1"/>
          <p:nvPr/>
        </p:nvSpPr>
        <p:spPr>
          <a:xfrm rot="848318">
            <a:off x="4671414" y="193139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FIN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FCE74-6D03-4F22-B8C7-73A951762EC1}"/>
              </a:ext>
            </a:extLst>
          </p:cNvPr>
          <p:cNvSpPr txBox="1"/>
          <p:nvPr/>
        </p:nvSpPr>
        <p:spPr>
          <a:xfrm rot="20494433">
            <a:off x="4297703" y="286969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41C9BC-BC63-4279-979C-D27438C24B68}"/>
              </a:ext>
            </a:extLst>
          </p:cNvPr>
          <p:cNvSpPr txBox="1"/>
          <p:nvPr/>
        </p:nvSpPr>
        <p:spPr>
          <a:xfrm>
            <a:off x="6615556" y="1775534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ESTABLISHED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786621-CF94-4C17-A68C-1FE23C121123}"/>
              </a:ext>
            </a:extLst>
          </p:cNvPr>
          <p:cNvSpPr txBox="1"/>
          <p:nvPr/>
        </p:nvSpPr>
        <p:spPr>
          <a:xfrm>
            <a:off x="6589210" y="251892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CLOSE_WAIT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B67704-4FDB-4BCE-9C24-FE05F11623B5}"/>
              </a:ext>
            </a:extLst>
          </p:cNvPr>
          <p:cNvSpPr txBox="1"/>
          <p:nvPr/>
        </p:nvSpPr>
        <p:spPr>
          <a:xfrm>
            <a:off x="6571408" y="511094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CLOSED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A68E74-BC97-42A4-A617-86A34F50F0E5}"/>
              </a:ext>
            </a:extLst>
          </p:cNvPr>
          <p:cNvSpPr txBox="1"/>
          <p:nvPr/>
        </p:nvSpPr>
        <p:spPr>
          <a:xfrm>
            <a:off x="1651275" y="3640299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FIN_WAIT_1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0C941E-C0FC-4056-B036-394F040217D1}"/>
              </a:ext>
            </a:extLst>
          </p:cNvPr>
          <p:cNvSpPr txBox="1"/>
          <p:nvPr/>
        </p:nvSpPr>
        <p:spPr>
          <a:xfrm>
            <a:off x="1536849" y="161898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ESTABLISHED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67CB86-557C-4BF0-AE98-A9F9E942718D}"/>
              </a:ext>
            </a:extLst>
          </p:cNvPr>
          <p:cNvSpPr txBox="1"/>
          <p:nvPr/>
        </p:nvSpPr>
        <p:spPr>
          <a:xfrm>
            <a:off x="1662710" y="195149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FIN_WAIT_1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3A6EDF-8621-4DA1-8AD8-3F4EC1FF2A4D}"/>
              </a:ext>
            </a:extLst>
          </p:cNvPr>
          <p:cNvSpPr txBox="1"/>
          <p:nvPr/>
        </p:nvSpPr>
        <p:spPr>
          <a:xfrm>
            <a:off x="6571408" y="30596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LAST_ACK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67B7D3-9BDB-437F-B2C5-74BDDF01A6D4}"/>
              </a:ext>
            </a:extLst>
          </p:cNvPr>
          <p:cNvSpPr txBox="1"/>
          <p:nvPr/>
        </p:nvSpPr>
        <p:spPr>
          <a:xfrm>
            <a:off x="1703728" y="42532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TIME_WAIT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DF4EC2-AD0C-41C0-8C6D-FBC909AF0862}"/>
              </a:ext>
            </a:extLst>
          </p:cNvPr>
          <p:cNvCxnSpPr>
            <a:cxnSpLocks/>
          </p:cNvCxnSpPr>
          <p:nvPr/>
        </p:nvCxnSpPr>
        <p:spPr>
          <a:xfrm flipH="1">
            <a:off x="3505154" y="3440665"/>
            <a:ext cx="2894121" cy="9663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4F8C5321-044C-4FCB-90BA-E2C218FE6C42}"/>
              </a:ext>
            </a:extLst>
          </p:cNvPr>
          <p:cNvSpPr/>
          <p:nvPr/>
        </p:nvSpPr>
        <p:spPr>
          <a:xfrm>
            <a:off x="3124916" y="4758431"/>
            <a:ext cx="176074" cy="521512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F26F19-9780-4E8E-927C-ACBA517ECAB1}"/>
              </a:ext>
            </a:extLst>
          </p:cNvPr>
          <p:cNvSpPr txBox="1"/>
          <p:nvPr/>
        </p:nvSpPr>
        <p:spPr>
          <a:xfrm>
            <a:off x="2202854" y="483452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2MSL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CAD344-1CDD-41E9-8448-BEE10DC73B60}"/>
              </a:ext>
            </a:extLst>
          </p:cNvPr>
          <p:cNvSpPr txBox="1"/>
          <p:nvPr/>
        </p:nvSpPr>
        <p:spPr>
          <a:xfrm>
            <a:off x="2035072" y="526338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CLOSED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4B5002-18B2-4BA6-B5F5-3591D1DB6730}"/>
              </a:ext>
            </a:extLst>
          </p:cNvPr>
          <p:cNvSpPr txBox="1"/>
          <p:nvPr/>
        </p:nvSpPr>
        <p:spPr>
          <a:xfrm rot="20564633">
            <a:off x="4723470" y="345563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BBF3584-497F-4460-8137-561424AFA671}"/>
              </a:ext>
            </a:extLst>
          </p:cNvPr>
          <p:cNvSpPr txBox="1"/>
          <p:nvPr/>
        </p:nvSpPr>
        <p:spPr>
          <a:xfrm rot="848318">
            <a:off x="4682593" y="450806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96685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501</Words>
  <Application>Microsoft Office PowerPoint</Application>
  <PresentationFormat>宽屏</PresentationFormat>
  <Paragraphs>123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Comic Sans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80003996</dc:creator>
  <cp:lastModifiedBy>Eric</cp:lastModifiedBy>
  <cp:revision>17</cp:revision>
  <dcterms:created xsi:type="dcterms:W3CDTF">2019-11-12T06:28:00Z</dcterms:created>
  <dcterms:modified xsi:type="dcterms:W3CDTF">2020-02-12T11:12:49Z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