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2" name="组合 21"/>
          <p:cNvGrpSpPr/>
          <p:nvPr/>
        </p:nvGrpSpPr>
        <p:grpSpPr>
          <a:xfrm>
            <a:off x="2019300" y="706120"/>
            <a:ext cx="4820285" cy="2005330"/>
            <a:chOff x="3199" y="795"/>
            <a:chExt cx="7591" cy="3158"/>
          </a:xfrm>
        </p:grpSpPr>
        <p:sp>
          <p:nvSpPr>
            <p:cNvPr id="6" name="矩形 5"/>
            <p:cNvSpPr/>
            <p:nvPr/>
          </p:nvSpPr>
          <p:spPr>
            <a:xfrm>
              <a:off x="4967" y="2800"/>
              <a:ext cx="4381" cy="11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708" y="3086"/>
              <a:ext cx="89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AQS</a:t>
              </a:r>
              <a:endParaRPr lang="en-US" altLang="zh-CN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7606" y="3087"/>
              <a:ext cx="136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state=0</a:t>
              </a:r>
              <a:endParaRPr lang="en-US" altLang="zh-CN"/>
            </a:p>
          </p:txBody>
        </p:sp>
        <p:cxnSp>
          <p:nvCxnSpPr>
            <p:cNvPr id="9" name="直接箭头连接符 8"/>
            <p:cNvCxnSpPr/>
            <p:nvPr/>
          </p:nvCxnSpPr>
          <p:spPr>
            <a:xfrm>
              <a:off x="3199" y="1490"/>
              <a:ext cx="1766" cy="12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3907" y="1490"/>
              <a:ext cx="280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Lock.lock()</a:t>
              </a:r>
              <a:endParaRPr lang="en-US" altLang="zh-CN" sz="1200"/>
            </a:p>
            <a:p>
              <a:r>
                <a:rPr lang="en-US" altLang="zh-CN" sz="1200"/>
                <a:t> </a:t>
              </a:r>
              <a:endParaRPr lang="en-US" altLang="zh-CN" sz="120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365" y="795"/>
              <a:ext cx="1600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thread-0</a:t>
              </a:r>
              <a:endParaRPr lang="en-US" altLang="zh-CN" sz="120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118" y="1275"/>
              <a:ext cx="467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buClrTx/>
                <a:buSzTx/>
                <a:buFontTx/>
              </a:pPr>
              <a:r>
                <a:rPr lang="zh-CN" altLang="en-US" sz="1200"/>
                <a:t>判断AQS中的states是否为0如果为0就说明能够lock()</a:t>
              </a:r>
              <a:endParaRPr lang="zh-CN" altLang="en-US" sz="1200"/>
            </a:p>
            <a:p>
              <a:pPr algn="l">
                <a:buClrTx/>
                <a:buSzTx/>
                <a:buFontTx/>
              </a:pPr>
              <a:r>
                <a:rPr lang="zh-CN" altLang="en-US" sz="1200"/>
                <a:t>通过CAS执行设置state值为1 </a:t>
              </a:r>
              <a:endParaRPr lang="en-US" altLang="zh-CN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813560" y="3641725"/>
            <a:ext cx="5394960" cy="2043430"/>
            <a:chOff x="3154" y="735"/>
            <a:chExt cx="8496" cy="3218"/>
          </a:xfrm>
        </p:grpSpPr>
        <p:sp>
          <p:nvSpPr>
            <p:cNvPr id="24" name="矩形 23"/>
            <p:cNvSpPr/>
            <p:nvPr/>
          </p:nvSpPr>
          <p:spPr>
            <a:xfrm>
              <a:off x="4967" y="2800"/>
              <a:ext cx="4381" cy="11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708" y="3086"/>
              <a:ext cx="89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AQS</a:t>
              </a:r>
              <a:endParaRPr lang="en-US" altLang="zh-CN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7606" y="3087"/>
              <a:ext cx="136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state=1</a:t>
              </a:r>
              <a:endParaRPr lang="en-US" altLang="zh-CN"/>
            </a:p>
          </p:txBody>
        </p:sp>
        <p:cxnSp>
          <p:nvCxnSpPr>
            <p:cNvPr id="27" name="直接箭头连接符 26"/>
            <p:cNvCxnSpPr/>
            <p:nvPr/>
          </p:nvCxnSpPr>
          <p:spPr>
            <a:xfrm>
              <a:off x="3199" y="1490"/>
              <a:ext cx="1766" cy="12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3908" y="1550"/>
              <a:ext cx="2801" cy="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/>
                <a:t>Lock.lock()</a:t>
              </a:r>
              <a:endParaRPr lang="zh-CN" altLang="en-US" sz="1200"/>
            </a:p>
            <a:p>
              <a:r>
                <a:rPr lang="en-US" altLang="zh-CN"/>
                <a:t> </a:t>
              </a:r>
              <a:endParaRPr lang="en-US" altLang="zh-CN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154" y="735"/>
              <a:ext cx="1600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/>
                <a:t>thread-1</a:t>
              </a:r>
              <a:endParaRPr lang="en-US" altLang="zh-CN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6134" y="946"/>
              <a:ext cx="5516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buClrTx/>
                <a:buSzTx/>
                <a:buFontTx/>
              </a:pPr>
              <a:r>
                <a:rPr lang="zh-CN" altLang="en-US" sz="1200"/>
                <a:t>判断AQS中的states是否为0</a:t>
              </a:r>
              <a:endParaRPr lang="zh-CN" altLang="en-US" sz="1200"/>
            </a:p>
            <a:p>
              <a:pPr algn="l">
                <a:buClrTx/>
                <a:buSzTx/>
                <a:buFontTx/>
              </a:pPr>
              <a:r>
                <a:rPr lang="zh-CN" altLang="en-US" sz="1200"/>
                <a:t>不为0在看看锁住的线程是否为当前线程如果是就执行state=state+1</a:t>
              </a:r>
              <a:endParaRPr lang="zh-CN" altLang="en-US" sz="1200"/>
            </a:p>
            <a:p>
              <a:pPr algn="l">
                <a:buClrTx/>
                <a:buSzTx/>
                <a:buFontTx/>
              </a:pPr>
              <a:r>
                <a:rPr lang="zh-CN" altLang="en-US" sz="1200"/>
                <a:t> </a:t>
              </a:r>
              <a:endParaRPr lang="zh-CN" altLang="en-US" sz="1200"/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6008370" y="4906645"/>
            <a:ext cx="25393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很明显两者都不是，返回</a:t>
            </a:r>
            <a:r>
              <a:rPr lang="en-US" altLang="zh-CN" sz="1200"/>
              <a:t>false</a:t>
            </a:r>
            <a:r>
              <a:rPr lang="zh-CN" altLang="en-US" sz="1200"/>
              <a:t>说明获取锁失败</a:t>
            </a:r>
            <a:endParaRPr lang="zh-CN" altLang="en-US" sz="1200"/>
          </a:p>
        </p:txBody>
      </p:sp>
      <p:sp>
        <p:nvSpPr>
          <p:cNvPr id="32" name="下箭头 31"/>
          <p:cNvSpPr/>
          <p:nvPr/>
        </p:nvSpPr>
        <p:spPr>
          <a:xfrm>
            <a:off x="4070350" y="3088640"/>
            <a:ext cx="718820" cy="412115"/>
          </a:xfrm>
          <a:prstGeom prst="down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603250" y="217170"/>
            <a:ext cx="20154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ReentrantLock</a:t>
            </a:r>
            <a:r>
              <a:rPr lang="zh-CN" altLang="en-US"/>
              <a:t>获取锁的过程</a:t>
            </a:r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6133465" y="5556250"/>
            <a:ext cx="27412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rgbClr val="FF0000"/>
                </a:solidFill>
              </a:rPr>
              <a:t>那么如果</a:t>
            </a:r>
            <a:r>
              <a:rPr lang="en-US" altLang="zh-CN" sz="1200">
                <a:solidFill>
                  <a:srgbClr val="FF0000"/>
                </a:solidFill>
              </a:rPr>
              <a:t>state&gt;1</a:t>
            </a:r>
            <a:r>
              <a:rPr lang="zh-CN" altLang="en-US" sz="1200">
                <a:solidFill>
                  <a:srgbClr val="FF0000"/>
                </a:solidFill>
              </a:rPr>
              <a:t>说明一个线程已经再次获取了这个锁，到时候释放的时候这个线程相应的也会释放两次</a:t>
            </a:r>
            <a:endParaRPr lang="zh-CN" altLang="en-US"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2" name="组合 21"/>
          <p:cNvGrpSpPr/>
          <p:nvPr/>
        </p:nvGrpSpPr>
        <p:grpSpPr>
          <a:xfrm>
            <a:off x="1894840" y="1386205"/>
            <a:ext cx="4820285" cy="2005330"/>
            <a:chOff x="3199" y="795"/>
            <a:chExt cx="7591" cy="3158"/>
          </a:xfrm>
        </p:grpSpPr>
        <p:sp>
          <p:nvSpPr>
            <p:cNvPr id="6" name="矩形 5"/>
            <p:cNvSpPr/>
            <p:nvPr/>
          </p:nvSpPr>
          <p:spPr>
            <a:xfrm>
              <a:off x="4967" y="2800"/>
              <a:ext cx="4381" cy="11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708" y="3086"/>
              <a:ext cx="89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AQS</a:t>
              </a:r>
              <a:endParaRPr lang="en-US" altLang="zh-CN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7606" y="3087"/>
              <a:ext cx="136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state=3</a:t>
              </a:r>
              <a:endParaRPr lang="en-US" altLang="zh-CN"/>
            </a:p>
          </p:txBody>
        </p:sp>
        <p:cxnSp>
          <p:nvCxnSpPr>
            <p:cNvPr id="9" name="直接箭头连接符 8"/>
            <p:cNvCxnSpPr/>
            <p:nvPr/>
          </p:nvCxnSpPr>
          <p:spPr>
            <a:xfrm>
              <a:off x="3199" y="1490"/>
              <a:ext cx="1766" cy="12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3907" y="1490"/>
              <a:ext cx="280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Lock.unlock()</a:t>
              </a:r>
              <a:endParaRPr lang="en-US" altLang="zh-CN" sz="1200"/>
            </a:p>
            <a:p>
              <a:r>
                <a:rPr lang="en-US" altLang="zh-CN" sz="1200"/>
                <a:t> </a:t>
              </a:r>
              <a:endParaRPr lang="en-US" altLang="zh-CN" sz="120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365" y="795"/>
              <a:ext cx="1600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thread-0</a:t>
              </a:r>
              <a:endParaRPr lang="en-US" altLang="zh-CN" sz="120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118" y="1275"/>
              <a:ext cx="4672" cy="1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buClrTx/>
                <a:buSzTx/>
                <a:buFontTx/>
              </a:pPr>
              <a:r>
                <a:rPr lang="zh-CN" altLang="en-US" sz="1200"/>
                <a:t>判断当前得到锁的线程和当前线程是否为同以线程，如果是为同一线程那么</a:t>
              </a:r>
              <a:r>
                <a:rPr lang="en-US" altLang="zh-CN" sz="1200"/>
                <a:t>state=state-1</a:t>
              </a:r>
              <a:endParaRPr lang="en-US" altLang="zh-CN" sz="1200"/>
            </a:p>
            <a:p>
              <a:pPr algn="l">
                <a:buClrTx/>
                <a:buSzTx/>
                <a:buFontTx/>
              </a:pPr>
              <a:r>
                <a:rPr lang="zh-CN" altLang="en-US" sz="1200"/>
                <a:t>如果</a:t>
              </a:r>
              <a:r>
                <a:rPr lang="en-US" altLang="zh-CN" sz="1200"/>
                <a:t>state=0</a:t>
              </a:r>
              <a:r>
                <a:rPr lang="zh-CN" altLang="en-US" sz="1200"/>
                <a:t>那么久把当前获取到锁的线程设置为</a:t>
              </a:r>
              <a:r>
                <a:rPr lang="en-US" altLang="zh-CN" sz="1200"/>
                <a:t>null</a:t>
              </a:r>
              <a:endParaRPr lang="en-US" altLang="zh-CN" sz="1200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249555" y="273685"/>
            <a:ext cx="28911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ReentrantLock</a:t>
            </a:r>
            <a:r>
              <a:rPr lang="zh-CN" altLang="en-US">
                <a:sym typeface="+mn-ea"/>
              </a:rPr>
              <a:t>释放锁的过程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2" name="组合 21"/>
          <p:cNvGrpSpPr/>
          <p:nvPr/>
        </p:nvGrpSpPr>
        <p:grpSpPr>
          <a:xfrm>
            <a:off x="1894840" y="1386205"/>
            <a:ext cx="4820285" cy="2005330"/>
            <a:chOff x="3199" y="795"/>
            <a:chExt cx="7591" cy="3158"/>
          </a:xfrm>
        </p:grpSpPr>
        <p:sp>
          <p:nvSpPr>
            <p:cNvPr id="6" name="矩形 5"/>
            <p:cNvSpPr/>
            <p:nvPr/>
          </p:nvSpPr>
          <p:spPr>
            <a:xfrm>
              <a:off x="4967" y="2800"/>
              <a:ext cx="4381" cy="11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708" y="3086"/>
              <a:ext cx="89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AQS</a:t>
              </a:r>
              <a:endParaRPr lang="en-US" altLang="zh-CN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7606" y="3087"/>
              <a:ext cx="136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state=3</a:t>
              </a:r>
              <a:endParaRPr lang="en-US" altLang="zh-CN"/>
            </a:p>
          </p:txBody>
        </p:sp>
        <p:cxnSp>
          <p:nvCxnSpPr>
            <p:cNvPr id="9" name="直接箭头连接符 8"/>
            <p:cNvCxnSpPr/>
            <p:nvPr/>
          </p:nvCxnSpPr>
          <p:spPr>
            <a:xfrm>
              <a:off x="3199" y="1490"/>
              <a:ext cx="1766" cy="12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3907" y="1490"/>
              <a:ext cx="280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Lock.unlock()</a:t>
              </a:r>
              <a:endParaRPr lang="en-US" altLang="zh-CN" sz="1200"/>
            </a:p>
            <a:p>
              <a:r>
                <a:rPr lang="en-US" altLang="zh-CN" sz="1200"/>
                <a:t> </a:t>
              </a:r>
              <a:endParaRPr lang="en-US" altLang="zh-CN" sz="120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365" y="795"/>
              <a:ext cx="1600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thread-0</a:t>
              </a:r>
              <a:endParaRPr lang="en-US" altLang="zh-CN" sz="120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118" y="1275"/>
              <a:ext cx="4672" cy="1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buClrTx/>
                <a:buSzTx/>
                <a:buFontTx/>
              </a:pPr>
              <a:r>
                <a:rPr lang="zh-CN" altLang="en-US" sz="1200"/>
                <a:t>判断当前得到锁的线程和当前线程是否为同以线程，如果是为同一线程那么</a:t>
              </a:r>
              <a:r>
                <a:rPr lang="en-US" altLang="zh-CN" sz="1200"/>
                <a:t>state=state-1</a:t>
              </a:r>
              <a:endParaRPr lang="en-US" altLang="zh-CN" sz="1200"/>
            </a:p>
            <a:p>
              <a:pPr algn="l">
                <a:buClrTx/>
                <a:buSzTx/>
                <a:buFontTx/>
              </a:pPr>
              <a:r>
                <a:rPr lang="zh-CN" altLang="en-US" sz="1200"/>
                <a:t>如果</a:t>
              </a:r>
              <a:r>
                <a:rPr lang="en-US" altLang="zh-CN" sz="1200"/>
                <a:t>state=0</a:t>
              </a:r>
              <a:r>
                <a:rPr lang="zh-CN" altLang="en-US" sz="1200"/>
                <a:t>那么久把当前获取到锁的线程设置为</a:t>
              </a:r>
              <a:r>
                <a:rPr lang="en-US" altLang="zh-CN" sz="1200"/>
                <a:t>null</a:t>
              </a:r>
              <a:endParaRPr lang="en-US" altLang="zh-CN" sz="1200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54330" y="514350"/>
            <a:ext cx="2942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ReentrantReadWriteLock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" name="组合 12"/>
          <p:cNvGrpSpPr/>
          <p:nvPr/>
        </p:nvGrpSpPr>
        <p:grpSpPr>
          <a:xfrm>
            <a:off x="1212850" y="920750"/>
            <a:ext cx="9450070" cy="1284605"/>
            <a:chOff x="2179" y="3232"/>
            <a:chExt cx="14882" cy="2023"/>
          </a:xfrm>
        </p:grpSpPr>
        <p:sp>
          <p:nvSpPr>
            <p:cNvPr id="2" name="椭圆 1"/>
            <p:cNvSpPr/>
            <p:nvPr/>
          </p:nvSpPr>
          <p:spPr>
            <a:xfrm>
              <a:off x="2179" y="3258"/>
              <a:ext cx="1812" cy="199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15249" y="3258"/>
              <a:ext cx="1812" cy="1997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 flipV="1">
              <a:off x="4124" y="3232"/>
              <a:ext cx="10952" cy="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 flipV="1">
              <a:off x="3991" y="5229"/>
              <a:ext cx="10952" cy="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圆角矩形 5"/>
            <p:cNvSpPr/>
            <p:nvPr/>
          </p:nvSpPr>
          <p:spPr>
            <a:xfrm>
              <a:off x="4595" y="3863"/>
              <a:ext cx="3467" cy="73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9339" y="3889"/>
              <a:ext cx="3467" cy="73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620" y="3969"/>
              <a:ext cx="116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client</a:t>
              </a:r>
              <a:endParaRPr lang="en-US" altLang="zh-CN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5571" y="3966"/>
              <a:ext cx="148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Server</a:t>
              </a:r>
              <a:endParaRPr lang="en-US" altLang="zh-CN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112" y="3969"/>
              <a:ext cx="199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package1</a:t>
              </a:r>
              <a:endParaRPr lang="en-US" altLang="zh-CN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0077" y="3969"/>
              <a:ext cx="199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package2</a:t>
              </a:r>
              <a:endParaRPr lang="en-US" altLang="zh-CN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212850" y="2712085"/>
            <a:ext cx="9450070" cy="1284605"/>
            <a:chOff x="2179" y="3232"/>
            <a:chExt cx="14882" cy="2023"/>
          </a:xfrm>
        </p:grpSpPr>
        <p:sp>
          <p:nvSpPr>
            <p:cNvPr id="15" name="椭圆 14"/>
            <p:cNvSpPr/>
            <p:nvPr/>
          </p:nvSpPr>
          <p:spPr>
            <a:xfrm>
              <a:off x="2179" y="3258"/>
              <a:ext cx="1812" cy="199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15249" y="3258"/>
              <a:ext cx="1812" cy="1997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7" name="直接连接符 16"/>
            <p:cNvCxnSpPr/>
            <p:nvPr/>
          </p:nvCxnSpPr>
          <p:spPr>
            <a:xfrm flipV="1">
              <a:off x="4124" y="3232"/>
              <a:ext cx="10952" cy="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3991" y="5229"/>
              <a:ext cx="10952" cy="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圆角矩形 18"/>
            <p:cNvSpPr/>
            <p:nvPr/>
          </p:nvSpPr>
          <p:spPr>
            <a:xfrm>
              <a:off x="4595" y="3863"/>
              <a:ext cx="2119" cy="73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8062" y="3863"/>
              <a:ext cx="4744" cy="761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620" y="3969"/>
              <a:ext cx="116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client</a:t>
              </a:r>
              <a:endParaRPr lang="en-US" altLang="zh-CN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5571" y="3966"/>
              <a:ext cx="148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Server</a:t>
              </a:r>
              <a:endParaRPr lang="en-US" altLang="zh-CN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723" y="3940"/>
              <a:ext cx="199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package1</a:t>
              </a:r>
              <a:endParaRPr lang="en-US" altLang="zh-CN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0226" y="3940"/>
              <a:ext cx="199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package2</a:t>
              </a:r>
              <a:endParaRPr lang="en-US" altLang="zh-CN"/>
            </a:p>
          </p:txBody>
        </p:sp>
      </p:grpSp>
      <p:sp>
        <p:nvSpPr>
          <p:cNvPr id="36" name="圆角矩形 35"/>
          <p:cNvSpPr/>
          <p:nvPr/>
        </p:nvSpPr>
        <p:spPr>
          <a:xfrm>
            <a:off x="4948555" y="3110865"/>
            <a:ext cx="1198245" cy="48514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package1</a:t>
            </a:r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1212850" y="4518660"/>
            <a:ext cx="9450070" cy="1284605"/>
            <a:chOff x="2179" y="3232"/>
            <a:chExt cx="14882" cy="2023"/>
          </a:xfrm>
        </p:grpSpPr>
        <p:sp>
          <p:nvSpPr>
            <p:cNvPr id="26" name="椭圆 25"/>
            <p:cNvSpPr/>
            <p:nvPr/>
          </p:nvSpPr>
          <p:spPr>
            <a:xfrm>
              <a:off x="2179" y="3258"/>
              <a:ext cx="1812" cy="199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15249" y="3258"/>
              <a:ext cx="1812" cy="1997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 flipV="1">
              <a:off x="4124" y="3232"/>
              <a:ext cx="10952" cy="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V="1">
              <a:off x="3991" y="5229"/>
              <a:ext cx="10952" cy="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圆角矩形 29"/>
            <p:cNvSpPr/>
            <p:nvPr/>
          </p:nvSpPr>
          <p:spPr>
            <a:xfrm>
              <a:off x="4595" y="3863"/>
              <a:ext cx="4335" cy="73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10226" y="3889"/>
              <a:ext cx="2580" cy="73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620" y="3969"/>
              <a:ext cx="116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client</a:t>
              </a:r>
              <a:endParaRPr lang="en-US" altLang="zh-CN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5571" y="3966"/>
              <a:ext cx="148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Server</a:t>
              </a:r>
              <a:endParaRPr lang="en-US" altLang="zh-CN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5112" y="3969"/>
              <a:ext cx="199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package1</a:t>
              </a:r>
              <a:endParaRPr lang="en-US" altLang="zh-CN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0520" y="3969"/>
              <a:ext cx="199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package2</a:t>
              </a:r>
              <a:endParaRPr lang="en-US" altLang="zh-CN"/>
            </a:p>
          </p:txBody>
        </p:sp>
      </p:grpSp>
      <p:sp>
        <p:nvSpPr>
          <p:cNvPr id="37" name="圆角矩形 36"/>
          <p:cNvSpPr/>
          <p:nvPr/>
        </p:nvSpPr>
        <p:spPr>
          <a:xfrm>
            <a:off x="4298315" y="4918710"/>
            <a:ext cx="1198245" cy="467995"/>
          </a:xfrm>
          <a:prstGeom prst="round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package1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" name="组合 13"/>
          <p:cNvGrpSpPr/>
          <p:nvPr/>
        </p:nvGrpSpPr>
        <p:grpSpPr>
          <a:xfrm>
            <a:off x="1222375" y="2721610"/>
            <a:ext cx="9450070" cy="1284605"/>
            <a:chOff x="2179" y="3232"/>
            <a:chExt cx="14882" cy="2023"/>
          </a:xfrm>
        </p:grpSpPr>
        <p:sp>
          <p:nvSpPr>
            <p:cNvPr id="15" name="椭圆 14"/>
            <p:cNvSpPr/>
            <p:nvPr/>
          </p:nvSpPr>
          <p:spPr>
            <a:xfrm>
              <a:off x="2179" y="3258"/>
              <a:ext cx="1812" cy="199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15249" y="3258"/>
              <a:ext cx="1812" cy="1997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7" name="直接连接符 16"/>
            <p:cNvCxnSpPr/>
            <p:nvPr/>
          </p:nvCxnSpPr>
          <p:spPr>
            <a:xfrm flipV="1">
              <a:off x="4124" y="3232"/>
              <a:ext cx="10952" cy="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3991" y="5229"/>
              <a:ext cx="10952" cy="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圆角矩形 18"/>
            <p:cNvSpPr/>
            <p:nvPr/>
          </p:nvSpPr>
          <p:spPr>
            <a:xfrm>
              <a:off x="6037" y="3849"/>
              <a:ext cx="3003" cy="73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9040" y="3849"/>
              <a:ext cx="3052" cy="761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620" y="3969"/>
              <a:ext cx="116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client</a:t>
              </a:r>
              <a:endParaRPr lang="en-US" altLang="zh-CN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5571" y="3966"/>
              <a:ext cx="148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Server</a:t>
              </a:r>
              <a:endParaRPr lang="en-US" altLang="zh-CN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663" y="3926"/>
              <a:ext cx="175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package1</a:t>
              </a:r>
              <a:endParaRPr lang="en-US" altLang="zh-CN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9571" y="3926"/>
              <a:ext cx="199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package2</a:t>
              </a:r>
              <a:endParaRPr lang="en-US" altLang="zh-CN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2937510" y="1992630"/>
            <a:ext cx="8789670" cy="2175510"/>
          </a:xfrm>
          <a:prstGeom prst="roundRect">
            <a:avLst/>
          </a:prstGeom>
          <a:noFill/>
          <a:ln>
            <a:solidFill>
              <a:schemeClr val="accent1"/>
            </a:solidFill>
            <a:prstDash val="dash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8074025" y="2074545"/>
            <a:ext cx="1701800" cy="2020570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9930130" y="2075180"/>
            <a:ext cx="1653540" cy="2020570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6576695" y="2075180"/>
            <a:ext cx="1266825" cy="2020570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4866640" y="2075180"/>
            <a:ext cx="1567180" cy="2020570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3223895" y="2074545"/>
            <a:ext cx="1537335" cy="2020570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470025" y="1992630"/>
            <a:ext cx="464185" cy="4832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470025" y="3612515"/>
            <a:ext cx="464185" cy="4832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470025" y="2844165"/>
            <a:ext cx="464185" cy="4832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1662430" y="2233930"/>
            <a:ext cx="1228090" cy="8121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4" idx="1"/>
          </p:cNvCxnSpPr>
          <p:nvPr/>
        </p:nvCxnSpPr>
        <p:spPr>
          <a:xfrm>
            <a:off x="1662430" y="3046095"/>
            <a:ext cx="1275080" cy="342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4" idx="1"/>
          </p:cNvCxnSpPr>
          <p:nvPr/>
        </p:nvCxnSpPr>
        <p:spPr>
          <a:xfrm flipV="1">
            <a:off x="1788160" y="3080385"/>
            <a:ext cx="1149350" cy="8070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174875" y="2879090"/>
            <a:ext cx="927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connect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4352290" y="1983740"/>
            <a:ext cx="4438015" cy="157607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700905" y="2494915"/>
            <a:ext cx="3741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1000(</a:t>
            </a:r>
            <a:r>
              <a:rPr lang="zh-CN" altLang="en-US"/>
              <a:t>件</a:t>
            </a:r>
            <a:r>
              <a:rPr lang="en-US" altLang="zh-CN"/>
              <a:t>)</a:t>
            </a:r>
            <a:endParaRPr lang="en-US" altLang="zh-CN"/>
          </a:p>
        </p:txBody>
      </p:sp>
      <p:cxnSp>
        <p:nvCxnSpPr>
          <p:cNvPr id="9" name="直接箭头连接符 8"/>
          <p:cNvCxnSpPr/>
          <p:nvPr/>
        </p:nvCxnSpPr>
        <p:spPr>
          <a:xfrm>
            <a:off x="6520180" y="606425"/>
            <a:ext cx="1382395" cy="11893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2569210" y="2177415"/>
            <a:ext cx="1382395" cy="11893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5701030" y="606425"/>
            <a:ext cx="1382395" cy="11893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2569210" y="1414780"/>
            <a:ext cx="1382395" cy="11893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7407910" y="606425"/>
            <a:ext cx="1382395" cy="11893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4979035" y="606425"/>
            <a:ext cx="1382395" cy="11893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2715895" y="794385"/>
            <a:ext cx="1382395" cy="11893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3463290" y="606425"/>
            <a:ext cx="1382395" cy="11893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4225290" y="606425"/>
            <a:ext cx="1382395" cy="11893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653</Words>
  <Application>WPS 演示</Application>
  <PresentationFormat>宽屏</PresentationFormat>
  <Paragraphs>99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80003996</dc:creator>
  <cp:lastModifiedBy>80003996</cp:lastModifiedBy>
  <cp:revision>7</cp:revision>
  <dcterms:created xsi:type="dcterms:W3CDTF">2019-11-12T06:28:00Z</dcterms:created>
  <dcterms:modified xsi:type="dcterms:W3CDTF">2020-01-19T05:48:40Z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2052-10.8.2.7058</vt:lpwstr>
  </property>
</Properties>
</file>