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5447" autoAdjust="0"/>
    <p:restoredTop sz="86374" autoAdjust="0"/>
  </p:normalViewPr>
  <p:slideViewPr>
    <p:cSldViewPr snapToGrid="0">
      <p:cViewPr>
        <p:scale>
          <a:sx n="75" d="100"/>
          <a:sy n="75" d="100"/>
        </p:scale>
        <p:origin x="34" y="8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019300" y="706120"/>
            <a:ext cx="4820285" cy="2005330"/>
            <a:chOff x="3199" y="795"/>
            <a:chExt cx="7591" cy="3158"/>
          </a:xfrm>
        </p:grpSpPr>
        <p:sp>
          <p:nvSpPr>
            <p:cNvPr id="6" name="矩形 5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AQS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state=0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907" y="1490"/>
              <a:ext cx="28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/>
                <a:t>Lock.lock</a:t>
              </a:r>
              <a:r>
                <a:rPr lang="en-US" altLang="zh-CN" sz="1200" dirty="0"/>
                <a:t>()</a:t>
              </a:r>
            </a:p>
            <a:p>
              <a:r>
                <a:rPr lang="en-US" altLang="zh-CN" sz="1200" dirty="0"/>
                <a:t> 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65" y="79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thread-0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18" y="1275"/>
              <a:ext cx="467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200"/>
                <a:t>判断AQS中的states是否为0如果为0就说明能够lock()</a:t>
              </a:r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通过CAS执行设置state值为1 </a:t>
              </a:r>
              <a:endParaRPr lang="en-US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813560" y="3641725"/>
            <a:ext cx="5394960" cy="2043430"/>
            <a:chOff x="3154" y="735"/>
            <a:chExt cx="8496" cy="3218"/>
          </a:xfrm>
        </p:grpSpPr>
        <p:sp>
          <p:nvSpPr>
            <p:cNvPr id="24" name="矩形 23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AQS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state=1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3908" y="1550"/>
              <a:ext cx="2801" cy="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Lock.lock()</a:t>
              </a:r>
            </a:p>
            <a:p>
              <a:r>
                <a:rPr lang="en-US" altLang="zh-CN"/>
                <a:t> 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154" y="73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/>
                <a:t>thread-1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134" y="946"/>
              <a:ext cx="5516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200"/>
                <a:t>判断AQS中的states是否为0</a:t>
              </a:r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不为0在看看锁住的线程是否为当前线程如果是就执行state=state+1</a:t>
              </a:r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 </a:t>
              </a: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008370" y="4906645"/>
            <a:ext cx="2539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很明显两者都不是，返回</a:t>
            </a:r>
            <a:r>
              <a:rPr lang="en-US" altLang="zh-CN" sz="1200"/>
              <a:t>false</a:t>
            </a:r>
            <a:r>
              <a:rPr lang="zh-CN" altLang="en-US" sz="1200"/>
              <a:t>说明获取锁失败</a:t>
            </a:r>
          </a:p>
        </p:txBody>
      </p:sp>
      <p:sp>
        <p:nvSpPr>
          <p:cNvPr id="32" name="下箭头 31"/>
          <p:cNvSpPr/>
          <p:nvPr/>
        </p:nvSpPr>
        <p:spPr>
          <a:xfrm>
            <a:off x="4070350" y="3088640"/>
            <a:ext cx="718820" cy="412115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03250" y="217170"/>
            <a:ext cx="2015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ReentrantLock</a:t>
            </a:r>
            <a:r>
              <a:rPr lang="zh-CN" altLang="en-US"/>
              <a:t>获取锁的过程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133465" y="5556250"/>
            <a:ext cx="2741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</a:rPr>
              <a:t>那么如果</a:t>
            </a:r>
            <a:r>
              <a:rPr lang="en-US" altLang="zh-CN" sz="1200">
                <a:solidFill>
                  <a:srgbClr val="FF0000"/>
                </a:solidFill>
              </a:rPr>
              <a:t>state&gt;1</a:t>
            </a:r>
            <a:r>
              <a:rPr lang="zh-CN" altLang="en-US" sz="1200">
                <a:solidFill>
                  <a:srgbClr val="FF0000"/>
                </a:solidFill>
              </a:rPr>
              <a:t>说明一个线程已经再次获取了这个锁，到时候释放的时候这个线程相应的也会释放两次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894840" y="1386205"/>
            <a:ext cx="4820285" cy="2005330"/>
            <a:chOff x="3199" y="795"/>
            <a:chExt cx="7591" cy="3158"/>
          </a:xfrm>
        </p:grpSpPr>
        <p:sp>
          <p:nvSpPr>
            <p:cNvPr id="6" name="矩形 5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AQS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state=3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907" y="1490"/>
              <a:ext cx="28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Lock.unlock()</a:t>
              </a:r>
            </a:p>
            <a:p>
              <a:r>
                <a:rPr lang="en-US" altLang="zh-CN" sz="1200"/>
                <a:t> 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65" y="79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thread-0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18" y="1275"/>
              <a:ext cx="467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200"/>
                <a:t>判断当前得到锁的线程和当前线程是否为同以线程，如果是为同一线程那么</a:t>
              </a:r>
              <a:r>
                <a:rPr lang="en-US" altLang="zh-CN" sz="1200"/>
                <a:t>state=state-1</a:t>
              </a:r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如果</a:t>
              </a:r>
              <a:r>
                <a:rPr lang="en-US" altLang="zh-CN" sz="1200"/>
                <a:t>state=0</a:t>
              </a:r>
              <a:r>
                <a:rPr lang="zh-CN" altLang="en-US" sz="1200"/>
                <a:t>那么久把当前获取到锁的线程设置为</a:t>
              </a:r>
              <a:r>
                <a:rPr lang="en-US" altLang="zh-CN" sz="1200"/>
                <a:t>null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9555" y="273685"/>
            <a:ext cx="28911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ReentrantLock</a:t>
            </a:r>
            <a:r>
              <a:rPr lang="zh-CN" altLang="en-US">
                <a:sym typeface="+mn-ea"/>
              </a:rPr>
              <a:t>释放锁的过程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894840" y="1386205"/>
            <a:ext cx="4820285" cy="2005330"/>
            <a:chOff x="3199" y="795"/>
            <a:chExt cx="7591" cy="3158"/>
          </a:xfrm>
        </p:grpSpPr>
        <p:sp>
          <p:nvSpPr>
            <p:cNvPr id="6" name="矩形 5"/>
            <p:cNvSpPr/>
            <p:nvPr/>
          </p:nvSpPr>
          <p:spPr>
            <a:xfrm>
              <a:off x="4967" y="2800"/>
              <a:ext cx="4381" cy="1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08" y="3086"/>
              <a:ext cx="8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AQS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06" y="3087"/>
              <a:ext cx="136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state=3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3199" y="1490"/>
              <a:ext cx="1766" cy="12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907" y="1490"/>
              <a:ext cx="280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Lock.unlock()</a:t>
              </a:r>
            </a:p>
            <a:p>
              <a:r>
                <a:rPr lang="en-US" altLang="zh-CN" sz="1200"/>
                <a:t> 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65" y="795"/>
              <a:ext cx="16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thread-0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18" y="1275"/>
              <a:ext cx="467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200"/>
                <a:t>判断当前得到锁的线程和当前线程是否为同以线程，如果是为同一线程那么</a:t>
              </a:r>
              <a:r>
                <a:rPr lang="en-US" altLang="zh-CN" sz="1200"/>
                <a:t>state=state-1</a:t>
              </a:r>
            </a:p>
            <a:p>
              <a:pPr algn="l">
                <a:buClrTx/>
                <a:buSzTx/>
                <a:buFontTx/>
              </a:pPr>
              <a:r>
                <a:rPr lang="zh-CN" altLang="en-US" sz="1200"/>
                <a:t>如果</a:t>
              </a:r>
              <a:r>
                <a:rPr lang="en-US" altLang="zh-CN" sz="1200"/>
                <a:t>state=0</a:t>
              </a:r>
              <a:r>
                <a:rPr lang="zh-CN" altLang="en-US" sz="1200"/>
                <a:t>那么久把当前获取到锁的线程设置为</a:t>
              </a:r>
              <a:r>
                <a:rPr lang="en-US" altLang="zh-CN" sz="1200"/>
                <a:t>null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54330" y="514350"/>
            <a:ext cx="294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ReentrantReadWriteLock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212850" y="920750"/>
            <a:ext cx="9450070" cy="1284605"/>
            <a:chOff x="2179" y="3232"/>
            <a:chExt cx="14882" cy="2023"/>
          </a:xfrm>
        </p:grpSpPr>
        <p:sp>
          <p:nvSpPr>
            <p:cNvPr id="2" name="椭圆 1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圆角矩形 5"/>
            <p:cNvSpPr/>
            <p:nvPr/>
          </p:nvSpPr>
          <p:spPr>
            <a:xfrm>
              <a:off x="4595" y="3863"/>
              <a:ext cx="3467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339" y="3889"/>
              <a:ext cx="3467" cy="7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client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Server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112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package1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077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package2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12850" y="2712085"/>
            <a:ext cx="9450070" cy="1284605"/>
            <a:chOff x="2179" y="3232"/>
            <a:chExt cx="14882" cy="2023"/>
          </a:xfrm>
        </p:grpSpPr>
        <p:sp>
          <p:nvSpPr>
            <p:cNvPr id="15" name="椭圆 14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4595" y="3863"/>
              <a:ext cx="2119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062" y="3863"/>
              <a:ext cx="4744" cy="7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client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Server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723" y="3940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package1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226" y="3940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package2</a:t>
              </a:r>
            </a:p>
          </p:txBody>
        </p:sp>
      </p:grpSp>
      <p:sp>
        <p:nvSpPr>
          <p:cNvPr id="36" name="圆角矩形 35"/>
          <p:cNvSpPr/>
          <p:nvPr/>
        </p:nvSpPr>
        <p:spPr>
          <a:xfrm>
            <a:off x="4948555" y="3110865"/>
            <a:ext cx="1198245" cy="4851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package1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212850" y="4518660"/>
            <a:ext cx="9450070" cy="1284605"/>
            <a:chOff x="2179" y="3232"/>
            <a:chExt cx="14882" cy="2023"/>
          </a:xfrm>
        </p:grpSpPr>
        <p:sp>
          <p:nvSpPr>
            <p:cNvPr id="26" name="椭圆 25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圆角矩形 29"/>
            <p:cNvSpPr/>
            <p:nvPr/>
          </p:nvSpPr>
          <p:spPr>
            <a:xfrm>
              <a:off x="4595" y="3863"/>
              <a:ext cx="4335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0226" y="3889"/>
              <a:ext cx="2580" cy="7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client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Server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112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package1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520" y="3969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package2</a:t>
              </a:r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4298315" y="4918710"/>
            <a:ext cx="1198245" cy="467995"/>
          </a:xfrm>
          <a:prstGeom prst="round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package1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222375" y="2721610"/>
            <a:ext cx="9450070" cy="1284605"/>
            <a:chOff x="2179" y="3232"/>
            <a:chExt cx="14882" cy="2023"/>
          </a:xfrm>
        </p:grpSpPr>
        <p:sp>
          <p:nvSpPr>
            <p:cNvPr id="15" name="椭圆 14"/>
            <p:cNvSpPr/>
            <p:nvPr/>
          </p:nvSpPr>
          <p:spPr>
            <a:xfrm>
              <a:off x="2179" y="3258"/>
              <a:ext cx="1812" cy="199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5249" y="3258"/>
              <a:ext cx="1812" cy="199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4124" y="3232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991" y="5229"/>
              <a:ext cx="10952" cy="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6037" y="3849"/>
              <a:ext cx="3003" cy="73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040" y="3849"/>
              <a:ext cx="3052" cy="7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20" y="3969"/>
              <a:ext cx="11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client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571" y="3966"/>
              <a:ext cx="148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Server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63" y="3926"/>
              <a:ext cx="17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package1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571" y="3926"/>
              <a:ext cx="19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package2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937510" y="1992630"/>
            <a:ext cx="8789670" cy="2175510"/>
          </a:xfrm>
          <a:prstGeom prst="roundRect">
            <a:avLst/>
          </a:prstGeom>
          <a:noFill/>
          <a:ln>
            <a:solidFill>
              <a:schemeClr val="accent1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074025" y="2074545"/>
            <a:ext cx="1701800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930130" y="2075180"/>
            <a:ext cx="1653540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576695" y="2075180"/>
            <a:ext cx="1266825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866640" y="2075180"/>
            <a:ext cx="1567180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23895" y="2074545"/>
            <a:ext cx="1537335" cy="2020570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470025" y="1992630"/>
            <a:ext cx="464185" cy="483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470025" y="3612515"/>
            <a:ext cx="464185" cy="483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470025" y="2844165"/>
            <a:ext cx="464185" cy="483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662430" y="2233930"/>
            <a:ext cx="1228090" cy="8121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4" idx="1"/>
          </p:cNvCxnSpPr>
          <p:nvPr/>
        </p:nvCxnSpPr>
        <p:spPr>
          <a:xfrm>
            <a:off x="1662430" y="3046095"/>
            <a:ext cx="1275080" cy="34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" idx="1"/>
          </p:cNvCxnSpPr>
          <p:nvPr/>
        </p:nvCxnSpPr>
        <p:spPr>
          <a:xfrm flipV="1">
            <a:off x="1788160" y="3080385"/>
            <a:ext cx="1149350" cy="8070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174875" y="2879090"/>
            <a:ext cx="92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connect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EDE6A87-0D61-4C22-828A-0E30B0B5727E}"/>
              </a:ext>
            </a:extLst>
          </p:cNvPr>
          <p:cNvSpPr/>
          <p:nvPr/>
        </p:nvSpPr>
        <p:spPr>
          <a:xfrm>
            <a:off x="4309533" y="2907453"/>
            <a:ext cx="3572933" cy="1693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03E9A40-F63D-4BAB-AC55-B0F81BB39B48}"/>
              </a:ext>
            </a:extLst>
          </p:cNvPr>
          <p:cNvSpPr/>
          <p:nvPr/>
        </p:nvSpPr>
        <p:spPr>
          <a:xfrm>
            <a:off x="5083728" y="1273076"/>
            <a:ext cx="189591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77C9340-2E6D-4FEB-8E1E-6DDEF3222CD1}"/>
              </a:ext>
            </a:extLst>
          </p:cNvPr>
          <p:cNvSpPr/>
          <p:nvPr/>
        </p:nvSpPr>
        <p:spPr>
          <a:xfrm>
            <a:off x="9554750" y="4558105"/>
            <a:ext cx="189591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WAITING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E3CB8FF-0183-4C45-83C9-A4F3A3C2510E}"/>
              </a:ext>
            </a:extLst>
          </p:cNvPr>
          <p:cNvSpPr/>
          <p:nvPr/>
        </p:nvSpPr>
        <p:spPr>
          <a:xfrm>
            <a:off x="9554750" y="2093721"/>
            <a:ext cx="189591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TIME_WATING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FC06425-5AD6-4B60-B7FC-E38993AA9650}"/>
              </a:ext>
            </a:extLst>
          </p:cNvPr>
          <p:cNvSpPr/>
          <p:nvPr/>
        </p:nvSpPr>
        <p:spPr>
          <a:xfrm>
            <a:off x="4962088" y="5421431"/>
            <a:ext cx="189591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TERMINATED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D85E7CF-E4E7-4F15-BCA7-AE375ACF09AF}"/>
              </a:ext>
            </a:extLst>
          </p:cNvPr>
          <p:cNvSpPr/>
          <p:nvPr/>
        </p:nvSpPr>
        <p:spPr>
          <a:xfrm>
            <a:off x="1012271" y="3347253"/>
            <a:ext cx="1895912" cy="813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BLOCKED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9D7AA6-0327-43F2-AE6A-52C91DA95A1C}"/>
              </a:ext>
            </a:extLst>
          </p:cNvPr>
          <p:cNvSpPr txBox="1"/>
          <p:nvPr/>
        </p:nvSpPr>
        <p:spPr>
          <a:xfrm>
            <a:off x="4883660" y="312612"/>
            <a:ext cx="2424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线程状态相互转换</a:t>
            </a:r>
          </a:p>
        </p:txBody>
      </p:sp>
      <p:sp>
        <p:nvSpPr>
          <p:cNvPr id="47" name="箭头: 左右 46">
            <a:extLst>
              <a:ext uri="{FF2B5EF4-FFF2-40B4-BE49-F238E27FC236}">
                <a16:creationId xmlns:a16="http://schemas.microsoft.com/office/drawing/2014/main" id="{D3063FBA-489F-471F-A105-E559F743D2A4}"/>
              </a:ext>
            </a:extLst>
          </p:cNvPr>
          <p:cNvSpPr/>
          <p:nvPr/>
        </p:nvSpPr>
        <p:spPr>
          <a:xfrm rot="19975886">
            <a:off x="7958665" y="2793225"/>
            <a:ext cx="1401350" cy="4068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左右 47">
            <a:extLst>
              <a:ext uri="{FF2B5EF4-FFF2-40B4-BE49-F238E27FC236}">
                <a16:creationId xmlns:a16="http://schemas.microsoft.com/office/drawing/2014/main" id="{AECDF6AD-1E6A-40EB-A797-FA6A4EF21664}"/>
              </a:ext>
            </a:extLst>
          </p:cNvPr>
          <p:cNvSpPr/>
          <p:nvPr/>
        </p:nvSpPr>
        <p:spPr>
          <a:xfrm rot="1194208">
            <a:off x="7947086" y="4520968"/>
            <a:ext cx="1401350" cy="4068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D19E5B5-DE5D-475E-926E-31D050F4E7BA}"/>
              </a:ext>
            </a:extLst>
          </p:cNvPr>
          <p:cNvSpPr/>
          <p:nvPr/>
        </p:nvSpPr>
        <p:spPr>
          <a:xfrm>
            <a:off x="4427823" y="3628051"/>
            <a:ext cx="1164887" cy="8137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READY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D3E0FF6-ED13-4F19-A25F-5FD409DE5805}"/>
              </a:ext>
            </a:extLst>
          </p:cNvPr>
          <p:cNvSpPr/>
          <p:nvPr/>
        </p:nvSpPr>
        <p:spPr>
          <a:xfrm>
            <a:off x="6470553" y="3628051"/>
            <a:ext cx="1250197" cy="8137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RUNNING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B339BB0-41FB-4D19-888D-F8DA36346BB6}"/>
              </a:ext>
            </a:extLst>
          </p:cNvPr>
          <p:cNvSpPr/>
          <p:nvPr/>
        </p:nvSpPr>
        <p:spPr>
          <a:xfrm>
            <a:off x="1438123" y="1729652"/>
            <a:ext cx="1895912" cy="8137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Enter/reenter</a:t>
            </a:r>
          </a:p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A synchronized</a:t>
            </a:r>
          </a:p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Block method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05058AC-F501-4F20-BE51-94CDC3E7BC63}"/>
              </a:ext>
            </a:extLst>
          </p:cNvPr>
          <p:cNvSpPr/>
          <p:nvPr/>
        </p:nvSpPr>
        <p:spPr>
          <a:xfrm>
            <a:off x="6280117" y="2332153"/>
            <a:ext cx="1566007" cy="4002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Thread.start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69390E4-0D78-4028-8112-817727734CD6}"/>
              </a:ext>
            </a:extLst>
          </p:cNvPr>
          <p:cNvSpPr/>
          <p:nvPr/>
        </p:nvSpPr>
        <p:spPr>
          <a:xfrm>
            <a:off x="7919683" y="469504"/>
            <a:ext cx="2606077" cy="14622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Object.wait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(long)</a:t>
            </a: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Thread.join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(long)</a:t>
            </a: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Thread.sleep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(long)</a:t>
            </a: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LockSupport.parkNanos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LockSUpport.parkUntil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FD1EEA8-CC84-409C-B7C7-0066544BC3C9}"/>
              </a:ext>
            </a:extLst>
          </p:cNvPr>
          <p:cNvSpPr/>
          <p:nvPr/>
        </p:nvSpPr>
        <p:spPr>
          <a:xfrm>
            <a:off x="9282573" y="3186448"/>
            <a:ext cx="2440266" cy="87280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Object.notify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Object.notifyAll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LockSUpprot.unpark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280B382-66DE-4A46-B6A2-A8CC3E3B3642}"/>
              </a:ext>
            </a:extLst>
          </p:cNvPr>
          <p:cNvSpPr/>
          <p:nvPr/>
        </p:nvSpPr>
        <p:spPr>
          <a:xfrm>
            <a:off x="7599904" y="5421431"/>
            <a:ext cx="2041936" cy="9395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Object.wait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Thread.join</a:t>
            </a:r>
            <a:endParaRPr lang="en-US" altLang="zh-CN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</a:rPr>
              <a:t>LockSUpport.park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0D1E9C3-81D7-47D4-A725-B3B28BC9E617}"/>
              </a:ext>
            </a:extLst>
          </p:cNvPr>
          <p:cNvSpPr/>
          <p:nvPr/>
        </p:nvSpPr>
        <p:spPr>
          <a:xfrm>
            <a:off x="6470553" y="4845543"/>
            <a:ext cx="945315" cy="4168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end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9E1E004-D5CF-4612-873D-05B3F31663C2}"/>
              </a:ext>
            </a:extLst>
          </p:cNvPr>
          <p:cNvSpPr/>
          <p:nvPr/>
        </p:nvSpPr>
        <p:spPr>
          <a:xfrm>
            <a:off x="1720984" y="4964854"/>
            <a:ext cx="1895912" cy="8137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Acquire  lock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箭头: 左右 57">
            <a:extLst>
              <a:ext uri="{FF2B5EF4-FFF2-40B4-BE49-F238E27FC236}">
                <a16:creationId xmlns:a16="http://schemas.microsoft.com/office/drawing/2014/main" id="{8FF245C8-5022-4620-8AC0-C0898326893E}"/>
              </a:ext>
            </a:extLst>
          </p:cNvPr>
          <p:cNvSpPr/>
          <p:nvPr/>
        </p:nvSpPr>
        <p:spPr>
          <a:xfrm>
            <a:off x="3025874" y="3550686"/>
            <a:ext cx="1164724" cy="40686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674D2469-BB47-4A2E-BFE6-E7E5933E2942}"/>
              </a:ext>
            </a:extLst>
          </p:cNvPr>
          <p:cNvSpPr/>
          <p:nvPr/>
        </p:nvSpPr>
        <p:spPr>
          <a:xfrm>
            <a:off x="5620624" y="2209329"/>
            <a:ext cx="299757" cy="539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下 59">
            <a:extLst>
              <a:ext uri="{FF2B5EF4-FFF2-40B4-BE49-F238E27FC236}">
                <a16:creationId xmlns:a16="http://schemas.microsoft.com/office/drawing/2014/main" id="{A6354357-FAC7-4DB7-BB5C-D047D7771E22}"/>
              </a:ext>
            </a:extLst>
          </p:cNvPr>
          <p:cNvSpPr/>
          <p:nvPr/>
        </p:nvSpPr>
        <p:spPr>
          <a:xfrm>
            <a:off x="5822421" y="4759789"/>
            <a:ext cx="299757" cy="539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C40A3C8-E23E-4C1C-9DCC-972B32C6599F}"/>
              </a:ext>
            </a:extLst>
          </p:cNvPr>
          <p:cNvSpPr txBox="1"/>
          <p:nvPr/>
        </p:nvSpPr>
        <p:spPr>
          <a:xfrm>
            <a:off x="5254848" y="3152210"/>
            <a:ext cx="1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RUNNABLE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B7C2F9A-DCFD-467A-AD78-D66AC6DC0DF8}"/>
              </a:ext>
            </a:extLst>
          </p:cNvPr>
          <p:cNvCxnSpPr/>
          <p:nvPr/>
        </p:nvCxnSpPr>
        <p:spPr>
          <a:xfrm>
            <a:off x="5479417" y="3754120"/>
            <a:ext cx="930761" cy="20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CC4752D-219F-45F7-AB91-04391F7C2CBF}"/>
              </a:ext>
            </a:extLst>
          </p:cNvPr>
          <p:cNvSpPr txBox="1"/>
          <p:nvPr/>
        </p:nvSpPr>
        <p:spPr>
          <a:xfrm>
            <a:off x="5822421" y="3469048"/>
            <a:ext cx="12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scheduling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41A09F1-33EF-4FD0-9167-A76F56B8D54D}"/>
              </a:ext>
            </a:extLst>
          </p:cNvPr>
          <p:cNvCxnSpPr>
            <a:cxnSpLocks/>
          </p:cNvCxnSpPr>
          <p:nvPr/>
        </p:nvCxnSpPr>
        <p:spPr>
          <a:xfrm flipH="1">
            <a:off x="5503800" y="4059253"/>
            <a:ext cx="936565" cy="28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7CA7321-362B-4E51-9058-EA415DB46CB4}"/>
              </a:ext>
            </a:extLst>
          </p:cNvPr>
          <p:cNvSpPr txBox="1"/>
          <p:nvPr/>
        </p:nvSpPr>
        <p:spPr>
          <a:xfrm>
            <a:off x="5570491" y="4200720"/>
            <a:ext cx="12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yeild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14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D0174A-F0DB-455F-BCA5-3256F1AFD973}"/>
              </a:ext>
            </a:extLst>
          </p:cNvPr>
          <p:cNvSpPr txBox="1"/>
          <p:nvPr/>
        </p:nvSpPr>
        <p:spPr>
          <a:xfrm>
            <a:off x="772357" y="6658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三次握手</a:t>
            </a:r>
            <a:endParaRPr lang="en-US" altLang="zh-CN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0B12B56-BB37-4792-A1E8-D4655A0A0BDE}"/>
              </a:ext>
            </a:extLst>
          </p:cNvPr>
          <p:cNvCxnSpPr>
            <a:cxnSpLocks/>
          </p:cNvCxnSpPr>
          <p:nvPr/>
        </p:nvCxnSpPr>
        <p:spPr>
          <a:xfrm>
            <a:off x="2743200" y="1676400"/>
            <a:ext cx="0" cy="4318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DB47EDF-96D3-4CB2-A2DC-ACC80C3DC9FB}"/>
              </a:ext>
            </a:extLst>
          </p:cNvPr>
          <p:cNvCxnSpPr>
            <a:cxnSpLocks/>
          </p:cNvCxnSpPr>
          <p:nvPr/>
        </p:nvCxnSpPr>
        <p:spPr>
          <a:xfrm>
            <a:off x="6400800" y="1676400"/>
            <a:ext cx="0" cy="431800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9285CB2-B06C-4698-9A3C-AC6B9B3BA02A}"/>
              </a:ext>
            </a:extLst>
          </p:cNvPr>
          <p:cNvSpPr txBox="1"/>
          <p:nvPr/>
        </p:nvSpPr>
        <p:spPr>
          <a:xfrm>
            <a:off x="2360648" y="1070895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Client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388207-E129-4C0A-A457-CC42C62609BB}"/>
              </a:ext>
            </a:extLst>
          </p:cNvPr>
          <p:cNvSpPr txBox="1"/>
          <p:nvPr/>
        </p:nvSpPr>
        <p:spPr>
          <a:xfrm>
            <a:off x="5994400" y="1041114"/>
            <a:ext cx="80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D4791E1-8B41-4D71-ABC2-B8209DB70327}"/>
              </a:ext>
            </a:extLst>
          </p:cNvPr>
          <p:cNvCxnSpPr/>
          <p:nvPr/>
        </p:nvCxnSpPr>
        <p:spPr>
          <a:xfrm>
            <a:off x="2895600" y="1998133"/>
            <a:ext cx="3318933" cy="64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44A56FA-9E28-4F67-B3BF-D58E5B88048F}"/>
              </a:ext>
            </a:extLst>
          </p:cNvPr>
          <p:cNvCxnSpPr/>
          <p:nvPr/>
        </p:nvCxnSpPr>
        <p:spPr>
          <a:xfrm>
            <a:off x="2929468" y="4667195"/>
            <a:ext cx="3318933" cy="64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0E93B5B-CA53-45C8-824A-13AD69841B7F}"/>
              </a:ext>
            </a:extLst>
          </p:cNvPr>
          <p:cNvCxnSpPr>
            <a:cxnSpLocks/>
          </p:cNvCxnSpPr>
          <p:nvPr/>
        </p:nvCxnSpPr>
        <p:spPr>
          <a:xfrm flipH="1">
            <a:off x="2895600" y="2781531"/>
            <a:ext cx="3285065" cy="174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2F82666-46A3-4896-9EBC-A68EB3B9AD66}"/>
              </a:ext>
            </a:extLst>
          </p:cNvPr>
          <p:cNvSpPr txBox="1"/>
          <p:nvPr/>
        </p:nvSpPr>
        <p:spPr>
          <a:xfrm>
            <a:off x="6587067" y="512599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Segoe Print" panose="02000600000000000000" pitchFamily="2" charset="0"/>
              </a:rPr>
              <a:t>ESTABLISHED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20D1797-A5C5-41CF-B282-12C948285804}"/>
              </a:ext>
            </a:extLst>
          </p:cNvPr>
          <p:cNvSpPr txBox="1"/>
          <p:nvPr/>
        </p:nvSpPr>
        <p:spPr>
          <a:xfrm>
            <a:off x="6587067" y="272466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Segoe Print" panose="02000600000000000000" pitchFamily="2" charset="0"/>
              </a:rPr>
              <a:t>SYN_RCVD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3AA5462-201D-4F5D-8674-7CAF1E5CAC0A}"/>
              </a:ext>
            </a:extLst>
          </p:cNvPr>
          <p:cNvSpPr txBox="1"/>
          <p:nvPr/>
        </p:nvSpPr>
        <p:spPr>
          <a:xfrm>
            <a:off x="6587068" y="1813467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Segoe Print" panose="02000600000000000000" pitchFamily="2" charset="0"/>
              </a:rPr>
              <a:t>LISTEN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CBED419-7B8A-4F0B-BFA8-5CDBBBA92F09}"/>
              </a:ext>
            </a:extLst>
          </p:cNvPr>
          <p:cNvSpPr txBox="1"/>
          <p:nvPr/>
        </p:nvSpPr>
        <p:spPr>
          <a:xfrm>
            <a:off x="828690" y="4371104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Segoe Print" panose="02000600000000000000" pitchFamily="2" charset="0"/>
              </a:rPr>
              <a:t>ESTABLISHED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466DDCE-0DEA-44AD-BE7E-536E565712CF}"/>
              </a:ext>
            </a:extLst>
          </p:cNvPr>
          <p:cNvSpPr txBox="1"/>
          <p:nvPr/>
        </p:nvSpPr>
        <p:spPr>
          <a:xfrm>
            <a:off x="1354307" y="181346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Segoe Print" panose="02000600000000000000" pitchFamily="2" charset="0"/>
              </a:rPr>
              <a:t>SYN_SENT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2F2C2DA-9A0A-45A9-95B1-779643FEE50F}"/>
              </a:ext>
            </a:extLst>
          </p:cNvPr>
          <p:cNvSpPr txBox="1"/>
          <p:nvPr/>
        </p:nvSpPr>
        <p:spPr>
          <a:xfrm>
            <a:off x="8653976" y="1718235"/>
            <a:ext cx="32173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第一次：</a:t>
            </a:r>
            <a:r>
              <a:rPr lang="en-US" altLang="zh-CN" dirty="0"/>
              <a:t>client</a:t>
            </a:r>
            <a:r>
              <a:rPr lang="zh-CN" altLang="en-US" dirty="0"/>
              <a:t>什么都不能确认，</a:t>
            </a:r>
            <a:r>
              <a:rPr lang="en-US" altLang="zh-CN" dirty="0"/>
              <a:t>Server</a:t>
            </a:r>
            <a:r>
              <a:rPr lang="zh-CN" altLang="en-US" dirty="0"/>
              <a:t>确认了对方能够发送，自己能够接受</a:t>
            </a:r>
            <a:endParaRPr lang="en-US" altLang="zh-CN" dirty="0"/>
          </a:p>
          <a:p>
            <a:r>
              <a:rPr lang="zh-CN" altLang="en-US" dirty="0"/>
              <a:t>第二次： </a:t>
            </a:r>
            <a:r>
              <a:rPr lang="en-US" altLang="zh-CN" dirty="0"/>
              <a:t>client</a:t>
            </a:r>
            <a:r>
              <a:rPr lang="zh-CN" altLang="en-US" dirty="0"/>
              <a:t>确认了自己能够发送接受也正常，对方能够发送接受也正常；</a:t>
            </a:r>
            <a:r>
              <a:rPr lang="en-US" altLang="zh-CN" dirty="0"/>
              <a:t>Server</a:t>
            </a:r>
            <a:r>
              <a:rPr lang="zh-CN" altLang="en-US" dirty="0"/>
              <a:t>确认了自己能够接受，对方能够发送</a:t>
            </a:r>
            <a:endParaRPr lang="en-US" altLang="zh-CN" dirty="0"/>
          </a:p>
          <a:p>
            <a:r>
              <a:rPr lang="zh-CN" altLang="en-US" dirty="0"/>
              <a:t>第三次：</a:t>
            </a:r>
            <a:r>
              <a:rPr lang="en-US" altLang="zh-CN" dirty="0"/>
              <a:t>Client</a:t>
            </a:r>
            <a:r>
              <a:rPr lang="zh-CN" altLang="en-US" dirty="0"/>
              <a:t>确认了自己发送接受正常，对方发送接受正常，</a:t>
            </a:r>
            <a:r>
              <a:rPr lang="en-US" altLang="zh-CN" dirty="0"/>
              <a:t>Server</a:t>
            </a:r>
            <a:r>
              <a:rPr lang="zh-CN" altLang="en-US" dirty="0"/>
              <a:t>端确认了自己发送接受正常，对方发送接受正常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A8BCC40-710F-4C35-A241-4B61E2C0FBFA}"/>
              </a:ext>
            </a:extLst>
          </p:cNvPr>
          <p:cNvSpPr txBox="1"/>
          <p:nvPr/>
        </p:nvSpPr>
        <p:spPr>
          <a:xfrm rot="665424">
            <a:off x="3413863" y="1882395"/>
            <a:ext cx="217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SYN=1,seq=</a:t>
            </a:r>
            <a:r>
              <a:rPr lang="en-US" altLang="zh-CN" dirty="0" err="1"/>
              <a:t>client_isn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8040BC0-9D05-4412-B9FF-C94C66B42682}"/>
              </a:ext>
            </a:extLst>
          </p:cNvPr>
          <p:cNvSpPr txBox="1"/>
          <p:nvPr/>
        </p:nvSpPr>
        <p:spPr>
          <a:xfrm rot="19937465">
            <a:off x="3112017" y="3161789"/>
            <a:ext cx="217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SYN=1,seq=</a:t>
            </a:r>
            <a:r>
              <a:rPr lang="en-US" altLang="zh-CN" dirty="0" err="1"/>
              <a:t>client_isn</a:t>
            </a:r>
            <a:endParaRPr lang="en-US" altLang="zh-CN" dirty="0"/>
          </a:p>
          <a:p>
            <a:r>
              <a:rPr lang="en-US" altLang="zh-CN" dirty="0"/>
              <a:t>ACK=client_isn+1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7616094-B552-419B-9581-7DE4E3B1B83A}"/>
              </a:ext>
            </a:extLst>
          </p:cNvPr>
          <p:cNvSpPr txBox="1"/>
          <p:nvPr/>
        </p:nvSpPr>
        <p:spPr>
          <a:xfrm rot="691162">
            <a:off x="3517043" y="4417271"/>
            <a:ext cx="2410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SYN=0,seq=client_isn+1</a:t>
            </a:r>
          </a:p>
          <a:p>
            <a:r>
              <a:rPr lang="en-US" altLang="zh-CN" dirty="0"/>
              <a:t>ASKServer_isn+1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08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EB152-80B3-4421-B681-C507DE1F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699F6-BA1E-42BF-B0CC-1D0226824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1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453</Words>
  <Application>Microsoft Office PowerPoint</Application>
  <PresentationFormat>宽屏</PresentationFormat>
  <Paragraphs>97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80003996</dc:creator>
  <cp:lastModifiedBy>Eric</cp:lastModifiedBy>
  <cp:revision>14</cp:revision>
  <dcterms:created xsi:type="dcterms:W3CDTF">2019-11-12T06:28:00Z</dcterms:created>
  <dcterms:modified xsi:type="dcterms:W3CDTF">2020-02-03T10:12:09Z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2052-10.8.2.7058</vt:lpwstr>
  </property>
</Properties>
</file>