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30" r:id="rId3"/>
    <p:sldId id="310" r:id="rId4"/>
    <p:sldId id="301" r:id="rId5"/>
    <p:sldId id="309" r:id="rId6"/>
    <p:sldId id="311" r:id="rId7"/>
    <p:sldId id="312" r:id="rId8"/>
    <p:sldId id="313" r:id="rId9"/>
    <p:sldId id="314" r:id="rId10"/>
    <p:sldId id="315" r:id="rId11"/>
    <p:sldId id="316" r:id="rId12"/>
    <p:sldId id="33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t.wikipedia.org/wiki/Sem%C3%A2ntica" TargetMode="Externa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6DFD-AA02-44B4-AFC8-4C1F719C4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5527" y="1066801"/>
            <a:ext cx="6236473" cy="3619906"/>
          </a:xfrm>
        </p:spPr>
        <p:txBody>
          <a:bodyPr>
            <a:normAutofit fontScale="90000"/>
          </a:bodyPr>
          <a:lstStyle/>
          <a:p>
            <a:pPr algn="ctr"/>
            <a:r>
              <a:rPr lang="pt-BR" sz="7200" b="0" i="0" dirty="0">
                <a:effectLst/>
                <a:latin typeface="Google Sans"/>
              </a:rPr>
              <a:t>Linguagem de</a:t>
            </a:r>
            <a:br>
              <a:rPr lang="pt-BR" sz="7200" b="0" i="0" dirty="0">
                <a:effectLst/>
                <a:latin typeface="Google Sans"/>
              </a:rPr>
            </a:br>
            <a:r>
              <a:rPr lang="pt-BR" sz="7200" b="0" i="0" dirty="0">
                <a:effectLst/>
                <a:latin typeface="Google Sans"/>
              </a:rPr>
              <a:t> programação:</a:t>
            </a:r>
            <a:br>
              <a:rPr lang="pt-BR" sz="7200" b="0" i="0" dirty="0">
                <a:effectLst/>
                <a:latin typeface="Google Sans"/>
              </a:rPr>
            </a:br>
            <a:r>
              <a:rPr lang="pt-BR" sz="7200" b="0" i="0" dirty="0">
                <a:effectLst/>
                <a:latin typeface="Google Sans"/>
              </a:rPr>
              <a:t>Basic</a:t>
            </a:r>
            <a:br>
              <a:rPr lang="pt-BR" b="0" i="0" dirty="0">
                <a:solidFill>
                  <a:srgbClr val="1967D2"/>
                </a:solidFill>
                <a:effectLst/>
                <a:latin typeface="Google Sans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5F31CE-8F3F-4E57-8318-4D9439903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5075" y="4385732"/>
            <a:ext cx="2620424" cy="153003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Vitor </a:t>
            </a:r>
            <a:r>
              <a:rPr lang="pt-BR" dirty="0" err="1"/>
              <a:t>dietrich</a:t>
            </a:r>
            <a:endParaRPr lang="pt-BR" dirty="0"/>
          </a:p>
          <a:p>
            <a:r>
              <a:rPr lang="pt-BR" dirty="0"/>
              <a:t>Vinícius Valle Beraldo</a:t>
            </a:r>
          </a:p>
          <a:p>
            <a:r>
              <a:rPr lang="pt-BR" dirty="0"/>
              <a:t>Daniel Carneiro da silva</a:t>
            </a:r>
          </a:p>
          <a:p>
            <a:r>
              <a:rPr lang="pt-BR" dirty="0" err="1"/>
              <a:t>Kaique</a:t>
            </a:r>
            <a:r>
              <a:rPr lang="pt-BR" dirty="0"/>
              <a:t> de </a:t>
            </a:r>
            <a:r>
              <a:rPr lang="pt-BR" dirty="0" err="1"/>
              <a:t>freitas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363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26300-1B52-43E6-B6CF-2129D606B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9534"/>
            <a:ext cx="10131425" cy="1290762"/>
          </a:xfrm>
        </p:spPr>
        <p:txBody>
          <a:bodyPr>
            <a:normAutofit/>
          </a:bodyPr>
          <a:lstStyle/>
          <a:p>
            <a:pPr indent="0">
              <a:spcAft>
                <a:spcPts val="800"/>
              </a:spcAft>
              <a:buNone/>
            </a:pPr>
            <a:r>
              <a:rPr lang="pt-BR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IF-THEN, para redirecionar um programa para outra linha, de acordo com o valor de uma expressão lógica, como e: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8FB559A-6C1B-4712-8C90-27DCDB7C3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90" y="1402766"/>
            <a:ext cx="6115050" cy="5429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3A4827C-EA80-4706-93D3-325DBC73D3D7}"/>
              </a:ext>
            </a:extLst>
          </p:cNvPr>
          <p:cNvSpPr txBox="1"/>
          <p:nvPr/>
        </p:nvSpPr>
        <p:spPr>
          <a:xfrm>
            <a:off x="426860" y="1819343"/>
            <a:ext cx="10390366" cy="630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pt-BR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FOR-TO-STEP, para iniciar uma repetição, como em: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6287B7C-15C1-4965-9FE6-77364FFBC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90" y="2449772"/>
            <a:ext cx="6191250" cy="54292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3105292-3F5A-4C20-A4BE-E0EB5942A1D6}"/>
              </a:ext>
            </a:extLst>
          </p:cNvPr>
          <p:cNvSpPr txBox="1"/>
          <p:nvPr/>
        </p:nvSpPr>
        <p:spPr>
          <a:xfrm>
            <a:off x="426860" y="2866349"/>
            <a:ext cx="9014790" cy="630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pt-BR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NEXT, para indicar a continuação de uma repetição, como em: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0A4E837-24E3-414C-9DB1-97843A025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790" y="3510866"/>
            <a:ext cx="6134100" cy="56197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ED2A5A1C-6D1D-46BA-BC33-AF8F89F1ACAE}"/>
              </a:ext>
            </a:extLst>
          </p:cNvPr>
          <p:cNvSpPr txBox="1"/>
          <p:nvPr/>
        </p:nvSpPr>
        <p:spPr>
          <a:xfrm>
            <a:off x="918790" y="4146093"/>
            <a:ext cx="10734178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pt-B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END, que deve acabar todo o programa e indica seu fim se o processamento lá chegar;</a:t>
            </a:r>
          </a:p>
          <a:p>
            <a:pPr algn="just">
              <a:spcAft>
                <a:spcPts val="800"/>
              </a:spcAft>
            </a:pPr>
            <a:r>
              <a:rPr lang="pt-B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STOP, que equivale a um GOTO para a linha contendo o EN;</a:t>
            </a:r>
          </a:p>
          <a:p>
            <a:pPr algn="just">
              <a:spcAft>
                <a:spcPts val="800"/>
              </a:spcAft>
            </a:pPr>
            <a:r>
              <a:rPr lang="pt-B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DEF, para definir uma função;</a:t>
            </a:r>
          </a:p>
          <a:p>
            <a:pPr algn="just">
              <a:spcAft>
                <a:spcPts val="800"/>
              </a:spcAft>
            </a:pPr>
            <a:r>
              <a:rPr lang="pt-B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GOSUB, para pular para um ponto do programa com a </a:t>
            </a:r>
            <a:r>
              <a:rPr lang="pt-BR" sz="16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 tooltip="Semântic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semântica</a:t>
            </a:r>
            <a:r>
              <a:rPr lang="pt-B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de sub-rotina;</a:t>
            </a:r>
          </a:p>
          <a:p>
            <a:pPr algn="just">
              <a:spcAft>
                <a:spcPts val="800"/>
              </a:spcAft>
            </a:pPr>
            <a:r>
              <a:rPr lang="pt-B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RETURN, para voltar de uma sub-rotina;</a:t>
            </a:r>
          </a:p>
          <a:p>
            <a:pPr algn="just">
              <a:spcAft>
                <a:spcPts val="800"/>
              </a:spcAft>
            </a:pPr>
            <a:r>
              <a:rPr lang="pt-B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DIM, para definir vetores e matrizes;</a:t>
            </a:r>
          </a:p>
          <a:p>
            <a:pPr algn="just">
              <a:spcAft>
                <a:spcPts val="800"/>
              </a:spcAft>
            </a:pPr>
            <a:r>
              <a:rPr lang="pt-B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REM, para comentários;</a:t>
            </a:r>
          </a:p>
        </p:txBody>
      </p:sp>
    </p:spTree>
    <p:extLst>
      <p:ext uri="{BB962C8B-B14F-4D97-AF65-F5344CB8AC3E}">
        <p14:creationId xmlns:p14="http://schemas.microsoft.com/office/powerpoint/2010/main" val="10638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0F28F-FF74-4EF5-9AE2-5E01663A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kern="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Cálculos matemáticos em BASIC</a:t>
            </a:r>
            <a:br>
              <a:rPr lang="pt-BR" sz="2800" kern="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8E70BA-7412-4294-853D-6AC247924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13293"/>
            <a:ext cx="10131425" cy="1905147"/>
          </a:xfrm>
        </p:spPr>
        <p:txBody>
          <a:bodyPr/>
          <a:lstStyle/>
          <a:p>
            <a:pPr marL="0" indent="0">
              <a:buNone/>
            </a:pP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 programa abaixo foi interpretado em Vintage Basic e calcula os primeiros n números perfeitos.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9D7E6A0-0D91-4AE9-839A-481604549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569560"/>
            <a:ext cx="61722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4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D3C3-3715-4C81-88E2-D04F38CD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88" y="-194268"/>
            <a:ext cx="10131425" cy="1456267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8505B-10EF-4D36-97B1-B1E31CCBA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31" y="896071"/>
            <a:ext cx="10131425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400" dirty="0"/>
              <a:t>	O BASIC foi uma linguagem de programação muito forte e que influenciou toda a geração do final dos anos 1970 e 1980, sendo usado em abrangência nas escolas estadunidenses e até em romancês livro-jogo, essa forte influência é mostrada como </a:t>
            </a:r>
            <a:r>
              <a:rPr lang="pt-BR" sz="2400" i="1" dirty="0"/>
              <a:t>Easter eggs </a:t>
            </a:r>
            <a:r>
              <a:rPr lang="pt-BR" sz="2400" dirty="0"/>
              <a:t> dentro de séries, filmes ou jogos.</a:t>
            </a:r>
          </a:p>
          <a:p>
            <a:pPr marL="0" indent="0">
              <a:buNone/>
            </a:pPr>
            <a:r>
              <a:rPr lang="pt-BR" sz="2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651A7B-A659-4F8D-AACA-F650528397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71" r="15852"/>
          <a:stretch/>
        </p:blipFill>
        <p:spPr>
          <a:xfrm>
            <a:off x="923086" y="2954232"/>
            <a:ext cx="5335663" cy="3002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1E6EB0-8BDF-4E6A-96A4-984A1BA48C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62"/>
          <a:stretch/>
        </p:blipFill>
        <p:spPr>
          <a:xfrm>
            <a:off x="7309462" y="3044148"/>
            <a:ext cx="4377607" cy="30021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0D4899-0766-42AD-B3C1-1A3A88FAB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796" y="2542226"/>
            <a:ext cx="5764407" cy="382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9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05230-D742-4A2D-A856-2455D6059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08" y="198259"/>
            <a:ext cx="11731384" cy="1448261"/>
          </a:xfrm>
        </p:spPr>
        <p:txBody>
          <a:bodyPr>
            <a:noAutofit/>
          </a:bodyPr>
          <a:lstStyle/>
          <a:p>
            <a:pPr algn="ctr"/>
            <a:r>
              <a:rPr lang="pt-BR" sz="4200" dirty="0"/>
              <a:t>Qual o significado da linguagem basic 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DB82939-DADC-44FB-991F-C815D032D385}"/>
              </a:ext>
            </a:extLst>
          </p:cNvPr>
          <p:cNvSpPr txBox="1"/>
          <p:nvPr/>
        </p:nvSpPr>
        <p:spPr>
          <a:xfrm>
            <a:off x="765312" y="1547260"/>
            <a:ext cx="10366514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pt-BR" sz="2800" dirty="0"/>
              <a:t>BASIC (Beginners All-purpose Symbolic Instruction Code) o que seria aproximadamente “Código de instruções de uso universal para iniciantes”.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BA6212-C115-4630-9722-223087846A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42" r="13035"/>
          <a:stretch/>
        </p:blipFill>
        <p:spPr>
          <a:xfrm>
            <a:off x="4257290" y="3568722"/>
            <a:ext cx="3382558" cy="25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2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79F18-FD8C-4C1C-BF0C-D15D40DF3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67" y="396911"/>
            <a:ext cx="9754262" cy="1322567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300" b="1" kern="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O que é a linguagem basic?</a:t>
            </a:r>
            <a:br>
              <a:rPr lang="pt-BR" b="1" kern="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pt-BR" sz="6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44DFAA-8623-4A45-91ED-AEF973857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67" y="785695"/>
            <a:ext cx="9627041" cy="3054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>
                <a:ea typeface="Calibri" panose="020F0502020204030204" pitchFamily="34" charset="0"/>
              </a:rPr>
              <a:t>	BASIC é uma linguagem imperativa de alto nível (voltada para o entendimento humano) pertencente à terceira geração, de linguagens procedurais, originalmente compilada (apesar de suas implementações em microcomputadores ter disseminado a versão interpretada) e não estruturada, por ter sido fortemente baseada em Fortran II.</a:t>
            </a:r>
            <a:endParaRPr lang="pt-BR" sz="2800" dirty="0"/>
          </a:p>
        </p:txBody>
      </p:sp>
      <p:pic>
        <p:nvPicPr>
          <p:cNvPr id="1026" name="Picture 2" descr="Programando em BASIC com o Inliner | giovannireisnunes">
            <a:extLst>
              <a:ext uri="{FF2B5EF4-FFF2-40B4-BE49-F238E27FC236}">
                <a16:creationId xmlns:a16="http://schemas.microsoft.com/office/drawing/2014/main" id="{1CAB953F-E51D-449E-BF26-A445E1DF4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089" y="3696584"/>
            <a:ext cx="4392613" cy="276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SIC, a linguagem de programação para pessoas comuns, completa 50 anos">
            <a:extLst>
              <a:ext uri="{FF2B5EF4-FFF2-40B4-BE49-F238E27FC236}">
                <a16:creationId xmlns:a16="http://schemas.microsoft.com/office/drawing/2014/main" id="{2DA9F8C7-A844-4990-AE52-7653BB761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684" y="3696585"/>
            <a:ext cx="4911242" cy="276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19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3593D-34F3-4A1B-80B4-1450CC47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91" y="482379"/>
            <a:ext cx="11622818" cy="1456267"/>
          </a:xfrm>
        </p:spPr>
        <p:txBody>
          <a:bodyPr>
            <a:noAutofit/>
          </a:bodyPr>
          <a:lstStyle/>
          <a:p>
            <a:r>
              <a:rPr lang="pt-BR" sz="4200" b="1" kern="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Por quem foi desenvolvida a linguagem basic?</a:t>
            </a:r>
            <a:br>
              <a:rPr lang="pt-BR" sz="4200" b="1" kern="0" dirty="0">
                <a:noFill/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pt-BR" sz="4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17498C-A523-441C-9177-D12FC9220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216" y="1673896"/>
            <a:ext cx="9814841" cy="4701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dirty="0">
                <a:effectLst/>
                <a:ea typeface="Calibri" panose="020F0502020204030204" pitchFamily="34" charset="0"/>
              </a:rPr>
              <a:t>	A linguagem Basic foi desenvolvida por dois matemáticos na Universidade de Darmouth nos Estados Unidos. São eles John </a:t>
            </a:r>
            <a:r>
              <a:rPr lang="pt-BR" sz="2800" dirty="0" err="1">
                <a:effectLst/>
                <a:ea typeface="Calibri" panose="020F0502020204030204" pitchFamily="34" charset="0"/>
              </a:rPr>
              <a:t>Kemeny</a:t>
            </a:r>
            <a:r>
              <a:rPr lang="pt-BR" sz="2800" dirty="0">
                <a:effectLst/>
                <a:ea typeface="Calibri" panose="020F0502020204030204" pitchFamily="34" charset="0"/>
              </a:rPr>
              <a:t> e Thomas Kurtz.</a:t>
            </a:r>
          </a:p>
          <a:p>
            <a:pPr marL="0" indent="0">
              <a:buNone/>
            </a:pPr>
            <a:r>
              <a:rPr lang="pt-BR" sz="2800" dirty="0">
                <a:effectLst/>
                <a:ea typeface="Calibri" panose="020F0502020204030204" pitchFamily="34" charset="0"/>
              </a:rPr>
              <a:t> 	Kemeny e Kurtz não patentearam e nem protegeram a sua invenção, eles disseram que queriam a sua linguagem fosse do domínio público, ou seja, para estudantes e interessados na área, e não apenas cientistas. Isto tornou possível o crescimento e diferenciação de BASIC nas escolas e no mercado.</a:t>
            </a:r>
            <a:endParaRPr lang="pt-BR" sz="2800" dirty="0"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pt-BR" sz="28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8533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56535-8AAB-43D8-97FF-BCE4D8CE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59742"/>
            <a:ext cx="10131425" cy="98066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200" b="1" kern="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A evolução</a:t>
            </a:r>
            <a:br>
              <a:rPr lang="pt-BR" sz="1800" b="1" kern="0" dirty="0">
                <a:noFill/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FE3352-5334-4BB9-8804-50FEBD81D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946206"/>
            <a:ext cx="10131425" cy="510646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800" dirty="0">
                <a:effectLst/>
                <a:latin typeface="+mj-lt"/>
                <a:ea typeface="Times New Roman" panose="02020603050405020304" pitchFamily="18" charset="0"/>
              </a:rPr>
              <a:t>	A versão original de BASIC era pequena, podendo ser implementada em computadores com pouca memória, mas era bastante limitada possuindo apenas um tipo de dado de ponto-flutuante. Era escrita compilada e executada de uma só vez. Foi a primeira linguagem a usar largamente acesso de terminal remoto a um computador na época em que começou a surgir os terminais de acesso remoto. Antes disso os programas eram inseridos nos computadores com cartões perfurados. </a:t>
            </a:r>
            <a:br>
              <a:rPr lang="pt-BR" sz="2800" dirty="0">
                <a:effectLst/>
                <a:latin typeface="+mj-lt"/>
                <a:ea typeface="Times New Roman" panose="02020603050405020304" pitchFamily="18" charset="0"/>
              </a:rPr>
            </a:br>
            <a:r>
              <a:rPr lang="pt-BR" sz="2800" dirty="0">
                <a:effectLst/>
                <a:latin typeface="+mj-lt"/>
                <a:ea typeface="Times New Roman" panose="02020603050405020304" pitchFamily="18" charset="0"/>
              </a:rPr>
              <a:t>	As principais implementações de BASIC são a Tiny BASIC e Microsoft BASIC. Outras implementações importantes foram: CBasic , Integer e Applesoft Basic, GW-Basic, Turbo Basic e Microsoft QuickBasic.</a:t>
            </a:r>
          </a:p>
          <a:p>
            <a:endParaRPr lang="pt-BR" sz="700" dirty="0"/>
          </a:p>
        </p:txBody>
      </p:sp>
    </p:spTree>
    <p:extLst>
      <p:ext uri="{BB962C8B-B14F-4D97-AF65-F5344CB8AC3E}">
        <p14:creationId xmlns:p14="http://schemas.microsoft.com/office/powerpoint/2010/main" val="80447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BA7D5-DDB4-473C-9CB8-CD1AAD9F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73" y="-154212"/>
            <a:ext cx="10131425" cy="1456267"/>
          </a:xfrm>
        </p:spPr>
        <p:txBody>
          <a:bodyPr/>
          <a:lstStyle/>
          <a:p>
            <a:r>
              <a:rPr lang="pt-BR" dirty="0"/>
              <a:t>Códigos em BASIC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656FEB-EF16-47F0-A042-FB262FACB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00135"/>
            <a:ext cx="10131425" cy="1666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>
                <a:effectLst/>
                <a:ea typeface="Times New Roman" panose="02020603050405020304" pitchFamily="18" charset="0"/>
              </a:rPr>
              <a:t>	Um programa em BASIC, que imprime todos os números pares entre A e B, lidos do teclado, seria escrito como:</a:t>
            </a:r>
          </a:p>
          <a:p>
            <a:pPr marL="0" indent="0">
              <a:buNone/>
            </a:pP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D2359A-C082-4AAD-A5BC-6EEE85C8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2049200"/>
            <a:ext cx="6115050" cy="16668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F1CDF80-6708-40BF-B1CD-6A4510F80B5B}"/>
              </a:ext>
            </a:extLst>
          </p:cNvPr>
          <p:cNvSpPr txBox="1"/>
          <p:nvPr/>
        </p:nvSpPr>
        <p:spPr>
          <a:xfrm>
            <a:off x="676773" y="3753805"/>
            <a:ext cx="997002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/>
            <a:r>
              <a:rPr lang="pt-BR" sz="2800" dirty="0"/>
              <a:t>Com o tempo os números das linhas sumiram e as instruções estruturadas foram aparecendo, com várias outras modificações. O mesmo programa poderia ser escrito como: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46A6B57-2814-4545-A5F9-0B25E456B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287" y="5176530"/>
            <a:ext cx="6157994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9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8871D-7F6C-4BC9-868F-67DCF199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26005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pt-BR" sz="4400" kern="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Visual</a:t>
            </a:r>
            <a:r>
              <a:rPr lang="pt-BR" sz="4400" b="0" kern="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Basic</a:t>
            </a:r>
            <a:br>
              <a:rPr lang="pt-BR" b="1" kern="0" dirty="0">
                <a:noFill/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pt-BR" sz="6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44620C-9C2C-4CFC-B4A6-516B77190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81503"/>
            <a:ext cx="11185496" cy="38942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2800" dirty="0">
                <a:effectLst/>
                <a:ea typeface="Times New Roman" panose="02020603050405020304" pitchFamily="18" charset="0"/>
              </a:rPr>
              <a:t>	Visual Basic (VB) é uma das maneiras mais populares de se criar aplicativos para o Windows, fornecendo uma gama completa de ferramentas para os programadores. </a:t>
            </a:r>
            <a:r>
              <a:rPr lang="pt-BR" sz="2800" b="1" dirty="0">
                <a:effectLst/>
                <a:ea typeface="Times New Roman" panose="02020603050405020304" pitchFamily="18" charset="0"/>
              </a:rPr>
              <a:t>Visual</a:t>
            </a:r>
            <a:r>
              <a:rPr lang="pt-BR" sz="2800" dirty="0">
                <a:effectLst/>
                <a:ea typeface="Times New Roman" panose="02020603050405020304" pitchFamily="18" charset="0"/>
              </a:rPr>
              <a:t> é devido ao método utilizado para se criar a interface com o usuário (GUI - </a:t>
            </a:r>
            <a:r>
              <a:rPr lang="pt-BR" sz="2800" dirty="0" err="1">
                <a:effectLst/>
                <a:ea typeface="Times New Roman" panose="02020603050405020304" pitchFamily="18" charset="0"/>
              </a:rPr>
              <a:t>G</a:t>
            </a:r>
            <a:r>
              <a:rPr lang="pt-BR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raphical</a:t>
            </a:r>
            <a:r>
              <a:rPr lang="pt-BR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r>
              <a:rPr lang="pt-BR" sz="2800" dirty="0">
                <a:effectLst/>
                <a:ea typeface="Times New Roman" panose="02020603050405020304" pitchFamily="18" charset="0"/>
              </a:rPr>
              <a:t>). Basic é a linguagem da qual foi desenvolvida, recebendo inúmeros acréscimos e aprimoramentos.</a:t>
            </a:r>
          </a:p>
          <a:p>
            <a:pPr marL="0" indent="0">
              <a:buNone/>
            </a:pPr>
            <a:r>
              <a:rPr lang="pt-BR" sz="2800" dirty="0">
                <a:effectLst/>
                <a:ea typeface="Times New Roman" panose="02020603050405020304" pitchFamily="18" charset="0"/>
              </a:rPr>
              <a:t>	Em Visual Basic, as coisas se complicam se estivermos usando programação visual e componentes. Um programa em Visual Basic for Applications</a:t>
            </a:r>
            <a:r>
              <a:rPr lang="pt-BR" sz="2800" dirty="0"/>
              <a:t> usando 3 componentes de texto e um botão poderia ter a seguinte aparência:</a:t>
            </a:r>
          </a:p>
          <a:p>
            <a:pPr marL="0" indent="0">
              <a:buNone/>
            </a:pPr>
            <a:endParaRPr lang="pt-BR" sz="2800" dirty="0">
              <a:effectLst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5B3E2D-E485-4436-845A-96A1018B3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672" y="4400174"/>
            <a:ext cx="7880655" cy="230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6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B5929-E5C7-43D0-A022-C416F9C78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50467"/>
            <a:ext cx="10131425" cy="1456267"/>
          </a:xfrm>
        </p:spPr>
        <p:txBody>
          <a:bodyPr/>
          <a:lstStyle/>
          <a:p>
            <a:r>
              <a:rPr lang="pt-BR" sz="4200" kern="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Tipos de dados</a:t>
            </a:r>
            <a:br>
              <a:rPr lang="pt-BR" sz="1800" b="1" kern="0" dirty="0">
                <a:noFill/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D4FB89-3959-4AA1-AE4B-D1099E39B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65" y="1005839"/>
            <a:ext cx="11026470" cy="5852161"/>
          </a:xfrm>
        </p:spPr>
        <p:txBody>
          <a:bodyPr>
            <a:normAutofit fontScale="70000" lnSpcReduction="20000"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4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No BASIC original existem apenas dois tipos de variáveis, as textuais e as numéricas. Para declarar uma variável numérica você precisa escrever um carácter alfabético seguido ou não de um numérico. E para as variáveis textuais você deve escrever caracteres alfabéticos e no final o símbolo “$”. </a:t>
            </a:r>
            <a:endParaRPr lang="pt-BR" sz="4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4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Oferece bons recursos para a manipulação de "strings" (variáveis alfanuméricas de tipo texto) e esta é uma facilidade prevista no projeto da linguagem. A evolução da linguagem, entretanto, possibilitou que novos tipos de dados fossem acrescentados, como a manipulação de ponto flutuante.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552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DC394-D2F2-498A-99A4-239C57EE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35" y="-127911"/>
            <a:ext cx="10131425" cy="1456267"/>
          </a:xfrm>
        </p:spPr>
        <p:txBody>
          <a:bodyPr/>
          <a:lstStyle/>
          <a:p>
            <a:r>
              <a:rPr lang="pt-BR" dirty="0"/>
              <a:t>Comandos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8AF3D3-8C2A-41AB-8BE6-A2DD089F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94622"/>
            <a:ext cx="11106314" cy="836620"/>
          </a:xfrm>
        </p:spPr>
        <p:txBody>
          <a:bodyPr/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 BASIC original possuía apenas 15 comandos LET, para atribuição, como em: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D1A30AE-EFEC-4D4B-9E91-46DCF8312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66" y="1580158"/>
            <a:ext cx="6172200" cy="5810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84D3ABA-A7C3-4CFD-B3CD-C93BF1FE5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66" y="2703497"/>
            <a:ext cx="6143625" cy="5429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E8273F7-4583-4BC4-B46E-A7B7972C8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66" y="3750025"/>
            <a:ext cx="6153150" cy="5619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E6AD38B-7229-43B5-9BCA-27AE74D2AE17}"/>
              </a:ext>
            </a:extLst>
          </p:cNvPr>
          <p:cNvSpPr txBox="1"/>
          <p:nvPr/>
        </p:nvSpPr>
        <p:spPr>
          <a:xfrm>
            <a:off x="399885" y="2016838"/>
            <a:ext cx="11392230" cy="630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pt-BR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READ, para ler o valor de uma ou mais variáveis de declarações DATA, como em</a:t>
            </a: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pt-BR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5C0B2D-D439-42A8-8635-A6EDB35C28B5}"/>
              </a:ext>
            </a:extLst>
          </p:cNvPr>
          <p:cNvSpPr txBox="1"/>
          <p:nvPr/>
        </p:nvSpPr>
        <p:spPr>
          <a:xfrm>
            <a:off x="399886" y="3119596"/>
            <a:ext cx="11392229" cy="630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pt-BR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DATA, para definir listas de valores a serem usados lidos pelo READ, como em: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9C6FCD6-6D10-4C57-A479-23093ADB37C7}"/>
              </a:ext>
            </a:extLst>
          </p:cNvPr>
          <p:cNvSpPr txBox="1"/>
          <p:nvPr/>
        </p:nvSpPr>
        <p:spPr>
          <a:xfrm>
            <a:off x="399885" y="4166124"/>
            <a:ext cx="11106313" cy="630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pt-BR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PRINT, para imprimir no dispositivo de saída o valor de expressões, como em: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248EA4E-963D-4284-A193-E76A1210243D}"/>
              </a:ext>
            </a:extLst>
          </p:cNvPr>
          <p:cNvSpPr txBox="1"/>
          <p:nvPr/>
        </p:nvSpPr>
        <p:spPr>
          <a:xfrm>
            <a:off x="462335" y="5224940"/>
            <a:ext cx="11106313" cy="630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pt-BR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GOTO, para redirecionar a execução do programa para outra linha, como em: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7BCCB5F1-A992-4578-8A6C-51761A9C2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366" y="5863378"/>
            <a:ext cx="6124575" cy="56197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B56E306B-E896-45E1-8608-6D2677C2D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366" y="4804551"/>
            <a:ext cx="61150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78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{B0B967ED-FA6A-4541-B32A-0D83F4D5C4E6}tf03457452</Template>
  <TotalTime>396</TotalTime>
  <Words>879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Google Sans</vt:lpstr>
      <vt:lpstr>Times New Roman</vt:lpstr>
      <vt:lpstr>Celestial</vt:lpstr>
      <vt:lpstr>Linguagem de  programação: Basic </vt:lpstr>
      <vt:lpstr>Qual o significado da linguagem basic ?</vt:lpstr>
      <vt:lpstr>O que é a linguagem basic? </vt:lpstr>
      <vt:lpstr>Por quem foi desenvolvida a linguagem basic? </vt:lpstr>
      <vt:lpstr>A evolução </vt:lpstr>
      <vt:lpstr>Códigos em BASIC</vt:lpstr>
      <vt:lpstr>Visual Basic </vt:lpstr>
      <vt:lpstr>Tipos de dados </vt:lpstr>
      <vt:lpstr>Comandos</vt:lpstr>
      <vt:lpstr>Apresentação do PowerPoint</vt:lpstr>
      <vt:lpstr>Cálculos matemáticos em BASIC 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Computação Quântica</dc:title>
  <dc:creator>gustavo miguel</dc:creator>
  <cp:lastModifiedBy>Vitor Dietrich</cp:lastModifiedBy>
  <cp:revision>27</cp:revision>
  <dcterms:created xsi:type="dcterms:W3CDTF">2021-03-24T22:49:17Z</dcterms:created>
  <dcterms:modified xsi:type="dcterms:W3CDTF">2021-08-01T21:41:27Z</dcterms:modified>
</cp:coreProperties>
</file>