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93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07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848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78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225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257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726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474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097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442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27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285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795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614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09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62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818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78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7117" y="1219200"/>
            <a:ext cx="6673843" cy="2550877"/>
          </a:xfrm>
        </p:spPr>
        <p:txBody>
          <a:bodyPr/>
          <a:lstStyle/>
          <a:p>
            <a:r>
              <a:rPr dirty="0"/>
              <a:t>Tackling Mental Health Challenges in Nigerian Gen Z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144334"/>
            <a:ext cx="6673843" cy="1494466"/>
          </a:xfrm>
        </p:spPr>
        <p:txBody>
          <a:bodyPr>
            <a:noAutofit/>
          </a:bodyPr>
          <a:lstStyle/>
          <a:p>
            <a:pPr algn="ctr"/>
            <a:r>
              <a:rPr sz="2000" b="1" dirty="0">
                <a:solidFill>
                  <a:schemeClr val="bg1"/>
                </a:solidFill>
              </a:rPr>
              <a:t>A Data-Driven Approach to Building a Purposeful Mental Health App</a:t>
            </a:r>
            <a:endParaRPr lang="en-US" sz="2000" b="1" dirty="0">
              <a:solidFill>
                <a:schemeClr val="bg1"/>
              </a:solidFill>
            </a:endParaRPr>
          </a:p>
          <a:p>
            <a:pPr algn="ctr"/>
            <a:endParaRPr sz="2000" b="1" dirty="0">
              <a:solidFill>
                <a:schemeClr val="bg1"/>
              </a:solidFill>
            </a:endParaRPr>
          </a:p>
          <a:p>
            <a:pPr algn="ctr"/>
            <a:r>
              <a:rPr sz="2000" b="1" dirty="0">
                <a:solidFill>
                  <a:schemeClr val="bg1"/>
                </a:solidFill>
              </a:rPr>
              <a:t>Presented by: </a:t>
            </a:r>
            <a:r>
              <a:rPr lang="en-US" sz="2000" b="1" dirty="0">
                <a:solidFill>
                  <a:schemeClr val="bg1"/>
                </a:solidFill>
              </a:rPr>
              <a:t>GROUP ONE</a:t>
            </a:r>
            <a:endParaRPr sz="2000" b="1" dirty="0">
              <a:solidFill>
                <a:schemeClr val="bg1"/>
              </a:solidFill>
            </a:endParaRPr>
          </a:p>
          <a:p>
            <a:endParaRPr sz="15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Background &amp; 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• Social media pressure is linked to anxiety, loneliness, and low self-esteem.</a:t>
            </a:r>
          </a:p>
          <a:p>
            <a:r>
              <a:rPr sz="2400" dirty="0"/>
              <a:t>• Gen Z faces stigma and limited access to affordable therapy.</a:t>
            </a:r>
          </a:p>
          <a:p>
            <a:r>
              <a:rPr sz="2400" dirty="0"/>
              <a:t>• Survey conducted to understand pain points and app feature preferences.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Survey Demographics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070" y="2489200"/>
            <a:ext cx="3271528" cy="3630246"/>
          </a:xfrm>
        </p:spPr>
        <p:txBody>
          <a:bodyPr>
            <a:normAutofit fontScale="85000" lnSpcReduction="20000"/>
          </a:bodyPr>
          <a:lstStyle/>
          <a:p>
            <a:r>
              <a:rPr lang="en-US" sz="1900" dirty="0">
                <a:solidFill>
                  <a:schemeClr val="tx1"/>
                </a:solidFill>
              </a:rPr>
              <a:t>Age</a:t>
            </a:r>
            <a:r>
              <a:rPr lang="en-NG" sz="1900" dirty="0">
                <a:solidFill>
                  <a:schemeClr val="tx1"/>
                </a:solidFill>
              </a:rPr>
              <a:t> </a:t>
            </a:r>
            <a:r>
              <a:rPr lang="en-US" sz="1900" dirty="0">
                <a:solidFill>
                  <a:schemeClr val="tx1"/>
                </a:solidFill>
              </a:rPr>
              <a:t>brackets</a:t>
            </a:r>
            <a:r>
              <a:rPr lang="en-NG" sz="1900" dirty="0">
                <a:solidFill>
                  <a:schemeClr val="tx1"/>
                </a:solidFill>
              </a:rPr>
              <a:t>: </a:t>
            </a:r>
            <a:r>
              <a:rPr lang="en-US" sz="1900" dirty="0">
                <a:solidFill>
                  <a:schemeClr val="tx1"/>
                </a:solidFill>
              </a:rPr>
              <a:t>Majority</a:t>
            </a:r>
            <a:r>
              <a:rPr lang="en-NG" sz="1900" dirty="0">
                <a:solidFill>
                  <a:schemeClr val="tx1"/>
                </a:solidFill>
              </a:rPr>
              <a:t> </a:t>
            </a:r>
            <a:r>
              <a:rPr lang="en-US" sz="1900" dirty="0">
                <a:solidFill>
                  <a:schemeClr val="tx1"/>
                </a:solidFill>
              </a:rPr>
              <a:t>respondents</a:t>
            </a:r>
            <a:r>
              <a:rPr lang="en-NG" sz="1900" dirty="0">
                <a:solidFill>
                  <a:schemeClr val="tx1"/>
                </a:solidFill>
              </a:rPr>
              <a:t> </a:t>
            </a:r>
            <a:r>
              <a:rPr lang="en-US" sz="1900" dirty="0">
                <a:solidFill>
                  <a:schemeClr val="tx1"/>
                </a:solidFill>
              </a:rPr>
              <a:t>fall</a:t>
            </a:r>
            <a:r>
              <a:rPr lang="en-NG" sz="1900" dirty="0">
                <a:solidFill>
                  <a:schemeClr val="tx1"/>
                </a:solidFill>
              </a:rPr>
              <a:t> </a:t>
            </a:r>
            <a:r>
              <a:rPr lang="en-US" sz="1900" dirty="0">
                <a:solidFill>
                  <a:schemeClr val="tx1"/>
                </a:solidFill>
              </a:rPr>
              <a:t>between</a:t>
            </a:r>
            <a:r>
              <a:rPr lang="en-NG" sz="1900" dirty="0">
                <a:solidFill>
                  <a:schemeClr val="tx1"/>
                </a:solidFill>
              </a:rPr>
              <a:t> 16–25.</a:t>
            </a:r>
          </a:p>
          <a:p>
            <a:r>
              <a:rPr lang="en-US" sz="1900" dirty="0">
                <a:solidFill>
                  <a:schemeClr val="tx1"/>
                </a:solidFill>
              </a:rPr>
              <a:t>Ages 24–28 prioritize Journal Reflection, AI tools, and Community features.</a:t>
            </a:r>
          </a:p>
          <a:p>
            <a:r>
              <a:rPr lang="en-US" sz="1900" dirty="0">
                <a:solidFill>
                  <a:schemeClr val="tx1"/>
                </a:solidFill>
              </a:rPr>
              <a:t>Ages 16–19 favor Anonymity and Crisis Support.</a:t>
            </a:r>
          </a:p>
          <a:p>
            <a:r>
              <a:rPr lang="en-US" sz="1900" dirty="0">
                <a:solidFill>
                  <a:schemeClr val="tx1"/>
                </a:solidFill>
              </a:rPr>
              <a:t>Design should reflect multi-feature access based on age preferences.</a:t>
            </a:r>
          </a:p>
          <a:p>
            <a:r>
              <a:rPr lang="en-US" sz="1900" dirty="0">
                <a:solidFill>
                  <a:schemeClr val="tx1"/>
                </a:solidFill>
              </a:rPr>
              <a:t>Preferred features: AI mood tracking, anonymous support, peer forums</a:t>
            </a:r>
          </a:p>
          <a:p>
            <a:endParaRPr lang="en-US" sz="19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N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7F2ACF-62D1-412F-B132-9A85B0165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598" y="2489200"/>
            <a:ext cx="5360966" cy="363024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Major Findings from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689" y="2489200"/>
            <a:ext cx="3018301" cy="3530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WhatsApp is the dominant platform across regions, with Instagram and TikTok also ranking high.</a:t>
            </a:r>
          </a:p>
          <a:p>
            <a:r>
              <a:rPr lang="en-US" dirty="0">
                <a:solidFill>
                  <a:schemeClr val="tx1"/>
                </a:solidFill>
              </a:rPr>
              <a:t>Regional variations suggest need for localized platform engagement strategies.</a:t>
            </a:r>
          </a:p>
          <a:p>
            <a:endParaRPr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541B74-1401-4C9D-AF3B-D6865E51B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152" y="2489200"/>
            <a:ext cx="5403830" cy="37287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Strategic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888" y="2489199"/>
            <a:ext cx="3116775" cy="3967871"/>
          </a:xfrm>
        </p:spPr>
        <p:txBody>
          <a:bodyPr>
            <a:normAutofit lnSpcReduction="10000"/>
          </a:bodyPr>
          <a:lstStyle/>
          <a:p>
            <a:r>
              <a:rPr sz="1300" dirty="0">
                <a:solidFill>
                  <a:schemeClr val="tx1"/>
                </a:solidFill>
              </a:rPr>
              <a:t>Gen Z is digitally native but emotionally vulnerable online.</a:t>
            </a:r>
            <a:endParaRPr lang="en-US" sz="1300" dirty="0">
              <a:solidFill>
                <a:schemeClr val="tx1"/>
              </a:solidFill>
            </a:endParaRPr>
          </a:p>
          <a:p>
            <a:r>
              <a:rPr lang="en-US" sz="1300" dirty="0">
                <a:solidFill>
                  <a:schemeClr val="tx1"/>
                </a:solidFill>
              </a:rPr>
              <a:t>High daily internet usage: &gt;70% spend 6+ </a:t>
            </a:r>
            <a:r>
              <a:rPr lang="en-US" sz="1300" dirty="0" err="1">
                <a:solidFill>
                  <a:schemeClr val="tx1"/>
                </a:solidFill>
              </a:rPr>
              <a:t>hrs</a:t>
            </a:r>
            <a:r>
              <a:rPr lang="en-US" sz="1300" dirty="0">
                <a:solidFill>
                  <a:schemeClr val="tx1"/>
                </a:solidFill>
              </a:rPr>
              <a:t> online.</a:t>
            </a:r>
          </a:p>
          <a:p>
            <a:r>
              <a:rPr sz="1300" dirty="0">
                <a:solidFill>
                  <a:schemeClr val="tx1"/>
                </a:solidFill>
              </a:rPr>
              <a:t>Interest in AI support is growing, but human therapists remain key.</a:t>
            </a:r>
          </a:p>
          <a:p>
            <a:r>
              <a:rPr sz="1300" dirty="0">
                <a:solidFill>
                  <a:schemeClr val="tx1"/>
                </a:solidFill>
              </a:rPr>
              <a:t>Content moderation is needed but often absent.</a:t>
            </a:r>
            <a:endParaRPr lang="en-US" sz="1300" dirty="0">
              <a:solidFill>
                <a:schemeClr val="tx1"/>
              </a:solidFill>
            </a:endParaRPr>
          </a:p>
          <a:p>
            <a:r>
              <a:rPr lang="en-US" sz="1300" dirty="0">
                <a:solidFill>
                  <a:schemeClr val="tx1"/>
                </a:solidFill>
              </a:rPr>
              <a:t>Gen Z with higher internet usage tend to report more negative changes in self-perception.</a:t>
            </a:r>
          </a:p>
          <a:p>
            <a:r>
              <a:rPr lang="en-US" sz="1300" dirty="0">
                <a:solidFill>
                  <a:schemeClr val="tx1"/>
                </a:solidFill>
              </a:rPr>
              <a:t>Most 'High' and 'Very High' internet users report 'Sometimes' or 'Frequently' experiencing negative feelings.</a:t>
            </a:r>
          </a:p>
          <a:p>
            <a:endParaRPr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AAE607-3DF5-4A9A-9BB0-EC2D16066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788" y="2489200"/>
            <a:ext cx="5383610" cy="379905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Recommended Product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Mobile-first platform with offline access.</a:t>
            </a:r>
          </a:p>
          <a:p>
            <a:r>
              <a:t>2. Affordable, stigma-free teletherapy via certified pros.</a:t>
            </a:r>
          </a:p>
          <a:p>
            <a:r>
              <a:t>3. AI-powered mood tracking and wellness prompts.</a:t>
            </a:r>
          </a:p>
          <a:p>
            <a:r>
              <a:t>4. Social media detox tools: content filtering, screen-time alerts.</a:t>
            </a:r>
          </a:p>
          <a:p>
            <a:r>
              <a:t>5. Peer support through community forums.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Phase 1: Prototype &amp; test with Gen Z focus groups.</a:t>
            </a:r>
          </a:p>
          <a:p>
            <a:r>
              <a:t>• Phase 2: Rollout in tertiary institutions and NYSC camps.</a:t>
            </a:r>
          </a:p>
          <a:p>
            <a:r>
              <a:t>• Phase 3: Expand nationwide with NGOs &amp; health ministry partnerships.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Call to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1" y="2489200"/>
            <a:ext cx="7576233" cy="4207022"/>
          </a:xfrm>
        </p:spPr>
        <p:txBody>
          <a:bodyPr>
            <a:normAutofit lnSpcReduction="10000"/>
          </a:bodyPr>
          <a:lstStyle/>
          <a:p>
            <a:r>
              <a:rPr dirty="0"/>
              <a:t>“To care for the mind of a generation, we must speak their language — digital, empathetic, and accessible.”</a:t>
            </a:r>
            <a:endParaRPr lang="en-US" dirty="0"/>
          </a:p>
          <a:p>
            <a:r>
              <a:rPr lang="en-US" dirty="0"/>
              <a:t>We recommended a mobile-first mental health platform that:</a:t>
            </a:r>
          </a:p>
          <a:p>
            <a:r>
              <a:rPr lang="en-US" dirty="0"/>
              <a:t>- Offers anonymous peer support</a:t>
            </a:r>
          </a:p>
          <a:p>
            <a:r>
              <a:rPr lang="en-US" dirty="0"/>
              <a:t>- Connects users with verified mental health professionals</a:t>
            </a:r>
          </a:p>
          <a:p>
            <a:r>
              <a:rPr lang="en-US" dirty="0"/>
              <a:t>- Incorporates gamified self-care activities and progress tracking</a:t>
            </a:r>
          </a:p>
          <a:p>
            <a:r>
              <a:rPr lang="en-US" dirty="0"/>
              <a:t>- Educates users through culturally relevant mental health content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i="1" dirty="0"/>
              <a:t>Let’s build a safe, affordable, and smart mental health space for Nigerian youth.</a:t>
            </a:r>
            <a:endParaRPr lang="en-NG" b="1" i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 / 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199"/>
            <a:ext cx="6345260" cy="3784991"/>
          </a:xfrm>
        </p:spPr>
        <p:txBody>
          <a:bodyPr>
            <a:normAutofit/>
          </a:bodyPr>
          <a:lstStyle/>
          <a:p>
            <a:r>
              <a:rPr dirty="0"/>
              <a:t>• Thank you for your time.</a:t>
            </a:r>
          </a:p>
          <a:p>
            <a:r>
              <a:rPr dirty="0"/>
              <a:t>• Questions &amp; feedback welcome.</a:t>
            </a:r>
          </a:p>
          <a:p>
            <a:endParaRPr dirty="0"/>
          </a:p>
          <a:p>
            <a:r>
              <a:rPr dirty="0"/>
              <a:t>Team Members:</a:t>
            </a:r>
          </a:p>
          <a:p>
            <a:r>
              <a:rPr lang="en-US" dirty="0"/>
              <a:t>Bukunmi Adeeko</a:t>
            </a:r>
          </a:p>
          <a:p>
            <a:r>
              <a:rPr lang="en-US" dirty="0" err="1"/>
              <a:t>Tosin</a:t>
            </a:r>
            <a:r>
              <a:rPr lang="en-US" dirty="0"/>
              <a:t> </a:t>
            </a:r>
            <a:r>
              <a:rPr lang="en-US" dirty="0" err="1"/>
              <a:t>Omoleye</a:t>
            </a:r>
            <a:endParaRPr lang="en-US" dirty="0"/>
          </a:p>
          <a:p>
            <a:r>
              <a:rPr lang="en-US" dirty="0" err="1"/>
              <a:t>Favour</a:t>
            </a:r>
            <a:r>
              <a:rPr lang="en-US" dirty="0"/>
              <a:t> C. </a:t>
            </a:r>
            <a:r>
              <a:rPr lang="en-US" dirty="0" err="1"/>
              <a:t>Nnadozie</a:t>
            </a:r>
            <a:endParaRPr lang="en-US" dirty="0"/>
          </a:p>
          <a:p>
            <a:r>
              <a:rPr lang="en-US" dirty="0"/>
              <a:t>Kazeem </a:t>
            </a:r>
            <a:r>
              <a:rPr lang="en-US" dirty="0" err="1"/>
              <a:t>Bintu</a:t>
            </a:r>
            <a:r>
              <a:rPr lang="en-US" dirty="0"/>
              <a:t> </a:t>
            </a:r>
            <a:r>
              <a:rPr lang="en-US" dirty="0" err="1"/>
              <a:t>Adunni</a:t>
            </a:r>
            <a:endParaRPr lang="en-US" dirty="0"/>
          </a:p>
          <a:p>
            <a:r>
              <a:rPr lang="en-US" dirty="0" err="1"/>
              <a:t>Ubasom</a:t>
            </a:r>
            <a:r>
              <a:rPr lang="en-US" dirty="0"/>
              <a:t> </a:t>
            </a:r>
            <a:r>
              <a:rPr lang="en-US" dirty="0" err="1"/>
              <a:t>Josemaria</a:t>
            </a:r>
            <a:endParaRPr lang="en-NG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85</TotalTime>
  <Words>440</Words>
  <Application>Microsoft Office PowerPoint</Application>
  <PresentationFormat>On-screen Show (4:3)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Tackling Mental Health Challenges in Nigerian Gen Z</vt:lpstr>
      <vt:lpstr>Background &amp; Problem Statement</vt:lpstr>
      <vt:lpstr>Key Survey Demographics</vt:lpstr>
      <vt:lpstr>Major Findings from Data Analysis</vt:lpstr>
      <vt:lpstr>Strategic Insights</vt:lpstr>
      <vt:lpstr>Recommended Product Strategy</vt:lpstr>
      <vt:lpstr>Implementation Strategy</vt:lpstr>
      <vt:lpstr>Call to Action</vt:lpstr>
      <vt:lpstr>Thank You / 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Tackling Mental Health Challenges in Nigerian Gen Z</dc:title>
  <dc:subject/>
  <dc:creator>Bukunmi Janet Adeeko</dc:creator>
  <cp:keywords/>
  <dc:description>generated using python-pptx</dc:description>
  <cp:lastModifiedBy>Bukunmi Olorundare</cp:lastModifiedBy>
  <cp:revision>13</cp:revision>
  <dcterms:created xsi:type="dcterms:W3CDTF">2013-01-27T09:14:16Z</dcterms:created>
  <dcterms:modified xsi:type="dcterms:W3CDTF">2025-05-31T12:41:11Z</dcterms:modified>
  <cp:category/>
</cp:coreProperties>
</file>