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269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92" r:id="rId18"/>
    <p:sldId id="293" r:id="rId19"/>
    <p:sldId id="294" r:id="rId20"/>
    <p:sldId id="295" r:id="rId21"/>
    <p:sldId id="320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5" r:id="rId30"/>
    <p:sldId id="310" r:id="rId31"/>
    <p:sldId id="311" r:id="rId32"/>
    <p:sldId id="312" r:id="rId33"/>
    <p:sldId id="315" r:id="rId34"/>
    <p:sldId id="316" r:id="rId35"/>
    <p:sldId id="317" r:id="rId36"/>
    <p:sldId id="256" r:id="rId37"/>
    <p:sldId id="257" r:id="rId38"/>
    <p:sldId id="258" r:id="rId39"/>
    <p:sldId id="268" r:id="rId40"/>
    <p:sldId id="259" r:id="rId41"/>
    <p:sldId id="261" r:id="rId42"/>
    <p:sldId id="262" r:id="rId43"/>
    <p:sldId id="260" r:id="rId44"/>
    <p:sldId id="264" r:id="rId45"/>
    <p:sldId id="265" r:id="rId46"/>
    <p:sldId id="266" r:id="rId47"/>
    <p:sldId id="267" r:id="rId48"/>
    <p:sldId id="318" r:id="rId49"/>
    <p:sldId id="319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7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8A03E-DD63-40A4-8EBA-426C51989E1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6FDE-844E-4873-8206-A863900F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58483-326E-44CB-8955-A96F5091EC20}" type="slidenum">
              <a:rPr lang="en-CA"/>
              <a:pPr>
                <a:defRPr/>
              </a:pPr>
              <a:t>1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58483-326E-44CB-8955-A96F5091EC20}" type="slidenum">
              <a:rPr lang="en-CA"/>
              <a:pPr>
                <a:defRPr/>
              </a:pPr>
              <a:t>21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B8BACB-DEEF-48F4-880B-C9C5DE624CD2}" type="slidenum">
              <a:rPr lang="en-CA"/>
              <a:pPr>
                <a:defRPr/>
              </a:pPr>
              <a:t>50</a:t>
            </a:fld>
            <a:endParaRPr lang="en-CA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D282BF5-2999-479D-84F8-2B05B27367F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66075-B0DD-41BF-B6C4-9553479A2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AB8DA-D911-4371-937C-A503D8345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2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F145A-6AB7-4A5C-B0BF-653763849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83CD0-BFC2-441D-98CB-F421CE783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4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EF6F9-9EDA-40FF-80FB-A0223BAA0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2F30B-4509-452D-A055-EDB74B3DD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1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7B736-6C58-4168-9FD5-C0C75582C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8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F27AE-7524-4457-AC5F-4416FF4AC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6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6BE8-7F6C-4638-8B4B-7D3B395B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5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5782A-CBEA-4C47-B013-51B49C551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0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6FBA773-C86A-431B-AF1C-454CAEEFFA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4.png"/><Relationship Id="rId4" Type="http://schemas.openxmlformats.org/officeDocument/2006/relationships/image" Target="../media/image9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71628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CS 325 Week 0 Review Sequences  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6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1524000"/>
            <a:ext cx="8318500" cy="4800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Using a Graphing Calculator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With the calculator set in sequence mode:</a:t>
            </a:r>
          </a:p>
        </p:txBody>
      </p:sp>
      <p:pic>
        <p:nvPicPr>
          <p:cNvPr id="413702" name="Picture 6" descr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429000"/>
            <a:ext cx="40132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703" name="Picture 7" descr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40386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024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Sequences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5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154238"/>
            <a:ext cx="8407400" cy="1589087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arithmetic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linear function whose domain is the set of natural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numbers.</a:t>
            </a:r>
          </a:p>
        </p:txBody>
      </p:sp>
      <p:graphicFrame>
        <p:nvGraphicFramePr>
          <p:cNvPr id="415750" name="Object 4"/>
          <p:cNvGraphicFramePr>
            <a:graphicFrameLocks noChangeAspect="1"/>
          </p:cNvGraphicFramePr>
          <p:nvPr/>
        </p:nvGraphicFramePr>
        <p:xfrm>
          <a:off x="400050" y="11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1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16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6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600200"/>
            <a:ext cx="8161338" cy="46482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11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arithmetic sequence can be defined recursively by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–1 </a:t>
            </a:r>
            <a:r>
              <a:rPr lang="en-US" altLang="en-US" smtClean="0">
                <a:latin typeface="Arial" charset="0"/>
                <a:cs typeface="Arial" charset="0"/>
              </a:rPr>
              <a:t>+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, where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is a constant. Since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–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 for each valid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is called the </a:t>
            </a:r>
            <a:r>
              <a:rPr lang="en-US" altLang="en-US" b="1" smtClean="0">
                <a:latin typeface="Arial" charset="0"/>
                <a:cs typeface="Arial" charset="0"/>
              </a:rPr>
              <a:t>common difference</a:t>
            </a:r>
            <a:r>
              <a:rPr lang="en-US" altLang="en-US" smtClean="0">
                <a:latin typeface="Arial" charset="0"/>
                <a:cs typeface="Arial" charset="0"/>
              </a:rPr>
              <a:t>. If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0, then the sequence is a </a:t>
            </a:r>
            <a:r>
              <a:rPr lang="en-US" altLang="en-US" b="1" smtClean="0">
                <a:latin typeface="Arial" charset="0"/>
                <a:cs typeface="Arial" charset="0"/>
              </a:rPr>
              <a:t>constant sequence</a:t>
            </a:r>
            <a:r>
              <a:rPr lang="en-US" altLang="en-US" smtClean="0">
                <a:latin typeface="Arial" charset="0"/>
                <a:cs typeface="Arial" charset="0"/>
              </a:rPr>
              <a:t>. A </a:t>
            </a:r>
            <a:r>
              <a:rPr lang="en-US" altLang="en-US" b="1" smtClean="0">
                <a:latin typeface="Arial" charset="0"/>
                <a:cs typeface="Arial" charset="0"/>
              </a:rPr>
              <a:t>finite arithmetic sequence</a:t>
            </a:r>
            <a:r>
              <a:rPr lang="en-US" altLang="en-US" smtClean="0">
                <a:latin typeface="Arial" charset="0"/>
                <a:cs typeface="Arial" charset="0"/>
              </a:rPr>
              <a:t> is similar to an infinite arithmetic sequence except its domain is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{1, 2, 3, …,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), where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is a fixed natural number.</a:t>
            </a:r>
          </a:p>
        </p:txBody>
      </p:sp>
    </p:spTree>
    <p:extLst>
      <p:ext uri="{BB962C8B-B14F-4D97-AF65-F5344CB8AC3E}">
        <p14:creationId xmlns:p14="http://schemas.microsoft.com/office/powerpoint/2010/main" val="328776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7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52600"/>
            <a:ext cx="8161337" cy="4114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Since an arithmetic sequence is a linear function, it can always be represented by</a:t>
            </a: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			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is the common difference and c is a constant.</a:t>
            </a:r>
          </a:p>
        </p:txBody>
      </p:sp>
    </p:spTree>
    <p:extLst>
      <p:ext uri="{BB962C8B-B14F-4D97-AF65-F5344CB8AC3E}">
        <p14:creationId xmlns:p14="http://schemas.microsoft.com/office/powerpoint/2010/main" val="1419004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828800"/>
            <a:ext cx="8161338" cy="41910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a general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for each arithmetic sequence.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= –2   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4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 = 17 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  Let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Since</a:t>
            </a:r>
            <a:r>
              <a:rPr lang="en-US" altLang="en-US" i="1" dirty="0" smtClean="0">
                <a:latin typeface="Arial" charset="0"/>
                <a:cs typeface="Arial" charset="0"/>
              </a:rPr>
              <a:t> d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–2</a:t>
            </a:r>
            <a:r>
              <a:rPr lang="en-US" altLang="en-US" i="1" dirty="0" smtClean="0">
                <a:latin typeface="Arial" charset="0"/>
                <a:cs typeface="Arial" charset="0"/>
              </a:rPr>
              <a:t>, 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latin typeface="Arial" charset="0"/>
                <a:cs typeface="Arial" charset="0"/>
              </a:rPr>
              <a:t>–2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+</a:t>
            </a:r>
            <a:r>
              <a:rPr lang="en-US" altLang="en-US" i="1" dirty="0" smtClean="0">
                <a:latin typeface="Arial" charset="0"/>
                <a:cs typeface="Arial" charset="0"/>
              </a:rPr>
              <a:t> c. </a:t>
            </a:r>
            <a:r>
              <a:rPr lang="en-US" altLang="en-US" dirty="0" smtClean="0">
                <a:latin typeface="Arial" charset="0"/>
                <a:cs typeface="Arial" charset="0"/>
              </a:rPr>
              <a:t>Since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i="1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–2(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+</a:t>
            </a:r>
            <a:r>
              <a:rPr lang="en-US" altLang="en-US" i="1" dirty="0" smtClean="0">
                <a:latin typeface="Arial" charset="0"/>
                <a:cs typeface="Arial" charset="0"/>
              </a:rPr>
              <a:t> c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3</a:t>
            </a:r>
            <a:r>
              <a:rPr lang="en-US" altLang="en-US" i="1" dirty="0" smtClean="0">
                <a:latin typeface="Arial" charset="0"/>
                <a:cs typeface="Arial" charset="0"/>
              </a:rPr>
              <a:t>    </a:t>
            </a:r>
            <a:r>
              <a:rPr lang="en-US" altLang="en-US" dirty="0" smtClean="0">
                <a:latin typeface="Arial" charset="0"/>
                <a:cs typeface="Arial" charset="0"/>
              </a:rPr>
              <a:t>or</a:t>
            </a:r>
            <a:r>
              <a:rPr lang="en-US" altLang="en-US" i="1" dirty="0" smtClean="0">
                <a:latin typeface="Arial" charset="0"/>
                <a:cs typeface="Arial" charset="0"/>
              </a:rPr>
              <a:t>     c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5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–2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+ 5.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general terms for arithmetic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241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524000"/>
            <a:ext cx="8161338" cy="4784725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4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 = 17; 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 such </a:t>
            </a:r>
            <a:r>
              <a:rPr lang="en-US" altLang="en-US" dirty="0" smtClean="0">
                <a:latin typeface="Arial" charset="0"/>
                <a:cs typeface="Arial" charset="0"/>
              </a:rPr>
              <a:t>that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17</a:t>
            </a:r>
            <a:r>
              <a:rPr lang="en-US" altLang="en-US" dirty="0" smtClean="0">
                <a:latin typeface="Arial" charset="0"/>
                <a:cs typeface="Arial" charset="0"/>
              </a:rPr>
              <a:t>. The common difference is equal to the slope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between the points 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and 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17</a:t>
            </a:r>
            <a:r>
              <a:rPr lang="en-US" altLang="en-US" dirty="0" smtClean="0">
                <a:latin typeface="Arial" charset="0"/>
                <a:cs typeface="Arial" charset="0"/>
              </a:rPr>
              <a:t>).</a:t>
            </a:r>
          </a:p>
        </p:txBody>
      </p:sp>
      <p:graphicFrame>
        <p:nvGraphicFramePr>
          <p:cNvPr id="419846" name="Object 4"/>
          <p:cNvGraphicFramePr>
            <a:graphicFrameLocks noChangeAspect="1"/>
          </p:cNvGraphicFramePr>
          <p:nvPr/>
        </p:nvGraphicFramePr>
        <p:xfrm>
          <a:off x="990600" y="3352800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2717800" imgH="1003300" progId="Equation.DSMT4">
                  <p:embed/>
                </p:oleObj>
              </mc:Choice>
              <mc:Fallback>
                <p:oleObj name="Equation" r:id="rId3" imgW="27178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247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7" name="Object 5"/>
          <p:cNvGraphicFramePr>
            <a:graphicFrameLocks noChangeAspect="1"/>
          </p:cNvGraphicFramePr>
          <p:nvPr/>
        </p:nvGraphicFramePr>
        <p:xfrm>
          <a:off x="5181600" y="3352800"/>
          <a:ext cx="2312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2540000" imgH="1003300" progId="Equation.DSMT4">
                  <p:embed/>
                </p:oleObj>
              </mc:Choice>
              <mc:Fallback>
                <p:oleObj name="Equation" r:id="rId5" imgW="25400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2312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8" name="Object 6"/>
          <p:cNvGraphicFramePr>
            <a:graphicFrameLocks noChangeAspect="1"/>
          </p:cNvGraphicFramePr>
          <p:nvPr/>
        </p:nvGraphicFramePr>
        <p:xfrm>
          <a:off x="963613" y="4394200"/>
          <a:ext cx="5859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7" imgW="6426200" imgH="1003300" progId="Equation.DSMT4">
                  <p:embed/>
                </p:oleObj>
              </mc:Choice>
              <mc:Fallback>
                <p:oleObj name="Equation" r:id="rId7" imgW="64262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394200"/>
                        <a:ext cx="58594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7"/>
          <p:cNvGraphicFramePr>
            <a:graphicFrameLocks noChangeAspect="1"/>
          </p:cNvGraphicFramePr>
          <p:nvPr/>
        </p:nvGraphicFramePr>
        <p:xfrm>
          <a:off x="2908300" y="5486400"/>
          <a:ext cx="29257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9" imgW="3568700" imgH="1003300" progId="Equation.DSMT4">
                  <p:embed/>
                </p:oleObj>
              </mc:Choice>
              <mc:Fallback>
                <p:oleObj name="Equation" r:id="rId9" imgW="35687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86400"/>
                        <a:ext cx="29257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general terms for arithmetic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803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229600" cy="113982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Terms of an Arithmetic Sequence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2086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078038"/>
            <a:ext cx="8407400" cy="2722562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In an arithmetic sequence with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difference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, the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th term,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is given by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– 1)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4852" y="5226378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3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72072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Infinite Geometric Sequence</a:t>
            </a:r>
          </a:p>
        </p:txBody>
      </p:sp>
      <p:sp>
        <p:nvSpPr>
          <p:cNvPr id="425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544763"/>
            <a:ext cx="8407400" cy="2157412"/>
          </a:xfr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geometric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defined by </a:t>
            </a:r>
            <a:r>
              <a:rPr lang="en-US" altLang="en-US" i="1" dirty="0" smtClean="0">
                <a:latin typeface="Lucida Grande" pitchFamily="112" charset="0"/>
                <a:cs typeface="Arial" charset="0"/>
              </a:rPr>
              <a:t>f</a:t>
            </a:r>
            <a:r>
              <a:rPr lang="en-US" altLang="en-US" sz="1400" i="1" dirty="0" smtClean="0">
                <a:latin typeface="Lucida Grande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cr</a:t>
            </a:r>
            <a:r>
              <a:rPr lang="en-US" altLang="en-US" sz="1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, 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are nonzero constants. The domain of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 is the set of natural numbers.</a:t>
            </a:r>
          </a:p>
        </p:txBody>
      </p:sp>
      <p:sp>
        <p:nvSpPr>
          <p:cNvPr id="425990" name="Text Box 4"/>
          <p:cNvSpPr txBox="1">
            <a:spLocks noChangeArrowheads="1"/>
          </p:cNvSpPr>
          <p:nvPr/>
        </p:nvSpPr>
        <p:spPr bwMode="auto">
          <a:xfrm>
            <a:off x="4800600" y="36576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7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Geometric Sequences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27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47800"/>
            <a:ext cx="8161337" cy="4419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8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geometric sequence can be defined recursively by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ra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dirty="0" smtClean="0">
                <a:latin typeface="Lucida Grande" pitchFamily="112" charset="0"/>
                <a:cs typeface="Arial" charset="0"/>
              </a:rPr>
              <a:t> </a:t>
            </a:r>
            <a:r>
              <a:rPr lang="en-US" altLang="en-US" i="1" dirty="0" smtClean="0">
                <a:latin typeface="Lucida Grande" pitchFamily="112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the first term is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Since               for each valid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is called the </a:t>
            </a:r>
            <a:r>
              <a:rPr lang="en-US" altLang="en-US" b="1" dirty="0" smtClean="0">
                <a:latin typeface="Arial" charset="0"/>
                <a:cs typeface="Arial" charset="0"/>
              </a:rPr>
              <a:t>common ratio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27014" name="Text Box 4"/>
          <p:cNvSpPr txBox="1">
            <a:spLocks noChangeArrowheads="1"/>
          </p:cNvSpPr>
          <p:nvPr/>
        </p:nvSpPr>
        <p:spPr bwMode="auto">
          <a:xfrm>
            <a:off x="4800600" y="36576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</p:txBody>
      </p:sp>
      <p:graphicFrame>
        <p:nvGraphicFramePr>
          <p:cNvPr id="4270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76433"/>
              </p:ext>
            </p:extLst>
          </p:nvPr>
        </p:nvGraphicFramePr>
        <p:xfrm>
          <a:off x="2743200" y="2819400"/>
          <a:ext cx="132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3" imgW="1320800" imgH="1181100" progId="Equation.DSMT4">
                  <p:embed/>
                </p:oleObj>
              </mc:Choice>
              <mc:Fallback>
                <p:oleObj name="Equation" r:id="rId3" imgW="13208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1320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3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76400"/>
            <a:ext cx="8161337" cy="41910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a general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for each geometric sequence;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5;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 = 1.12     (b)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8;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dirty="0" smtClean="0">
                <a:latin typeface="Arial" charset="0"/>
                <a:cs typeface="Arial" charset="0"/>
              </a:rPr>
              <a:t> = 512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lnSpc>
                <a:spcPct val="130000"/>
              </a:lnSpc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Since the first term is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5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the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common ratio is 1.12,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5(1.12)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geometric terms for geometric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1921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Sequence</a:t>
            </a:r>
          </a:p>
        </p:txBody>
      </p:sp>
      <p:sp>
        <p:nvSpPr>
          <p:cNvPr id="404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7772400" cy="2743200"/>
          </a:xfr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that has the set of natural numbers as its domain.</a:t>
            </a:r>
          </a:p>
          <a:p>
            <a:pPr defTabSz="914400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b="1" dirty="0" smtClean="0">
                <a:latin typeface="Arial" charset="0"/>
                <a:cs typeface="Arial" charset="0"/>
              </a:rPr>
              <a:t>finite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with domain           </a:t>
            </a:r>
            <a:r>
              <a:rPr lang="en-US" altLang="en-US" i="1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 smtClean="0">
                <a:latin typeface="Arial" charset="0"/>
                <a:cs typeface="Arial" charset="0"/>
              </a:rPr>
              <a:t>= {1, 2, 3,</a:t>
            </a:r>
            <a:r>
              <a:rPr lang="en-US" altLang="en-US" dirty="0" smtClean="0">
                <a:latin typeface="Arial" charset="0"/>
                <a:ea typeface="ヒラギノ角ゴ ProN W3" pitchFamily="112" charset="-128"/>
                <a:cs typeface="Arial" charset="0"/>
              </a:rPr>
              <a:t>…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} for some fixed natural number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510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33500"/>
            <a:ext cx="8161338" cy="41529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cr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 so that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8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dirty="0" smtClean="0">
                <a:latin typeface="Arial" charset="0"/>
                <a:cs typeface="Arial" charset="0"/>
              </a:rPr>
              <a:t> = 512. 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Since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it follows that  </a:t>
            </a:r>
            <a:r>
              <a:rPr lang="en-US" altLang="en-US" i="1" dirty="0" smtClean="0">
                <a:latin typeface="Arial" charset="0"/>
                <a:cs typeface="Arial" charset="0"/>
              </a:rPr>
              <a:t> r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64  or 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 = 4.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So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(4)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 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 1</a:t>
            </a:r>
            <a:r>
              <a:rPr lang="en-US" altLang="en-US" dirty="0" smtClean="0">
                <a:latin typeface="Arial" charset="0"/>
                <a:cs typeface="Arial" charset="0"/>
              </a:rPr>
              <a:t> 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Now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c(4)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 – 1</a:t>
            </a:r>
            <a:r>
              <a:rPr lang="en-US" altLang="en-US" dirty="0" smtClean="0">
                <a:latin typeface="Arial" charset="0"/>
                <a:cs typeface="Arial" charset="0"/>
              </a:rPr>
              <a:t> = 8,    or  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 = 2.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2(4)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graphicFrame>
        <p:nvGraphicFramePr>
          <p:cNvPr id="429062" name="Object 5"/>
          <p:cNvGraphicFramePr>
            <a:graphicFrameLocks noChangeAspect="1"/>
          </p:cNvGraphicFramePr>
          <p:nvPr/>
        </p:nvGraphicFramePr>
        <p:xfrm>
          <a:off x="1752600" y="2628900"/>
          <a:ext cx="63627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" imgW="6908800" imgH="1181100" progId="Equation.DSMT4">
                  <p:embed/>
                </p:oleObj>
              </mc:Choice>
              <mc:Fallback>
                <p:oleObj name="Equation" r:id="rId3" imgW="69088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28900"/>
                        <a:ext cx="63627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geometric terms for geometric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1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Series  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7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Introduction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676400"/>
            <a:ext cx="8161337" cy="41148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is the summation of the terms in a sequence.</a:t>
            </a: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are used to approximate functions that are too complicated to have a simple formula. </a:t>
            </a: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are instrumental in calculating approximations of numbers like </a:t>
            </a:r>
            <a:r>
              <a:rPr lang="en-US" altLang="en-US" i="1" dirty="0" smtClean="0">
                <a:latin typeface="Arial" charset="0"/>
                <a:cs typeface="Arial" charset="0"/>
              </a:rPr>
              <a:t>π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78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Series</a:t>
            </a:r>
          </a:p>
        </p:txBody>
      </p:sp>
      <p:sp>
        <p:nvSpPr>
          <p:cNvPr id="431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76400"/>
            <a:ext cx="8161337" cy="4343400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b="1" dirty="0" smtClean="0">
                <a:latin typeface="Arial" charset="0"/>
                <a:cs typeface="Arial" charset="0"/>
              </a:rPr>
              <a:t>finite series</a:t>
            </a:r>
            <a:r>
              <a:rPr lang="en-US" altLang="en-US" dirty="0" smtClean="0">
                <a:latin typeface="Arial" charset="0"/>
                <a:cs typeface="Arial" charset="0"/>
              </a:rPr>
              <a:t> is an expression of the form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…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and 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series</a:t>
            </a:r>
            <a:r>
              <a:rPr lang="en-US" altLang="en-US" dirty="0" smtClean="0">
                <a:latin typeface="Arial" charset="0"/>
                <a:cs typeface="Arial" charset="0"/>
              </a:rPr>
              <a:t> is an expression of the form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…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+ … .</a:t>
            </a:r>
          </a:p>
        </p:txBody>
      </p:sp>
    </p:spTree>
    <p:extLst>
      <p:ext uri="{BB962C8B-B14F-4D97-AF65-F5344CB8AC3E}">
        <p14:creationId xmlns:p14="http://schemas.microsoft.com/office/powerpoint/2010/main" val="892685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Partial Sums</a:t>
            </a:r>
          </a:p>
        </p:txBody>
      </p:sp>
      <p:sp>
        <p:nvSpPr>
          <p:cNvPr id="432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772400" cy="4419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An infinite series contains many terms.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Sequence of partial sums:</a:t>
            </a: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2882900" y="2743200"/>
          <a:ext cx="42291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4228920" imgH="2997000" progId="Equation.DSMT4">
                  <p:embed/>
                </p:oleObj>
              </mc:Choice>
              <mc:Fallback>
                <p:oleObj name="Equation" r:id="rId3" imgW="4228920" imgH="29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743200"/>
                        <a:ext cx="42291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3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Partial Sums</a:t>
            </a:r>
          </a:p>
        </p:txBody>
      </p:sp>
      <p:sp>
        <p:nvSpPr>
          <p:cNvPr id="4331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574800"/>
            <a:ext cx="8161338" cy="4826000"/>
          </a:xfrm>
        </p:spPr>
        <p:txBody>
          <a:bodyPr lIns="91440" tIns="45720" rIns="91440" bIns="45720"/>
          <a:lstStyle/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If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i="1" baseline="-25000" smtClean="0">
                <a:solidFill>
                  <a:schemeClr val="hlink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 approaches a real number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 as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smtClean="0">
                <a:solidFill>
                  <a:schemeClr val="hlink"/>
                </a:solidFill>
                <a:latin typeface="Wingdings 3" pitchFamily="18" charset="2"/>
                <a:cs typeface="Arial" charset="0"/>
                <a:sym typeface="Wingdings 3" pitchFamily="18" charset="2"/>
              </a:rPr>
              <a:t>g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∞ 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then the sum of the infinite series is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.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For example, let</a:t>
            </a:r>
            <a:r>
              <a:rPr lang="en-US" altLang="en-US" i="1" smtClean="0">
                <a:latin typeface="Arial" charset="0"/>
                <a:cs typeface="Arial" charset="0"/>
              </a:rPr>
              <a:t> S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= 0.3, </a:t>
            </a: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= 0.3 + 0.03,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smtClean="0">
                <a:latin typeface="Arial" charset="0"/>
                <a:cs typeface="Arial" charset="0"/>
              </a:rPr>
              <a:t>3</a:t>
            </a:r>
            <a:r>
              <a:rPr lang="en-US" altLang="en-US" smtClean="0">
                <a:latin typeface="Arial" charset="0"/>
                <a:cs typeface="Arial" charset="0"/>
              </a:rPr>
              <a:t> = 0.3 + 0.03 + 0.003 and so on.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Some infinite series do not have a sum </a:t>
            </a: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. For example, the series given by</a:t>
            </a:r>
            <a:r>
              <a:rPr lang="en-US" altLang="en-US" smtClean="0">
                <a:latin typeface="Helvetica" pitchFamily="112" charset="0"/>
                <a:cs typeface="Arial" charset="0"/>
              </a:rPr>
              <a:t> </a:t>
            </a:r>
            <a:br>
              <a:rPr lang="en-US" altLang="en-US" smtClean="0">
                <a:latin typeface="Helvetica" pitchFamily="112" charset="0"/>
                <a:cs typeface="Arial" charset="0"/>
              </a:rPr>
            </a:br>
            <a:r>
              <a:rPr lang="en-US" altLang="en-US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1 + 2 + 3 + 4 + 5 + …</a:t>
            </a:r>
            <a:r>
              <a:rPr lang="en-US" altLang="en-US" smtClean="0">
                <a:latin typeface="Helvetica" pitchFamily="112" charset="0"/>
                <a:cs typeface="Arial" charset="0"/>
              </a:rPr>
              <a:t>    </a:t>
            </a:r>
            <a:r>
              <a:rPr lang="en-US" altLang="en-US" smtClean="0">
                <a:latin typeface="Arial" charset="0"/>
                <a:cs typeface="Arial" charset="0"/>
              </a:rPr>
              <a:t>would have an </a:t>
            </a:r>
            <a:r>
              <a:rPr lang="en-US" altLang="en-US" b="1" smtClean="0">
                <a:latin typeface="Arial" charset="0"/>
                <a:cs typeface="Arial" charset="0"/>
              </a:rPr>
              <a:t>unbounded</a:t>
            </a:r>
            <a:r>
              <a:rPr lang="en-US" altLang="en-US" smtClean="0">
                <a:latin typeface="Arial" charset="0"/>
                <a:cs typeface="Arial" charset="0"/>
              </a:rPr>
              <a:t>, or </a:t>
            </a:r>
            <a:r>
              <a:rPr lang="en-US" altLang="en-US" smtClean="0">
                <a:latin typeface="Arial" charset="0"/>
                <a:ea typeface="ヒラギノ角ゴ ProN W3" pitchFamily="112" charset="-128"/>
                <a:cs typeface="Arial" charset="0"/>
              </a:rPr>
              <a:t>“i</a:t>
            </a:r>
            <a:r>
              <a:rPr lang="en-US" altLang="en-US" smtClean="0">
                <a:latin typeface="Arial" charset="0"/>
                <a:cs typeface="Arial" charset="0"/>
              </a:rPr>
              <a:t>nfinite,</a:t>
            </a:r>
            <a:r>
              <a:rPr lang="en-US" altLang="en-US" smtClean="0">
                <a:latin typeface="Lucida Grande" pitchFamily="112" charset="0"/>
                <a:cs typeface="Arial" charset="0"/>
              </a:rPr>
              <a:t>”</a:t>
            </a:r>
            <a:r>
              <a:rPr lang="en-US" altLang="en-US" smtClean="0">
                <a:latin typeface="Arial" charset="0"/>
                <a:cs typeface="Arial" charset="0"/>
              </a:rPr>
              <a:t> sum.</a:t>
            </a: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514350" y="3625850"/>
          <a:ext cx="7394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3" imgW="8115300" imgH="1003300" progId="Equation.DSMT4">
                  <p:embed/>
                </p:oleObj>
              </mc:Choice>
              <mc:Fallback>
                <p:oleObj name="Equation" r:id="rId3" imgW="81153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25850"/>
                        <a:ext cx="7394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39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676400"/>
            <a:ext cx="8161338" cy="4495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For each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calculate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+ 1       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sz="3200" dirty="0" smtClean="0">
              <a:solidFill>
                <a:schemeClr val="hlink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Since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, start calculating the first four terms of the sequence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+ 1.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+ 1 = 3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+ 1 = 7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+ 1 = 5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+ 1 = 11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3 + 5 + 7 + 9  = 24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partial sums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97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161337" cy="32004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2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1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9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4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16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1 + 4 + 9 + 16  = 30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partial sums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9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407400" cy="90011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3600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sz="3600" i="1" dirty="0" smtClean="0">
                <a:latin typeface="Arial" charset="0"/>
                <a:cs typeface="Arial" charset="0"/>
              </a:rPr>
              <a:t>n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Terms of an Arithmetic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Sequence</a:t>
            </a:r>
            <a:endParaRPr lang="en-US" alt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4372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211388"/>
            <a:ext cx="8407400" cy="3794125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</a:t>
            </a:r>
            <a:r>
              <a:rPr lang="en-US" altLang="en-US" b="1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b="1" i="1" dirty="0" smtClean="0">
                <a:latin typeface="Arial" charset="0"/>
                <a:cs typeface="Arial" charset="0"/>
              </a:rPr>
              <a:t>n </a:t>
            </a:r>
            <a:r>
              <a:rPr lang="en-US" altLang="en-US" b="1" dirty="0" smtClean="0">
                <a:latin typeface="Arial" charset="0"/>
                <a:cs typeface="Arial" charset="0"/>
              </a:rPr>
              <a:t>terms of an arithmetic sequence</a:t>
            </a:r>
            <a:r>
              <a:rPr lang="en-US" altLang="en-US" dirty="0" smtClean="0">
                <a:latin typeface="Arial" charset="0"/>
                <a:cs typeface="Arial" charset="0"/>
              </a:rPr>
              <a:t>, denoted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is found by averaging the first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th terms and then multiplying by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 That is,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437254" name="Object 4"/>
          <p:cNvGraphicFramePr>
            <a:graphicFrameLocks noChangeAspect="1"/>
          </p:cNvGraphicFramePr>
          <p:nvPr/>
        </p:nvGraphicFramePr>
        <p:xfrm>
          <a:off x="1244600" y="4330700"/>
          <a:ext cx="61801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6718300" imgH="1231900" progId="Equation.DSMT4">
                  <p:embed/>
                </p:oleObj>
              </mc:Choice>
              <mc:Fallback>
                <p:oleObj name="Equation" r:id="rId3" imgW="67183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330700"/>
                        <a:ext cx="61801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10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651000"/>
            <a:ext cx="8161338" cy="3352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Use a formula to find the sum of the arithmetic series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2 + 4 + 6 + 8 + …+ 100.</a:t>
            </a: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series has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50</a:t>
            </a:r>
            <a:r>
              <a:rPr lang="en-US" altLang="en-US" dirty="0" smtClean="0">
                <a:latin typeface="Arial" charset="0"/>
                <a:cs typeface="Arial" charset="0"/>
              </a:rPr>
              <a:t> terms with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9933"/>
                </a:solidFill>
                <a:latin typeface="Arial" charset="0"/>
                <a:cs typeface="Arial" charset="0"/>
              </a:rPr>
              <a:t>100</a:t>
            </a:r>
            <a:r>
              <a:rPr lang="en-US" altLang="en-US" dirty="0" smtClean="0">
                <a:latin typeface="Arial" charset="0"/>
                <a:cs typeface="Arial" charset="0"/>
              </a:rPr>
              <a:t>. We can use</a:t>
            </a:r>
            <a:endParaRPr lang="en-US" altLang="en-US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39302" name="Object 4"/>
          <p:cNvGraphicFramePr>
            <a:graphicFrameLocks noChangeAspect="1"/>
          </p:cNvGraphicFramePr>
          <p:nvPr/>
        </p:nvGraphicFramePr>
        <p:xfrm>
          <a:off x="400050" y="11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1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3" name="Text Box 5"/>
          <p:cNvSpPr txBox="1">
            <a:spLocks noChangeArrowheads="1"/>
          </p:cNvSpPr>
          <p:nvPr/>
        </p:nvSpPr>
        <p:spPr bwMode="auto">
          <a:xfrm>
            <a:off x="593725" y="2808288"/>
            <a:ext cx="374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4038600" y="4038600"/>
          <a:ext cx="419576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5" imgW="4533900" imgH="2489200" progId="Equation.DSMT4">
                  <p:embed/>
                </p:oleObj>
              </mc:Choice>
              <mc:Fallback>
                <p:oleObj name="Equation" r:id="rId5" imgW="45339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4195763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a finite arithmetic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2251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3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924800" cy="43434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Write the first four terms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,… of each sequence, 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),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– 5			(b) 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</a:p>
          <a:p>
            <a:pPr marL="0" indent="0">
              <a:buNone/>
            </a:pP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a)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– 5 = –3		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– 5 = –1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– 5 = 1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= 5(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– 5 = 3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terms of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119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407400" cy="90011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3600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sz="3600" i="1" dirty="0" smtClean="0">
                <a:latin typeface="Arial" charset="0"/>
                <a:cs typeface="Arial" charset="0"/>
              </a:rPr>
              <a:t>n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Terms of an Geometric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Sequence</a:t>
            </a:r>
            <a:endParaRPr lang="en-US" alt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444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211388"/>
            <a:ext cx="8407400" cy="3794125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If a geometric sequence has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ratio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, then the sum of the first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terms is given by</a:t>
            </a: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444422" name="Object 4"/>
          <p:cNvGraphicFramePr>
            <a:graphicFrameLocks noChangeAspect="1"/>
          </p:cNvGraphicFramePr>
          <p:nvPr/>
        </p:nvGraphicFramePr>
        <p:xfrm>
          <a:off x="2317750" y="4038600"/>
          <a:ext cx="4572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3" imgW="4572000" imgH="1231900" progId="Equation.DSMT4">
                  <p:embed/>
                </p:oleObj>
              </mc:Choice>
              <mc:Fallback>
                <p:oleObj name="Equation" r:id="rId3" imgW="45720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4038600"/>
                        <a:ext cx="4572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407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3538" y="1371600"/>
            <a:ext cx="8161337" cy="4862513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Approximate the sum for the given values of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sz="3200" dirty="0" smtClean="0">
                <a:solidFill>
                  <a:schemeClr val="hlink"/>
                </a:solidFill>
                <a:latin typeface="Helvetica" pitchFamily="112" charset="0"/>
                <a:cs typeface="Arial" charset="0"/>
              </a:rPr>
              <a:t> </a:t>
            </a:r>
          </a:p>
        </p:txBody>
      </p:sp>
      <p:graphicFrame>
        <p:nvGraphicFramePr>
          <p:cNvPr id="445446" name="Object 4"/>
          <p:cNvGraphicFramePr>
            <a:graphicFrameLocks noChangeAspect="1"/>
          </p:cNvGraphicFramePr>
          <p:nvPr/>
        </p:nvGraphicFramePr>
        <p:xfrm>
          <a:off x="2209800" y="2368550"/>
          <a:ext cx="5703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" imgW="6210000" imgH="1155600" progId="Equation.DSMT4">
                  <p:embed/>
                </p:oleObj>
              </mc:Choice>
              <mc:Fallback>
                <p:oleObj name="Equation" r:id="rId3" imgW="621000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8550"/>
                        <a:ext cx="57038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5"/>
          <p:cNvGraphicFramePr>
            <a:graphicFrameLocks noChangeAspect="1"/>
          </p:cNvGraphicFramePr>
          <p:nvPr/>
        </p:nvGraphicFramePr>
        <p:xfrm>
          <a:off x="2590800" y="3797300"/>
          <a:ext cx="3565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5" imgW="3911600" imgH="1003300" progId="Equation.DSMT4">
                  <p:embed/>
                </p:oleObj>
              </mc:Choice>
              <mc:Fallback>
                <p:oleObj name="Equation" r:id="rId5" imgW="39116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97300"/>
                        <a:ext cx="3565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6"/>
          <p:cNvGraphicFramePr>
            <a:graphicFrameLocks noChangeAspect="1"/>
          </p:cNvGraphicFramePr>
          <p:nvPr/>
        </p:nvGraphicFramePr>
        <p:xfrm>
          <a:off x="2438400" y="5092700"/>
          <a:ext cx="40862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7" imgW="4406900" imgH="1231900" progId="Equation.DSMT4">
                  <p:embed/>
                </p:oleObj>
              </mc:Choice>
              <mc:Fallback>
                <p:oleObj name="Equation" r:id="rId7" imgW="44069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92700"/>
                        <a:ext cx="40862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94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70" name="Object 5"/>
          <p:cNvGraphicFramePr>
            <a:graphicFrameLocks noChangeAspect="1"/>
          </p:cNvGraphicFramePr>
          <p:nvPr/>
        </p:nvGraphicFramePr>
        <p:xfrm>
          <a:off x="2590800" y="1600200"/>
          <a:ext cx="391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3" imgW="3911600" imgH="1003300" progId="Equation.DSMT4">
                  <p:embed/>
                </p:oleObj>
              </mc:Choice>
              <mc:Fallback>
                <p:oleObj name="Equation" r:id="rId3" imgW="39116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91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1" name="Object 6"/>
          <p:cNvGraphicFramePr>
            <a:graphicFrameLocks noChangeAspect="1"/>
          </p:cNvGraphicFramePr>
          <p:nvPr/>
        </p:nvGraphicFramePr>
        <p:xfrm>
          <a:off x="2279650" y="3048000"/>
          <a:ext cx="50688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5" imgW="5067300" imgH="1231900" progId="Equation.DSMT4">
                  <p:embed/>
                </p:oleObj>
              </mc:Choice>
              <mc:Fallback>
                <p:oleObj name="Equation" r:id="rId5" imgW="50673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048000"/>
                        <a:ext cx="50688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7"/>
          <p:cNvGraphicFramePr>
            <a:graphicFrameLocks noChangeAspect="1"/>
          </p:cNvGraphicFramePr>
          <p:nvPr/>
        </p:nvGraphicFramePr>
        <p:xfrm>
          <a:off x="2279650" y="4800600"/>
          <a:ext cx="51069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7" imgW="5105400" imgH="1231900" progId="Equation.DSMT4">
                  <p:embed/>
                </p:oleObj>
              </mc:Choice>
              <mc:Fallback>
                <p:oleObj name="Equation" r:id="rId7" imgW="51054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800600"/>
                        <a:ext cx="51069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77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Sum of an Infinite Geometric Series</a:t>
            </a:r>
          </a:p>
        </p:txBody>
      </p:sp>
      <p:sp>
        <p:nvSpPr>
          <p:cNvPr id="449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011363"/>
            <a:ext cx="8407400" cy="3398837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sum of the infinite geometric sequence with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ratio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is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given by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Provided |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| &lt; 1. If |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| ≥ 1, then this sum does not exist.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</a:p>
        </p:txBody>
      </p:sp>
      <p:graphicFrame>
        <p:nvGraphicFramePr>
          <p:cNvPr id="449542" name="Object 6"/>
          <p:cNvGraphicFramePr>
            <a:graphicFrameLocks noChangeAspect="1"/>
          </p:cNvGraphicFramePr>
          <p:nvPr/>
        </p:nvGraphicFramePr>
        <p:xfrm>
          <a:off x="3695700" y="2908300"/>
          <a:ext cx="175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1752600" imgH="1041400" progId="Equation.DSMT4">
                  <p:embed/>
                </p:oleObj>
              </mc:Choice>
              <mc:Fallback>
                <p:oleObj name="Equation" r:id="rId3" imgW="17526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908300"/>
                        <a:ext cx="175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82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the sum of the infinite geometric series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 </a:t>
            </a:r>
          </a:p>
          <a:p>
            <a:pPr marL="0" indent="0" defTabSz="914400" eaLnBrk="1" hangingPunct="1">
              <a:buNone/>
            </a:pP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1, common ratio is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= 0.5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50566" name="Object 4"/>
          <p:cNvGraphicFramePr>
            <a:graphicFrameLocks noChangeAspect="1"/>
          </p:cNvGraphicFramePr>
          <p:nvPr/>
        </p:nvGraphicFramePr>
        <p:xfrm>
          <a:off x="2668588" y="4572000"/>
          <a:ext cx="33829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3708400" imgH="1041400" progId="Equation.DSMT4">
                  <p:embed/>
                </p:oleObj>
              </mc:Choice>
              <mc:Fallback>
                <p:oleObj name="Equation" r:id="rId3" imgW="37084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572000"/>
                        <a:ext cx="33829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5"/>
          <p:cNvGraphicFramePr>
            <a:graphicFrameLocks noChangeAspect="1"/>
          </p:cNvGraphicFramePr>
          <p:nvPr/>
        </p:nvGraphicFramePr>
        <p:xfrm>
          <a:off x="3427413" y="2209800"/>
          <a:ext cx="26241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" imgW="2882880" imgH="965160" progId="Equation.DSMT4">
                  <p:embed/>
                </p:oleObj>
              </mc:Choice>
              <mc:Fallback>
                <p:oleObj name="Equation" r:id="rId5" imgW="28828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209800"/>
                        <a:ext cx="26241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an infinite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123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Summation Notation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515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524000"/>
            <a:ext cx="8161338" cy="47244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90000"/>
              </a:lnSpc>
            </a:pPr>
            <a:r>
              <a:rPr lang="en-US" altLang="en-US" i="1" smtClean="0">
                <a:latin typeface="Arial" charset="0"/>
                <a:cs typeface="Arial" charset="0"/>
              </a:rPr>
              <a:t>Summation notation</a:t>
            </a:r>
            <a:r>
              <a:rPr lang="en-US" altLang="en-US" smtClean="0">
                <a:latin typeface="Arial" charset="0"/>
                <a:cs typeface="Arial" charset="0"/>
              </a:rPr>
              <a:t> is used to write series efficiently. The symbol </a:t>
            </a:r>
            <a:r>
              <a:rPr lang="en-US" altLang="en-US" smtClean="0">
                <a:latin typeface="Symbol" pitchFamily="18" charset="2"/>
                <a:cs typeface="Arial" charset="0"/>
                <a:sym typeface="Symbol" pitchFamily="18" charset="2"/>
              </a:rPr>
              <a:t></a:t>
            </a:r>
            <a:r>
              <a:rPr lang="en-US" altLang="en-US" smtClean="0">
                <a:latin typeface="Arial" charset="0"/>
                <a:cs typeface="Arial" charset="0"/>
              </a:rPr>
              <a:t>, sigma, indicates the sum.</a:t>
            </a: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letter </a:t>
            </a:r>
            <a:r>
              <a:rPr lang="en-US" altLang="en-US" i="1" smtClean="0">
                <a:latin typeface="Arial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is called the </a:t>
            </a:r>
            <a:r>
              <a:rPr lang="en-US" altLang="en-US" i="1" smtClean="0">
                <a:latin typeface="Arial" charset="0"/>
                <a:cs typeface="Arial" charset="0"/>
              </a:rPr>
              <a:t>index of summation</a:t>
            </a:r>
            <a:r>
              <a:rPr lang="en-US" altLang="en-US" smtClean="0">
                <a:latin typeface="Arial" charset="0"/>
                <a:cs typeface="Arial" charset="0"/>
              </a:rPr>
              <a:t>. The numbers 1 and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represent the subscripts of the first and last term in the series.</a:t>
            </a:r>
            <a:r>
              <a:rPr lang="en-US" altLang="en-US" smtClean="0">
                <a:solidFill>
                  <a:schemeClr val="accent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They are called the </a:t>
            </a:r>
            <a:r>
              <a:rPr lang="en-US" altLang="en-US" i="1" smtClean="0">
                <a:latin typeface="Arial" charset="0"/>
                <a:cs typeface="Arial" charset="0"/>
              </a:rPr>
              <a:t>lower limit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Arial" charset="0"/>
                <a:cs typeface="Arial" charset="0"/>
              </a:rPr>
              <a:t>upper limit</a:t>
            </a:r>
            <a:r>
              <a:rPr lang="en-US" altLang="en-US" smtClean="0">
                <a:latin typeface="Arial" charset="0"/>
                <a:cs typeface="Arial" charset="0"/>
              </a:rPr>
              <a:t> of the summation, respectively.</a:t>
            </a:r>
          </a:p>
        </p:txBody>
      </p:sp>
      <p:graphicFrame>
        <p:nvGraphicFramePr>
          <p:cNvPr id="451590" name="Object 7"/>
          <p:cNvGraphicFramePr>
            <a:graphicFrameLocks noChangeAspect="1"/>
          </p:cNvGraphicFramePr>
          <p:nvPr/>
        </p:nvGraphicFramePr>
        <p:xfrm>
          <a:off x="2184400" y="2584450"/>
          <a:ext cx="477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4775040" imgH="1054080" progId="Equation.DSMT4">
                  <p:embed/>
                </p:oleObj>
              </mc:Choice>
              <mc:Fallback>
                <p:oleObj name="Equation" r:id="rId3" imgW="477504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584450"/>
                        <a:ext cx="477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10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Sigma/Summation Notation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Consider the following sum: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295400" y="1828800"/>
          <a:ext cx="427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3" imgW="1244520" imgH="203040" progId="Equation.3">
                  <p:embed/>
                </p:oleObj>
              </mc:Choice>
              <mc:Fallback>
                <p:oleObj name="Equation" r:id="rId3" imgW="1244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4279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5791200" y="2438400"/>
            <a:ext cx="2895600" cy="1371600"/>
          </a:xfrm>
          <a:prstGeom prst="wedgeRoundRectCallout">
            <a:avLst>
              <a:gd name="adj1" fmla="val -65792"/>
              <a:gd name="adj2" fmla="val -46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Each of the terms is in the form of k</a:t>
            </a:r>
            <a:r>
              <a:rPr lang="en-US" altLang="en-US" baseline="30000"/>
              <a:t>2</a:t>
            </a:r>
            <a:r>
              <a:rPr lang="en-US" altLang="en-US"/>
              <a:t>, where k is an integer from 1 to 5.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71600" y="3200400"/>
            <a:ext cx="2590800" cy="990600"/>
          </a:xfrm>
          <a:prstGeom prst="wedgeRoundRectCallout">
            <a:avLst>
              <a:gd name="adj1" fmla="val -11093"/>
              <a:gd name="adj2" fmla="val 93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This can be written in sigma notation as: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057400" y="4800600"/>
          <a:ext cx="941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5" imgW="380880" imgH="431640" progId="Equation.3">
                  <p:embed/>
                </p:oleObj>
              </mc:Choice>
              <mc:Fallback>
                <p:oleObj name="Equation" r:id="rId5" imgW="380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9413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38200" y="1676400"/>
          <a:ext cx="3124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1242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5334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Sigma Notation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i</a:t>
            </a:r>
            <a:r>
              <a:rPr lang="en-US" altLang="en-US" dirty="0"/>
              <a:t> -&gt; the index of summation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-&gt; the </a:t>
            </a:r>
            <a:r>
              <a:rPr lang="en-US" altLang="en-US" dirty="0" err="1"/>
              <a:t>ith</a:t>
            </a:r>
            <a:r>
              <a:rPr lang="en-US" altLang="en-US" dirty="0"/>
              <a:t>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i</a:t>
            </a:r>
            <a:r>
              <a:rPr lang="en-US" altLang="en-US" dirty="0"/>
              <a:t>, n -&gt; lower and upper bounds of summation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Summation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Any letter can be used to index a summation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600200" y="3048000"/>
          <a:ext cx="3657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36576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6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24800" cy="44958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b) </a:t>
            </a:r>
            <a:r>
              <a:rPr lang="en-US" altLang="en-US" sz="3200" i="1" dirty="0" smtClean="0">
                <a:latin typeface="Arial" charset="0"/>
                <a:cs typeface="Arial" charset="0"/>
              </a:rPr>
              <a:t>f</a:t>
            </a:r>
            <a:r>
              <a:rPr lang="en-US" altLang="en-US" sz="3200" dirty="0" smtClean="0">
                <a:latin typeface="Arial" charset="0"/>
                <a:cs typeface="Arial" charset="0"/>
              </a:rPr>
              <a:t>(</a:t>
            </a:r>
            <a:r>
              <a:rPr lang="en-US" altLang="en-US" sz="3200" i="1" dirty="0" smtClean="0">
                <a:latin typeface="Arial" charset="0"/>
                <a:cs typeface="Arial" charset="0"/>
              </a:rPr>
              <a:t>n</a:t>
            </a:r>
            <a:r>
              <a:rPr lang="en-US" altLang="en-US" sz="3200" dirty="0" smtClean="0">
                <a:latin typeface="Arial" charset="0"/>
                <a:cs typeface="Arial" charset="0"/>
              </a:rPr>
              <a:t>) = 4(2)</a:t>
            </a:r>
            <a:r>
              <a:rPr lang="en-US" altLang="en-US" sz="3200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sz="3200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4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8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16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= 4(4)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32	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terms of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05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295400" y="1981200"/>
          <a:ext cx="1295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3" imgW="520560" imgH="431640" progId="Equation.3">
                  <p:embed/>
                </p:oleObj>
              </mc:Choice>
              <mc:Fallback>
                <p:oleObj name="Equation" r:id="rId3" imgW="520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1295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895600" y="2286000"/>
          <a:ext cx="4787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5" imgW="2108160" imgH="203040" progId="Equation.3">
                  <p:embed/>
                </p:oleObj>
              </mc:Choice>
              <mc:Fallback>
                <p:oleObj name="Equation" r:id="rId5" imgW="2108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47879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95600" y="3124200"/>
          <a:ext cx="1960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7" imgW="863280" imgH="177480" progId="Equation.3">
                  <p:embed/>
                </p:oleObj>
              </mc:Choice>
              <mc:Fallback>
                <p:oleObj name="Equation" r:id="rId7" imgW="8632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1960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529013" y="3962400"/>
          <a:ext cx="6921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962400"/>
                        <a:ext cx="6921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68438" y="1981200"/>
          <a:ext cx="9477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3" imgW="380880" imgH="431640" progId="Equation.3">
                  <p:embed/>
                </p:oleObj>
              </mc:Choice>
              <mc:Fallback>
                <p:oleObj name="Equation" r:id="rId3" imgW="380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981200"/>
                        <a:ext cx="9477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048000" y="2362200"/>
          <a:ext cx="2652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5" imgW="1168200" imgH="203040" progId="Equation.3">
                  <p:embed/>
                </p:oleObj>
              </mc:Choice>
              <mc:Fallback>
                <p:oleObj name="Equation" r:id="rId5" imgW="1168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652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148013" y="3124200"/>
          <a:ext cx="1758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7" imgW="774360" imgH="177480" progId="Equation.3">
                  <p:embed/>
                </p:oleObj>
              </mc:Choice>
              <mc:Fallback>
                <p:oleObj name="Equation" r:id="rId7" imgW="7743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124200"/>
                        <a:ext cx="1758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514725" y="3962400"/>
          <a:ext cx="720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9" imgW="317160" imgH="177480" progId="Equation.3">
                  <p:embed/>
                </p:oleObj>
              </mc:Choice>
              <mc:Fallback>
                <p:oleObj name="Equation" r:id="rId9" imgW="3171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962400"/>
                        <a:ext cx="720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95325" y="1981200"/>
          <a:ext cx="2495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3" imgW="1002960" imgH="431640" progId="Equation.3">
                  <p:embed/>
                </p:oleObj>
              </mc:Choice>
              <mc:Fallback>
                <p:oleObj name="Equation" r:id="rId3" imgW="10029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981200"/>
                        <a:ext cx="2495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3400" y="3429000"/>
          <a:ext cx="830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4889160" imgH="241200" progId="Equation.3">
                  <p:embed/>
                </p:oleObj>
              </mc:Choice>
              <mc:Fallback>
                <p:oleObj name="Equation" r:id="rId5" imgW="4889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0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984375" y="4343400"/>
          <a:ext cx="2363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7" imgW="1041120" imgH="177480" progId="Equation.3">
                  <p:embed/>
                </p:oleObj>
              </mc:Choice>
              <mc:Fallback>
                <p:oleObj name="Equation" r:id="rId7" imgW="10411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343400"/>
                        <a:ext cx="23637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600325" y="5105400"/>
          <a:ext cx="5476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105400"/>
                        <a:ext cx="5476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Summation Properties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447800" y="1981200"/>
          <a:ext cx="24622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24622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47800" y="3200400"/>
          <a:ext cx="3756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5" imgW="1511280" imgH="431640" progId="Equation.3">
                  <p:embed/>
                </p:oleObj>
              </mc:Choice>
              <mc:Fallback>
                <p:oleObj name="Equation" r:id="rId5" imgW="15112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37560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447800" y="4724400"/>
          <a:ext cx="1484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7" imgW="596880" imgH="431640" progId="Equation.3">
                  <p:embed/>
                </p:oleObj>
              </mc:Choice>
              <mc:Fallback>
                <p:oleObj name="Equation" r:id="rId7" imgW="596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1484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Useful Theorems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524000" y="1905000"/>
          <a:ext cx="48926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48926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66800" y="3200400"/>
          <a:ext cx="6818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5" imgW="2743200" imgH="431640" progId="Equation.3">
                  <p:embed/>
                </p:oleObj>
              </mc:Choice>
              <mc:Fallback>
                <p:oleObj name="Equation" r:id="rId5" imgW="2743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6818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00175" y="4692650"/>
          <a:ext cx="59975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7" imgW="2412720" imgH="457200" progId="Equation.3">
                  <p:embed/>
                </p:oleObj>
              </mc:Choice>
              <mc:Fallback>
                <p:oleObj name="Equation" r:id="rId7" imgW="2412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692650"/>
                        <a:ext cx="59975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20813" y="1981200"/>
          <a:ext cx="1042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3" imgW="419040" imgH="431640" progId="Equation.3">
                  <p:embed/>
                </p:oleObj>
              </mc:Choice>
              <mc:Fallback>
                <p:oleObj name="Equation" r:id="rId3" imgW="4190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981200"/>
                        <a:ext cx="1042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81200" y="3429000"/>
          <a:ext cx="3575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5" imgW="1574640" imgH="431640" progId="Equation.3">
                  <p:embed/>
                </p:oleObj>
              </mc:Choice>
              <mc:Fallback>
                <p:oleObj name="Equation" r:id="rId5" imgW="1574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3575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479925" y="5943600"/>
          <a:ext cx="10366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7" imgW="457200" imgH="177480" progId="Equation.3">
                  <p:embed/>
                </p:oleObj>
              </mc:Choice>
              <mc:Fallback>
                <p:oleObj name="Equation" r:id="rId7" imgW="4572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5943600"/>
                        <a:ext cx="10366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440113" y="1981200"/>
          <a:ext cx="13271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9" imgW="533160" imgH="431640" progId="Equation.3">
                  <p:embed/>
                </p:oleObj>
              </mc:Choice>
              <mc:Fallback>
                <p:oleObj name="Equation" r:id="rId9" imgW="5331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981200"/>
                        <a:ext cx="13271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895725" y="4572000"/>
          <a:ext cx="23352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1" imgW="1028520" imgH="431640" progId="Equation.3">
                  <p:embed/>
                </p:oleObj>
              </mc:Choice>
              <mc:Fallback>
                <p:oleObj name="Equation" r:id="rId11" imgW="10285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4572000"/>
                        <a:ext cx="23352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00150" y="1981200"/>
          <a:ext cx="1484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981200"/>
                        <a:ext cx="1484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600325" y="3886200"/>
          <a:ext cx="23352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5" imgW="1028520" imgH="431640" progId="Equation.3">
                  <p:embed/>
                </p:oleObj>
              </mc:Choice>
              <mc:Fallback>
                <p:oleObj name="Equation" r:id="rId5" imgW="1028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886200"/>
                        <a:ext cx="23352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654550" y="5715000"/>
          <a:ext cx="7191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7" imgW="317160" imgH="177480" progId="Equation.3">
                  <p:embed/>
                </p:oleObj>
              </mc:Choice>
              <mc:Fallback>
                <p:oleObj name="Equation" r:id="rId7" imgW="317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715000"/>
                        <a:ext cx="7191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76575" y="1981200"/>
          <a:ext cx="20542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9" imgW="825480" imgH="431640" progId="Equation.3">
                  <p:embed/>
                </p:oleObj>
              </mc:Choice>
              <mc:Fallback>
                <p:oleObj name="Equation" r:id="rId9" imgW="8254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20542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152525" y="1981200"/>
          <a:ext cx="15795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81200"/>
                        <a:ext cx="15795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438400" y="3886200"/>
          <a:ext cx="4210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5" imgW="1854000" imgH="431640" progId="Equation.3">
                  <p:embed/>
                </p:oleObj>
              </mc:Choice>
              <mc:Fallback>
                <p:oleObj name="Equation" r:id="rId5" imgW="1854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4210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83113" y="5715000"/>
          <a:ext cx="86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715000"/>
                        <a:ext cx="86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155950" y="1981200"/>
          <a:ext cx="3222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9" imgW="1295280" imgH="431640" progId="Equation.3">
                  <p:embed/>
                </p:oleObj>
              </mc:Choice>
              <mc:Fallback>
                <p:oleObj name="Equation" r:id="rId9" imgW="1295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981200"/>
                        <a:ext cx="32226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546225"/>
            <a:ext cx="8407400" cy="4525963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Evaluate each series.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graphicFrame>
        <p:nvGraphicFramePr>
          <p:cNvPr id="452614" name="Object 10"/>
          <p:cNvGraphicFramePr>
            <a:graphicFrameLocks noChangeAspect="1"/>
          </p:cNvGraphicFramePr>
          <p:nvPr/>
        </p:nvGraphicFramePr>
        <p:xfrm>
          <a:off x="365125" y="2209800"/>
          <a:ext cx="14446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3" imgW="1739900" imgH="1092200" progId="Equation.DSMT4">
                  <p:embed/>
                </p:oleObj>
              </mc:Choice>
              <mc:Fallback>
                <p:oleObj name="Equation" r:id="rId3" imgW="17399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209800"/>
                        <a:ext cx="14446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5" name="Object 11"/>
          <p:cNvGraphicFramePr>
            <a:graphicFrameLocks noChangeAspect="1"/>
          </p:cNvGraphicFramePr>
          <p:nvPr/>
        </p:nvGraphicFramePr>
        <p:xfrm>
          <a:off x="3276600" y="2208213"/>
          <a:ext cx="1289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5" imgW="1549400" imgH="1092200" progId="Equation.DSMT4">
                  <p:embed/>
                </p:oleObj>
              </mc:Choice>
              <mc:Fallback>
                <p:oleObj name="Equation" r:id="rId5" imgW="15494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8213"/>
                        <a:ext cx="12890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6" name="Object 12"/>
          <p:cNvGraphicFramePr>
            <a:graphicFrameLocks noChangeAspect="1"/>
          </p:cNvGraphicFramePr>
          <p:nvPr/>
        </p:nvGraphicFramePr>
        <p:xfrm>
          <a:off x="5791200" y="2208213"/>
          <a:ext cx="2203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7" imgW="2654300" imgH="1092200" progId="Equation.DSMT4">
                  <p:embed/>
                </p:oleObj>
              </mc:Choice>
              <mc:Fallback>
                <p:oleObj name="Equation" r:id="rId7" imgW="26543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8213"/>
                        <a:ext cx="22034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7" name="Object 13"/>
          <p:cNvGraphicFramePr>
            <a:graphicFrameLocks noChangeAspect="1"/>
          </p:cNvGraphicFramePr>
          <p:nvPr/>
        </p:nvGraphicFramePr>
        <p:xfrm>
          <a:off x="685800" y="4051300"/>
          <a:ext cx="5411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9" imgW="6527800" imgH="1092200" progId="Equation.DSMT4">
                  <p:embed/>
                </p:oleObj>
              </mc:Choice>
              <mc:Fallback>
                <p:oleObj name="Equation" r:id="rId9" imgW="65278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51300"/>
                        <a:ext cx="54117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8" name="Object 14"/>
          <p:cNvGraphicFramePr>
            <a:graphicFrameLocks noChangeAspect="1"/>
          </p:cNvGraphicFramePr>
          <p:nvPr/>
        </p:nvGraphicFramePr>
        <p:xfrm>
          <a:off x="685800" y="5384800"/>
          <a:ext cx="4059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11" imgW="4902200" imgH="1092200" progId="Equation.DSMT4">
                  <p:embed/>
                </p:oleObj>
              </mc:Choice>
              <mc:Fallback>
                <p:oleObj name="Equation" r:id="rId11" imgW="49022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84800"/>
                        <a:ext cx="40592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Using summation notation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3603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8" name="Object 9"/>
          <p:cNvGraphicFramePr>
            <a:graphicFrameLocks noChangeAspect="1"/>
          </p:cNvGraphicFramePr>
          <p:nvPr/>
        </p:nvGraphicFramePr>
        <p:xfrm>
          <a:off x="514350" y="2133600"/>
          <a:ext cx="7788275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8445240" imgH="3568680" progId="Equation.DSMT4">
                  <p:embed/>
                </p:oleObj>
              </mc:Choice>
              <mc:Fallback>
                <p:oleObj name="Equation" r:id="rId3" imgW="8445240" imgH="356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33600"/>
                        <a:ext cx="7788275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Using summation notation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374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Recursive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08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752600"/>
            <a:ext cx="8161338" cy="3124200"/>
          </a:xfrm>
        </p:spPr>
        <p:txBody>
          <a:bodyPr lIns="91440" tIns="45720" rIns="91440" bIns="4572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Some sequences are not defined using a general term. Instead they are defined </a:t>
            </a:r>
            <a:r>
              <a:rPr lang="en-US" altLang="en-US" i="1" dirty="0" smtClean="0">
                <a:latin typeface="Arial" charset="0"/>
                <a:cs typeface="Arial" charset="0"/>
              </a:rPr>
              <a:t>recursively.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With a </a:t>
            </a:r>
            <a:r>
              <a:rPr lang="en-US" altLang="en-US" b="1" dirty="0" smtClean="0">
                <a:latin typeface="Arial" charset="0"/>
                <a:cs typeface="Arial" charset="0"/>
              </a:rPr>
              <a:t>recursive sequence</a:t>
            </a:r>
            <a:r>
              <a:rPr lang="en-US" altLang="en-US" dirty="0" smtClean="0">
                <a:latin typeface="Arial" charset="0"/>
                <a:cs typeface="Arial" charset="0"/>
              </a:rPr>
              <a:t>, we must find terms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through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latin typeface="Arial" charset="0"/>
                <a:cs typeface="Arial" charset="0"/>
              </a:rPr>
              <a:t> before we can 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27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Properties of Logarithms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7848600" cy="3340100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Apply </a:t>
            </a:r>
            <a:r>
              <a:rPr lang="en-US" altLang="en-US" dirty="0" smtClean="0">
                <a:latin typeface="Arial" charset="0"/>
                <a:cs typeface="Arial" charset="0"/>
              </a:rPr>
              <a:t>basic properties of logarithms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Expand </a:t>
            </a:r>
            <a:r>
              <a:rPr lang="en-US" altLang="en-US" dirty="0" smtClean="0">
                <a:latin typeface="Arial" charset="0"/>
                <a:cs typeface="Arial" charset="0"/>
              </a:rPr>
              <a:t>and combine logarithmic expressions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Use </a:t>
            </a:r>
            <a:r>
              <a:rPr lang="en-US" altLang="en-US" dirty="0" smtClean="0">
                <a:latin typeface="Arial" charset="0"/>
                <a:cs typeface="Arial" charset="0"/>
              </a:rPr>
              <a:t>the change of base formula</a:t>
            </a:r>
          </a:p>
          <a:p>
            <a:pPr eaLnBrk="1" hangingPunct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9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Properties of the Logarithm</a:t>
            </a:r>
          </a:p>
        </p:txBody>
      </p:sp>
      <p:sp>
        <p:nvSpPr>
          <p:cNvPr id="3788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29600" cy="4729163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For positive numbers </a:t>
            </a:r>
            <a:r>
              <a:rPr lang="en-US" altLang="en-US" i="1" dirty="0" smtClean="0">
                <a:latin typeface="Arial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 ≠ 1 and any real number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  <a:endParaRPr lang="en-US" altLang="en-US" sz="3200" i="1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78886" name="Object 4"/>
          <p:cNvGraphicFramePr>
            <a:graphicFrameLocks noChangeAspect="1"/>
          </p:cNvGraphicFramePr>
          <p:nvPr/>
        </p:nvGraphicFramePr>
        <p:xfrm>
          <a:off x="1674813" y="2438400"/>
          <a:ext cx="5068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5067300" imgH="571500" progId="Equation.DSMT4">
                  <p:embed/>
                </p:oleObj>
              </mc:Choice>
              <mc:Fallback>
                <p:oleObj name="Equation" r:id="rId3" imgW="50673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438400"/>
                        <a:ext cx="50688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5"/>
          <p:cNvGraphicFramePr>
            <a:graphicFrameLocks noChangeAspect="1"/>
          </p:cNvGraphicFramePr>
          <p:nvPr/>
        </p:nvGraphicFramePr>
        <p:xfrm>
          <a:off x="1674813" y="3352800"/>
          <a:ext cx="51831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5181600" imgH="635000" progId="Equation.DSMT4">
                  <p:embed/>
                </p:oleObj>
              </mc:Choice>
              <mc:Fallback>
                <p:oleObj name="Equation" r:id="rId5" imgW="51816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352800"/>
                        <a:ext cx="51831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6"/>
          <p:cNvGraphicFramePr>
            <a:graphicFrameLocks noChangeAspect="1"/>
          </p:cNvGraphicFramePr>
          <p:nvPr/>
        </p:nvGraphicFramePr>
        <p:xfrm>
          <a:off x="1674813" y="4165600"/>
          <a:ext cx="51577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7" imgW="5156200" imgH="1168400" progId="Equation.DSMT4">
                  <p:embed/>
                </p:oleObj>
              </mc:Choice>
              <mc:Fallback>
                <p:oleObj name="Equation" r:id="rId7" imgW="51562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65600"/>
                        <a:ext cx="51577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7"/>
          <p:cNvGraphicFramePr>
            <a:graphicFrameLocks noChangeAspect="1"/>
          </p:cNvGraphicFramePr>
          <p:nvPr/>
        </p:nvGraphicFramePr>
        <p:xfrm>
          <a:off x="1624013" y="5499100"/>
          <a:ext cx="410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9" imgW="4101840" imgH="660240" progId="Equation.DSMT4">
                  <p:embed/>
                </p:oleObj>
              </mc:Choice>
              <mc:Fallback>
                <p:oleObj name="Equation" r:id="rId9" imgW="4101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499100"/>
                        <a:ext cx="410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0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1371600"/>
            <a:ext cx="8288337" cy="449580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Expand each expression. Write your answers without exponents.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r>
              <a:rPr lang="en-US" altLang="en-US" sz="320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79910" name="Object 8"/>
          <p:cNvGraphicFramePr>
            <a:graphicFrameLocks noChangeAspect="1"/>
          </p:cNvGraphicFramePr>
          <p:nvPr/>
        </p:nvGraphicFramePr>
        <p:xfrm>
          <a:off x="558800" y="2489200"/>
          <a:ext cx="189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2235200" imgH="584200" progId="Equation.DSMT4">
                  <p:embed/>
                </p:oleObj>
              </mc:Choice>
              <mc:Fallback>
                <p:oleObj name="Equation" r:id="rId3" imgW="22352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489200"/>
                        <a:ext cx="189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9"/>
          <p:cNvGraphicFramePr>
            <a:graphicFrameLocks noChangeAspect="1"/>
          </p:cNvGraphicFramePr>
          <p:nvPr/>
        </p:nvGraphicFramePr>
        <p:xfrm>
          <a:off x="3517900" y="2228850"/>
          <a:ext cx="1755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5" imgW="1930400" imgH="1054100" progId="Equation.DSMT4">
                  <p:embed/>
                </p:oleObj>
              </mc:Choice>
              <mc:Fallback>
                <p:oleObj name="Equation" r:id="rId5" imgW="19304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228850"/>
                        <a:ext cx="1755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10"/>
          <p:cNvGraphicFramePr>
            <a:graphicFrameLocks noChangeAspect="1"/>
          </p:cNvGraphicFramePr>
          <p:nvPr/>
        </p:nvGraphicFramePr>
        <p:xfrm>
          <a:off x="5978525" y="2171700"/>
          <a:ext cx="26050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7" imgW="2794000" imgH="1409700" progId="Equation.DSMT4">
                  <p:embed/>
                </p:oleObj>
              </mc:Choice>
              <mc:Fallback>
                <p:oleObj name="Equation" r:id="rId7" imgW="27940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171700"/>
                        <a:ext cx="26050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11"/>
          <p:cNvGraphicFramePr>
            <a:graphicFrameLocks noChangeAspect="1"/>
          </p:cNvGraphicFramePr>
          <p:nvPr/>
        </p:nvGraphicFramePr>
        <p:xfrm>
          <a:off x="584200" y="4419600"/>
          <a:ext cx="48180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9" imgW="5219640" imgH="1168200" progId="Equation.DSMT4">
                  <p:embed/>
                </p:oleObj>
              </mc:Choice>
              <mc:Fallback>
                <p:oleObj name="Equation" r:id="rId9" imgW="52196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419600"/>
                        <a:ext cx="48180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974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4" name="Object 5"/>
          <p:cNvGraphicFramePr>
            <a:graphicFrameLocks noChangeAspect="1"/>
          </p:cNvGraphicFramePr>
          <p:nvPr/>
        </p:nvGraphicFramePr>
        <p:xfrm>
          <a:off x="798513" y="1981200"/>
          <a:ext cx="537368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5372100" imgH="2209800" progId="Equation.DSMT4">
                  <p:embed/>
                </p:oleObj>
              </mc:Choice>
              <mc:Fallback>
                <p:oleObj name="Equation" r:id="rId3" imgW="53721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981200"/>
                        <a:ext cx="537368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114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58" name="Object 5"/>
          <p:cNvGraphicFramePr>
            <a:graphicFrameLocks noChangeAspect="1"/>
          </p:cNvGraphicFramePr>
          <p:nvPr/>
        </p:nvGraphicFramePr>
        <p:xfrm>
          <a:off x="735013" y="1828800"/>
          <a:ext cx="76469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3" imgW="7645320" imgH="3124080" progId="Equation.DSMT4">
                  <p:embed/>
                </p:oleObj>
              </mc:Choice>
              <mc:Fallback>
                <p:oleObj name="Equation" r:id="rId3" imgW="7645320" imgH="312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828800"/>
                        <a:ext cx="764698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921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71600"/>
            <a:ext cx="8288337" cy="470535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Write each expression as the logarithm of a single expression.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82982" name="Object 4"/>
          <p:cNvGraphicFramePr>
            <a:graphicFrameLocks noChangeAspect="1"/>
          </p:cNvGraphicFramePr>
          <p:nvPr/>
        </p:nvGraphicFramePr>
        <p:xfrm>
          <a:off x="1066800" y="2279650"/>
          <a:ext cx="2705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2705100" imgH="1003300" progId="Equation.DSMT4">
                  <p:embed/>
                </p:oleObj>
              </mc:Choice>
              <mc:Fallback>
                <p:oleObj name="Equation" r:id="rId3" imgW="27051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9650"/>
                        <a:ext cx="2705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5"/>
          <p:cNvGraphicFramePr>
            <a:graphicFrameLocks noChangeAspect="1"/>
          </p:cNvGraphicFramePr>
          <p:nvPr/>
        </p:nvGraphicFramePr>
        <p:xfrm>
          <a:off x="1066800" y="4044950"/>
          <a:ext cx="358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3581400" imgH="584200" progId="Equation.DSMT4">
                  <p:embed/>
                </p:oleObj>
              </mc:Choice>
              <mc:Fallback>
                <p:oleObj name="Equation" r:id="rId5" imgW="35814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44950"/>
                        <a:ext cx="358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4" name="Object 6"/>
          <p:cNvGraphicFramePr>
            <a:graphicFrameLocks noChangeAspect="1"/>
          </p:cNvGraphicFramePr>
          <p:nvPr/>
        </p:nvGraphicFramePr>
        <p:xfrm>
          <a:off x="1066800" y="5543550"/>
          <a:ext cx="316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7" imgW="3162300" imgH="533400" progId="Equation.DSMT4">
                  <p:embed/>
                </p:oleObj>
              </mc:Choice>
              <mc:Fallback>
                <p:oleObj name="Equation" r:id="rId7" imgW="31623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43550"/>
                        <a:ext cx="3162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829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6" name="Object 5"/>
          <p:cNvGraphicFramePr>
            <a:graphicFrameLocks noChangeAspect="1"/>
          </p:cNvGraphicFramePr>
          <p:nvPr/>
        </p:nvGraphicFramePr>
        <p:xfrm>
          <a:off x="977900" y="1803400"/>
          <a:ext cx="58435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5842000" imgH="1168400" progId="Equation.DSMT4">
                  <p:embed/>
                </p:oleObj>
              </mc:Choice>
              <mc:Fallback>
                <p:oleObj name="Equation" r:id="rId3" imgW="58420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803400"/>
                        <a:ext cx="58435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7" name="Object 6"/>
          <p:cNvGraphicFramePr>
            <a:graphicFrameLocks noChangeAspect="1"/>
          </p:cNvGraphicFramePr>
          <p:nvPr/>
        </p:nvGraphicFramePr>
        <p:xfrm>
          <a:off x="895350" y="3746500"/>
          <a:ext cx="6097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5" imgW="6095880" imgH="660240" progId="Equation.DSMT4">
                  <p:embed/>
                </p:oleObj>
              </mc:Choice>
              <mc:Fallback>
                <p:oleObj name="Equation" r:id="rId5" imgW="6095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746500"/>
                        <a:ext cx="60975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8" name="Object 7"/>
          <p:cNvGraphicFramePr>
            <a:graphicFrameLocks noChangeAspect="1"/>
          </p:cNvGraphicFramePr>
          <p:nvPr/>
        </p:nvGraphicFramePr>
        <p:xfrm>
          <a:off x="977900" y="5041900"/>
          <a:ext cx="58689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7" imgW="5867400" imgH="1054100" progId="Equation.DSMT4">
                  <p:embed/>
                </p:oleObj>
              </mc:Choice>
              <mc:Fallback>
                <p:oleObj name="Equation" r:id="rId7" imgW="58674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041900"/>
                        <a:ext cx="58689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00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600200"/>
            <a:ext cx="8288337" cy="472440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Write each expression as the logarithm of a single expression.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85030" name="Object 4"/>
          <p:cNvGraphicFramePr>
            <a:graphicFrameLocks noChangeAspect="1"/>
          </p:cNvGraphicFramePr>
          <p:nvPr/>
        </p:nvGraphicFramePr>
        <p:xfrm>
          <a:off x="1065213" y="27813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4191000" imgH="444500" progId="Equation.DSMT4">
                  <p:embed/>
                </p:oleObj>
              </mc:Choice>
              <mc:Fallback>
                <p:oleObj name="Equation" r:id="rId3" imgW="4191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781300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5"/>
          <p:cNvGraphicFramePr>
            <a:graphicFrameLocks noChangeAspect="1"/>
          </p:cNvGraphicFramePr>
          <p:nvPr/>
        </p:nvGraphicFramePr>
        <p:xfrm>
          <a:off x="1052513" y="3835400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4203700" imgH="1003300" progId="Equation.DSMT4">
                  <p:embed/>
                </p:oleObj>
              </mc:Choice>
              <mc:Fallback>
                <p:oleObj name="Equation" r:id="rId5" imgW="42037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835400"/>
                        <a:ext cx="420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2" name="Object 6"/>
          <p:cNvGraphicFramePr>
            <a:graphicFrameLocks noChangeAspect="1"/>
          </p:cNvGraphicFramePr>
          <p:nvPr/>
        </p:nvGraphicFramePr>
        <p:xfrm>
          <a:off x="1052513" y="5537200"/>
          <a:ext cx="5043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7" imgW="5041900" imgH="558800" progId="Equation.DSMT4">
                  <p:embed/>
                </p:oleObj>
              </mc:Choice>
              <mc:Fallback>
                <p:oleObj name="Equation" r:id="rId7" imgW="50419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537200"/>
                        <a:ext cx="5043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811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4" name="Object 7"/>
          <p:cNvGraphicFramePr>
            <a:graphicFrameLocks noChangeAspect="1"/>
          </p:cNvGraphicFramePr>
          <p:nvPr/>
        </p:nvGraphicFramePr>
        <p:xfrm>
          <a:off x="558800" y="1981200"/>
          <a:ext cx="759618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7594560" imgH="2374560" progId="Equation.DSMT4">
                  <p:embed/>
                </p:oleObj>
              </mc:Choice>
              <mc:Fallback>
                <p:oleObj name="Equation" r:id="rId3" imgW="7594560" imgH="237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981200"/>
                        <a:ext cx="7596188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664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078" name="Object 5"/>
          <p:cNvGraphicFramePr>
            <a:graphicFrameLocks noChangeAspect="1"/>
          </p:cNvGraphicFramePr>
          <p:nvPr/>
        </p:nvGraphicFramePr>
        <p:xfrm>
          <a:off x="484188" y="1435100"/>
          <a:ext cx="7377112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7810500" imgH="4965700" progId="Equation.DSMT4">
                  <p:embed/>
                </p:oleObj>
              </mc:Choice>
              <mc:Fallback>
                <p:oleObj name="Equation" r:id="rId3" imgW="7810500" imgH="496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435100"/>
                        <a:ext cx="7377112" cy="46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973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6482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the first four terms of the recursive sequence that is defined by</a:t>
            </a:r>
            <a:r>
              <a:rPr lang="en-US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latin typeface="Arial" charset="0"/>
                <a:cs typeface="Arial" charset="0"/>
              </a:rPr>
              <a:t> + 1 and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15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15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31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First four terms are: 3, 7, 15, 31.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terms of a recursive sequence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0127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02" name="Object 6"/>
          <p:cNvGraphicFramePr>
            <a:graphicFrameLocks noChangeAspect="1"/>
          </p:cNvGraphicFramePr>
          <p:nvPr/>
        </p:nvGraphicFramePr>
        <p:xfrm>
          <a:off x="804863" y="2082800"/>
          <a:ext cx="727868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3" imgW="7277040" imgH="3200400" progId="Equation.DSMT4">
                  <p:embed/>
                </p:oleObj>
              </mc:Choice>
              <mc:Fallback>
                <p:oleObj name="Equation" r:id="rId3" imgW="7277040" imgH="320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082800"/>
                        <a:ext cx="727868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966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7063" y="152400"/>
            <a:ext cx="8288337" cy="6858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Change of Base Formula</a:t>
            </a:r>
          </a:p>
        </p:txBody>
      </p:sp>
      <p:sp>
        <p:nvSpPr>
          <p:cNvPr id="389125" name="Rectangle 1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76400"/>
            <a:ext cx="7696200" cy="3352800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 smtClean="0">
                <a:latin typeface="Arial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 ≠ 1,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 ≠ 1 be positive real numbers. Then</a:t>
            </a:r>
            <a:endParaRPr lang="en-US" altLang="en-US" dirty="0" smtClean="0">
              <a:latin typeface="Helvetica" pitchFamily="1" charset="0"/>
              <a:cs typeface="Arial" charset="0"/>
            </a:endParaRPr>
          </a:p>
        </p:txBody>
      </p:sp>
      <p:graphicFrame>
        <p:nvGraphicFramePr>
          <p:cNvPr id="389126" name="Object 16"/>
          <p:cNvGraphicFramePr>
            <a:graphicFrameLocks noChangeAspect="1"/>
          </p:cNvGraphicFramePr>
          <p:nvPr/>
        </p:nvGraphicFramePr>
        <p:xfrm>
          <a:off x="3276600" y="3276600"/>
          <a:ext cx="2730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3" imgW="2730500" imgH="1181100" progId="Equation.DSMT4">
                  <p:embed/>
                </p:oleObj>
              </mc:Choice>
              <mc:Fallback>
                <p:oleObj name="Equation" r:id="rId3" imgW="27305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2730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36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460500"/>
            <a:ext cx="8288338" cy="45593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Use a calculator to approximate each expression to the nearest thousandth.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endParaRPr lang="en-US" altLang="en-US" sz="3200" dirty="0" smtClean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90150" name="Object 4"/>
          <p:cNvGraphicFramePr>
            <a:graphicFrameLocks noChangeAspect="1"/>
          </p:cNvGraphicFramePr>
          <p:nvPr/>
        </p:nvGraphicFramePr>
        <p:xfrm>
          <a:off x="365125" y="2568575"/>
          <a:ext cx="1736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2082800" imgH="558800" progId="Equation.DSMT4">
                  <p:embed/>
                </p:oleObj>
              </mc:Choice>
              <mc:Fallback>
                <p:oleObj name="Equation" r:id="rId3" imgW="2082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568575"/>
                        <a:ext cx="17367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1" name="Object 5"/>
          <p:cNvGraphicFramePr>
            <a:graphicFrameLocks noChangeAspect="1"/>
          </p:cNvGraphicFramePr>
          <p:nvPr/>
        </p:nvGraphicFramePr>
        <p:xfrm>
          <a:off x="3917950" y="2474913"/>
          <a:ext cx="3198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5" imgW="3835400" imgH="558800" progId="Equation.DSMT4">
                  <p:embed/>
                </p:oleObj>
              </mc:Choice>
              <mc:Fallback>
                <p:oleObj name="Equation" r:id="rId5" imgW="3835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474913"/>
                        <a:ext cx="3198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7"/>
          <p:cNvGraphicFramePr>
            <a:graphicFrameLocks noChangeAspect="1"/>
          </p:cNvGraphicFramePr>
          <p:nvPr/>
        </p:nvGraphicFramePr>
        <p:xfrm>
          <a:off x="609600" y="4102100"/>
          <a:ext cx="33734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7" imgW="3581400" imgH="1612900" progId="Equation.DSMT4">
                  <p:embed/>
                </p:oleObj>
              </mc:Choice>
              <mc:Fallback>
                <p:oleObj name="Equation" r:id="rId7" imgW="3581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02100"/>
                        <a:ext cx="3373438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Applying the change of base formula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40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4" name="Object 7"/>
          <p:cNvGraphicFramePr>
            <a:graphicFrameLocks noChangeAspect="1"/>
          </p:cNvGraphicFramePr>
          <p:nvPr/>
        </p:nvGraphicFramePr>
        <p:xfrm>
          <a:off x="762000" y="1930400"/>
          <a:ext cx="383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3" imgW="3835400" imgH="558800" progId="Equation.DSMT4">
                  <p:embed/>
                </p:oleObj>
              </mc:Choice>
              <mc:Fallback>
                <p:oleObj name="Equation" r:id="rId3" imgW="3835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30400"/>
                        <a:ext cx="383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1175" name="Picture 8" descr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3695700"/>
            <a:ext cx="4013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1176" name="Object 9"/>
          <p:cNvGraphicFramePr>
            <a:graphicFrameLocks noChangeAspect="1"/>
          </p:cNvGraphicFramePr>
          <p:nvPr/>
        </p:nvGraphicFramePr>
        <p:xfrm>
          <a:off x="1608138" y="2889250"/>
          <a:ext cx="3073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6" imgW="3073400" imgH="1612900" progId="Equation.DSMT4">
                  <p:embed/>
                </p:oleObj>
              </mc:Choice>
              <mc:Fallback>
                <p:oleObj name="Equation" r:id="rId6" imgW="3073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889250"/>
                        <a:ext cx="3073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Applying the change of base formula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3881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2514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Let a recursive sequence be defined as follows.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– 2,   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&gt; 1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latin typeface="Arial" charset="0"/>
                <a:cs typeface="Arial" charset="0"/>
              </a:rPr>
              <a:t> Give a numerical representation (list each term in a table) for 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= 1, 2, 3, 4, 5. </a:t>
            </a:r>
          </a:p>
          <a:p>
            <a:pPr defTabSz="914400"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(b)</a:t>
            </a:r>
            <a:r>
              <a:rPr lang="en-US" altLang="en-US" dirty="0" smtClean="0">
                <a:latin typeface="Arial" charset="0"/>
                <a:cs typeface="Arial" charset="0"/>
              </a:rPr>
              <a:t> Graph the first five terms of this sequence.</a:t>
            </a:r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10630" name="Rectangle 4"/>
          <p:cNvSpPr>
            <a:spLocks noChangeArrowheads="1"/>
          </p:cNvSpPr>
          <p:nvPr/>
        </p:nvSpPr>
        <p:spPr bwMode="auto">
          <a:xfrm>
            <a:off x="685800" y="3429000"/>
            <a:ext cx="81613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35000" indent="-6350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endParaRPr lang="en-US" altLang="en-US" sz="3200">
              <a:sym typeface="Symbol" pitchFamily="18" charset="2"/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36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447800"/>
            <a:ext cx="8318500" cy="4876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</a:t>
            </a: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Numerical Representation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Calculate the first five terms of the sequence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6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6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FF3399"/>
                </a:solidFill>
                <a:latin typeface="Arial" charset="0"/>
                <a:cs typeface="Arial" charset="0"/>
              </a:rPr>
              <a:t>10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FF3399"/>
                </a:solidFill>
                <a:latin typeface="Arial" charset="0"/>
                <a:cs typeface="Arial" charset="0"/>
              </a:rPr>
              <a:t>10</a:t>
            </a:r>
            <a:r>
              <a:rPr lang="en-US" altLang="en-US" dirty="0" smtClean="0">
                <a:latin typeface="Arial" charset="0"/>
                <a:cs typeface="Arial" charset="0"/>
              </a:rPr>
              <a:t>) – 2 =  18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first five terms are 3, 4, 6, 10, 18.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074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295400"/>
            <a:ext cx="8318500" cy="4876800"/>
          </a:xfrm>
        </p:spPr>
        <p:txBody>
          <a:bodyPr lIns="91440" tIns="45720" rIns="91440" bIns="45720"/>
          <a:lstStyle/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 	</a:t>
            </a: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Graphical</a:t>
            </a:r>
            <a:b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</a:b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	Representation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Plot the points (1, 3)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(2, 4), (3, 6), (4, 10),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(5, 18). </a:t>
            </a: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12678" name="Picture 4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4241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79" name="Picture 5" descr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25800"/>
            <a:ext cx="2946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47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5621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1425</Words>
  <Application>Microsoft Office PowerPoint</Application>
  <PresentationFormat>On-screen Show (4:3)</PresentationFormat>
  <Paragraphs>255</Paragraphs>
  <Slides>63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Garamond</vt:lpstr>
      <vt:lpstr>Times New Roman</vt:lpstr>
      <vt:lpstr>Verdana</vt:lpstr>
      <vt:lpstr>Wingdings</vt:lpstr>
      <vt:lpstr>Level</vt:lpstr>
      <vt:lpstr>Microsoft Equation 3.0</vt:lpstr>
      <vt:lpstr>Equation</vt:lpstr>
      <vt:lpstr>MathType 5.0 Equation</vt:lpstr>
      <vt:lpstr>MathType 6.0 Equation</vt:lpstr>
      <vt:lpstr>CS 325 Week 0 Review Sequences  </vt:lpstr>
      <vt:lpstr>Sequence</vt:lpstr>
      <vt:lpstr>PowerPoint Presentation</vt:lpstr>
      <vt:lpstr>PowerPoint Presentation</vt:lpstr>
      <vt:lpstr>Recursive Sequence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Sequences </vt:lpstr>
      <vt:lpstr>Arithmetic Sequence </vt:lpstr>
      <vt:lpstr>Arithmetic Sequence </vt:lpstr>
      <vt:lpstr>PowerPoint Presentation</vt:lpstr>
      <vt:lpstr>PowerPoint Presentation</vt:lpstr>
      <vt:lpstr>Terms of an Arithmetic Sequence </vt:lpstr>
      <vt:lpstr>Infinite Geometric Sequence</vt:lpstr>
      <vt:lpstr>Geometric Sequences </vt:lpstr>
      <vt:lpstr>PowerPoint Presentation</vt:lpstr>
      <vt:lpstr>PowerPoint Presentation</vt:lpstr>
      <vt:lpstr>Series  </vt:lpstr>
      <vt:lpstr>Introduction </vt:lpstr>
      <vt:lpstr>Series</vt:lpstr>
      <vt:lpstr>Partial Sums</vt:lpstr>
      <vt:lpstr>Partial Sums</vt:lpstr>
      <vt:lpstr>PowerPoint Presentation</vt:lpstr>
      <vt:lpstr>PowerPoint Presentation</vt:lpstr>
      <vt:lpstr>Sum of the First n Terms of an Arithmetic Sequence</vt:lpstr>
      <vt:lpstr>PowerPoint Presentation</vt:lpstr>
      <vt:lpstr>Sum of the First n Terms of an Geometric Sequence</vt:lpstr>
      <vt:lpstr>PowerPoint Presentation</vt:lpstr>
      <vt:lpstr>PowerPoint Presentation</vt:lpstr>
      <vt:lpstr>Sum of an Infinite Geometric Series</vt:lpstr>
      <vt:lpstr>PowerPoint Presentation</vt:lpstr>
      <vt:lpstr>Summation Notation </vt:lpstr>
      <vt:lpstr>Sigma/Summation Notation</vt:lpstr>
      <vt:lpstr>PowerPoint Presentation</vt:lpstr>
      <vt:lpstr>PowerPoint Presentation</vt:lpstr>
      <vt:lpstr>Summation Notation</vt:lpstr>
      <vt:lpstr>PowerPoint Presentation</vt:lpstr>
      <vt:lpstr>PowerPoint Presentation</vt:lpstr>
      <vt:lpstr>PowerPoint Presentation</vt:lpstr>
      <vt:lpstr>Summation Properties</vt:lpstr>
      <vt:lpstr>Useful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Logarithms</vt:lpstr>
      <vt:lpstr>Properties of the Logarithm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of Base Formula</vt:lpstr>
      <vt:lpstr>PowerPoint Presentation</vt:lpstr>
      <vt:lpstr>PowerPoint Presentation</vt:lpstr>
    </vt:vector>
  </TitlesOfParts>
  <Company>Central Dauphin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Sigma/Summation Notation</dc:title>
  <dc:subject>CS325</dc:subject>
  <dc:creator>Juli</dc:creator>
  <cp:lastModifiedBy>Schutfort</cp:lastModifiedBy>
  <cp:revision>33</cp:revision>
  <dcterms:created xsi:type="dcterms:W3CDTF">2009-01-13T13:42:53Z</dcterms:created>
  <dcterms:modified xsi:type="dcterms:W3CDTF">2015-06-17T05:06:40Z</dcterms:modified>
</cp:coreProperties>
</file>