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23" r:id="rId2"/>
    <p:sldId id="461" r:id="rId3"/>
    <p:sldId id="496" r:id="rId4"/>
    <p:sldId id="495" r:id="rId5"/>
    <p:sldId id="428" r:id="rId6"/>
    <p:sldId id="374" r:id="rId7"/>
    <p:sldId id="430" r:id="rId8"/>
    <p:sldId id="429" r:id="rId9"/>
    <p:sldId id="464" r:id="rId10"/>
    <p:sldId id="392" r:id="rId11"/>
    <p:sldId id="432" r:id="rId12"/>
    <p:sldId id="467" r:id="rId13"/>
    <p:sldId id="441" r:id="rId14"/>
    <p:sldId id="439" r:id="rId15"/>
    <p:sldId id="489" r:id="rId16"/>
    <p:sldId id="490" r:id="rId17"/>
    <p:sldId id="491" r:id="rId18"/>
    <p:sldId id="481" r:id="rId19"/>
    <p:sldId id="484" r:id="rId20"/>
    <p:sldId id="501" r:id="rId21"/>
    <p:sldId id="438" r:id="rId22"/>
    <p:sldId id="494" r:id="rId23"/>
    <p:sldId id="497" r:id="rId24"/>
    <p:sldId id="498" r:id="rId25"/>
    <p:sldId id="468" r:id="rId26"/>
    <p:sldId id="482" r:id="rId27"/>
    <p:sldId id="444" r:id="rId28"/>
    <p:sldId id="486" r:id="rId29"/>
    <p:sldId id="469" r:id="rId30"/>
    <p:sldId id="485" r:id="rId31"/>
    <p:sldId id="471" r:id="rId32"/>
    <p:sldId id="460" r:id="rId33"/>
    <p:sldId id="446" r:id="rId34"/>
    <p:sldId id="391" r:id="rId35"/>
    <p:sldId id="500" r:id="rId36"/>
    <p:sldId id="473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DD0111"/>
    <a:srgbClr val="008080"/>
    <a:srgbClr val="FF3300"/>
    <a:srgbClr val="CC0000"/>
    <a:srgbClr val="006699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8" autoAdjust="0"/>
    <p:restoredTop sz="94669" autoAdjust="0"/>
  </p:normalViewPr>
  <p:slideViewPr>
    <p:cSldViewPr snapToGrid="0">
      <p:cViewPr>
        <p:scale>
          <a:sx n="70" d="100"/>
          <a:sy n="70" d="100"/>
        </p:scale>
        <p:origin x="-1896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BAD4493-9EFC-4E72-A6E2-3E11F6D74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82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8F3DF93-E66D-4C60-AD6A-8AB439BB53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766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3DF93-E66D-4C60-AD6A-8AB439BB531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27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CS 477/677 -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537443-60AD-4F1C-97D5-F6C1E2357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73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7B197-FB18-4417-A949-5A743905B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73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BE91-B455-4287-B470-45D849E25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81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9A4BE-992F-4859-804E-A650BBB68D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165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84A1-691D-4379-9CDC-2E239C4A8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62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0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7EB61-624B-49A6-A83A-DF2D332B6C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36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DDD04-4426-4FD1-A9F0-8CDC2EAD4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98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2D76-D809-4B2F-AE59-190EB23E4D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39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43968-80FC-4285-8A4D-3DED43553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20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B46E-8C59-4BE2-BF41-C9AB2D452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2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2062D-24EE-4F00-9D98-01D3673A5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66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DD836-95D4-40CC-9AE9-BD2A2FD2F9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14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3DBAC-E4DB-4DE9-A340-E327AB8666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6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8453AF2-3CAC-4919-AEAF-DCEB5D89B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88106"/>
          </a:xfrm>
          <a:prstGeom prst="roundRect">
            <a:avLst>
              <a:gd name="adj" fmla="val 16667"/>
            </a:avLst>
          </a:prstGeom>
          <a:gradFill rotWithShape="1">
            <a:gsLst>
              <a:gs pos="42000">
                <a:srgbClr val="FF3300"/>
              </a:gs>
              <a:gs pos="0">
                <a:schemeClr val="bg1"/>
              </a:gs>
              <a:gs pos="16000">
                <a:srgbClr val="FF33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rgbClr val="FF3300"/>
                </a:solidFill>
              </a:ln>
              <a:solidFill>
                <a:srgbClr val="FF33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>
              <a:lumMod val="50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325 – Asymptotic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 Part 1 </a:t>
            </a:r>
            <a:r>
              <a:rPr lang="en-US" dirty="0" smtClean="0"/>
              <a:t>Big-Oh, Omega, Theta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performance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L1.</a:t>
            </a:r>
            <a:fld id="{26452FB3-4CDF-40E0-B5FB-A8F69DA3DAC6}" type="slidenum">
              <a:rPr lang="en-US" altLang="en-US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 flipV="1">
            <a:off x="914400" y="2971800"/>
            <a:ext cx="0" cy="2971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914400" y="5943600"/>
            <a:ext cx="3581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5" name="Arc 5"/>
          <p:cNvSpPr>
            <a:spLocks/>
          </p:cNvSpPr>
          <p:nvPr/>
        </p:nvSpPr>
        <p:spPr bwMode="auto">
          <a:xfrm flipV="1">
            <a:off x="1143000" y="2971800"/>
            <a:ext cx="3276600" cy="1752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9262"/>
              <a:gd name="T1" fmla="*/ 0 h 21600"/>
              <a:gd name="T2" fmla="*/ 19262 w 19262"/>
              <a:gd name="T3" fmla="*/ 11827 h 21600"/>
              <a:gd name="T4" fmla="*/ 0 w 1926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62" h="21600" fill="none" extrusionOk="0">
                <a:moveTo>
                  <a:pt x="-1" y="0"/>
                </a:moveTo>
                <a:cubicBezTo>
                  <a:pt x="8135" y="0"/>
                  <a:pt x="15581" y="4571"/>
                  <a:pt x="19262" y="11826"/>
                </a:cubicBezTo>
              </a:path>
              <a:path w="19262" h="21600" stroke="0" extrusionOk="0">
                <a:moveTo>
                  <a:pt x="-1" y="0"/>
                </a:moveTo>
                <a:cubicBezTo>
                  <a:pt x="8135" y="0"/>
                  <a:pt x="15581" y="4571"/>
                  <a:pt x="19262" y="11826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6" name="Arc 6"/>
          <p:cNvSpPr>
            <a:spLocks/>
          </p:cNvSpPr>
          <p:nvPr/>
        </p:nvSpPr>
        <p:spPr bwMode="auto">
          <a:xfrm flipV="1">
            <a:off x="-76200" y="1751013"/>
            <a:ext cx="4495800" cy="3659187"/>
          </a:xfrm>
          <a:custGeom>
            <a:avLst/>
            <a:gdLst>
              <a:gd name="G0" fmla="+- 0 0 0"/>
              <a:gd name="G1" fmla="+- 20940 0 0"/>
              <a:gd name="G2" fmla="+- 21600 0 0"/>
              <a:gd name="T0" fmla="*/ 5300 w 19932"/>
              <a:gd name="T1" fmla="*/ 0 h 20940"/>
              <a:gd name="T2" fmla="*/ 19932 w 19932"/>
              <a:gd name="T3" fmla="*/ 12616 h 20940"/>
              <a:gd name="T4" fmla="*/ 0 w 19932"/>
              <a:gd name="T5" fmla="*/ 20940 h 20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32" h="20940" fill="none" extrusionOk="0">
                <a:moveTo>
                  <a:pt x="5299" y="0"/>
                </a:moveTo>
                <a:cubicBezTo>
                  <a:pt x="11890" y="1668"/>
                  <a:pt x="17311" y="6342"/>
                  <a:pt x="19931" y="12616"/>
                </a:cubicBezTo>
              </a:path>
              <a:path w="19932" h="20940" stroke="0" extrusionOk="0">
                <a:moveTo>
                  <a:pt x="5299" y="0"/>
                </a:moveTo>
                <a:cubicBezTo>
                  <a:pt x="11890" y="1668"/>
                  <a:pt x="17311" y="6342"/>
                  <a:pt x="19931" y="12616"/>
                </a:cubicBezTo>
                <a:lnTo>
                  <a:pt x="0" y="20940"/>
                </a:lnTo>
                <a:close/>
              </a:path>
            </a:pathLst>
          </a:cu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505200" y="4343400"/>
            <a:ext cx="0" cy="16002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590800" y="58975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1" dirty="0" smtClean="0">
                <a:latin typeface="Times New Roman" pitchFamily="18" charset="0"/>
              </a:rPr>
              <a:t>n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0" y="4362450"/>
            <a:ext cx="88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1" dirty="0" smtClean="0">
                <a:latin typeface="Times New Roman" pitchFamily="18" charset="0"/>
              </a:rPr>
              <a:t>T</a:t>
            </a:r>
            <a:r>
              <a:rPr lang="en-US" altLang="en-US" sz="3200" dirty="0" smtClean="0">
                <a:latin typeface="Times New Roman" pitchFamily="18" charset="0"/>
              </a:rPr>
              <a:t>(</a:t>
            </a:r>
            <a:r>
              <a:rPr lang="en-US" altLang="en-US" sz="3200" i="1" dirty="0" smtClean="0">
                <a:latin typeface="Times New Roman" pitchFamily="18" charset="0"/>
              </a:rPr>
              <a:t>n</a:t>
            </a:r>
            <a:r>
              <a:rPr lang="en-US" altLang="en-US" sz="3200" dirty="0" smtClean="0">
                <a:latin typeface="Times New Roman" pitchFamily="18" charset="0"/>
              </a:rPr>
              <a:t>)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352800" y="58896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2400" baseline="-25000" smtClean="0">
                <a:solidFill>
                  <a:srgbClr val="009999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571500" y="1447800"/>
            <a:ext cx="800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When </a:t>
            </a:r>
            <a:r>
              <a:rPr lang="en-US" altLang="en-US" sz="3200" i="1" dirty="0" smtClean="0">
                <a:latin typeface="Times New Roman" pitchFamily="18" charset="0"/>
              </a:rPr>
              <a:t>n</a:t>
            </a:r>
            <a:r>
              <a:rPr lang="en-US" altLang="en-US" sz="3200" dirty="0" smtClean="0">
                <a:latin typeface="Times New Roman" pitchFamily="18" charset="0"/>
              </a:rPr>
              <a:t> gets large enough, </a:t>
            </a:r>
            <a:r>
              <a:rPr lang="en-US" altLang="en-US" sz="3200" dirty="0" smtClean="0">
                <a:latin typeface="Times New Roman" pitchFamily="18" charset="0"/>
              </a:rPr>
              <a:t>an </a:t>
            </a:r>
            <a:r>
              <a:rPr lang="en-US" altLang="en-US" sz="3200" i="1" dirty="0" smtClean="0">
                <a:latin typeface="Times New Roman" pitchFamily="18" charset="0"/>
              </a:rPr>
              <a:t>n</a:t>
            </a:r>
            <a:r>
              <a:rPr lang="en-US" altLang="en-US" sz="3200" baseline="30000" dirty="0" smtClean="0">
                <a:latin typeface="Times New Roman" pitchFamily="18" charset="0"/>
              </a:rPr>
              <a:t>2</a:t>
            </a:r>
            <a:r>
              <a:rPr lang="en-US" altLang="en-US" sz="3200" dirty="0" smtClean="0">
                <a:latin typeface="Times New Roman" pitchFamily="18" charset="0"/>
              </a:rPr>
              <a:t> </a:t>
            </a:r>
            <a:r>
              <a:rPr lang="en-US" altLang="en-US" sz="3200" dirty="0" smtClean="0">
                <a:latin typeface="Times New Roman" pitchFamily="18" charset="0"/>
              </a:rPr>
              <a:t>algorithm always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 “</a:t>
            </a:r>
            <a:r>
              <a:rPr lang="en-US" altLang="en-US" sz="3200" i="1" dirty="0" smtClean="0">
                <a:solidFill>
                  <a:srgbClr val="0000FF"/>
                </a:solidFill>
                <a:latin typeface="Times New Roman" pitchFamily="18" charset="0"/>
              </a:rPr>
              <a:t>beats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” a </a:t>
            </a:r>
            <a:r>
              <a:rPr lang="en-US" altLang="en-US" sz="3200" i="1" dirty="0" smtClean="0">
                <a:latin typeface="Times New Roman" pitchFamily="18" charset="0"/>
              </a:rPr>
              <a:t>n</a:t>
            </a:r>
            <a:r>
              <a:rPr lang="en-US" altLang="en-US" sz="3200" baseline="30000" dirty="0" smtClean="0">
                <a:latin typeface="Times New Roman" pitchFamily="18" charset="0"/>
              </a:rPr>
              <a:t>3</a:t>
            </a:r>
            <a:r>
              <a:rPr lang="en-US" altLang="en-US" sz="3200" dirty="0" smtClean="0">
                <a:latin typeface="Times New Roman" pitchFamily="18" charset="0"/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algorithm.</a:t>
            </a:r>
          </a:p>
        </p:txBody>
      </p:sp>
    </p:spTree>
    <p:extLst>
      <p:ext uri="{BB962C8B-B14F-4D97-AF65-F5344CB8AC3E}">
        <p14:creationId xmlns:p14="http://schemas.microsoft.com/office/powerpoint/2010/main" val="19272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058DDA9-41D6-427E-B1E6-77333FA83688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Asymptotic Notation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74798" cy="5076825"/>
          </a:xfrm>
        </p:spPr>
        <p:txBody>
          <a:bodyPr/>
          <a:lstStyle/>
          <a:p>
            <a:pPr marL="533400" indent="-533400" eaLnBrk="1" hangingPunct="1">
              <a:lnSpc>
                <a:spcPct val="18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Big-Oh - O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notation: asymptotic “less than”: 	</a:t>
            </a:r>
          </a:p>
          <a:p>
            <a:pPr marL="914400" lvl="1" indent="-457200" eaLnBrk="1" hangingPunct="1">
              <a:lnSpc>
                <a:spcPct val="180000"/>
              </a:lnSpc>
            </a:pP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f(n)=O(g(n)) implies:  f(n) “≤” g(n)</a:t>
            </a:r>
          </a:p>
          <a:p>
            <a:pPr marL="514350" indent="-457200" eaLnBrk="1" hangingPunct="1">
              <a:lnSpc>
                <a:spcPct val="18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Omega - 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notation: asymptotic “greater than”: 	</a:t>
            </a:r>
          </a:p>
          <a:p>
            <a:pPr marL="914400" lvl="1" indent="-457200" eaLnBrk="1" hangingPunct="1">
              <a:lnSpc>
                <a:spcPct val="180000"/>
              </a:lnSpc>
            </a:pP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f(n)=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(g(n)) implies: f(n) “≥” g(n)</a:t>
            </a:r>
          </a:p>
          <a:p>
            <a:pPr marL="533400" indent="-533400" eaLnBrk="1" hangingPunct="1">
              <a:lnSpc>
                <a:spcPct val="18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Theta - 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notation: asymptotic “equality”: 		</a:t>
            </a:r>
          </a:p>
          <a:p>
            <a:pPr marL="914400" lvl="1" indent="-457200" eaLnBrk="1" hangingPunct="1">
              <a:lnSpc>
                <a:spcPct val="180000"/>
              </a:lnSpc>
            </a:pP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f(n)=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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(g(n)) implies: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f(n) “=” g(n)</a:t>
            </a:r>
          </a:p>
        </p:txBody>
      </p:sp>
    </p:spTree>
    <p:extLst>
      <p:ext uri="{BB962C8B-B14F-4D97-AF65-F5344CB8AC3E}">
        <p14:creationId xmlns:p14="http://schemas.microsoft.com/office/powerpoint/2010/main" val="264263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21DA65-D354-403D-A5B6-1122D0C108DB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dirty="0">
                <a:sym typeface="Symbol" pitchFamily="18" charset="2"/>
              </a:rPr>
              <a:t>O</a:t>
            </a:r>
            <a:r>
              <a:rPr lang="en-US" altLang="en-US" dirty="0">
                <a:sym typeface="Symbol" pitchFamily="18" charset="2"/>
              </a:rPr>
              <a:t>-notation</a:t>
            </a:r>
            <a:endParaRPr lang="en-US" altLang="en-US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73043" y="4149024"/>
            <a:ext cx="4122737" cy="5076825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400" dirty="0" smtClean="0"/>
          </a:p>
        </p:txBody>
      </p:sp>
      <p:graphicFrame>
        <p:nvGraphicFramePr>
          <p:cNvPr id="19461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6823368"/>
              </p:ext>
            </p:extLst>
          </p:nvPr>
        </p:nvGraphicFramePr>
        <p:xfrm>
          <a:off x="101820" y="1254641"/>
          <a:ext cx="8915879" cy="504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1" name="Paint Shop Pro Image" r:id="rId3" imgW="7736585" imgH="4380488" progId="PaintShopPro">
                  <p:embed/>
                </p:oleObj>
              </mc:Choice>
              <mc:Fallback>
                <p:oleObj name="Paint Shop Pro Image" r:id="rId3" imgW="7736585" imgH="4380488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20" y="1254641"/>
                        <a:ext cx="8915879" cy="5044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4429125" y="2563813"/>
            <a:ext cx="4122738" cy="37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 sz="2400">
              <a:latin typeface="Monotype Corsiva" pitchFamily="66" charset="0"/>
              <a:sym typeface="Symbol" pitchFamily="18" charset="2"/>
            </a:endParaRPr>
          </a:p>
        </p:txBody>
      </p:sp>
      <p:pic>
        <p:nvPicPr>
          <p:cNvPr id="7" name="Picture 8" descr="graph_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4" y="2291244"/>
            <a:ext cx="3498998" cy="3517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0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83A6B08-9DD7-4F34-811E-CB1193CA85FE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Note 30</a:t>
            </a: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+8 isn’t</a:t>
            </a:r>
            <a:b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less than </a:t>
            </a: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/>
            </a:r>
            <a:b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</a:b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anywhere 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&gt;0).</a:t>
            </a:r>
          </a:p>
          <a:p>
            <a:pPr eaLnBrk="1" hangingPunct="1"/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It isn’t even</a:t>
            </a:r>
            <a:b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less than 31</a:t>
            </a: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/>
            </a:r>
            <a:b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</a:b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everywhere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But it </a:t>
            </a: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is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less than</a:t>
            </a:r>
            <a:b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31</a:t>
            </a:r>
            <a:r>
              <a:rPr lang="en-US" altLang="ko-KR" sz="24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400" u="sng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everywhere to</a:t>
            </a:r>
            <a:br>
              <a:rPr lang="en-US" altLang="ko-KR" sz="2400" u="sng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</a:br>
            <a:r>
              <a:rPr lang="en-US" altLang="ko-KR" sz="2400" u="sng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the right of </a:t>
            </a:r>
            <a:r>
              <a:rPr lang="en-US" altLang="ko-KR" sz="2400" i="1" u="sng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sz="2400" u="sng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=8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247811" name="Group 3"/>
          <p:cNvGrpSpPr>
            <a:grpSpLocks/>
          </p:cNvGrpSpPr>
          <p:nvPr/>
        </p:nvGrpSpPr>
        <p:grpSpPr bwMode="auto">
          <a:xfrm>
            <a:off x="5045075" y="2286000"/>
            <a:ext cx="2117725" cy="3200400"/>
            <a:chOff x="3178" y="1440"/>
            <a:chExt cx="1334" cy="2016"/>
          </a:xfrm>
        </p:grpSpPr>
        <p:sp>
          <p:nvSpPr>
            <p:cNvPr id="23570" name="Rectangle 4"/>
            <p:cNvSpPr>
              <a:spLocks noChangeArrowheads="1"/>
            </p:cNvSpPr>
            <p:nvPr/>
          </p:nvSpPr>
          <p:spPr bwMode="auto">
            <a:xfrm>
              <a:off x="3216" y="1440"/>
              <a:ext cx="1296" cy="20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1" name="Line 5"/>
            <p:cNvSpPr>
              <a:spLocks noChangeShapeType="1"/>
            </p:cNvSpPr>
            <p:nvPr/>
          </p:nvSpPr>
          <p:spPr bwMode="auto">
            <a:xfrm flipV="1">
              <a:off x="3216" y="1440"/>
              <a:ext cx="0" cy="20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Text Box 6"/>
            <p:cNvSpPr txBox="1">
              <a:spLocks noChangeArrowheads="1"/>
            </p:cNvSpPr>
            <p:nvPr/>
          </p:nvSpPr>
          <p:spPr bwMode="auto">
            <a:xfrm>
              <a:off x="3178" y="3120"/>
              <a:ext cx="9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400" i="1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</a:rPr>
                <a:t>n&gt;n</a:t>
              </a:r>
              <a:r>
                <a:rPr lang="en-US" altLang="ko-KR" sz="2400" i="1" baseline="-25000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</a:rPr>
                <a:t>0</a:t>
              </a:r>
              <a:r>
                <a:rPr lang="en-US" altLang="ko-KR" sz="2400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</a:rPr>
                <a:t>=8 </a:t>
              </a:r>
              <a:r>
                <a:rPr lang="en-US" altLang="ko-KR" sz="2400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  <a:sym typeface="Symbol" pitchFamily="18" charset="2"/>
                </a:rPr>
                <a:t></a:t>
              </a:r>
              <a:endParaRPr lang="en-US" altLang="ko-KR" sz="2400">
                <a:latin typeface="Times New Roman" pitchFamily="18" charset="0"/>
                <a:ea typeface="Gulim" pitchFamily="34" charset="-127"/>
              </a:endParaRPr>
            </a:p>
          </p:txBody>
        </p:sp>
      </p:grpSp>
      <p:sp>
        <p:nvSpPr>
          <p:cNvPr id="2355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Big-O example, graphically</a:t>
            </a:r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V="1">
            <a:off x="4267200" y="22860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4267200" y="54864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V="1">
            <a:off x="4267200" y="2286000"/>
            <a:ext cx="220980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4876800" y="5486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Increasing </a:t>
            </a:r>
            <a:r>
              <a:rPr lang="en-US" altLang="ko-KR" sz="2400" i="1">
                <a:latin typeface="Times New Roman" pitchFamily="18" charset="0"/>
                <a:ea typeface="Gulim" pitchFamily="34" charset="-127"/>
              </a:rPr>
              <a:t>n </a:t>
            </a:r>
            <a:r>
              <a:rPr lang="en-US" altLang="ko-KR" sz="2400">
                <a:latin typeface="Times New Roman" pitchFamily="18" charset="0"/>
                <a:ea typeface="Gulim" pitchFamily="34" charset="-127"/>
                <a:sym typeface="Symbol" pitchFamily="18" charset="2"/>
              </a:rPr>
              <a:t>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 rot="-5400000">
            <a:off x="2684462" y="3792538"/>
            <a:ext cx="270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Value of function </a:t>
            </a:r>
            <a:r>
              <a:rPr lang="en-US" altLang="ko-KR" sz="2400">
                <a:latin typeface="Times New Roman" pitchFamily="18" charset="0"/>
                <a:ea typeface="Gulim" pitchFamily="34" charset="-127"/>
                <a:sym typeface="Symbol" pitchFamily="18" charset="2"/>
              </a:rPr>
              <a:t>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V="1">
            <a:off x="4267200" y="3962400"/>
            <a:ext cx="2819400" cy="15240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Text Box 14"/>
          <p:cNvSpPr txBox="1">
            <a:spLocks noChangeArrowheads="1"/>
          </p:cNvSpPr>
          <p:nvPr/>
        </p:nvSpPr>
        <p:spPr bwMode="auto">
          <a:xfrm>
            <a:off x="6629400" y="4038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 i="1">
                <a:solidFill>
                  <a:srgbClr val="006600"/>
                </a:solidFill>
                <a:latin typeface="Times New Roman" pitchFamily="18" charset="0"/>
                <a:ea typeface="Gulim" pitchFamily="34" charset="-127"/>
              </a:rPr>
              <a:t>n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6019800" y="2590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30</a:t>
            </a:r>
            <a:r>
              <a:rPr lang="en-US" altLang="ko-KR" sz="2400" i="1">
                <a:latin typeface="Times New Roman" pitchFamily="18" charset="0"/>
                <a:ea typeface="Gulim" pitchFamily="34" charset="-127"/>
              </a:rPr>
              <a:t>n</a:t>
            </a:r>
            <a:r>
              <a:rPr lang="en-US" altLang="ko-KR" sz="2400">
                <a:latin typeface="Times New Roman" pitchFamily="18" charset="0"/>
                <a:ea typeface="Gulim" pitchFamily="34" charset="-127"/>
              </a:rPr>
              <a:t>+8</a:t>
            </a:r>
          </a:p>
        </p:txBody>
      </p:sp>
      <p:grpSp>
        <p:nvGrpSpPr>
          <p:cNvPr id="247824" name="Group 16"/>
          <p:cNvGrpSpPr>
            <a:grpSpLocks/>
          </p:cNvGrpSpPr>
          <p:nvPr/>
        </p:nvGrpSpPr>
        <p:grpSpPr bwMode="auto">
          <a:xfrm>
            <a:off x="4267200" y="2209800"/>
            <a:ext cx="1905000" cy="3276600"/>
            <a:chOff x="2688" y="1392"/>
            <a:chExt cx="1200" cy="2064"/>
          </a:xfrm>
        </p:grpSpPr>
        <p:sp>
          <p:nvSpPr>
            <p:cNvPr id="23568" name="Line 17"/>
            <p:cNvSpPr>
              <a:spLocks noChangeShapeType="1"/>
            </p:cNvSpPr>
            <p:nvPr/>
          </p:nvSpPr>
          <p:spPr bwMode="auto">
            <a:xfrm flipV="1">
              <a:off x="2688" y="1440"/>
              <a:ext cx="1200" cy="20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Text Box 18"/>
            <p:cNvSpPr txBox="1">
              <a:spLocks noChangeArrowheads="1"/>
            </p:cNvSpPr>
            <p:nvPr/>
          </p:nvSpPr>
          <p:spPr bwMode="auto">
            <a:xfrm>
              <a:off x="3168" y="1392"/>
              <a:ext cx="6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ko-KR" sz="2400" i="1" dirty="0" err="1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cn</a:t>
              </a:r>
              <a:r>
                <a:rPr lang="en-US" altLang="ko-KR" sz="2400" i="1" dirty="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 </a:t>
              </a:r>
              <a:r>
                <a:rPr lang="en-US" altLang="ko-KR" sz="2400" dirty="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=</a:t>
              </a:r>
              <a:br>
                <a:rPr lang="en-US" altLang="ko-KR" sz="2400" dirty="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</a:br>
              <a:r>
                <a:rPr lang="en-US" altLang="ko-KR" sz="2400" dirty="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31</a:t>
              </a:r>
              <a:r>
                <a:rPr lang="en-US" altLang="ko-KR" sz="2400" i="1" dirty="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n</a:t>
              </a:r>
              <a:endParaRPr lang="en-US" altLang="ko-KR" sz="2400" dirty="0">
                <a:latin typeface="Times New Roman" pitchFamily="18" charset="0"/>
                <a:ea typeface="Gulim" pitchFamily="34" charset="-127"/>
              </a:endParaRPr>
            </a:p>
          </p:txBody>
        </p:sp>
      </p:grpSp>
      <p:sp>
        <p:nvSpPr>
          <p:cNvPr id="247827" name="Text Box 19"/>
          <p:cNvSpPr txBox="1">
            <a:spLocks noChangeArrowheads="1"/>
          </p:cNvSpPr>
          <p:nvPr/>
        </p:nvSpPr>
        <p:spPr bwMode="auto">
          <a:xfrm>
            <a:off x="5524500" y="1410709"/>
            <a:ext cx="2933700" cy="46166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30</a:t>
            </a:r>
            <a:r>
              <a:rPr lang="en-US" altLang="ko-KR" sz="2400" i="1" dirty="0" smtClean="0">
                <a:latin typeface="Times New Roman" pitchFamily="18" charset="0"/>
                <a:ea typeface="Gulim" pitchFamily="34" charset="-127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+8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  <a:sym typeface="Symbol" pitchFamily="18" charset="2"/>
              </a:rPr>
              <a:t> is O(</a:t>
            </a:r>
            <a:r>
              <a:rPr lang="en-US" altLang="ko-KR" sz="2400" i="1" dirty="0" smtClean="0">
                <a:solidFill>
                  <a:srgbClr val="006600"/>
                </a:solidFill>
                <a:latin typeface="Times New Roman" pitchFamily="18" charset="0"/>
                <a:ea typeface="Gulim" pitchFamily="34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Gulim" pitchFamily="34" charset="-127"/>
                <a:sym typeface="Symbol" pitchFamily="18" charset="2"/>
              </a:rPr>
              <a:t>)</a:t>
            </a:r>
            <a:endParaRPr lang="en-US" altLang="ko-KR" sz="1600" dirty="0">
              <a:latin typeface="Times New Roman" pitchFamily="18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39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0BCFDD-7E60-4A32-9842-9040DAEB6B3E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Not Unique - Example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214438"/>
            <a:ext cx="8229600" cy="50768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Show that 30</a:t>
            </a:r>
            <a:r>
              <a:rPr lang="en-US" altLang="ko-KR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+8 is O(</a:t>
            </a:r>
            <a:r>
              <a:rPr lang="en-US" altLang="ko-KR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).</a:t>
            </a:r>
          </a:p>
          <a:p>
            <a:pPr marL="57150" indent="0" eaLnBrk="1" hangingPunct="1"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Show </a:t>
            </a:r>
            <a:r>
              <a:rPr lang="en-US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ko-KR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ko-KR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ko-KR" sz="20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: 30</a:t>
            </a:r>
            <a:r>
              <a:rPr lang="en-US" altLang="ko-KR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+8  </a:t>
            </a:r>
            <a:r>
              <a:rPr lang="en-US" altLang="ko-KR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cn</a:t>
            </a:r>
            <a:r>
              <a:rPr lang="en-US" altLang="ko-KR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ko-KR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 </a:t>
            </a:r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ko-KR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US" altLang="ko-KR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marL="57150" indent="0" eaLnBrk="1" hangingPunct="1">
              <a:buNone/>
            </a:pPr>
            <a:endParaRPr lang="en-US" altLang="ko-KR" sz="2000" dirty="0" smtClean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  <a:sym typeface="Symbol" pitchFamily="18" charset="2"/>
            </a:endParaRPr>
          </a:p>
          <a:p>
            <a:pPr marL="114300" indent="0" eaLnBrk="1" hangingPunct="1">
              <a:buNone/>
            </a:pPr>
            <a:r>
              <a:rPr lang="en-US" altLang="ko-KR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Let </a:t>
            </a:r>
            <a:r>
              <a:rPr lang="en-US" altLang="ko-KR" sz="2000" i="1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c=</a:t>
            </a:r>
            <a:r>
              <a:rPr lang="en-US" altLang="ko-KR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38, </a:t>
            </a:r>
            <a:r>
              <a:rPr lang="en-US" altLang="ko-KR" sz="2000" i="1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ko-KR" sz="2000" i="1" baseline="-25000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US" altLang="ko-KR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=1.  Assume </a:t>
            </a:r>
            <a:r>
              <a:rPr lang="en-US" altLang="ko-KR" sz="2000" i="1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 </a:t>
            </a:r>
            <a:r>
              <a:rPr lang="en-US" altLang="ko-KR" sz="2000" i="1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ko-KR" sz="2000" i="1" baseline="-25000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US" altLang="ko-KR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=1.  </a:t>
            </a:r>
          </a:p>
          <a:p>
            <a:pPr marL="114300" indent="0" eaLnBrk="1" hangingPunct="1">
              <a:buNone/>
            </a:pPr>
            <a:endParaRPr lang="en-US" altLang="ko-KR" sz="2000" dirty="0" smtClean="0">
              <a:solidFill>
                <a:schemeClr val="bg2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  <a:sym typeface="Symbol" pitchFamily="18" charset="2"/>
            </a:endParaRPr>
          </a:p>
          <a:p>
            <a:pPr marL="114300" indent="0" eaLnBrk="1" hangingPunct="1">
              <a:buNone/>
            </a:pPr>
            <a:r>
              <a:rPr lang="en-US" altLang="ko-KR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Then </a:t>
            </a:r>
            <a:r>
              <a:rPr lang="en-US" altLang="ko-KR" sz="2000" i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cn</a:t>
            </a:r>
            <a:r>
              <a:rPr lang="en-US" altLang="ko-KR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 = 38</a:t>
            </a:r>
            <a:r>
              <a:rPr lang="en-US" altLang="ko-KR" sz="2000" i="1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ko-KR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 = 30</a:t>
            </a:r>
            <a:r>
              <a:rPr lang="en-US" altLang="ko-KR" sz="2000" i="1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ko-KR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 + 8</a:t>
            </a:r>
            <a:r>
              <a:rPr lang="en-US" altLang="ko-KR" sz="2000" i="1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ko-KR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altLang="ko-KR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 30</a:t>
            </a:r>
            <a:r>
              <a:rPr lang="en-US" altLang="ko-KR" sz="2000" i="1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ko-KR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+ 8, so </a:t>
            </a:r>
          </a:p>
          <a:p>
            <a:pPr marL="114300" indent="0" eaLnBrk="1" hangingPunct="1">
              <a:buNone/>
            </a:pPr>
            <a:endParaRPr lang="en-US" altLang="ko-KR" sz="2000" dirty="0" smtClean="0">
              <a:solidFill>
                <a:schemeClr val="bg2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  <a:sym typeface="Symbol" pitchFamily="18" charset="2"/>
            </a:endParaRPr>
          </a:p>
          <a:p>
            <a:pPr marL="114300" indent="0" eaLnBrk="1" hangingPunct="1">
              <a:buNone/>
            </a:pPr>
            <a:r>
              <a:rPr lang="en-US" altLang="ko-KR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30</a:t>
            </a:r>
            <a:r>
              <a:rPr lang="en-US" altLang="ko-KR" sz="2000" i="1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ko-KR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+8  </a:t>
            </a:r>
            <a:r>
              <a:rPr lang="en-US" altLang="ko-KR" sz="2000" i="1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38n</a:t>
            </a:r>
            <a:r>
              <a:rPr lang="en-US" altLang="ko-KR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.  when </a:t>
            </a:r>
            <a:r>
              <a:rPr lang="en-US" altLang="ko-KR" sz="2000" i="1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 </a:t>
            </a:r>
            <a:r>
              <a:rPr lang="en-US" altLang="ko-KR" sz="2000" dirty="0" smtClean="0">
                <a:solidFill>
                  <a:schemeClr val="bg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Symbol" pitchFamily="18" charset="2"/>
              </a:rPr>
              <a:t>1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208" y="1789043"/>
            <a:ext cx="4256058" cy="401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04739" y="3429000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DD0111"/>
                </a:solidFill>
                <a:ea typeface="Gulim" pitchFamily="34" charset="-127"/>
                <a:sym typeface="Symbol" pitchFamily="18" charset="2"/>
              </a:rPr>
              <a:t>30</a:t>
            </a:r>
            <a:r>
              <a:rPr lang="en-US" altLang="ko-KR" i="1" dirty="0">
                <a:solidFill>
                  <a:srgbClr val="DD0111"/>
                </a:solidFill>
                <a:ea typeface="Gulim" pitchFamily="34" charset="-127"/>
                <a:sym typeface="Symbol" pitchFamily="18" charset="2"/>
              </a:rPr>
              <a:t>n</a:t>
            </a:r>
            <a:r>
              <a:rPr lang="en-US" altLang="ko-KR" dirty="0">
                <a:solidFill>
                  <a:srgbClr val="DD0111"/>
                </a:solidFill>
                <a:ea typeface="Gulim" pitchFamily="34" charset="-127"/>
                <a:sym typeface="Symbol" pitchFamily="18" charset="2"/>
              </a:rPr>
              <a:t>+8</a:t>
            </a:r>
            <a:endParaRPr lang="en-US" dirty="0">
              <a:solidFill>
                <a:srgbClr val="DD011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739" y="1921566"/>
            <a:ext cx="652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 smtClean="0">
                <a:solidFill>
                  <a:srgbClr val="0066FF"/>
                </a:solidFill>
                <a:ea typeface="Gulim" pitchFamily="34" charset="-127"/>
                <a:sym typeface="Symbol" pitchFamily="18" charset="2"/>
              </a:rPr>
              <a:t>38n</a:t>
            </a:r>
            <a:endParaRPr lang="en-US" i="1" dirty="0">
              <a:solidFill>
                <a:srgbClr val="0066FF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665304" y="1789043"/>
            <a:ext cx="19879" cy="35582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259583" y="1405594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eaLnBrk="1" hangingPunct="1">
              <a:buNone/>
            </a:pPr>
            <a:r>
              <a:rPr lang="en-US" altLang="ko-KR" i="1" dirty="0">
                <a:solidFill>
                  <a:srgbClr val="FFC000"/>
                </a:solidFill>
                <a:ea typeface="Gulim" pitchFamily="34" charset="-127"/>
                <a:sym typeface="Symbol" pitchFamily="18" charset="2"/>
              </a:rPr>
              <a:t>n</a:t>
            </a:r>
            <a:r>
              <a:rPr lang="en-US" altLang="en-US" dirty="0">
                <a:solidFill>
                  <a:srgbClr val="FFC000"/>
                </a:solidFill>
                <a:sym typeface="Symbol" pitchFamily="18" charset="2"/>
              </a:rPr>
              <a:t>  </a:t>
            </a:r>
            <a:r>
              <a:rPr lang="en-US" altLang="ko-KR" dirty="0">
                <a:solidFill>
                  <a:srgbClr val="FFC000"/>
                </a:solidFill>
                <a:ea typeface="Gulim" pitchFamily="34" charset="-127"/>
                <a:sym typeface="Symbol" pitchFamily="18" charset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90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</a:t>
            </a:r>
            <a:r>
              <a:rPr lang="en-US" dirty="0" smtClean="0"/>
              <a:t>Code Example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686518"/>
            <a:ext cx="7759976" cy="248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87450"/>
            <a:ext cx="5886450" cy="51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9" y="4326716"/>
            <a:ext cx="7655201" cy="218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9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87450"/>
            <a:ext cx="5886450" cy="51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43" y="1719785"/>
            <a:ext cx="5108713" cy="239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6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the size of the input list to be sorted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is O(</a:t>
            </a:r>
            <a:r>
              <a:rPr lang="en-US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also known as quadratic time.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size doubles, what happens to execution time?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goes up by a factor of 4. Why?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6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Orders of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8" y="1228932"/>
            <a:ext cx="82296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8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Big Oh Classes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		O(1)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Logarithmic	O(log (n))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		O(n)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		O(n</a:t>
            </a:r>
            <a:r>
              <a:rPr lang="en-US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Cubic		O(n</a:t>
            </a:r>
            <a:r>
              <a:rPr lang="en-US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Polynominal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O(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any k&gt;0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	O(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k&gt;1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		O(n!)</a:t>
            </a:r>
          </a:p>
        </p:txBody>
      </p:sp>
    </p:spTree>
    <p:extLst>
      <p:ext uri="{BB962C8B-B14F-4D97-AF65-F5344CB8AC3E}">
        <p14:creationId xmlns:p14="http://schemas.microsoft.com/office/powerpoint/2010/main" val="36106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vs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any given problem there are potentially many different types of algorithms to solve it.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Sorting a list of integers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 Insertion Sort, Merge Sort, Naive Sort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is  O(n</a:t>
            </a:r>
            <a:r>
              <a:rPr 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 is O(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nlgn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Sort is O(n</a:t>
            </a:r>
            <a:r>
              <a:rPr 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976" y="3294006"/>
            <a:ext cx="5437908" cy="356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88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Rank the following functions in increasing order of </a:t>
            </a:r>
            <a:r>
              <a:rPr lang="en-US" sz="2400" dirty="0" smtClean="0"/>
              <a:t>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10, </a:t>
            </a:r>
            <a:r>
              <a:rPr lang="en-US" dirty="0" err="1"/>
              <a:t>logn</a:t>
            </a:r>
            <a:r>
              <a:rPr lang="en-US" dirty="0"/>
              <a:t>, </a:t>
            </a:r>
            <a:r>
              <a:rPr lang="en-US" dirty="0" err="1"/>
              <a:t>lg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), 3n</a:t>
            </a:r>
            <a:r>
              <a:rPr lang="en-US" baseline="30000" dirty="0"/>
              <a:t>2</a:t>
            </a:r>
            <a:r>
              <a:rPr lang="en-US" dirty="0"/>
              <a:t>, n!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91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en-US" sz="3200" dirty="0" smtClean="0"/>
              <a:t>A polynomial of degree </a:t>
            </a:r>
            <a:r>
              <a:rPr lang="en-US" altLang="en-US" sz="3200" i="1" dirty="0" smtClean="0"/>
              <a:t>k </a:t>
            </a:r>
            <a:r>
              <a:rPr lang="en-US" altLang="en-US" sz="3200" dirty="0" smtClean="0"/>
              <a:t>is</a:t>
            </a:r>
            <a:r>
              <a:rPr lang="en-US" altLang="en-US" sz="3200" i="1" dirty="0" smtClean="0"/>
              <a:t> O(</a:t>
            </a:r>
            <a:r>
              <a:rPr lang="en-US" altLang="en-US" sz="3200" i="1" dirty="0" err="1" smtClean="0"/>
              <a:t>n</a:t>
            </a:r>
            <a:r>
              <a:rPr lang="en-US" altLang="en-US" sz="3200" i="1" baseline="30000" dirty="0" err="1" smtClean="0"/>
              <a:t>k</a:t>
            </a:r>
            <a:r>
              <a:rPr lang="en-US" altLang="en-US" sz="3200" i="1" dirty="0" smtClean="0"/>
              <a:t>)</a:t>
            </a:r>
            <a:endParaRPr lang="en-US" altLang="en-US" sz="3200" i="1" dirty="0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373" y="1105108"/>
            <a:ext cx="8229600" cy="50768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Recall:   f(n) is O(g(n)) if there exist positive constants c and n</a:t>
            </a:r>
            <a:r>
              <a:rPr lang="en-US" alt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f(n)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c  g(n) for all n  n</a:t>
            </a:r>
            <a:r>
              <a:rPr lang="en-US" alt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/>
              <a:t>Proof:</a:t>
            </a:r>
            <a:endParaRPr lang="en-US" altLang="en-US" sz="1800" dirty="0"/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f(n) = </a:t>
            </a:r>
            <a:r>
              <a:rPr lang="en-US" alt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alt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… + b</a:t>
            </a:r>
            <a:r>
              <a:rPr lang="en-US" alt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b</a:t>
            </a:r>
            <a:r>
              <a:rPr lang="en-US" alt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| b</a:t>
            </a:r>
            <a:r>
              <a:rPr lang="en-US" altLang="en-US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f(n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en-US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 a</a:t>
            </a:r>
            <a:r>
              <a:rPr lang="en-US" alt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k-1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k-1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 … + a</a:t>
            </a:r>
            <a:r>
              <a:rPr lang="en-US" alt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+ </a:t>
            </a:r>
            <a:r>
              <a:rPr lang="en-US" alt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</a:p>
          <a:p>
            <a:pPr marL="457200" lvl="1" indent="0">
              <a:buNone/>
            </a:pPr>
            <a:endParaRPr lang="en-US" altLang="en-US" sz="28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lvl="1" indent="0">
              <a:buNone/>
            </a:pPr>
            <a:endParaRPr lang="en-US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743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565414"/>
              </p:ext>
            </p:extLst>
          </p:nvPr>
        </p:nvGraphicFramePr>
        <p:xfrm>
          <a:off x="707471" y="4375952"/>
          <a:ext cx="3864529" cy="74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6" name="Equation" r:id="rId3" imgW="2158920" imgH="419040" progId="Equation.3">
                  <p:embed/>
                </p:oleObj>
              </mc:Choice>
              <mc:Fallback>
                <p:oleObj name="Equation" r:id="rId3" imgW="2158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471" y="4375952"/>
                        <a:ext cx="3864529" cy="749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17349"/>
              </p:ext>
            </p:extLst>
          </p:nvPr>
        </p:nvGraphicFramePr>
        <p:xfrm>
          <a:off x="696567" y="5639904"/>
          <a:ext cx="3067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7" name="Equation" r:id="rId5" imgW="1511280" imgH="228600" progId="Equation.3">
                  <p:embed/>
                </p:oleObj>
              </mc:Choice>
              <mc:Fallback>
                <p:oleObj name="Equation" r:id="rId5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67" y="5639904"/>
                        <a:ext cx="30670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314863"/>
              </p:ext>
            </p:extLst>
          </p:nvPr>
        </p:nvGraphicFramePr>
        <p:xfrm>
          <a:off x="735495" y="5171360"/>
          <a:ext cx="1938131" cy="445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8" name="Equation" r:id="rId7" imgW="1104840" imgH="253800" progId="Equation.3">
                  <p:embed/>
                </p:oleObj>
              </mc:Choice>
              <mc:Fallback>
                <p:oleObj name="Equation" r:id="rId7" imgW="1104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495" y="5171360"/>
                        <a:ext cx="1938131" cy="445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8052" y="6239506"/>
            <a:ext cx="8239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all polynomial functions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degree k are O(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758799"/>
              </p:ext>
            </p:extLst>
          </p:nvPr>
        </p:nvGraphicFramePr>
        <p:xfrm>
          <a:off x="666267" y="3578086"/>
          <a:ext cx="5149983" cy="86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9" name="Equation" r:id="rId9" imgW="2869920" imgH="482400" progId="Equation.3">
                  <p:embed/>
                </p:oleObj>
              </mc:Choice>
              <mc:Fallback>
                <p:oleObj name="Equation" r:id="rId9" imgW="286992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67" y="3578086"/>
                        <a:ext cx="5149983" cy="864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349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 in practice?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201" y="1134925"/>
            <a:ext cx="64865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44217" y="4490254"/>
            <a:ext cx="5441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= O(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O(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9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86" y="1326392"/>
            <a:ext cx="4292315" cy="326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8991" y="4983790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“Big-Oh” running time in terms of n?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441" y="5746384"/>
            <a:ext cx="1419722" cy="68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56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with Big-Oh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 an upper bound. Factually true but practically meaningless.</a:t>
            </a:r>
          </a:p>
          <a:p>
            <a:r>
              <a:rPr lang="en-US" dirty="0" smtClean="0"/>
              <a:t>3n is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baseline="30000" dirty="0" smtClean="0"/>
          </a:p>
          <a:p>
            <a:r>
              <a:rPr lang="en-US" dirty="0"/>
              <a:t>3n is </a:t>
            </a:r>
            <a:r>
              <a:rPr lang="en-US" dirty="0" smtClean="0"/>
              <a:t>O(n</a:t>
            </a:r>
            <a:r>
              <a:rPr lang="en-US" baseline="30000" dirty="0" smtClean="0"/>
              <a:t>4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3n is </a:t>
            </a:r>
            <a:r>
              <a:rPr lang="en-US" dirty="0" smtClean="0"/>
              <a:t>O(n)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Many times only Big-Oh is reported but it is assumed a “tight” </a:t>
            </a:r>
            <a:r>
              <a:rPr lang="en-US" smtClean="0"/>
              <a:t>upper bound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49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9D19561-435C-4152-98D1-82F22C64DD41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ym typeface="Symbol" pitchFamily="18" charset="2"/>
              </a:rPr>
              <a:t>Omega  </a:t>
            </a:r>
            <a:r>
              <a:rPr lang="en-US" altLang="en-US" dirty="0">
                <a:sym typeface="Symbol" pitchFamily="18" charset="2"/>
              </a:rPr>
              <a:t>-notation</a:t>
            </a:r>
            <a:endParaRPr lang="en-US" altLang="en-US" dirty="0" smtClean="0"/>
          </a:p>
        </p:txBody>
      </p:sp>
      <p:graphicFrame>
        <p:nvGraphicFramePr>
          <p:cNvPr id="25605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7000090"/>
              </p:ext>
            </p:extLst>
          </p:nvPr>
        </p:nvGraphicFramePr>
        <p:xfrm>
          <a:off x="306388" y="1264328"/>
          <a:ext cx="8210291" cy="4918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4" name="Paint Shop Pro Image" r:id="rId3" imgW="7619512" imgH="4565854" progId="PaintShopPro">
                  <p:embed/>
                </p:oleObj>
              </mc:Choice>
              <mc:Fallback>
                <p:oleObj name="Paint Shop Pro Image" r:id="rId3" imgW="7619512" imgH="4565854" progId="PaintShopPro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264328"/>
                        <a:ext cx="8210291" cy="4918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4506913" y="2986088"/>
            <a:ext cx="3900487" cy="171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 dirty="0">
                <a:latin typeface="Comic Sans MS" pitchFamily="66" charset="0"/>
                <a:sym typeface="Symbol" pitchFamily="18" charset="2"/>
              </a:rPr>
              <a:t>    </a:t>
            </a:r>
            <a:r>
              <a:rPr lang="en-US" altLang="en-US" sz="20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</a:t>
            </a:r>
            <a:r>
              <a:rPr lang="en-US" altLang="en-US" sz="2000" dirty="0">
                <a:solidFill>
                  <a:srgbClr val="0000FF"/>
                </a:solidFill>
                <a:latin typeface="Comic Sans MS" pitchFamily="66" charset="0"/>
              </a:rPr>
              <a:t>(g(n))</a:t>
            </a:r>
            <a:r>
              <a:rPr lang="en-US" altLang="en-US" sz="2000" dirty="0">
                <a:solidFill>
                  <a:srgbClr val="0000FF"/>
                </a:solidFill>
              </a:rPr>
              <a:t> is the set of functions with larger or same order of growth as </a:t>
            </a:r>
            <a:r>
              <a:rPr lang="en-US" altLang="en-US" sz="20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</a:p>
        </p:txBody>
      </p:sp>
      <p:pic>
        <p:nvPicPr>
          <p:cNvPr id="8" name="Picture 10" descr="graph_Omeg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0" y="2075253"/>
            <a:ext cx="3353816" cy="353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3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83A6B08-9DD7-4F34-811E-CB1193CA85FE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Gulim" pitchFamily="34" charset="-127"/>
              </a:rPr>
              <a:t>Note 30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>+8 isn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’</a:t>
            </a:r>
            <a:r>
              <a:rPr lang="en-US" altLang="ko-KR" sz="2400" dirty="0" smtClean="0">
                <a:ea typeface="Gulim" pitchFamily="34" charset="-127"/>
              </a:rPr>
              <a:t>t</a:t>
            </a:r>
            <a:br>
              <a:rPr lang="en-US" altLang="ko-KR" sz="2400" dirty="0" smtClean="0">
                <a:ea typeface="Gulim" pitchFamily="34" charset="-127"/>
              </a:rPr>
            </a:br>
            <a:r>
              <a:rPr lang="en-US" altLang="ko-KR" sz="2400" dirty="0" smtClean="0">
                <a:ea typeface="Gulim" pitchFamily="34" charset="-127"/>
              </a:rPr>
              <a:t>less than 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/>
            </a:r>
            <a:br>
              <a:rPr lang="en-US" altLang="ko-KR" sz="2400" dirty="0" smtClean="0">
                <a:ea typeface="Gulim" pitchFamily="34" charset="-127"/>
              </a:rPr>
            </a:br>
            <a:r>
              <a:rPr lang="en-US" altLang="ko-KR" sz="2400" i="1" dirty="0" smtClean="0">
                <a:ea typeface="Gulim" pitchFamily="34" charset="-127"/>
              </a:rPr>
              <a:t>anywhere </a:t>
            </a:r>
            <a:r>
              <a:rPr lang="en-US" altLang="ko-KR" sz="2400" dirty="0" smtClean="0">
                <a:ea typeface="Gulim" pitchFamily="34" charset="-127"/>
              </a:rPr>
              <a:t>(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>&gt;0).</a:t>
            </a:r>
          </a:p>
        </p:txBody>
      </p:sp>
      <p:sp>
        <p:nvSpPr>
          <p:cNvPr id="23572" name="Text Box 6"/>
          <p:cNvSpPr txBox="1">
            <a:spLocks noChangeArrowheads="1"/>
          </p:cNvSpPr>
          <p:nvPr/>
        </p:nvSpPr>
        <p:spPr bwMode="auto">
          <a:xfrm>
            <a:off x="5443167" y="4950768"/>
            <a:ext cx="700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400" i="1" dirty="0" smtClean="0">
                <a:solidFill>
                  <a:srgbClr val="FF0000"/>
                </a:solidFill>
                <a:latin typeface="Times New Roman" pitchFamily="18" charset="0"/>
                <a:ea typeface="Gulim" pitchFamily="34" charset="-127"/>
              </a:rPr>
              <a:t>n&gt;0</a:t>
            </a:r>
            <a:endParaRPr lang="en-US" altLang="ko-KR" sz="2400" dirty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Omega </a:t>
            </a:r>
            <a:r>
              <a:rPr lang="en-US" altLang="ko-KR" dirty="0">
                <a:ea typeface="Gulim" pitchFamily="34" charset="-127"/>
              </a:rPr>
              <a:t>G</a:t>
            </a:r>
            <a:r>
              <a:rPr lang="en-US" altLang="ko-KR" dirty="0" smtClean="0">
                <a:ea typeface="Gulim" pitchFamily="34" charset="-127"/>
              </a:rPr>
              <a:t>raphically</a:t>
            </a:r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V="1">
            <a:off x="4267200" y="22860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4267200" y="54864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V="1">
            <a:off x="4267200" y="2286000"/>
            <a:ext cx="220980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4876800" y="5486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Increasing </a:t>
            </a:r>
            <a:r>
              <a:rPr lang="en-US" altLang="ko-KR" sz="2400" i="1">
                <a:latin typeface="Times New Roman" pitchFamily="18" charset="0"/>
                <a:ea typeface="Gulim" pitchFamily="34" charset="-127"/>
              </a:rPr>
              <a:t>n </a:t>
            </a:r>
            <a:r>
              <a:rPr lang="en-US" altLang="ko-KR" sz="2400">
                <a:latin typeface="Times New Roman" pitchFamily="18" charset="0"/>
                <a:ea typeface="Gulim" pitchFamily="34" charset="-127"/>
                <a:sym typeface="Symbol" pitchFamily="18" charset="2"/>
              </a:rPr>
              <a:t>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 rot="-5400000">
            <a:off x="2684462" y="3792538"/>
            <a:ext cx="270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Value of function </a:t>
            </a:r>
            <a:r>
              <a:rPr lang="en-US" altLang="ko-KR" sz="2400">
                <a:latin typeface="Times New Roman" pitchFamily="18" charset="0"/>
                <a:ea typeface="Gulim" pitchFamily="34" charset="-127"/>
                <a:sym typeface="Symbol" pitchFamily="18" charset="2"/>
              </a:rPr>
              <a:t>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V="1">
            <a:off x="4267200" y="3962400"/>
            <a:ext cx="2819400" cy="15240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Text Box 14"/>
          <p:cNvSpPr txBox="1">
            <a:spLocks noChangeArrowheads="1"/>
          </p:cNvSpPr>
          <p:nvPr/>
        </p:nvSpPr>
        <p:spPr bwMode="auto">
          <a:xfrm>
            <a:off x="6629400" y="4038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 i="1">
                <a:solidFill>
                  <a:srgbClr val="006600"/>
                </a:solidFill>
                <a:latin typeface="Times New Roman" pitchFamily="18" charset="0"/>
                <a:ea typeface="Gulim" pitchFamily="34" charset="-127"/>
              </a:rPr>
              <a:t>n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6019800" y="2590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30</a:t>
            </a:r>
            <a:r>
              <a:rPr lang="en-US" altLang="ko-KR" sz="2400" i="1">
                <a:latin typeface="Times New Roman" pitchFamily="18" charset="0"/>
                <a:ea typeface="Gulim" pitchFamily="34" charset="-127"/>
              </a:rPr>
              <a:t>n</a:t>
            </a:r>
            <a:r>
              <a:rPr lang="en-US" altLang="ko-KR" sz="2400">
                <a:latin typeface="Times New Roman" pitchFamily="18" charset="0"/>
                <a:ea typeface="Gulim" pitchFamily="34" charset="-127"/>
              </a:rPr>
              <a:t>+8</a:t>
            </a:r>
          </a:p>
        </p:txBody>
      </p:sp>
      <p:sp>
        <p:nvSpPr>
          <p:cNvPr id="247827" name="Text Box 19"/>
          <p:cNvSpPr txBox="1">
            <a:spLocks noChangeArrowheads="1"/>
          </p:cNvSpPr>
          <p:nvPr/>
        </p:nvSpPr>
        <p:spPr bwMode="auto">
          <a:xfrm>
            <a:off x="5524500" y="1410709"/>
            <a:ext cx="2933700" cy="46166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30</a:t>
            </a:r>
            <a:r>
              <a:rPr lang="en-US" altLang="ko-KR" sz="2400" i="1" dirty="0" smtClean="0">
                <a:latin typeface="Times New Roman" pitchFamily="18" charset="0"/>
                <a:ea typeface="Gulim" pitchFamily="34" charset="-127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+8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  <a:sym typeface="Symbol" pitchFamily="18" charset="2"/>
              </a:rPr>
              <a:t> is </a:t>
            </a:r>
            <a:r>
              <a:rPr lang="en-US" altLang="en-US" sz="2400" dirty="0">
                <a:sym typeface="Symbol" pitchFamily="18" charset="2"/>
              </a:rPr>
              <a:t>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  <a:sym typeface="Symbol" pitchFamily="18" charset="2"/>
              </a:rPr>
              <a:t>(</a:t>
            </a:r>
            <a:r>
              <a:rPr lang="en-US" altLang="ko-KR" sz="2400" i="1" dirty="0" smtClean="0">
                <a:solidFill>
                  <a:srgbClr val="006600"/>
                </a:solidFill>
                <a:latin typeface="Times New Roman" pitchFamily="18" charset="0"/>
                <a:ea typeface="Gulim" pitchFamily="34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Gulim" pitchFamily="34" charset="-127"/>
                <a:sym typeface="Symbol" pitchFamily="18" charset="2"/>
              </a:rPr>
              <a:t>)</a:t>
            </a:r>
            <a:endParaRPr lang="en-US" altLang="ko-KR" sz="1600" dirty="0">
              <a:latin typeface="Times New Roman" pitchFamily="18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03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7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9567A0-43C5-448A-95B5-B19EEC7B2EFC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94" y="1038960"/>
            <a:ext cx="8229600" cy="5076825"/>
          </a:xfrm>
        </p:spPr>
        <p:txBody>
          <a:bodyPr/>
          <a:lstStyle/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dirty="0" smtClean="0">
                <a:solidFill>
                  <a:srgbClr val="0000FF"/>
                </a:solidFill>
              </a:rPr>
              <a:t>5n</a:t>
            </a:r>
            <a:r>
              <a:rPr lang="en-US" alt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altLang="en-US" dirty="0" smtClean="0">
                <a:solidFill>
                  <a:srgbClr val="0000FF"/>
                </a:solidFill>
              </a:rPr>
              <a:t> = </a:t>
            </a:r>
            <a:r>
              <a:rPr lang="en-US" altLang="en-US" dirty="0" smtClean="0">
                <a:solidFill>
                  <a:srgbClr val="0000FF"/>
                </a:solidFill>
                <a:sym typeface="Symbol" pitchFamily="18" charset="2"/>
              </a:rPr>
              <a:t></a:t>
            </a:r>
            <a:r>
              <a:rPr lang="en-US" altLang="en-US" dirty="0" smtClean="0">
                <a:solidFill>
                  <a:srgbClr val="0000FF"/>
                </a:solidFill>
              </a:rPr>
              <a:t>(n)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en-US" altLang="en-US" dirty="0" smtClean="0"/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en-US" altLang="en-US" dirty="0" smtClean="0"/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en-US" altLang="en-US" dirty="0" smtClean="0"/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en-US" dirty="0" smtClean="0">
                <a:solidFill>
                  <a:srgbClr val="0000FF"/>
                </a:solidFill>
              </a:rPr>
              <a:t>5n</a:t>
            </a:r>
            <a:r>
              <a:rPr lang="en-US" altLang="en-US" baseline="30000" dirty="0" smtClean="0">
                <a:solidFill>
                  <a:srgbClr val="0000FF"/>
                </a:solidFill>
              </a:rPr>
              <a:t>2</a:t>
            </a:r>
            <a:r>
              <a:rPr lang="en-US" altLang="en-US" dirty="0" smtClean="0">
                <a:solidFill>
                  <a:srgbClr val="0000FF"/>
                </a:solidFill>
              </a:rPr>
              <a:t>+10= </a:t>
            </a:r>
            <a:r>
              <a:rPr lang="en-US" altLang="en-US" dirty="0">
                <a:solidFill>
                  <a:srgbClr val="0000FF"/>
                </a:solidFill>
                <a:sym typeface="Symbol" pitchFamily="18" charset="2"/>
              </a:rPr>
              <a:t></a:t>
            </a:r>
            <a:r>
              <a:rPr lang="en-US" altLang="en-US" dirty="0">
                <a:solidFill>
                  <a:srgbClr val="0000FF"/>
                </a:solidFill>
              </a:rPr>
              <a:t>(n</a:t>
            </a:r>
            <a:r>
              <a:rPr lang="en-US" altLang="en-US" baseline="30000" dirty="0">
                <a:solidFill>
                  <a:srgbClr val="0000FF"/>
                </a:solidFill>
              </a:rPr>
              <a:t>2</a:t>
            </a:r>
            <a:r>
              <a:rPr lang="en-US" altLang="en-US" dirty="0" smtClean="0">
                <a:solidFill>
                  <a:srgbClr val="0000FF"/>
                </a:solidFill>
              </a:rPr>
              <a:t>)</a:t>
            </a:r>
            <a:endParaRPr lang="en-US" altLang="en-US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>	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915988" y="1643063"/>
            <a:ext cx="47003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altLang="en-US" sz="2400" dirty="0">
                <a:latin typeface="+mn-lt"/>
                <a:sym typeface="Symbol" pitchFamily="18" charset="2"/>
              </a:rPr>
              <a:t> c, n</a:t>
            </a:r>
            <a:r>
              <a:rPr lang="en-US" altLang="en-US" sz="2400" baseline="-25000" dirty="0">
                <a:latin typeface="+mn-lt"/>
                <a:sym typeface="Symbol" pitchFamily="18" charset="2"/>
              </a:rPr>
              <a:t>0</a:t>
            </a:r>
            <a:r>
              <a:rPr lang="en-US" altLang="en-US" sz="2400" dirty="0">
                <a:latin typeface="+mn-lt"/>
                <a:sym typeface="Symbol" pitchFamily="18" charset="2"/>
              </a:rPr>
              <a:t> such that: 0  </a:t>
            </a:r>
            <a:r>
              <a:rPr lang="en-US" altLang="en-US" sz="2400" dirty="0" err="1">
                <a:latin typeface="+mn-lt"/>
                <a:sym typeface="Symbol" pitchFamily="18" charset="2"/>
              </a:rPr>
              <a:t>cn</a:t>
            </a:r>
            <a:r>
              <a:rPr lang="en-US" altLang="en-US" sz="2400" dirty="0">
                <a:latin typeface="+mn-lt"/>
                <a:sym typeface="Symbol" pitchFamily="18" charset="2"/>
              </a:rPr>
              <a:t>  5n</a:t>
            </a:r>
            <a:r>
              <a:rPr lang="en-US" altLang="en-US" sz="2400" baseline="30000" dirty="0">
                <a:latin typeface="+mn-lt"/>
                <a:sym typeface="Symbol" pitchFamily="18" charset="2"/>
              </a:rPr>
              <a:t>2 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1423744" y="2145078"/>
            <a:ext cx="1770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latin typeface="+mn-lt"/>
                <a:sym typeface="Symbol" pitchFamily="18" charset="2"/>
              </a:rPr>
              <a:t> </a:t>
            </a:r>
            <a:r>
              <a:rPr lang="en-US" altLang="en-US" sz="2400" dirty="0" err="1">
                <a:latin typeface="+mn-lt"/>
                <a:sym typeface="Symbol" pitchFamily="18" charset="2"/>
              </a:rPr>
              <a:t>cn</a:t>
            </a:r>
            <a:r>
              <a:rPr lang="en-US" altLang="en-US" sz="2400" dirty="0">
                <a:latin typeface="+mn-lt"/>
                <a:sym typeface="Symbol" pitchFamily="18" charset="2"/>
              </a:rPr>
              <a:t>  5n</a:t>
            </a:r>
            <a:r>
              <a:rPr lang="en-US" altLang="en-US" sz="2400" baseline="30000" dirty="0">
                <a:latin typeface="+mn-lt"/>
                <a:sym typeface="Symbol" pitchFamily="18" charset="2"/>
              </a:rPr>
              <a:t>2 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1447496" y="2795710"/>
            <a:ext cx="27735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latin typeface="+mn-lt"/>
                <a:sym typeface="Symbol" pitchFamily="18" charset="2"/>
              </a:rPr>
              <a:t> c = </a:t>
            </a:r>
            <a:r>
              <a:rPr lang="en-US" altLang="en-US" sz="2400" dirty="0" smtClean="0">
                <a:latin typeface="+mn-lt"/>
                <a:sym typeface="Symbol" pitchFamily="18" charset="2"/>
              </a:rPr>
              <a:t>5 </a:t>
            </a:r>
            <a:r>
              <a:rPr lang="en-US" altLang="en-US" sz="2400" dirty="0">
                <a:latin typeface="+mn-lt"/>
                <a:sym typeface="Symbol" pitchFamily="18" charset="2"/>
              </a:rPr>
              <a:t>and n</a:t>
            </a:r>
            <a:r>
              <a:rPr lang="en-US" altLang="en-US" sz="2400" baseline="-25000" dirty="0">
                <a:latin typeface="+mn-lt"/>
                <a:sym typeface="Symbol" pitchFamily="18" charset="2"/>
              </a:rPr>
              <a:t>0</a:t>
            </a:r>
            <a:r>
              <a:rPr lang="en-US" altLang="en-US" sz="2400" dirty="0">
                <a:latin typeface="+mn-lt"/>
                <a:sym typeface="Symbol" pitchFamily="18" charset="2"/>
              </a:rPr>
              <a:t> = 1</a:t>
            </a:r>
            <a:r>
              <a:rPr lang="en-US" altLang="en-US" sz="2400" baseline="30000" dirty="0">
                <a:latin typeface="+mn-lt"/>
                <a:sym typeface="Symbol" pitchFamily="18" charset="2"/>
              </a:rPr>
              <a:t> 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15988" y="4213348"/>
            <a:ext cx="5279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altLang="en-US" sz="2400" dirty="0">
                <a:latin typeface="+mn-lt"/>
                <a:sym typeface="Symbol" pitchFamily="18" charset="2"/>
              </a:rPr>
              <a:t> c, n</a:t>
            </a:r>
            <a:r>
              <a:rPr lang="en-US" altLang="en-US" sz="2400" baseline="-25000" dirty="0">
                <a:latin typeface="+mn-lt"/>
                <a:sym typeface="Symbol" pitchFamily="18" charset="2"/>
              </a:rPr>
              <a:t>0</a:t>
            </a:r>
            <a:r>
              <a:rPr lang="en-US" altLang="en-US" sz="2400" dirty="0">
                <a:latin typeface="+mn-lt"/>
                <a:sym typeface="Symbol" pitchFamily="18" charset="2"/>
              </a:rPr>
              <a:t> such that: 0  cn</a:t>
            </a:r>
            <a:r>
              <a:rPr lang="en-US" altLang="en-US" sz="2400" baseline="30000" dirty="0">
                <a:latin typeface="+mn-lt"/>
                <a:sym typeface="Symbol" pitchFamily="18" charset="2"/>
              </a:rPr>
              <a:t>2</a:t>
            </a:r>
            <a:r>
              <a:rPr lang="en-US" altLang="en-US" sz="2400" dirty="0" smtClean="0">
                <a:latin typeface="+mn-lt"/>
                <a:sym typeface="Symbol" pitchFamily="18" charset="2"/>
              </a:rPr>
              <a:t> </a:t>
            </a:r>
            <a:r>
              <a:rPr lang="en-US" altLang="en-US" sz="2400" dirty="0">
                <a:latin typeface="+mn-lt"/>
                <a:sym typeface="Symbol" pitchFamily="18" charset="2"/>
              </a:rPr>
              <a:t> </a:t>
            </a:r>
            <a:r>
              <a:rPr lang="en-US" altLang="en-US" sz="2400" dirty="0" smtClean="0">
                <a:latin typeface="+mn-lt"/>
                <a:sym typeface="Symbol" pitchFamily="18" charset="2"/>
              </a:rPr>
              <a:t>5n</a:t>
            </a:r>
            <a:r>
              <a:rPr lang="en-US" altLang="en-US" sz="2400" baseline="30000" dirty="0" smtClean="0">
                <a:latin typeface="+mn-lt"/>
                <a:sym typeface="Symbol" pitchFamily="18" charset="2"/>
              </a:rPr>
              <a:t>2</a:t>
            </a:r>
            <a:r>
              <a:rPr lang="en-US" altLang="en-US" sz="2400" dirty="0" smtClean="0">
                <a:latin typeface="+mn-lt"/>
                <a:sym typeface="Symbol" pitchFamily="18" charset="2"/>
              </a:rPr>
              <a:t>+10</a:t>
            </a:r>
            <a:endParaRPr lang="en-US" altLang="en-US" sz="2400" dirty="0">
              <a:latin typeface="+mn-lt"/>
              <a:sym typeface="Symbol" pitchFamily="18" charset="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423744" y="4715363"/>
            <a:ext cx="2553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Symbol"/>
              <a:buChar char="Þ"/>
            </a:pPr>
            <a:r>
              <a:rPr lang="en-US" altLang="en-US" sz="2400" dirty="0" smtClean="0">
                <a:latin typeface="+mn-lt"/>
                <a:sym typeface="Symbol" pitchFamily="18" charset="2"/>
              </a:rPr>
              <a:t>5n</a:t>
            </a:r>
            <a:r>
              <a:rPr lang="en-US" altLang="en-US" sz="2400" baseline="30000" dirty="0" smtClean="0">
                <a:latin typeface="+mn-lt"/>
                <a:sym typeface="Symbol" pitchFamily="18" charset="2"/>
              </a:rPr>
              <a:t>2</a:t>
            </a:r>
            <a:r>
              <a:rPr lang="en-US" altLang="en-US" sz="2400" dirty="0" smtClean="0">
                <a:latin typeface="+mn-lt"/>
                <a:sym typeface="Symbol" pitchFamily="18" charset="2"/>
              </a:rPr>
              <a:t>c  5</a:t>
            </a:r>
            <a:r>
              <a:rPr lang="en-US" altLang="en-US" sz="2400" dirty="0" smtClean="0">
                <a:latin typeface="+mn-lt"/>
              </a:rPr>
              <a:t>n</a:t>
            </a:r>
            <a:r>
              <a:rPr lang="en-US" altLang="en-US" sz="2400" baseline="30000" dirty="0" smtClean="0">
                <a:latin typeface="+mn-lt"/>
              </a:rPr>
              <a:t>2</a:t>
            </a:r>
            <a:r>
              <a:rPr lang="en-US" altLang="en-US" sz="2400" dirty="0" smtClean="0">
                <a:latin typeface="+mn-lt"/>
                <a:sym typeface="Symbol" pitchFamily="18" charset="2"/>
              </a:rPr>
              <a:t> +10</a:t>
            </a:r>
            <a:endParaRPr lang="en-US" altLang="en-US" sz="2400" baseline="30000" dirty="0">
              <a:latin typeface="+mn-lt"/>
              <a:sym typeface="Symbol" pitchFamily="18" charset="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447496" y="5284983"/>
            <a:ext cx="28232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latin typeface="+mn-lt"/>
                <a:sym typeface="Symbol" pitchFamily="18" charset="2"/>
              </a:rPr>
              <a:t> c = </a:t>
            </a:r>
            <a:r>
              <a:rPr lang="en-US" altLang="en-US" sz="2400" dirty="0" smtClean="0">
                <a:latin typeface="+mn-lt"/>
                <a:sym typeface="Symbol" pitchFamily="18" charset="2"/>
              </a:rPr>
              <a:t>1 </a:t>
            </a:r>
            <a:r>
              <a:rPr lang="en-US" altLang="en-US" sz="2400" dirty="0">
                <a:latin typeface="+mn-lt"/>
                <a:sym typeface="Symbol" pitchFamily="18" charset="2"/>
              </a:rPr>
              <a:t>and n</a:t>
            </a:r>
            <a:r>
              <a:rPr lang="en-US" altLang="en-US" sz="2400" baseline="-25000" dirty="0">
                <a:latin typeface="+mn-lt"/>
                <a:sym typeface="Symbol" pitchFamily="18" charset="2"/>
              </a:rPr>
              <a:t>0</a:t>
            </a:r>
            <a:r>
              <a:rPr lang="en-US" altLang="en-US" sz="2400" dirty="0">
                <a:latin typeface="+mn-lt"/>
                <a:sym typeface="Symbol" pitchFamily="18" charset="2"/>
              </a:rPr>
              <a:t> = </a:t>
            </a:r>
            <a:r>
              <a:rPr lang="en-US" altLang="en-US" sz="2400" dirty="0" smtClean="0">
                <a:latin typeface="+mn-lt"/>
                <a:sym typeface="Symbol" pitchFamily="18" charset="2"/>
              </a:rPr>
              <a:t>1</a:t>
            </a:r>
            <a:r>
              <a:rPr lang="en-US" altLang="en-US" sz="2400" baseline="30000" dirty="0" smtClean="0">
                <a:latin typeface="+mn-lt"/>
                <a:sym typeface="Symbol" pitchFamily="18" charset="2"/>
              </a:rPr>
              <a:t> </a:t>
            </a:r>
            <a:endParaRPr lang="en-US" altLang="en-US" sz="2400" baseline="30000" dirty="0">
              <a:latin typeface="+mn-lt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229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/>
      <p:bldP spid="153605" grpId="0"/>
      <p:bldP spid="153606" grpId="0"/>
      <p:bldP spid="15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of Big-Oh and Omega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f(n) = O(g(n)) then g(n) =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(f(n))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By definition of Big-Oh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	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f(n)  cg(n) for all 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  <a:sym typeface="Symbol"/>
                      </a:rPr>
                      <m:t>≥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/>
                      </a:rPr>
                      <m:t>n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/>
                      </a:rPr>
                      <m:t>0 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for some  n</a:t>
                </a:r>
                <a:r>
                  <a:rPr lang="en-US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,c &gt;0.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Dividing by c yields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 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sym typeface="Symbol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sym typeface="Symbol"/>
                          </a:rPr>
                          <m:t>𝑐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f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(n)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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g(n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or c</a:t>
                </a:r>
                <a:r>
                  <a:rPr lang="en-US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2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f(n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  g(n)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sym typeface="Symbol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sym typeface="Symbol"/>
                          </a:rPr>
                          <m:t>𝑐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  <a:sym typeface="Symbol"/>
                      </a:rPr>
                      <m:t>≥0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use the same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n</a:t>
                </a:r>
                <a:r>
                  <a:rPr lang="en-US" sz="24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0.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this implies that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g(n) 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(f(n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)).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56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69A4BE-992F-4859-804E-A650BBB68DC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1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9567A0-43C5-448A-95B5-B19EEC7B2EFC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logn</a:t>
            </a:r>
            <a:r>
              <a:rPr lang="en-US" altLang="en-US" dirty="0" smtClean="0"/>
              <a:t> vs n</a:t>
            </a:r>
            <a:endParaRPr lang="en-US" altLang="en-US" dirty="0" smtClean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392" y="1209246"/>
            <a:ext cx="8229600" cy="5076825"/>
          </a:xfrm>
        </p:spPr>
        <p:txBody>
          <a:bodyPr/>
          <a:lstStyle/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Show that n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(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logn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which will imply that 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logn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O(n)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Start with showing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that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).  </a:t>
            </a:r>
            <a:endParaRPr lang="en-US" alt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Find c and n</a:t>
            </a:r>
            <a:r>
              <a:rPr lang="en-US" altLang="en-US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such that 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cn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 n</a:t>
            </a:r>
            <a:r>
              <a:rPr lang="en-US" altLang="en-US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2n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2.  </a:t>
            </a:r>
            <a:r>
              <a:rPr lang="en-US" alt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(this could be proved by induction too)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So 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cn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take the log of both sides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lg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cn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 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lg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lg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(c) + 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lg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(n)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  so 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1*</a:t>
            </a:r>
            <a:r>
              <a:rPr lang="en-US" alt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lg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 for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Therefore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(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logn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and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logn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O(n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422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5" y="1214438"/>
            <a:ext cx="8247314" cy="52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4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991" y="129209"/>
            <a:ext cx="8229600" cy="906462"/>
          </a:xfrm>
        </p:spPr>
        <p:txBody>
          <a:bodyPr/>
          <a:lstStyle/>
          <a:p>
            <a:pPr marL="0" indent="0"/>
            <a:r>
              <a:rPr lang="en-US" altLang="en-US" sz="2800" dirty="0" smtClean="0"/>
              <a:t>A non-negative polynomial of degree </a:t>
            </a:r>
            <a:r>
              <a:rPr lang="en-US" altLang="en-US" sz="2800" i="1" dirty="0" smtClean="0"/>
              <a:t>k </a:t>
            </a:r>
            <a:r>
              <a:rPr lang="en-US" altLang="en-US" sz="2800" dirty="0" smtClean="0"/>
              <a:t>is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>
                <a:sym typeface="Symbol"/>
              </a:rPr>
              <a:t></a:t>
            </a:r>
            <a:r>
              <a:rPr lang="en-US" altLang="en-US" sz="2800" dirty="0" smtClean="0"/>
              <a:t>(</a:t>
            </a:r>
            <a:r>
              <a:rPr lang="en-US" altLang="en-US" sz="2800" dirty="0" err="1" smtClean="0"/>
              <a:t>n</a:t>
            </a:r>
            <a:r>
              <a:rPr lang="en-US" altLang="en-US" sz="2800" baseline="30000" dirty="0" err="1" smtClean="0"/>
              <a:t>k</a:t>
            </a:r>
            <a:r>
              <a:rPr lang="en-US" altLang="en-US" sz="2800" dirty="0" smtClean="0"/>
              <a:t>)</a:t>
            </a:r>
            <a:endParaRPr lang="en-US" altLang="en-US" sz="2800" dirty="0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373" y="1105108"/>
            <a:ext cx="8229600" cy="50768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 smtClean="0"/>
              <a:t>Proof:</a:t>
            </a:r>
            <a:endParaRPr lang="en-US" altLang="en-US" sz="1800" dirty="0"/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f(n) = </a:t>
            </a:r>
            <a:r>
              <a:rPr lang="en-US" alt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alt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… + b</a:t>
            </a:r>
            <a:r>
              <a:rPr lang="en-US" alt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</a:t>
            </a:r>
            <a:r>
              <a:rPr lang="en-US" alt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endParaRPr lang="en-US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lvl="1" indent="0">
              <a:buNone/>
            </a:pPr>
            <a:endParaRPr lang="en-US" altLang="en-US" i="1" baseline="30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lvl="1" indent="0">
              <a:buNone/>
            </a:pPr>
            <a:endParaRPr lang="en-US" altLang="en-US" i="1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lvl="1" indent="0">
              <a:buNone/>
            </a:pPr>
            <a:endParaRPr lang="en-US" altLang="en-US" sz="28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lvl="1" indent="0">
              <a:buNone/>
            </a:pPr>
            <a:endParaRPr lang="en-US" alt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For large n’s the fractions go to zero, so if we set </a:t>
            </a:r>
            <a:r>
              <a:rPr lang="en-US" alt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large enough we can ignore all terms except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Thus a value for </a:t>
            </a:r>
            <a:r>
              <a:rPr lang="en-US" alt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en-US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 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must exist. 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219383"/>
              </p:ext>
            </p:extLst>
          </p:nvPr>
        </p:nvGraphicFramePr>
        <p:xfrm>
          <a:off x="3271044" y="4653101"/>
          <a:ext cx="260191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9" name="Equation" r:id="rId3" imgW="1282680" imgH="241200" progId="Equation.3">
                  <p:embed/>
                </p:oleObj>
              </mc:Choice>
              <mc:Fallback>
                <p:oleObj name="Equation" r:id="rId3" imgW="1282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044" y="4653101"/>
                        <a:ext cx="260191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144551"/>
              </p:ext>
            </p:extLst>
          </p:nvPr>
        </p:nvGraphicFramePr>
        <p:xfrm>
          <a:off x="899976" y="4602577"/>
          <a:ext cx="14478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40" name="Equation" r:id="rId5" imgW="825480" imgH="393480" progId="Equation.3">
                  <p:embed/>
                </p:oleObj>
              </mc:Choice>
              <mc:Fallback>
                <p:oleObj name="Equation" r:id="rId5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976" y="4602577"/>
                        <a:ext cx="14478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8052" y="6239506"/>
            <a:ext cx="8239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all polynomial functions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degree k are </a:t>
            </a:r>
            <a:r>
              <a:rPr lang="en-US" altLang="en-US" sz="2400" dirty="0">
                <a:sym typeface="Symbol"/>
              </a:rPr>
              <a:t>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868401"/>
              </p:ext>
            </p:extLst>
          </p:nvPr>
        </p:nvGraphicFramePr>
        <p:xfrm>
          <a:off x="1515856" y="1981407"/>
          <a:ext cx="5641472" cy="9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41" name="Equation" r:id="rId7" imgW="2831760" imgH="482400" progId="Equation.3">
                  <p:embed/>
                </p:oleObj>
              </mc:Choice>
              <mc:Fallback>
                <p:oleObj name="Equation" r:id="rId7" imgW="2831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856" y="1981407"/>
                        <a:ext cx="5641472" cy="9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366865"/>
              </p:ext>
            </p:extLst>
          </p:nvPr>
        </p:nvGraphicFramePr>
        <p:xfrm>
          <a:off x="1565069" y="2927972"/>
          <a:ext cx="475456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42" name="Equation" r:id="rId9" imgW="2387520" imgH="431640" progId="Equation.3">
                  <p:embed/>
                </p:oleObj>
              </mc:Choice>
              <mc:Fallback>
                <p:oleObj name="Equation" r:id="rId9" imgW="2387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069" y="2927972"/>
                        <a:ext cx="4754562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083701"/>
              </p:ext>
            </p:extLst>
          </p:nvPr>
        </p:nvGraphicFramePr>
        <p:xfrm>
          <a:off x="3128962" y="5284199"/>
          <a:ext cx="28860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43" name="Equation" r:id="rId11" imgW="1422360" imgH="393480" progId="Equation.3">
                  <p:embed/>
                </p:oleObj>
              </mc:Choice>
              <mc:Fallback>
                <p:oleObj name="Equation" r:id="rId11" imgW="1422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2" y="5284199"/>
                        <a:ext cx="288607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73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AF9B227-0821-4F00-993D-E892A500B482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mbria" panose="02040503050406030204" pitchFamily="18" charset="0"/>
                <a:sym typeface="Symbol" pitchFamily="18" charset="2"/>
              </a:rPr>
              <a:t>-notation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13" y="1118744"/>
            <a:ext cx="8229600" cy="5076825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dirty="0" smtClean="0">
              <a:latin typeface="Monotype Corsiva" pitchFamily="66" charset="0"/>
              <a:sym typeface="Symbol" pitchFamily="18" charset="2"/>
            </a:endParaRPr>
          </a:p>
        </p:txBody>
      </p:sp>
      <p:graphicFrame>
        <p:nvGraphicFramePr>
          <p:cNvPr id="2765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332588"/>
              </p:ext>
            </p:extLst>
          </p:nvPr>
        </p:nvGraphicFramePr>
        <p:xfrm>
          <a:off x="327025" y="1199819"/>
          <a:ext cx="80486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2" name="Paint Shop Pro Image" r:id="rId3" imgW="8048780" imgH="858537" progId="PaintShopPro">
                  <p:embed/>
                </p:oleObj>
              </mc:Choice>
              <mc:Fallback>
                <p:oleObj name="Paint Shop Pro Image" r:id="rId3" imgW="8048780" imgH="858537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1199819"/>
                        <a:ext cx="804862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690288" y="2219067"/>
            <a:ext cx="4089400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 dirty="0">
                <a:latin typeface="Comic Sans MS" pitchFamily="66" charset="0"/>
                <a:sym typeface="Symbol" pitchFamily="18" charset="2"/>
              </a:rPr>
              <a:t>    </a:t>
            </a:r>
            <a:r>
              <a:rPr lang="en-US" altLang="en-US" sz="20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</a:t>
            </a:r>
            <a:r>
              <a:rPr lang="en-US" altLang="en-US" sz="2000" dirty="0">
                <a:solidFill>
                  <a:srgbClr val="0000FF"/>
                </a:solidFill>
                <a:latin typeface="Comic Sans MS" pitchFamily="66" charset="0"/>
              </a:rPr>
              <a:t>(g(n))</a:t>
            </a:r>
            <a:r>
              <a:rPr lang="en-US" altLang="en-US" sz="2000" dirty="0">
                <a:solidFill>
                  <a:srgbClr val="0000FF"/>
                </a:solidFill>
              </a:rPr>
              <a:t> is the set of functions with the same order of growth as </a:t>
            </a:r>
            <a:r>
              <a:rPr lang="en-US" altLang="en-US" sz="20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endParaRPr lang="en-US" altLang="en-US" sz="2400" dirty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2400" dirty="0">
              <a:solidFill>
                <a:srgbClr val="DD0111"/>
              </a:solidFill>
              <a:sym typeface="Symbol" pitchFamily="18" charset="2"/>
            </a:endParaRPr>
          </a:p>
        </p:txBody>
      </p:sp>
      <p:pic>
        <p:nvPicPr>
          <p:cNvPr id="9" name="Picture 21" descr="graph_th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3" y="2114014"/>
            <a:ext cx="4030663" cy="417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3387337" y="4752181"/>
            <a:ext cx="51651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2000" i="1" dirty="0"/>
              <a:t>g</a:t>
            </a:r>
            <a:r>
              <a:rPr kumimoji="1" lang="en-US" altLang="en-US" sz="2000" dirty="0"/>
              <a:t>(</a:t>
            </a:r>
            <a:r>
              <a:rPr kumimoji="1" lang="en-US" altLang="en-US" sz="2000" i="1" dirty="0"/>
              <a:t>n</a:t>
            </a:r>
            <a:r>
              <a:rPr kumimoji="1" lang="en-US" altLang="en-US" sz="2000" dirty="0"/>
              <a:t>) is an </a:t>
            </a:r>
            <a:r>
              <a:rPr kumimoji="1" lang="en-US" altLang="en-US" sz="2000" i="1" dirty="0">
                <a:solidFill>
                  <a:srgbClr val="0000FF"/>
                </a:solidFill>
              </a:rPr>
              <a:t>asymptotically tight bound</a:t>
            </a:r>
            <a:r>
              <a:rPr kumimoji="1" lang="en-US" altLang="en-US" sz="2000" dirty="0">
                <a:solidFill>
                  <a:srgbClr val="0000FF"/>
                </a:solidFill>
              </a:rPr>
              <a:t> </a:t>
            </a:r>
            <a:r>
              <a:rPr kumimoji="1" lang="en-US" altLang="en-US" sz="2000" dirty="0"/>
              <a:t>for </a:t>
            </a:r>
            <a:r>
              <a:rPr kumimoji="1" lang="en-US" altLang="en-US" sz="2000" i="1" dirty="0"/>
              <a:t>f</a:t>
            </a:r>
            <a:r>
              <a:rPr kumimoji="1" lang="en-US" altLang="en-US" sz="2000" dirty="0"/>
              <a:t>(</a:t>
            </a:r>
            <a:r>
              <a:rPr kumimoji="1" lang="en-US" altLang="en-US" sz="2000" i="1" dirty="0"/>
              <a:t>n</a:t>
            </a:r>
            <a:r>
              <a:rPr kumimoji="1" lang="en-US" alt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968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83A6B08-9DD7-4F34-811E-CB1193CA85FE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Gulim" pitchFamily="34" charset="-127"/>
              </a:rPr>
              <a:t>Note 30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>+8 isn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’</a:t>
            </a:r>
            <a:r>
              <a:rPr lang="en-US" altLang="ko-KR" sz="2400" dirty="0" smtClean="0">
                <a:ea typeface="Gulim" pitchFamily="34" charset="-127"/>
              </a:rPr>
              <a:t>t</a:t>
            </a:r>
            <a:br>
              <a:rPr lang="en-US" altLang="ko-KR" sz="2400" dirty="0" smtClean="0">
                <a:ea typeface="Gulim" pitchFamily="34" charset="-127"/>
              </a:rPr>
            </a:br>
            <a:r>
              <a:rPr lang="en-US" altLang="ko-KR" sz="2400" dirty="0" smtClean="0">
                <a:ea typeface="Gulim" pitchFamily="34" charset="-127"/>
              </a:rPr>
              <a:t>less than 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/>
            </a:r>
            <a:br>
              <a:rPr lang="en-US" altLang="ko-KR" sz="2400" dirty="0" smtClean="0">
                <a:ea typeface="Gulim" pitchFamily="34" charset="-127"/>
              </a:rPr>
            </a:br>
            <a:r>
              <a:rPr lang="en-US" altLang="ko-KR" sz="2400" i="1" dirty="0" smtClean="0">
                <a:ea typeface="Gulim" pitchFamily="34" charset="-127"/>
              </a:rPr>
              <a:t>anywhere </a:t>
            </a:r>
            <a:r>
              <a:rPr lang="en-US" altLang="ko-KR" sz="2400" dirty="0" smtClean="0">
                <a:ea typeface="Gulim" pitchFamily="34" charset="-127"/>
              </a:rPr>
              <a:t>(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>&gt;0).</a:t>
            </a:r>
          </a:p>
          <a:p>
            <a:pPr eaLnBrk="1" hangingPunct="1"/>
            <a:r>
              <a:rPr lang="en-US" altLang="ko-KR" sz="2400" dirty="0" smtClean="0">
                <a:ea typeface="Gulim" pitchFamily="34" charset="-127"/>
              </a:rPr>
              <a:t>It isn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’</a:t>
            </a:r>
            <a:r>
              <a:rPr lang="en-US" altLang="ko-KR" sz="2400" dirty="0" smtClean="0">
                <a:ea typeface="Gulim" pitchFamily="34" charset="-127"/>
              </a:rPr>
              <a:t>t even</a:t>
            </a:r>
            <a:br>
              <a:rPr lang="en-US" altLang="ko-KR" sz="2400" dirty="0" smtClean="0">
                <a:ea typeface="Gulim" pitchFamily="34" charset="-127"/>
              </a:rPr>
            </a:br>
            <a:r>
              <a:rPr lang="en-US" altLang="ko-KR" sz="2400" dirty="0" smtClean="0">
                <a:ea typeface="Gulim" pitchFamily="34" charset="-127"/>
              </a:rPr>
              <a:t>less than 31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/>
            </a:r>
            <a:br>
              <a:rPr lang="en-US" altLang="ko-KR" sz="2400" dirty="0" smtClean="0">
                <a:ea typeface="Gulim" pitchFamily="34" charset="-127"/>
              </a:rPr>
            </a:br>
            <a:r>
              <a:rPr lang="en-US" altLang="ko-KR" sz="2400" i="1" dirty="0" smtClean="0">
                <a:ea typeface="Gulim" pitchFamily="34" charset="-127"/>
              </a:rPr>
              <a:t>everywhere</a:t>
            </a:r>
            <a:r>
              <a:rPr lang="en-US" altLang="ko-KR" sz="2400" dirty="0" smtClean="0">
                <a:ea typeface="Gulim" pitchFamily="34" charset="-127"/>
              </a:rPr>
              <a:t>.</a:t>
            </a:r>
          </a:p>
          <a:p>
            <a:pPr eaLnBrk="1" hangingPunct="1"/>
            <a:r>
              <a:rPr lang="en-US" altLang="ko-KR" sz="2400" dirty="0" smtClean="0">
                <a:ea typeface="Gulim" pitchFamily="34" charset="-127"/>
              </a:rPr>
              <a:t>But it </a:t>
            </a:r>
            <a:r>
              <a:rPr lang="en-US" altLang="ko-KR" sz="2400" i="1" dirty="0" smtClean="0">
                <a:ea typeface="Gulim" pitchFamily="34" charset="-127"/>
              </a:rPr>
              <a:t>is</a:t>
            </a:r>
            <a:r>
              <a:rPr lang="en-US" altLang="ko-KR" sz="2400" dirty="0" smtClean="0">
                <a:ea typeface="Gulim" pitchFamily="34" charset="-127"/>
              </a:rPr>
              <a:t> less than</a:t>
            </a:r>
            <a:br>
              <a:rPr lang="en-US" altLang="ko-KR" sz="2400" dirty="0" smtClean="0">
                <a:ea typeface="Gulim" pitchFamily="34" charset="-127"/>
              </a:rPr>
            </a:br>
            <a:r>
              <a:rPr lang="en-US" altLang="ko-KR" sz="2400" dirty="0" smtClean="0">
                <a:ea typeface="Gulim" pitchFamily="34" charset="-127"/>
              </a:rPr>
              <a:t>31</a:t>
            </a:r>
            <a:r>
              <a:rPr lang="en-US" altLang="ko-KR" sz="2400" i="1" dirty="0" smtClean="0">
                <a:ea typeface="Gulim" pitchFamily="34" charset="-127"/>
              </a:rPr>
              <a:t>n</a:t>
            </a:r>
            <a:r>
              <a:rPr lang="en-US" altLang="ko-KR" sz="2400" dirty="0" smtClean="0">
                <a:ea typeface="Gulim" pitchFamily="34" charset="-127"/>
              </a:rPr>
              <a:t> </a:t>
            </a:r>
            <a:r>
              <a:rPr lang="en-US" altLang="ko-KR" sz="2400" u="sng" dirty="0" smtClean="0">
                <a:ea typeface="Gulim" pitchFamily="34" charset="-127"/>
              </a:rPr>
              <a:t>everywhere to</a:t>
            </a:r>
            <a:br>
              <a:rPr lang="en-US" altLang="ko-KR" sz="2400" u="sng" dirty="0" smtClean="0">
                <a:ea typeface="Gulim" pitchFamily="34" charset="-127"/>
              </a:rPr>
            </a:br>
            <a:r>
              <a:rPr lang="en-US" altLang="ko-KR" sz="2400" u="sng" dirty="0" smtClean="0">
                <a:ea typeface="Gulim" pitchFamily="34" charset="-127"/>
              </a:rPr>
              <a:t>the right of </a:t>
            </a:r>
            <a:r>
              <a:rPr lang="en-US" altLang="ko-KR" sz="2400" i="1" u="sng" dirty="0" smtClean="0">
                <a:ea typeface="Gulim" pitchFamily="34" charset="-127"/>
              </a:rPr>
              <a:t>n</a:t>
            </a:r>
            <a:r>
              <a:rPr lang="en-US" altLang="ko-KR" sz="2400" u="sng" dirty="0" smtClean="0">
                <a:ea typeface="Gulim" pitchFamily="34" charset="-127"/>
              </a:rPr>
              <a:t>=8</a:t>
            </a:r>
            <a:r>
              <a:rPr lang="en-US" altLang="ko-KR" sz="2400" dirty="0" smtClean="0">
                <a:ea typeface="Gulim" pitchFamily="34" charset="-127"/>
              </a:rPr>
              <a:t>. </a:t>
            </a:r>
          </a:p>
        </p:txBody>
      </p:sp>
      <p:grpSp>
        <p:nvGrpSpPr>
          <p:cNvPr id="247811" name="Group 3"/>
          <p:cNvGrpSpPr>
            <a:grpSpLocks/>
          </p:cNvGrpSpPr>
          <p:nvPr/>
        </p:nvGrpSpPr>
        <p:grpSpPr bwMode="auto">
          <a:xfrm>
            <a:off x="5045075" y="2286000"/>
            <a:ext cx="2117725" cy="3200400"/>
            <a:chOff x="3178" y="1440"/>
            <a:chExt cx="1334" cy="2016"/>
          </a:xfrm>
        </p:grpSpPr>
        <p:sp>
          <p:nvSpPr>
            <p:cNvPr id="23570" name="Rectangle 4"/>
            <p:cNvSpPr>
              <a:spLocks noChangeArrowheads="1"/>
            </p:cNvSpPr>
            <p:nvPr/>
          </p:nvSpPr>
          <p:spPr bwMode="auto">
            <a:xfrm>
              <a:off x="3216" y="1440"/>
              <a:ext cx="1296" cy="20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1" name="Line 5"/>
            <p:cNvSpPr>
              <a:spLocks noChangeShapeType="1"/>
            </p:cNvSpPr>
            <p:nvPr/>
          </p:nvSpPr>
          <p:spPr bwMode="auto">
            <a:xfrm flipV="1">
              <a:off x="3216" y="1440"/>
              <a:ext cx="0" cy="20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Text Box 6"/>
            <p:cNvSpPr txBox="1">
              <a:spLocks noChangeArrowheads="1"/>
            </p:cNvSpPr>
            <p:nvPr/>
          </p:nvSpPr>
          <p:spPr bwMode="auto">
            <a:xfrm>
              <a:off x="3178" y="3120"/>
              <a:ext cx="9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2400" i="1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</a:rPr>
                <a:t>n&gt;n</a:t>
              </a:r>
              <a:r>
                <a:rPr lang="en-US" altLang="ko-KR" sz="2400" i="1" baseline="-25000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</a:rPr>
                <a:t>0</a:t>
              </a:r>
              <a:r>
                <a:rPr lang="en-US" altLang="ko-KR" sz="2400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</a:rPr>
                <a:t>=8 </a:t>
              </a:r>
              <a:r>
                <a:rPr lang="en-US" altLang="ko-KR" sz="2400">
                  <a:solidFill>
                    <a:srgbClr val="FF0000"/>
                  </a:solidFill>
                  <a:latin typeface="Times New Roman" pitchFamily="18" charset="0"/>
                  <a:ea typeface="Gulim" pitchFamily="34" charset="-127"/>
                  <a:sym typeface="Symbol" pitchFamily="18" charset="2"/>
                </a:rPr>
                <a:t></a:t>
              </a:r>
              <a:endParaRPr lang="en-US" altLang="ko-KR" sz="2400">
                <a:latin typeface="Times New Roman" pitchFamily="18" charset="0"/>
                <a:ea typeface="Gulim" pitchFamily="34" charset="-127"/>
              </a:endParaRPr>
            </a:p>
          </p:txBody>
        </p:sp>
      </p:grpSp>
      <p:sp>
        <p:nvSpPr>
          <p:cNvPr id="2355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Big-Theta example, graphically</a:t>
            </a:r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V="1">
            <a:off x="4267200" y="22860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4267200" y="54864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V="1">
            <a:off x="4267200" y="2286000"/>
            <a:ext cx="220980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4876800" y="5486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Increasing </a:t>
            </a:r>
            <a:r>
              <a:rPr lang="en-US" altLang="ko-KR" sz="2400" i="1">
                <a:latin typeface="Times New Roman" pitchFamily="18" charset="0"/>
                <a:ea typeface="Gulim" pitchFamily="34" charset="-127"/>
              </a:rPr>
              <a:t>n </a:t>
            </a:r>
            <a:r>
              <a:rPr lang="en-US" altLang="ko-KR" sz="2400">
                <a:latin typeface="Times New Roman" pitchFamily="18" charset="0"/>
                <a:ea typeface="Gulim" pitchFamily="34" charset="-127"/>
                <a:sym typeface="Symbol" pitchFamily="18" charset="2"/>
              </a:rPr>
              <a:t>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 rot="-5400000">
            <a:off x="2684462" y="3792538"/>
            <a:ext cx="270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Value of function </a:t>
            </a:r>
            <a:r>
              <a:rPr lang="en-US" altLang="ko-KR" sz="2400">
                <a:latin typeface="Times New Roman" pitchFamily="18" charset="0"/>
                <a:ea typeface="Gulim" pitchFamily="34" charset="-127"/>
                <a:sym typeface="Symbol" pitchFamily="18" charset="2"/>
              </a:rPr>
              <a:t>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V="1">
            <a:off x="4267200" y="3962400"/>
            <a:ext cx="2819400" cy="15240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Text Box 14"/>
          <p:cNvSpPr txBox="1">
            <a:spLocks noChangeArrowheads="1"/>
          </p:cNvSpPr>
          <p:nvPr/>
        </p:nvSpPr>
        <p:spPr bwMode="auto">
          <a:xfrm>
            <a:off x="6629400" y="4038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 i="1">
                <a:solidFill>
                  <a:srgbClr val="006600"/>
                </a:solidFill>
                <a:latin typeface="Times New Roman" pitchFamily="18" charset="0"/>
                <a:ea typeface="Gulim" pitchFamily="34" charset="-127"/>
              </a:rPr>
              <a:t>n</a:t>
            </a:r>
            <a:endParaRPr lang="en-US" altLang="ko-KR" sz="240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6019800" y="2590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altLang="ko-KR" sz="2400">
                <a:latin typeface="Times New Roman" pitchFamily="18" charset="0"/>
                <a:ea typeface="Gulim" pitchFamily="34" charset="-127"/>
              </a:rPr>
              <a:t>30</a:t>
            </a:r>
            <a:r>
              <a:rPr lang="en-US" altLang="ko-KR" sz="2400" i="1">
                <a:latin typeface="Times New Roman" pitchFamily="18" charset="0"/>
                <a:ea typeface="Gulim" pitchFamily="34" charset="-127"/>
              </a:rPr>
              <a:t>n</a:t>
            </a:r>
            <a:r>
              <a:rPr lang="en-US" altLang="ko-KR" sz="2400">
                <a:latin typeface="Times New Roman" pitchFamily="18" charset="0"/>
                <a:ea typeface="Gulim" pitchFamily="34" charset="-127"/>
              </a:rPr>
              <a:t>+8</a:t>
            </a:r>
          </a:p>
        </p:txBody>
      </p:sp>
      <p:grpSp>
        <p:nvGrpSpPr>
          <p:cNvPr id="247824" name="Group 16"/>
          <p:cNvGrpSpPr>
            <a:grpSpLocks/>
          </p:cNvGrpSpPr>
          <p:nvPr/>
        </p:nvGrpSpPr>
        <p:grpSpPr bwMode="auto">
          <a:xfrm>
            <a:off x="4267200" y="2209800"/>
            <a:ext cx="1905000" cy="3276600"/>
            <a:chOff x="2688" y="1392"/>
            <a:chExt cx="1200" cy="2064"/>
          </a:xfrm>
        </p:grpSpPr>
        <p:sp>
          <p:nvSpPr>
            <p:cNvPr id="23568" name="Line 17"/>
            <p:cNvSpPr>
              <a:spLocks noChangeShapeType="1"/>
            </p:cNvSpPr>
            <p:nvPr/>
          </p:nvSpPr>
          <p:spPr bwMode="auto">
            <a:xfrm flipV="1">
              <a:off x="2688" y="1440"/>
              <a:ext cx="1200" cy="20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Text Box 18"/>
            <p:cNvSpPr txBox="1">
              <a:spLocks noChangeArrowheads="1"/>
            </p:cNvSpPr>
            <p:nvPr/>
          </p:nvSpPr>
          <p:spPr bwMode="auto">
            <a:xfrm>
              <a:off x="3168" y="1392"/>
              <a:ext cx="6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ko-KR" sz="2400" i="1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cn </a:t>
              </a:r>
              <a:r>
                <a:rPr lang="en-US" altLang="ko-KR" sz="240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=</a:t>
              </a:r>
              <a:br>
                <a:rPr lang="en-US" altLang="ko-KR" sz="240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</a:br>
              <a:r>
                <a:rPr lang="en-US" altLang="ko-KR" sz="2400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31</a:t>
              </a:r>
              <a:r>
                <a:rPr lang="en-US" altLang="ko-KR" sz="2400" i="1">
                  <a:solidFill>
                    <a:schemeClr val="accent2"/>
                  </a:solidFill>
                  <a:latin typeface="Times New Roman" pitchFamily="18" charset="0"/>
                  <a:ea typeface="Gulim" pitchFamily="34" charset="-127"/>
                </a:rPr>
                <a:t>n</a:t>
              </a:r>
              <a:endParaRPr lang="en-US" altLang="ko-KR" sz="2400">
                <a:latin typeface="Times New Roman" pitchFamily="18" charset="0"/>
                <a:ea typeface="Gulim" pitchFamily="34" charset="-127"/>
              </a:endParaRPr>
            </a:p>
          </p:txBody>
        </p:sp>
      </p:grpSp>
      <p:sp>
        <p:nvSpPr>
          <p:cNvPr id="247827" name="Text Box 19"/>
          <p:cNvSpPr txBox="1">
            <a:spLocks noChangeArrowheads="1"/>
          </p:cNvSpPr>
          <p:nvPr/>
        </p:nvSpPr>
        <p:spPr bwMode="auto">
          <a:xfrm>
            <a:off x="4876800" y="1469014"/>
            <a:ext cx="3056792" cy="46166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30</a:t>
            </a:r>
            <a:r>
              <a:rPr lang="en-US" altLang="ko-KR" sz="2400" i="1" dirty="0" smtClean="0">
                <a:latin typeface="Times New Roman" pitchFamily="18" charset="0"/>
                <a:ea typeface="Gulim" pitchFamily="34" charset="-127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</a:rPr>
              <a:t>+8 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  <a:sym typeface="Symbol" pitchFamily="18" charset="2"/>
              </a:rPr>
              <a:t> 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  <a:sym typeface="Symbol"/>
              </a:rPr>
              <a:t></a:t>
            </a:r>
            <a:r>
              <a:rPr lang="en-US" altLang="ko-KR" sz="2400" dirty="0" smtClean="0">
                <a:latin typeface="Times New Roman" pitchFamily="18" charset="0"/>
                <a:ea typeface="Gulim" pitchFamily="34" charset="-127"/>
                <a:sym typeface="Symbol" pitchFamily="18" charset="2"/>
              </a:rPr>
              <a:t>(</a:t>
            </a:r>
            <a:r>
              <a:rPr lang="en-US" altLang="ko-KR" sz="2400" i="1" dirty="0">
                <a:solidFill>
                  <a:srgbClr val="006600"/>
                </a:solidFill>
                <a:latin typeface="Times New Roman" pitchFamily="18" charset="0"/>
                <a:ea typeface="Gulim" pitchFamily="34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Gulim" pitchFamily="34" charset="-127"/>
                <a:sym typeface="Symbol" pitchFamily="18" charset="2"/>
              </a:rPr>
              <a:t>)</a:t>
            </a:r>
            <a:endParaRPr lang="en-US" altLang="ko-KR" sz="2400" dirty="0">
              <a:latin typeface="Times New Roman" pitchFamily="18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1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79F22A0-A904-47DB-8A87-960E627065E5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33254" y="61546"/>
            <a:ext cx="8229600" cy="906462"/>
          </a:xfrm>
        </p:spPr>
        <p:txBody>
          <a:bodyPr/>
          <a:lstStyle/>
          <a:p>
            <a:pPr marL="457200" lvl="1" indent="0" eaLnBrk="1" hangingPunct="1">
              <a:lnSpc>
                <a:spcPct val="180000"/>
              </a:lnSpc>
            </a:pPr>
            <a:r>
              <a:rPr lang="en-US" altLang="en-US" sz="3200" dirty="0">
                <a:solidFill>
                  <a:schemeClr val="tx1"/>
                </a:solidFill>
              </a:rPr>
              <a:t>f(n) = ½ n</a:t>
            </a:r>
            <a:r>
              <a:rPr lang="en-US" altLang="en-US" sz="3200" baseline="30000" dirty="0">
                <a:solidFill>
                  <a:schemeClr val="tx1"/>
                </a:solidFill>
              </a:rPr>
              <a:t>2</a:t>
            </a:r>
            <a:r>
              <a:rPr lang="en-US" altLang="en-US" sz="3200" dirty="0">
                <a:solidFill>
                  <a:schemeClr val="tx1"/>
                </a:solidFill>
              </a:rPr>
              <a:t> - ½n = </a:t>
            </a:r>
            <a:r>
              <a:rPr lang="en-US" altLang="en-US" sz="3200" dirty="0">
                <a:solidFill>
                  <a:schemeClr val="tx1"/>
                </a:solidFill>
                <a:sym typeface="Symbol" pitchFamily="18" charset="2"/>
              </a:rPr>
              <a:t></a:t>
            </a:r>
            <a:r>
              <a:rPr lang="en-US" altLang="en-US" sz="3200" dirty="0">
                <a:solidFill>
                  <a:schemeClr val="tx1"/>
                </a:solidFill>
              </a:rPr>
              <a:t>(n</a:t>
            </a:r>
            <a:r>
              <a:rPr lang="en-US" altLang="en-US" sz="3200" baseline="30000" dirty="0">
                <a:solidFill>
                  <a:schemeClr val="tx1"/>
                </a:solidFill>
              </a:rPr>
              <a:t>2</a:t>
            </a:r>
            <a:r>
              <a:rPr lang="en-US" altLang="en-US" sz="3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221" y="2002876"/>
            <a:ext cx="8415338" cy="3844009"/>
          </a:xfrm>
        </p:spPr>
        <p:txBody>
          <a:bodyPr/>
          <a:lstStyle/>
          <a:p>
            <a:pPr marL="457200" lvl="1" indent="0" eaLnBrk="1" hangingPunct="1">
              <a:lnSpc>
                <a:spcPct val="180000"/>
              </a:lnSpc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Show f(n) = </a:t>
            </a:r>
            <a:r>
              <a:rPr lang="en-US" altLang="en-US" sz="2000" dirty="0">
                <a:solidFill>
                  <a:schemeClr val="tx1"/>
                </a:solidFill>
              </a:rPr>
              <a:t>½ n</a:t>
            </a:r>
            <a:r>
              <a:rPr lang="en-US" altLang="en-US" sz="2000" baseline="30000" dirty="0">
                <a:solidFill>
                  <a:schemeClr val="tx1"/>
                </a:solidFill>
              </a:rPr>
              <a:t>2</a:t>
            </a:r>
            <a:r>
              <a:rPr lang="en-US" altLang="en-US" sz="2000" dirty="0">
                <a:solidFill>
                  <a:schemeClr val="tx1"/>
                </a:solidFill>
              </a:rPr>
              <a:t> - </a:t>
            </a:r>
            <a:r>
              <a:rPr lang="en-US" altLang="en-US" sz="2000" dirty="0" smtClean="0">
                <a:solidFill>
                  <a:schemeClr val="tx1"/>
                </a:solidFill>
              </a:rPr>
              <a:t>½n = </a:t>
            </a:r>
            <a:r>
              <a:rPr lang="en-US" altLang="en-US" sz="2000" dirty="0" smtClean="0">
                <a:solidFill>
                  <a:schemeClr val="tx1"/>
                </a:solidFill>
                <a:sym typeface="Symbol" pitchFamily="18" charset="2"/>
              </a:rPr>
              <a:t></a:t>
            </a:r>
            <a:r>
              <a:rPr lang="en-US" altLang="en-US" sz="2000" dirty="0" smtClean="0">
                <a:solidFill>
                  <a:schemeClr val="tx1"/>
                </a:solidFill>
              </a:rPr>
              <a:t>(n</a:t>
            </a:r>
            <a:r>
              <a:rPr lang="en-US" altLang="en-US" sz="2000" baseline="30000" dirty="0" smtClean="0">
                <a:solidFill>
                  <a:schemeClr val="tx1"/>
                </a:solidFill>
              </a:rPr>
              <a:t>2</a:t>
            </a:r>
            <a:r>
              <a:rPr lang="en-US" altLang="en-US" sz="2000" dirty="0" smtClean="0">
                <a:solidFill>
                  <a:schemeClr val="tx1"/>
                </a:solidFill>
              </a:rPr>
              <a:t>)</a:t>
            </a:r>
          </a:p>
          <a:p>
            <a:pPr marL="914400" lvl="2" indent="0" eaLnBrk="1" hangingPunct="1">
              <a:lnSpc>
                <a:spcPct val="180000"/>
              </a:lnSpc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½ n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</a:rPr>
              <a:t> - ½ n </a:t>
            </a: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≤ </a:t>
            </a:r>
            <a:r>
              <a:rPr lang="en-US" altLang="en-US" dirty="0" smtClean="0">
                <a:solidFill>
                  <a:schemeClr val="tx1"/>
                </a:solidFill>
              </a:rPr>
              <a:t>½ n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n ≥ 0       </a:t>
            </a:r>
            <a:r>
              <a:rPr lang="en-US" altLang="en-US" dirty="0" smtClean="0">
                <a:solidFill>
                  <a:schemeClr val="tx1"/>
                </a:solidFill>
              </a:rPr>
              <a:t>c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</a:rPr>
              <a:t>= ½</a:t>
            </a:r>
          </a:p>
          <a:p>
            <a:pPr marL="914400" lvl="2" indent="0" eaLnBrk="1" hangingPunct="1">
              <a:lnSpc>
                <a:spcPct val="180000"/>
              </a:lnSpc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½ n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</a:rPr>
              <a:t> - ½ n </a:t>
            </a: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≥ </a:t>
            </a:r>
            <a:r>
              <a:rPr lang="en-US" altLang="en-US" dirty="0" smtClean="0">
                <a:solidFill>
                  <a:schemeClr val="tx1"/>
                </a:solidFill>
              </a:rPr>
              <a:t>½ n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</a:rPr>
              <a:t> - ½ n </a:t>
            </a:r>
            <a:r>
              <a:rPr lang="en-US" altLang="en-US" dirty="0" smtClean="0">
                <a:solidFill>
                  <a:srgbClr val="C00000"/>
                </a:solidFill>
              </a:rPr>
              <a:t>* ½ n </a:t>
            </a:r>
            <a:r>
              <a:rPr lang="en-US" altLang="en-US" dirty="0" smtClean="0">
                <a:solidFill>
                  <a:schemeClr val="tx1"/>
                </a:solidFill>
              </a:rPr>
              <a:t>( </a:t>
            </a: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n ≥ 2 </a:t>
            </a:r>
            <a:r>
              <a:rPr lang="en-US" altLang="en-US" dirty="0" smtClean="0">
                <a:solidFill>
                  <a:schemeClr val="tx1"/>
                </a:solidFill>
              </a:rPr>
              <a:t>) 	</a:t>
            </a:r>
          </a:p>
          <a:p>
            <a:pPr marL="914400" lvl="2" indent="0" eaLnBrk="1" hangingPunct="1">
              <a:lnSpc>
                <a:spcPct val="180000"/>
              </a:lnSpc>
              <a:buNone/>
            </a:pPr>
            <a:r>
              <a:rPr lang="en-US" altLang="en-US" dirty="0">
                <a:solidFill>
                  <a:schemeClr val="tx1"/>
                </a:solidFill>
              </a:rPr>
              <a:t>½ n</a:t>
            </a:r>
            <a:r>
              <a:rPr lang="en-US" altLang="en-US" baseline="30000" dirty="0">
                <a:solidFill>
                  <a:schemeClr val="tx1"/>
                </a:solidFill>
              </a:rPr>
              <a:t>2</a:t>
            </a:r>
            <a:r>
              <a:rPr lang="en-US" altLang="en-US" dirty="0">
                <a:solidFill>
                  <a:schemeClr val="tx1"/>
                </a:solidFill>
              </a:rPr>
              <a:t> - ½ n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≥ </a:t>
            </a:r>
            <a:r>
              <a:rPr lang="en-US" altLang="en-US" dirty="0" smtClean="0">
                <a:solidFill>
                  <a:schemeClr val="tx1"/>
                </a:solidFill>
              </a:rPr>
              <a:t>¼ </a:t>
            </a:r>
            <a:r>
              <a:rPr lang="en-US" altLang="en-US" dirty="0">
                <a:solidFill>
                  <a:schemeClr val="tx1"/>
                </a:solidFill>
              </a:rPr>
              <a:t>n</a:t>
            </a:r>
            <a:r>
              <a:rPr lang="en-US" altLang="en-US" baseline="30000" dirty="0">
                <a:solidFill>
                  <a:schemeClr val="tx1"/>
                </a:solidFill>
              </a:rPr>
              <a:t>2</a:t>
            </a:r>
            <a:endParaRPr lang="en-US" altLang="en-US" dirty="0">
              <a:solidFill>
                <a:schemeClr val="tx1"/>
              </a:solidFill>
              <a:sym typeface="Symbol" pitchFamily="18" charset="2"/>
            </a:endParaRPr>
          </a:p>
          <a:p>
            <a:pPr lvl="2" eaLnBrk="1" hangingPunct="1">
              <a:lnSpc>
                <a:spcPct val="180000"/>
              </a:lnSpc>
              <a:buFont typeface="Symbol"/>
              <a:buChar char="Þ"/>
            </a:pPr>
            <a:r>
              <a:rPr lang="en-US" altLang="en-US" dirty="0" smtClean="0">
                <a:solidFill>
                  <a:schemeClr val="tx1"/>
                </a:solidFill>
              </a:rPr>
              <a:t>c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dirty="0" smtClean="0">
                <a:solidFill>
                  <a:schemeClr val="tx1"/>
                </a:solidFill>
              </a:rPr>
              <a:t>= ¼ </a:t>
            </a:r>
          </a:p>
          <a:p>
            <a:pPr marL="914400" lvl="2" indent="0" eaLnBrk="1" hangingPunct="1">
              <a:lnSpc>
                <a:spcPct val="180000"/>
              </a:lnSpc>
              <a:buNone/>
            </a:pPr>
            <a:r>
              <a:rPr lang="en-US" altLang="en-US" dirty="0">
                <a:solidFill>
                  <a:schemeClr val="tx1"/>
                </a:solidFill>
              </a:rPr>
              <a:t>¼ </a:t>
            </a:r>
            <a:r>
              <a:rPr lang="en-US" altLang="en-US" dirty="0" smtClean="0">
                <a:solidFill>
                  <a:schemeClr val="tx1"/>
                </a:solidFill>
              </a:rPr>
              <a:t>n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 ≤ </a:t>
            </a:r>
            <a:r>
              <a:rPr lang="en-US" altLang="en-US" dirty="0" smtClean="0">
                <a:solidFill>
                  <a:schemeClr val="tx1"/>
                </a:solidFill>
              </a:rPr>
              <a:t>½ </a:t>
            </a:r>
            <a:r>
              <a:rPr lang="en-US" altLang="en-US" dirty="0">
                <a:solidFill>
                  <a:schemeClr val="tx1"/>
                </a:solidFill>
              </a:rPr>
              <a:t>n</a:t>
            </a:r>
            <a:r>
              <a:rPr lang="en-US" altLang="en-US" baseline="30000" dirty="0">
                <a:solidFill>
                  <a:schemeClr val="tx1"/>
                </a:solidFill>
              </a:rPr>
              <a:t>2</a:t>
            </a:r>
            <a:r>
              <a:rPr lang="en-US" altLang="en-US" dirty="0">
                <a:solidFill>
                  <a:schemeClr val="tx1"/>
                </a:solidFill>
              </a:rPr>
              <a:t> - ½ n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≤ </a:t>
            </a:r>
            <a:r>
              <a:rPr lang="en-US" altLang="en-US" dirty="0">
                <a:solidFill>
                  <a:schemeClr val="tx1"/>
                </a:solidFill>
              </a:rPr>
              <a:t>½ </a:t>
            </a:r>
            <a:r>
              <a:rPr lang="en-US" altLang="en-US" dirty="0" smtClean="0">
                <a:solidFill>
                  <a:schemeClr val="tx1"/>
                </a:solidFill>
              </a:rPr>
              <a:t>n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2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n ≥ 2 </a:t>
            </a:r>
            <a:endParaRPr lang="en-US" altLang="en-US" dirty="0" smtClean="0">
              <a:solidFill>
                <a:schemeClr val="tx1"/>
              </a:solidFill>
              <a:sym typeface="Symbol" pitchFamily="18" charset="2"/>
            </a:endParaRPr>
          </a:p>
          <a:p>
            <a:pPr marL="914400" lvl="2" indent="0" eaLnBrk="1" hangingPunct="1">
              <a:lnSpc>
                <a:spcPct val="180000"/>
              </a:lnSpc>
              <a:buNone/>
            </a:pP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Therefore,  </a:t>
            </a:r>
            <a:r>
              <a:rPr lang="en-US" altLang="en-US" dirty="0">
                <a:solidFill>
                  <a:schemeClr val="tx1"/>
                </a:solidFill>
              </a:rPr>
              <a:t>f(n) = ½ n</a:t>
            </a:r>
            <a:r>
              <a:rPr lang="en-US" altLang="en-US" baseline="30000" dirty="0">
                <a:solidFill>
                  <a:schemeClr val="tx1"/>
                </a:solidFill>
              </a:rPr>
              <a:t>2</a:t>
            </a:r>
            <a:r>
              <a:rPr lang="en-US" altLang="en-US" dirty="0">
                <a:solidFill>
                  <a:schemeClr val="tx1"/>
                </a:solidFill>
              </a:rPr>
              <a:t> - ½n =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</a:t>
            </a:r>
            <a:r>
              <a:rPr lang="en-US" altLang="en-US" dirty="0">
                <a:solidFill>
                  <a:schemeClr val="tx1"/>
                </a:solidFill>
              </a:rPr>
              <a:t>(n</a:t>
            </a:r>
            <a:r>
              <a:rPr lang="en-US" altLang="en-US" baseline="30000" dirty="0">
                <a:solidFill>
                  <a:schemeClr val="tx1"/>
                </a:solidFill>
              </a:rPr>
              <a:t>2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</a:p>
          <a:p>
            <a:pPr marL="914400" lvl="2" indent="0" eaLnBrk="1" hangingPunct="1">
              <a:lnSpc>
                <a:spcPct val="180000"/>
              </a:lnSpc>
              <a:buNone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3239" y="1204474"/>
            <a:ext cx="71393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Symbol" pitchFamily="18" charset="2"/>
              </a:rPr>
              <a:t>Q</a:t>
            </a:r>
            <a:r>
              <a:rPr lang="en-US" altLang="en-US" dirty="0"/>
              <a:t>(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 = </a:t>
            </a:r>
            <a:r>
              <a:rPr lang="en-US" altLang="en-US" sz="2000" dirty="0"/>
              <a:t>{ </a:t>
            </a:r>
            <a:r>
              <a:rPr lang="en-US" altLang="en-US" i="1" dirty="0"/>
              <a:t>f 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:	there exist positive constants </a:t>
            </a:r>
            <a:r>
              <a:rPr lang="en-US" altLang="en-US" i="1" dirty="0"/>
              <a:t>c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baseline="-25000" dirty="0"/>
              <a:t>2</a:t>
            </a:r>
            <a:r>
              <a:rPr lang="en-US" altLang="en-US" dirty="0"/>
              <a:t>, and </a:t>
            </a:r>
            <a:r>
              <a:rPr lang="en-US" altLang="en-US" i="1" dirty="0"/>
              <a:t>n</a:t>
            </a:r>
            <a:r>
              <a:rPr lang="en-US" altLang="en-US" baseline="-25000" dirty="0"/>
              <a:t>0</a:t>
            </a:r>
            <a:r>
              <a:rPr lang="en-US" altLang="en-US" dirty="0"/>
              <a:t> such that 0 </a:t>
            </a:r>
            <a:r>
              <a:rPr lang="en-US" altLang="en-US" dirty="0">
                <a:latin typeface="Symbol" pitchFamily="18" charset="2"/>
              </a:rPr>
              <a:t>£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baseline="-25000" dirty="0"/>
              <a:t>1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latin typeface="Symbol" pitchFamily="18" charset="2"/>
              </a:rPr>
              <a:t>£</a:t>
            </a:r>
            <a:r>
              <a:rPr lang="en-US" altLang="en-US" dirty="0"/>
              <a:t> </a:t>
            </a:r>
            <a:r>
              <a:rPr lang="en-US" altLang="en-US" i="1" dirty="0"/>
              <a:t>f 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latin typeface="Symbol" pitchFamily="18" charset="2"/>
              </a:rPr>
              <a:t>£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baseline="-25000" dirty="0"/>
              <a:t>2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for all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latin typeface="Symbol" pitchFamily="18" charset="2"/>
              </a:rPr>
              <a:t>³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baseline="-25000" dirty="0"/>
              <a:t>0 </a:t>
            </a:r>
            <a:r>
              <a:rPr lang="en-US" altLang="en-US" sz="2000" dirty="0"/>
              <a:t>}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0" y="2163614"/>
            <a:ext cx="7992597" cy="430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52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L1.</a:t>
            </a:r>
            <a:fld id="{32789E0E-5961-4412-A292-1ECEF38E5A7D}" type="slidenum">
              <a:rPr lang="en-US" altLang="en-US">
                <a:solidFill>
                  <a:srgbClr val="000000"/>
                </a:solidFill>
              </a:rPr>
              <a:pPr/>
              <a:t>34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22372" y="3901764"/>
            <a:ext cx="8223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Drop low-order terms; ignore leading constants.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Example: </a:t>
            </a:r>
            <a:r>
              <a:rPr lang="en-US" altLang="en-US" sz="3200" dirty="0" smtClean="0">
                <a:solidFill>
                  <a:srgbClr val="0000FF"/>
                </a:solidFill>
              </a:rPr>
              <a:t>3</a:t>
            </a:r>
            <a:r>
              <a:rPr lang="en-US" altLang="en-US" sz="3200" i="1" dirty="0" smtClean="0">
                <a:solidFill>
                  <a:srgbClr val="0000FF"/>
                </a:solidFill>
              </a:rPr>
              <a:t>n</a:t>
            </a:r>
            <a:r>
              <a:rPr lang="en-US" altLang="en-US" sz="3200" baseline="30000" dirty="0" smtClean="0">
                <a:solidFill>
                  <a:srgbClr val="0000FF"/>
                </a:solidFill>
              </a:rPr>
              <a:t>3 </a:t>
            </a:r>
            <a:r>
              <a:rPr lang="en-US" altLang="en-US" sz="3200" dirty="0" smtClean="0">
                <a:solidFill>
                  <a:srgbClr val="0000FF"/>
                </a:solidFill>
              </a:rPr>
              <a:t>+ 90</a:t>
            </a:r>
            <a:r>
              <a:rPr lang="en-US" altLang="en-US" sz="3200" i="1" dirty="0" smtClean="0">
                <a:solidFill>
                  <a:srgbClr val="0000FF"/>
                </a:solidFill>
              </a:rPr>
              <a:t>n</a:t>
            </a:r>
            <a:r>
              <a:rPr lang="en-US" altLang="en-US" sz="3200" i="1" baseline="30000" dirty="0" smtClean="0">
                <a:solidFill>
                  <a:srgbClr val="0000FF"/>
                </a:solidFill>
              </a:rPr>
              <a:t>2</a:t>
            </a:r>
            <a:r>
              <a:rPr lang="en-US" altLang="en-US" sz="3200" i="1" dirty="0" smtClean="0">
                <a:solidFill>
                  <a:srgbClr val="0000FF"/>
                </a:solidFill>
              </a:rPr>
              <a:t> </a:t>
            </a:r>
            <a:r>
              <a:rPr lang="en-US" altLang="en-US" sz="3200" dirty="0" smtClean="0">
                <a:solidFill>
                  <a:srgbClr val="0000FF"/>
                </a:solidFill>
              </a:rPr>
              <a:t>– 5</a:t>
            </a:r>
            <a:r>
              <a:rPr lang="en-US" altLang="en-US" sz="3200" i="1" dirty="0" smtClean="0">
                <a:solidFill>
                  <a:srgbClr val="0000FF"/>
                </a:solidFill>
              </a:rPr>
              <a:t>n</a:t>
            </a:r>
            <a:r>
              <a:rPr lang="en-US" altLang="en-US" sz="3200" dirty="0" smtClean="0">
                <a:solidFill>
                  <a:srgbClr val="0000FF"/>
                </a:solidFill>
              </a:rPr>
              <a:t> + 6046 = </a:t>
            </a:r>
            <a:r>
              <a:rPr lang="en-US" altLang="en-US" sz="3200" dirty="0" smtClean="0">
                <a:solidFill>
                  <a:srgbClr val="0000FF"/>
                </a:solidFill>
                <a:latin typeface="Symbol" pitchFamily="18" charset="2"/>
              </a:rPr>
              <a:t>Q</a:t>
            </a:r>
            <a:r>
              <a:rPr lang="en-US" altLang="en-US" sz="3200" dirty="0" smtClean="0">
                <a:solidFill>
                  <a:srgbClr val="0000FF"/>
                </a:solidFill>
              </a:rPr>
              <a:t>(</a:t>
            </a:r>
            <a:r>
              <a:rPr lang="en-US" altLang="en-US" sz="3200" i="1" dirty="0" smtClean="0">
                <a:solidFill>
                  <a:srgbClr val="0000FF"/>
                </a:solidFill>
              </a:rPr>
              <a:t>n</a:t>
            </a:r>
            <a:r>
              <a:rPr lang="en-US" altLang="en-US" sz="3200" baseline="30000" dirty="0" smtClean="0">
                <a:solidFill>
                  <a:srgbClr val="0000FF"/>
                </a:solidFill>
              </a:rPr>
              <a:t>3</a:t>
            </a:r>
            <a:r>
              <a:rPr lang="en-US" altLang="en-US" sz="32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85643" y="1607072"/>
            <a:ext cx="730841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Proof:  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previous Big-Oh and Omega</a:t>
            </a:r>
          </a:p>
          <a:p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= 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… + b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(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)</a:t>
            </a:r>
            <a:endParaRPr lang="en-US" altLang="en-US" sz="2800" b="1" dirty="0" smtClean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85643" y="3378544"/>
            <a:ext cx="19159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Short-cut:</a:t>
            </a:r>
          </a:p>
        </p:txBody>
      </p:sp>
      <p:sp>
        <p:nvSpPr>
          <p:cNvPr id="2" name="Rectangle 1"/>
          <p:cNvSpPr/>
          <p:nvPr/>
        </p:nvSpPr>
        <p:spPr>
          <a:xfrm>
            <a:off x="559559" y="239805"/>
            <a:ext cx="7861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A non-negative polynomial of degree </a:t>
            </a:r>
            <a:r>
              <a:rPr lang="en-US" altLang="en-US" sz="2800" i="1" dirty="0"/>
              <a:t>k </a:t>
            </a:r>
            <a:r>
              <a:rPr lang="en-US" altLang="en-US" sz="2800" dirty="0"/>
              <a:t>is</a:t>
            </a:r>
            <a:r>
              <a:rPr lang="en-US" altLang="en-US" sz="2800" i="1" dirty="0"/>
              <a:t> </a:t>
            </a:r>
            <a:r>
              <a:rPr lang="en-US" altLang="en-US" sz="2800" dirty="0" smtClean="0">
                <a:sym typeface="Symbol"/>
              </a:rPr>
              <a:t></a:t>
            </a:r>
            <a:r>
              <a:rPr lang="en-US" altLang="en-US" sz="2800" dirty="0" smtClean="0"/>
              <a:t>(</a:t>
            </a:r>
            <a:r>
              <a:rPr lang="en-US" altLang="en-US" sz="2800" dirty="0" err="1"/>
              <a:t>n</a:t>
            </a:r>
            <a:r>
              <a:rPr lang="en-US" altLang="en-US" sz="2800" baseline="30000" dirty="0" err="1"/>
              <a:t>k</a:t>
            </a:r>
            <a:r>
              <a:rPr lang="en-US" altLang="en-US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869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/>
      <p:bldP spid="1946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4716"/>
            <a:ext cx="8925636" cy="906462"/>
          </a:xfrm>
        </p:spPr>
        <p:txBody>
          <a:bodyPr/>
          <a:lstStyle/>
          <a:p>
            <a:r>
              <a:rPr lang="en-US" sz="2800" dirty="0"/>
              <a:t>For the functions f(n)=</a:t>
            </a:r>
            <a:r>
              <a:rPr lang="en-US" sz="2800" dirty="0" err="1"/>
              <a:t>logn</a:t>
            </a:r>
            <a:r>
              <a:rPr lang="en-US" sz="2800" dirty="0"/>
              <a:t> and g(n)=</a:t>
            </a:r>
            <a:r>
              <a:rPr lang="en-US" sz="2800" dirty="0" err="1"/>
              <a:t>lgn</a:t>
            </a:r>
            <a:r>
              <a:rPr lang="en-US" sz="2800" dirty="0"/>
              <a:t>. Which is true</a:t>
            </a:r>
            <a:r>
              <a:rPr lang="en-US" sz="2800" dirty="0" smtClean="0"/>
              <a:t>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O(g(n))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 is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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(g(n))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 is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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(g(n))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of the above</a:t>
                </a:r>
              </a:p>
              <a:p>
                <a:pPr marL="0" indent="0">
                  <a:buNone/>
                </a:pP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lgn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log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𝑙𝑜𝑔𝑛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c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logn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logn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=log2(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lgn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lgn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56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 Between </a:t>
            </a:r>
            <a:r>
              <a:rPr lang="en-US" altLang="en-US">
                <a:latin typeface="Symbol" pitchFamily="18" charset="2"/>
              </a:rPr>
              <a:t>Q</a:t>
            </a:r>
            <a:r>
              <a:rPr lang="en-US" altLang="en-US"/>
              <a:t>, </a:t>
            </a:r>
            <a:r>
              <a:rPr lang="en-US" altLang="en-US" i="1"/>
              <a:t>O, </a:t>
            </a:r>
            <a:r>
              <a:rPr lang="en-US" altLang="en-US">
                <a:latin typeface="Symbol" pitchFamily="18" charset="2"/>
              </a:rPr>
              <a:t>W</a:t>
            </a:r>
            <a:endParaRPr lang="en-US" altLang="en-US"/>
          </a:p>
        </p:txBody>
      </p:sp>
      <p:pic>
        <p:nvPicPr>
          <p:cNvPr id="478211" name="Picture 3" descr="graph_th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70" y="1220876"/>
            <a:ext cx="2062040" cy="232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212" name="Picture 4" descr="graph_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32" y="1330570"/>
            <a:ext cx="1997071" cy="224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213" name="Picture 5" descr="graph_Omeg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578" y="1330569"/>
            <a:ext cx="1997071" cy="224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9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factors and domination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two algorithms with exact running times of: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it reasonable to say that runtime of Algorithm 2 dominates (is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worse)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Algorithm1?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for small values of 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 for large values of 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82" y="2147475"/>
            <a:ext cx="6697318" cy="138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6026E59-7EEB-4974-BC60-2C57DC0061B8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do we compare algorithms?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define a number of </a:t>
            </a:r>
            <a:r>
              <a:rPr lang="en-US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measures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(1) Compare execution times?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good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times are specific to a particular 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programming language!!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(2) Count the number of statements executed?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good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statements vary with the programming language </a:t>
            </a:r>
            <a:r>
              <a:rPr lang="en-US" altLang="en-US" sz="2400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as well as the style of the individual programmer.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7616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Our Machine Model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Random Access Machine (RAM)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operations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sequentially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primitive operations: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Arithmetic. Logical, Comparisons, Function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Simplifying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assumption: all ops cost 1 unit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Eliminates dependence on the speed of our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otherwise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impossible to verify and to compare</a:t>
            </a:r>
          </a:p>
          <a:p>
            <a:pPr lvl="2"/>
            <a:endParaRPr lang="en-US" altLang="en-US" sz="2000" dirty="0">
              <a:solidFill>
                <a:schemeClr val="tx1"/>
              </a:solidFill>
            </a:endParaRPr>
          </a:p>
          <a:p>
            <a:pPr lvl="1" algn="r" rtl="1"/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L1.</a:t>
            </a:r>
            <a:fld id="{CEBABB14-D6ED-468E-BBBC-E8D1DDC6A454}" type="slidenum">
              <a:rPr lang="en-US" altLang="en-US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81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77F80C-27F5-4BD6-8C19-9657273CF6FB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Asymptotic </a:t>
            </a:r>
            <a:r>
              <a:rPr lang="en-US" altLang="en-US" dirty="0" smtClean="0"/>
              <a:t>Analysis</a:t>
            </a:r>
            <a:endParaRPr lang="en-US" alt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To compare two algorithms with running times </a:t>
            </a:r>
            <a:r>
              <a:rPr lang="en-US" altLang="ko-KR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f(n)</a:t>
            </a:r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and </a:t>
            </a:r>
            <a:r>
              <a:rPr lang="en-US" altLang="ko-KR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g(n),</a:t>
            </a:r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we need a </a:t>
            </a:r>
            <a:r>
              <a:rPr lang="en-US" altLang="ko-KR" b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rough measure</a:t>
            </a:r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that characterizes </a:t>
            </a:r>
            <a:r>
              <a:rPr lang="en-US" altLang="ko-KR" b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how fast each function grows.</a:t>
            </a:r>
            <a:endParaRPr lang="en-US" altLang="ko-KR" dirty="0" smtClean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of an algorithm as a function of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size 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large </a:t>
            </a:r>
            <a:r>
              <a:rPr lang="en-US" alt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Compare </a:t>
            </a:r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functions in the limit, that is, </a:t>
            </a:r>
            <a:r>
              <a:rPr lang="en-US" altLang="ko-KR" b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asymptotically! </a:t>
            </a:r>
            <a:r>
              <a:rPr lang="en-US" altLang="ko-KR" sz="28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(i.e., for large values of </a:t>
            </a:r>
            <a:r>
              <a:rPr lang="en-US" altLang="ko-KR" sz="28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sz="28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Worst Case Analysis</a:t>
            </a:r>
          </a:p>
          <a:p>
            <a:pPr eaLnBrk="1" hangingPunct="1"/>
            <a:endParaRPr lang="en-US" altLang="ko-KR" dirty="0" smtClean="0">
              <a:ea typeface="Gulim" pitchFamily="34" charset="-127"/>
            </a:endParaRP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4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3E22A3-907F-4B11-A357-9DD1E4E5143D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Input Size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91608"/>
            <a:ext cx="8229600" cy="50768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 running time as a function of the input size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(i.e.,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f(n))</a:t>
            </a:r>
            <a:r>
              <a:rPr lang="en-US" alt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an array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of elements in a matrix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of bits in the binary representation of the input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 and edges in a </a:t>
            </a:r>
            <a:r>
              <a:rPr lang="en-US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en-US" altLang="en-US" sz="2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6884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1F9DB54-22D4-4051-8219-C05B9CF2AB84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Analysis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546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Worst case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Provides an upper bound on running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An absolute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guarantee</a:t>
            </a:r>
            <a:r>
              <a:rPr lang="en-US" altLang="en-US" sz="2000" dirty="0" smtClean="0">
                <a:solidFill>
                  <a:schemeClr val="tx1"/>
                </a:solidFill>
              </a:rPr>
              <a:t> that the algorithm would not run longer, no matter what the inputs are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Best case</a:t>
            </a:r>
            <a:endParaRPr lang="en-US" altLang="en-US" sz="24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Provides a lower bound on running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Input is the one for which the algorithm runs the fastest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Average case = Expected Value</a:t>
            </a:r>
            <a:endParaRPr lang="en-US" altLang="en-US" sz="2400" dirty="0" smtClean="0">
              <a:latin typeface="Comic Sans MS" pitchFamily="66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Provides a prediction about the running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Assumes that the input is random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8551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FFC000"/>
      </a:accent1>
      <a:accent2>
        <a:srgbClr val="FF5621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15140</TotalTime>
  <Words>1310</Words>
  <Application>Microsoft Office PowerPoint</Application>
  <PresentationFormat>On-screen Show (4:3)</PresentationFormat>
  <Paragraphs>250</Paragraphs>
  <Slides>36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Default Design</vt:lpstr>
      <vt:lpstr>Paint Shop Pro Image</vt:lpstr>
      <vt:lpstr>Equation</vt:lpstr>
      <vt:lpstr>CS 325 – Asymptotic Analysis</vt:lpstr>
      <vt:lpstr>Problems vs Algorithms</vt:lpstr>
      <vt:lpstr>Benchmarking</vt:lpstr>
      <vt:lpstr>Constant factors and domination</vt:lpstr>
      <vt:lpstr>How do we compare algorithms?</vt:lpstr>
      <vt:lpstr>Our Machine Model</vt:lpstr>
      <vt:lpstr>Asymptotic Analysis</vt:lpstr>
      <vt:lpstr>Input Size</vt:lpstr>
      <vt:lpstr>Types of Analysis</vt:lpstr>
      <vt:lpstr>Asymptotic performance</vt:lpstr>
      <vt:lpstr>Asymptotic Notation</vt:lpstr>
      <vt:lpstr>O-notation</vt:lpstr>
      <vt:lpstr>Big-O example, graphically</vt:lpstr>
      <vt:lpstr>Not Unique - Example</vt:lpstr>
      <vt:lpstr>A Simple Code Example</vt:lpstr>
      <vt:lpstr>A Simple Example</vt:lpstr>
      <vt:lpstr>Non-Linear Times</vt:lpstr>
      <vt:lpstr>Orders of Growth</vt:lpstr>
      <vt:lpstr>Big Oh Classes</vt:lpstr>
      <vt:lpstr>Rank the following functions in increasing order of growth</vt:lpstr>
      <vt:lpstr>A polynomial of degree k is O(nk)</vt:lpstr>
      <vt:lpstr>What does this mean in practice?</vt:lpstr>
      <vt:lpstr>Code Example</vt:lpstr>
      <vt:lpstr>Trouble with Big-Oh</vt:lpstr>
      <vt:lpstr>Omega  -notation</vt:lpstr>
      <vt:lpstr>Omega Graphically</vt:lpstr>
      <vt:lpstr>Examples</vt:lpstr>
      <vt:lpstr>Property of Big-Oh and Omega</vt:lpstr>
      <vt:lpstr>logn vs n</vt:lpstr>
      <vt:lpstr>A non-negative polynomial of degree k is (nk)</vt:lpstr>
      <vt:lpstr>-notation</vt:lpstr>
      <vt:lpstr>Big-Theta example, graphically</vt:lpstr>
      <vt:lpstr>f(n) = ½ n2 - ½n = (n2)</vt:lpstr>
      <vt:lpstr>PowerPoint Presentation</vt:lpstr>
      <vt:lpstr>For the functions f(n)=logn and g(n)=lgn. Which is true?</vt:lpstr>
      <vt:lpstr>Relations Between Q, O, W</vt:lpstr>
    </vt:vector>
  </TitlesOfParts>
  <Company>University of Nevada, Reno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325 Analysis of Algorithms</dc:title>
  <dc:subject>Asymptotic Behavior</dc:subject>
  <dc:creator>Juli Schutfort</dc:creator>
  <cp:lastModifiedBy>Schutfort</cp:lastModifiedBy>
  <cp:revision>957</cp:revision>
  <dcterms:created xsi:type="dcterms:W3CDTF">2003-07-26T00:47:08Z</dcterms:created>
  <dcterms:modified xsi:type="dcterms:W3CDTF">2016-06-19T06:05:58Z</dcterms:modified>
</cp:coreProperties>
</file>