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3" r:id="rId2"/>
    <p:sldId id="473" r:id="rId3"/>
    <p:sldId id="431" r:id="rId4"/>
    <p:sldId id="448" r:id="rId5"/>
    <p:sldId id="449" r:id="rId6"/>
    <p:sldId id="451" r:id="rId7"/>
    <p:sldId id="453" r:id="rId8"/>
    <p:sldId id="493" r:id="rId9"/>
    <p:sldId id="454" r:id="rId10"/>
    <p:sldId id="455" r:id="rId11"/>
    <p:sldId id="474" r:id="rId12"/>
    <p:sldId id="479" r:id="rId13"/>
    <p:sldId id="458" r:id="rId14"/>
    <p:sldId id="475" r:id="rId15"/>
    <p:sldId id="47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D0111"/>
    <a:srgbClr val="008080"/>
    <a:srgbClr val="FF3300"/>
    <a:srgbClr val="CC0000"/>
    <a:srgbClr val="006699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4669" autoAdjust="0"/>
  </p:normalViewPr>
  <p:slideViewPr>
    <p:cSldViewPr snapToGrid="0">
      <p:cViewPr>
        <p:scale>
          <a:sx n="70" d="100"/>
          <a:sy n="70" d="100"/>
        </p:scale>
        <p:origin x="-189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325 – Asymptotic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Part 2: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51692" y="1222131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set up our limit</a:t>
            </a:r>
          </a:p>
          <a:p>
            <a:pPr marL="0" indent="0" algn="ctr">
              <a:buNone/>
            </a:pP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f(n)/g(n) = </a:t>
            </a:r>
            <a:r>
              <a:rPr lang="en-US" altLang="en-US" sz="2400" dirty="0" smtClean="0"/>
              <a:t>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</a:t>
            </a:r>
            <a:r>
              <a:rPr lang="en-US" altLang="en-US" sz="2400" baseline="30000" dirty="0" smtClean="0">
                <a:sym typeface="Symbol" pitchFamily="18" charset="2"/>
              </a:rPr>
              <a:t>2</a:t>
            </a:r>
            <a:r>
              <a:rPr lang="en-US" altLang="en-US" sz="2400" dirty="0" smtClean="0"/>
              <a:t> </a:t>
            </a:r>
          </a:p>
          <a:p>
            <a:pPr marL="0" indent="0" algn="ctr">
              <a:buNone/>
            </a:pPr>
            <a:r>
              <a:rPr lang="en-US" altLang="en-US" sz="2400" dirty="0" smtClean="0"/>
              <a:t>                                  = lim</a:t>
            </a:r>
            <a:r>
              <a:rPr lang="en-US" altLang="en-US" sz="2400" baseline="-25000" dirty="0" smtClean="0"/>
              <a:t>n</a:t>
            </a:r>
            <a:r>
              <a:rPr lang="en-US" altLang="en-US" sz="2400" baseline="-25000" dirty="0" smtClean="0">
                <a:sym typeface="Symbol" pitchFamily="18" charset="2"/>
              </a:rPr>
              <a:t></a:t>
            </a:r>
            <a:r>
              <a:rPr lang="en-US" altLang="en-US" sz="2400" dirty="0" smtClean="0">
                <a:sym typeface="Symbol" pitchFamily="18" charset="2"/>
              </a:rPr>
              <a:t> log</a:t>
            </a:r>
            <a:r>
              <a:rPr lang="en-US" altLang="en-US" sz="2400" baseline="-25000" dirty="0" smtClean="0">
                <a:sym typeface="Symbol" pitchFamily="18" charset="2"/>
              </a:rPr>
              <a:t>2</a:t>
            </a:r>
            <a:r>
              <a:rPr lang="en-US" altLang="en-US" sz="2400" dirty="0" smtClean="0">
                <a:sym typeface="Symbol" pitchFamily="18" charset="2"/>
              </a:rPr>
              <a:t>n/(2log</a:t>
            </a:r>
            <a:r>
              <a:rPr lang="en-US" altLang="en-US" sz="2400" baseline="-25000" dirty="0" smtClean="0">
                <a:sym typeface="Symbol" pitchFamily="18" charset="2"/>
              </a:rPr>
              <a:t>3</a:t>
            </a:r>
            <a:r>
              <a:rPr lang="en-US" altLang="en-US" sz="2400" dirty="0" smtClean="0">
                <a:sym typeface="Symbol" pitchFamily="18" charset="2"/>
              </a:rPr>
              <a:t>n)</a:t>
            </a:r>
            <a:endParaRPr lang="en-US" altLang="en-US" baseline="30000" dirty="0" smtClean="0"/>
          </a:p>
          <a:p>
            <a:endParaRPr lang="en-US" altLang="en-US" dirty="0" smtClean="0"/>
          </a:p>
        </p:txBody>
      </p:sp>
      <p:sp>
        <p:nvSpPr>
          <p:cNvPr id="50180" name="Content Placeholder 2"/>
          <p:cNvSpPr txBox="1">
            <a:spLocks/>
          </p:cNvSpPr>
          <p:nvPr/>
        </p:nvSpPr>
        <p:spPr bwMode="auto">
          <a:xfrm>
            <a:off x="366346" y="2942492"/>
            <a:ext cx="822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Here we use the change of base formula for logarithms</a:t>
            </a:r>
            <a:r>
              <a:rPr lang="en-US" altLang="en-US" dirty="0" smtClean="0">
                <a:latin typeface="Calibri" pitchFamily="34" charset="0"/>
              </a:rPr>
              <a:t>:</a:t>
            </a:r>
            <a:endParaRPr lang="en-US" altLang="en-US" dirty="0">
              <a:latin typeface="Calibri" pitchFamily="34" charset="0"/>
              <a:sym typeface="Symbol" pitchFamily="18" charset="2"/>
            </a:endParaRPr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3</a:t>
            </a:r>
            <a:r>
              <a:rPr lang="en-US" altLang="en-US" dirty="0" smtClean="0">
                <a:latin typeface="Calibri" pitchFamily="34" charset="0"/>
              </a:rPr>
              <a:t>n </a:t>
            </a:r>
            <a:r>
              <a:rPr lang="en-US" altLang="en-US" dirty="0">
                <a:latin typeface="Calibri" pitchFamily="34" charset="0"/>
              </a:rPr>
              <a:t>= log</a:t>
            </a:r>
            <a:r>
              <a:rPr lang="en-US" altLang="en-US" baseline="-25000" dirty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</a:rPr>
              <a:t>n / </a:t>
            </a:r>
            <a:r>
              <a:rPr lang="en-US" altLang="en-US" dirty="0" smtClean="0">
                <a:latin typeface="Calibri" pitchFamily="34" charset="0"/>
              </a:rPr>
              <a:t>log</a:t>
            </a:r>
            <a:r>
              <a:rPr lang="en-US" altLang="en-US" baseline="-25000" dirty="0" smtClean="0">
                <a:latin typeface="Calibri" pitchFamily="34" charset="0"/>
              </a:rPr>
              <a:t>2</a:t>
            </a:r>
            <a:r>
              <a:rPr lang="en-US" altLang="en-US" dirty="0" smtClean="0">
                <a:latin typeface="Calibri" pitchFamily="34" charset="0"/>
              </a:rPr>
              <a:t>3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		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n/(2log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n)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n log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3) </a:t>
            </a:r>
            <a:r>
              <a:rPr lang="en-US" altLang="en-US" dirty="0">
                <a:sym typeface="Symbol" pitchFamily="18" charset="2"/>
              </a:rPr>
              <a:t>/(2log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n)</a:t>
            </a:r>
            <a:endParaRPr lang="en-US" altLang="en-US" baseline="30000" dirty="0"/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/>
              <a:t>lim</a:t>
            </a:r>
            <a:r>
              <a:rPr lang="en-US" altLang="en-US" baseline="-25000" dirty="0"/>
              <a:t>n</a:t>
            </a:r>
            <a:r>
              <a:rPr lang="en-US" altLang="en-US" baseline="-25000" dirty="0">
                <a:sym typeface="Symbol" pitchFamily="18" charset="2"/>
              </a:rPr>
              <a:t></a:t>
            </a:r>
            <a:r>
              <a:rPr lang="en-US" altLang="en-US" dirty="0">
                <a:sym typeface="Symbol" pitchFamily="18" charset="2"/>
              </a:rPr>
              <a:t> 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3)/2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	   = </a:t>
            </a:r>
            <a:r>
              <a:rPr lang="en-US" altLang="en-US" dirty="0">
                <a:sym typeface="Symbol" pitchFamily="18" charset="2"/>
              </a:rPr>
              <a:t>(log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3) /2 </a:t>
            </a:r>
          </a:p>
          <a:p>
            <a:pPr>
              <a:buFont typeface="Arial" pitchFamily="34" charset="0"/>
              <a:buNone/>
            </a:pPr>
            <a:r>
              <a:rPr lang="en-US" altLang="en-US" dirty="0">
                <a:sym typeface="Symbol" pitchFamily="18" charset="2"/>
              </a:rPr>
              <a:t>                                           </a:t>
            </a:r>
            <a:r>
              <a:rPr lang="en-US" altLang="en-US" dirty="0" smtClean="0">
                <a:sym typeface="Symbol" pitchFamily="18" charset="2"/>
              </a:rPr>
              <a:t>     </a:t>
            </a:r>
            <a:r>
              <a:rPr lang="en-US" altLang="en-US" dirty="0">
                <a:sym typeface="Symbol" pitchFamily="18" charset="2"/>
              </a:rPr>
              <a:t>0.7924, </a:t>
            </a:r>
            <a:r>
              <a:rPr lang="en-US" altLang="en-US" sz="1800" dirty="0" smtClean="0">
                <a:sym typeface="Symbol" pitchFamily="18" charset="2"/>
              </a:rPr>
              <a:t>a </a:t>
            </a:r>
            <a:r>
              <a:rPr lang="en-US" altLang="en-US" sz="1800" dirty="0">
                <a:sym typeface="Symbol" pitchFamily="18" charset="2"/>
              </a:rPr>
              <a:t>positive constant</a:t>
            </a:r>
            <a:endParaRPr lang="en-US" altLang="en-US" dirty="0">
              <a:sym typeface="Symbol" pitchFamily="18" charset="2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So </a:t>
            </a:r>
            <a:r>
              <a:rPr lang="en-US" altLang="en-US" dirty="0"/>
              <a:t>we conclude that f(n)</a:t>
            </a:r>
            <a:r>
              <a:rPr lang="en-US" altLang="en-US" dirty="0">
                <a:sym typeface="Symbol" pitchFamily="18" charset="2"/>
              </a:rPr>
              <a:t>(g(n</a:t>
            </a:r>
            <a:r>
              <a:rPr lang="en-US" altLang="en-US" dirty="0" smtClean="0">
                <a:sym typeface="Symbol" pitchFamily="18" charset="2"/>
              </a:rPr>
              <a:t>)) that is </a:t>
            </a:r>
            <a:endParaRPr lang="en-US" altLang="en-US" dirty="0" smtClean="0"/>
          </a:p>
          <a:p>
            <a:r>
              <a:rPr lang="en-US" altLang="en-US" dirty="0" smtClean="0"/>
              <a:t>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</a:t>
            </a:r>
            <a:r>
              <a:rPr lang="en-US" altLang="en-US" dirty="0">
                <a:sym typeface="Symbol" pitchFamily="18" charset="2"/>
              </a:rPr>
              <a:t> 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/>
              <a:t>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which implies that </a:t>
            </a:r>
            <a:r>
              <a:rPr lang="en-US" altLang="en-US" dirty="0"/>
              <a:t>log</a:t>
            </a:r>
            <a:r>
              <a:rPr lang="en-US" altLang="en-US" baseline="-25000" dirty="0"/>
              <a:t>3</a:t>
            </a: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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/>
              <a:t>log</a:t>
            </a:r>
            <a:r>
              <a:rPr lang="en-US" altLang="en-US" baseline="-25000" dirty="0"/>
              <a:t>2</a:t>
            </a:r>
            <a:r>
              <a:rPr lang="en-US" altLang="en-US" dirty="0"/>
              <a:t>n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>
              <a:buFont typeface="Arial" pitchFamily="34" charset="0"/>
              <a:buNone/>
            </a:pPr>
            <a:endParaRPr lang="en-US" altLang="en-US" dirty="0"/>
          </a:p>
          <a:p>
            <a:pPr marL="0" indent="0">
              <a:spcBef>
                <a:spcPct val="20000"/>
              </a:spcBef>
            </a:pPr>
            <a:r>
              <a:rPr lang="en-US" altLang="en-US" dirty="0" smtClean="0">
                <a:latin typeface="Calibri" pitchFamily="34" charset="0"/>
              </a:rPr>
              <a:t> </a:t>
            </a: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logs have the same asymptotic growth rate no what the base is.</a:t>
            </a:r>
          </a:p>
          <a:p>
            <a:r>
              <a:rPr lang="en-US" dirty="0" smtClean="0"/>
              <a:t>In many CS algorithms the base is 2.</a:t>
            </a:r>
          </a:p>
          <a:p>
            <a:r>
              <a:rPr lang="en-US" dirty="0" smtClean="0"/>
              <a:t>But we get sloppy since </a:t>
            </a:r>
            <a:r>
              <a:rPr lang="en-US" dirty="0" err="1" smtClean="0"/>
              <a:t>lg</a:t>
            </a:r>
            <a:r>
              <a:rPr lang="en-US" dirty="0" smtClean="0"/>
              <a:t>(n) is </a:t>
            </a:r>
            <a:r>
              <a:rPr lang="en-US" dirty="0" smtClean="0">
                <a:sym typeface="Symbol"/>
              </a:rPr>
              <a:t>(</a:t>
            </a:r>
            <a:r>
              <a:rPr lang="en-US" dirty="0" err="1" smtClean="0">
                <a:sym typeface="Symbol"/>
              </a:rPr>
              <a:t>logn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E795E3-D2F8-411E-884D-27702D15AEE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Theorem: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 = (g(n))  f = O(g(n)) and f = (g(n))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and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for O and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if and only if g(n) 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symmetry: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O(g(n)) if and only if g(n) =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4981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0" y="302379"/>
            <a:ext cx="8229600" cy="906462"/>
          </a:xfrm>
        </p:spPr>
        <p:txBody>
          <a:bodyPr/>
          <a:lstStyle/>
          <a:p>
            <a:pPr lvl="0"/>
            <a:r>
              <a:rPr lang="en-US" sz="2400" dirty="0"/>
              <a:t>Let f</a:t>
            </a:r>
            <a:r>
              <a:rPr lang="en-US" sz="2400" baseline="-25000" dirty="0"/>
              <a:t>,</a:t>
            </a:r>
            <a:r>
              <a:rPr lang="en-US" sz="2400" dirty="0"/>
              <a:t> g and h be asymptotically positive functions. Prove or disprove each of the following conjectures.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Transitivity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altLang="en-US" sz="2000" dirty="0" smtClean="0"/>
              <a:t>f(n</a:t>
            </a:r>
            <a:r>
              <a:rPr lang="en-US" altLang="en-US" sz="2000" dirty="0"/>
              <a:t>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(g(n)) and g(n)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f(n) =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sz="2000" dirty="0"/>
              <a:t>(h(n))</a:t>
            </a:r>
          </a:p>
          <a:p>
            <a:pPr>
              <a:buFont typeface="+mj-lt"/>
              <a:buAutoNum type="arabicPeriod"/>
            </a:pPr>
            <a:r>
              <a:rPr lang="en-US" altLang="en-US" sz="1800" dirty="0" smtClean="0"/>
              <a:t>By definition f(n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(g(n</a:t>
            </a:r>
            <a:r>
              <a:rPr lang="en-US" altLang="en-US" sz="1800" dirty="0" smtClean="0"/>
              <a:t>)) implies </a:t>
            </a:r>
            <a:r>
              <a:rPr lang="en-US" altLang="en-US" sz="1800" dirty="0" smtClean="0">
                <a:solidFill>
                  <a:srgbClr val="000000"/>
                </a:solidFill>
              </a:rPr>
              <a:t>there </a:t>
            </a:r>
            <a:r>
              <a:rPr lang="en-US" altLang="en-US" sz="1800" dirty="0">
                <a:solidFill>
                  <a:srgbClr val="000000"/>
                </a:solidFill>
              </a:rPr>
              <a:t>exist positive constants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, and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dirty="0">
                <a:solidFill>
                  <a:srgbClr val="000000"/>
                </a:solidFill>
              </a:rPr>
              <a:t> 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2. By </a:t>
            </a:r>
            <a:r>
              <a:rPr lang="en-US" altLang="en-US" sz="1800" dirty="0"/>
              <a:t>definition </a:t>
            </a:r>
            <a:r>
              <a:rPr lang="en-US" altLang="en-US" sz="1800" dirty="0" smtClean="0"/>
              <a:t>g(n</a:t>
            </a:r>
            <a:r>
              <a:rPr lang="en-US" altLang="en-US" sz="1800" dirty="0"/>
              <a:t>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 smtClean="0"/>
              <a:t>(h(n</a:t>
            </a:r>
            <a:r>
              <a:rPr lang="en-US" altLang="en-US" sz="1800" dirty="0"/>
              <a:t>)) implies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g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h</a:t>
            </a:r>
            <a:r>
              <a:rPr lang="en-US" altLang="en-US" sz="1800" dirty="0" smtClean="0">
                <a:solidFill>
                  <a:srgbClr val="008080"/>
                </a:solidFill>
              </a:rPr>
              <a:t>(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3. Show </a:t>
            </a:r>
            <a:r>
              <a:rPr lang="en-US" altLang="en-US" sz="1800" dirty="0"/>
              <a:t>f(n) = </a:t>
            </a:r>
            <a:r>
              <a:rPr lang="en-US" altLang="en-US" sz="1800" dirty="0">
                <a:sym typeface="Symbol" pitchFamily="18" charset="2"/>
              </a:rPr>
              <a:t></a:t>
            </a:r>
            <a:r>
              <a:rPr lang="en-US" altLang="en-US" sz="1800" dirty="0"/>
              <a:t>(h(n</a:t>
            </a:r>
            <a:r>
              <a:rPr lang="en-US" altLang="en-US" sz="1800" dirty="0" smtClean="0"/>
              <a:t>)) that is </a:t>
            </a:r>
            <a:r>
              <a:rPr lang="en-US" altLang="en-US" sz="1800" dirty="0">
                <a:solidFill>
                  <a:srgbClr val="000000"/>
                </a:solidFill>
              </a:rPr>
              <a:t>there exist positive constants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dirty="0">
                <a:solidFill>
                  <a:srgbClr val="000000"/>
                </a:solidFill>
              </a:rPr>
              <a:t>and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such that </a:t>
            </a:r>
            <a:r>
              <a:rPr lang="en-US" altLang="en-US" sz="1800" dirty="0">
                <a:solidFill>
                  <a:srgbClr val="008080"/>
                </a:solidFill>
              </a:rPr>
              <a:t>0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for all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8080"/>
              </a:solidFill>
            </a:endParaRPr>
          </a:p>
          <a:p>
            <a:pPr marL="0" lvl="0" indent="0">
              <a:buNone/>
            </a:pPr>
            <a:r>
              <a:rPr lang="en-US" altLang="en-US" sz="1800" dirty="0" smtClean="0"/>
              <a:t>By combining 1 and 2: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3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dirty="0" smtClean="0">
                <a:solidFill>
                  <a:srgbClr val="008080"/>
                </a:solidFill>
              </a:rPr>
              <a:t>=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1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3 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so 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5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Again from 1 and 2: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>
                <a:solidFill>
                  <a:srgbClr val="008080"/>
                </a:solidFill>
              </a:rPr>
              <a:t>g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 smtClean="0">
                <a:solidFill>
                  <a:srgbClr val="008080"/>
                </a:solidFill>
              </a:rPr>
              <a:t>) </a:t>
            </a:r>
            <a:r>
              <a:rPr lang="en-US" altLang="en-US" sz="1800" dirty="0" smtClean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 smtClean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dirty="0">
                <a:solidFill>
                  <a:srgbClr val="008080"/>
                </a:solidFill>
              </a:rPr>
              <a:t>=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2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4  </a:t>
            </a:r>
            <a:r>
              <a:rPr lang="en-US" altLang="en-US" sz="1800" dirty="0">
                <a:solidFill>
                  <a:schemeClr val="tx1"/>
                </a:solidFill>
              </a:rPr>
              <a:t>so 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c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6 </a:t>
            </a:r>
            <a:r>
              <a:rPr lang="en-US" altLang="en-US" sz="1800" i="1" dirty="0">
                <a:solidFill>
                  <a:srgbClr val="008080"/>
                </a:solidFill>
              </a:rPr>
              <a:t>h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 </a:t>
            </a:r>
            <a:r>
              <a:rPr lang="en-US" altLang="en-US" sz="1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altLang="en-US" sz="1800" dirty="0">
                <a:solidFill>
                  <a:srgbClr val="008080"/>
                </a:solidFill>
              </a:rPr>
              <a:t> </a:t>
            </a:r>
            <a:r>
              <a:rPr lang="en-US" altLang="en-US" sz="1800" i="1" dirty="0">
                <a:solidFill>
                  <a:srgbClr val="008080"/>
                </a:solidFill>
              </a:rPr>
              <a:t>f </a:t>
            </a:r>
            <a:r>
              <a:rPr lang="en-US" altLang="en-US" sz="1800" dirty="0">
                <a:solidFill>
                  <a:srgbClr val="008080"/>
                </a:solidFill>
              </a:rPr>
              <a:t>(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dirty="0">
                <a:solidFill>
                  <a:srgbClr val="008080"/>
                </a:solidFill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And let 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2 </a:t>
            </a:r>
            <a:r>
              <a:rPr lang="en-US" altLang="en-US" sz="1800" dirty="0" smtClean="0">
                <a:solidFill>
                  <a:srgbClr val="008080"/>
                </a:solidFill>
              </a:rPr>
              <a:t>= max {</a:t>
            </a:r>
            <a:r>
              <a:rPr lang="en-US" altLang="en-US" sz="1800" i="1" dirty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>
                <a:solidFill>
                  <a:srgbClr val="008080"/>
                </a:solidFill>
              </a:rPr>
              <a:t>0 </a:t>
            </a:r>
            <a:r>
              <a:rPr lang="en-US" altLang="en-US" sz="1800" dirty="0" smtClean="0">
                <a:solidFill>
                  <a:srgbClr val="008080"/>
                </a:solidFill>
              </a:rPr>
              <a:t>, </a:t>
            </a:r>
            <a:r>
              <a:rPr lang="en-US" altLang="en-US" sz="1800" i="1" dirty="0" smtClean="0">
                <a:solidFill>
                  <a:srgbClr val="008080"/>
                </a:solidFill>
              </a:rPr>
              <a:t>n</a:t>
            </a:r>
            <a:r>
              <a:rPr lang="en-US" altLang="en-US" sz="1800" baseline="-25000" dirty="0" smtClean="0">
                <a:solidFill>
                  <a:srgbClr val="008080"/>
                </a:solidFill>
              </a:rPr>
              <a:t>1</a:t>
            </a:r>
            <a:r>
              <a:rPr lang="en-US" altLang="en-US" sz="1800" dirty="0" smtClean="0">
                <a:solidFill>
                  <a:srgbClr val="008080"/>
                </a:solidFill>
              </a:rPr>
              <a:t>}</a:t>
            </a:r>
            <a:endParaRPr lang="en-US" altLang="en-US" sz="1800" dirty="0">
              <a:solidFill>
                <a:srgbClr val="00808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0" y="272562"/>
            <a:ext cx="8229600" cy="906462"/>
          </a:xfrm>
        </p:spPr>
        <p:txBody>
          <a:bodyPr/>
          <a:lstStyle/>
          <a:p>
            <a:pPr lvl="0"/>
            <a:r>
              <a:rPr lang="en-US" sz="2400" dirty="0"/>
              <a:t>Let f</a:t>
            </a:r>
            <a:r>
              <a:rPr lang="en-US" sz="2400" baseline="-25000" dirty="0"/>
              <a:t>,</a:t>
            </a:r>
            <a:r>
              <a:rPr lang="en-US" sz="2400" dirty="0"/>
              <a:t> g and h be asymptotically positive functions. Prove or disprove each of the following conjectures.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7215" y="1214438"/>
                <a:ext cx="8229600" cy="507682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O(g(n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O(g(n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then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(h(n)) ?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 f(n) =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O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implies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18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 </m:t>
                    </m:r>
                  </m:oMath>
                </a14:m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³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en-US" sz="2000" dirty="0">
                  <a:solidFill>
                    <a:srgbClr val="008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By definition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h(n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O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implies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18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en-US" sz="18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³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Show 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</a:t>
                </a:r>
                <a:r>
                  <a:rPr lang="en-US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(h(n)) that is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positive constants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0 £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008080"/>
                        </a:solidFill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</m:t>
                    </m:r>
                  </m:oMath>
                </a14:m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i="1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800" baseline="-25000" dirty="0" smtClean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³ </a:t>
                </a:r>
                <a:r>
                  <a:rPr lang="en-US" altLang="en-US" sz="1800" i="1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800" baseline="-25000" dirty="0">
                    <a:solidFill>
                      <a:srgbClr val="008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?????????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Counter Example: Disprove conjecture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f(n) = n. g(n) = n</a:t>
                </a:r>
                <a:r>
                  <a:rPr lang="en-US" sz="1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h(n)= n</a:t>
                </a:r>
                <a:r>
                  <a:rPr lang="en-US" sz="1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15" y="1214438"/>
                <a:ext cx="8229600" cy="5076825"/>
              </a:xfrm>
              <a:blipFill rotWithShape="1">
                <a:blip r:embed="rId2"/>
                <a:stretch>
                  <a:fillRect l="-667" t="-72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7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18" charset="2"/>
              </a:rPr>
              <a:t>W</a:t>
            </a:r>
            <a:endParaRPr lang="en-US" alt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0" y="1220876"/>
            <a:ext cx="2062040" cy="23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" y="1330570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8" y="1330569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AA5A6C-5207-4C47-8475-6EDB5BD1CA3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Rate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The low order terms in a function are relatively insignificant for </a:t>
                </a:r>
                <a:r>
                  <a:rPr lang="en-US" altLang="en-US" b="1" dirty="0" smtClean="0">
                    <a:cs typeface="Times New Roman" pitchFamily="18" charset="0"/>
                  </a:rPr>
                  <a:t>large</a:t>
                </a:r>
                <a:r>
                  <a:rPr lang="en-US" altLang="en-US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cs typeface="Times New Roman" pitchFamily="18" charset="0"/>
                  </a:rPr>
                  <a:t>n</a:t>
                </a:r>
                <a:endParaRPr lang="en-US" alt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		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      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   ~    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</a:p>
              <a:p>
                <a:pPr eaLnBrk="1" hangingPunct="1">
                  <a:buFontTx/>
                  <a:buNone/>
                </a:pPr>
                <a:endParaRPr lang="en-US" altLang="en-US" u="sng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 smtClean="0">
                              <a:latin typeface="Cambria Math"/>
                              <a:cs typeface="Courier New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i="1" smtClean="0">
                                  <a:latin typeface="Cambria Math"/>
                                  <a:cs typeface="Courier New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 smtClean="0">
                                  <a:latin typeface="Cambria Math"/>
                                  <a:cs typeface="Courier New" pitchFamily="49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  <a:cs typeface="Courier New" pitchFamily="49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cs typeface="Courier New" pitchFamily="49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en-US" i="1" smtClean="0">
                                  <a:latin typeface="Cambria Math"/>
                                  <a:cs typeface="Courier New" pitchFamily="49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3000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latin typeface="Cambria Math"/>
                              <a:cs typeface="Courier New" pitchFamily="49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/>
                              <a:cs typeface="Courier New" pitchFamily="49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altLang="en-US" baseline="30000" dirty="0">
                  <a:solidFill>
                    <a:srgbClr val="DD0111"/>
                  </a:solidFill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en-US" baseline="30000" dirty="0" smtClean="0">
                  <a:cs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dirty="0" smtClean="0">
                    <a:cs typeface="Times New Roman" pitchFamily="18" charset="0"/>
                  </a:rPr>
                  <a:t>That is we say that</a:t>
                </a:r>
                <a:r>
                  <a:rPr lang="en-US" altLang="en-US" i="1" dirty="0" smtClean="0">
                    <a:cs typeface="Times New Roman" pitchFamily="18" charset="0"/>
                  </a:rPr>
                  <a:t>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2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+ 10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dirty="0" smtClean="0">
                    <a:solidFill>
                      <a:srgbClr val="0000FF"/>
                    </a:solidFill>
                    <a:cs typeface="Times New Roman" pitchFamily="18" charset="0"/>
                  </a:rPr>
                  <a:t> + 50 </a:t>
                </a:r>
                <a:r>
                  <a:rPr lang="en-US" altLang="en-US" dirty="0" smtClean="0">
                    <a:cs typeface="Times New Roman" pitchFamily="18" charset="0"/>
                  </a:rPr>
                  <a:t>and </a:t>
                </a:r>
                <a:r>
                  <a:rPr lang="en-US" altLang="en-US" i="1" dirty="0" smtClean="0">
                    <a:solidFill>
                      <a:srgbClr val="0000FF"/>
                    </a:solidFill>
                    <a:cs typeface="Times New Roman" pitchFamily="18" charset="0"/>
                  </a:rPr>
                  <a:t>n</a:t>
                </a:r>
                <a:r>
                  <a:rPr lang="en-US" altLang="en-US" baseline="30000" dirty="0" smtClean="0">
                    <a:solidFill>
                      <a:srgbClr val="0000FF"/>
                    </a:solidFill>
                    <a:cs typeface="Times New Roman" pitchFamily="18" charset="0"/>
                  </a:rPr>
                  <a:t>4</a:t>
                </a:r>
                <a:r>
                  <a:rPr lang="en-US" altLang="en-US" dirty="0" smtClean="0">
                    <a:ea typeface="MS Mincho" pitchFamily="49" charset="-128"/>
                  </a:rPr>
                  <a:t> have the same  </a:t>
                </a:r>
                <a:r>
                  <a:rPr lang="en-US" altLang="en-US" b="1" dirty="0" smtClean="0">
                    <a:ea typeface="MS Mincho" pitchFamily="49" charset="-128"/>
                  </a:rPr>
                  <a:t>rate of growth</a:t>
                </a:r>
                <a:r>
                  <a:rPr lang="en-US" altLang="en-US" u="sng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1800" dirty="0" smtClean="0"/>
                  <a:t>Mathematics a </a:t>
                </a:r>
                <a:r>
                  <a:rPr lang="en-US" sz="1800" b="1" dirty="0" smtClean="0"/>
                  <a:t>tilde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symbol</a:t>
                </a:r>
                <a:r>
                  <a:rPr lang="en-US" sz="1800" dirty="0" smtClean="0"/>
                  <a:t> (∼) indicating equivalency or similarity between two values.</a:t>
                </a:r>
                <a:endParaRPr lang="en-US" altLang="en-US" sz="180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122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 we have functions f(n) and g(n).  We set up a limit quotient between f and g as follows</a:t>
                </a: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If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𝑙𝑖𝑚</m:t>
                    </m:r>
                    <m:r>
                      <a:rPr lang="en-US" sz="2400" i="1" baseline="-25000">
                        <a:latin typeface="Cambria Math"/>
                      </a:rPr>
                      <m:t>𝑛</m:t>
                    </m:r>
                    <m:r>
                      <a:rPr lang="en-US" sz="2400" i="1" baseline="-25000">
                        <a:latin typeface="Cambria Math"/>
                        <a:sym typeface="Symbol"/>
                      </a:rPr>
                      <m:t>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𝑒𝑛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 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𝑒𝑛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altLang="en-US" sz="2400" dirty="0" smtClean="0"/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above can be proven using calculus, but for our purposes, the limit method is sufficient for showing asymptotic inclusions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try to look for algebraic simplifications first</a:t>
                </a:r>
              </a:p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 and g both diverge or converge on zero or infinity, then you need to apply the </a:t>
                </a:r>
                <a:r>
                  <a:rPr lang="en-US" alt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l’Hôpital</a:t>
                </a:r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</a:p>
            </p:txBody>
          </p:sp>
        </mc:Choice>
        <mc:Fallback xmlns="">
          <p:sp>
            <p:nvSpPr>
              <p:cNvPr id="399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8"/>
                <a:ext cx="8229600" cy="4525962"/>
              </a:xfrm>
              <a:blipFill rotWithShape="1">
                <a:blip r:embed="rId2"/>
                <a:stretch>
                  <a:fillRect l="-1111" t="-1078" r="-296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L’Hôpital</a:t>
            </a:r>
            <a:r>
              <a:rPr lang="en-US" altLang="en-US" dirty="0" smtClean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 smtClean="0"/>
                  <a:t>Theorem (</a:t>
                </a:r>
                <a:r>
                  <a:rPr lang="en-US" altLang="en-US" dirty="0" err="1" smtClean="0"/>
                  <a:t>L’Hôpital</a:t>
                </a:r>
                <a:r>
                  <a:rPr lang="en-US" altLang="en-US" dirty="0" smtClean="0"/>
                  <a:t> Rule):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Let f and g be two functions,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if the limit between the quotient f(n)/g(n) exists, 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</a:rPr>
                  <a:t>Then, it is equal to the limit of the derivative of the numerator and the denominator</a:t>
                </a: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en-US" dirty="0" smtClean="0"/>
              </a:p>
              <a:p>
                <a:pPr>
                  <a:buFont typeface="Arial" pitchFamily="34" charset="0"/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409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63" y="1195388"/>
                <a:ext cx="8229600" cy="2528887"/>
              </a:xfrm>
              <a:blipFill rotWithShape="1">
                <a:blip r:embed="rId2"/>
                <a:stretch>
                  <a:fillRect l="-1556" t="-2410" b="-37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 Method: Example 1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Example: Let f(n) =2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, g(n)=3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.  Determine a tight inclusion of the form f(n) 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/>
              </a:rPr>
              <a:t></a:t>
            </a:r>
            <a:r>
              <a:rPr lang="en-US" altLang="en-US" dirty="0" smtClean="0">
                <a:sym typeface="Symbol" pitchFamily="18" charset="2"/>
              </a:rPr>
              <a:t> (g(n))</a:t>
            </a:r>
          </a:p>
          <a:p>
            <a:r>
              <a:rPr lang="en-US" altLang="en-US" dirty="0" smtClean="0">
                <a:sym typeface="Symbol" pitchFamily="18" charset="2"/>
              </a:rPr>
              <a:t>What is your intuition in this case?  Which function grows quicker?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Using algebra</a:t>
            </a:r>
          </a:p>
          <a:p>
            <a:pPr algn="ctr">
              <a:buFont typeface="Arial" pitchFamily="34" charset="0"/>
              <a:buNone/>
            </a:pPr>
            <a:r>
              <a:rPr lang="en-US" altLang="en-US" dirty="0" smtClean="0"/>
              <a:t>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2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/3</a:t>
            </a:r>
            <a:r>
              <a:rPr lang="en-US" altLang="en-US" baseline="30000" dirty="0" smtClean="0">
                <a:sym typeface="Symbol" pitchFamily="18" charset="2"/>
              </a:rPr>
              <a:t>n </a:t>
            </a:r>
            <a:r>
              <a:rPr lang="en-US" altLang="en-US" dirty="0" smtClean="0"/>
              <a:t>= lim</a:t>
            </a:r>
            <a:r>
              <a:rPr lang="en-US" altLang="en-US" baseline="-25000" dirty="0" smtClean="0"/>
              <a:t>n</a:t>
            </a:r>
            <a:r>
              <a:rPr lang="en-US" altLang="en-US" baseline="-25000" dirty="0" smtClean="0">
                <a:sym typeface="Symbol" pitchFamily="18" charset="2"/>
              </a:rPr>
              <a:t></a:t>
            </a:r>
            <a:r>
              <a:rPr lang="en-US" altLang="en-US" dirty="0" smtClean="0">
                <a:sym typeface="Symbol" pitchFamily="18" charset="2"/>
              </a:rPr>
              <a:t> (2/3)</a:t>
            </a:r>
            <a:r>
              <a:rPr lang="en-US" altLang="en-US" baseline="30000" dirty="0" smtClean="0">
                <a:sym typeface="Symbol" pitchFamily="18" charset="2"/>
              </a:rPr>
              <a:t>n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1016" y="271096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Now we use the following </a:t>
            </a:r>
            <a:r>
              <a:rPr lang="en-US" sz="2400" dirty="0" smtClean="0">
                <a:latin typeface="+mn-lt"/>
                <a:cs typeface="+mn-cs"/>
              </a:rPr>
              <a:t>Theorem</a:t>
            </a:r>
            <a:endParaRPr lang="en-US" sz="2400" dirty="0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03950"/>
              </p:ext>
            </p:extLst>
          </p:nvPr>
        </p:nvGraphicFramePr>
        <p:xfrm>
          <a:off x="937785" y="3229708"/>
          <a:ext cx="5293091" cy="1371600"/>
        </p:xfrm>
        <a:graphic>
          <a:graphicData uri="http://schemas.openxmlformats.org/drawingml/2006/table">
            <a:tbl>
              <a:tblPr/>
              <a:tblGrid>
                <a:gridCol w="2354844"/>
                <a:gridCol w="719571"/>
                <a:gridCol w="2218676"/>
              </a:tblGrid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&lt;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lim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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 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= 1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 &gt; 1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898531" y="3358661"/>
            <a:ext cx="457200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7715" y="6046178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sz="3200" dirty="0">
                <a:latin typeface="Calibri" pitchFamily="34" charset="0"/>
              </a:rPr>
              <a:t>Therefore we conclude that </a:t>
            </a:r>
            <a:r>
              <a:rPr lang="en-US" altLang="en-US" sz="3200" dirty="0" smtClean="0">
                <a:latin typeface="Calibri" pitchFamily="34" charset="0"/>
              </a:rPr>
              <a:t>2</a:t>
            </a:r>
            <a:r>
              <a:rPr lang="en-US" altLang="en-US" sz="3200" baseline="30000" dirty="0" smtClean="0">
                <a:latin typeface="Calibri" pitchFamily="34" charset="0"/>
              </a:rPr>
              <a:t>n </a:t>
            </a:r>
            <a:r>
              <a:rPr lang="en-US" altLang="en-US" sz="3200" dirty="0" smtClean="0">
                <a:latin typeface="Calibri" pitchFamily="34" charset="0"/>
                <a:sym typeface="Symbol" pitchFamily="18" charset="2"/>
              </a:rPr>
              <a:t>is O(3</a:t>
            </a:r>
            <a:r>
              <a:rPr lang="en-US" altLang="en-US" sz="3200" baseline="30000" dirty="0" smtClean="0">
                <a:latin typeface="Calibri" pitchFamily="34" charset="0"/>
                <a:sym typeface="Symbol" pitchFamily="18" charset="2"/>
              </a:rPr>
              <a:t>n</a:t>
            </a:r>
            <a:r>
              <a:rPr lang="en-US" altLang="en-US" sz="3200" dirty="0">
                <a:latin typeface="Calibri" pitchFamily="34" charset="0"/>
                <a:sym typeface="Symbol" pitchFamily="18" charset="2"/>
              </a:rPr>
              <a:t>)</a:t>
            </a: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79378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FF33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2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  <a:r>
              <a:rPr lang="en-US" altLang="en-US" kern="0" dirty="0" smtClean="0">
                <a:sym typeface="Symbol" pitchFamily="18" charset="2"/>
              </a:rPr>
              <a:t>/3</a:t>
            </a:r>
            <a:r>
              <a:rPr lang="en-US" altLang="en-US" kern="0" baseline="30000" dirty="0" smtClean="0">
                <a:sym typeface="Symbol" pitchFamily="18" charset="2"/>
              </a:rPr>
              <a:t>n </a:t>
            </a:r>
            <a:r>
              <a:rPr lang="en-US" altLang="en-US" kern="0" dirty="0" smtClean="0"/>
              <a:t>= lim</a:t>
            </a:r>
            <a:r>
              <a:rPr lang="en-US" altLang="en-US" kern="0" baseline="-25000" dirty="0" smtClean="0"/>
              <a:t>n</a:t>
            </a:r>
            <a:r>
              <a:rPr lang="en-US" altLang="en-US" kern="0" baseline="-25000" dirty="0" smtClean="0">
                <a:sym typeface="Symbol" pitchFamily="18" charset="2"/>
              </a:rPr>
              <a:t></a:t>
            </a:r>
            <a:r>
              <a:rPr lang="en-US" altLang="en-US" kern="0" dirty="0" smtClean="0">
                <a:sym typeface="Symbol" pitchFamily="18" charset="2"/>
              </a:rPr>
              <a:t> (2/3)</a:t>
            </a:r>
            <a:r>
              <a:rPr lang="en-US" altLang="en-US" kern="0" baseline="30000" dirty="0" smtClean="0">
                <a:sym typeface="Symbol" pitchFamily="18" charset="2"/>
              </a:rPr>
              <a:t>n</a:t>
            </a:r>
          </a:p>
          <a:p>
            <a:pPr algn="ctr">
              <a:buFont typeface="Arial" pitchFamily="34" charset="0"/>
              <a:buNone/>
            </a:pPr>
            <a:r>
              <a:rPr lang="en-US" altLang="en-US" kern="0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6042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Wolfram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https://www.wolframalpha.com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lim</a:t>
            </a:r>
            <a:r>
              <a:rPr lang="en-US" dirty="0"/>
              <a:t>(x-&gt;</a:t>
            </a:r>
            <a:r>
              <a:rPr lang="en-US" dirty="0" err="1"/>
              <a:t>inf</a:t>
            </a:r>
            <a:r>
              <a:rPr lang="en-US" dirty="0"/>
              <a:t>)(2^x/3^x)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4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Limit Method: Example 2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Example: Let f(n) =log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n, g(n)=log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.  Determine a tight inclusion of the form </a:t>
            </a:r>
          </a:p>
          <a:p>
            <a:pPr marL="0" indent="0" algn="ctr">
              <a:buNone/>
            </a:pPr>
            <a:r>
              <a:rPr lang="en-US" altLang="en-US" dirty="0" smtClean="0"/>
              <a:t>f(n) </a:t>
            </a:r>
            <a:r>
              <a:rPr lang="en-US" altLang="en-US" dirty="0" smtClean="0">
                <a:sym typeface="Symbol" pitchFamily="18" charset="2"/>
              </a:rPr>
              <a:t> (g(n))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What is your intuition in this case?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5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C000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15260</TotalTime>
  <Words>901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CS 325 – Asymptotic Analysis</vt:lpstr>
      <vt:lpstr>Relations Between Q, O, W</vt:lpstr>
      <vt:lpstr>Rate of Growth</vt:lpstr>
      <vt:lpstr>Limit Method: The Process</vt:lpstr>
      <vt:lpstr>L’Hôpital Rule</vt:lpstr>
      <vt:lpstr>Limit Method: Example 1</vt:lpstr>
      <vt:lpstr>Limit Method: Example1</vt:lpstr>
      <vt:lpstr>Using Wolfram Alpha</vt:lpstr>
      <vt:lpstr>Limit Method: Example 2</vt:lpstr>
      <vt:lpstr>Limit Method: Example 2</vt:lpstr>
      <vt:lpstr>Important Result</vt:lpstr>
      <vt:lpstr>Properties</vt:lpstr>
      <vt:lpstr>Properties</vt:lpstr>
      <vt:lpstr>Let f, g and h be asymptotically positive functions. Prove or disprove each of the following conjectures. </vt:lpstr>
      <vt:lpstr>Let f, g and h be asymptotically positive functions. Prove or disprove each of the following conjectures. </vt:lpstr>
    </vt:vector>
  </TitlesOfParts>
  <Company>University of Nevada, Reno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325 Analysis of Algorithms</dc:title>
  <dc:subject>Asymptotic Behavior</dc:subject>
  <dc:creator>Juli Schutfort</dc:creator>
  <cp:lastModifiedBy>Schutfort</cp:lastModifiedBy>
  <cp:revision>930</cp:revision>
  <dcterms:created xsi:type="dcterms:W3CDTF">2003-07-26T00:47:08Z</dcterms:created>
  <dcterms:modified xsi:type="dcterms:W3CDTF">2016-06-19T08:54:34Z</dcterms:modified>
</cp:coreProperties>
</file>