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58" r:id="rId2"/>
    <p:sldId id="359" r:id="rId3"/>
    <p:sldId id="360" r:id="rId4"/>
    <p:sldId id="361" r:id="rId5"/>
    <p:sldId id="448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408" r:id="rId21"/>
    <p:sldId id="379" r:id="rId22"/>
    <p:sldId id="409" r:id="rId23"/>
    <p:sldId id="411" r:id="rId24"/>
    <p:sldId id="410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47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>
        <p:scale>
          <a:sx n="100" d="100"/>
          <a:sy n="100" d="100"/>
        </p:scale>
        <p:origin x="-102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08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Theory:</a:t>
            </a:r>
            <a:r>
              <a:rPr lang="en-US" baseline="0" dirty="0" smtClean="0"/>
              <a:t> 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7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22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0"/>
            <a:ext cx="7394575" cy="1143000"/>
          </a:xfrm>
        </p:spPr>
        <p:txBody>
          <a:bodyPr/>
          <a:lstStyle/>
          <a:p>
            <a:r>
              <a:rPr lang="en-US" altLang="en-US" dirty="0" err="1" smtClean="0"/>
              <a:t>Ch</a:t>
            </a:r>
            <a:r>
              <a:rPr lang="en-US" altLang="en-US" dirty="0" smtClean="0"/>
              <a:t> 2 Getting Started</a:t>
            </a:r>
            <a:endParaRPr lang="en-US" altLang="en-US" dirty="0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19100" y="1352550"/>
            <a:ext cx="8220075" cy="5297488"/>
            <a:chOff x="168" y="852"/>
            <a:chExt cx="5178" cy="333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68" y="852"/>
              <a:ext cx="477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What is this class about?  The theoretical study of design and analysis of computer algorithms 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524" y="1740"/>
              <a:ext cx="30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smtClean="0">
                  <a:solidFill>
                    <a:srgbClr val="000000"/>
                  </a:solidFill>
                  <a:latin typeface="Times New Roman" pitchFamily="18" charset="0"/>
                </a:rPr>
                <a:t>Basic goals for an algorithm:</a:t>
              </a:r>
            </a:p>
          </p:txBody>
        </p: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718" y="2076"/>
              <a:ext cx="4628" cy="2113"/>
              <a:chOff x="326" y="2076"/>
              <a:chExt cx="4628" cy="2113"/>
            </a:xfrm>
          </p:grpSpPr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26" y="2076"/>
                <a:ext cx="4628" cy="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always correct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always terminates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This class: performance</a:t>
                </a:r>
              </a:p>
              <a:p>
                <a:pPr marL="914400" lvl="1" indent="-457200">
                  <a:buClr>
                    <a:srgbClr val="CC0000"/>
                  </a:buClr>
                  <a:buFont typeface="Courier New" panose="02070309020205020404" pitchFamily="49" charset="0"/>
                  <a:buChar char="o"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Performance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often draws the line between </a:t>
                </a:r>
              </a:p>
              <a:p>
                <a:pPr>
                  <a:buClr>
                    <a:srgbClr val="CC0000"/>
                  </a:buClr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what is possible and what is impossible.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1">
                  <a:buClr>
                    <a:srgbClr val="CC0000"/>
                  </a:buClr>
                  <a:buFont typeface="Wingdings" pitchFamily="2" charset="2"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448" y="2076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CC0000"/>
                  </a:buClr>
                </a:pPr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-3079750" y="5638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8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9940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43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44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45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6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47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8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39949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50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51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52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53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54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5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56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8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9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60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961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62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63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64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8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301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301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1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1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1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1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1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1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1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0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3021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22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3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24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25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26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27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28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9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3030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31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32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33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34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35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36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37" name="Arc 1053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99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0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1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7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67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76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85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5093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43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52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61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4069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1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2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3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1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9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9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17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CC00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1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250"/>
            <a:ext cx="6705600" cy="1143000"/>
          </a:xfrm>
        </p:spPr>
        <p:txBody>
          <a:bodyPr/>
          <a:lstStyle/>
          <a:p>
            <a:r>
              <a:rPr lang="en-US" altLang="en-US" dirty="0"/>
              <a:t>Running time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00100" y="1485900"/>
            <a:ext cx="76962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 running time depends on the input: an already sorted sequence is easier to sort.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CC0000"/>
                </a:solidFill>
              </a:rPr>
              <a:t>Major Simplifying Convention:</a:t>
            </a:r>
            <a:r>
              <a:rPr lang="en-US" altLang="en-US" sz="3200" dirty="0" smtClean="0">
                <a:solidFill>
                  <a:srgbClr val="000000"/>
                </a:solidFill>
              </a:rPr>
              <a:t> Parameterize the running time by the size of the input, since short sequences are easier to sort than long ones. </a:t>
            </a:r>
          </a:p>
          <a:p>
            <a:pPr lvl="2"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en-US" altLang="en-US" sz="3200" dirty="0" smtClean="0">
                <a:solidFill>
                  <a:srgbClr val="000000"/>
                </a:solidFill>
              </a:rPr>
              <a:t>T</a:t>
            </a:r>
            <a:r>
              <a:rPr lang="en-US" altLang="en-US" sz="3200" baseline="-25000" dirty="0" smtClean="0">
                <a:solidFill>
                  <a:srgbClr val="000000"/>
                </a:solidFill>
              </a:rPr>
              <a:t>A</a:t>
            </a:r>
            <a:r>
              <a:rPr lang="en-US" altLang="en-US" sz="3200" dirty="0" smtClean="0">
                <a:solidFill>
                  <a:srgbClr val="000000"/>
                </a:solidFill>
              </a:rPr>
              <a:t>(n) =  time of A on length n inputs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Generally, we seek upper bounds on the running time, to have a guarantee of performance.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</a:t>
            </a:r>
            <a:r>
              <a:rPr lang="en-US" altLang="en-US" dirty="0" smtClean="0"/>
              <a:t>Analyses</a:t>
            </a:r>
            <a:endParaRPr lang="en-US" alt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62050" y="1524000"/>
            <a:ext cx="681990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0563" indent="-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0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Worst-case: </a:t>
            </a:r>
            <a:r>
              <a:rPr lang="en-US" altLang="en-US" sz="3200" smtClean="0">
                <a:solidFill>
                  <a:srgbClr val="000000"/>
                </a:solidFill>
              </a:rPr>
              <a:t>(usually)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maximum time of algorithm on any input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Average-case: </a:t>
            </a:r>
            <a:r>
              <a:rPr lang="en-US" altLang="en-US" sz="3200" smtClean="0">
                <a:solidFill>
                  <a:srgbClr val="000000"/>
                </a:solidFill>
              </a:rPr>
              <a:t>(sometimes)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expected time of algorithm over all inputs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Need assumption of statistical distribution of inputs.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Best-case: </a:t>
            </a:r>
            <a:r>
              <a:rPr lang="en-US" altLang="en-US" sz="3200" smtClean="0">
                <a:solidFill>
                  <a:srgbClr val="000000"/>
                </a:solidFill>
              </a:rPr>
              <a:t>(NEVER)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Cheat with a slow algorithm that works fast on </a:t>
            </a:r>
            <a:r>
              <a:rPr lang="en-US" altLang="en-US" sz="3200" i="1" smtClean="0">
                <a:solidFill>
                  <a:srgbClr val="000000"/>
                </a:solidFill>
              </a:rPr>
              <a:t>some</a:t>
            </a:r>
            <a:r>
              <a:rPr lang="en-US" altLang="en-US" sz="3200" smtClean="0">
                <a:solidFill>
                  <a:srgbClr val="000000"/>
                </a:solidFill>
              </a:rPr>
              <a:t> input.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95250"/>
            <a:ext cx="8534400" cy="1143000"/>
          </a:xfrm>
        </p:spPr>
        <p:txBody>
          <a:bodyPr/>
          <a:lstStyle/>
          <a:p>
            <a:r>
              <a:rPr lang="en-US" altLang="en-US" sz="4000" dirty="0"/>
              <a:t>Design and Analysis of Algorithms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65125" y="1695450"/>
            <a:ext cx="83216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b="1" i="1" dirty="0" smtClean="0">
                <a:solidFill>
                  <a:srgbClr val="CC0000"/>
                </a:solidFill>
              </a:rPr>
              <a:t>Analysis: </a:t>
            </a:r>
            <a:r>
              <a:rPr lang="en-US" altLang="en-US" sz="3200" dirty="0" smtClean="0">
                <a:solidFill>
                  <a:srgbClr val="000000"/>
                </a:solidFill>
              </a:rPr>
              <a:t>predict the cost of an algorithm in terms of resources and performance.  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Theory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sz="3200" i="1" dirty="0" smtClean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b="1" i="1" dirty="0" smtClean="0">
                <a:solidFill>
                  <a:srgbClr val="CC0000"/>
                </a:solidFill>
              </a:rPr>
              <a:t>Design: </a:t>
            </a:r>
            <a:r>
              <a:rPr lang="en-US" altLang="en-US" sz="3200" dirty="0" smtClean="0">
                <a:solidFill>
                  <a:srgbClr val="000000"/>
                </a:solidFill>
              </a:rPr>
              <a:t>design algorithms which minimize the cost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7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73100" y="1447800"/>
            <a:ext cx="5572125" cy="1657350"/>
            <a:chOff x="424" y="912"/>
            <a:chExt cx="3510" cy="1044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424" y="912"/>
              <a:ext cx="35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smtClean="0">
                  <a:solidFill>
                    <a:srgbClr val="CC0000"/>
                  </a:solidFill>
                  <a:latin typeface="Times New Roman" pitchFamily="18" charset="0"/>
                </a:rPr>
                <a:t>Worst case:</a:t>
              </a:r>
              <a:r>
                <a:rPr lang="en-US" altLang="en-US" sz="3200" smtClean="0">
                  <a:solidFill>
                    <a:srgbClr val="000000"/>
                  </a:solidFill>
                  <a:latin typeface="Times New Roman" pitchFamily="18" charset="0"/>
                </a:rPr>
                <a:t> Input reverse sorted.</a:t>
              </a:r>
              <a:endParaRPr lang="en-US" altLang="en-US" sz="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770" y="1196"/>
            <a:ext cx="2424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9" name="Equation" r:id="rId3" imgW="3848040" imgH="1206360" progId="Equation.3">
                    <p:embed/>
                  </p:oleObj>
                </mc:Choice>
                <mc:Fallback>
                  <p:oleObj name="Equation" r:id="rId3" imgW="3848040" imgH="1206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196"/>
                          <a:ext cx="2424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546725" y="2087563"/>
            <a:ext cx="313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[arithmetic series]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18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96887" y="1285875"/>
            <a:ext cx="7796213" cy="3092450"/>
            <a:chOff x="424" y="2004"/>
            <a:chExt cx="4911" cy="194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24" y="2004"/>
              <a:ext cx="49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dirty="0" smtClean="0">
                  <a:solidFill>
                    <a:srgbClr val="CC0000"/>
                  </a:solidFill>
                  <a:latin typeface="Times New Roman" pitchFamily="18" charset="0"/>
                </a:rPr>
                <a:t>Average case: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All permutations equally likely.</a:t>
              </a:r>
              <a:endParaRPr lang="en-US" altLang="en-US" sz="40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120179"/>
                </p:ext>
              </p:extLst>
            </p:nvPr>
          </p:nvGraphicFramePr>
          <p:xfrm>
            <a:off x="830" y="3192"/>
            <a:ext cx="2688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2" name="Equation" r:id="rId3" imgW="4267080" imgH="1206360" progId="Equation.3">
                    <p:embed/>
                  </p:oleObj>
                </mc:Choice>
                <mc:Fallback>
                  <p:oleObj name="Equation" r:id="rId3" imgW="4267080" imgH="1206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192"/>
                          <a:ext cx="2688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5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12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6887" y="1285875"/>
            <a:ext cx="74973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Best Case: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Already sorted.  </a:t>
            </a:r>
            <a:r>
              <a:rPr lang="en-US" altLang="en-US" sz="3200" i="1" dirty="0" smtClean="0">
                <a:solidFill>
                  <a:srgbClr val="000000"/>
                </a:solidFill>
                <a:latin typeface="Times New Roman" pitchFamily="18" charset="0"/>
              </a:rPr>
              <a:t>Nearly Sorted??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(</a:t>
            </a:r>
            <a:r>
              <a:rPr lang="en-US" altLang="en-US" sz="3200" i="1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n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)</a:t>
            </a:r>
            <a:endParaRPr lang="en-US" altLang="en-US" sz="40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20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Can we sort better?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Insertion upper bound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Are there other ways to sort??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</a:t>
            </a:r>
            <a:r>
              <a:rPr lang="en-US" altLang="en-US" dirty="0"/>
              <a:t>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 i="1" u="sng">
                <a:solidFill>
                  <a:srgbClr val="CC3300"/>
                </a:solidFill>
              </a:rPr>
              <a:t>Sorting Problem</a:t>
            </a:r>
            <a:r>
              <a:rPr lang="en-US" altLang="en-US" sz="2800" b="1" u="sng">
                <a:solidFill>
                  <a:srgbClr val="CC3300"/>
                </a:solidFill>
              </a:rPr>
              <a:t>:</a:t>
            </a:r>
            <a:r>
              <a:rPr lang="en-US" altLang="en-US" sz="2800">
                <a:solidFill>
                  <a:srgbClr val="CC99FF"/>
                </a:solidFill>
              </a:rPr>
              <a:t> </a:t>
            </a:r>
            <a:r>
              <a:rPr lang="en-US" altLang="en-US" sz="2800">
                <a:solidFill>
                  <a:schemeClr val="tx1"/>
                </a:solidFill>
              </a:rPr>
              <a:t>Sort a sequence of </a:t>
            </a:r>
            <a:r>
              <a:rPr lang="en-US" altLang="en-US" sz="2800" i="1">
                <a:solidFill>
                  <a:schemeClr val="tx1"/>
                </a:solidFill>
              </a:rPr>
              <a:t>n</a:t>
            </a:r>
            <a:r>
              <a:rPr lang="en-US" altLang="en-US" sz="280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altLang="en-US" sz="2800" i="1">
              <a:solidFill>
                <a:schemeClr val="tx1"/>
              </a:solidFill>
            </a:endParaRPr>
          </a:p>
          <a:p>
            <a:r>
              <a:rPr lang="en-US" altLang="en-US" sz="2800" b="1" i="1">
                <a:solidFill>
                  <a:srgbClr val="CC3300"/>
                </a:solidFill>
              </a:rPr>
              <a:t>Divide</a:t>
            </a:r>
            <a:r>
              <a:rPr lang="en-US" altLang="en-US" sz="2800" b="1">
                <a:solidFill>
                  <a:srgbClr val="CC3300"/>
                </a:solidFill>
              </a:rPr>
              <a:t>:</a:t>
            </a:r>
            <a:r>
              <a:rPr lang="en-US" altLang="en-US" sz="2800"/>
              <a:t>  Divide the </a:t>
            </a:r>
            <a:r>
              <a:rPr lang="en-US" altLang="en-US" sz="2800" i="1"/>
              <a:t>n</a:t>
            </a:r>
            <a:r>
              <a:rPr lang="en-US" altLang="en-US" sz="2800"/>
              <a:t>-element sequence to be sorted into two subsequences of </a:t>
            </a:r>
            <a:r>
              <a:rPr lang="en-US" altLang="en-US" sz="2800" i="1"/>
              <a:t>n/2</a:t>
            </a:r>
            <a:r>
              <a:rPr lang="en-US" altLang="en-US" sz="2800"/>
              <a:t> elements each</a:t>
            </a:r>
          </a:p>
          <a:p>
            <a:pPr>
              <a:buFont typeface="Wingdings" pitchFamily="2" charset="2"/>
              <a:buNone/>
            </a:pPr>
            <a:endParaRPr lang="en-US" altLang="en-US" sz="1000"/>
          </a:p>
          <a:p>
            <a:r>
              <a:rPr lang="en-US" altLang="en-US" sz="2800" b="1" i="1">
                <a:solidFill>
                  <a:srgbClr val="CC3300"/>
                </a:solidFill>
              </a:rPr>
              <a:t>Conquer:</a:t>
            </a:r>
            <a:r>
              <a:rPr lang="en-US" altLang="en-US" sz="280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altLang="en-US" sz="1000"/>
          </a:p>
          <a:p>
            <a:r>
              <a:rPr lang="en-US" altLang="en-US" sz="2800" b="1" i="1">
                <a:solidFill>
                  <a:srgbClr val="CC3300"/>
                </a:solidFill>
              </a:rPr>
              <a:t>Combine</a:t>
            </a:r>
            <a:r>
              <a:rPr lang="en-US" altLang="en-US" sz="2800" b="1">
                <a:solidFill>
                  <a:srgbClr val="CC3300"/>
                </a:solidFill>
              </a:rPr>
              <a:t>:</a:t>
            </a:r>
            <a:r>
              <a:rPr lang="en-US" altLang="en-US" sz="2800">
                <a:solidFill>
                  <a:srgbClr val="CC99FF"/>
                </a:solidFill>
              </a:rPr>
              <a:t> </a:t>
            </a:r>
            <a:r>
              <a:rPr lang="en-US" altLang="en-US" sz="280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6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sort – Pseudo code</a:t>
            </a:r>
            <a:endParaRPr lang="en-US" altLang="en-US" dirty="0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444625" y="1930400"/>
            <a:ext cx="6253163" cy="2489200"/>
            <a:chOff x="672" y="1048"/>
            <a:chExt cx="3939" cy="156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672" y="1048"/>
              <a:ext cx="3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 b="1" smtClean="0">
                  <a:solidFill>
                    <a:srgbClr val="000000"/>
                  </a:solidFill>
                </a:rPr>
                <a:t>M</a:t>
              </a:r>
              <a:r>
                <a:rPr lang="en-US" altLang="en-US" b="1" smtClean="0">
                  <a:solidFill>
                    <a:srgbClr val="000000"/>
                  </a:solidFill>
                </a:rPr>
                <a:t>ERGE</a:t>
              </a:r>
              <a:r>
                <a:rPr lang="en-US" altLang="en-US" sz="3200" b="1" smtClean="0">
                  <a:solidFill>
                    <a:srgbClr val="000000"/>
                  </a:solidFill>
                </a:rPr>
                <a:t>-S</a:t>
              </a:r>
              <a:r>
                <a:rPr lang="en-US" altLang="en-US" b="1" smtClean="0">
                  <a:solidFill>
                    <a:srgbClr val="000000"/>
                  </a:solidFill>
                </a:rPr>
                <a:t>ORT</a:t>
              </a:r>
              <a:r>
                <a:rPr lang="en-US" altLang="en-US" smtClean="0">
                  <a:solidFill>
                    <a:srgbClr val="000000"/>
                  </a:solidFill>
                </a:rPr>
                <a:t>  </a:t>
              </a:r>
              <a:r>
                <a:rPr lang="en-US" altLang="en-US" sz="3200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sz="3200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008" y="1392"/>
              <a:ext cx="3552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If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 = 1</a:t>
              </a:r>
              <a:r>
                <a:rPr lang="en-US" altLang="en-US" sz="3200" smtClean="0">
                  <a:solidFill>
                    <a:srgbClr val="000000"/>
                  </a:solidFill>
                </a:rPr>
                <a:t>, done.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Recursively sort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[ 1 . .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 ]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and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[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+1 . .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] 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“</a:t>
              </a:r>
              <a:r>
                <a:rPr lang="en-US" altLang="en-US" sz="3200" b="1" i="1" smtClean="0">
                  <a:solidFill>
                    <a:srgbClr val="CC0000"/>
                  </a:solidFill>
                  <a:sym typeface="Symbol" pitchFamily="18" charset="2"/>
                </a:rPr>
                <a:t>Merge</a:t>
              </a: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”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the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2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sorted lists.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466975" y="4800600"/>
            <a:ext cx="421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Key subroutine: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b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ERGE</a:t>
            </a:r>
            <a:endParaRPr lang="en-US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Machine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Random Access Machine (RAM)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operations sequentially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primitive operations: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Arithmetic. Logical, Comparisons, Function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assumption: all ops cost 1 unit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dependence on the speed of our computer,                                   otherwise impossible to verify and to compare</a:t>
            </a:r>
          </a:p>
          <a:p>
            <a:pPr lvl="2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69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9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4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6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1" name="Text Box 7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5" name="Oval 79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6" name="Oval 80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9" name="Line 9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Problem </a:t>
            </a:r>
            <a:r>
              <a:rPr lang="en-US" altLang="en-US" dirty="0"/>
              <a:t>of </a:t>
            </a:r>
            <a:r>
              <a:rPr lang="en-US" altLang="en-US" dirty="0" smtClean="0"/>
              <a:t>Sorting</a:t>
            </a:r>
            <a:endParaRPr lang="en-US" altLang="en-US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1999" y="1277938"/>
            <a:ext cx="747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sequence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…,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 of numbers.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408238" y="3706812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05113" y="4297362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8  2  4  9  3  6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805113" y="4983162"/>
            <a:ext cx="393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2  3  4  6  8  9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61999" y="2316163"/>
            <a:ext cx="7194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permutation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such</a:t>
            </a:r>
          </a:p>
          <a:p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that 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 </a:t>
            </a:r>
            <a:r>
              <a:rPr lang="en-US" altLang="en-US" sz="4400" baseline="200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8261350" y="1828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772795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77120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8261350" y="1676400"/>
            <a:ext cx="4889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74993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93700" y="1676400"/>
            <a:ext cx="8356600" cy="3124200"/>
            <a:chOff x="182" y="1056"/>
            <a:chExt cx="5264" cy="1968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8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9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6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7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2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3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1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2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83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9184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6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7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9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9191" name="Group 39"/>
            <p:cNvGrpSpPr>
              <a:grpSpLocks/>
            </p:cNvGrpSpPr>
            <p:nvPr/>
          </p:nvGrpSpPr>
          <p:grpSpPr bwMode="auto">
            <a:xfrm>
              <a:off x="4792" y="1056"/>
              <a:ext cx="654" cy="1968"/>
              <a:chOff x="4792" y="1056"/>
              <a:chExt cx="654" cy="1968"/>
            </a:xfrm>
          </p:grpSpPr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3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4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5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96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3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93700" y="1676400"/>
            <a:ext cx="8593138" cy="3497263"/>
            <a:chOff x="182" y="1056"/>
            <a:chExt cx="5413" cy="2203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2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8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9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5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6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8160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2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3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65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8167" name="Group 39"/>
            <p:cNvGrpSpPr>
              <a:grpSpLocks/>
            </p:cNvGrpSpPr>
            <p:nvPr/>
          </p:nvGrpSpPr>
          <p:grpSpPr bwMode="auto">
            <a:xfrm>
              <a:off x="4792" y="1056"/>
              <a:ext cx="803" cy="2203"/>
              <a:chOff x="4792" y="1056"/>
              <a:chExt cx="803" cy="2203"/>
            </a:xfrm>
          </p:grpSpPr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9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0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1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60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lain" startAt="12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</p:txBody>
          </p:sp>
        </p:grp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2049463" y="5029200"/>
            <a:ext cx="5045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Time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to merge a total of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elements (linear time).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99" y="81849"/>
            <a:ext cx="8229600" cy="906462"/>
          </a:xfrm>
        </p:spPr>
        <p:txBody>
          <a:bodyPr/>
          <a:lstStyle/>
          <a:p>
            <a:r>
              <a:rPr lang="en-US" alt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361950" y="174625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227013" y="222567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76488" y="225107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157163" y="333851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233488" y="333851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90775" y="331311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82975" y="333851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77863" y="437515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111125" y="436403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90700" y="437515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246188" y="438785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901950" y="441325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81250" y="437515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4051300" y="441325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516313" y="441325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73025" y="537845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642938" y="538321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214438" y="538638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85938" y="536575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357438" y="539432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928938" y="537368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500438" y="536575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71938" y="538162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710113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80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851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423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94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566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137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709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89488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99075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400800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97563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7026275" y="394493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542213" y="39449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204200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709025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764088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73675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721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2674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238750" y="332898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7045325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548563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8053388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96313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542213" y="333216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851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359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7216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89688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97071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470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78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462963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768975" y="224155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929188" y="442753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6045200" y="438150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148513" y="439737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339138" y="440055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7302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6508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98425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81038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73038" y="333057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2096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247775" y="48974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92288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817688" y="48990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225550" y="334327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230188" y="221932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354263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82838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9241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949575" y="48863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408238" y="330517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956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524250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76700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81463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89325" y="333216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81250" y="225583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366713" y="175101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702175" y="4884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72088" y="48736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408738" y="48895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861050" y="48752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92800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9590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9445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95838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561263" y="486251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75475" y="488632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709025" y="48768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142288" y="48879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99438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709025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7031038" y="394017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546975" y="394176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7042150" y="28844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770438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543800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8050213" y="288290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268913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768975" y="28717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76975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634413" y="288448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465263" y="1281113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843588" y="1308101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17043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merge sort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52763" y="19129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smtClean="0">
                <a:solidFill>
                  <a:srgbClr val="000000"/>
                </a:solidFill>
              </a:rPr>
              <a:t>M</a:t>
            </a:r>
            <a:r>
              <a:rPr lang="en-US" altLang="en-US" b="1" smtClean="0">
                <a:solidFill>
                  <a:srgbClr val="000000"/>
                </a:solidFill>
              </a:rPr>
              <a:t>ERGE</a:t>
            </a:r>
            <a:r>
              <a:rPr lang="en-US" altLang="en-US" sz="3200" b="1" smtClean="0">
                <a:solidFill>
                  <a:srgbClr val="000000"/>
                </a:solidFill>
              </a:rPr>
              <a:t>-S</a:t>
            </a:r>
            <a:r>
              <a:rPr lang="en-US" altLang="en-US" b="1" smtClean="0">
                <a:solidFill>
                  <a:srgbClr val="000000"/>
                </a:solidFill>
              </a:rPr>
              <a:t>ORT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89288" y="2484438"/>
            <a:ext cx="56546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If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 = 1</a:t>
            </a:r>
            <a:r>
              <a:rPr lang="en-US" altLang="en-US" sz="3200" smtClean="0">
                <a:solidFill>
                  <a:srgbClr val="000000"/>
                </a:solidFill>
              </a:rPr>
              <a:t>, done.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Recursively sort </a:t>
            </a:r>
            <a:r>
              <a:rPr lang="en-US" altLang="en-US" sz="3200" i="1" smtClean="0">
                <a:solidFill>
                  <a:srgbClr val="009999"/>
                </a:solidFill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</a:rPr>
              <a:t>[ 1 . .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 ]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and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[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+1 . .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] 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b="1" i="1" smtClean="0">
                <a:solidFill>
                  <a:srgbClr val="CC0000"/>
                </a:solidFill>
                <a:sym typeface="Symbol" pitchFamily="18" charset="2"/>
              </a:rPr>
              <a:t>“Merge”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the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sorted lists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8763" y="1905000"/>
            <a:ext cx="14478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  <a:p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976563" y="2038350"/>
            <a:ext cx="1587" cy="223678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90563" y="4579938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Sloppiness: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Should be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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but it turns out not to matter asymptotically.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147763" y="3513138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for merge sort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714500" y="1600200"/>
            <a:ext cx="5715000" cy="1158875"/>
            <a:chOff x="1104" y="1008"/>
            <a:chExt cx="3600" cy="730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) =</a:t>
              </a:r>
            </a:p>
          </p:txBody>
        </p: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4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smtClean="0">
                    <a:solidFill>
                      <a:srgbClr val="009999"/>
                    </a:solidFill>
                    <a:latin typeface="Symbol" pitchFamily="18" charset="2"/>
                  </a:rPr>
                  <a:t>Q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(1) 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</a:rPr>
                  <a:t>if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 = 1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&gt; 1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98525" y="2954338"/>
            <a:ext cx="7331075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We shall usually omit stating the base case when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 =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(1)</a:t>
            </a:r>
            <a:r>
              <a:rPr lang="en-US" altLang="en-US" sz="3200" dirty="0" smtClean="0">
                <a:solidFill>
                  <a:srgbClr val="000000"/>
                </a:solidFill>
              </a:rPr>
              <a:t> for sufficiently small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0000"/>
                </a:solidFill>
              </a:rPr>
              <a:t>, but only when it has no effect on the asymptotic solution to the recurrence.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Week 2 provides several ways to find a good upper bound on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41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776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directory of names, phone book, sort by grades of students,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assumes array is sorted.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vs Algorithm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 exist to solve the sorting problem.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associated with an algorithms.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on running times may also be associated with the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36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225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250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7883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38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8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386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26150" y="5821363"/>
            <a:ext cx="296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Total</a:t>
            </a: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 = 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84250" y="1828800"/>
            <a:ext cx="7173913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Therefore, merge sort asymptotically beats insertion sort in the worst case.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In practice, merge sort beats insertion sort for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&gt; 30</a:t>
            </a:r>
            <a:r>
              <a:rPr lang="en-US" altLang="en-US" sz="3200" dirty="0" smtClean="0">
                <a:solidFill>
                  <a:srgbClr val="000000"/>
                </a:solidFill>
              </a:rPr>
              <a:t> or so.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dirty="0" smtClean="0">
                <a:solidFill>
                  <a:srgbClr val="000000"/>
                </a:solidFill>
              </a:rPr>
              <a:t>Nearly Sorted??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4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1: Insertion </a:t>
            </a:r>
            <a:r>
              <a:rPr lang="en-US" altLang="en-US" dirty="0"/>
              <a:t>sort</a:t>
            </a: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657225" y="1428750"/>
            <a:ext cx="8518525" cy="3135313"/>
            <a:chOff x="414" y="900"/>
            <a:chExt cx="5366" cy="1975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208" y="900"/>
              <a:ext cx="3572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mtClean="0">
                  <a:solidFill>
                    <a:srgbClr val="000000"/>
                  </a:solidFill>
                </a:rPr>
                <a:t>I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NSERTION</a:t>
              </a:r>
              <a:r>
                <a:rPr lang="en-US" altLang="en-US" smtClean="0">
                  <a:solidFill>
                    <a:srgbClr val="000000"/>
                  </a:solidFill>
                </a:rPr>
                <a:t>-S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ORT </a:t>
              </a:r>
              <a:r>
                <a:rPr lang="en-US" altLang="en-US" smtClean="0">
                  <a:solidFill>
                    <a:srgbClr val="009999"/>
                  </a:solidFill>
                </a:rPr>
                <a:t>(</a:t>
              </a:r>
              <a:r>
                <a:rPr lang="en-US" altLang="en-US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</a:rPr>
                <a:t>, </a:t>
              </a:r>
              <a:r>
                <a:rPr lang="en-US" altLang="en-US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</a:rPr>
                <a:t>)	</a:t>
              </a:r>
              <a:r>
                <a:rPr lang="en-US" altLang="en-US" sz="3200" smtClean="0">
                  <a:solidFill>
                    <a:srgbClr val="CC0000"/>
                  </a:solidFill>
                  <a:ea typeface="Arial Unicode MS" pitchFamily="34" charset="-128"/>
                  <a:cs typeface="Arial Unicode MS" pitchFamily="34" charset="-128"/>
                </a:rPr>
                <a:t>⊳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  <a:r>
                <a:rPr lang="en-US" altLang="en-US" smtClean="0">
                  <a:solidFill>
                    <a:srgbClr val="009999"/>
                  </a:solidFill>
                </a:rPr>
                <a:t>	</a:t>
              </a:r>
            </a:p>
            <a:p>
              <a:r>
                <a:rPr lang="en-US" altLang="en-US" smtClean="0">
                  <a:solidFill>
                    <a:srgbClr val="000000"/>
                  </a:solidFill>
                </a:rPr>
                <a:t>	</a:t>
              </a:r>
              <a:r>
                <a:rPr lang="en-US" altLang="en-US" b="1" smtClean="0">
                  <a:solidFill>
                    <a:srgbClr val="000000"/>
                  </a:solidFill>
                </a:rPr>
                <a:t>for</a:t>
              </a:r>
              <a:r>
                <a:rPr lang="en-US" altLang="en-US" smtClean="0">
                  <a:solidFill>
                    <a:srgbClr val="000000"/>
                  </a:solidFill>
                </a:rPr>
                <a:t>	 </a:t>
              </a:r>
              <a:r>
                <a:rPr lang="en-US" altLang="en-US" i="1" smtClean="0">
                  <a:solidFill>
                    <a:srgbClr val="009999"/>
                  </a:solidFill>
                </a:rPr>
                <a:t>j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← 2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to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n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 ← 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j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while	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&gt;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and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 &gt;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←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i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=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 flipH="1">
              <a:off x="2025" y="1021"/>
              <a:ext cx="144" cy="1776"/>
            </a:xfrm>
            <a:prstGeom prst="rightBrace">
              <a:avLst>
                <a:gd name="adj1" fmla="val 10277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14" y="1726"/>
              <a:ext cx="15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smtClean="0">
                  <a:solidFill>
                    <a:srgbClr val="CC0000"/>
                  </a:solidFill>
                  <a:latin typeface="Times New Roman" pitchFamily="18" charset="0"/>
                </a:rPr>
                <a:t>“pseudocode”</a:t>
              </a:r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35088" y="5105400"/>
            <a:ext cx="632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78288" y="5105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554288" y="46482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86225" y="4648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706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087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468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849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857625" y="5562600"/>
            <a:ext cx="7270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key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191000" y="53340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117725" y="5791200"/>
            <a:ext cx="117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CC0000"/>
                </a:solidFill>
                <a:latin typeface="Times New Roman" pitchFamily="18" charset="0"/>
              </a:rPr>
              <a:t>sorted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 rot="-5400000">
            <a:off x="2555875" y="4341813"/>
            <a:ext cx="301625" cy="2743200"/>
          </a:xfrm>
          <a:prstGeom prst="leftBrace">
            <a:avLst>
              <a:gd name="adj1" fmla="val 75789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 flipH="1" flipV="1">
            <a:off x="2782888" y="5105400"/>
            <a:ext cx="1143000" cy="760413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61 w 20244"/>
              <a:gd name="T1" fmla="*/ 0 h 21597"/>
              <a:gd name="T2" fmla="*/ 20244 w 20244"/>
              <a:gd name="T3" fmla="*/ 14064 h 21597"/>
              <a:gd name="T4" fmla="*/ 0 w 20244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44" h="21597" fill="none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</a:path>
              <a:path w="20244" h="21597" stroke="0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6088" y="4983163"/>
            <a:ext cx="544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28345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7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8915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8916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17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918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919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20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921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22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923" name="Arc 2059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3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789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789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89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89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89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89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89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89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89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901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2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16202</TotalTime>
  <Words>2091</Words>
  <Application>Microsoft Office PowerPoint</Application>
  <PresentationFormat>On-screen Show (4:3)</PresentationFormat>
  <Paragraphs>1025</Paragraphs>
  <Slides>60</Slides>
  <Notes>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Default Design</vt:lpstr>
      <vt:lpstr>Equation</vt:lpstr>
      <vt:lpstr>Ch 2 Getting Started</vt:lpstr>
      <vt:lpstr>Design and Analysis of Algorithms</vt:lpstr>
      <vt:lpstr>Our Machine Model</vt:lpstr>
      <vt:lpstr>The Problem of Sorting</vt:lpstr>
      <vt:lpstr>Importance of Sorting</vt:lpstr>
      <vt:lpstr>Algorithm 1: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PowerPoint Presentation</vt:lpstr>
      <vt:lpstr>Insertion sort analysis</vt:lpstr>
      <vt:lpstr>PowerPoint Presentation</vt:lpstr>
      <vt:lpstr>Insertion sort analysis</vt:lpstr>
      <vt:lpstr>PowerPoint Presentation</vt:lpstr>
      <vt:lpstr>Insertion sort analysis</vt:lpstr>
      <vt:lpstr>PowerPoint Presentation</vt:lpstr>
      <vt:lpstr>Can we sort better?</vt:lpstr>
      <vt:lpstr>Merge Sort</vt:lpstr>
      <vt:lpstr>Merge sort – Pseudo code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Merge Sort – Example </vt:lpstr>
      <vt:lpstr>Analyzing merge sort</vt:lpstr>
      <vt:lpstr>Recurrence for merge sort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  <vt:lpstr>PowerPoint Presentation</vt:lpstr>
      <vt:lpstr>PowerPoint Presentation</vt:lpstr>
    </vt:vector>
  </TitlesOfParts>
  <Company>University of Nevada, Reno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vs Merge</dc:title>
  <dc:subject>CS 325</dc:subject>
  <dc:creator>Juli Schutfort</dc:creator>
  <cp:lastModifiedBy>Schutfort</cp:lastModifiedBy>
  <cp:revision>601</cp:revision>
  <dcterms:created xsi:type="dcterms:W3CDTF">2003-07-26T00:47:08Z</dcterms:created>
  <dcterms:modified xsi:type="dcterms:W3CDTF">2016-06-20T17:31:40Z</dcterms:modified>
</cp:coreProperties>
</file>