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72" r:id="rId2"/>
    <p:sldId id="405" r:id="rId3"/>
    <p:sldId id="406" r:id="rId4"/>
    <p:sldId id="375" r:id="rId5"/>
    <p:sldId id="376" r:id="rId6"/>
    <p:sldId id="377" r:id="rId7"/>
    <p:sldId id="407" r:id="rId8"/>
    <p:sldId id="408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2" r:id="rId35"/>
    <p:sldId id="393" r:id="rId36"/>
    <p:sldId id="395" r:id="rId37"/>
    <p:sldId id="323" r:id="rId38"/>
    <p:sldId id="397" r:id="rId39"/>
    <p:sldId id="325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2" r:id="rId58"/>
    <p:sldId id="354" r:id="rId59"/>
    <p:sldId id="356" r:id="rId60"/>
    <p:sldId id="359" r:id="rId61"/>
    <p:sldId id="358" r:id="rId62"/>
    <p:sldId id="361" r:id="rId63"/>
    <p:sldId id="364" r:id="rId64"/>
    <p:sldId id="365" r:id="rId65"/>
    <p:sldId id="367" r:id="rId66"/>
    <p:sldId id="368" r:id="rId67"/>
    <p:sldId id="36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04" r:id="rId8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94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3T21:51:12.7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18704 14733 128 0,'0'0'100'16,"-10"-5"-32"-16,1 8-13 15,-4-1 2-15,0 3 0 16,-4 2-2-16,-3 0-4 15,-4 7 0-15,-6-1-4 16,-4 7-6-16,-9 2-19 0,-6 4-7 16,-9 5-12-16,-9 5 17 15,-11-2 20-15,-4 5-2 16,-9-2 3-16,2 5-2 16,-3-5 3-16,6 6-6 15,-1-11-19-15,12 2-17 16,8-2 0-16,10-5 0 15,12-6 0-15,10-8 0 16,13-2-18-16,11-13-26 16,11 2-15-16,17-24-14 15,14 4-13-15,2-13-19 16,11 2-11-16,5-8-4 16,2 1-12-16,4 0-4 0,-5-1 5 15,2 8 129-15</inkml:trace>
  <inkml:trace contextRef="#ctx0" brushRef="#br0" timeOffset="442.9559">17931 14550 88 0,'-17'-1'89'16,"8"11"-30"-16,-4 6-4 15,-5 7 6-15,-2 7 7 16,-7 6 1 0,-3 6 0-16,-5 1-10 0,0 3-8 15,-3-2-17-15,1 1 9 16,-3-7 7-16,4 1-8 15,-1-10 1-15,6 0-3 16,-1-7 1-16,7 2-2 16,3-6-16-16,6 2-23 15,5-2 0-15,3 2 0 16,6 3 0-16,2 2 0 16,7 5 0-16,3 1 0 0,6 5 0 15,7-2 0 1,6 0 0-16,8-1 0 15,7-2-26-15,1-8-71 16,6 2-56-16,1-5-34 0,-3-5 0 16,-5-3-8-16,-7-7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FF7DA-9F06-4F9D-8A17-3C66226DEC5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9633-C701-438B-800E-892F08C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6202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219200"/>
            <a:ext cx="437515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19200"/>
            <a:ext cx="437515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422E-24AC-44DB-9161-F71B7754FEF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1038" y="1435856"/>
            <a:ext cx="8543925" cy="457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Graph Algorithms</a:t>
            </a:r>
            <a:br>
              <a:rPr lang="en-US" altLang="en-US" dirty="0" smtClean="0"/>
            </a:br>
            <a:r>
              <a:rPr lang="en-US" altLang="en-US" sz="3600" dirty="0" smtClean="0"/>
              <a:t>Part 1 BFS &amp; DFS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9725" y="3886200"/>
            <a:ext cx="6438900" cy="1752600"/>
          </a:xfrm>
        </p:spPr>
        <p:txBody>
          <a:bodyPr/>
          <a:lstStyle/>
          <a:p>
            <a:r>
              <a:rPr lang="en-US" altLang="en-US" sz="2000" dirty="0" smtClean="0"/>
              <a:t>CS 325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2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Connectivity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329" y="1936750"/>
            <a:ext cx="3935128" cy="4115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graph is </a:t>
            </a:r>
            <a:r>
              <a:rPr lang="en-US" altLang="en-US" dirty="0">
                <a:solidFill>
                  <a:srgbClr val="CC0000"/>
                </a:solidFill>
              </a:rPr>
              <a:t>connected</a:t>
            </a:r>
            <a:r>
              <a:rPr lang="en-US" altLang="en-US" dirty="0"/>
              <a:t> if there is a path between every pair of vertices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CC0000"/>
                </a:solidFill>
              </a:rPr>
              <a:t>connected component</a:t>
            </a:r>
            <a:r>
              <a:rPr lang="en-US" altLang="en-US" dirty="0"/>
              <a:t> of a graph G is a maximal connected subgraph of G</a:t>
            </a:r>
          </a:p>
        </p:txBody>
      </p:sp>
      <p:grpSp>
        <p:nvGrpSpPr>
          <p:cNvPr id="56324" name="Group 4"/>
          <p:cNvGrpSpPr>
            <a:grpSpLocks noChangeAspect="1"/>
          </p:cNvGrpSpPr>
          <p:nvPr/>
        </p:nvGrpSpPr>
        <p:grpSpPr bwMode="auto">
          <a:xfrm>
            <a:off x="5564386" y="1219200"/>
            <a:ext cx="2503587" cy="1830388"/>
            <a:chOff x="2855" y="994"/>
            <a:chExt cx="2425" cy="1440"/>
          </a:xfrm>
        </p:grpSpPr>
        <p:sp>
          <p:nvSpPr>
            <p:cNvPr id="56325" name="Oval 5"/>
            <p:cNvSpPr>
              <a:spLocks noChangeAspect="1" noChangeArrowheads="1"/>
            </p:cNvSpPr>
            <p:nvPr/>
          </p:nvSpPr>
          <p:spPr bwMode="auto">
            <a:xfrm rot="21600000"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26" name="Oval 6"/>
            <p:cNvSpPr>
              <a:spLocks noChangeAspect="1" noChangeArrowheads="1"/>
            </p:cNvSpPr>
            <p:nvPr/>
          </p:nvSpPr>
          <p:spPr bwMode="auto">
            <a:xfrm rot="21600000"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27" name="Oval 7"/>
            <p:cNvSpPr>
              <a:spLocks noChangeAspect="1" noChangeArrowheads="1"/>
            </p:cNvSpPr>
            <p:nvPr/>
          </p:nvSpPr>
          <p:spPr bwMode="auto">
            <a:xfrm rot="21600000"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28" name="Oval 8"/>
            <p:cNvSpPr>
              <a:spLocks noChangeAspect="1" noChangeArrowheads="1"/>
            </p:cNvSpPr>
            <p:nvPr/>
          </p:nvSpPr>
          <p:spPr bwMode="auto">
            <a:xfrm rot="21600000"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29" name="AutoShape 9"/>
            <p:cNvCxnSpPr>
              <a:cxnSpLocks noChangeAspect="1" noChangeShapeType="1"/>
              <a:stCxn id="56327" idx="3"/>
              <a:endCxn id="56326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0" name="AutoShape 10"/>
            <p:cNvCxnSpPr>
              <a:cxnSpLocks noChangeAspect="1" noChangeShapeType="1"/>
              <a:stCxn id="56328" idx="1"/>
              <a:endCxn id="56326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1" name="AutoShape 11"/>
            <p:cNvCxnSpPr>
              <a:cxnSpLocks noChangeAspect="1" noChangeShapeType="1"/>
              <a:stCxn id="56328" idx="7"/>
              <a:endCxn id="56325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" name="AutoShape 12"/>
            <p:cNvCxnSpPr>
              <a:cxnSpLocks noChangeAspect="1" noChangeShapeType="1"/>
              <a:stCxn id="56327" idx="5"/>
              <a:endCxn id="56325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13"/>
            <p:cNvCxnSpPr>
              <a:cxnSpLocks noChangeAspect="1" noChangeShapeType="1"/>
              <a:stCxn id="56327" idx="4"/>
              <a:endCxn id="56328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4" name="Oval 14"/>
            <p:cNvSpPr>
              <a:spLocks noChangeAspect="1" noChangeArrowheads="1"/>
            </p:cNvSpPr>
            <p:nvPr/>
          </p:nvSpPr>
          <p:spPr bwMode="auto">
            <a:xfrm rot="21600000"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35" name="AutoShape 15"/>
            <p:cNvCxnSpPr>
              <a:cxnSpLocks noChangeAspect="1" noChangeShapeType="1"/>
              <a:stCxn id="56325" idx="6"/>
              <a:endCxn id="56334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654675" y="3048002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Connected graph</a:t>
            </a: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5564386" y="3651250"/>
            <a:ext cx="2503587" cy="1830388"/>
            <a:chOff x="3353" y="2543"/>
            <a:chExt cx="1941" cy="1153"/>
          </a:xfrm>
        </p:grpSpPr>
        <p:sp>
          <p:nvSpPr>
            <p:cNvPr id="56338" name="Oval 18"/>
            <p:cNvSpPr>
              <a:spLocks noChangeAspect="1" noChangeArrowheads="1"/>
            </p:cNvSpPr>
            <p:nvPr/>
          </p:nvSpPr>
          <p:spPr bwMode="auto">
            <a:xfrm rot="21600000"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39" name="Oval 19"/>
            <p:cNvSpPr>
              <a:spLocks noChangeAspect="1" noChangeArrowheads="1"/>
            </p:cNvSpPr>
            <p:nvPr/>
          </p:nvSpPr>
          <p:spPr bwMode="auto">
            <a:xfrm rot="21600000"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40" name="Oval 20"/>
            <p:cNvSpPr>
              <a:spLocks noChangeAspect="1" noChangeArrowheads="1"/>
            </p:cNvSpPr>
            <p:nvPr/>
          </p:nvSpPr>
          <p:spPr bwMode="auto">
            <a:xfrm rot="21600000"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41" name="Oval 21"/>
            <p:cNvSpPr>
              <a:spLocks noChangeAspect="1" noChangeArrowheads="1"/>
            </p:cNvSpPr>
            <p:nvPr/>
          </p:nvSpPr>
          <p:spPr bwMode="auto">
            <a:xfrm rot="21600000"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42" name="AutoShape 22"/>
            <p:cNvCxnSpPr>
              <a:cxnSpLocks noChangeAspect="1" noChangeShapeType="1"/>
              <a:stCxn id="56340" idx="3"/>
              <a:endCxn id="56339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43" name="AutoShape 23"/>
            <p:cNvCxnSpPr>
              <a:cxnSpLocks noChangeAspect="1" noChangeShapeType="1"/>
              <a:stCxn id="56341" idx="1"/>
              <a:endCxn id="56339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44" name="AutoShape 24"/>
            <p:cNvCxnSpPr>
              <a:cxnSpLocks noChangeAspect="1" noChangeShapeType="1"/>
              <a:stCxn id="56340" idx="4"/>
              <a:endCxn id="56341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45" name="Oval 25"/>
            <p:cNvSpPr>
              <a:spLocks noChangeAspect="1" noChangeArrowheads="1"/>
            </p:cNvSpPr>
            <p:nvPr/>
          </p:nvSpPr>
          <p:spPr bwMode="auto">
            <a:xfrm rot="21600000"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46" name="AutoShape 26"/>
            <p:cNvCxnSpPr>
              <a:cxnSpLocks noChangeAspect="1" noChangeShapeType="1"/>
              <a:stCxn id="56338" idx="6"/>
              <a:endCxn id="56345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5334794" y="5481640"/>
            <a:ext cx="29614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1113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and Forests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822" y="1839686"/>
            <a:ext cx="3157538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 smtClean="0">
                <a:solidFill>
                  <a:srgbClr val="CC0000"/>
                </a:solidFill>
              </a:rPr>
              <a:t>tree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an undirected graph T such that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 is connected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 has no cycles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forest</a:t>
            </a:r>
            <a:r>
              <a:rPr lang="en-US" altLang="en-US" sz="2400" dirty="0"/>
              <a:t> is an undirected graph without cycles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connected components of a forest are trees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649516" y="3117852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34794" y="5699127"/>
            <a:ext cx="29614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Forest</a:t>
            </a:r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 rot="21600000">
            <a:off x="7388226" y="19510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 rot="21600000">
            <a:off x="6649145" y="1952627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 rot="21600000">
            <a:off x="5934571" y="1946277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 rot="21600000">
            <a:off x="6653015" y="2682877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7354" name="AutoShape 10"/>
          <p:cNvCxnSpPr>
            <a:cxnSpLocks noChangeAspect="1" noChangeShapeType="1"/>
            <a:stCxn id="57352" idx="6"/>
            <a:endCxn id="57351" idx="2"/>
          </p:cNvCxnSpPr>
          <p:nvPr/>
        </p:nvCxnSpPr>
        <p:spPr bwMode="auto">
          <a:xfrm>
            <a:off x="6238975" y="2128838"/>
            <a:ext cx="401141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/>
          <p:cNvCxnSpPr>
            <a:cxnSpLocks noChangeAspect="1" noChangeShapeType="1"/>
            <a:stCxn id="57353" idx="0"/>
            <a:endCxn id="57351" idx="4"/>
          </p:cNvCxnSpPr>
          <p:nvPr/>
        </p:nvCxnSpPr>
        <p:spPr bwMode="auto">
          <a:xfrm flipH="1" flipV="1">
            <a:off x="6797478" y="2327275"/>
            <a:ext cx="3870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 rot="21600000">
            <a:off x="7388226" y="268128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7357" name="AutoShape 13"/>
          <p:cNvCxnSpPr>
            <a:cxnSpLocks noChangeAspect="1" noChangeShapeType="1"/>
            <a:stCxn id="57350" idx="2"/>
            <a:endCxn id="57351" idx="6"/>
          </p:cNvCxnSpPr>
          <p:nvPr/>
        </p:nvCxnSpPr>
        <p:spPr bwMode="auto">
          <a:xfrm flipH="1">
            <a:off x="6953550" y="2133600"/>
            <a:ext cx="42564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8" name="AutoShape 14"/>
          <p:cNvCxnSpPr>
            <a:cxnSpLocks noChangeAspect="1" noChangeShapeType="1"/>
            <a:stCxn id="57353" idx="6"/>
            <a:endCxn id="57356" idx="2"/>
          </p:cNvCxnSpPr>
          <p:nvPr/>
        </p:nvCxnSpPr>
        <p:spPr bwMode="auto">
          <a:xfrm flipV="1">
            <a:off x="6957419" y="2863850"/>
            <a:ext cx="421779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5324475" y="4368800"/>
            <a:ext cx="2971800" cy="1098550"/>
            <a:chOff x="3168" y="2752"/>
            <a:chExt cx="2304" cy="692"/>
          </a:xfrm>
        </p:grpSpPr>
        <p:sp>
          <p:nvSpPr>
            <p:cNvPr id="57360" name="Oval 16"/>
            <p:cNvSpPr>
              <a:spLocks noChangeAspect="1" noChangeArrowheads="1"/>
            </p:cNvSpPr>
            <p:nvPr/>
          </p:nvSpPr>
          <p:spPr bwMode="auto">
            <a:xfrm rot="21600000"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grpSp>
          <p:nvGrpSpPr>
            <p:cNvPr id="57361" name="Group 17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57362" name="Oval 18"/>
              <p:cNvSpPr>
                <a:spLocks noChangeAspect="1" noChangeArrowheads="1"/>
              </p:cNvSpPr>
              <p:nvPr/>
            </p:nvSpPr>
            <p:spPr bwMode="auto">
              <a:xfrm rot="21600000"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63" name="Oval 19"/>
              <p:cNvSpPr>
                <a:spLocks noChangeAspect="1" noChangeArrowheads="1"/>
              </p:cNvSpPr>
              <p:nvPr/>
            </p:nvSpPr>
            <p:spPr bwMode="auto">
              <a:xfrm rot="21600000"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64" name="Oval 20"/>
              <p:cNvSpPr>
                <a:spLocks noChangeAspect="1" noChangeArrowheads="1"/>
              </p:cNvSpPr>
              <p:nvPr/>
            </p:nvSpPr>
            <p:spPr bwMode="auto">
              <a:xfrm rot="21600000"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cxnSp>
            <p:nvCxnSpPr>
              <p:cNvPr id="57365" name="AutoShape 21"/>
              <p:cNvCxnSpPr>
                <a:cxnSpLocks noChangeAspect="1" noChangeShapeType="1"/>
                <a:stCxn id="57364" idx="0"/>
                <a:endCxn id="57363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366" name="Oval 22"/>
              <p:cNvSpPr>
                <a:spLocks noChangeAspect="1" noChangeArrowheads="1"/>
              </p:cNvSpPr>
              <p:nvPr/>
            </p:nvSpPr>
            <p:spPr bwMode="auto">
              <a:xfrm rot="21600000"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cxnSp>
            <p:nvCxnSpPr>
              <p:cNvPr id="57367" name="AutoShape 23"/>
              <p:cNvCxnSpPr>
                <a:cxnSpLocks noChangeAspect="1" noChangeShapeType="1"/>
                <a:stCxn id="57362" idx="2"/>
                <a:endCxn id="57363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68" name="AutoShape 24"/>
              <p:cNvCxnSpPr>
                <a:cxnSpLocks noChangeAspect="1" noChangeShapeType="1"/>
                <a:stCxn id="57364" idx="6"/>
                <a:endCxn id="57366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369" name="Group 25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57370" name="Oval 26"/>
              <p:cNvSpPr>
                <a:spLocks noChangeAspect="1" noChangeArrowheads="1"/>
              </p:cNvSpPr>
              <p:nvPr/>
            </p:nvSpPr>
            <p:spPr bwMode="auto">
              <a:xfrm rot="21600000"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71" name="Oval 27"/>
              <p:cNvSpPr>
                <a:spLocks noChangeAspect="1" noChangeArrowheads="1"/>
              </p:cNvSpPr>
              <p:nvPr/>
            </p:nvSpPr>
            <p:spPr bwMode="auto">
              <a:xfrm rot="21600000"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72" name="Oval 28"/>
              <p:cNvSpPr>
                <a:spLocks noChangeAspect="1" noChangeArrowheads="1"/>
              </p:cNvSpPr>
              <p:nvPr/>
            </p:nvSpPr>
            <p:spPr bwMode="auto">
              <a:xfrm rot="21600000"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Oval 29"/>
              <p:cNvSpPr>
                <a:spLocks noChangeAspect="1" noChangeArrowheads="1"/>
              </p:cNvSpPr>
              <p:nvPr/>
            </p:nvSpPr>
            <p:spPr bwMode="auto">
              <a:xfrm rot="21600000"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cxnSp>
            <p:nvCxnSpPr>
              <p:cNvPr id="57374" name="AutoShape 30"/>
              <p:cNvCxnSpPr>
                <a:cxnSpLocks noChangeAspect="1" noChangeShapeType="1"/>
                <a:stCxn id="57373" idx="1"/>
                <a:endCxn id="57371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75" name="AutoShape 31"/>
              <p:cNvCxnSpPr>
                <a:cxnSpLocks noChangeAspect="1" noChangeShapeType="1"/>
                <a:stCxn id="57372" idx="0"/>
                <a:endCxn id="57371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76" name="AutoShape 32"/>
              <p:cNvCxnSpPr>
                <a:cxnSpLocks noChangeAspect="1" noChangeShapeType="1"/>
                <a:stCxn id="57370" idx="2"/>
                <a:endCxn id="57371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0116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899557"/>
            <a:ext cx="6686550" cy="5257800"/>
          </a:xfrm>
        </p:spPr>
        <p:txBody>
          <a:bodyPr/>
          <a:lstStyle/>
          <a:p>
            <a:r>
              <a:rPr lang="en-US" altLang="en-US" dirty="0"/>
              <a:t>A directed acyclic graph (DAG) is a digraph that has no directed cycles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405187" y="3690257"/>
            <a:ext cx="2717701" cy="2062163"/>
            <a:chOff x="3216" y="1008"/>
            <a:chExt cx="2107" cy="1299"/>
          </a:xfrm>
        </p:grpSpPr>
        <p:sp>
          <p:nvSpPr>
            <p:cNvPr id="73733" name="Oval 5"/>
            <p:cNvSpPr>
              <a:spLocks noChangeArrowheads="1"/>
            </p:cNvSpPr>
            <p:nvPr/>
          </p:nvSpPr>
          <p:spPr bwMode="auto">
            <a:xfrm>
              <a:off x="3216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73734" name="Oval 6"/>
            <p:cNvSpPr>
              <a:spLocks noChangeArrowheads="1"/>
            </p:cNvSpPr>
            <p:nvPr/>
          </p:nvSpPr>
          <p:spPr bwMode="auto">
            <a:xfrm>
              <a:off x="3216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73735" name="Oval 7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73736" name="Oval 8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484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3738" name="AutoShape 10"/>
            <p:cNvCxnSpPr>
              <a:cxnSpLocks noChangeShapeType="1"/>
              <a:stCxn id="73733" idx="7"/>
              <a:endCxn id="73735" idx="2"/>
            </p:cNvCxnSpPr>
            <p:nvPr/>
          </p:nvCxnSpPr>
          <p:spPr bwMode="auto">
            <a:xfrm flipV="1">
              <a:off x="3462" y="115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39" name="AutoShape 11"/>
            <p:cNvCxnSpPr>
              <a:cxnSpLocks noChangeShapeType="1"/>
              <a:stCxn id="73733" idx="5"/>
              <a:endCxn id="73736" idx="2"/>
            </p:cNvCxnSpPr>
            <p:nvPr/>
          </p:nvCxnSpPr>
          <p:spPr bwMode="auto">
            <a:xfrm>
              <a:off x="3462" y="164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0" name="AutoShape 12"/>
            <p:cNvCxnSpPr>
              <a:cxnSpLocks noChangeShapeType="1"/>
              <a:stCxn id="73735" idx="6"/>
              <a:endCxn id="73737" idx="2"/>
            </p:cNvCxnSpPr>
            <p:nvPr/>
          </p:nvCxnSpPr>
          <p:spPr bwMode="auto">
            <a:xfrm>
              <a:off x="4326" y="115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1" name="AutoShape 13"/>
            <p:cNvCxnSpPr>
              <a:cxnSpLocks noChangeShapeType="1"/>
              <a:stCxn id="73736" idx="0"/>
              <a:endCxn id="73735" idx="4"/>
            </p:cNvCxnSpPr>
            <p:nvPr/>
          </p:nvCxnSpPr>
          <p:spPr bwMode="auto">
            <a:xfrm flipV="1">
              <a:off x="4176" y="130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2" name="AutoShape 14"/>
            <p:cNvCxnSpPr>
              <a:cxnSpLocks noChangeShapeType="1"/>
              <a:stCxn id="73734" idx="6"/>
              <a:endCxn id="73736" idx="3"/>
            </p:cNvCxnSpPr>
            <p:nvPr/>
          </p:nvCxnSpPr>
          <p:spPr bwMode="auto">
            <a:xfrm flipV="1">
              <a:off x="3510" y="198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4469" y="2016"/>
              <a:ext cx="8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DAG </a:t>
              </a:r>
              <a:r>
                <a:rPr lang="en-US" altLang="en-US" sz="2400" b="1" i="1">
                  <a:latin typeface="Times New Roman" pitchFamily="18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8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Trees and Forests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234" y="2189164"/>
            <a:ext cx="3652838" cy="4243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spanning tree</a:t>
            </a:r>
            <a:r>
              <a:rPr lang="en-US" altLang="en-US" sz="2400" dirty="0"/>
              <a:t> of a connected graph is a spanning subgraph that is a tree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spanning tree is not unique unless the graph is a </a:t>
            </a:r>
            <a:r>
              <a:rPr lang="en-US" altLang="en-US" sz="2400" dirty="0" smtClean="0"/>
              <a:t>tree</a:t>
            </a:r>
            <a:endParaRPr lang="en-US" altLang="en-US" sz="2400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654675" y="3355977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334794" y="5937252"/>
            <a:ext cx="29614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Spanning tree</a:t>
            </a:r>
          </a:p>
        </p:txBody>
      </p:sp>
      <p:grpSp>
        <p:nvGrpSpPr>
          <p:cNvPr id="58400" name="Group 32"/>
          <p:cNvGrpSpPr>
            <a:grpSpLocks/>
          </p:cNvGrpSpPr>
          <p:nvPr/>
        </p:nvGrpSpPr>
        <p:grpSpPr bwMode="auto">
          <a:xfrm>
            <a:off x="5564386" y="1457325"/>
            <a:ext cx="2503587" cy="1830388"/>
            <a:chOff x="3354" y="918"/>
            <a:chExt cx="1941" cy="1153"/>
          </a:xfrm>
        </p:grpSpPr>
        <p:sp>
          <p:nvSpPr>
            <p:cNvPr id="58374" name="Oval 6"/>
            <p:cNvSpPr>
              <a:spLocks noChangeAspect="1" noChangeArrowheads="1"/>
            </p:cNvSpPr>
            <p:nvPr/>
          </p:nvSpPr>
          <p:spPr bwMode="auto">
            <a:xfrm rot="21600000">
              <a:off x="4276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8375" name="Oval 7"/>
            <p:cNvSpPr>
              <a:spLocks noChangeAspect="1" noChangeArrowheads="1"/>
            </p:cNvSpPr>
            <p:nvPr/>
          </p:nvSpPr>
          <p:spPr bwMode="auto">
            <a:xfrm rot="21600000">
              <a:off x="335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8376" name="Oval 8"/>
            <p:cNvSpPr>
              <a:spLocks noChangeAspect="1" noChangeArrowheads="1"/>
            </p:cNvSpPr>
            <p:nvPr/>
          </p:nvSpPr>
          <p:spPr bwMode="auto">
            <a:xfrm rot="21600000">
              <a:off x="3815" y="91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8377" name="Oval 9"/>
            <p:cNvSpPr>
              <a:spLocks noChangeAspect="1" noChangeArrowheads="1"/>
            </p:cNvSpPr>
            <p:nvPr/>
          </p:nvSpPr>
          <p:spPr bwMode="auto">
            <a:xfrm rot="21600000">
              <a:off x="3815" y="184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8378" name="AutoShape 10"/>
            <p:cNvCxnSpPr>
              <a:cxnSpLocks noChangeAspect="1" noChangeShapeType="1"/>
              <a:stCxn id="58376" idx="3"/>
              <a:endCxn id="58375" idx="7"/>
            </p:cNvCxnSpPr>
            <p:nvPr/>
          </p:nvCxnSpPr>
          <p:spPr bwMode="auto">
            <a:xfrm flipH="1">
              <a:off x="3550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79" name="AutoShape 11"/>
            <p:cNvCxnSpPr>
              <a:cxnSpLocks noChangeAspect="1" noChangeShapeType="1"/>
              <a:stCxn id="58377" idx="1"/>
              <a:endCxn id="58375" idx="5"/>
            </p:cNvCxnSpPr>
            <p:nvPr/>
          </p:nvCxnSpPr>
          <p:spPr bwMode="auto">
            <a:xfrm flipH="1" flipV="1">
              <a:off x="3550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0" name="AutoShape 12"/>
            <p:cNvCxnSpPr>
              <a:cxnSpLocks noChangeAspect="1" noChangeShapeType="1"/>
              <a:stCxn id="58377" idx="7"/>
              <a:endCxn id="58374" idx="3"/>
            </p:cNvCxnSpPr>
            <p:nvPr/>
          </p:nvCxnSpPr>
          <p:spPr bwMode="auto">
            <a:xfrm flipV="1">
              <a:off x="4011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1" name="AutoShape 13"/>
            <p:cNvCxnSpPr>
              <a:cxnSpLocks noChangeAspect="1" noChangeShapeType="1"/>
              <a:stCxn id="58376" idx="5"/>
              <a:endCxn id="58374" idx="1"/>
            </p:cNvCxnSpPr>
            <p:nvPr/>
          </p:nvCxnSpPr>
          <p:spPr bwMode="auto">
            <a:xfrm>
              <a:off x="4011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2" name="AutoShape 14"/>
            <p:cNvCxnSpPr>
              <a:cxnSpLocks noChangeAspect="1" noChangeShapeType="1"/>
              <a:stCxn id="58376" idx="4"/>
              <a:endCxn id="58377" idx="0"/>
            </p:cNvCxnSpPr>
            <p:nvPr/>
          </p:nvCxnSpPr>
          <p:spPr bwMode="auto">
            <a:xfrm>
              <a:off x="3929" y="1153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3" name="Oval 15"/>
            <p:cNvSpPr>
              <a:spLocks noChangeAspect="1" noChangeArrowheads="1"/>
            </p:cNvSpPr>
            <p:nvPr/>
          </p:nvSpPr>
          <p:spPr bwMode="auto">
            <a:xfrm rot="21600000">
              <a:off x="506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8384" name="AutoShape 16"/>
            <p:cNvCxnSpPr>
              <a:cxnSpLocks noChangeAspect="1" noChangeShapeType="1"/>
              <a:stCxn id="58374" idx="6"/>
              <a:endCxn id="58383" idx="2"/>
            </p:cNvCxnSpPr>
            <p:nvPr/>
          </p:nvCxnSpPr>
          <p:spPr bwMode="auto">
            <a:xfrm>
              <a:off x="4511" y="1494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5" name="AutoShape 17"/>
            <p:cNvCxnSpPr>
              <a:cxnSpLocks noChangeAspect="1" noChangeShapeType="1"/>
              <a:stCxn id="58377" idx="6"/>
              <a:endCxn id="58383" idx="3"/>
            </p:cNvCxnSpPr>
            <p:nvPr/>
          </p:nvCxnSpPr>
          <p:spPr bwMode="auto">
            <a:xfrm flipV="1">
              <a:off x="4051" y="1582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6" name="AutoShape 18"/>
            <p:cNvCxnSpPr>
              <a:cxnSpLocks noChangeAspect="1" noChangeShapeType="1"/>
              <a:stCxn id="58383" idx="1"/>
              <a:endCxn id="58376" idx="6"/>
            </p:cNvCxnSpPr>
            <p:nvPr/>
          </p:nvCxnSpPr>
          <p:spPr bwMode="auto">
            <a:xfrm flipH="1" flipV="1">
              <a:off x="4051" y="1033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387" name="Oval 19"/>
          <p:cNvSpPr>
            <a:spLocks noChangeAspect="1" noChangeArrowheads="1"/>
          </p:cNvSpPr>
          <p:nvPr/>
        </p:nvSpPr>
        <p:spPr bwMode="auto">
          <a:xfrm rot="21600000">
            <a:off x="6752332" y="47704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8388" name="Oval 20"/>
          <p:cNvSpPr>
            <a:spLocks noChangeAspect="1" noChangeArrowheads="1"/>
          </p:cNvSpPr>
          <p:nvPr/>
        </p:nvSpPr>
        <p:spPr bwMode="auto">
          <a:xfrm rot="21600000">
            <a:off x="5563096" y="47704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8389" name="Oval 21"/>
          <p:cNvSpPr>
            <a:spLocks noChangeAspect="1" noChangeArrowheads="1"/>
          </p:cNvSpPr>
          <p:nvPr/>
        </p:nvSpPr>
        <p:spPr bwMode="auto">
          <a:xfrm rot="21600000">
            <a:off x="6157715" y="4038602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8390" name="Oval 22"/>
          <p:cNvSpPr>
            <a:spLocks noChangeAspect="1" noChangeArrowheads="1"/>
          </p:cNvSpPr>
          <p:nvPr/>
        </p:nvSpPr>
        <p:spPr bwMode="auto">
          <a:xfrm rot="21600000">
            <a:off x="6157715" y="5502277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8391" name="AutoShape 23"/>
          <p:cNvCxnSpPr>
            <a:cxnSpLocks noChangeAspect="1" noChangeShapeType="1"/>
            <a:stCxn id="58389" idx="3"/>
            <a:endCxn id="58388" idx="7"/>
          </p:cNvCxnSpPr>
          <p:nvPr/>
        </p:nvCxnSpPr>
        <p:spPr bwMode="auto">
          <a:xfrm flipH="1">
            <a:off x="5815906" y="4357690"/>
            <a:ext cx="385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2" name="AutoShape 24"/>
          <p:cNvCxnSpPr>
            <a:cxnSpLocks noChangeAspect="1" noChangeShapeType="1"/>
            <a:stCxn id="58390" idx="1"/>
            <a:endCxn id="58388" idx="5"/>
          </p:cNvCxnSpPr>
          <p:nvPr/>
        </p:nvCxnSpPr>
        <p:spPr bwMode="auto">
          <a:xfrm flipH="1" flipV="1">
            <a:off x="5815906" y="5089525"/>
            <a:ext cx="385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3" name="AutoShape 25"/>
          <p:cNvCxnSpPr>
            <a:cxnSpLocks noChangeAspect="1" noChangeShapeType="1"/>
            <a:stCxn id="58390" idx="7"/>
            <a:endCxn id="58387" idx="3"/>
          </p:cNvCxnSpPr>
          <p:nvPr/>
        </p:nvCxnSpPr>
        <p:spPr bwMode="auto">
          <a:xfrm flipV="1">
            <a:off x="6410525" y="5089525"/>
            <a:ext cx="385664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4" name="AutoShape 26"/>
          <p:cNvCxnSpPr>
            <a:cxnSpLocks noChangeAspect="1" noChangeShapeType="1"/>
            <a:stCxn id="58389" idx="5"/>
            <a:endCxn id="58387" idx="1"/>
          </p:cNvCxnSpPr>
          <p:nvPr/>
        </p:nvCxnSpPr>
        <p:spPr bwMode="auto">
          <a:xfrm>
            <a:off x="6410525" y="4357690"/>
            <a:ext cx="385664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5" name="AutoShape 27"/>
          <p:cNvCxnSpPr>
            <a:cxnSpLocks noChangeAspect="1" noChangeShapeType="1"/>
            <a:stCxn id="58389" idx="4"/>
            <a:endCxn id="58390" idx="0"/>
          </p:cNvCxnSpPr>
          <p:nvPr/>
        </p:nvCxnSpPr>
        <p:spPr bwMode="auto">
          <a:xfrm>
            <a:off x="6304756" y="4411665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6" name="Oval 28"/>
          <p:cNvSpPr>
            <a:spLocks noChangeAspect="1" noChangeArrowheads="1"/>
          </p:cNvSpPr>
          <p:nvPr/>
        </p:nvSpPr>
        <p:spPr bwMode="auto">
          <a:xfrm rot="21600000">
            <a:off x="7768729" y="47704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8397" name="AutoShape 29"/>
          <p:cNvCxnSpPr>
            <a:cxnSpLocks noChangeAspect="1" noChangeShapeType="1"/>
            <a:stCxn id="58387" idx="6"/>
            <a:endCxn id="58396" idx="2"/>
          </p:cNvCxnSpPr>
          <p:nvPr/>
        </p:nvCxnSpPr>
        <p:spPr bwMode="auto">
          <a:xfrm>
            <a:off x="7055446" y="4953000"/>
            <a:ext cx="706834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8" name="AutoShape 30"/>
          <p:cNvCxnSpPr>
            <a:cxnSpLocks noChangeAspect="1" noChangeShapeType="1"/>
            <a:stCxn id="58390" idx="6"/>
            <a:endCxn id="58396" idx="3"/>
          </p:cNvCxnSpPr>
          <p:nvPr/>
        </p:nvCxnSpPr>
        <p:spPr bwMode="auto">
          <a:xfrm flipV="1">
            <a:off x="6462118" y="5092700"/>
            <a:ext cx="1349177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9" name="AutoShape 31"/>
          <p:cNvCxnSpPr>
            <a:cxnSpLocks noChangeAspect="1" noChangeShapeType="1"/>
            <a:stCxn id="58396" idx="1"/>
            <a:endCxn id="58389" idx="6"/>
          </p:cNvCxnSpPr>
          <p:nvPr/>
        </p:nvCxnSpPr>
        <p:spPr bwMode="auto">
          <a:xfrm flipH="1" flipV="1">
            <a:off x="6462118" y="4221165"/>
            <a:ext cx="1349177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5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Two standard ways:</a:t>
            </a:r>
          </a:p>
          <a:p>
            <a:r>
              <a:rPr lang="en-US" altLang="en-US"/>
              <a:t>Adjacency List </a:t>
            </a:r>
          </a:p>
          <a:p>
            <a:pPr lvl="1"/>
            <a:r>
              <a:rPr lang="en-US" altLang="en-US"/>
              <a:t>preferred for sparse graphs (|E| is much less than |V|^2)</a:t>
            </a:r>
          </a:p>
          <a:p>
            <a:pPr lvl="1"/>
            <a:r>
              <a:rPr lang="en-US" altLang="en-US"/>
              <a:t>Unless otherwise specified we will assume this representation</a:t>
            </a:r>
          </a:p>
          <a:p>
            <a:r>
              <a:rPr lang="en-US" altLang="en-US"/>
              <a:t>Adjacency Matrix</a:t>
            </a:r>
          </a:p>
          <a:p>
            <a:pPr lvl="1"/>
            <a:r>
              <a:rPr lang="en-US" altLang="en-US"/>
              <a:t>Preferred for dense graphs</a:t>
            </a:r>
          </a:p>
        </p:txBody>
      </p:sp>
    </p:spTree>
    <p:extLst>
      <p:ext uri="{BB962C8B-B14F-4D97-AF65-F5344CB8AC3E}">
        <p14:creationId xmlns:p14="http://schemas.microsoft.com/office/powerpoint/2010/main" val="11427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76" name="Line 84"/>
          <p:cNvSpPr>
            <a:spLocks noChangeShapeType="1"/>
          </p:cNvSpPr>
          <p:nvPr/>
        </p:nvSpPr>
        <p:spPr bwMode="auto">
          <a:xfrm>
            <a:off x="5262563" y="1905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 List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7" y="4191000"/>
            <a:ext cx="6872288" cy="24765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An array </a:t>
            </a:r>
            <a:r>
              <a:rPr lang="en-US" altLang="en-US">
                <a:solidFill>
                  <a:srgbClr val="CC0000"/>
                </a:solidFill>
              </a:rPr>
              <a:t>Adj</a:t>
            </a:r>
            <a:r>
              <a:rPr lang="en-US" altLang="en-US"/>
              <a:t> of |V| lists, one per vertex</a:t>
            </a:r>
          </a:p>
          <a:p>
            <a:r>
              <a:rPr lang="en-US" altLang="en-US"/>
              <a:t>For each vertex u in V, </a:t>
            </a:r>
          </a:p>
          <a:p>
            <a:pPr lvl="1"/>
            <a:r>
              <a:rPr lang="en-US" altLang="en-US"/>
              <a:t>Adj[u] contains all vertices v such that there is an edge (u,v) in E (i.e. all the vertices adjacent to u)</a:t>
            </a:r>
          </a:p>
          <a:p>
            <a:r>
              <a:rPr lang="en-US" altLang="en-US"/>
              <a:t>Space required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(|V|+|E|) </a:t>
            </a:r>
            <a:r>
              <a:rPr lang="en-US" altLang="en-US" sz="2000">
                <a:cs typeface="Arial" pitchFamily="34" charset="0"/>
              </a:rPr>
              <a:t>(Following CLRS, we will use V for |V| and E for |E|)</a:t>
            </a:r>
            <a:r>
              <a:rPr lang="en-US" altLang="en-US">
                <a:cs typeface="Arial" pitchFamily="34" charset="0"/>
              </a:rPr>
              <a:t> thus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(V+E) </a:t>
            </a:r>
            <a:endParaRPr lang="el-GR" altLang="en-US">
              <a:cs typeface="Arial" pitchFamily="34" charset="0"/>
            </a:endParaRPr>
          </a:p>
        </p:txBody>
      </p:sp>
      <p:sp>
        <p:nvSpPr>
          <p:cNvPr id="59397" name="Oval 5"/>
          <p:cNvSpPr>
            <a:spLocks noChangeAspect="1" noChangeArrowheads="1"/>
          </p:cNvSpPr>
          <p:nvPr/>
        </p:nvSpPr>
        <p:spPr bwMode="auto">
          <a:xfrm rot="21600000">
            <a:off x="2946004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398" name="Oval 6"/>
          <p:cNvSpPr>
            <a:spLocks noChangeAspect="1" noChangeArrowheads="1"/>
          </p:cNvSpPr>
          <p:nvPr/>
        </p:nvSpPr>
        <p:spPr bwMode="auto">
          <a:xfrm rot="21600000">
            <a:off x="1756769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399" name="Oval 7"/>
          <p:cNvSpPr>
            <a:spLocks noChangeAspect="1" noChangeArrowheads="1"/>
          </p:cNvSpPr>
          <p:nvPr/>
        </p:nvSpPr>
        <p:spPr bwMode="auto">
          <a:xfrm rot="21600000">
            <a:off x="2352676" y="1828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400" name="Oval 8"/>
          <p:cNvSpPr>
            <a:spLocks noChangeAspect="1" noChangeArrowheads="1"/>
          </p:cNvSpPr>
          <p:nvPr/>
        </p:nvSpPr>
        <p:spPr bwMode="auto">
          <a:xfrm rot="21600000">
            <a:off x="2351385" y="33226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59401" name="AutoShape 9"/>
          <p:cNvCxnSpPr>
            <a:cxnSpLocks noChangeAspect="1" noChangeShapeType="1"/>
            <a:stCxn id="59399" idx="3"/>
            <a:endCxn id="59398" idx="7"/>
          </p:cNvCxnSpPr>
          <p:nvPr/>
        </p:nvCxnSpPr>
        <p:spPr bwMode="auto">
          <a:xfrm flipH="1">
            <a:off x="2010868" y="2151063"/>
            <a:ext cx="384373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2" name="AutoShape 10"/>
          <p:cNvCxnSpPr>
            <a:cxnSpLocks noChangeAspect="1" noChangeShapeType="1"/>
            <a:stCxn id="59400" idx="1"/>
            <a:endCxn id="59398" idx="5"/>
          </p:cNvCxnSpPr>
          <p:nvPr/>
        </p:nvCxnSpPr>
        <p:spPr bwMode="auto">
          <a:xfrm flipH="1" flipV="1">
            <a:off x="2009578" y="29098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3" name="AutoShape 11"/>
          <p:cNvCxnSpPr>
            <a:cxnSpLocks noChangeAspect="1" noChangeShapeType="1"/>
            <a:stCxn id="59400" idx="7"/>
            <a:endCxn id="59397" idx="3"/>
          </p:cNvCxnSpPr>
          <p:nvPr/>
        </p:nvCxnSpPr>
        <p:spPr bwMode="auto">
          <a:xfrm flipV="1">
            <a:off x="2604195" y="2909890"/>
            <a:ext cx="385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4" name="AutoShape 12"/>
          <p:cNvCxnSpPr>
            <a:cxnSpLocks noChangeAspect="1" noChangeShapeType="1"/>
            <a:stCxn id="59399" idx="5"/>
            <a:endCxn id="59397" idx="1"/>
          </p:cNvCxnSpPr>
          <p:nvPr/>
        </p:nvCxnSpPr>
        <p:spPr bwMode="auto">
          <a:xfrm>
            <a:off x="2606775" y="2151063"/>
            <a:ext cx="381794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6" name="Oval 14"/>
          <p:cNvSpPr>
            <a:spLocks noChangeAspect="1" noChangeArrowheads="1"/>
          </p:cNvSpPr>
          <p:nvPr/>
        </p:nvSpPr>
        <p:spPr bwMode="auto">
          <a:xfrm rot="21600000">
            <a:off x="3157539" y="34290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59408" name="AutoShape 16"/>
          <p:cNvCxnSpPr>
            <a:cxnSpLocks noChangeAspect="1" noChangeShapeType="1"/>
            <a:stCxn id="59400" idx="6"/>
            <a:endCxn id="59406" idx="2"/>
          </p:cNvCxnSpPr>
          <p:nvPr/>
        </p:nvCxnSpPr>
        <p:spPr bwMode="auto">
          <a:xfrm>
            <a:off x="2657079" y="3505201"/>
            <a:ext cx="492720" cy="106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1" name="AutoShape 19"/>
          <p:cNvCxnSpPr>
            <a:cxnSpLocks noChangeAspect="1" noChangeShapeType="1"/>
            <a:stCxn id="59398" idx="6"/>
            <a:endCxn id="59397" idx="2"/>
          </p:cNvCxnSpPr>
          <p:nvPr/>
        </p:nvCxnSpPr>
        <p:spPr bwMode="auto">
          <a:xfrm>
            <a:off x="2062460" y="2773363"/>
            <a:ext cx="8758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4210050" y="1676400"/>
            <a:ext cx="371475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4210050" y="21336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4210050" y="25908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6" name="Line 64"/>
          <p:cNvSpPr>
            <a:spLocks noChangeShapeType="1"/>
          </p:cNvSpPr>
          <p:nvPr/>
        </p:nvSpPr>
        <p:spPr bwMode="auto">
          <a:xfrm>
            <a:off x="4210050" y="30480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>
            <a:off x="4210050" y="35052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6191250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0" name="Rectangle 68"/>
          <p:cNvSpPr>
            <a:spLocks noChangeArrowheads="1"/>
          </p:cNvSpPr>
          <p:nvPr/>
        </p:nvSpPr>
        <p:spPr bwMode="auto">
          <a:xfrm>
            <a:off x="6191250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5510212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2" name="Rectangle 70"/>
          <p:cNvSpPr>
            <a:spLocks noChangeArrowheads="1"/>
          </p:cNvSpPr>
          <p:nvPr/>
        </p:nvSpPr>
        <p:spPr bwMode="auto">
          <a:xfrm>
            <a:off x="4829175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6191250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5510212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4829175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4829175" y="17526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4829175" y="26670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8" name="Rectangle 76"/>
          <p:cNvSpPr>
            <a:spLocks noChangeArrowheads="1"/>
          </p:cNvSpPr>
          <p:nvPr/>
        </p:nvSpPr>
        <p:spPr bwMode="auto">
          <a:xfrm>
            <a:off x="5510212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9" name="Rectangle 77"/>
          <p:cNvSpPr>
            <a:spLocks noChangeArrowheads="1"/>
          </p:cNvSpPr>
          <p:nvPr/>
        </p:nvSpPr>
        <p:spPr bwMode="auto">
          <a:xfrm>
            <a:off x="4829175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5510212" y="17526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4581525" y="1905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4581525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4581525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>
            <a:off x="4581525" y="28194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>
            <a:off x="4581525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>
            <a:off x="5262563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>
            <a:off x="5943600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9" name="Line 87"/>
          <p:cNvSpPr>
            <a:spLocks noChangeShapeType="1"/>
          </p:cNvSpPr>
          <p:nvPr/>
        </p:nvSpPr>
        <p:spPr bwMode="auto">
          <a:xfrm>
            <a:off x="5943600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0" name="Line 88"/>
          <p:cNvSpPr>
            <a:spLocks noChangeShapeType="1"/>
          </p:cNvSpPr>
          <p:nvPr/>
        </p:nvSpPr>
        <p:spPr bwMode="auto">
          <a:xfrm>
            <a:off x="5262563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1" name="Line 89"/>
          <p:cNvSpPr>
            <a:spLocks noChangeShapeType="1"/>
          </p:cNvSpPr>
          <p:nvPr/>
        </p:nvSpPr>
        <p:spPr bwMode="auto">
          <a:xfrm>
            <a:off x="5262563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2" name="Line 90"/>
          <p:cNvSpPr>
            <a:spLocks noChangeShapeType="1"/>
          </p:cNvSpPr>
          <p:nvPr/>
        </p:nvSpPr>
        <p:spPr bwMode="auto">
          <a:xfrm>
            <a:off x="5943600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3" name="Oval 91"/>
          <p:cNvSpPr>
            <a:spLocks noChangeAspect="1" noChangeArrowheads="1"/>
          </p:cNvSpPr>
          <p:nvPr/>
        </p:nvSpPr>
        <p:spPr bwMode="auto">
          <a:xfrm rot="21600000">
            <a:off x="5572126" y="1752601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484" name="Oval 92"/>
          <p:cNvSpPr>
            <a:spLocks noChangeAspect="1" noChangeArrowheads="1"/>
          </p:cNvSpPr>
          <p:nvPr/>
        </p:nvSpPr>
        <p:spPr bwMode="auto">
          <a:xfrm rot="21600000">
            <a:off x="4891089" y="1752601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485" name="Oval 93"/>
          <p:cNvSpPr>
            <a:spLocks noChangeAspect="1" noChangeArrowheads="1"/>
          </p:cNvSpPr>
          <p:nvPr/>
        </p:nvSpPr>
        <p:spPr bwMode="auto">
          <a:xfrm rot="21600000">
            <a:off x="5572126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486" name="Oval 94"/>
          <p:cNvSpPr>
            <a:spLocks noChangeAspect="1" noChangeArrowheads="1"/>
          </p:cNvSpPr>
          <p:nvPr/>
        </p:nvSpPr>
        <p:spPr bwMode="auto">
          <a:xfrm rot="21600000">
            <a:off x="4891089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487" name="Oval 95"/>
          <p:cNvSpPr>
            <a:spLocks noChangeAspect="1" noChangeArrowheads="1"/>
          </p:cNvSpPr>
          <p:nvPr/>
        </p:nvSpPr>
        <p:spPr bwMode="auto">
          <a:xfrm rot="21600000">
            <a:off x="6253164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4</a:t>
            </a:r>
          </a:p>
        </p:txBody>
      </p:sp>
      <p:sp>
        <p:nvSpPr>
          <p:cNvPr id="59488" name="Oval 96"/>
          <p:cNvSpPr>
            <a:spLocks noChangeAspect="1" noChangeArrowheads="1"/>
          </p:cNvSpPr>
          <p:nvPr/>
        </p:nvSpPr>
        <p:spPr bwMode="auto">
          <a:xfrm rot="21600000">
            <a:off x="4891089" y="26670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4</a:t>
            </a:r>
          </a:p>
        </p:txBody>
      </p:sp>
      <p:sp>
        <p:nvSpPr>
          <p:cNvPr id="59489" name="Oval 97"/>
          <p:cNvSpPr>
            <a:spLocks noChangeAspect="1" noChangeArrowheads="1"/>
          </p:cNvSpPr>
          <p:nvPr/>
        </p:nvSpPr>
        <p:spPr bwMode="auto">
          <a:xfrm rot="21600000">
            <a:off x="4891089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490" name="Oval 98"/>
          <p:cNvSpPr>
            <a:spLocks noChangeAspect="1" noChangeArrowheads="1"/>
          </p:cNvSpPr>
          <p:nvPr/>
        </p:nvSpPr>
        <p:spPr bwMode="auto">
          <a:xfrm rot="21600000">
            <a:off x="5572126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3</a:t>
            </a:r>
          </a:p>
        </p:txBody>
      </p:sp>
      <p:sp>
        <p:nvSpPr>
          <p:cNvPr id="59491" name="Oval 99"/>
          <p:cNvSpPr>
            <a:spLocks noChangeAspect="1" noChangeArrowheads="1"/>
          </p:cNvSpPr>
          <p:nvPr/>
        </p:nvSpPr>
        <p:spPr bwMode="auto">
          <a:xfrm rot="21600000">
            <a:off x="6253164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492" name="Oval 100"/>
          <p:cNvSpPr>
            <a:spLocks noChangeAspect="1" noChangeArrowheads="1"/>
          </p:cNvSpPr>
          <p:nvPr/>
        </p:nvSpPr>
        <p:spPr bwMode="auto">
          <a:xfrm rot="21600000">
            <a:off x="4891089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4</a:t>
            </a:r>
          </a:p>
        </p:txBody>
      </p:sp>
      <p:sp>
        <p:nvSpPr>
          <p:cNvPr id="59493" name="Oval 101"/>
          <p:cNvSpPr>
            <a:spLocks noChangeAspect="1" noChangeArrowheads="1"/>
          </p:cNvSpPr>
          <p:nvPr/>
        </p:nvSpPr>
        <p:spPr bwMode="auto">
          <a:xfrm rot="21600000">
            <a:off x="5572126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494" name="Oval 102"/>
          <p:cNvSpPr>
            <a:spLocks noChangeAspect="1" noChangeArrowheads="1"/>
          </p:cNvSpPr>
          <p:nvPr/>
        </p:nvSpPr>
        <p:spPr bwMode="auto">
          <a:xfrm rot="21600000">
            <a:off x="6253164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495" name="Text Box 103"/>
          <p:cNvSpPr txBox="1">
            <a:spLocks noChangeArrowheads="1"/>
          </p:cNvSpPr>
          <p:nvPr/>
        </p:nvSpPr>
        <p:spPr bwMode="auto">
          <a:xfrm>
            <a:off x="3962400" y="1676402"/>
            <a:ext cx="3714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83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Oval 4"/>
          <p:cNvSpPr>
            <a:spLocks noChangeAspect="1" noChangeArrowheads="1"/>
          </p:cNvSpPr>
          <p:nvPr/>
        </p:nvSpPr>
        <p:spPr bwMode="auto">
          <a:xfrm rot="21600000">
            <a:off x="2946004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84997" name="Oval 5"/>
          <p:cNvSpPr>
            <a:spLocks noChangeAspect="1" noChangeArrowheads="1"/>
          </p:cNvSpPr>
          <p:nvPr/>
        </p:nvSpPr>
        <p:spPr bwMode="auto">
          <a:xfrm rot="21600000">
            <a:off x="1756769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84998" name="Oval 6"/>
          <p:cNvSpPr>
            <a:spLocks noChangeAspect="1" noChangeArrowheads="1"/>
          </p:cNvSpPr>
          <p:nvPr/>
        </p:nvSpPr>
        <p:spPr bwMode="auto">
          <a:xfrm rot="21600000">
            <a:off x="2352676" y="1828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84999" name="Oval 7"/>
          <p:cNvSpPr>
            <a:spLocks noChangeAspect="1" noChangeArrowheads="1"/>
          </p:cNvSpPr>
          <p:nvPr/>
        </p:nvSpPr>
        <p:spPr bwMode="auto">
          <a:xfrm rot="21600000">
            <a:off x="2351385" y="33226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85000" name="AutoShape 8"/>
          <p:cNvCxnSpPr>
            <a:cxnSpLocks noChangeAspect="1" noChangeShapeType="1"/>
            <a:stCxn id="84998" idx="3"/>
            <a:endCxn id="84997" idx="7"/>
          </p:cNvCxnSpPr>
          <p:nvPr/>
        </p:nvCxnSpPr>
        <p:spPr bwMode="auto">
          <a:xfrm flipH="1">
            <a:off x="2010868" y="2151063"/>
            <a:ext cx="384373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1" name="AutoShape 9"/>
          <p:cNvCxnSpPr>
            <a:cxnSpLocks noChangeAspect="1" noChangeShapeType="1"/>
            <a:stCxn id="84999" idx="1"/>
            <a:endCxn id="84997" idx="5"/>
          </p:cNvCxnSpPr>
          <p:nvPr/>
        </p:nvCxnSpPr>
        <p:spPr bwMode="auto">
          <a:xfrm flipH="1" flipV="1">
            <a:off x="2009578" y="29098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10"/>
          <p:cNvCxnSpPr>
            <a:cxnSpLocks noChangeAspect="1" noChangeShapeType="1"/>
            <a:stCxn id="84999" idx="7"/>
            <a:endCxn id="84996" idx="3"/>
          </p:cNvCxnSpPr>
          <p:nvPr/>
        </p:nvCxnSpPr>
        <p:spPr bwMode="auto">
          <a:xfrm flipV="1">
            <a:off x="2604195" y="2909890"/>
            <a:ext cx="385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11"/>
          <p:cNvCxnSpPr>
            <a:cxnSpLocks noChangeAspect="1" noChangeShapeType="1"/>
            <a:stCxn id="84998" idx="5"/>
            <a:endCxn id="84996" idx="1"/>
          </p:cNvCxnSpPr>
          <p:nvPr/>
        </p:nvCxnSpPr>
        <p:spPr bwMode="auto">
          <a:xfrm>
            <a:off x="2606775" y="2151063"/>
            <a:ext cx="381794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12"/>
          <p:cNvSpPr>
            <a:spLocks noChangeAspect="1" noChangeArrowheads="1"/>
          </p:cNvSpPr>
          <p:nvPr/>
        </p:nvSpPr>
        <p:spPr bwMode="auto">
          <a:xfrm rot="21600000">
            <a:off x="3157539" y="34290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solidFill>
                  <a:srgbClr val="CC0000"/>
                </a:solidFill>
                <a:latin typeface="Tahoma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85005" name="AutoShape 13"/>
          <p:cNvCxnSpPr>
            <a:cxnSpLocks noChangeAspect="1" noChangeShapeType="1"/>
            <a:stCxn id="84999" idx="6"/>
            <a:endCxn id="85004" idx="2"/>
          </p:cNvCxnSpPr>
          <p:nvPr/>
        </p:nvCxnSpPr>
        <p:spPr bwMode="auto">
          <a:xfrm>
            <a:off x="2657079" y="3505201"/>
            <a:ext cx="492720" cy="106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6" name="AutoShape 14"/>
          <p:cNvCxnSpPr>
            <a:cxnSpLocks noChangeAspect="1" noChangeShapeType="1"/>
            <a:stCxn id="84997" idx="6"/>
            <a:endCxn id="84996" idx="2"/>
          </p:cNvCxnSpPr>
          <p:nvPr/>
        </p:nvCxnSpPr>
        <p:spPr bwMode="auto">
          <a:xfrm>
            <a:off x="2062460" y="2773363"/>
            <a:ext cx="8758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5057" name="Group 6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94265732"/>
              </p:ext>
            </p:extLst>
          </p:nvPr>
        </p:nvGraphicFramePr>
        <p:xfrm>
          <a:off x="4590370" y="2255837"/>
          <a:ext cx="1671637" cy="2133602"/>
        </p:xfrm>
        <a:graphic>
          <a:graphicData uri="http://schemas.openxmlformats.org/drawingml/2006/table">
            <a:tbl>
              <a:tblPr/>
              <a:tblGrid>
                <a:gridCol w="326331"/>
                <a:gridCol w="326330"/>
                <a:gridCol w="327620"/>
                <a:gridCol w="326331"/>
                <a:gridCol w="365025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53" name="Text Box 61"/>
          <p:cNvSpPr txBox="1">
            <a:spLocks noChangeArrowheads="1"/>
          </p:cNvSpPr>
          <p:nvPr/>
        </p:nvSpPr>
        <p:spPr bwMode="auto">
          <a:xfrm>
            <a:off x="4280807" y="2255839"/>
            <a:ext cx="3714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5</a:t>
            </a:r>
          </a:p>
        </p:txBody>
      </p:sp>
      <p:sp>
        <p:nvSpPr>
          <p:cNvPr id="85059" name="Text Box 67"/>
          <p:cNvSpPr txBox="1">
            <a:spLocks noChangeArrowheads="1"/>
          </p:cNvSpPr>
          <p:nvPr/>
        </p:nvSpPr>
        <p:spPr bwMode="auto">
          <a:xfrm>
            <a:off x="4528457" y="1874839"/>
            <a:ext cx="191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1    2    3     4    5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609725" y="274638"/>
            <a:ext cx="66865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451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Traversals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196" y="1844351"/>
            <a:ext cx="7305675" cy="5257800"/>
          </a:xfrm>
        </p:spPr>
        <p:txBody>
          <a:bodyPr/>
          <a:lstStyle/>
          <a:p>
            <a:r>
              <a:rPr lang="en-US" altLang="en-US" dirty="0"/>
              <a:t>For solving most problems on graphs</a:t>
            </a:r>
          </a:p>
          <a:p>
            <a:pPr lvl="1"/>
            <a:r>
              <a:rPr lang="en-US" altLang="en-US" sz="2800" dirty="0"/>
              <a:t>Need to systematically visit all the vertices and edges of a graph</a:t>
            </a:r>
          </a:p>
          <a:p>
            <a:pPr lvl="1"/>
            <a:endParaRPr lang="en-US" altLang="en-US" sz="2800" dirty="0"/>
          </a:p>
          <a:p>
            <a:r>
              <a:rPr lang="en-US" altLang="en-US" dirty="0"/>
              <a:t>Two major traversals</a:t>
            </a:r>
          </a:p>
          <a:p>
            <a:pPr lvl="1"/>
            <a:r>
              <a:rPr lang="en-US" altLang="en-US" sz="2800" dirty="0"/>
              <a:t>Breadth-First Search (BFS)</a:t>
            </a:r>
          </a:p>
          <a:p>
            <a:pPr lvl="1"/>
            <a:r>
              <a:rPr lang="en-US" altLang="en-US" sz="2800" dirty="0"/>
              <a:t>Depth-First Search(DFS)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09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Starts at some source vertex s </a:t>
            </a:r>
          </a:p>
          <a:p>
            <a:r>
              <a:rPr lang="en-US" altLang="en-US"/>
              <a:t>Discover every vertex that is reachable from s</a:t>
            </a:r>
          </a:p>
          <a:p>
            <a:r>
              <a:rPr lang="en-US" altLang="en-US"/>
              <a:t>Also produces a BFS tree with root s and including all reachable vertices</a:t>
            </a:r>
          </a:p>
          <a:p>
            <a:endParaRPr lang="en-US" altLang="en-US"/>
          </a:p>
          <a:p>
            <a:r>
              <a:rPr lang="en-US" altLang="en-US"/>
              <a:t>Discovers vertices in increasing order of </a:t>
            </a:r>
            <a:r>
              <a:rPr lang="en-US" altLang="en-US">
                <a:solidFill>
                  <a:srgbClr val="CC0000"/>
                </a:solidFill>
              </a:rPr>
              <a:t>distance </a:t>
            </a:r>
            <a:r>
              <a:rPr lang="en-US" altLang="en-US"/>
              <a:t>from s</a:t>
            </a:r>
          </a:p>
          <a:p>
            <a:pPr lvl="1"/>
            <a:r>
              <a:rPr lang="en-US" altLang="en-US" sz="2000"/>
              <a:t>Distance between v and s is the minimum </a:t>
            </a:r>
            <a:r>
              <a:rPr lang="en-US" altLang="en-US" sz="2000">
                <a:solidFill>
                  <a:srgbClr val="CC0000"/>
                </a:solidFill>
              </a:rPr>
              <a:t>number of edges</a:t>
            </a:r>
            <a:r>
              <a:rPr lang="en-US" altLang="en-US" sz="2000"/>
              <a:t> on a path from s to v</a:t>
            </a:r>
          </a:p>
          <a:p>
            <a:pPr lvl="1"/>
            <a:endParaRPr lang="en-US" altLang="en-US" sz="2000"/>
          </a:p>
          <a:p>
            <a:r>
              <a:rPr lang="en-US" altLang="en-US"/>
              <a:t>i.e. discovers vertices in a series of layers</a:t>
            </a:r>
            <a:r>
              <a:rPr lang="en-US" altLang="en-US" sz="2200"/>
              <a:t> </a:t>
            </a:r>
          </a:p>
          <a:p>
            <a:pPr lvl="1">
              <a:buFontTx/>
              <a:buNone/>
            </a:pPr>
            <a:endParaRPr lang="en-US" altLang="en-US"/>
          </a:p>
          <a:p>
            <a:pPr lvl="1"/>
            <a:endParaRPr lang="en-US" altLang="en-US" sz="2000"/>
          </a:p>
          <a:p>
            <a:pPr>
              <a:buFontTx/>
              <a:buNone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30725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: vertex colors stored in color[]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Initially all undiscovered: white</a:t>
            </a:r>
          </a:p>
          <a:p>
            <a:pPr lvl="1"/>
            <a:endParaRPr lang="en-US" altLang="en-US"/>
          </a:p>
          <a:p>
            <a:r>
              <a:rPr lang="en-US" altLang="en-US"/>
              <a:t>When first discovered: gray</a:t>
            </a:r>
          </a:p>
          <a:p>
            <a:pPr lvl="1"/>
            <a:r>
              <a:rPr lang="en-US" altLang="en-US"/>
              <a:t>They represent the frontier of vertices between discovered and undiscovered</a:t>
            </a:r>
          </a:p>
          <a:p>
            <a:pPr lvl="1"/>
            <a:r>
              <a:rPr lang="en-US" altLang="en-US"/>
              <a:t>Frontier vertices stored in a queue</a:t>
            </a:r>
          </a:p>
          <a:p>
            <a:pPr lvl="1"/>
            <a:r>
              <a:rPr lang="en-US" altLang="en-US"/>
              <a:t>Visits vertices across the entire breadth of this frontier</a:t>
            </a:r>
          </a:p>
          <a:p>
            <a:pPr lvl="1"/>
            <a:endParaRPr lang="en-US" altLang="en-US"/>
          </a:p>
          <a:p>
            <a:r>
              <a:rPr lang="en-US" altLang="en-US"/>
              <a:t>When processed: black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0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7401F80-21E6-4403-8847-16E3C256DF0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660400" y="767443"/>
            <a:ext cx="8915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800" kern="0" dirty="0">
                <a:ea typeface="+mj-ea"/>
                <a:cs typeface="+mj-cs"/>
              </a:rPr>
              <a:t>Introduction to graph theory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5745" y="1482726"/>
            <a:ext cx="9450255" cy="2971800"/>
          </a:xfrm>
          <a:prstGeom prst="rect">
            <a:avLst/>
          </a:prstGeom>
        </p:spPr>
        <p:txBody>
          <a:bodyPr/>
          <a:lstStyle/>
          <a:p>
            <a:pPr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b="1" kern="0" dirty="0">
                <a:latin typeface="+mn-lt"/>
                <a:cs typeface="+mn-cs"/>
              </a:rPr>
              <a:t>Graph</a:t>
            </a:r>
            <a:r>
              <a:rPr lang="en-US" sz="2800" kern="0" dirty="0">
                <a:latin typeface="+mn-lt"/>
                <a:cs typeface="+mn-cs"/>
              </a:rPr>
              <a:t> – mathematical object consisting of a set of: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Denoted by </a:t>
            </a:r>
            <a:r>
              <a:rPr lang="en-US" sz="2400" i="1" kern="0" dirty="0">
                <a:latin typeface="Arial" charset="0"/>
                <a:cs typeface="Arial" charset="0"/>
              </a:rPr>
              <a:t>G = (V, E</a:t>
            </a:r>
            <a:r>
              <a:rPr lang="en-US" sz="2400" i="1" kern="0" dirty="0" smtClean="0">
                <a:latin typeface="Arial" charset="0"/>
                <a:cs typeface="Arial" charset="0"/>
              </a:rPr>
              <a:t>).</a:t>
            </a:r>
            <a:endParaRPr lang="en-US" sz="2400" i="1" kern="0" dirty="0" smtClean="0">
              <a:latin typeface="+mn-lt"/>
              <a:cs typeface="+mn-cs"/>
            </a:endParaRP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kern="0" dirty="0" smtClean="0">
                <a:latin typeface="+mn-lt"/>
                <a:cs typeface="+mn-cs"/>
              </a:rPr>
              <a:t>V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= </a:t>
            </a:r>
            <a:r>
              <a:rPr lang="en-US" sz="2400" b="1" kern="0" dirty="0">
                <a:latin typeface="+mn-lt"/>
                <a:cs typeface="+mn-cs"/>
              </a:rPr>
              <a:t>nodes</a:t>
            </a:r>
            <a:r>
              <a:rPr lang="en-US" sz="2400" kern="0" dirty="0">
                <a:latin typeface="+mn-lt"/>
                <a:cs typeface="+mn-cs"/>
              </a:rPr>
              <a:t> (vertices, points</a:t>
            </a:r>
            <a:r>
              <a:rPr lang="en-US" sz="2400" kern="0" dirty="0" smtClean="0">
                <a:latin typeface="+mn-lt"/>
                <a:cs typeface="+mn-cs"/>
              </a:rPr>
              <a:t>). </a:t>
            </a:r>
            <a:r>
              <a:rPr lang="en-US" sz="2400" i="1" kern="0" dirty="0"/>
              <a:t>V(G)</a:t>
            </a:r>
            <a:r>
              <a:rPr lang="en-US" sz="2400" kern="0" dirty="0"/>
              <a:t> and </a:t>
            </a:r>
            <a:r>
              <a:rPr lang="en-US" sz="2400" i="1" kern="0" dirty="0" smtClean="0"/>
              <a:t>V</a:t>
            </a:r>
            <a:r>
              <a:rPr lang="en-US" sz="2400" i="1" kern="0" baseline="-25000" dirty="0" smtClean="0"/>
              <a:t>G</a:t>
            </a:r>
            <a:endParaRPr lang="en-US" sz="2400" kern="0" dirty="0">
              <a:latin typeface="+mn-lt"/>
              <a:cs typeface="+mn-cs"/>
            </a:endParaRP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kern="0" dirty="0">
                <a:latin typeface="+mn-lt"/>
                <a:cs typeface="+mn-cs"/>
              </a:rPr>
              <a:t>E</a:t>
            </a:r>
            <a:r>
              <a:rPr lang="en-US" sz="2400" kern="0" dirty="0">
                <a:latin typeface="+mn-lt"/>
                <a:cs typeface="+mn-cs"/>
              </a:rPr>
              <a:t> = </a:t>
            </a:r>
            <a:r>
              <a:rPr lang="en-US" sz="2400" b="1" kern="0" dirty="0">
                <a:latin typeface="+mn-lt"/>
                <a:cs typeface="+mn-cs"/>
              </a:rPr>
              <a:t>edges</a:t>
            </a:r>
            <a:r>
              <a:rPr lang="en-US" sz="2400" kern="0" dirty="0">
                <a:latin typeface="+mn-lt"/>
                <a:cs typeface="+mn-cs"/>
              </a:rPr>
              <a:t> (links, arcs) between pairs of nodes</a:t>
            </a:r>
            <a:r>
              <a:rPr lang="en-US" sz="2400" kern="0" dirty="0" smtClean="0">
                <a:latin typeface="+mn-lt"/>
                <a:cs typeface="+mn-cs"/>
              </a:rPr>
              <a:t>. Also denoted by </a:t>
            </a:r>
            <a:r>
              <a:rPr lang="en-US" sz="2400" i="1" kern="0" dirty="0" smtClean="0">
                <a:latin typeface="Arial" charset="0"/>
                <a:cs typeface="Arial" charset="0"/>
              </a:rPr>
              <a:t>E(G</a:t>
            </a:r>
            <a:r>
              <a:rPr lang="en-US" sz="2400" i="1" kern="0" dirty="0">
                <a:latin typeface="Arial" charset="0"/>
                <a:cs typeface="Arial" charset="0"/>
              </a:rPr>
              <a:t>)</a:t>
            </a:r>
            <a:r>
              <a:rPr lang="en-US" sz="2400" kern="0" dirty="0">
                <a:latin typeface="Arial" charset="0"/>
                <a:cs typeface="Arial" charset="0"/>
              </a:rPr>
              <a:t> and </a:t>
            </a:r>
            <a:r>
              <a:rPr lang="en-US" sz="2400" i="1" kern="0" dirty="0">
                <a:latin typeface="Arial" charset="0"/>
                <a:cs typeface="Arial" charset="0"/>
              </a:rPr>
              <a:t>E</a:t>
            </a:r>
            <a:r>
              <a:rPr lang="en-US" sz="2400" i="1" kern="0" baseline="-25000" dirty="0">
                <a:latin typeface="Arial" charset="0"/>
                <a:cs typeface="Arial" charset="0"/>
              </a:rPr>
              <a:t>G</a:t>
            </a:r>
            <a:r>
              <a:rPr lang="en-US" sz="2400" i="1" kern="0" dirty="0">
                <a:latin typeface="Arial" charset="0"/>
                <a:cs typeface="Arial" charset="0"/>
              </a:rPr>
              <a:t> ; E </a:t>
            </a:r>
            <a:r>
              <a:rPr lang="en-US" sz="2400" dirty="0">
                <a:latin typeface="Arial" charset="0"/>
                <a:cs typeface="Arial" charset="0"/>
              </a:rPr>
              <a:t>⊆ </a:t>
            </a:r>
            <a:r>
              <a:rPr lang="en-US" sz="2400" i="1" dirty="0">
                <a:latin typeface="Arial" charset="0"/>
                <a:cs typeface="Arial" charset="0"/>
              </a:rPr>
              <a:t>V x V</a:t>
            </a:r>
            <a:endParaRPr lang="en-US" sz="2400" kern="0" dirty="0">
              <a:latin typeface="+mn-lt"/>
              <a:cs typeface="+mn-cs"/>
            </a:endParaRP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 smtClean="0">
                <a:latin typeface="+mn-lt"/>
                <a:cs typeface="+mn-cs"/>
              </a:rPr>
              <a:t>Graph </a:t>
            </a:r>
            <a:r>
              <a:rPr lang="en-US" sz="2400" b="1" kern="0" dirty="0">
                <a:latin typeface="+mn-lt"/>
                <a:cs typeface="+mn-cs"/>
              </a:rPr>
              <a:t>size </a:t>
            </a:r>
            <a:r>
              <a:rPr lang="en-US" sz="2400" kern="0" dirty="0">
                <a:latin typeface="+mn-lt"/>
                <a:cs typeface="+mn-cs"/>
              </a:rPr>
              <a:t>parameters:  n = |V|, m = |E|.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pic>
        <p:nvPicPr>
          <p:cNvPr id="10245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455745" y="4147457"/>
            <a:ext cx="264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48"/>
          <p:cNvSpPr>
            <a:spLocks noChangeArrowheads="1"/>
          </p:cNvSpPr>
          <p:nvPr/>
        </p:nvSpPr>
        <p:spPr bwMode="auto">
          <a:xfrm>
            <a:off x="3136901" y="4454526"/>
            <a:ext cx="6081793" cy="14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V = { 1, 2, 3, 4, 5, 6, 7, 8 }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E = { </a:t>
            </a:r>
            <a:r>
              <a:rPr lang="en-US" altLang="en-US" sz="1600" dirty="0" smtClean="0"/>
              <a:t>(1,2), (1,3), (2,3), (2,4), (2,5), (3,5), (3,7), (3,8), (4,5), (5,6) </a:t>
            </a:r>
            <a:r>
              <a:rPr lang="en-US" altLang="en-US" sz="1600" dirty="0"/>
              <a:t>}</a:t>
            </a:r>
            <a:br>
              <a:rPr lang="en-US" altLang="en-US" sz="1600" dirty="0"/>
            </a:br>
            <a:r>
              <a:rPr lang="en-US" altLang="en-US" sz="1600" dirty="0"/>
              <a:t>n = 8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37865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Breadth-First 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“Explore” a graph, turning it into a tree</a:t>
            </a:r>
          </a:p>
          <a:p>
            <a:pPr lvl="1"/>
            <a:r>
              <a:rPr lang="en-US" altLang="en-US" dirty="0"/>
              <a:t>One vertex at a time</a:t>
            </a:r>
          </a:p>
          <a:p>
            <a:pPr lvl="1"/>
            <a:r>
              <a:rPr lang="en-US" altLang="en-US" dirty="0"/>
              <a:t>Expand frontier of explored vertices across the </a:t>
            </a:r>
            <a:r>
              <a:rPr lang="en-US" altLang="en-US" i="1" dirty="0">
                <a:solidFill>
                  <a:srgbClr val="FF0000"/>
                </a:solidFill>
              </a:rPr>
              <a:t>breadth</a:t>
            </a:r>
            <a:r>
              <a:rPr lang="en-US" altLang="en-US" dirty="0"/>
              <a:t> of the frontier</a:t>
            </a:r>
          </a:p>
          <a:p>
            <a:r>
              <a:rPr lang="en-US" altLang="en-US" dirty="0"/>
              <a:t>Builds a tree over the graph</a:t>
            </a:r>
          </a:p>
          <a:p>
            <a:pPr lvl="1"/>
            <a:r>
              <a:rPr lang="en-US" altLang="en-US" dirty="0"/>
              <a:t>Pick a </a:t>
            </a:r>
            <a:r>
              <a:rPr lang="en-US" altLang="en-US" i="1" dirty="0">
                <a:solidFill>
                  <a:srgbClr val="FF0000"/>
                </a:solidFill>
              </a:rPr>
              <a:t>source vertex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be the root</a:t>
            </a:r>
          </a:p>
          <a:p>
            <a:pPr lvl="1"/>
            <a:r>
              <a:rPr lang="en-US" altLang="en-US" dirty="0"/>
              <a:t>Find (“discover”) its children, then their children, etc.</a:t>
            </a:r>
          </a:p>
        </p:txBody>
      </p:sp>
    </p:spTree>
    <p:extLst>
      <p:ext uri="{BB962C8B-B14F-4D97-AF65-F5344CB8AC3E}">
        <p14:creationId xmlns:p14="http://schemas.microsoft.com/office/powerpoint/2010/main" val="8554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Breadth-First </a:t>
            </a:r>
            <a:r>
              <a:rPr lang="en-US" altLang="en-US" dirty="0"/>
              <a:t>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Again will associate vertex “colors” to guide the algorithm</a:t>
            </a:r>
          </a:p>
          <a:p>
            <a:pPr lvl="1"/>
            <a:r>
              <a:rPr lang="en-US" altLang="en-US"/>
              <a:t>White vertices have not been discovered</a:t>
            </a:r>
          </a:p>
          <a:p>
            <a:pPr lvl="2"/>
            <a:r>
              <a:rPr lang="en-US" altLang="en-US"/>
              <a:t>All vertices start out white</a:t>
            </a:r>
          </a:p>
          <a:p>
            <a:pPr lvl="1"/>
            <a:r>
              <a:rPr lang="en-US" altLang="en-US"/>
              <a:t>Grey vertices are discovered but not fully explored</a:t>
            </a:r>
          </a:p>
          <a:p>
            <a:pPr lvl="2"/>
            <a:r>
              <a:rPr lang="en-US" altLang="en-US"/>
              <a:t>They may be adjacent to white vertices</a:t>
            </a:r>
          </a:p>
          <a:p>
            <a:pPr lvl="1"/>
            <a:r>
              <a:rPr lang="en-US" altLang="en-US"/>
              <a:t>Black vertices are discovered and fully explored</a:t>
            </a:r>
          </a:p>
          <a:p>
            <a:pPr lvl="2"/>
            <a:r>
              <a:rPr lang="en-US" altLang="en-US"/>
              <a:t>They are adjacent only to black and gray vertices</a:t>
            </a:r>
          </a:p>
          <a:p>
            <a:r>
              <a:rPr lang="en-US" altLang="en-US"/>
              <a:t>Explore vertices by scanning adjacency list of grey vertices</a:t>
            </a:r>
          </a:p>
        </p:txBody>
      </p:sp>
    </p:spTree>
    <p:extLst>
      <p:ext uri="{BB962C8B-B14F-4D97-AF65-F5344CB8AC3E}">
        <p14:creationId xmlns:p14="http://schemas.microsoft.com/office/powerpoint/2010/main" val="42143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Breadth-First Search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 Q = {s};		</a:t>
            </a:r>
            <a:r>
              <a:rPr lang="en-US" altLang="en-US" sz="1800" b="1" i="1" dirty="0">
                <a:latin typeface="Courier New" pitchFamily="49" charset="0"/>
              </a:rPr>
              <a:t>// </a:t>
            </a:r>
            <a:r>
              <a:rPr lang="en-US" altLang="en-US" sz="1800" b="1" i="1" dirty="0" smtClean="0">
                <a:latin typeface="Courier New" pitchFamily="49" charset="0"/>
              </a:rPr>
              <a:t>Q is a queue initialize to s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 </a:t>
            </a:r>
            <a:r>
              <a:rPr lang="en-US" altLang="en-US" sz="1800" b="1" dirty="0">
                <a:latin typeface="Courier New" pitchFamily="49" charset="0"/>
              </a:rPr>
              <a:t>u = </a:t>
            </a:r>
            <a:r>
              <a:rPr lang="en-US" altLang="en-US" sz="1800" b="1" dirty="0" smtClean="0">
                <a:latin typeface="Courier New" pitchFamily="49" charset="0"/>
              </a:rPr>
              <a:t>DEQUEUE(Q</a:t>
            </a:r>
            <a:r>
              <a:rPr lang="en-US" altLang="en-US" sz="1800" b="1" dirty="0">
                <a:latin typeface="Courier New" pitchFamily="49" charset="0"/>
              </a:rPr>
              <a:t>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     for each v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G.Adj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[u]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if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== WHITE)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GREY;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+ 1;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v.p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u;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ENQUEUE(Q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, 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BLACK;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5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</p:spTree>
    <p:extLst>
      <p:ext uri="{BB962C8B-B14F-4D97-AF65-F5344CB8AC3E}">
        <p14:creationId xmlns:p14="http://schemas.microsoft.com/office/powerpoint/2010/main" val="42107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407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87160" y="5237640"/>
              <a:ext cx="472680" cy="34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4560" y="5232960"/>
                <a:ext cx="603720" cy="3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1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570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394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2CB5FFF-F3EE-4318-B891-6BC6F406CEBB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pic>
        <p:nvPicPr>
          <p:cNvPr id="12291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412750" y="3886200"/>
            <a:ext cx="264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Slide Number Placeholder 1"/>
          <p:cNvSpPr txBox="1">
            <a:spLocks/>
          </p:cNvSpPr>
          <p:nvPr/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6749395-CC08-4266-A81E-72F67031EBB8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  <p:sp>
        <p:nvSpPr>
          <p:cNvPr id="12293" name="Slide Number Placeholder 1"/>
          <p:cNvSpPr txBox="1">
            <a:spLocks/>
          </p:cNvSpPr>
          <p:nvPr/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B21843F-F813-43FF-8E8C-EEBA79025A57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60400" y="427038"/>
            <a:ext cx="8915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800" kern="0" dirty="0">
                <a:ea typeface="+mj-ea"/>
                <a:cs typeface="+mj-cs"/>
              </a:rPr>
              <a:t>Introduction to graph theory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5745" y="1570038"/>
            <a:ext cx="9450255" cy="2971800"/>
          </a:xfrm>
          <a:prstGeom prst="rect">
            <a:avLst/>
          </a:prstGeom>
        </p:spPr>
        <p:txBody>
          <a:bodyPr/>
          <a:lstStyle/>
          <a:p>
            <a:pPr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kern="0" dirty="0">
                <a:latin typeface="+mn-lt"/>
                <a:cs typeface="+mn-cs"/>
              </a:rPr>
              <a:t>For graph </a:t>
            </a:r>
            <a:r>
              <a:rPr lang="en-US" sz="2800" i="1" kern="0" dirty="0">
                <a:latin typeface="+mn-lt"/>
                <a:cs typeface="+mn-cs"/>
              </a:rPr>
              <a:t>G(V,E)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If edge</a:t>
            </a:r>
            <a:r>
              <a:rPr lang="en-US" sz="2000" i="1" kern="0" dirty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  <a:cs typeface="+mn-cs"/>
              </a:rPr>
              <a:t>e</a:t>
            </a:r>
            <a:r>
              <a:rPr lang="en-US" sz="2000" kern="0" dirty="0" smtClean="0">
                <a:latin typeface="+mn-lt"/>
                <a:cs typeface="+mn-cs"/>
              </a:rPr>
              <a:t>=</a:t>
            </a:r>
            <a:r>
              <a:rPr lang="en-US" sz="2000" i="1" kern="0" dirty="0" smtClean="0">
                <a:latin typeface="+mn-lt"/>
                <a:cs typeface="+mn-cs"/>
              </a:rPr>
              <a:t>(</a:t>
            </a:r>
            <a:r>
              <a:rPr lang="en-US" sz="2000" i="1" kern="0" dirty="0" err="1" smtClean="0">
                <a:latin typeface="+mn-lt"/>
                <a:cs typeface="+mn-cs"/>
              </a:rPr>
              <a:t>u,v</a:t>
            </a:r>
            <a:r>
              <a:rPr lang="en-US" sz="2000" i="1" kern="0" dirty="0" smtClean="0">
                <a:latin typeface="+mn-lt"/>
                <a:cs typeface="+mn-cs"/>
              </a:rPr>
              <a:t>) </a:t>
            </a:r>
            <a:r>
              <a:rPr lang="en-US" sz="2000" i="1" dirty="0">
                <a:latin typeface="Arial" charset="0"/>
                <a:cs typeface="Arial" charset="0"/>
              </a:rPr>
              <a:t>∈ E(G), </a:t>
            </a:r>
            <a:r>
              <a:rPr lang="en-US" sz="2000" dirty="0">
                <a:latin typeface="Arial" charset="0"/>
                <a:cs typeface="Arial" charset="0"/>
              </a:rPr>
              <a:t>we say that</a:t>
            </a:r>
            <a:r>
              <a:rPr lang="en-US" sz="2000" kern="0" dirty="0">
                <a:latin typeface="+mn-lt"/>
                <a:cs typeface="+mn-cs"/>
              </a:rPr>
              <a:t> </a:t>
            </a:r>
            <a:r>
              <a:rPr lang="en-US" sz="2000" i="1" kern="0" dirty="0">
                <a:latin typeface="+mn-lt"/>
                <a:cs typeface="+mn-cs"/>
              </a:rPr>
              <a:t>u </a:t>
            </a:r>
            <a:r>
              <a:rPr lang="en-US" sz="2000" kern="0" dirty="0">
                <a:latin typeface="+mn-lt"/>
                <a:cs typeface="+mn-cs"/>
              </a:rPr>
              <a:t>and</a:t>
            </a:r>
            <a:r>
              <a:rPr lang="en-US" sz="2000" i="1" kern="0" dirty="0">
                <a:latin typeface="+mn-lt"/>
                <a:cs typeface="+mn-cs"/>
              </a:rPr>
              <a:t> v </a:t>
            </a:r>
            <a:r>
              <a:rPr lang="en-US" sz="2000" kern="0" dirty="0">
                <a:latin typeface="+mn-lt"/>
                <a:cs typeface="+mn-cs"/>
              </a:rPr>
              <a:t>are</a:t>
            </a:r>
            <a:r>
              <a:rPr lang="en-US" sz="2000" i="1" kern="0" dirty="0">
                <a:latin typeface="+mn-lt"/>
                <a:cs typeface="+mn-cs"/>
              </a:rPr>
              <a:t> </a:t>
            </a:r>
            <a:r>
              <a:rPr lang="en-US" sz="2000" b="1" kern="0" dirty="0">
                <a:latin typeface="+mn-lt"/>
                <a:cs typeface="+mn-cs"/>
              </a:rPr>
              <a:t>adjacent </a:t>
            </a:r>
            <a:r>
              <a:rPr lang="en-US" sz="2000" kern="0">
                <a:latin typeface="+mn-lt"/>
                <a:cs typeface="+mn-cs"/>
              </a:rPr>
              <a:t>or </a:t>
            </a:r>
            <a:r>
              <a:rPr lang="en-US" sz="2000" b="1" kern="0" smtClean="0"/>
              <a:t>neighbors</a:t>
            </a:r>
            <a:endParaRPr lang="en-US" b="1" kern="0" dirty="0"/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i="1" kern="0" dirty="0">
                <a:latin typeface="+mn-lt"/>
                <a:cs typeface="+mn-cs"/>
              </a:rPr>
              <a:t>u</a:t>
            </a:r>
            <a:r>
              <a:rPr lang="en-US" sz="2000" kern="0" dirty="0">
                <a:latin typeface="+mn-lt"/>
                <a:cs typeface="+mn-cs"/>
              </a:rPr>
              <a:t> and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dirty="0">
                <a:latin typeface="+mn-lt"/>
                <a:cs typeface="+mn-cs"/>
              </a:rPr>
              <a:t> are </a:t>
            </a:r>
            <a:r>
              <a:rPr lang="en-US" sz="2000" b="1" kern="0" dirty="0">
                <a:latin typeface="+mn-lt"/>
                <a:cs typeface="+mn-cs"/>
              </a:rPr>
              <a:t>incident</a:t>
            </a:r>
            <a:r>
              <a:rPr lang="en-US" sz="2000" kern="0" dirty="0">
                <a:latin typeface="+mn-lt"/>
                <a:cs typeface="+mn-cs"/>
              </a:rPr>
              <a:t> with </a:t>
            </a:r>
            <a:r>
              <a:rPr lang="en-US" sz="2000" i="1" kern="0" dirty="0">
                <a:latin typeface="+mn-lt"/>
                <a:cs typeface="+mn-cs"/>
              </a:rPr>
              <a:t>e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i="1" kern="0" dirty="0">
                <a:latin typeface="+mn-lt"/>
                <a:cs typeface="+mn-cs"/>
              </a:rPr>
              <a:t>u</a:t>
            </a:r>
            <a:r>
              <a:rPr lang="en-US" sz="2000" kern="0" dirty="0">
                <a:latin typeface="+mn-lt"/>
                <a:cs typeface="+mn-cs"/>
              </a:rPr>
              <a:t> and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dirty="0">
                <a:latin typeface="+mn-lt"/>
                <a:cs typeface="+mn-cs"/>
              </a:rPr>
              <a:t> are </a:t>
            </a:r>
            <a:r>
              <a:rPr lang="en-US" sz="2000" b="1" kern="0" dirty="0">
                <a:latin typeface="+mn-lt"/>
                <a:cs typeface="+mn-cs"/>
              </a:rPr>
              <a:t>end-vertices</a:t>
            </a:r>
            <a:r>
              <a:rPr lang="en-US" sz="2000" kern="0" dirty="0">
                <a:latin typeface="+mn-lt"/>
                <a:cs typeface="+mn-cs"/>
              </a:rPr>
              <a:t> of </a:t>
            </a:r>
            <a:r>
              <a:rPr lang="en-US" sz="2000" i="1" kern="0" dirty="0">
                <a:latin typeface="+mn-lt"/>
                <a:cs typeface="+mn-cs"/>
              </a:rPr>
              <a:t>e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An edge where the two end vertices are the same is called a </a:t>
            </a:r>
            <a:r>
              <a:rPr lang="en-US" sz="2000" b="1" kern="0" dirty="0">
                <a:latin typeface="+mn-lt"/>
                <a:cs typeface="+mn-cs"/>
              </a:rPr>
              <a:t>loop</a:t>
            </a:r>
            <a:r>
              <a:rPr lang="en-US" sz="2000" kern="0" dirty="0">
                <a:latin typeface="+mn-lt"/>
                <a:cs typeface="+mn-cs"/>
              </a:rPr>
              <a:t>, or a </a:t>
            </a:r>
            <a:r>
              <a:rPr lang="en-US" sz="2000" b="1" kern="0" dirty="0">
                <a:latin typeface="+mn-lt"/>
                <a:cs typeface="+mn-cs"/>
              </a:rPr>
              <a:t>self-loop</a:t>
            </a:r>
          </a:p>
          <a:p>
            <a:pPr lvl="1"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12296" name="Rectangle 48"/>
          <p:cNvSpPr>
            <a:spLocks noChangeArrowheads="1"/>
          </p:cNvSpPr>
          <p:nvPr/>
        </p:nvSpPr>
        <p:spPr bwMode="auto">
          <a:xfrm>
            <a:off x="3136901" y="4454526"/>
            <a:ext cx="6081793" cy="14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V = { 1, 2, 3, 4, 5, 6, 7, 8 }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E = { </a:t>
            </a:r>
            <a:r>
              <a:rPr lang="en-US" altLang="en-US" sz="1600" dirty="0" smtClean="0"/>
              <a:t>(1,2), (1,3), (2,3), (2,4), (2,5), (3,5), (3,7), (3,8), (4,5), (5,6) </a:t>
            </a:r>
            <a:r>
              <a:rPr lang="en-US" altLang="en-US" sz="1600" dirty="0"/>
              <a:t>}</a:t>
            </a:r>
            <a:br>
              <a:rPr lang="en-US" altLang="en-US" sz="1600" dirty="0"/>
            </a:br>
            <a:r>
              <a:rPr lang="en-US" altLang="en-US" sz="1600" dirty="0"/>
              <a:t>n = 8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m = 11</a:t>
            </a:r>
          </a:p>
        </p:txBody>
      </p:sp>
      <p:sp>
        <p:nvSpPr>
          <p:cNvPr id="11" name="Oval 10"/>
          <p:cNvSpPr/>
          <p:nvPr/>
        </p:nvSpPr>
        <p:spPr>
          <a:xfrm>
            <a:off x="3467100" y="3543300"/>
            <a:ext cx="41275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2000" y="38100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76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802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i="0">
                <a:latin typeface="Times New Roman" pitchFamily="18" charset="0"/>
                <a:cs typeface="Times New Roman" pitchFamily="18" charset="0"/>
              </a:rPr>
              <a:t>Ø</a:t>
            </a:r>
            <a:endParaRPr lang="en-US" altLang="en-US" sz="2800" b="1" i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BFS: The Code Again</a:t>
            </a:r>
          </a:p>
        </p:txBody>
      </p:sp>
      <p:sp>
        <p:nvSpPr>
          <p:cNvPr id="1183748" name="Text Box 4"/>
          <p:cNvSpPr txBox="1">
            <a:spLocks noChangeArrowheads="1"/>
          </p:cNvSpPr>
          <p:nvPr/>
        </p:nvSpPr>
        <p:spPr bwMode="auto">
          <a:xfrm>
            <a:off x="4884208" y="5334001"/>
            <a:ext cx="4296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grpSp>
        <p:nvGrpSpPr>
          <p:cNvPr id="1183749" name="Group 5"/>
          <p:cNvGrpSpPr>
            <a:grpSpLocks/>
          </p:cNvGrpSpPr>
          <p:nvPr/>
        </p:nvGrpSpPr>
        <p:grpSpPr bwMode="auto">
          <a:xfrm>
            <a:off x="4292600" y="1752603"/>
            <a:ext cx="4204891" cy="461963"/>
            <a:chOff x="2496" y="1104"/>
            <a:chExt cx="2445" cy="291"/>
          </a:xfrm>
        </p:grpSpPr>
        <p:sp>
          <p:nvSpPr>
            <p:cNvPr id="1183750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0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Touch every vertex: O(V)</a:t>
              </a:r>
            </a:p>
          </p:txBody>
        </p:sp>
        <p:sp>
          <p:nvSpPr>
            <p:cNvPr id="1183751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3752" name="Group 8"/>
          <p:cNvGrpSpPr>
            <a:grpSpLocks/>
          </p:cNvGrpSpPr>
          <p:nvPr/>
        </p:nvGrpSpPr>
        <p:grpSpPr bwMode="auto">
          <a:xfrm>
            <a:off x="4375150" y="2813054"/>
            <a:ext cx="5038990" cy="830263"/>
            <a:chOff x="2544" y="1772"/>
            <a:chExt cx="2930" cy="523"/>
          </a:xfrm>
        </p:grpSpPr>
        <p:sp>
          <p:nvSpPr>
            <p:cNvPr id="1183753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45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>
                  <a:solidFill>
                    <a:schemeClr val="tx2"/>
                  </a:solidFill>
                  <a:latin typeface="Times New Roman" pitchFamily="18" charset="0"/>
                </a:rPr>
                <a:t>u = every vertex, but only once</a:t>
              </a:r>
              <a:br>
                <a:rPr lang="en-US" altLang="en-US" sz="2400" b="1" dirty="0">
                  <a:solidFill>
                    <a:schemeClr val="tx2"/>
                  </a:solidFill>
                  <a:latin typeface="Times New Roman" pitchFamily="18" charset="0"/>
                </a:rPr>
              </a:br>
              <a:endParaRPr lang="en-US" altLang="en-US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183754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3755" name="Group 11"/>
          <p:cNvGrpSpPr>
            <a:grpSpLocks/>
          </p:cNvGrpSpPr>
          <p:nvPr/>
        </p:nvGrpSpPr>
        <p:grpSpPr bwMode="auto">
          <a:xfrm>
            <a:off x="165100" y="3429002"/>
            <a:ext cx="2889250" cy="1874838"/>
            <a:chOff x="96" y="2160"/>
            <a:chExt cx="1680" cy="1181"/>
          </a:xfrm>
        </p:grpSpPr>
        <p:sp>
          <p:nvSpPr>
            <p:cNvPr id="1183756" name="Text Box 12"/>
            <p:cNvSpPr txBox="1">
              <a:spLocks noChangeArrowheads="1"/>
            </p:cNvSpPr>
            <p:nvPr/>
          </p:nvSpPr>
          <p:spPr bwMode="auto">
            <a:xfrm>
              <a:off x="96" y="2352"/>
              <a:ext cx="163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1183757" name="Line 13"/>
            <p:cNvSpPr>
              <a:spLocks noChangeShapeType="1"/>
            </p:cNvSpPr>
            <p:nvPr/>
          </p:nvSpPr>
          <p:spPr bwMode="auto">
            <a:xfrm flipV="1">
              <a:off x="912" y="2160"/>
              <a:ext cx="86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3758" name="Text Box 14"/>
          <p:cNvSpPr txBox="1">
            <a:spLocks noChangeArrowheads="1"/>
          </p:cNvSpPr>
          <p:nvPr/>
        </p:nvSpPr>
        <p:spPr bwMode="auto">
          <a:xfrm>
            <a:off x="4884209" y="5715001"/>
            <a:ext cx="3878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dirty="0">
                <a:latin typeface="Times New Roman" pitchFamily="18" charset="0"/>
              </a:rPr>
              <a:t>Total running time: </a:t>
            </a:r>
            <a:r>
              <a:rPr lang="en-US" altLang="en-US" sz="2400" b="1" i="0" dirty="0" smtClean="0">
                <a:latin typeface="Times New Roman" pitchFamily="18" charset="0"/>
              </a:rPr>
              <a:t>O(V+E</a:t>
            </a:r>
            <a:r>
              <a:rPr lang="en-US" altLang="en-US" sz="2400" b="1" i="0" dirty="0">
                <a:latin typeface="Times New Roman" pitchFamily="18" charset="0"/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137395" y="1635284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Q = {s};		</a:t>
            </a:r>
            <a:r>
              <a:rPr lang="en-US" altLang="en-US" sz="1800" b="1" i="1" dirty="0" smtClean="0">
                <a:latin typeface="Courier New" pitchFamily="49" charset="0"/>
              </a:rPr>
              <a:t>// Q is a queue initialize to s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 u = DEQUEUE(Q);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 for each v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G.Adj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[u]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if 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== WHITE)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GREY;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+ 1;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v.p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u;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ENQUEUE(Q, 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BLACK;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5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 autoUpdateAnimBg="0"/>
      <p:bldP spid="11837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Properties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BFS calculates the </a:t>
            </a:r>
            <a:r>
              <a:rPr lang="en-US" altLang="en-US" i="1" dirty="0">
                <a:solidFill>
                  <a:srgbClr val="FF0000"/>
                </a:solidFill>
              </a:rPr>
              <a:t>shortest-path distance</a:t>
            </a:r>
            <a:r>
              <a:rPr lang="en-US" altLang="en-US" dirty="0"/>
              <a:t> to the source node</a:t>
            </a:r>
          </a:p>
          <a:p>
            <a:pPr lvl="1"/>
            <a:r>
              <a:rPr lang="en-US" altLang="en-US" dirty="0"/>
              <a:t>Shortest-path distance </a:t>
            </a:r>
            <a:r>
              <a:rPr lang="en-US" altLang="en-US" dirty="0">
                <a:sym typeface="Symbol" pitchFamily="18" charset="2"/>
              </a:rPr>
              <a:t>(</a:t>
            </a:r>
            <a:r>
              <a:rPr lang="en-US" altLang="en-US" dirty="0" err="1">
                <a:sym typeface="Symbol" pitchFamily="18" charset="2"/>
              </a:rPr>
              <a:t>s,v</a:t>
            </a:r>
            <a:r>
              <a:rPr lang="en-US" altLang="en-US" dirty="0">
                <a:sym typeface="Symbol" pitchFamily="18" charset="2"/>
              </a:rPr>
              <a:t>) </a:t>
            </a:r>
            <a:r>
              <a:rPr lang="en-US" altLang="en-US" dirty="0"/>
              <a:t>= minimum number of edges from s to v, or </a:t>
            </a:r>
            <a:r>
              <a:rPr lang="en-US" altLang="en-US" dirty="0">
                <a:sym typeface="Symbol" pitchFamily="18" charset="2"/>
              </a:rPr>
              <a:t> if v not reachable from s</a:t>
            </a:r>
            <a:endParaRPr lang="en-US" altLang="en-US" dirty="0"/>
          </a:p>
          <a:p>
            <a:r>
              <a:rPr lang="en-US" altLang="en-US" dirty="0" smtClean="0">
                <a:sym typeface="Symbol" pitchFamily="18" charset="2"/>
              </a:rPr>
              <a:t>BFS </a:t>
            </a:r>
            <a:r>
              <a:rPr lang="en-US" altLang="en-US" dirty="0">
                <a:sym typeface="Symbol" pitchFamily="18" charset="2"/>
              </a:rPr>
              <a:t>builds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breadth-first tree</a:t>
            </a:r>
            <a:r>
              <a:rPr lang="en-US" altLang="en-US" dirty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</p:spTree>
    <p:extLst>
      <p:ext uri="{BB962C8B-B14F-4D97-AF65-F5344CB8AC3E}">
        <p14:creationId xmlns:p14="http://schemas.microsoft.com/office/powerpoint/2010/main" val="36312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600200"/>
            <a:ext cx="7846558" cy="5257800"/>
          </a:xfrm>
        </p:spPr>
        <p:txBody>
          <a:bodyPr/>
          <a:lstStyle/>
          <a:p>
            <a:r>
              <a:rPr lang="en-US" altLang="en-US" dirty="0"/>
              <a:t>Each vertex is </a:t>
            </a:r>
            <a:r>
              <a:rPr lang="en-US" altLang="en-US" dirty="0" err="1" smtClean="0"/>
              <a:t>enqueued</a:t>
            </a:r>
            <a:r>
              <a:rPr lang="en-US" altLang="en-US" dirty="0" smtClean="0"/>
              <a:t> </a:t>
            </a:r>
            <a:r>
              <a:rPr lang="en-US" altLang="en-US" dirty="0"/>
              <a:t>once and </a:t>
            </a:r>
            <a:r>
              <a:rPr lang="en-US" altLang="en-US" dirty="0" err="1"/>
              <a:t>dequeued</a:t>
            </a:r>
            <a:r>
              <a:rPr lang="en-US" altLang="en-US" dirty="0"/>
              <a:t> once : </a:t>
            </a:r>
            <a:r>
              <a:rPr lang="en-US" altLang="en-US" dirty="0" smtClean="0">
                <a:cs typeface="Arial" pitchFamily="34" charset="0"/>
              </a:rPr>
              <a:t>O(V</a:t>
            </a:r>
            <a:r>
              <a:rPr lang="en-US" altLang="en-US" dirty="0"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endParaRPr lang="en-US" altLang="en-US" dirty="0">
              <a:cs typeface="Arial" pitchFamily="34" charset="0"/>
            </a:endParaRPr>
          </a:p>
          <a:p>
            <a:r>
              <a:rPr lang="en-US" altLang="en-US" dirty="0">
                <a:cs typeface="Arial" pitchFamily="34" charset="0"/>
              </a:rPr>
              <a:t>Each adjacency list is traversed once:</a:t>
            </a:r>
          </a:p>
          <a:p>
            <a:endParaRPr lang="en-US" altLang="en-US" dirty="0">
              <a:cs typeface="Arial" pitchFamily="34" charset="0"/>
            </a:endParaRPr>
          </a:p>
          <a:p>
            <a:r>
              <a:rPr lang="en-US" altLang="en-US" dirty="0">
                <a:cs typeface="Arial" pitchFamily="34" charset="0"/>
              </a:rPr>
              <a:t>Total:  </a:t>
            </a:r>
            <a:r>
              <a:rPr lang="en-US" altLang="en-US" dirty="0" smtClean="0">
                <a:cs typeface="Arial" pitchFamily="34" charset="0"/>
              </a:rPr>
              <a:t>O(V+E</a:t>
            </a:r>
            <a:r>
              <a:rPr lang="en-US" altLang="en-US" dirty="0">
                <a:cs typeface="Arial" pitchFamily="34" charset="0"/>
              </a:rPr>
              <a:t>) 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0454567"/>
              </p:ext>
            </p:extLst>
          </p:nvPr>
        </p:nvGraphicFramePr>
        <p:xfrm>
          <a:off x="6042252" y="3656239"/>
          <a:ext cx="2838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3" imgW="1104840" imgH="342720" progId="Equation.3">
                  <p:embed/>
                </p:oleObj>
              </mc:Choice>
              <mc:Fallback>
                <p:oleObj name="Equation" r:id="rId3" imgW="11048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252" y="3656239"/>
                        <a:ext cx="28384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4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and shortest paths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C0000"/>
                </a:solidFill>
              </a:rPr>
              <a:t>Theorem:</a:t>
            </a:r>
            <a:r>
              <a:rPr lang="en-US" altLang="en-US" dirty="0"/>
              <a:t> Let G=(V,E) be a directed or undirected graph, and suppose BFS is run on G starting from vertex s. During its execution BFS discovers every vertex v in V that is reachable from s. Let </a:t>
            </a:r>
            <a:r>
              <a:rPr lang="el-GR" altLang="en-US" dirty="0">
                <a:cs typeface="Arial" pitchFamily="34" charset="0"/>
              </a:rPr>
              <a:t>δ</a:t>
            </a:r>
            <a:r>
              <a:rPr lang="en-US" altLang="en-US" dirty="0">
                <a:cs typeface="Arial" pitchFamily="34" charset="0"/>
              </a:rPr>
              <a:t>(</a:t>
            </a:r>
            <a:r>
              <a:rPr lang="en-US" altLang="en-US" dirty="0" err="1">
                <a:cs typeface="Arial" pitchFamily="34" charset="0"/>
              </a:rPr>
              <a:t>s,v</a:t>
            </a:r>
            <a:r>
              <a:rPr lang="en-US" altLang="en-US" dirty="0">
                <a:cs typeface="Arial" pitchFamily="34" charset="0"/>
              </a:rPr>
              <a:t>) denote the number of edges on the shortest path form s to v. Upon termination of BFS, </a:t>
            </a:r>
            <a:r>
              <a:rPr lang="en-US" altLang="en-US" dirty="0">
                <a:solidFill>
                  <a:srgbClr val="CC0000"/>
                </a:solidFill>
                <a:cs typeface="Arial" pitchFamily="34" charset="0"/>
              </a:rPr>
              <a:t>d[v] = </a:t>
            </a:r>
            <a:r>
              <a:rPr lang="el-GR" altLang="en-US" dirty="0">
                <a:solidFill>
                  <a:srgbClr val="CC0000"/>
                </a:solidFill>
                <a:cs typeface="Arial" pitchFamily="34" charset="0"/>
              </a:rPr>
              <a:t>δ</a:t>
            </a:r>
            <a:r>
              <a:rPr lang="en-US" altLang="en-US" dirty="0">
                <a:solidFill>
                  <a:srgbClr val="CC0000"/>
                </a:solidFill>
                <a:cs typeface="Arial" pitchFamily="34" charset="0"/>
              </a:rPr>
              <a:t>(</a:t>
            </a:r>
            <a:r>
              <a:rPr lang="en-US" altLang="en-US" dirty="0" err="1">
                <a:solidFill>
                  <a:srgbClr val="CC0000"/>
                </a:solidFill>
                <a:cs typeface="Arial" pitchFamily="34" charset="0"/>
              </a:rPr>
              <a:t>s,v</a:t>
            </a:r>
            <a:r>
              <a:rPr lang="en-US" altLang="en-US" dirty="0">
                <a:solidFill>
                  <a:srgbClr val="CC0000"/>
                </a:solidFill>
                <a:cs typeface="Arial" pitchFamily="34" charset="0"/>
              </a:rPr>
              <a:t>)</a:t>
            </a:r>
            <a:r>
              <a:rPr lang="en-US" altLang="en-US" dirty="0">
                <a:cs typeface="Arial" pitchFamily="34" charset="0"/>
              </a:rPr>
              <a:t> for all v in V.</a:t>
            </a:r>
            <a:endParaRPr lang="el-G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i="1" dirty="0"/>
              <a:t>Depth-first search</a:t>
            </a:r>
            <a:r>
              <a:rPr lang="en-US" altLang="en-US" b="1" dirty="0"/>
              <a:t> </a:t>
            </a:r>
            <a:r>
              <a:rPr lang="en-US" altLang="en-US" dirty="0"/>
              <a:t>is another strategy for exploring a graph</a:t>
            </a:r>
          </a:p>
          <a:p>
            <a:pPr lvl="1"/>
            <a:r>
              <a:rPr lang="en-US" altLang="en-US" dirty="0"/>
              <a:t>Explore “deeper” in the graph whenever possible</a:t>
            </a:r>
          </a:p>
          <a:p>
            <a:pPr lvl="1"/>
            <a:r>
              <a:rPr lang="en-US" altLang="en-US" dirty="0"/>
              <a:t>Edges are explored out of the most recently discovered vertex </a:t>
            </a:r>
            <a:r>
              <a:rPr lang="en-US" altLang="en-US" i="1" dirty="0"/>
              <a:t>v</a:t>
            </a:r>
            <a:r>
              <a:rPr lang="en-US" altLang="en-US" dirty="0"/>
              <a:t> that still has unexplored edges</a:t>
            </a:r>
          </a:p>
          <a:p>
            <a:pPr lvl="1"/>
            <a:r>
              <a:rPr lang="en-US" altLang="en-US" dirty="0"/>
              <a:t>When all of </a:t>
            </a:r>
            <a:r>
              <a:rPr lang="en-US" altLang="en-US" i="1" dirty="0"/>
              <a:t>v</a:t>
            </a:r>
            <a:r>
              <a:rPr lang="en-US" altLang="en-US" dirty="0"/>
              <a:t>’s edges have been explored, backtrack to the vertex from which </a:t>
            </a:r>
            <a:r>
              <a:rPr lang="en-US" altLang="en-US" i="1" dirty="0"/>
              <a:t>v</a:t>
            </a:r>
            <a:r>
              <a:rPr lang="en-US" altLang="en-US" dirty="0"/>
              <a:t> was </a:t>
            </a:r>
            <a:r>
              <a:rPr lang="en-US" altLang="en-US" dirty="0" smtClean="0"/>
              <a:t>discovered</a:t>
            </a:r>
          </a:p>
          <a:p>
            <a:pPr lvl="1"/>
            <a:r>
              <a:rPr lang="en-US" altLang="en-US" dirty="0" smtClean="0"/>
              <a:t>recursive</a:t>
            </a:r>
            <a:endParaRPr lang="en-US" altLang="en-US" dirty="0"/>
          </a:p>
          <a:p>
            <a:pPr lvl="1">
              <a:buFont typeface="Times New Roman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1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344" y="365126"/>
            <a:ext cx="887662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Time stamps</a:t>
            </a:r>
            <a:r>
              <a:rPr lang="en-US" altLang="en-US" sz="3600" dirty="0" smtClean="0"/>
              <a:t>, color[u</a:t>
            </a:r>
            <a:r>
              <a:rPr lang="en-US" altLang="en-US" sz="3600" dirty="0"/>
              <a:t>] and </a:t>
            </a:r>
            <a:r>
              <a:rPr lang="en-US" altLang="en-US" sz="3600" dirty="0" err="1"/>
              <a:t>pred</a:t>
            </a:r>
            <a:r>
              <a:rPr lang="en-US" altLang="en-US" sz="3600" dirty="0"/>
              <a:t>[u] as before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We store two time stamps: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d[u</a:t>
            </a:r>
            <a:r>
              <a:rPr lang="en-US" altLang="en-US" dirty="0" smtClean="0">
                <a:solidFill>
                  <a:srgbClr val="CC0000"/>
                </a:solidFill>
              </a:rPr>
              <a:t>] or </a:t>
            </a:r>
            <a:r>
              <a:rPr lang="en-US" altLang="en-US" dirty="0" err="1" smtClean="0">
                <a:solidFill>
                  <a:srgbClr val="CC0000"/>
                </a:solidFill>
              </a:rPr>
              <a:t>u.d</a:t>
            </a:r>
            <a:r>
              <a:rPr lang="en-US" altLang="en-US" dirty="0" smtClean="0">
                <a:solidFill>
                  <a:srgbClr val="CC0000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en-US" altLang="en-US" dirty="0"/>
              <a:t>the time vertex u is first discovered (discovery time)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f[u</a:t>
            </a:r>
            <a:r>
              <a:rPr lang="en-US" altLang="en-US" dirty="0" smtClean="0">
                <a:solidFill>
                  <a:srgbClr val="CC0000"/>
                </a:solidFill>
              </a:rPr>
              <a:t>] or </a:t>
            </a:r>
            <a:r>
              <a:rPr lang="en-US" altLang="en-US" dirty="0" err="1" smtClean="0">
                <a:solidFill>
                  <a:srgbClr val="CC0000"/>
                </a:solidFill>
              </a:rPr>
              <a:t>u.f</a:t>
            </a:r>
            <a:r>
              <a:rPr lang="en-US" altLang="en-US" dirty="0" smtClean="0">
                <a:solidFill>
                  <a:srgbClr val="CC0000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en-US" altLang="en-US" dirty="0"/>
              <a:t>the time we finish processing vertex u (finish time)</a:t>
            </a:r>
          </a:p>
          <a:p>
            <a:pPr marL="0" indent="0"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color[u] or </a:t>
            </a:r>
            <a:r>
              <a:rPr lang="en-US" altLang="en-US" dirty="0" err="1" smtClean="0">
                <a:solidFill>
                  <a:srgbClr val="CC0000"/>
                </a:solidFill>
              </a:rPr>
              <a:t>u.color</a:t>
            </a:r>
            <a:endParaRPr lang="en-US" altLang="en-US" dirty="0">
              <a:solidFill>
                <a:srgbClr val="CC0000"/>
              </a:solidFill>
            </a:endParaRPr>
          </a:p>
          <a:p>
            <a:pPr lvl="1"/>
            <a:r>
              <a:rPr lang="en-US" altLang="en-US" dirty="0"/>
              <a:t>Undiscovered: white</a:t>
            </a:r>
          </a:p>
          <a:p>
            <a:pPr lvl="1"/>
            <a:r>
              <a:rPr lang="en-US" altLang="en-US" dirty="0"/>
              <a:t>Discovered but not finished processing: gray</a:t>
            </a:r>
          </a:p>
          <a:p>
            <a:pPr lvl="1"/>
            <a:r>
              <a:rPr lang="en-US" altLang="en-US" dirty="0"/>
              <a:t>Finished: black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 err="1">
                <a:solidFill>
                  <a:srgbClr val="CC0000"/>
                </a:solidFill>
              </a:rPr>
              <a:t>pred</a:t>
            </a:r>
            <a:r>
              <a:rPr lang="en-US" altLang="en-US" dirty="0">
                <a:solidFill>
                  <a:srgbClr val="CC0000"/>
                </a:solidFill>
              </a:rPr>
              <a:t>[u</a:t>
            </a:r>
            <a:r>
              <a:rPr lang="en-US" altLang="en-US" dirty="0" smtClean="0">
                <a:solidFill>
                  <a:srgbClr val="CC0000"/>
                </a:solidFill>
              </a:rPr>
              <a:t>] or u.</a:t>
            </a:r>
            <a:r>
              <a:rPr lang="en-US" altLang="en-US" dirty="0" smtClean="0">
                <a:solidFill>
                  <a:srgbClr val="CC0000"/>
                </a:solidFill>
                <a:sym typeface="Symbol"/>
              </a:rPr>
              <a:t></a:t>
            </a:r>
            <a:endParaRPr lang="en-US" altLang="en-US" dirty="0">
              <a:solidFill>
                <a:srgbClr val="CC0000"/>
              </a:solidFill>
            </a:endParaRPr>
          </a:p>
          <a:p>
            <a:pPr lvl="1"/>
            <a:r>
              <a:rPr lang="en-US" altLang="en-US" dirty="0"/>
              <a:t>Pointer to the vertex that first discovered </a:t>
            </a:r>
            <a:r>
              <a:rPr lang="en-US" altLang="en-US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1446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Search: The Code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for each vertex u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G.V</a:t>
            </a:r>
            <a:endParaRPr lang="en-US" altLang="en-US" sz="18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WHITE;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altLang="en-US" sz="1800" b="1" dirty="0">
                <a:latin typeface="Courier New" pitchFamily="49" charset="0"/>
              </a:rPr>
              <a:t>u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G.V</a:t>
            </a:r>
            <a:endParaRPr lang="en-US" altLang="en-US" sz="18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if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== WHITE)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G,u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1202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 smtClean="0">
                <a:latin typeface="Courier New" pitchFamily="49" charset="0"/>
              </a:rPr>
              <a:t>DFS_Visit</a:t>
            </a:r>
            <a:r>
              <a:rPr lang="en-US" altLang="en-US" sz="1600" b="1" dirty="0" smtClean="0">
                <a:latin typeface="Courier New" pitchFamily="49" charset="0"/>
              </a:rPr>
              <a:t>(G, u</a:t>
            </a:r>
            <a:r>
              <a:rPr lang="en-US" altLang="en-US" sz="1600" b="1" dirty="0">
                <a:latin typeface="Courier New" pitchFamily="49" charset="0"/>
              </a:rPr>
              <a:t>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latin typeface="Courier New" pitchFamily="49" charset="0"/>
              </a:rPr>
              <a:t>u.color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= GREY;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latin typeface="Courier New" pitchFamily="49" charset="0"/>
              </a:rPr>
              <a:t>u.d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= time;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for each v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G.Adj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[u]</a:t>
            </a:r>
            <a:endParaRPr lang="en-US" altLang="en-US" sz="18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if 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== WHITE)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G,v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BLACK;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u.f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time;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202181" name="Line 5"/>
          <p:cNvSpPr>
            <a:spLocks noChangeShapeType="1"/>
          </p:cNvSpPr>
          <p:nvPr/>
        </p:nvSpPr>
        <p:spPr bwMode="auto">
          <a:xfrm flipV="1">
            <a:off x="487045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63822" y="6041575"/>
            <a:ext cx="72132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latin typeface="Times New Roman" pitchFamily="18" charset="0"/>
              </a:rPr>
              <a:t>Running time: </a:t>
            </a:r>
            <a:r>
              <a:rPr lang="en-US" altLang="en-US" b="1" dirty="0">
                <a:latin typeface="Times New Roman" pitchFamily="18" charset="0"/>
                <a:sym typeface="Symbol"/>
              </a:rPr>
              <a:t></a:t>
            </a:r>
            <a:r>
              <a:rPr lang="en-US" altLang="en-US" b="1" dirty="0" smtClean="0">
                <a:latin typeface="Times New Roman" pitchFamily="18" charset="0"/>
              </a:rPr>
              <a:t>(V+E)  = </a:t>
            </a:r>
            <a:r>
              <a:rPr lang="en-US" altLang="en-US" b="1" dirty="0" smtClean="0">
                <a:latin typeface="Times New Roman" pitchFamily="18" charset="0"/>
                <a:sym typeface="Symbol"/>
              </a:rPr>
              <a:t></a:t>
            </a:r>
            <a:r>
              <a:rPr lang="en-US" altLang="en-US" b="1" dirty="0" smtClean="0">
                <a:latin typeface="Times New Roman" pitchFamily="18" charset="0"/>
              </a:rPr>
              <a:t>(V</a:t>
            </a:r>
            <a:r>
              <a:rPr lang="en-US" altLang="en-US" b="1" baseline="30000" dirty="0" smtClean="0">
                <a:latin typeface="Times New Roman" pitchFamily="18" charset="0"/>
              </a:rPr>
              <a:t>2</a:t>
            </a:r>
            <a:r>
              <a:rPr lang="en-US" altLang="en-US" b="1" dirty="0">
                <a:latin typeface="Times New Roman" pitchFamily="18" charset="0"/>
              </a:rPr>
              <a:t>) because call </a:t>
            </a:r>
            <a:r>
              <a:rPr lang="en-US" altLang="en-US" b="1" dirty="0" err="1">
                <a:latin typeface="Times New Roman" pitchFamily="18" charset="0"/>
              </a:rPr>
              <a:t>DFS_Visit</a:t>
            </a:r>
            <a:r>
              <a:rPr lang="en-US" altLang="en-US" b="1" dirty="0">
                <a:latin typeface="Times New Roman" pitchFamily="18" charset="0"/>
              </a:rPr>
              <a:t> on each vertex, </a:t>
            </a:r>
            <a:br>
              <a:rPr lang="en-US" altLang="en-US" b="1" dirty="0">
                <a:latin typeface="Times New Roman" pitchFamily="18" charset="0"/>
              </a:rPr>
            </a:br>
            <a:r>
              <a:rPr lang="en-US" altLang="en-US" b="1" dirty="0">
                <a:latin typeface="Times New Roman" pitchFamily="18" charset="0"/>
              </a:rPr>
              <a:t>and the loop over </a:t>
            </a:r>
            <a:r>
              <a:rPr lang="en-US" altLang="en-US" b="1" dirty="0" err="1">
                <a:latin typeface="Times New Roman" pitchFamily="18" charset="0"/>
              </a:rPr>
              <a:t>Adj</a:t>
            </a:r>
            <a:r>
              <a:rPr lang="en-US" altLang="en-US" b="1" dirty="0">
                <a:latin typeface="Times New Roman" pitchFamily="18" charset="0"/>
              </a:rPr>
              <a:t>[] can run as many as |V| times</a:t>
            </a:r>
          </a:p>
        </p:txBody>
      </p:sp>
    </p:spTree>
    <p:extLst>
      <p:ext uri="{BB962C8B-B14F-4D97-AF65-F5344CB8AC3E}">
        <p14:creationId xmlns:p14="http://schemas.microsoft.com/office/powerpoint/2010/main" val="22808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550" y="304800"/>
            <a:ext cx="6562725" cy="1143000"/>
          </a:xfrm>
        </p:spPr>
        <p:txBody>
          <a:bodyPr/>
          <a:lstStyle/>
          <a:p>
            <a:r>
              <a:rPr lang="en-US" altLang="en-US"/>
              <a:t>Directed graph (digraph)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9725" y="1524000"/>
            <a:ext cx="5076825" cy="51054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Directed edge</a:t>
            </a:r>
          </a:p>
          <a:p>
            <a:pPr lvl="1"/>
            <a:r>
              <a:rPr lang="en-US" altLang="en-US"/>
              <a:t>ordered pair of vertices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b="1" i="1">
                <a:latin typeface="Times New Roman" pitchFamily="18" charset="0"/>
              </a:rPr>
              <a:t>u</a:t>
            </a:r>
            <a:r>
              <a:rPr lang="en-US" altLang="en-US">
                <a:latin typeface="Times New Roman" pitchFamily="18" charset="0"/>
              </a:rPr>
              <a:t>,</a:t>
            </a:r>
            <a:r>
              <a:rPr lang="en-US" altLang="en-US" b="1" i="1">
                <a:latin typeface="Times New Roman" pitchFamily="18" charset="0"/>
              </a:rPr>
              <a:t>v</a:t>
            </a:r>
            <a:r>
              <a:rPr lang="en-US" altLang="en-US">
                <a:latin typeface="Times New Roman" pitchFamily="18" charset="0"/>
              </a:rPr>
              <a:t>)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Undirected edge</a:t>
            </a:r>
          </a:p>
          <a:p>
            <a:pPr lvl="1"/>
            <a:r>
              <a:rPr lang="en-US" altLang="en-US"/>
              <a:t>unordered pair of vertices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b="1" i="1">
                <a:latin typeface="Times New Roman" pitchFamily="18" charset="0"/>
              </a:rPr>
              <a:t>u</a:t>
            </a:r>
            <a:r>
              <a:rPr lang="en-US" altLang="en-US">
                <a:latin typeface="Times New Roman" pitchFamily="18" charset="0"/>
              </a:rPr>
              <a:t>,</a:t>
            </a:r>
            <a:r>
              <a:rPr lang="en-US" altLang="en-US" b="1" i="1">
                <a:latin typeface="Times New Roman" pitchFamily="18" charset="0"/>
              </a:rPr>
              <a:t>v</a:t>
            </a:r>
            <a:r>
              <a:rPr lang="en-US" altLang="en-US">
                <a:latin typeface="Times New Roman" pitchFamily="18" charset="0"/>
              </a:rPr>
              <a:t>)</a:t>
            </a:r>
          </a:p>
          <a:p>
            <a:pPr lvl="1"/>
            <a:endParaRPr lang="en-US" altLang="en-US">
              <a:latin typeface="Times New Roman" pitchFamily="18" charset="0"/>
            </a:endParaRPr>
          </a:p>
          <a:p>
            <a:r>
              <a:rPr lang="en-US" altLang="en-US"/>
              <a:t>A graph with directed edges is called a </a:t>
            </a:r>
            <a:r>
              <a:rPr lang="en-US" altLang="en-US">
                <a:solidFill>
                  <a:srgbClr val="CC0000"/>
                </a:solidFill>
              </a:rPr>
              <a:t>directed graph or digraph</a:t>
            </a:r>
          </a:p>
          <a:p>
            <a:pPr lvl="1"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/>
              <a:t>A graph with undirected edges is an </a:t>
            </a:r>
            <a:r>
              <a:rPr lang="en-US" altLang="en-US">
                <a:solidFill>
                  <a:srgbClr val="CC0000"/>
                </a:solidFill>
              </a:rPr>
              <a:t>undirected graph</a:t>
            </a:r>
            <a:r>
              <a:rPr lang="en-US" altLang="en-US"/>
              <a:t> or simply a </a:t>
            </a:r>
            <a:r>
              <a:rPr lang="en-US" altLang="en-US">
                <a:solidFill>
                  <a:srgbClr val="CC0000"/>
                </a:solidFill>
              </a:rPr>
              <a:t>graph</a:t>
            </a:r>
          </a:p>
          <a:p>
            <a:endParaRPr lang="en-US" altLang="en-US" sz="2600">
              <a:latin typeface="Times New Roman" pitchFamily="18" charset="0"/>
            </a:endParaRPr>
          </a:p>
        </p:txBody>
      </p:sp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6376988" y="3810000"/>
            <a:ext cx="2105025" cy="2133600"/>
            <a:chOff x="3360" y="1056"/>
            <a:chExt cx="1632" cy="1344"/>
          </a:xfrm>
        </p:grpSpPr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4320" y="1824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V="1">
              <a:off x="4320" y="1440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 flipV="1">
              <a:off x="3936" y="1296"/>
              <a:ext cx="24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3552" y="1872"/>
              <a:ext cx="100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4128" y="163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Oval 20"/>
            <p:cNvSpPr>
              <a:spLocks noChangeArrowheads="1"/>
            </p:cNvSpPr>
            <p:nvPr/>
          </p:nvSpPr>
          <p:spPr bwMode="auto">
            <a:xfrm>
              <a:off x="3360" y="1728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Oval 21"/>
            <p:cNvSpPr>
              <a:spLocks noChangeArrowheads="1"/>
            </p:cNvSpPr>
            <p:nvPr/>
          </p:nvSpPr>
          <p:spPr bwMode="auto">
            <a:xfrm>
              <a:off x="4752" y="129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auto">
            <a:xfrm>
              <a:off x="4560" y="216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 flipH="1">
              <a:off x="4704" y="1536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0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1395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6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7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8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9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400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401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402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211403" name="AutoShape 11"/>
          <p:cNvCxnSpPr>
            <a:cxnSpLocks noChangeShapeType="1"/>
            <a:stCxn id="1211395" idx="3"/>
            <a:endCxn id="1211401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4" name="AutoShape 12"/>
          <p:cNvCxnSpPr>
            <a:cxnSpLocks noChangeShapeType="1"/>
            <a:stCxn id="1211401" idx="5"/>
            <a:endCxn id="1211400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5" name="AutoShape 13"/>
          <p:cNvCxnSpPr>
            <a:cxnSpLocks noChangeShapeType="1"/>
            <a:stCxn id="1211401" idx="6"/>
            <a:endCxn id="1211399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6" name="AutoShape 14"/>
          <p:cNvCxnSpPr>
            <a:cxnSpLocks noChangeShapeType="1"/>
            <a:stCxn id="1211399" idx="2"/>
            <a:endCxn id="1211400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7" name="AutoShape 15"/>
          <p:cNvCxnSpPr>
            <a:cxnSpLocks noChangeShapeType="1"/>
            <a:stCxn id="1211400" idx="0"/>
            <a:endCxn id="1211395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8" name="AutoShape 16"/>
          <p:cNvCxnSpPr>
            <a:cxnSpLocks noChangeShapeType="1"/>
            <a:stCxn id="1211395" idx="5"/>
            <a:endCxn id="1211399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9" name="AutoShape 17"/>
          <p:cNvCxnSpPr>
            <a:cxnSpLocks noChangeShapeType="1"/>
            <a:stCxn id="1211396" idx="4"/>
            <a:endCxn id="1211399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0" name="AutoShape 18"/>
          <p:cNvCxnSpPr>
            <a:cxnSpLocks noChangeShapeType="1"/>
            <a:stCxn id="1211395" idx="6"/>
            <a:endCxn id="1211396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1" name="AutoShape 19"/>
          <p:cNvCxnSpPr>
            <a:cxnSpLocks noChangeShapeType="1"/>
            <a:stCxn id="1211397" idx="2"/>
            <a:endCxn id="1211396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2" name="AutoShape 20"/>
          <p:cNvCxnSpPr>
            <a:cxnSpLocks noChangeShapeType="1"/>
            <a:stCxn id="1211396" idx="5"/>
            <a:endCxn id="1211402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3" name="AutoShape 21"/>
          <p:cNvCxnSpPr>
            <a:cxnSpLocks noChangeShapeType="1"/>
            <a:stCxn id="1211397" idx="3"/>
            <a:endCxn id="1211402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4" name="AutoShape 22"/>
          <p:cNvCxnSpPr>
            <a:cxnSpLocks noChangeShapeType="1"/>
            <a:stCxn id="1211397" idx="4"/>
            <a:endCxn id="1211398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5" name="AutoShape 23"/>
          <p:cNvCxnSpPr>
            <a:cxnSpLocks noChangeShapeType="1"/>
            <a:stCxn id="1211398" idx="2"/>
            <a:endCxn id="1211399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6" name="AutoShape 24"/>
          <p:cNvCxnSpPr>
            <a:cxnSpLocks noChangeShapeType="1"/>
            <a:stCxn id="1211402" idx="3"/>
            <a:endCxn id="1211399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1417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418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9112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37536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3443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3444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5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6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7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3448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3450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3451" name="AutoShape 11"/>
          <p:cNvCxnSpPr>
            <a:cxnSpLocks noChangeShapeType="1"/>
            <a:stCxn id="1213443" idx="3"/>
            <a:endCxn id="1213449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2" name="AutoShape 12"/>
          <p:cNvCxnSpPr>
            <a:cxnSpLocks noChangeShapeType="1"/>
            <a:stCxn id="1213449" idx="5"/>
            <a:endCxn id="1213448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3" name="AutoShape 13"/>
          <p:cNvCxnSpPr>
            <a:cxnSpLocks noChangeShapeType="1"/>
            <a:stCxn id="1213449" idx="6"/>
            <a:endCxn id="1213447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4" name="AutoShape 14"/>
          <p:cNvCxnSpPr>
            <a:cxnSpLocks noChangeShapeType="1"/>
            <a:stCxn id="1213447" idx="2"/>
            <a:endCxn id="1213448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5" name="AutoShape 15"/>
          <p:cNvCxnSpPr>
            <a:cxnSpLocks noChangeShapeType="1"/>
            <a:stCxn id="1213448" idx="0"/>
            <a:endCxn id="1213443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6" name="AutoShape 16"/>
          <p:cNvCxnSpPr>
            <a:cxnSpLocks noChangeShapeType="1"/>
            <a:stCxn id="1213443" idx="5"/>
            <a:endCxn id="1213447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7" name="AutoShape 17"/>
          <p:cNvCxnSpPr>
            <a:cxnSpLocks noChangeShapeType="1"/>
            <a:stCxn id="1213444" idx="4"/>
            <a:endCxn id="1213447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8" name="AutoShape 18"/>
          <p:cNvCxnSpPr>
            <a:cxnSpLocks noChangeShapeType="1"/>
            <a:stCxn id="1213443" idx="6"/>
            <a:endCxn id="1213444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9" name="AutoShape 19"/>
          <p:cNvCxnSpPr>
            <a:cxnSpLocks noChangeShapeType="1"/>
            <a:stCxn id="1213445" idx="2"/>
            <a:endCxn id="1213444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0" name="AutoShape 20"/>
          <p:cNvCxnSpPr>
            <a:cxnSpLocks noChangeShapeType="1"/>
            <a:stCxn id="1213444" idx="5"/>
            <a:endCxn id="1213450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1" name="AutoShape 21"/>
          <p:cNvCxnSpPr>
            <a:cxnSpLocks noChangeShapeType="1"/>
            <a:stCxn id="1213445" idx="3"/>
            <a:endCxn id="1213450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2" name="AutoShape 22"/>
          <p:cNvCxnSpPr>
            <a:cxnSpLocks noChangeShapeType="1"/>
            <a:stCxn id="1213445" idx="4"/>
            <a:endCxn id="1213446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3" name="AutoShape 23"/>
          <p:cNvCxnSpPr>
            <a:cxnSpLocks noChangeShapeType="1"/>
            <a:stCxn id="1213446" idx="2"/>
            <a:endCxn id="1213447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4" name="AutoShape 24"/>
          <p:cNvCxnSpPr>
            <a:cxnSpLocks noChangeShapeType="1"/>
            <a:stCxn id="1213450" idx="3"/>
            <a:endCxn id="1213447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3465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3466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3467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4690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4467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4468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69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70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71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214473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4474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4475" name="AutoShape 11"/>
          <p:cNvCxnSpPr>
            <a:cxnSpLocks noChangeShapeType="1"/>
            <a:stCxn id="1214467" idx="3"/>
            <a:endCxn id="1214473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6" name="AutoShape 12"/>
          <p:cNvCxnSpPr>
            <a:cxnSpLocks noChangeShapeType="1"/>
            <a:stCxn id="1214473" idx="5"/>
            <a:endCxn id="1214472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7" name="AutoShape 13"/>
          <p:cNvCxnSpPr>
            <a:cxnSpLocks noChangeShapeType="1"/>
            <a:stCxn id="1214473" idx="6"/>
            <a:endCxn id="1214471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8" name="AutoShape 14"/>
          <p:cNvCxnSpPr>
            <a:cxnSpLocks noChangeShapeType="1"/>
            <a:stCxn id="1214471" idx="2"/>
            <a:endCxn id="1214472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9" name="AutoShape 15"/>
          <p:cNvCxnSpPr>
            <a:cxnSpLocks noChangeShapeType="1"/>
            <a:stCxn id="1214472" idx="0"/>
            <a:endCxn id="1214467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0" name="AutoShape 16"/>
          <p:cNvCxnSpPr>
            <a:cxnSpLocks noChangeShapeType="1"/>
            <a:stCxn id="1214467" idx="5"/>
            <a:endCxn id="1214471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1" name="AutoShape 17"/>
          <p:cNvCxnSpPr>
            <a:cxnSpLocks noChangeShapeType="1"/>
            <a:stCxn id="1214468" idx="4"/>
            <a:endCxn id="1214471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2" name="AutoShape 18"/>
          <p:cNvCxnSpPr>
            <a:cxnSpLocks noChangeShapeType="1"/>
            <a:stCxn id="1214467" idx="6"/>
            <a:endCxn id="1214468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3" name="AutoShape 19"/>
          <p:cNvCxnSpPr>
            <a:cxnSpLocks noChangeShapeType="1"/>
            <a:stCxn id="1214469" idx="2"/>
            <a:endCxn id="1214468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4" name="AutoShape 20"/>
          <p:cNvCxnSpPr>
            <a:cxnSpLocks noChangeShapeType="1"/>
            <a:stCxn id="1214468" idx="5"/>
            <a:endCxn id="1214474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5" name="AutoShape 21"/>
          <p:cNvCxnSpPr>
            <a:cxnSpLocks noChangeShapeType="1"/>
            <a:stCxn id="1214469" idx="3"/>
            <a:endCxn id="1214474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6" name="AutoShape 22"/>
          <p:cNvCxnSpPr>
            <a:cxnSpLocks noChangeShapeType="1"/>
            <a:stCxn id="1214469" idx="4"/>
            <a:endCxn id="1214470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7" name="AutoShape 23"/>
          <p:cNvCxnSpPr>
            <a:cxnSpLocks noChangeShapeType="1"/>
            <a:stCxn id="1214470" idx="2"/>
            <a:endCxn id="1214471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8" name="AutoShape 24"/>
          <p:cNvCxnSpPr>
            <a:cxnSpLocks noChangeShapeType="1"/>
            <a:stCxn id="1214474" idx="3"/>
            <a:endCxn id="1214471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4489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4490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4491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42838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5491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5492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3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5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5497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5498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5499" name="AutoShape 11"/>
          <p:cNvCxnSpPr>
            <a:cxnSpLocks noChangeShapeType="1"/>
            <a:stCxn id="1215491" idx="3"/>
            <a:endCxn id="1215497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0" name="AutoShape 12"/>
          <p:cNvCxnSpPr>
            <a:cxnSpLocks noChangeShapeType="1"/>
            <a:stCxn id="1215497" idx="5"/>
            <a:endCxn id="1215496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1" name="AutoShape 13"/>
          <p:cNvCxnSpPr>
            <a:cxnSpLocks noChangeShapeType="1"/>
            <a:stCxn id="1215497" idx="6"/>
            <a:endCxn id="1215495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2" name="AutoShape 14"/>
          <p:cNvCxnSpPr>
            <a:cxnSpLocks noChangeShapeType="1"/>
            <a:stCxn id="1215495" idx="2"/>
            <a:endCxn id="1215496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3" name="AutoShape 15"/>
          <p:cNvCxnSpPr>
            <a:cxnSpLocks noChangeShapeType="1"/>
            <a:stCxn id="1215496" idx="0"/>
            <a:endCxn id="1215491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4" name="AutoShape 16"/>
          <p:cNvCxnSpPr>
            <a:cxnSpLocks noChangeShapeType="1"/>
            <a:stCxn id="1215491" idx="5"/>
            <a:endCxn id="1215495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5" name="AutoShape 17"/>
          <p:cNvCxnSpPr>
            <a:cxnSpLocks noChangeShapeType="1"/>
            <a:stCxn id="1215492" idx="4"/>
            <a:endCxn id="1215495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6" name="AutoShape 18"/>
          <p:cNvCxnSpPr>
            <a:cxnSpLocks noChangeShapeType="1"/>
            <a:stCxn id="1215491" idx="6"/>
            <a:endCxn id="1215492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7" name="AutoShape 19"/>
          <p:cNvCxnSpPr>
            <a:cxnSpLocks noChangeShapeType="1"/>
            <a:stCxn id="1215493" idx="2"/>
            <a:endCxn id="1215492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8" name="AutoShape 20"/>
          <p:cNvCxnSpPr>
            <a:cxnSpLocks noChangeShapeType="1"/>
            <a:stCxn id="1215492" idx="5"/>
            <a:endCxn id="1215498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9" name="AutoShape 21"/>
          <p:cNvCxnSpPr>
            <a:cxnSpLocks noChangeShapeType="1"/>
            <a:stCxn id="1215493" idx="3"/>
            <a:endCxn id="1215498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0" name="AutoShape 22"/>
          <p:cNvCxnSpPr>
            <a:cxnSpLocks noChangeShapeType="1"/>
            <a:stCxn id="1215493" idx="4"/>
            <a:endCxn id="1215494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1" name="AutoShape 23"/>
          <p:cNvCxnSpPr>
            <a:cxnSpLocks noChangeShapeType="1"/>
            <a:stCxn id="1215494" idx="2"/>
            <a:endCxn id="1215495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2" name="AutoShape 24"/>
          <p:cNvCxnSpPr>
            <a:cxnSpLocks noChangeShapeType="1"/>
            <a:stCxn id="1215498" idx="3"/>
            <a:endCxn id="1215495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5513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5514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5515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6922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6515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6516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7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8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216520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6521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6522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6523" name="AutoShape 11"/>
          <p:cNvCxnSpPr>
            <a:cxnSpLocks noChangeShapeType="1"/>
            <a:stCxn id="1216515" idx="3"/>
            <a:endCxn id="1216521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  <a:stCxn id="1216521" idx="5"/>
            <a:endCxn id="1216520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  <a:stCxn id="1216521" idx="6"/>
            <a:endCxn id="1216519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  <a:stCxn id="1216519" idx="2"/>
            <a:endCxn id="1216520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  <a:stCxn id="1216520" idx="0"/>
            <a:endCxn id="1216515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  <a:stCxn id="1216515" idx="5"/>
            <a:endCxn id="1216519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  <a:stCxn id="1216516" idx="4"/>
            <a:endCxn id="1216519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  <a:stCxn id="1216515" idx="6"/>
            <a:endCxn id="1216516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  <a:stCxn id="1216517" idx="2"/>
            <a:endCxn id="1216516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  <a:stCxn id="1216516" idx="5"/>
            <a:endCxn id="1216522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  <a:stCxn id="1216517" idx="3"/>
            <a:endCxn id="1216522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  <a:stCxn id="1216517" idx="4"/>
            <a:endCxn id="1216518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  <a:stCxn id="1216518" idx="2"/>
            <a:endCxn id="1216519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  <a:stCxn id="1216522" idx="3"/>
            <a:endCxn id="1216519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6537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6538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6539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41232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1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2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26488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8564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585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86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8587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3023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9587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19589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9590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9591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9592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9593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19594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9595" name="AutoShape 11"/>
          <p:cNvCxnSpPr>
            <a:cxnSpLocks noChangeShapeType="1"/>
            <a:stCxn id="1219587" idx="3"/>
            <a:endCxn id="1219593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6" name="AutoShape 12"/>
          <p:cNvCxnSpPr>
            <a:cxnSpLocks noChangeShapeType="1"/>
            <a:stCxn id="1219593" idx="5"/>
            <a:endCxn id="1219592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7" name="AutoShape 13"/>
          <p:cNvCxnSpPr>
            <a:cxnSpLocks noChangeShapeType="1"/>
            <a:stCxn id="1219593" idx="6"/>
            <a:endCxn id="1219591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8" name="AutoShape 14"/>
          <p:cNvCxnSpPr>
            <a:cxnSpLocks noChangeShapeType="1"/>
            <a:stCxn id="1219591" idx="2"/>
            <a:endCxn id="1219592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9" name="AutoShape 15"/>
          <p:cNvCxnSpPr>
            <a:cxnSpLocks noChangeShapeType="1"/>
            <a:stCxn id="1219592" idx="0"/>
            <a:endCxn id="1219587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0" name="AutoShape 16"/>
          <p:cNvCxnSpPr>
            <a:cxnSpLocks noChangeShapeType="1"/>
            <a:stCxn id="1219587" idx="5"/>
            <a:endCxn id="1219591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1" name="AutoShape 17"/>
          <p:cNvCxnSpPr>
            <a:cxnSpLocks noChangeShapeType="1"/>
            <a:stCxn id="1219588" idx="4"/>
            <a:endCxn id="1219591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2" name="AutoShape 18"/>
          <p:cNvCxnSpPr>
            <a:cxnSpLocks noChangeShapeType="1"/>
            <a:stCxn id="1219587" idx="6"/>
            <a:endCxn id="1219588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3" name="AutoShape 19"/>
          <p:cNvCxnSpPr>
            <a:cxnSpLocks noChangeShapeType="1"/>
            <a:stCxn id="1219589" idx="2"/>
            <a:endCxn id="1219588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4" name="AutoShape 20"/>
          <p:cNvCxnSpPr>
            <a:cxnSpLocks noChangeShapeType="1"/>
            <a:stCxn id="1219588" idx="5"/>
            <a:endCxn id="1219594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5" name="AutoShape 21"/>
          <p:cNvCxnSpPr>
            <a:cxnSpLocks noChangeShapeType="1"/>
            <a:stCxn id="1219589" idx="3"/>
            <a:endCxn id="1219594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6" name="AutoShape 22"/>
          <p:cNvCxnSpPr>
            <a:cxnSpLocks noChangeShapeType="1"/>
            <a:stCxn id="1219589" idx="4"/>
            <a:endCxn id="1219590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7" name="AutoShape 23"/>
          <p:cNvCxnSpPr>
            <a:cxnSpLocks noChangeShapeType="1"/>
            <a:stCxn id="1219590" idx="2"/>
            <a:endCxn id="1219591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8" name="AutoShape 24"/>
          <p:cNvCxnSpPr>
            <a:cxnSpLocks noChangeShapeType="1"/>
            <a:stCxn id="1219594" idx="3"/>
            <a:endCxn id="1219591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609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610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9611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14127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0611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0612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0613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0614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0615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0616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0617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0618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1220619" name="AutoShape 11"/>
          <p:cNvCxnSpPr>
            <a:cxnSpLocks noChangeShapeType="1"/>
            <a:stCxn id="1220611" idx="3"/>
            <a:endCxn id="1220617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0" name="AutoShape 12"/>
          <p:cNvCxnSpPr>
            <a:cxnSpLocks noChangeShapeType="1"/>
            <a:stCxn id="1220617" idx="5"/>
            <a:endCxn id="1220616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1" name="AutoShape 13"/>
          <p:cNvCxnSpPr>
            <a:cxnSpLocks noChangeShapeType="1"/>
            <a:stCxn id="1220617" idx="6"/>
            <a:endCxn id="1220615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2" name="AutoShape 14"/>
          <p:cNvCxnSpPr>
            <a:cxnSpLocks noChangeShapeType="1"/>
            <a:stCxn id="1220615" idx="2"/>
            <a:endCxn id="1220616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3" name="AutoShape 15"/>
          <p:cNvCxnSpPr>
            <a:cxnSpLocks noChangeShapeType="1"/>
            <a:stCxn id="1220616" idx="0"/>
            <a:endCxn id="1220611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4" name="AutoShape 16"/>
          <p:cNvCxnSpPr>
            <a:cxnSpLocks noChangeShapeType="1"/>
            <a:stCxn id="1220611" idx="5"/>
            <a:endCxn id="1220615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5" name="AutoShape 17"/>
          <p:cNvCxnSpPr>
            <a:cxnSpLocks noChangeShapeType="1"/>
            <a:stCxn id="1220612" idx="4"/>
            <a:endCxn id="1220615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6" name="AutoShape 18"/>
          <p:cNvCxnSpPr>
            <a:cxnSpLocks noChangeShapeType="1"/>
            <a:stCxn id="1220611" idx="6"/>
            <a:endCxn id="1220612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7" name="AutoShape 19"/>
          <p:cNvCxnSpPr>
            <a:cxnSpLocks noChangeShapeType="1"/>
            <a:stCxn id="1220613" idx="2"/>
            <a:endCxn id="1220612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8" name="AutoShape 20"/>
          <p:cNvCxnSpPr>
            <a:cxnSpLocks noChangeShapeType="1"/>
            <a:stCxn id="1220612" idx="5"/>
            <a:endCxn id="1220618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9" name="AutoShape 21"/>
          <p:cNvCxnSpPr>
            <a:cxnSpLocks noChangeShapeType="1"/>
            <a:stCxn id="1220613" idx="3"/>
            <a:endCxn id="1220618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0" name="AutoShape 22"/>
          <p:cNvCxnSpPr>
            <a:cxnSpLocks noChangeShapeType="1"/>
            <a:stCxn id="1220613" idx="4"/>
            <a:endCxn id="1220614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1" name="AutoShape 23"/>
          <p:cNvCxnSpPr>
            <a:cxnSpLocks noChangeShapeType="1"/>
            <a:stCxn id="1220614" idx="2"/>
            <a:endCxn id="1220615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2" name="AutoShape 24"/>
          <p:cNvCxnSpPr>
            <a:cxnSpLocks noChangeShapeType="1"/>
            <a:stCxn id="1220618" idx="3"/>
            <a:endCxn id="1220615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633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0634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0635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20636" name="Text Box 28"/>
          <p:cNvSpPr txBox="1">
            <a:spLocks noChangeArrowheads="1"/>
          </p:cNvSpPr>
          <p:nvPr/>
        </p:nvSpPr>
        <p:spPr bwMode="auto">
          <a:xfrm>
            <a:off x="2225497" y="5603877"/>
            <a:ext cx="58385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chemeClr val="accent1"/>
                </a:solidFill>
                <a:latin typeface="Times New Roman" pitchFamily="18" charset="0"/>
              </a:rPr>
              <a:t>What is the structure of the grey vertices?  </a:t>
            </a:r>
            <a:br>
              <a:rPr lang="en-US" altLang="en-US" sz="2400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itchFamily="18" charset="0"/>
              </a:rPr>
              <a:t>What do they represent?</a:t>
            </a:r>
          </a:p>
        </p:txBody>
      </p:sp>
    </p:spTree>
    <p:extLst>
      <p:ext uri="{BB962C8B-B14F-4D97-AF65-F5344CB8AC3E}">
        <p14:creationId xmlns:p14="http://schemas.microsoft.com/office/powerpoint/2010/main" val="33139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Graphs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edges in a graph may have values associated with them known as their </a:t>
            </a:r>
            <a:r>
              <a:rPr lang="en-US" altLang="en-US">
                <a:solidFill>
                  <a:srgbClr val="CC0000"/>
                </a:solidFill>
              </a:rPr>
              <a:t>weights</a:t>
            </a:r>
          </a:p>
          <a:p>
            <a:r>
              <a:rPr lang="en-US" altLang="en-US"/>
              <a:t>A graph with weighted edges is known as a </a:t>
            </a:r>
            <a:r>
              <a:rPr lang="en-US" altLang="en-US">
                <a:solidFill>
                  <a:srgbClr val="CC0000"/>
                </a:solidFill>
              </a:rPr>
              <a:t>weighted graph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5"/>
          <a:stretch/>
        </p:blipFill>
        <p:spPr bwMode="auto">
          <a:xfrm>
            <a:off x="3414032" y="3653481"/>
            <a:ext cx="4820330" cy="269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1635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1636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1637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8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1640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1641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1657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1658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1659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10137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2659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2661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2662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2663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2664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2665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2666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2667" name="AutoShape 11"/>
          <p:cNvCxnSpPr>
            <a:cxnSpLocks noChangeShapeType="1"/>
            <a:stCxn id="1222659" idx="3"/>
            <a:endCxn id="1222665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8" name="AutoShape 12"/>
          <p:cNvCxnSpPr>
            <a:cxnSpLocks noChangeShapeType="1"/>
            <a:stCxn id="1222665" idx="5"/>
            <a:endCxn id="1222664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9" name="AutoShape 13"/>
          <p:cNvCxnSpPr>
            <a:cxnSpLocks noChangeShapeType="1"/>
            <a:stCxn id="1222665" idx="6"/>
            <a:endCxn id="1222663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0" name="AutoShape 14"/>
          <p:cNvCxnSpPr>
            <a:cxnSpLocks noChangeShapeType="1"/>
            <a:stCxn id="1222663" idx="2"/>
            <a:endCxn id="1222664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1" name="AutoShape 15"/>
          <p:cNvCxnSpPr>
            <a:cxnSpLocks noChangeShapeType="1"/>
            <a:stCxn id="1222664" idx="0"/>
            <a:endCxn id="1222659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2" name="AutoShape 16"/>
          <p:cNvCxnSpPr>
            <a:cxnSpLocks noChangeShapeType="1"/>
            <a:stCxn id="1222659" idx="5"/>
            <a:endCxn id="1222663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3" name="AutoShape 17"/>
          <p:cNvCxnSpPr>
            <a:cxnSpLocks noChangeShapeType="1"/>
            <a:stCxn id="1222660" idx="4"/>
            <a:endCxn id="1222663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4" name="AutoShape 18"/>
          <p:cNvCxnSpPr>
            <a:cxnSpLocks noChangeShapeType="1"/>
            <a:stCxn id="1222659" idx="6"/>
            <a:endCxn id="1222660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5" name="AutoShape 19"/>
          <p:cNvCxnSpPr>
            <a:cxnSpLocks noChangeShapeType="1"/>
            <a:stCxn id="1222661" idx="2"/>
            <a:endCxn id="1222660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6" name="AutoShape 20"/>
          <p:cNvCxnSpPr>
            <a:cxnSpLocks noChangeShapeType="1"/>
            <a:stCxn id="1222660" idx="5"/>
            <a:endCxn id="1222666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7" name="AutoShape 21"/>
          <p:cNvCxnSpPr>
            <a:cxnSpLocks noChangeShapeType="1"/>
            <a:stCxn id="1222661" idx="3"/>
            <a:endCxn id="1222666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8" name="AutoShape 22"/>
          <p:cNvCxnSpPr>
            <a:cxnSpLocks noChangeShapeType="1"/>
            <a:stCxn id="1222661" idx="4"/>
            <a:endCxn id="1222662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9" name="AutoShape 23"/>
          <p:cNvCxnSpPr>
            <a:cxnSpLocks noChangeShapeType="1"/>
            <a:stCxn id="1222662" idx="2"/>
            <a:endCxn id="1222663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80" name="AutoShape 24"/>
          <p:cNvCxnSpPr>
            <a:cxnSpLocks noChangeShapeType="1"/>
            <a:stCxn id="1222666" idx="3"/>
            <a:endCxn id="1222663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2681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2682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2683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35255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3684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3685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3686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3687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3688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3689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3690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  <a:endCxn id="1223689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2" name="AutoShape 12"/>
          <p:cNvCxnSpPr>
            <a:cxnSpLocks noChangeShapeType="1"/>
            <a:stCxn id="1223689" idx="5"/>
            <a:endCxn id="1223688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3" name="AutoShape 13"/>
          <p:cNvCxnSpPr>
            <a:cxnSpLocks noChangeShapeType="1"/>
            <a:stCxn id="1223689" idx="6"/>
            <a:endCxn id="1223687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4" name="AutoShape 14"/>
          <p:cNvCxnSpPr>
            <a:cxnSpLocks noChangeShapeType="1"/>
            <a:stCxn id="1223687" idx="2"/>
            <a:endCxn id="1223688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5" name="AutoShape 15"/>
          <p:cNvCxnSpPr>
            <a:cxnSpLocks noChangeShapeType="1"/>
            <a:stCxn id="1223688" idx="0"/>
            <a:endCxn id="1223683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6" name="AutoShape 16"/>
          <p:cNvCxnSpPr>
            <a:cxnSpLocks noChangeShapeType="1"/>
            <a:stCxn id="1223683" idx="5"/>
            <a:endCxn id="1223687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7" name="AutoShape 17"/>
          <p:cNvCxnSpPr>
            <a:cxnSpLocks noChangeShapeType="1"/>
            <a:stCxn id="1223684" idx="4"/>
            <a:endCxn id="1223687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8" name="AutoShape 18"/>
          <p:cNvCxnSpPr>
            <a:cxnSpLocks noChangeShapeType="1"/>
            <a:stCxn id="1223683" idx="6"/>
            <a:endCxn id="1223684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9" name="AutoShape 19"/>
          <p:cNvCxnSpPr>
            <a:cxnSpLocks noChangeShapeType="1"/>
            <a:stCxn id="1223685" idx="2"/>
            <a:endCxn id="1223684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0" name="AutoShape 20"/>
          <p:cNvCxnSpPr>
            <a:cxnSpLocks noChangeShapeType="1"/>
            <a:stCxn id="1223684" idx="5"/>
            <a:endCxn id="1223690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1" name="AutoShape 21"/>
          <p:cNvCxnSpPr>
            <a:cxnSpLocks noChangeShapeType="1"/>
            <a:stCxn id="1223685" idx="3"/>
            <a:endCxn id="1223690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2" name="AutoShape 22"/>
          <p:cNvCxnSpPr>
            <a:cxnSpLocks noChangeShapeType="1"/>
            <a:stCxn id="1223685" idx="4"/>
            <a:endCxn id="1223686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3" name="AutoShape 23"/>
          <p:cNvCxnSpPr>
            <a:cxnSpLocks noChangeShapeType="1"/>
            <a:stCxn id="1223686" idx="2"/>
            <a:endCxn id="1223687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4" name="AutoShape 24"/>
          <p:cNvCxnSpPr>
            <a:cxnSpLocks noChangeShapeType="1"/>
            <a:stCxn id="1223690" idx="3"/>
            <a:endCxn id="1223687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3705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6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3707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6054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4707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4708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4710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4711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4712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4713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4714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4715" name="AutoShape 11"/>
          <p:cNvCxnSpPr>
            <a:cxnSpLocks noChangeShapeType="1"/>
            <a:stCxn id="1224707" idx="3"/>
            <a:endCxn id="1224713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6" name="AutoShape 12"/>
          <p:cNvCxnSpPr>
            <a:cxnSpLocks noChangeShapeType="1"/>
            <a:stCxn id="1224713" idx="5"/>
            <a:endCxn id="1224712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7" name="AutoShape 13"/>
          <p:cNvCxnSpPr>
            <a:cxnSpLocks noChangeShapeType="1"/>
            <a:stCxn id="1224713" idx="6"/>
            <a:endCxn id="1224711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8" name="AutoShape 14"/>
          <p:cNvCxnSpPr>
            <a:cxnSpLocks noChangeShapeType="1"/>
            <a:stCxn id="1224711" idx="2"/>
            <a:endCxn id="1224712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9" name="AutoShape 15"/>
          <p:cNvCxnSpPr>
            <a:cxnSpLocks noChangeShapeType="1"/>
            <a:stCxn id="1224712" idx="0"/>
            <a:endCxn id="1224707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0" name="AutoShape 16"/>
          <p:cNvCxnSpPr>
            <a:cxnSpLocks noChangeShapeType="1"/>
            <a:stCxn id="1224707" idx="5"/>
            <a:endCxn id="1224711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1" name="AutoShape 17"/>
          <p:cNvCxnSpPr>
            <a:cxnSpLocks noChangeShapeType="1"/>
            <a:stCxn id="1224708" idx="4"/>
            <a:endCxn id="1224711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2" name="AutoShape 18"/>
          <p:cNvCxnSpPr>
            <a:cxnSpLocks noChangeShapeType="1"/>
            <a:stCxn id="1224707" idx="6"/>
            <a:endCxn id="1224708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3" name="AutoShape 19"/>
          <p:cNvCxnSpPr>
            <a:cxnSpLocks noChangeShapeType="1"/>
            <a:stCxn id="1224709" idx="2"/>
            <a:endCxn id="1224708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4" name="AutoShape 20"/>
          <p:cNvCxnSpPr>
            <a:cxnSpLocks noChangeShapeType="1"/>
            <a:stCxn id="1224708" idx="5"/>
            <a:endCxn id="1224714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5" name="AutoShape 21"/>
          <p:cNvCxnSpPr>
            <a:cxnSpLocks noChangeShapeType="1"/>
            <a:stCxn id="1224709" idx="3"/>
            <a:endCxn id="1224714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6" name="AutoShape 22"/>
          <p:cNvCxnSpPr>
            <a:cxnSpLocks noChangeShapeType="1"/>
            <a:stCxn id="1224709" idx="4"/>
            <a:endCxn id="1224710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7" name="AutoShape 23"/>
          <p:cNvCxnSpPr>
            <a:cxnSpLocks noChangeShapeType="1"/>
            <a:stCxn id="1224710" idx="2"/>
            <a:endCxn id="1224711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8" name="AutoShape 24"/>
          <p:cNvCxnSpPr>
            <a:cxnSpLocks noChangeShapeType="1"/>
            <a:stCxn id="1224714" idx="3"/>
            <a:endCxn id="1224711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4729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4730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4731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24514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5731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5732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5733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1225735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5736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5737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5738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5739" name="AutoShape 11"/>
          <p:cNvCxnSpPr>
            <a:cxnSpLocks noChangeShapeType="1"/>
            <a:stCxn id="1225731" idx="3"/>
            <a:endCxn id="1225737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0" name="AutoShape 12"/>
          <p:cNvCxnSpPr>
            <a:cxnSpLocks noChangeShapeType="1"/>
            <a:stCxn id="1225737" idx="5"/>
            <a:endCxn id="1225736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1" name="AutoShape 13"/>
          <p:cNvCxnSpPr>
            <a:cxnSpLocks noChangeShapeType="1"/>
            <a:stCxn id="1225737" idx="6"/>
            <a:endCxn id="1225735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2" name="AutoShape 14"/>
          <p:cNvCxnSpPr>
            <a:cxnSpLocks noChangeShapeType="1"/>
            <a:stCxn id="1225735" idx="2"/>
            <a:endCxn id="1225736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3" name="AutoShape 15"/>
          <p:cNvCxnSpPr>
            <a:cxnSpLocks noChangeShapeType="1"/>
            <a:stCxn id="1225736" idx="0"/>
            <a:endCxn id="1225731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4" name="AutoShape 16"/>
          <p:cNvCxnSpPr>
            <a:cxnSpLocks noChangeShapeType="1"/>
            <a:stCxn id="1225731" idx="5"/>
            <a:endCxn id="1225735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5" name="AutoShape 17"/>
          <p:cNvCxnSpPr>
            <a:cxnSpLocks noChangeShapeType="1"/>
            <a:stCxn id="1225732" idx="4"/>
            <a:endCxn id="1225735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6" name="AutoShape 18"/>
          <p:cNvCxnSpPr>
            <a:cxnSpLocks noChangeShapeType="1"/>
            <a:stCxn id="1225731" idx="6"/>
            <a:endCxn id="1225732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7" name="AutoShape 19"/>
          <p:cNvCxnSpPr>
            <a:cxnSpLocks noChangeShapeType="1"/>
            <a:stCxn id="1225733" idx="2"/>
            <a:endCxn id="1225732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8" name="AutoShape 20"/>
          <p:cNvCxnSpPr>
            <a:cxnSpLocks noChangeShapeType="1"/>
            <a:stCxn id="1225732" idx="5"/>
            <a:endCxn id="1225738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9" name="AutoShape 21"/>
          <p:cNvCxnSpPr>
            <a:cxnSpLocks noChangeShapeType="1"/>
            <a:stCxn id="1225733" idx="3"/>
            <a:endCxn id="1225738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0" name="AutoShape 22"/>
          <p:cNvCxnSpPr>
            <a:cxnSpLocks noChangeShapeType="1"/>
            <a:stCxn id="1225733" idx="4"/>
            <a:endCxn id="1225734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1" name="AutoShape 23"/>
          <p:cNvCxnSpPr>
            <a:cxnSpLocks noChangeShapeType="1"/>
            <a:stCxn id="1225734" idx="2"/>
            <a:endCxn id="1225735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2" name="AutoShape 24"/>
          <p:cNvCxnSpPr>
            <a:cxnSpLocks noChangeShapeType="1"/>
            <a:stCxn id="1225738" idx="3"/>
            <a:endCxn id="1225735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5753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54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5755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41060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6755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6756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6757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6759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6760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6761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6762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6763" name="AutoShape 11"/>
          <p:cNvCxnSpPr>
            <a:cxnSpLocks noChangeShapeType="1"/>
            <a:stCxn id="1226755" idx="3"/>
            <a:endCxn id="1226761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4" name="AutoShape 12"/>
          <p:cNvCxnSpPr>
            <a:cxnSpLocks noChangeShapeType="1"/>
            <a:stCxn id="1226761" idx="5"/>
            <a:endCxn id="1226760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5" name="AutoShape 13"/>
          <p:cNvCxnSpPr>
            <a:cxnSpLocks noChangeShapeType="1"/>
            <a:stCxn id="1226761" idx="6"/>
            <a:endCxn id="1226759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6" name="AutoShape 14"/>
          <p:cNvCxnSpPr>
            <a:cxnSpLocks noChangeShapeType="1"/>
            <a:stCxn id="1226759" idx="2"/>
            <a:endCxn id="1226760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7" name="AutoShape 15"/>
          <p:cNvCxnSpPr>
            <a:cxnSpLocks noChangeShapeType="1"/>
            <a:stCxn id="1226760" idx="0"/>
            <a:endCxn id="1226755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8" name="AutoShape 16"/>
          <p:cNvCxnSpPr>
            <a:cxnSpLocks noChangeShapeType="1"/>
            <a:stCxn id="1226755" idx="5"/>
            <a:endCxn id="1226759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9" name="AutoShape 17"/>
          <p:cNvCxnSpPr>
            <a:cxnSpLocks noChangeShapeType="1"/>
            <a:stCxn id="1226756" idx="4"/>
            <a:endCxn id="1226759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0" name="AutoShape 18"/>
          <p:cNvCxnSpPr>
            <a:cxnSpLocks noChangeShapeType="1"/>
            <a:stCxn id="1226755" idx="6"/>
            <a:endCxn id="1226756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1" name="AutoShape 19"/>
          <p:cNvCxnSpPr>
            <a:cxnSpLocks noChangeShapeType="1"/>
            <a:stCxn id="1226757" idx="2"/>
            <a:endCxn id="1226756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2" name="AutoShape 20"/>
          <p:cNvCxnSpPr>
            <a:cxnSpLocks noChangeShapeType="1"/>
            <a:stCxn id="1226756" idx="5"/>
            <a:endCxn id="1226762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3" name="AutoShape 21"/>
          <p:cNvCxnSpPr>
            <a:cxnSpLocks noChangeShapeType="1"/>
            <a:stCxn id="1226757" idx="3"/>
            <a:endCxn id="1226762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4" name="AutoShape 22"/>
          <p:cNvCxnSpPr>
            <a:cxnSpLocks noChangeShapeType="1"/>
            <a:stCxn id="1226757" idx="4"/>
            <a:endCxn id="1226758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5" name="AutoShape 23"/>
          <p:cNvCxnSpPr>
            <a:cxnSpLocks noChangeShapeType="1"/>
            <a:stCxn id="1226758" idx="2"/>
            <a:endCxn id="1226759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6" name="AutoShape 24"/>
          <p:cNvCxnSpPr>
            <a:cxnSpLocks noChangeShapeType="1"/>
            <a:stCxn id="1226762" idx="3"/>
            <a:endCxn id="1226759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6777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8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6779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20586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7780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7783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7784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7786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7787" name="AutoShape 11"/>
          <p:cNvCxnSpPr>
            <a:cxnSpLocks noChangeShapeType="1"/>
            <a:stCxn id="1227779" idx="3"/>
            <a:endCxn id="1227785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8" name="AutoShape 12"/>
          <p:cNvCxnSpPr>
            <a:cxnSpLocks noChangeShapeType="1"/>
            <a:stCxn id="1227785" idx="5"/>
            <a:endCxn id="1227784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9" name="AutoShape 13"/>
          <p:cNvCxnSpPr>
            <a:cxnSpLocks noChangeShapeType="1"/>
            <a:stCxn id="1227785" idx="6"/>
            <a:endCxn id="1227783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0" name="AutoShape 14"/>
          <p:cNvCxnSpPr>
            <a:cxnSpLocks noChangeShapeType="1"/>
            <a:stCxn id="1227783" idx="2"/>
            <a:endCxn id="1227784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1" name="AutoShape 15"/>
          <p:cNvCxnSpPr>
            <a:cxnSpLocks noChangeShapeType="1"/>
            <a:stCxn id="1227784" idx="0"/>
            <a:endCxn id="1227779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2" name="AutoShape 16"/>
          <p:cNvCxnSpPr>
            <a:cxnSpLocks noChangeShapeType="1"/>
            <a:stCxn id="1227779" idx="5"/>
            <a:endCxn id="1227783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3" name="AutoShape 17"/>
          <p:cNvCxnSpPr>
            <a:cxnSpLocks noChangeShapeType="1"/>
            <a:stCxn id="1227780" idx="4"/>
            <a:endCxn id="1227783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4" name="AutoShape 18"/>
          <p:cNvCxnSpPr>
            <a:cxnSpLocks noChangeShapeType="1"/>
            <a:stCxn id="1227779" idx="6"/>
            <a:endCxn id="1227780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5" name="AutoShape 19"/>
          <p:cNvCxnSpPr>
            <a:cxnSpLocks noChangeShapeType="1"/>
            <a:stCxn id="1227781" idx="2"/>
            <a:endCxn id="1227780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6" name="AutoShape 20"/>
          <p:cNvCxnSpPr>
            <a:cxnSpLocks noChangeShapeType="1"/>
            <a:stCxn id="1227780" idx="5"/>
            <a:endCxn id="1227786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7" name="AutoShape 21"/>
          <p:cNvCxnSpPr>
            <a:cxnSpLocks noChangeShapeType="1"/>
            <a:stCxn id="1227781" idx="3"/>
            <a:endCxn id="1227786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8" name="AutoShape 22"/>
          <p:cNvCxnSpPr>
            <a:cxnSpLocks noChangeShapeType="1"/>
            <a:stCxn id="1227781" idx="4"/>
            <a:endCxn id="1227782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9" name="AutoShape 23"/>
          <p:cNvCxnSpPr>
            <a:cxnSpLocks noChangeShapeType="1"/>
            <a:stCxn id="1227782" idx="2"/>
            <a:endCxn id="1227783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800" name="AutoShape 24"/>
          <p:cNvCxnSpPr>
            <a:cxnSpLocks noChangeShapeType="1"/>
            <a:stCxn id="1227786" idx="3"/>
            <a:endCxn id="1227783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7801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802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7803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26650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9827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9828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9829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29830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9831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9832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9833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9834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9835" name="AutoShape 11"/>
          <p:cNvCxnSpPr>
            <a:cxnSpLocks noChangeShapeType="1"/>
            <a:stCxn id="1229827" idx="3"/>
            <a:endCxn id="1229833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36" name="AutoShape 12"/>
          <p:cNvCxnSpPr>
            <a:cxnSpLocks noChangeShapeType="1"/>
            <a:stCxn id="1229833" idx="5"/>
            <a:endCxn id="1229832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37" name="AutoShape 13"/>
          <p:cNvCxnSpPr>
            <a:cxnSpLocks noChangeShapeType="1"/>
            <a:stCxn id="1229833" idx="6"/>
            <a:endCxn id="1229831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38" name="AutoShape 14"/>
          <p:cNvCxnSpPr>
            <a:cxnSpLocks noChangeShapeType="1"/>
            <a:stCxn id="1229831" idx="2"/>
            <a:endCxn id="1229832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39" name="AutoShape 15"/>
          <p:cNvCxnSpPr>
            <a:cxnSpLocks noChangeShapeType="1"/>
            <a:stCxn id="1229832" idx="0"/>
            <a:endCxn id="1229827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0" name="AutoShape 16"/>
          <p:cNvCxnSpPr>
            <a:cxnSpLocks noChangeShapeType="1"/>
            <a:stCxn id="1229827" idx="5"/>
            <a:endCxn id="1229831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1" name="AutoShape 17"/>
          <p:cNvCxnSpPr>
            <a:cxnSpLocks noChangeShapeType="1"/>
            <a:stCxn id="1229828" idx="4"/>
            <a:endCxn id="1229831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2" name="AutoShape 18"/>
          <p:cNvCxnSpPr>
            <a:cxnSpLocks noChangeShapeType="1"/>
            <a:stCxn id="1229827" idx="6"/>
            <a:endCxn id="1229828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3" name="AutoShape 19"/>
          <p:cNvCxnSpPr>
            <a:cxnSpLocks noChangeShapeType="1"/>
            <a:stCxn id="1229829" idx="2"/>
            <a:endCxn id="1229828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4" name="AutoShape 20"/>
          <p:cNvCxnSpPr>
            <a:cxnSpLocks noChangeShapeType="1"/>
            <a:stCxn id="1229828" idx="5"/>
            <a:endCxn id="1229834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5" name="AutoShape 21"/>
          <p:cNvCxnSpPr>
            <a:cxnSpLocks noChangeShapeType="1"/>
            <a:stCxn id="1229829" idx="3"/>
            <a:endCxn id="1229834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6" name="AutoShape 22"/>
          <p:cNvCxnSpPr>
            <a:cxnSpLocks noChangeShapeType="1"/>
            <a:stCxn id="1229829" idx="4"/>
            <a:endCxn id="1229830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7" name="AutoShape 23"/>
          <p:cNvCxnSpPr>
            <a:cxnSpLocks noChangeShapeType="1"/>
            <a:stCxn id="1229830" idx="2"/>
            <a:endCxn id="1229831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48" name="AutoShape 24"/>
          <p:cNvCxnSpPr>
            <a:cxnSpLocks noChangeShapeType="1"/>
            <a:stCxn id="1229834" idx="3"/>
            <a:endCxn id="1229831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49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50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9851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29852" name="Text Box 28"/>
          <p:cNvSpPr txBox="1">
            <a:spLocks noChangeArrowheads="1"/>
          </p:cNvSpPr>
          <p:nvPr/>
        </p:nvSpPr>
        <p:spPr bwMode="auto">
          <a:xfrm>
            <a:off x="242492" y="5791201"/>
            <a:ext cx="156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</p:spTree>
    <p:extLst>
      <p:ext uri="{BB962C8B-B14F-4D97-AF65-F5344CB8AC3E}">
        <p14:creationId xmlns:p14="http://schemas.microsoft.com/office/powerpoint/2010/main" val="8863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31875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31876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31877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31878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31879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31880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31881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31882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31883" name="AutoShape 11"/>
          <p:cNvCxnSpPr>
            <a:cxnSpLocks noChangeShapeType="1"/>
            <a:stCxn id="1231875" idx="3"/>
            <a:endCxn id="1231881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84" name="AutoShape 12"/>
          <p:cNvCxnSpPr>
            <a:cxnSpLocks noChangeShapeType="1"/>
            <a:stCxn id="1231881" idx="5"/>
            <a:endCxn id="1231880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85" name="AutoShape 13"/>
          <p:cNvCxnSpPr>
            <a:cxnSpLocks noChangeShapeType="1"/>
            <a:stCxn id="1231881" idx="6"/>
            <a:endCxn id="1231879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86" name="AutoShape 14"/>
          <p:cNvCxnSpPr>
            <a:cxnSpLocks noChangeShapeType="1"/>
            <a:stCxn id="1231879" idx="2"/>
            <a:endCxn id="1231880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87" name="AutoShape 15"/>
          <p:cNvCxnSpPr>
            <a:cxnSpLocks noChangeShapeType="1"/>
            <a:stCxn id="1231880" idx="0"/>
            <a:endCxn id="1231875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88" name="AutoShape 16"/>
          <p:cNvCxnSpPr>
            <a:cxnSpLocks noChangeShapeType="1"/>
            <a:stCxn id="1231875" idx="5"/>
            <a:endCxn id="1231879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89" name="AutoShape 17"/>
          <p:cNvCxnSpPr>
            <a:cxnSpLocks noChangeShapeType="1"/>
            <a:stCxn id="1231876" idx="4"/>
            <a:endCxn id="1231879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0" name="AutoShape 18"/>
          <p:cNvCxnSpPr>
            <a:cxnSpLocks noChangeShapeType="1"/>
            <a:stCxn id="1231875" idx="6"/>
            <a:endCxn id="1231876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1" name="AutoShape 19"/>
          <p:cNvCxnSpPr>
            <a:cxnSpLocks noChangeShapeType="1"/>
            <a:stCxn id="1231877" idx="2"/>
            <a:endCxn id="1231876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2" name="AutoShape 20"/>
          <p:cNvCxnSpPr>
            <a:cxnSpLocks noChangeShapeType="1"/>
            <a:stCxn id="1231876" idx="5"/>
            <a:endCxn id="1231882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3" name="AutoShape 21"/>
          <p:cNvCxnSpPr>
            <a:cxnSpLocks noChangeShapeType="1"/>
            <a:stCxn id="1231877" idx="3"/>
            <a:endCxn id="1231882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4" name="AutoShape 22"/>
          <p:cNvCxnSpPr>
            <a:cxnSpLocks noChangeShapeType="1"/>
            <a:stCxn id="1231877" idx="4"/>
            <a:endCxn id="1231878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5" name="AutoShape 23"/>
          <p:cNvCxnSpPr>
            <a:cxnSpLocks noChangeShapeType="1"/>
            <a:stCxn id="1231878" idx="2"/>
            <a:endCxn id="1231879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96" name="AutoShape 24"/>
          <p:cNvCxnSpPr>
            <a:cxnSpLocks noChangeShapeType="1"/>
            <a:stCxn id="1231882" idx="3"/>
            <a:endCxn id="1231879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897" name="Line 25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98" name="Text Box 26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31899" name="Oval 27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31900" name="Text Box 28"/>
          <p:cNvSpPr txBox="1">
            <a:spLocks noChangeArrowheads="1"/>
          </p:cNvSpPr>
          <p:nvPr/>
        </p:nvSpPr>
        <p:spPr bwMode="auto">
          <a:xfrm>
            <a:off x="242492" y="5791201"/>
            <a:ext cx="156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231901" name="Text Box 29"/>
          <p:cNvSpPr txBox="1">
            <a:spLocks noChangeArrowheads="1"/>
          </p:cNvSpPr>
          <p:nvPr/>
        </p:nvSpPr>
        <p:spPr bwMode="auto">
          <a:xfrm>
            <a:off x="1981200" y="5791201"/>
            <a:ext cx="16466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</p:spTree>
    <p:extLst>
      <p:ext uri="{BB962C8B-B14F-4D97-AF65-F5344CB8AC3E}">
        <p14:creationId xmlns:p14="http://schemas.microsoft.com/office/powerpoint/2010/main" val="30517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33923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33924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33925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33926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33927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33928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33929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33930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33931" name="AutoShape 11"/>
          <p:cNvCxnSpPr>
            <a:cxnSpLocks noChangeShapeType="1"/>
            <a:stCxn id="1233923" idx="3"/>
            <a:endCxn id="1233929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2" name="AutoShape 12"/>
          <p:cNvCxnSpPr>
            <a:cxnSpLocks noChangeShapeType="1"/>
            <a:stCxn id="1233929" idx="5"/>
            <a:endCxn id="1233928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3" name="AutoShape 13"/>
          <p:cNvCxnSpPr>
            <a:cxnSpLocks noChangeShapeType="1"/>
            <a:stCxn id="1233929" idx="6"/>
            <a:endCxn id="1233927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4" name="AutoShape 14"/>
          <p:cNvCxnSpPr>
            <a:cxnSpLocks noChangeShapeType="1"/>
            <a:stCxn id="1233927" idx="2"/>
            <a:endCxn id="1233928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5" name="AutoShape 15"/>
          <p:cNvCxnSpPr>
            <a:cxnSpLocks noChangeShapeType="1"/>
            <a:stCxn id="1233928" idx="0"/>
            <a:endCxn id="1233923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6" name="AutoShape 16"/>
          <p:cNvCxnSpPr>
            <a:cxnSpLocks noChangeShapeType="1"/>
            <a:stCxn id="1233924" idx="4"/>
            <a:endCxn id="1233927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7" name="AutoShape 17"/>
          <p:cNvCxnSpPr>
            <a:cxnSpLocks noChangeShapeType="1"/>
            <a:stCxn id="1233923" idx="6"/>
            <a:endCxn id="1233924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8" name="AutoShape 18"/>
          <p:cNvCxnSpPr>
            <a:cxnSpLocks noChangeShapeType="1"/>
            <a:stCxn id="1233925" idx="2"/>
            <a:endCxn id="1233924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39" name="AutoShape 19"/>
          <p:cNvCxnSpPr>
            <a:cxnSpLocks noChangeShapeType="1"/>
            <a:stCxn id="1233924" idx="5"/>
            <a:endCxn id="1233930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40" name="AutoShape 20"/>
          <p:cNvCxnSpPr>
            <a:cxnSpLocks noChangeShapeType="1"/>
            <a:stCxn id="1233925" idx="3"/>
            <a:endCxn id="1233930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41" name="AutoShape 21"/>
          <p:cNvCxnSpPr>
            <a:cxnSpLocks noChangeShapeType="1"/>
            <a:stCxn id="1233925" idx="4"/>
            <a:endCxn id="1233926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42" name="AutoShape 22"/>
          <p:cNvCxnSpPr>
            <a:cxnSpLocks noChangeShapeType="1"/>
            <a:stCxn id="1233926" idx="2"/>
            <a:endCxn id="1233927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943" name="AutoShape 23"/>
          <p:cNvCxnSpPr>
            <a:cxnSpLocks noChangeShapeType="1"/>
            <a:stCxn id="1233930" idx="3"/>
            <a:endCxn id="1233927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944" name="Line 24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945" name="Text Box 25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33946" name="Oval 26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33947" name="Text Box 27"/>
          <p:cNvSpPr txBox="1">
            <a:spLocks noChangeArrowheads="1"/>
          </p:cNvSpPr>
          <p:nvPr/>
        </p:nvSpPr>
        <p:spPr bwMode="auto">
          <a:xfrm>
            <a:off x="242492" y="5791201"/>
            <a:ext cx="156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233948" name="Text Box 28"/>
          <p:cNvSpPr txBox="1">
            <a:spLocks noChangeArrowheads="1"/>
          </p:cNvSpPr>
          <p:nvPr/>
        </p:nvSpPr>
        <p:spPr bwMode="auto">
          <a:xfrm>
            <a:off x="1981200" y="5791201"/>
            <a:ext cx="16466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1233949" name="Text Box 29"/>
          <p:cNvSpPr txBox="1">
            <a:spLocks noChangeArrowheads="1"/>
          </p:cNvSpPr>
          <p:nvPr/>
        </p:nvSpPr>
        <p:spPr bwMode="auto">
          <a:xfrm>
            <a:off x="3797301" y="5791201"/>
            <a:ext cx="21419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1233950" name="AutoShape 30"/>
          <p:cNvCxnSpPr>
            <a:cxnSpLocks noChangeShapeType="1"/>
            <a:stCxn id="1233923" idx="5"/>
            <a:endCxn id="1233927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52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78" y="1690688"/>
            <a:ext cx="3289102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End vertices</a:t>
            </a:r>
            <a:r>
              <a:rPr lang="en-US" altLang="en-US" sz="2000" dirty="0"/>
              <a:t> (or endpoints) of an edge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 and V are the endpoints of a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Edges incident on a vertex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a, d, and b are incident on V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 and V are adjacent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 has degree 5 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CC0000"/>
                </a:solidFill>
              </a:rPr>
              <a:t>Self-loop</a:t>
            </a:r>
            <a:endParaRPr lang="en-US" altLang="en-US" sz="2000" dirty="0">
              <a:solidFill>
                <a:srgbClr val="CC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j is a self-loop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 rot="21600000">
            <a:off x="4956870" y="2208213"/>
            <a:ext cx="3436144" cy="3200400"/>
            <a:chOff x="2808" y="1104"/>
            <a:chExt cx="2664" cy="2016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U</a:t>
              </a: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V</a:t>
              </a:r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Z</a:t>
              </a:r>
            </a:p>
          </p:txBody>
        </p:sp>
        <p:cxnSp>
          <p:nvCxnSpPr>
            <p:cNvPr id="52234" name="AutoShape 10"/>
            <p:cNvCxnSpPr>
              <a:cxnSpLocks noChangeShapeType="1"/>
              <a:stCxn id="52231" idx="3"/>
              <a:endCxn id="52230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5" name="AutoShape 11"/>
            <p:cNvCxnSpPr>
              <a:cxnSpLocks noChangeShapeType="1"/>
              <a:stCxn id="52232" idx="1"/>
              <a:endCxn id="52230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6" name="AutoShape 12"/>
            <p:cNvCxnSpPr>
              <a:cxnSpLocks noChangeShapeType="1"/>
              <a:stCxn id="52232" idx="7"/>
              <a:endCxn id="52229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7" name="AutoShape 13"/>
            <p:cNvCxnSpPr>
              <a:cxnSpLocks noChangeShapeType="1"/>
              <a:stCxn id="52231" idx="5"/>
              <a:endCxn id="5222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8" name="AutoShape 14"/>
            <p:cNvCxnSpPr>
              <a:cxnSpLocks noChangeShapeType="1"/>
              <a:stCxn id="52231" idx="4"/>
              <a:endCxn id="52232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3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Y</a:t>
              </a:r>
            </a:p>
          </p:txBody>
        </p:sp>
        <p:cxnSp>
          <p:nvCxnSpPr>
            <p:cNvPr id="52240" name="AutoShape 16"/>
            <p:cNvCxnSpPr>
              <a:cxnSpLocks noChangeShapeType="1"/>
              <a:stCxn id="52232" idx="5"/>
              <a:endCxn id="5223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41" name="AutoShape 17"/>
            <p:cNvCxnSpPr>
              <a:cxnSpLocks noChangeShapeType="1"/>
              <a:stCxn id="52229" idx="4"/>
              <a:endCxn id="5223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3028" y="1254"/>
              <a:ext cx="2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022" y="1974"/>
              <a:ext cx="2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3760" y="1254"/>
              <a:ext cx="2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3763" y="2004"/>
              <a:ext cx="2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3478" y="1680"/>
              <a:ext cx="2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655" y="2646"/>
              <a:ext cx="2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4054" y="2292"/>
              <a:ext cx="2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371" y="1392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4410" y="2016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5262" y="1392"/>
              <a:ext cx="2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j</a:t>
              </a:r>
            </a:p>
          </p:txBody>
        </p:sp>
        <p:cxnSp>
          <p:nvCxnSpPr>
            <p:cNvPr id="52252" name="AutoShape 28"/>
            <p:cNvCxnSpPr>
              <a:cxnSpLocks noChangeShapeType="1"/>
              <a:stCxn id="52229" idx="5"/>
              <a:endCxn id="52233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53" name="AutoShape 29"/>
            <p:cNvCxnSpPr>
              <a:cxnSpLocks noChangeShapeType="1"/>
              <a:stCxn id="52229" idx="7"/>
              <a:endCxn id="52233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54" name="AutoShape 30"/>
            <p:cNvCxnSpPr>
              <a:cxnSpLocks noChangeShapeType="1"/>
              <a:stCxn id="52233" idx="5"/>
              <a:endCxn id="52233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73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DFS: Kinds of edges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DFS introduces an important distinction among edges in the original graph:</a:t>
            </a:r>
          </a:p>
          <a:p>
            <a:pPr lvl="1"/>
            <a:r>
              <a:rPr lang="en-US" altLang="en-US" i="1" dirty="0"/>
              <a:t>Tree edge</a:t>
            </a:r>
            <a:r>
              <a:rPr lang="en-US" altLang="en-US" dirty="0"/>
              <a:t>: encounter new (white) vertex </a:t>
            </a:r>
          </a:p>
          <a:p>
            <a:pPr lvl="1"/>
            <a:r>
              <a:rPr lang="en-US" altLang="en-US" i="1" dirty="0"/>
              <a:t>Back edge</a:t>
            </a:r>
            <a:r>
              <a:rPr lang="en-US" altLang="en-US" dirty="0"/>
              <a:t>: from descendent to ancestor</a:t>
            </a:r>
          </a:p>
          <a:p>
            <a:pPr lvl="1"/>
            <a:r>
              <a:rPr lang="en-US" altLang="en-US" i="1" dirty="0"/>
              <a:t>Forward edge</a:t>
            </a:r>
            <a:r>
              <a:rPr lang="en-US" altLang="en-US" dirty="0"/>
              <a:t>: from ancestor to descendent</a:t>
            </a:r>
          </a:p>
          <a:p>
            <a:pPr lvl="1"/>
            <a:r>
              <a:rPr lang="en-US" altLang="en-US" i="1" dirty="0"/>
              <a:t>Cross edge</a:t>
            </a:r>
            <a:r>
              <a:rPr lang="en-US" altLang="en-US" dirty="0"/>
              <a:t>: between a tree or subtrees</a:t>
            </a:r>
          </a:p>
          <a:p>
            <a:r>
              <a:rPr lang="en-US" altLang="en-US" dirty="0"/>
              <a:t>Note: tree &amp; back edges are important; most algorithms don’t distinguish forward &amp; cross</a:t>
            </a:r>
          </a:p>
        </p:txBody>
      </p:sp>
    </p:spTree>
    <p:extLst>
      <p:ext uri="{BB962C8B-B14F-4D97-AF65-F5344CB8AC3E}">
        <p14:creationId xmlns:p14="http://schemas.microsoft.com/office/powerpoint/2010/main" val="16817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35971" name="Oval 3"/>
          <p:cNvSpPr>
            <a:spLocks noChangeArrowheads="1"/>
          </p:cNvSpPr>
          <p:nvPr/>
        </p:nvSpPr>
        <p:spPr bwMode="auto">
          <a:xfrm>
            <a:off x="16510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35972" name="Oval 4"/>
          <p:cNvSpPr>
            <a:spLocks noChangeArrowheads="1"/>
          </p:cNvSpPr>
          <p:nvPr/>
        </p:nvSpPr>
        <p:spPr bwMode="auto">
          <a:xfrm>
            <a:off x="454025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35973" name="Oval 5"/>
          <p:cNvSpPr>
            <a:spLocks noChangeArrowheads="1"/>
          </p:cNvSpPr>
          <p:nvPr/>
        </p:nvSpPr>
        <p:spPr bwMode="auto">
          <a:xfrm>
            <a:off x="7429500" y="2362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35974" name="Oval 6"/>
          <p:cNvSpPr>
            <a:spLocks noChangeArrowheads="1"/>
          </p:cNvSpPr>
          <p:nvPr/>
        </p:nvSpPr>
        <p:spPr bwMode="auto">
          <a:xfrm>
            <a:off x="74295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35975" name="Oval 7"/>
          <p:cNvSpPr>
            <a:spLocks noChangeArrowheads="1"/>
          </p:cNvSpPr>
          <p:nvPr/>
        </p:nvSpPr>
        <p:spPr bwMode="auto">
          <a:xfrm>
            <a:off x="454025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35976" name="Oval 8"/>
          <p:cNvSpPr>
            <a:spLocks noChangeArrowheads="1"/>
          </p:cNvSpPr>
          <p:nvPr/>
        </p:nvSpPr>
        <p:spPr bwMode="auto">
          <a:xfrm>
            <a:off x="1651000" y="47244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35977" name="Oval 9"/>
          <p:cNvSpPr>
            <a:spLocks noChangeArrowheads="1"/>
          </p:cNvSpPr>
          <p:nvPr/>
        </p:nvSpPr>
        <p:spPr bwMode="auto">
          <a:xfrm>
            <a:off x="2476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35978" name="Oval 10"/>
          <p:cNvSpPr>
            <a:spLocks noChangeArrowheads="1"/>
          </p:cNvSpPr>
          <p:nvPr/>
        </p:nvSpPr>
        <p:spPr bwMode="auto">
          <a:xfrm>
            <a:off x="6026150" y="3505200"/>
            <a:ext cx="11557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35979" name="AutoShape 11"/>
          <p:cNvCxnSpPr>
            <a:cxnSpLocks noChangeShapeType="1"/>
            <a:stCxn id="1235971" idx="3"/>
            <a:endCxn id="1235977" idx="7"/>
          </p:cNvCxnSpPr>
          <p:nvPr/>
        </p:nvCxnSpPr>
        <p:spPr bwMode="auto">
          <a:xfrm flipH="1">
            <a:off x="1234811" y="2962275"/>
            <a:ext cx="58472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0" name="AutoShape 12"/>
          <p:cNvCxnSpPr>
            <a:cxnSpLocks noChangeShapeType="1"/>
            <a:stCxn id="1235977" idx="5"/>
            <a:endCxn id="1235976" idx="1"/>
          </p:cNvCxnSpPr>
          <p:nvPr/>
        </p:nvCxnSpPr>
        <p:spPr bwMode="auto">
          <a:xfrm>
            <a:off x="1234811" y="4105275"/>
            <a:ext cx="584729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1" name="AutoShape 13"/>
          <p:cNvCxnSpPr>
            <a:cxnSpLocks noChangeShapeType="1"/>
            <a:stCxn id="1235977" idx="6"/>
            <a:endCxn id="1235975" idx="1"/>
          </p:cNvCxnSpPr>
          <p:nvPr/>
        </p:nvCxnSpPr>
        <p:spPr bwMode="auto">
          <a:xfrm>
            <a:off x="1418829" y="3848102"/>
            <a:ext cx="3289961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2" name="AutoShape 14"/>
          <p:cNvCxnSpPr>
            <a:cxnSpLocks noChangeShapeType="1"/>
            <a:stCxn id="1235975" idx="2"/>
            <a:endCxn id="1235976" idx="6"/>
          </p:cNvCxnSpPr>
          <p:nvPr/>
        </p:nvCxnSpPr>
        <p:spPr bwMode="auto">
          <a:xfrm flipH="1">
            <a:off x="2822179" y="5067300"/>
            <a:ext cx="1702594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3" name="AutoShape 15"/>
          <p:cNvCxnSpPr>
            <a:cxnSpLocks noChangeShapeType="1"/>
            <a:stCxn id="1235976" idx="0"/>
            <a:endCxn id="1235971" idx="4"/>
          </p:cNvCxnSpPr>
          <p:nvPr/>
        </p:nvCxnSpPr>
        <p:spPr bwMode="auto">
          <a:xfrm flipV="1">
            <a:off x="22288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4" name="AutoShape 16"/>
          <p:cNvCxnSpPr>
            <a:cxnSpLocks noChangeShapeType="1"/>
            <a:stCxn id="1235972" idx="4"/>
            <a:endCxn id="1235975" idx="0"/>
          </p:cNvCxnSpPr>
          <p:nvPr/>
        </p:nvCxnSpPr>
        <p:spPr bwMode="auto">
          <a:xfrm>
            <a:off x="5118100" y="3062289"/>
            <a:ext cx="0" cy="16478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5" name="AutoShape 17"/>
          <p:cNvCxnSpPr>
            <a:cxnSpLocks noChangeShapeType="1"/>
            <a:stCxn id="1235971" idx="6"/>
            <a:endCxn id="1235972" idx="2"/>
          </p:cNvCxnSpPr>
          <p:nvPr/>
        </p:nvCxnSpPr>
        <p:spPr bwMode="auto">
          <a:xfrm>
            <a:off x="2822179" y="2705100"/>
            <a:ext cx="170259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6" name="AutoShape 18"/>
          <p:cNvCxnSpPr>
            <a:cxnSpLocks noChangeShapeType="1"/>
            <a:stCxn id="1235973" idx="2"/>
            <a:endCxn id="1235972" idx="6"/>
          </p:cNvCxnSpPr>
          <p:nvPr/>
        </p:nvCxnSpPr>
        <p:spPr bwMode="auto">
          <a:xfrm flipH="1">
            <a:off x="5711429" y="2705100"/>
            <a:ext cx="1702594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7" name="AutoShape 19"/>
          <p:cNvCxnSpPr>
            <a:cxnSpLocks noChangeShapeType="1"/>
            <a:stCxn id="1235972" idx="5"/>
            <a:endCxn id="1235978" idx="1"/>
          </p:cNvCxnSpPr>
          <p:nvPr/>
        </p:nvCxnSpPr>
        <p:spPr bwMode="auto">
          <a:xfrm>
            <a:off x="5527411" y="2962275"/>
            <a:ext cx="667279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8" name="AutoShape 20"/>
          <p:cNvCxnSpPr>
            <a:cxnSpLocks noChangeShapeType="1"/>
            <a:stCxn id="1235973" idx="3"/>
            <a:endCxn id="1235978" idx="7"/>
          </p:cNvCxnSpPr>
          <p:nvPr/>
        </p:nvCxnSpPr>
        <p:spPr bwMode="auto">
          <a:xfrm flipH="1">
            <a:off x="7013311" y="2962275"/>
            <a:ext cx="584729" cy="62865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89" name="AutoShape 21"/>
          <p:cNvCxnSpPr>
            <a:cxnSpLocks noChangeShapeType="1"/>
            <a:stCxn id="1235973" idx="4"/>
            <a:endCxn id="1235974" idx="0"/>
          </p:cNvCxnSpPr>
          <p:nvPr/>
        </p:nvCxnSpPr>
        <p:spPr bwMode="auto">
          <a:xfrm>
            <a:off x="8007350" y="3062289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90" name="AutoShape 22"/>
          <p:cNvCxnSpPr>
            <a:cxnSpLocks noChangeShapeType="1"/>
            <a:stCxn id="1235974" idx="2"/>
            <a:endCxn id="1235975" idx="6"/>
          </p:cNvCxnSpPr>
          <p:nvPr/>
        </p:nvCxnSpPr>
        <p:spPr bwMode="auto">
          <a:xfrm flipH="1">
            <a:off x="5711429" y="5067300"/>
            <a:ext cx="1702594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91" name="AutoShape 23"/>
          <p:cNvCxnSpPr>
            <a:cxnSpLocks noChangeShapeType="1"/>
            <a:stCxn id="1235978" idx="3"/>
            <a:endCxn id="1235975" idx="7"/>
          </p:cNvCxnSpPr>
          <p:nvPr/>
        </p:nvCxnSpPr>
        <p:spPr bwMode="auto">
          <a:xfrm flipH="1">
            <a:off x="5527411" y="4105275"/>
            <a:ext cx="667279" cy="70485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992" name="Line 24"/>
          <p:cNvSpPr>
            <a:spLocks noChangeShapeType="1"/>
          </p:cNvSpPr>
          <p:nvPr/>
        </p:nvSpPr>
        <p:spPr bwMode="auto">
          <a:xfrm>
            <a:off x="495300" y="2133600"/>
            <a:ext cx="11557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93" name="Text Box 25"/>
          <p:cNvSpPr txBox="1">
            <a:spLocks noChangeArrowheads="1"/>
          </p:cNvSpPr>
          <p:nvPr/>
        </p:nvSpPr>
        <p:spPr bwMode="auto">
          <a:xfrm>
            <a:off x="145504" y="1447802"/>
            <a:ext cx="821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35994" name="Oval 26"/>
          <p:cNvSpPr>
            <a:spLocks noChangeArrowheads="1"/>
          </p:cNvSpPr>
          <p:nvPr/>
        </p:nvSpPr>
        <p:spPr bwMode="auto">
          <a:xfrm>
            <a:off x="1651000" y="1828800"/>
            <a:ext cx="1155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35995" name="Text Box 27"/>
          <p:cNvSpPr txBox="1">
            <a:spLocks noChangeArrowheads="1"/>
          </p:cNvSpPr>
          <p:nvPr/>
        </p:nvSpPr>
        <p:spPr bwMode="auto">
          <a:xfrm>
            <a:off x="242492" y="5791201"/>
            <a:ext cx="156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235996" name="Text Box 28"/>
          <p:cNvSpPr txBox="1">
            <a:spLocks noChangeArrowheads="1"/>
          </p:cNvSpPr>
          <p:nvPr/>
        </p:nvSpPr>
        <p:spPr bwMode="auto">
          <a:xfrm>
            <a:off x="1981200" y="5791201"/>
            <a:ext cx="16466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1235997" name="Text Box 29"/>
          <p:cNvSpPr txBox="1">
            <a:spLocks noChangeArrowheads="1"/>
          </p:cNvSpPr>
          <p:nvPr/>
        </p:nvSpPr>
        <p:spPr bwMode="auto">
          <a:xfrm>
            <a:off x="3797301" y="5791201"/>
            <a:ext cx="21419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accent6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1235998" name="AutoShape 30"/>
          <p:cNvCxnSpPr>
            <a:cxnSpLocks noChangeShapeType="1"/>
            <a:stCxn id="1235971" idx="5"/>
            <a:endCxn id="1235975" idx="1"/>
          </p:cNvCxnSpPr>
          <p:nvPr/>
        </p:nvCxnSpPr>
        <p:spPr bwMode="auto">
          <a:xfrm>
            <a:off x="2638161" y="2962275"/>
            <a:ext cx="2070629" cy="1847850"/>
          </a:xfrm>
          <a:prstGeom prst="straightConnector1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999" name="Text Box 31"/>
          <p:cNvSpPr txBox="1">
            <a:spLocks noChangeArrowheads="1"/>
          </p:cNvSpPr>
          <p:nvPr/>
        </p:nvSpPr>
        <p:spPr bwMode="auto">
          <a:xfrm>
            <a:off x="6108701" y="5791201"/>
            <a:ext cx="1727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Times New Roman" pitchFamily="18" charset="0"/>
              </a:rPr>
              <a:t>Cross edges</a:t>
            </a:r>
          </a:p>
        </p:txBody>
      </p:sp>
    </p:spTree>
    <p:extLst>
      <p:ext uri="{BB962C8B-B14F-4D97-AF65-F5344CB8AC3E}">
        <p14:creationId xmlns:p14="http://schemas.microsoft.com/office/powerpoint/2010/main" val="34005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And Graph Cycles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Thm</a:t>
            </a:r>
            <a:r>
              <a:rPr lang="en-US" altLang="en-US" dirty="0"/>
              <a:t>: An undirected graph is </a:t>
            </a:r>
            <a:r>
              <a:rPr lang="en-US" altLang="en-US" i="1" dirty="0">
                <a:solidFill>
                  <a:schemeClr val="tx2"/>
                </a:solidFill>
              </a:rPr>
              <a:t>acyclic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a DFS yields no back edges</a:t>
            </a:r>
          </a:p>
          <a:p>
            <a:pPr lvl="1"/>
            <a:r>
              <a:rPr lang="en-US" altLang="en-US" dirty="0"/>
              <a:t>If acyclic, no back edges (because a back edge implies a cycle</a:t>
            </a:r>
          </a:p>
          <a:p>
            <a:pPr lvl="1"/>
            <a:r>
              <a:rPr lang="en-US" altLang="en-US" dirty="0"/>
              <a:t>If no back edges, acyclic</a:t>
            </a:r>
          </a:p>
          <a:p>
            <a:pPr lvl="2"/>
            <a:r>
              <a:rPr lang="en-US" altLang="en-US" dirty="0"/>
              <a:t>No back edges implies only tree edges </a:t>
            </a:r>
            <a:r>
              <a:rPr lang="en-US" altLang="en-US" dirty="0" smtClean="0"/>
              <a:t>Only </a:t>
            </a:r>
            <a:r>
              <a:rPr lang="en-US" altLang="en-US" dirty="0"/>
              <a:t>tree edges implies we have a tree or a forest</a:t>
            </a:r>
          </a:p>
          <a:p>
            <a:pPr lvl="2"/>
            <a:r>
              <a:rPr lang="en-US" altLang="en-US" dirty="0"/>
              <a:t>Which by definition is acyclic</a:t>
            </a:r>
          </a:p>
          <a:p>
            <a:r>
              <a:rPr lang="en-US" altLang="en-US" dirty="0"/>
              <a:t>Thus, can run DFS to find whether a graph has a cycle</a:t>
            </a:r>
          </a:p>
        </p:txBody>
      </p:sp>
    </p:spTree>
    <p:extLst>
      <p:ext uri="{BB962C8B-B14F-4D97-AF65-F5344CB8AC3E}">
        <p14:creationId xmlns:p14="http://schemas.microsoft.com/office/powerpoint/2010/main" val="36988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And Cycles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/>
              </a:rPr>
              <a:t></a:t>
            </a:r>
            <a:r>
              <a:rPr lang="en-US" altLang="en-US" dirty="0" smtClean="0"/>
              <a:t>(V+E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 can actually determine if cycles exist in </a:t>
            </a:r>
            <a:r>
              <a:rPr lang="en-US" altLang="en-US" dirty="0" smtClean="0">
                <a:sym typeface="Symbol"/>
              </a:rPr>
              <a:t></a:t>
            </a:r>
            <a:r>
              <a:rPr lang="en-US" altLang="en-US" dirty="0" smtClean="0"/>
              <a:t>(</a:t>
            </a:r>
            <a:r>
              <a:rPr lang="en-US" altLang="en-US" dirty="0"/>
              <a:t>V) time:</a:t>
            </a:r>
          </a:p>
          <a:p>
            <a:pPr lvl="1"/>
            <a:r>
              <a:rPr lang="en-US" altLang="en-US" dirty="0"/>
              <a:t>In an undirected acyclic forest, |E| </a:t>
            </a:r>
            <a:r>
              <a:rPr lang="en-US" altLang="en-US" dirty="0">
                <a:sym typeface="Symbol" pitchFamily="18" charset="2"/>
              </a:rPr>
              <a:t> |V| - 1 </a:t>
            </a:r>
            <a:endParaRPr lang="en-US" altLang="en-US" dirty="0"/>
          </a:p>
          <a:p>
            <a:pPr lvl="1"/>
            <a:r>
              <a:rPr lang="en-US" altLang="en-US" dirty="0"/>
              <a:t>So count the edges: if ever see |V| distinct edges, must have seen a back edge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42724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413657"/>
            <a:ext cx="8915400" cy="990600"/>
          </a:xfrm>
        </p:spPr>
        <p:txBody>
          <a:bodyPr/>
          <a:lstStyle/>
          <a:p>
            <a:r>
              <a:rPr lang="en-US" altLang="en-US" dirty="0"/>
              <a:t>Directed Acyclic Graphs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229" y="1600202"/>
            <a:ext cx="9051471" cy="4343400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chemeClr val="tx2"/>
                </a:solidFill>
              </a:rPr>
              <a:t>directed acyclic graph</a:t>
            </a:r>
            <a:r>
              <a:rPr lang="en-US" altLang="en-US" sz="2400" dirty="0"/>
              <a:t> or </a:t>
            </a:r>
            <a:r>
              <a:rPr lang="en-US" altLang="en-US" sz="2400" i="1" dirty="0">
                <a:solidFill>
                  <a:schemeClr val="tx2"/>
                </a:solidFill>
              </a:rPr>
              <a:t>DAG</a:t>
            </a:r>
            <a:r>
              <a:rPr lang="en-US" altLang="en-US" sz="2400" dirty="0"/>
              <a:t> is a directed graph with no directed cycles</a:t>
            </a:r>
            <a:r>
              <a:rPr lang="en-US" altLang="en-US" sz="2400" dirty="0" smtClean="0"/>
              <a:t>:</a:t>
            </a:r>
          </a:p>
          <a:p>
            <a:r>
              <a:rPr lang="en-US" altLang="en-US" sz="2400" dirty="0"/>
              <a:t>directed graph G is acyclic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a DFS of G yields no back edges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sp>
        <p:nvSpPr>
          <p:cNvPr id="1317892" name="Oval 4"/>
          <p:cNvSpPr>
            <a:spLocks noChangeArrowheads="1"/>
          </p:cNvSpPr>
          <p:nvPr/>
        </p:nvSpPr>
        <p:spPr bwMode="auto">
          <a:xfrm>
            <a:off x="1651000" y="29718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893" name="Oval 5"/>
          <p:cNvSpPr>
            <a:spLocks noChangeArrowheads="1"/>
          </p:cNvSpPr>
          <p:nvPr/>
        </p:nvSpPr>
        <p:spPr bwMode="auto">
          <a:xfrm>
            <a:off x="4622800" y="30480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894" name="Oval 6"/>
          <p:cNvSpPr>
            <a:spLocks noChangeArrowheads="1"/>
          </p:cNvSpPr>
          <p:nvPr/>
        </p:nvSpPr>
        <p:spPr bwMode="auto">
          <a:xfrm>
            <a:off x="3136900" y="39624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895" name="Oval 7"/>
          <p:cNvSpPr>
            <a:spLocks noChangeArrowheads="1"/>
          </p:cNvSpPr>
          <p:nvPr/>
        </p:nvSpPr>
        <p:spPr bwMode="auto">
          <a:xfrm>
            <a:off x="1651000" y="45720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896" name="Oval 8"/>
          <p:cNvSpPr>
            <a:spLocks noChangeArrowheads="1"/>
          </p:cNvSpPr>
          <p:nvPr/>
        </p:nvSpPr>
        <p:spPr bwMode="auto">
          <a:xfrm>
            <a:off x="4705350" y="45720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897" name="Oval 9"/>
          <p:cNvSpPr>
            <a:spLocks noChangeArrowheads="1"/>
          </p:cNvSpPr>
          <p:nvPr/>
        </p:nvSpPr>
        <p:spPr bwMode="auto">
          <a:xfrm>
            <a:off x="2641600" y="57150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898" name="Oval 10"/>
          <p:cNvSpPr>
            <a:spLocks noChangeArrowheads="1"/>
          </p:cNvSpPr>
          <p:nvPr/>
        </p:nvSpPr>
        <p:spPr bwMode="auto">
          <a:xfrm>
            <a:off x="660400" y="57912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7899" name="AutoShape 11"/>
          <p:cNvCxnSpPr>
            <a:cxnSpLocks noChangeShapeType="1"/>
            <a:stCxn id="1317892" idx="4"/>
            <a:endCxn id="1317895" idx="0"/>
          </p:cNvCxnSpPr>
          <p:nvPr/>
        </p:nvCxnSpPr>
        <p:spPr bwMode="auto">
          <a:xfrm>
            <a:off x="1981200" y="3595690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0" name="AutoShape 12"/>
          <p:cNvCxnSpPr>
            <a:cxnSpLocks noChangeShapeType="1"/>
            <a:stCxn id="1317892" idx="5"/>
            <a:endCxn id="1317894" idx="1"/>
          </p:cNvCxnSpPr>
          <p:nvPr/>
        </p:nvCxnSpPr>
        <p:spPr bwMode="auto">
          <a:xfrm>
            <a:off x="2215092" y="3506790"/>
            <a:ext cx="1018117" cy="530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1" name="AutoShape 13"/>
          <p:cNvCxnSpPr>
            <a:cxnSpLocks noChangeShapeType="1"/>
            <a:stCxn id="1317893" idx="3"/>
            <a:endCxn id="1317894" idx="7"/>
          </p:cNvCxnSpPr>
          <p:nvPr/>
        </p:nvCxnSpPr>
        <p:spPr bwMode="auto">
          <a:xfrm flipH="1">
            <a:off x="3700992" y="3582990"/>
            <a:ext cx="1018117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2" name="AutoShape 14"/>
          <p:cNvCxnSpPr>
            <a:cxnSpLocks noChangeShapeType="1"/>
            <a:stCxn id="1317893" idx="4"/>
            <a:endCxn id="1317896" idx="0"/>
          </p:cNvCxnSpPr>
          <p:nvPr/>
        </p:nvCxnSpPr>
        <p:spPr bwMode="auto">
          <a:xfrm>
            <a:off x="4953000" y="3671889"/>
            <a:ext cx="8255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3" name="AutoShape 15"/>
          <p:cNvCxnSpPr>
            <a:cxnSpLocks noChangeShapeType="1"/>
            <a:stCxn id="1317896" idx="2"/>
            <a:endCxn id="1317895" idx="6"/>
          </p:cNvCxnSpPr>
          <p:nvPr/>
        </p:nvCxnSpPr>
        <p:spPr bwMode="auto">
          <a:xfrm flipH="1">
            <a:off x="2326879" y="4876800"/>
            <a:ext cx="23629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4" name="AutoShape 16"/>
          <p:cNvCxnSpPr>
            <a:cxnSpLocks noChangeShapeType="1"/>
            <a:stCxn id="1317894" idx="4"/>
            <a:endCxn id="1317897" idx="0"/>
          </p:cNvCxnSpPr>
          <p:nvPr/>
        </p:nvCxnSpPr>
        <p:spPr bwMode="auto">
          <a:xfrm flipH="1">
            <a:off x="2971800" y="4586290"/>
            <a:ext cx="495300" cy="1114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5" name="AutoShape 17"/>
          <p:cNvCxnSpPr>
            <a:cxnSpLocks noChangeShapeType="1"/>
            <a:stCxn id="1317895" idx="5"/>
            <a:endCxn id="1317897" idx="1"/>
          </p:cNvCxnSpPr>
          <p:nvPr/>
        </p:nvCxnSpPr>
        <p:spPr bwMode="auto">
          <a:xfrm>
            <a:off x="2215092" y="5106990"/>
            <a:ext cx="522817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6" name="AutoShape 18"/>
          <p:cNvCxnSpPr>
            <a:cxnSpLocks noChangeShapeType="1"/>
            <a:stCxn id="1317895" idx="3"/>
            <a:endCxn id="1317898" idx="7"/>
          </p:cNvCxnSpPr>
          <p:nvPr/>
        </p:nvCxnSpPr>
        <p:spPr bwMode="auto">
          <a:xfrm flipH="1">
            <a:off x="1224492" y="5106990"/>
            <a:ext cx="522817" cy="758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7" name="AutoShape 19"/>
          <p:cNvCxnSpPr>
            <a:cxnSpLocks noChangeShapeType="1"/>
            <a:stCxn id="1317892" idx="2"/>
            <a:endCxn id="1317898" idx="0"/>
          </p:cNvCxnSpPr>
          <p:nvPr/>
        </p:nvCxnSpPr>
        <p:spPr bwMode="auto">
          <a:xfrm rot="10800000" flipV="1">
            <a:off x="990601" y="3276602"/>
            <a:ext cx="644923" cy="2500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7908" name="Oval 20"/>
          <p:cNvSpPr>
            <a:spLocks noChangeArrowheads="1"/>
          </p:cNvSpPr>
          <p:nvPr/>
        </p:nvSpPr>
        <p:spPr bwMode="auto">
          <a:xfrm>
            <a:off x="7594600" y="36576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909" name="Oval 21"/>
          <p:cNvSpPr>
            <a:spLocks noChangeArrowheads="1"/>
          </p:cNvSpPr>
          <p:nvPr/>
        </p:nvSpPr>
        <p:spPr bwMode="auto">
          <a:xfrm>
            <a:off x="8750300" y="50292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7910" name="Oval 22"/>
          <p:cNvSpPr>
            <a:spLocks noChangeArrowheads="1"/>
          </p:cNvSpPr>
          <p:nvPr/>
        </p:nvSpPr>
        <p:spPr bwMode="auto">
          <a:xfrm>
            <a:off x="6438900" y="5029200"/>
            <a:ext cx="660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7911" name="AutoShape 23"/>
          <p:cNvCxnSpPr>
            <a:cxnSpLocks noChangeShapeType="1"/>
            <a:stCxn id="1317908" idx="3"/>
            <a:endCxn id="1317910" idx="7"/>
          </p:cNvCxnSpPr>
          <p:nvPr/>
        </p:nvCxnSpPr>
        <p:spPr bwMode="auto">
          <a:xfrm flipH="1">
            <a:off x="7002992" y="4192590"/>
            <a:ext cx="687917" cy="911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12" name="AutoShape 24"/>
          <p:cNvCxnSpPr>
            <a:cxnSpLocks noChangeShapeType="1"/>
            <a:stCxn id="1317910" idx="6"/>
            <a:endCxn id="1317909" idx="2"/>
          </p:cNvCxnSpPr>
          <p:nvPr/>
        </p:nvCxnSpPr>
        <p:spPr bwMode="auto">
          <a:xfrm>
            <a:off x="7114779" y="5334000"/>
            <a:ext cx="162004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13" name="AutoShape 25"/>
          <p:cNvCxnSpPr>
            <a:cxnSpLocks noChangeShapeType="1"/>
            <a:stCxn id="1317908" idx="5"/>
            <a:endCxn id="1317909" idx="1"/>
          </p:cNvCxnSpPr>
          <p:nvPr/>
        </p:nvCxnSpPr>
        <p:spPr bwMode="auto">
          <a:xfrm>
            <a:off x="8158692" y="4192590"/>
            <a:ext cx="687917" cy="911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4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Topological Sort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Topological sort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a DAG:</a:t>
            </a:r>
          </a:p>
          <a:p>
            <a:pPr lvl="1"/>
            <a:r>
              <a:rPr lang="en-US" altLang="en-US" dirty="0"/>
              <a:t>Linear ordering of all vertices in graph G such that vertex </a:t>
            </a:r>
            <a:r>
              <a:rPr lang="en-US" altLang="en-US" i="1" dirty="0"/>
              <a:t>u</a:t>
            </a:r>
            <a:r>
              <a:rPr lang="en-US" altLang="en-US" dirty="0"/>
              <a:t> comes before vertex </a:t>
            </a:r>
            <a:r>
              <a:rPr lang="en-US" altLang="en-US" i="1" dirty="0"/>
              <a:t>v</a:t>
            </a:r>
            <a:r>
              <a:rPr lang="en-US" altLang="en-US" dirty="0"/>
              <a:t> if edge (</a:t>
            </a:r>
            <a:r>
              <a:rPr lang="en-US" altLang="en-US" i="1" dirty="0"/>
              <a:t>u</a:t>
            </a:r>
            <a:r>
              <a:rPr lang="en-US" altLang="en-US" dirty="0"/>
              <a:t>, </a:t>
            </a:r>
            <a:r>
              <a:rPr lang="en-US" altLang="en-US" i="1" dirty="0"/>
              <a:t>v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 G</a:t>
            </a:r>
          </a:p>
          <a:p>
            <a:r>
              <a:rPr lang="en-US" altLang="en-US" dirty="0"/>
              <a:t>Real-world example: getting dressed</a:t>
            </a:r>
          </a:p>
        </p:txBody>
      </p:sp>
    </p:spTree>
    <p:extLst>
      <p:ext uri="{BB962C8B-B14F-4D97-AF65-F5344CB8AC3E}">
        <p14:creationId xmlns:p14="http://schemas.microsoft.com/office/powerpoint/2010/main" val="10636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C0D-7677-48BA-9ADD-E7F3A2167B3B}" type="datetime1">
              <a:rPr lang="en-US" altLang="en-US" smtClean="0"/>
              <a:t>7/19/2016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346950" y="6324600"/>
            <a:ext cx="2063750" cy="457200"/>
          </a:xfrm>
          <a:prstGeom prst="rect">
            <a:avLst/>
          </a:prstGeom>
        </p:spPr>
        <p:txBody>
          <a:bodyPr/>
          <a:lstStyle/>
          <a:p>
            <a:fld id="{0AB71BC0-F2C4-4F42-B22D-BD0353322C7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/>
              <a:t>Topological Sort Example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220" y="1666506"/>
            <a:ext cx="9054704" cy="2155825"/>
          </a:xfrm>
        </p:spPr>
        <p:txBody>
          <a:bodyPr/>
          <a:lstStyle/>
          <a:p>
            <a:r>
              <a:rPr lang="da-DK" altLang="en-US" sz="2800" dirty="0"/>
              <a:t>Precedence relations: an edge from </a:t>
            </a:r>
            <a:r>
              <a:rPr lang="da-DK" altLang="en-US" sz="2800" i="1" dirty="0"/>
              <a:t>x</a:t>
            </a:r>
            <a:r>
              <a:rPr lang="da-DK" altLang="en-US" sz="2800" dirty="0"/>
              <a:t> to </a:t>
            </a:r>
            <a:r>
              <a:rPr lang="da-DK" altLang="en-US" sz="2800" i="1" dirty="0"/>
              <a:t>y</a:t>
            </a:r>
            <a:r>
              <a:rPr lang="da-DK" altLang="en-US" sz="2800" dirty="0"/>
              <a:t> means one must be done with </a:t>
            </a:r>
            <a:r>
              <a:rPr lang="da-DK" altLang="en-US" sz="2800" i="1" dirty="0"/>
              <a:t>x</a:t>
            </a:r>
            <a:r>
              <a:rPr lang="da-DK" altLang="en-US" sz="2800" dirty="0"/>
              <a:t> before one can do </a:t>
            </a:r>
            <a:r>
              <a:rPr lang="da-DK" altLang="en-US" sz="2800" i="1" dirty="0"/>
              <a:t>y</a:t>
            </a:r>
          </a:p>
          <a:p>
            <a:r>
              <a:rPr lang="da-DK" altLang="en-US" sz="2800" dirty="0"/>
              <a:t>Intuition: can schedule task only when all of its subtasks have been scheduled </a:t>
            </a:r>
          </a:p>
        </p:txBody>
      </p:sp>
      <p:graphicFrame>
        <p:nvGraphicFramePr>
          <p:cNvPr id="704516" name="Object 4"/>
          <p:cNvGraphicFramePr>
            <a:graphicFrameLocks noChangeAspect="1"/>
          </p:cNvGraphicFramePr>
          <p:nvPr/>
        </p:nvGraphicFramePr>
        <p:xfrm>
          <a:off x="2282164" y="3422652"/>
          <a:ext cx="50355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" name="Photo Editor Photo" r:id="rId3" imgW="5125165" imgH="2467319" progId="MSPhotoEd.3">
                  <p:embed/>
                </p:oleObj>
              </mc:Choice>
              <mc:Fallback>
                <p:oleObj name="Photo Editor Photo" r:id="rId3" imgW="5125165" imgH="24673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164" y="3422652"/>
                        <a:ext cx="50355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7" name="Object 5"/>
          <p:cNvGraphicFramePr>
            <a:graphicFrameLocks noChangeAspect="1"/>
          </p:cNvGraphicFramePr>
          <p:nvPr/>
        </p:nvGraphicFramePr>
        <p:xfrm>
          <a:off x="1006079" y="5586413"/>
          <a:ext cx="821544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Photo Editor Photo" r:id="rId5" imgW="7582958" imgH="914286" progId="MSPhotoEd.3">
                  <p:embed/>
                </p:oleObj>
              </mc:Choice>
              <mc:Fallback>
                <p:oleObj name="Photo Editor Photo" r:id="rId5" imgW="7582958" imgH="9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079" y="5586413"/>
                        <a:ext cx="8215444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2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Algorithm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Topological-Sort()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Run DFS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When a vertex is finished, output it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Vertices are output in reverse topological order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}</a:t>
            </a:r>
          </a:p>
          <a:p>
            <a:r>
              <a:rPr lang="en-US" altLang="en-US" dirty="0"/>
              <a:t>Time: </a:t>
            </a:r>
            <a:r>
              <a:rPr lang="en-US" altLang="en-US" dirty="0" smtClean="0">
                <a:sym typeface="Symbol"/>
              </a:rPr>
              <a:t></a:t>
            </a:r>
            <a:r>
              <a:rPr lang="en-US" altLang="en-US" dirty="0" smtClean="0"/>
              <a:t>(</a:t>
            </a:r>
            <a:r>
              <a:rPr lang="en-US" altLang="en-US" dirty="0"/>
              <a:t>V+E)</a:t>
            </a:r>
          </a:p>
          <a:p>
            <a:pPr marL="0" indent="0"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99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Topological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321719" y="52117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5" name="Oval 54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881688" y="321468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17344" y="1368199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359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6" grpId="0"/>
      <p:bldP spid="57" grpId="0" animBg="1"/>
      <p:bldP spid="3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5390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5391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5393" name="TextBox 49"/>
          <p:cNvSpPr txBox="1">
            <a:spLocks noChangeArrowheads="1"/>
          </p:cNvSpPr>
          <p:nvPr/>
        </p:nvSpPr>
        <p:spPr bwMode="auto">
          <a:xfrm>
            <a:off x="2321719" y="52117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5394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5400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81688" y="321468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15641" y="4357689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 dirty="0"/>
              <a:t>d = </a:t>
            </a:r>
            <a:r>
              <a:rPr lang="en-CA" alt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 dirty="0"/>
          </a:p>
          <a:p>
            <a:r>
              <a:rPr lang="en-CA" altLang="en-US" dirty="0"/>
              <a:t>f = </a:t>
            </a:r>
            <a:r>
              <a:rPr lang="en-CA" alt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3246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1803D7-6ACD-41BF-8220-91765406F774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2625" y="1447800"/>
            <a:ext cx="8502650" cy="54102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+mn-lt"/>
                <a:cs typeface="+mn-cs"/>
              </a:rPr>
              <a:t>A </a:t>
            </a:r>
            <a:r>
              <a:rPr lang="en-US" sz="2000" b="1" kern="0" dirty="0">
                <a:latin typeface="+mn-lt"/>
                <a:cs typeface="+mn-cs"/>
              </a:rPr>
              <a:t>path</a:t>
            </a:r>
            <a:r>
              <a:rPr lang="en-US" sz="2000" kern="0" dirty="0">
                <a:latin typeface="+mn-lt"/>
                <a:cs typeface="+mn-cs"/>
              </a:rPr>
              <a:t> in an undirected graph G = (V, E) is a sequence P of nodes v</a:t>
            </a:r>
            <a:r>
              <a:rPr lang="en-US" sz="2000" kern="0" baseline="-25000" dirty="0">
                <a:latin typeface="+mn-lt"/>
                <a:cs typeface="+mn-cs"/>
              </a:rPr>
              <a:t>1</a:t>
            </a:r>
            <a:r>
              <a:rPr lang="en-US" sz="2000" kern="0" dirty="0">
                <a:latin typeface="+mn-lt"/>
                <a:cs typeface="+mn-cs"/>
              </a:rPr>
              <a:t>, v</a:t>
            </a:r>
            <a:r>
              <a:rPr lang="en-US" sz="2000" kern="0" baseline="-25000" dirty="0">
                <a:latin typeface="+mn-lt"/>
                <a:cs typeface="+mn-cs"/>
              </a:rPr>
              <a:t>2</a:t>
            </a:r>
            <a:r>
              <a:rPr lang="en-US" sz="2000" kern="0" dirty="0">
                <a:latin typeface="+mn-lt"/>
                <a:cs typeface="+mn-cs"/>
              </a:rPr>
              <a:t>, …, v</a:t>
            </a:r>
            <a:r>
              <a:rPr lang="en-US" sz="2000" kern="0" baseline="-25000" dirty="0">
                <a:latin typeface="+mn-lt"/>
                <a:cs typeface="+mn-cs"/>
              </a:rPr>
              <a:t>k-1</a:t>
            </a:r>
            <a:r>
              <a:rPr lang="en-US" sz="2000" kern="0" dirty="0">
                <a:latin typeface="+mn-lt"/>
                <a:cs typeface="+mn-cs"/>
              </a:rPr>
              <a:t>, </a:t>
            </a:r>
            <a:r>
              <a:rPr lang="en-US" sz="2000" kern="0" dirty="0" err="1">
                <a:latin typeface="+mn-lt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  <a:cs typeface="+mn-cs"/>
              </a:rPr>
              <a:t>k</a:t>
            </a:r>
            <a:r>
              <a:rPr lang="en-US" sz="2000" kern="0" dirty="0">
                <a:latin typeface="+mn-lt"/>
                <a:cs typeface="+mn-cs"/>
              </a:rPr>
              <a:t> with the property that each consecutive pair v</a:t>
            </a:r>
            <a:r>
              <a:rPr lang="en-US" sz="2000" kern="0" baseline="-25000" dirty="0">
                <a:latin typeface="+mn-lt"/>
                <a:cs typeface="+mn-cs"/>
              </a:rPr>
              <a:t>i</a:t>
            </a:r>
            <a:r>
              <a:rPr lang="en-US" sz="2000" kern="0" dirty="0">
                <a:latin typeface="+mn-lt"/>
                <a:cs typeface="+mn-cs"/>
              </a:rPr>
              <a:t>, v</a:t>
            </a:r>
            <a:r>
              <a:rPr lang="en-US" sz="2000" kern="0" baseline="-25000" dirty="0">
                <a:latin typeface="+mn-lt"/>
                <a:cs typeface="+mn-cs"/>
              </a:rPr>
              <a:t>i+1</a:t>
            </a:r>
            <a:r>
              <a:rPr lang="en-US" sz="2000" kern="0" dirty="0">
                <a:latin typeface="+mn-lt"/>
                <a:cs typeface="+mn-cs"/>
              </a:rPr>
              <a:t> is joined by an edge in </a:t>
            </a:r>
            <a:r>
              <a:rPr lang="en-US" sz="2000" kern="0" dirty="0" smtClean="0">
                <a:latin typeface="+mn-lt"/>
                <a:cs typeface="+mn-cs"/>
              </a:rPr>
              <a:t>E.   So</a:t>
            </a:r>
            <a:r>
              <a:rPr lang="en-US" sz="2000" kern="0" dirty="0">
                <a:latin typeface="+mn-lt"/>
                <a:cs typeface="+mn-cs"/>
              </a:rPr>
              <a:t>, nodes can repeat, but edges do not.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Arial" charset="0"/>
                <a:cs typeface="Arial" charset="0"/>
              </a:rPr>
              <a:t>A </a:t>
            </a:r>
            <a:r>
              <a:rPr lang="en-US" sz="2000" b="1" kern="0" dirty="0">
                <a:latin typeface="Arial" charset="0"/>
                <a:cs typeface="Arial" charset="0"/>
              </a:rPr>
              <a:t>walk: </a:t>
            </a:r>
            <a:r>
              <a:rPr lang="en-US" sz="2000" kern="0" dirty="0">
                <a:latin typeface="Arial" charset="0"/>
                <a:cs typeface="Arial" charset="0"/>
              </a:rPr>
              <a:t>a path in which edges/nodes can be repeated.</a:t>
            </a:r>
            <a:endParaRPr lang="en-US" sz="2000" kern="0" dirty="0"/>
          </a:p>
          <a:p>
            <a:pPr marL="285750" indent="-28575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+mn-lt"/>
                <a:cs typeface="+mn-cs"/>
              </a:rPr>
              <a:t>A </a:t>
            </a:r>
            <a:r>
              <a:rPr lang="en-US" sz="2000" kern="0" dirty="0">
                <a:latin typeface="+mn-lt"/>
                <a:cs typeface="+mn-cs"/>
              </a:rPr>
              <a:t>path is </a:t>
            </a:r>
            <a:r>
              <a:rPr lang="en-US" sz="2000" b="1" kern="0" dirty="0">
                <a:latin typeface="+mn-lt"/>
                <a:cs typeface="+mn-cs"/>
              </a:rPr>
              <a:t>simple</a:t>
            </a:r>
            <a:r>
              <a:rPr lang="en-US" sz="2000" kern="0" dirty="0">
                <a:latin typeface="+mn-lt"/>
                <a:cs typeface="+mn-cs"/>
              </a:rPr>
              <a:t> if all nodes are distinct.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 </a:t>
            </a:r>
            <a:r>
              <a:rPr lang="en-US" altLang="en-US" sz="2000" b="1" dirty="0"/>
              <a:t>cycle</a:t>
            </a:r>
            <a:r>
              <a:rPr lang="en-US" altLang="en-US" sz="2000" dirty="0"/>
              <a:t> is a path in </a:t>
            </a:r>
            <a:r>
              <a:rPr lang="en-US" altLang="en-US" sz="2000" dirty="0" smtClean="0"/>
              <a:t>which the </a:t>
            </a:r>
            <a:r>
              <a:rPr lang="en-US" altLang="en-US" sz="2000" dirty="0"/>
              <a:t>first and final vertices are the same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1682750" y="5003800"/>
            <a:ext cx="762000" cy="660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>
            <a:off x="2393950" y="5334000"/>
            <a:ext cx="4127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06700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1400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51000" y="4876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51000" y="5638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11" name="TextBox 11"/>
          <p:cNvSpPr txBox="1">
            <a:spLocks noChangeArrowheads="1"/>
          </p:cNvSpPr>
          <p:nvPr/>
        </p:nvSpPr>
        <p:spPr bwMode="auto">
          <a:xfrm>
            <a:off x="1312202" y="4800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12" name="TextBox 12"/>
          <p:cNvSpPr txBox="1">
            <a:spLocks noChangeArrowheads="1"/>
          </p:cNvSpPr>
          <p:nvPr/>
        </p:nvSpPr>
        <p:spPr bwMode="auto">
          <a:xfrm>
            <a:off x="1320800" y="55737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5613" name="TextBox 13"/>
          <p:cNvSpPr txBox="1">
            <a:spLocks noChangeArrowheads="1"/>
          </p:cNvSpPr>
          <p:nvPr/>
        </p:nvSpPr>
        <p:spPr bwMode="auto">
          <a:xfrm>
            <a:off x="2220252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14" name="TextBox 14"/>
          <p:cNvSpPr txBox="1">
            <a:spLocks noChangeArrowheads="1"/>
          </p:cNvSpPr>
          <p:nvPr/>
        </p:nvSpPr>
        <p:spPr bwMode="auto">
          <a:xfrm>
            <a:off x="2724150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672550" y="5003800"/>
            <a:ext cx="762000" cy="660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>
            <a:off x="4383750" y="5334000"/>
            <a:ext cx="4127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96500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01200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40800" y="4876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40800" y="5638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21" name="TextBox 21"/>
          <p:cNvSpPr txBox="1">
            <a:spLocks noChangeArrowheads="1"/>
          </p:cNvSpPr>
          <p:nvPr/>
        </p:nvSpPr>
        <p:spPr bwMode="auto">
          <a:xfrm>
            <a:off x="3302000" y="4800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22" name="TextBox 22"/>
          <p:cNvSpPr txBox="1">
            <a:spLocks noChangeArrowheads="1"/>
          </p:cNvSpPr>
          <p:nvPr/>
        </p:nvSpPr>
        <p:spPr bwMode="auto">
          <a:xfrm>
            <a:off x="4210050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23" name="TextBox 23"/>
          <p:cNvSpPr txBox="1">
            <a:spLocks noChangeArrowheads="1"/>
          </p:cNvSpPr>
          <p:nvPr/>
        </p:nvSpPr>
        <p:spPr bwMode="auto">
          <a:xfrm>
            <a:off x="4713950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5488650" y="5003800"/>
            <a:ext cx="762000" cy="660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25" idx="0"/>
          </p:cNvCxnSpPr>
          <p:nvPr/>
        </p:nvCxnSpPr>
        <p:spPr>
          <a:xfrm>
            <a:off x="6199850" y="5334000"/>
            <a:ext cx="4127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12600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17300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56900" y="4876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56900" y="5638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30" name="TextBox 30"/>
          <p:cNvSpPr txBox="1">
            <a:spLocks noChangeArrowheads="1"/>
          </p:cNvSpPr>
          <p:nvPr/>
        </p:nvSpPr>
        <p:spPr bwMode="auto">
          <a:xfrm>
            <a:off x="5118100" y="4800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31" name="TextBox 31"/>
          <p:cNvSpPr txBox="1">
            <a:spLocks noChangeArrowheads="1"/>
          </p:cNvSpPr>
          <p:nvPr/>
        </p:nvSpPr>
        <p:spPr bwMode="auto">
          <a:xfrm>
            <a:off x="6026150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32" name="TextBox 32"/>
          <p:cNvSpPr txBox="1">
            <a:spLocks noChangeArrowheads="1"/>
          </p:cNvSpPr>
          <p:nvPr/>
        </p:nvSpPr>
        <p:spPr bwMode="auto">
          <a:xfrm>
            <a:off x="6530050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4" name="Isosceles Triangle 33"/>
          <p:cNvSpPr/>
          <p:nvPr/>
        </p:nvSpPr>
        <p:spPr>
          <a:xfrm rot="5400000">
            <a:off x="7370102" y="5003800"/>
            <a:ext cx="762000" cy="660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>
            <a:off x="8081302" y="5334000"/>
            <a:ext cx="4127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94052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98752" y="5257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38352" y="4876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38352" y="56388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39" name="TextBox 39"/>
          <p:cNvSpPr txBox="1">
            <a:spLocks noChangeArrowheads="1"/>
          </p:cNvSpPr>
          <p:nvPr/>
        </p:nvSpPr>
        <p:spPr bwMode="auto">
          <a:xfrm>
            <a:off x="6999552" y="4800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40" name="TextBox 40"/>
          <p:cNvSpPr txBox="1">
            <a:spLocks noChangeArrowheads="1"/>
          </p:cNvSpPr>
          <p:nvPr/>
        </p:nvSpPr>
        <p:spPr bwMode="auto">
          <a:xfrm>
            <a:off x="7907602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41" name="TextBox 41"/>
          <p:cNvSpPr txBox="1">
            <a:spLocks noChangeArrowheads="1"/>
          </p:cNvSpPr>
          <p:nvPr/>
        </p:nvSpPr>
        <p:spPr bwMode="auto">
          <a:xfrm>
            <a:off x="8411502" y="54213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 flipH="1" flipV="1">
            <a:off x="1903148" y="5230548"/>
            <a:ext cx="273050" cy="543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1231900" y="5448300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651000" y="5029200"/>
            <a:ext cx="660400" cy="3492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659600" y="5387976"/>
            <a:ext cx="792823" cy="479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2645900" y="5158250"/>
            <a:ext cx="0" cy="5039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7" name="TextBox 67"/>
          <p:cNvSpPr txBox="1">
            <a:spLocks noChangeArrowheads="1"/>
          </p:cNvSpPr>
          <p:nvPr/>
        </p:nvSpPr>
        <p:spPr bwMode="auto">
          <a:xfrm>
            <a:off x="577851" y="5943601"/>
            <a:ext cx="2417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70C0"/>
                </a:solidFill>
              </a:rPr>
              <a:t>Walk</a:t>
            </a:r>
            <a:r>
              <a:rPr lang="en-US" altLang="en-US" sz="1400" dirty="0"/>
              <a:t>: </a:t>
            </a:r>
          </a:p>
          <a:p>
            <a:pPr eaLnBrk="1" hangingPunct="1"/>
            <a:r>
              <a:rPr lang="en-US" altLang="en-US" sz="1400" dirty="0" smtClean="0"/>
              <a:t>(2,3), (3,1), (1,2), (2,3), (3,4)</a:t>
            </a:r>
            <a:endParaRPr lang="en-US" alt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204502" y="5448300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3623602" y="5029200"/>
            <a:ext cx="660400" cy="3492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32200" y="5387976"/>
            <a:ext cx="792825" cy="479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618501" y="5158251"/>
            <a:ext cx="0" cy="5038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2" name="TextBox 72"/>
          <p:cNvSpPr txBox="1">
            <a:spLocks noChangeArrowheads="1"/>
          </p:cNvSpPr>
          <p:nvPr/>
        </p:nvSpPr>
        <p:spPr bwMode="auto">
          <a:xfrm>
            <a:off x="3302001" y="5953126"/>
            <a:ext cx="1951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70C0"/>
                </a:solidFill>
              </a:rPr>
              <a:t>Path</a:t>
            </a:r>
            <a:r>
              <a:rPr lang="en-US" altLang="en-US" sz="1400" dirty="0"/>
              <a:t>: </a:t>
            </a:r>
          </a:p>
          <a:p>
            <a:pPr eaLnBrk="1" hangingPunct="1"/>
            <a:r>
              <a:rPr lang="en-US" altLang="en-US" sz="1400" dirty="0" smtClean="0"/>
              <a:t>(3,1), (1,2), (2,3), (3,4)</a:t>
            </a:r>
            <a:endParaRPr lang="en-US" altLang="en-US" sz="1400" dirty="0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029200" y="5448300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56900" y="5387976"/>
            <a:ext cx="792823" cy="479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6443200" y="5158250"/>
            <a:ext cx="0" cy="5039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6" name="TextBox 76"/>
          <p:cNvSpPr txBox="1">
            <a:spLocks noChangeArrowheads="1"/>
          </p:cNvSpPr>
          <p:nvPr/>
        </p:nvSpPr>
        <p:spPr bwMode="auto">
          <a:xfrm>
            <a:off x="5453460" y="5953126"/>
            <a:ext cx="1484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70C0"/>
                </a:solidFill>
              </a:rPr>
              <a:t>Simple Path</a:t>
            </a:r>
            <a:r>
              <a:rPr lang="en-US" altLang="en-US" sz="1400" dirty="0"/>
              <a:t>: </a:t>
            </a:r>
          </a:p>
          <a:p>
            <a:pPr eaLnBrk="1" hangingPunct="1"/>
            <a:r>
              <a:rPr lang="en-US" altLang="en-US" sz="1400" dirty="0" smtClean="0"/>
              <a:t>(1,2), (2,3), (3,4)</a:t>
            </a:r>
            <a:endParaRPr lang="en-US" altLang="en-US" sz="1400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6927850" y="5448300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0800000">
            <a:off x="7346950" y="5029200"/>
            <a:ext cx="660400" cy="3492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355550" y="5387976"/>
            <a:ext cx="792823" cy="479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60" name="TextBox 80"/>
          <p:cNvSpPr txBox="1">
            <a:spLocks noChangeArrowheads="1"/>
          </p:cNvSpPr>
          <p:nvPr/>
        </p:nvSpPr>
        <p:spPr bwMode="auto">
          <a:xfrm>
            <a:off x="7538396" y="5943601"/>
            <a:ext cx="6335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70C0"/>
                </a:solidFill>
              </a:rPr>
              <a:t>Cycle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495300" y="463096"/>
            <a:ext cx="85439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Terminology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84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81687" y="2428876"/>
            <a:ext cx="348257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6415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6416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6418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6424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81688" y="320833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6429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81688" y="370840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33772" y="5289109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 dirty="0"/>
              <a:t>d = </a:t>
            </a:r>
            <a:r>
              <a:rPr lang="en-CA" alt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 dirty="0"/>
              <a:t>f = </a:t>
            </a:r>
            <a:r>
              <a:rPr lang="sk-SK" alt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 dirty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1688" y="42084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17344" y="2357438"/>
            <a:ext cx="4333875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2"/>
              <a:defRPr/>
            </a:pPr>
            <a:r>
              <a:rPr lang="en-CA" sz="2400" dirty="0"/>
              <a:t>as each vertex is finished, insert it onto the </a:t>
            </a:r>
            <a:r>
              <a:rPr lang="en-CA" sz="2400" b="1" dirty="0"/>
              <a:t>front </a:t>
            </a:r>
            <a:r>
              <a:rPr lang="en-CA" sz="2400" dirty="0"/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01703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7438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7439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7440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4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7446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81688" y="320833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7451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81688" y="370840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456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1688" y="42084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81688" y="47085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05187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8462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8463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8464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8469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81688" y="320833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74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81688" y="370840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479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1688" y="42084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81688" y="47085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81688" y="520858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05187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9486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9487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19488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  <a:endParaRPr lang="en-CA" b="1" dirty="0"/>
          </a:p>
        </p:txBody>
      </p:sp>
      <p:sp>
        <p:nvSpPr>
          <p:cNvPr id="19494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81688" y="320833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99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81688" y="370840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504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1688" y="42084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81688" y="47085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81688" y="520858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94735" y="3857625"/>
            <a:ext cx="4333875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Both edges from </a:t>
            </a:r>
            <a:r>
              <a:rPr lang="sk-SK" sz="2800" b="1" dirty="0"/>
              <a:t>e</a:t>
            </a:r>
            <a:r>
              <a:rPr lang="sk-SK" sz="2800" dirty="0"/>
              <a:t> are </a:t>
            </a:r>
            <a:r>
              <a:rPr lang="sk-SK" sz="2800" b="1" dirty="0"/>
              <a:t>cross edges</a:t>
            </a:r>
            <a:endParaRPr lang="en-CA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81688" y="570865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20510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0511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0512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8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0518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81688" y="320833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523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81688" y="370840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28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1688" y="42084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81688" y="47085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81688" y="5208588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81688" y="5708650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81688" y="62150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c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321719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156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8230" y="3154136"/>
            <a:ext cx="4333875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Just a note:</a:t>
            </a:r>
            <a:r>
              <a:rPr lang="sk-SK" sz="2400" dirty="0"/>
              <a:t> </a:t>
            </a:r>
            <a:r>
              <a:rPr lang="en-US" sz="2400" dirty="0"/>
              <a:t>If there was</a:t>
            </a:r>
            <a:r>
              <a:rPr lang="sk-SK" sz="2400" dirty="0"/>
              <a:t> </a:t>
            </a:r>
            <a:r>
              <a:rPr lang="en-US" sz="2400" dirty="0"/>
              <a:t>(</a:t>
            </a:r>
            <a:r>
              <a:rPr lang="en-US" sz="2400" b="1" dirty="0" err="1"/>
              <a:t>c</a:t>
            </a:r>
            <a:r>
              <a:rPr lang="en-US" sz="2400" dirty="0" err="1"/>
              <a:t>,</a:t>
            </a:r>
            <a:r>
              <a:rPr lang="en-US" sz="2400" b="1" dirty="0" err="1"/>
              <a:t>f</a:t>
            </a:r>
            <a:r>
              <a:rPr lang="en-US" sz="2400" dirty="0"/>
              <a:t>) edge in the graph, it would be classified as a </a:t>
            </a:r>
            <a:r>
              <a:rPr lang="en-US" sz="2400" b="1" dirty="0"/>
              <a:t>forward edge</a:t>
            </a:r>
            <a:endParaRPr lang="sk-SK" sz="2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(in </a:t>
            </a:r>
            <a:r>
              <a:rPr lang="en-US" sz="2400" dirty="0"/>
              <a:t>this </a:t>
            </a:r>
            <a:r>
              <a:rPr lang="sk-SK" sz="2400" dirty="0"/>
              <a:t>particular </a:t>
            </a:r>
            <a:r>
              <a:rPr lang="en-US" sz="2400" dirty="0"/>
              <a:t>DFS run</a:t>
            </a:r>
            <a:r>
              <a:rPr lang="sk-SK" sz="2400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0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70422" y="24971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1535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1536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9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1541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 altLang="en-US"/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545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549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21719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156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70422" y="25003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81688" y="3208338"/>
            <a:ext cx="3559969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881688" y="43148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63558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22559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564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 altLang="en-US"/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568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572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21719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156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2589" name="TextBox 62"/>
          <p:cNvSpPr txBox="1">
            <a:spLocks noChangeArrowheads="1"/>
          </p:cNvSpPr>
          <p:nvPr/>
        </p:nvSpPr>
        <p:spPr bwMode="auto">
          <a:xfrm>
            <a:off x="1470422" y="25003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81688" y="3208338"/>
            <a:ext cx="3559969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881688" y="43148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81688" y="4814889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 altLang="en-US"/>
          </a:p>
        </p:txBody>
      </p:sp>
      <p:sp>
        <p:nvSpPr>
          <p:cNvPr id="65" name="Rectangle 64"/>
          <p:cNvSpPr/>
          <p:nvPr/>
        </p:nvSpPr>
        <p:spPr>
          <a:xfrm>
            <a:off x="1625204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315641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9" grpId="0"/>
      <p:bldP spid="6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3582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587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 altLang="en-US"/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591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595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21719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156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3612" name="TextBox 62"/>
          <p:cNvSpPr txBox="1">
            <a:spLocks noChangeArrowheads="1"/>
          </p:cNvSpPr>
          <p:nvPr/>
        </p:nvSpPr>
        <p:spPr bwMode="auto">
          <a:xfrm>
            <a:off x="1470422" y="25003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81688" y="3208338"/>
            <a:ext cx="3559969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12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881688" y="43148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81688" y="4814889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620" name="TextBox 58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 altLang="en-US"/>
          </a:p>
        </p:txBody>
      </p:sp>
      <p:sp>
        <p:nvSpPr>
          <p:cNvPr id="65" name="Rectangle 64"/>
          <p:cNvSpPr/>
          <p:nvPr/>
        </p:nvSpPr>
        <p:spPr>
          <a:xfrm>
            <a:off x="1625204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315641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81688" y="56435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7523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1688" y="2428876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4606" name="TextBox 51"/>
          <p:cNvSpPr txBox="1">
            <a:spLocks noChangeArrowheads="1"/>
          </p:cNvSpPr>
          <p:nvPr/>
        </p:nvSpPr>
        <p:spPr bwMode="auto">
          <a:xfrm>
            <a:off x="4566047" y="42116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611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 altLang="en-US"/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615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 altLang="en-US"/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619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 altLang="en-US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17344" y="1357313"/>
            <a:ext cx="4333875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21719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156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636" name="TextBox 62"/>
          <p:cNvSpPr txBox="1">
            <a:spLocks noChangeArrowheads="1"/>
          </p:cNvSpPr>
          <p:nvPr/>
        </p:nvSpPr>
        <p:spPr bwMode="auto">
          <a:xfrm>
            <a:off x="1470422" y="250031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12</a:t>
            </a:r>
            <a:endParaRPr lang="en-CA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81688" y="3208338"/>
            <a:ext cx="3559969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881688" y="4314825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81688" y="4814889"/>
            <a:ext cx="3559969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644" name="TextBox 58"/>
          <p:cNvSpPr txBox="1">
            <a:spLocks noChangeArrowheads="1"/>
          </p:cNvSpPr>
          <p:nvPr/>
        </p:nvSpPr>
        <p:spPr bwMode="auto">
          <a:xfrm>
            <a:off x="619125" y="3357563"/>
            <a:ext cx="928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 altLang="en-US"/>
          </a:p>
          <a:p>
            <a:r>
              <a:rPr lang="en-CA" altLang="en-US"/>
              <a:t>f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 altLang="en-US"/>
          </a:p>
        </p:txBody>
      </p:sp>
      <p:sp>
        <p:nvSpPr>
          <p:cNvPr id="65" name="Rectangle 64"/>
          <p:cNvSpPr/>
          <p:nvPr/>
        </p:nvSpPr>
        <p:spPr>
          <a:xfrm>
            <a:off x="1625204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315641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81688" y="5643563"/>
            <a:ext cx="3559969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928687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19125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17344" y="2500314"/>
            <a:ext cx="4333875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WE HAVE THE RESULT!</a:t>
            </a:r>
          </a:p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" b="1" dirty="0"/>
              <a:t> </a:t>
            </a:r>
            <a:endParaRPr lang="sk-SK" sz="500" b="1" dirty="0"/>
          </a:p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3"/>
              <a:defRPr/>
            </a:pPr>
            <a:r>
              <a:rPr lang="en-CA" sz="2400" dirty="0"/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875610" y="3429001"/>
            <a:ext cx="3018234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3003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886149" y="3114610"/>
            <a:ext cx="484188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776141" y="3075914"/>
            <a:ext cx="484188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940844" y="4572000"/>
            <a:ext cx="100607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732676" y="3833880"/>
            <a:ext cx="492125" cy="55549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889126" y="3897446"/>
            <a:ext cx="555625" cy="491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779118" y="3936141"/>
            <a:ext cx="555625" cy="414469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782095" y="4790414"/>
            <a:ext cx="627062" cy="491860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735653" y="4829043"/>
            <a:ext cx="563562" cy="4781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29" name="TextBox 51"/>
          <p:cNvSpPr txBox="1">
            <a:spLocks noChangeArrowheads="1"/>
          </p:cNvSpPr>
          <p:nvPr/>
        </p:nvSpPr>
        <p:spPr bwMode="auto">
          <a:xfrm>
            <a:off x="4566047" y="4211639"/>
            <a:ext cx="928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 altLang="en-US"/>
          </a:p>
          <a:p>
            <a:r>
              <a:rPr lang="en-CA" altLang="en-US" sz="2000" b="1"/>
              <a:t>f </a:t>
            </a:r>
            <a:r>
              <a:rPr lang="en-CA" altLang="en-US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altLang="en-US" sz="2000" b="1">
                <a:ea typeface="Cambria Math" pitchFamily="18" charset="0"/>
                <a:cs typeface="Cambria Math" pitchFamily="18" charset="0"/>
              </a:rPr>
              <a:t>7</a:t>
            </a:r>
            <a:endParaRPr lang="en-CA" altLang="en-US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946915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634" name="TextBox 55"/>
          <p:cNvSpPr txBox="1">
            <a:spLocks noChangeArrowheads="1"/>
          </p:cNvSpPr>
          <p:nvPr/>
        </p:nvSpPr>
        <p:spPr bwMode="auto">
          <a:xfrm>
            <a:off x="3792141" y="3286126"/>
            <a:ext cx="9286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 altLang="en-US"/>
          </a:p>
          <a:p>
            <a:r>
              <a:rPr lang="en-CA" altLang="en-US" sz="2000" b="1"/>
              <a:t>f </a:t>
            </a:r>
            <a:r>
              <a:rPr lang="en-CA" altLang="en-US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altLang="en-US" sz="2000" b="1">
                <a:ea typeface="Cambria Math" pitchFamily="18" charset="0"/>
                <a:cs typeface="Cambria Math" pitchFamily="18" charset="0"/>
              </a:rPr>
              <a:t>8</a:t>
            </a:r>
            <a:endParaRPr lang="en-CA" altLang="en-US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21701" y="4357694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638" name="TextBox 30"/>
          <p:cNvSpPr txBox="1">
            <a:spLocks noChangeArrowheads="1"/>
          </p:cNvSpPr>
          <p:nvPr/>
        </p:nvSpPr>
        <p:spPr bwMode="auto">
          <a:xfrm>
            <a:off x="1470422" y="4214813"/>
            <a:ext cx="9286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 altLang="en-US"/>
          </a:p>
          <a:p>
            <a:r>
              <a:rPr lang="en-CA" altLang="en-US" sz="2000" b="1"/>
              <a:t>f </a:t>
            </a:r>
            <a:r>
              <a:rPr lang="en-CA" altLang="en-US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altLang="en-US" sz="2000" b="1">
                <a:ea typeface="Cambria Math" pitchFamily="18" charset="0"/>
                <a:cs typeface="Cambria Math" pitchFamily="18" charset="0"/>
              </a:rPr>
              <a:t>5</a:t>
            </a:r>
            <a:endParaRPr lang="en-CA" altLang="en-US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50395" y="528638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642" name="TextBox 33"/>
          <p:cNvSpPr txBox="1">
            <a:spLocks noChangeArrowheads="1"/>
          </p:cNvSpPr>
          <p:nvPr/>
        </p:nvSpPr>
        <p:spPr bwMode="auto">
          <a:xfrm>
            <a:off x="2321719" y="5214938"/>
            <a:ext cx="9286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en-CA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altLang="en-US" sz="2000" b="1"/>
              <a:t>f </a:t>
            </a:r>
            <a:r>
              <a:rPr lang="en-CA" altLang="en-US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altLang="en-US" sz="2000" b="1">
                <a:ea typeface="Cambria Math" pitchFamily="18" charset="0"/>
                <a:cs typeface="Cambria Math" pitchFamily="18" charset="0"/>
              </a:rPr>
              <a:t>4</a:t>
            </a:r>
            <a:endParaRPr lang="en-CA" altLang="en-US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11267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798219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07782" y="6215082"/>
            <a:ext cx="23217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714750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101703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18235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405187" y="6323014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08672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21719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156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44309" y="2714620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658" name="TextBox 62"/>
          <p:cNvSpPr txBox="1">
            <a:spLocks noChangeArrowheads="1"/>
          </p:cNvSpPr>
          <p:nvPr/>
        </p:nvSpPr>
        <p:spPr bwMode="auto">
          <a:xfrm>
            <a:off x="1470422" y="2500313"/>
            <a:ext cx="9286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 altLang="en-US"/>
          </a:p>
          <a:p>
            <a:r>
              <a:rPr lang="en-CA" altLang="en-US" sz="2000" b="1"/>
              <a:t>f = </a:t>
            </a:r>
            <a:r>
              <a:rPr lang="sk-SK" altLang="en-US" sz="2000" b="1">
                <a:ea typeface="Cambria Math" pitchFamily="18" charset="0"/>
                <a:cs typeface="Cambria Math" pitchFamily="18" charset="0"/>
              </a:rPr>
              <a:t>12</a:t>
            </a:r>
            <a:endParaRPr lang="en-CA" altLang="en-US" sz="2000" b="1"/>
          </a:p>
        </p:txBody>
      </p:sp>
      <p:sp>
        <p:nvSpPr>
          <p:cNvPr id="66" name="TextBox 65"/>
          <p:cNvSpPr txBox="1"/>
          <p:nvPr/>
        </p:nvSpPr>
        <p:spPr>
          <a:xfrm>
            <a:off x="2244329" y="1928814"/>
            <a:ext cx="1315640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54" name="Oval 53"/>
          <p:cNvSpPr/>
          <p:nvPr/>
        </p:nvSpPr>
        <p:spPr>
          <a:xfrm>
            <a:off x="1393007" y="3500438"/>
            <a:ext cx="619129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663" name="TextBox 58"/>
          <p:cNvSpPr txBox="1">
            <a:spLocks noChangeArrowheads="1"/>
          </p:cNvSpPr>
          <p:nvPr/>
        </p:nvSpPr>
        <p:spPr bwMode="auto">
          <a:xfrm>
            <a:off x="619125" y="3357563"/>
            <a:ext cx="9286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altLang="en-US"/>
              <a:t>d = </a:t>
            </a:r>
            <a:r>
              <a:rPr lang="sk-SK" alt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 altLang="en-US"/>
          </a:p>
          <a:p>
            <a:r>
              <a:rPr lang="en-CA" altLang="en-US" sz="2000" b="1"/>
              <a:t>f = </a:t>
            </a:r>
            <a:r>
              <a:rPr lang="sk-SK" altLang="en-US" sz="2000" b="1">
                <a:ea typeface="Cambria Math" pitchFamily="18" charset="0"/>
                <a:cs typeface="Cambria Math" pitchFamily="18" charset="0"/>
              </a:rPr>
              <a:t>11</a:t>
            </a:r>
            <a:endParaRPr lang="en-CA" altLang="en-US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25204" y="6072188"/>
            <a:ext cx="38695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315641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8687" y="6072188"/>
            <a:ext cx="386954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19125" y="6319839"/>
            <a:ext cx="309563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17344" y="2071688"/>
            <a:ext cx="4333875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The </a:t>
            </a:r>
            <a:r>
              <a:rPr lang="en-CA" sz="2400" dirty="0"/>
              <a:t>linked list </a:t>
            </a:r>
            <a:r>
              <a:rPr lang="sk-SK" sz="2400" dirty="0"/>
              <a:t>is sorted in </a:t>
            </a:r>
            <a:r>
              <a:rPr lang="en-US" sz="2400" b="1" dirty="0"/>
              <a:t>decreasing</a:t>
            </a:r>
            <a:r>
              <a:rPr lang="en-US" sz="2400" dirty="0"/>
              <a:t> order of finishing times </a:t>
            </a:r>
            <a:r>
              <a:rPr lang="en-US" sz="2400" b="1" dirty="0"/>
              <a:t>f</a:t>
            </a:r>
            <a:r>
              <a:rPr lang="sk-SK" sz="2400" dirty="0"/>
              <a:t>[] </a:t>
            </a:r>
            <a:endParaRPr lang="en-CA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417344" y="3443288"/>
            <a:ext cx="4333875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Try yourself with different </a:t>
            </a:r>
            <a:r>
              <a:rPr lang="sk-SK" sz="2400" dirty="0"/>
              <a:t>vertex </a:t>
            </a:r>
            <a:r>
              <a:rPr lang="en-US" sz="2400" dirty="0"/>
              <a:t>order for DFS visit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7344" y="4456114"/>
            <a:ext cx="4333875" cy="193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Note: If you redraw the graph so that all vertices are in a line ordered by a valid topological sort, then all edges point „</a:t>
            </a:r>
            <a:r>
              <a:rPr lang="sk-SK" sz="2400" b="1" dirty="0"/>
              <a:t>from</a:t>
            </a:r>
            <a:r>
              <a:rPr lang="sk-SK" sz="2400" dirty="0"/>
              <a:t> </a:t>
            </a:r>
            <a:r>
              <a:rPr lang="sk-SK" sz="2400" b="1" dirty="0"/>
              <a:t>left to right</a:t>
            </a:r>
            <a:r>
              <a:rPr lang="sk-SK" sz="2400" dirty="0"/>
              <a:t>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6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 r="43379" b="20930"/>
          <a:stretch>
            <a:fillRect/>
          </a:stretch>
        </p:blipFill>
        <p:spPr bwMode="auto">
          <a:xfrm>
            <a:off x="6687219" y="1431897"/>
            <a:ext cx="301135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9FC1A25-7488-4575-918C-AF5D3B5EC9CA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7718" y="1625089"/>
            <a:ext cx="6259501" cy="2204416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kern="0" dirty="0" smtClean="0">
                <a:latin typeface="+mn-lt"/>
                <a:cs typeface="+mn-cs"/>
              </a:rPr>
              <a:t>Simple cycle: a cycle in which all </a:t>
            </a:r>
            <a:r>
              <a:rPr lang="en-US" sz="2000" kern="0" dirty="0">
                <a:latin typeface="+mn-lt"/>
                <a:cs typeface="+mn-cs"/>
              </a:rPr>
              <a:t>vertices and edges are </a:t>
            </a:r>
            <a:r>
              <a:rPr lang="en-US" sz="2000" kern="0" dirty="0" smtClean="0">
                <a:latin typeface="+mn-lt"/>
                <a:cs typeface="+mn-cs"/>
              </a:rPr>
              <a:t>distinct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kern="0" dirty="0"/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lvl="1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kern="0" dirty="0" smtClean="0">
                <a:latin typeface="+mn-lt"/>
                <a:cs typeface="+mn-cs"/>
              </a:rPr>
              <a:t>1-2-3-7-8-3-1 is </a:t>
            </a:r>
            <a:r>
              <a:rPr lang="en-US" sz="2000" b="1" kern="0" dirty="0">
                <a:latin typeface="+mn-lt"/>
                <a:cs typeface="+mn-cs"/>
              </a:rPr>
              <a:t>not</a:t>
            </a:r>
            <a:r>
              <a:rPr lang="en-US" sz="2000" kern="0" dirty="0">
                <a:latin typeface="+mn-lt"/>
                <a:cs typeface="+mn-cs"/>
              </a:rPr>
              <a:t> a simple cycle, </a:t>
            </a:r>
            <a:endParaRPr lang="en-US" sz="2000" kern="0" dirty="0" smtClean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kern="0" dirty="0"/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kern="0" dirty="0"/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kern="0" dirty="0" smtClean="0">
                <a:latin typeface="+mn-lt"/>
                <a:cs typeface="+mn-cs"/>
              </a:rPr>
              <a:t>Cycles are denoted </a:t>
            </a:r>
            <a:r>
              <a:rPr lang="en-US" sz="2000" kern="0" dirty="0">
                <a:latin typeface="+mn-lt"/>
                <a:cs typeface="+mn-cs"/>
              </a:rPr>
              <a:t>by </a:t>
            </a:r>
            <a:r>
              <a:rPr lang="en-US" sz="2000" i="1" kern="0" dirty="0">
                <a:latin typeface="+mn-lt"/>
                <a:cs typeface="+mn-cs"/>
              </a:rPr>
              <a:t>C</a:t>
            </a:r>
            <a:r>
              <a:rPr lang="en-US" sz="2000" i="1" kern="0" baseline="-25000" dirty="0">
                <a:latin typeface="+mn-lt"/>
                <a:cs typeface="+mn-cs"/>
              </a:rPr>
              <a:t>k</a:t>
            </a:r>
            <a:r>
              <a:rPr lang="en-US" sz="2000" kern="0" dirty="0">
                <a:latin typeface="+mn-lt"/>
                <a:cs typeface="+mn-cs"/>
              </a:rPr>
              <a:t>, where </a:t>
            </a:r>
            <a:r>
              <a:rPr lang="en-US" sz="2000" i="1" kern="0" dirty="0">
                <a:latin typeface="+mn-lt"/>
                <a:cs typeface="+mn-cs"/>
              </a:rPr>
              <a:t>k</a:t>
            </a:r>
            <a:r>
              <a:rPr lang="en-US" sz="2000" kern="0" dirty="0">
                <a:latin typeface="+mn-lt"/>
                <a:cs typeface="+mn-cs"/>
              </a:rPr>
              <a:t> is the number of nodes in the cycle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958716" y="2526921"/>
            <a:ext cx="34608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 </a:t>
            </a:r>
            <a:r>
              <a:rPr lang="en-US" altLang="en-US" sz="2000" dirty="0" smtClean="0"/>
              <a:t>simple cycle </a:t>
            </a:r>
            <a:r>
              <a:rPr lang="en-US" altLang="en-US" sz="2000" dirty="0"/>
              <a:t>C = 1-2-4-5-3-1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4953000"/>
            <a:ext cx="3384550" cy="1131332"/>
            <a:chOff x="1981200" y="4953000"/>
            <a:chExt cx="3384550" cy="1131332"/>
          </a:xfrm>
        </p:grpSpPr>
        <p:sp>
          <p:nvSpPr>
            <p:cNvPr id="8" name="Isosceles Triangle 7"/>
            <p:cNvSpPr/>
            <p:nvPr/>
          </p:nvSpPr>
          <p:spPr>
            <a:xfrm>
              <a:off x="2063750" y="5105400"/>
              <a:ext cx="660400" cy="4572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7100" y="510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gular Pentagon 9"/>
            <p:cNvSpPr/>
            <p:nvPr/>
          </p:nvSpPr>
          <p:spPr>
            <a:xfrm>
              <a:off x="4622800" y="5029200"/>
              <a:ext cx="660400" cy="53340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355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053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00650" y="51816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0450" y="49530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40250" y="51816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845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798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84550" y="50292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79850" y="50292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64160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11400" y="50292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46301" y="5715000"/>
              <a:ext cx="4363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kern="0" dirty="0">
                  <a:latin typeface="Arial" charset="0"/>
                  <a:cs typeface="Arial" charset="0"/>
                </a:rPr>
                <a:t>C</a:t>
              </a:r>
              <a:r>
                <a:rPr lang="en-US" i="1" kern="0" baseline="-250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7101" y="5715000"/>
              <a:ext cx="4363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kern="0" dirty="0">
                  <a:latin typeface="Arial" charset="0"/>
                  <a:cs typeface="Arial" charset="0"/>
                </a:rPr>
                <a:t>C</a:t>
              </a:r>
              <a:r>
                <a:rPr lang="en-US" i="1" kern="0" baseline="-25000" dirty="0"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7708" y="5715000"/>
              <a:ext cx="4363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kern="0" dirty="0">
                  <a:latin typeface="Arial" charset="0"/>
                  <a:cs typeface="Arial" charset="0"/>
                </a:rPr>
                <a:t>C</a:t>
              </a:r>
              <a:r>
                <a:rPr lang="en-US" i="1" kern="0" baseline="-25000" dirty="0">
                  <a:latin typeface="Arial" charset="0"/>
                  <a:cs typeface="Arial" charset="0"/>
                </a:rPr>
                <a:t>5</a:t>
              </a: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660400" y="520019"/>
            <a:ext cx="85439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Terminology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39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Subgraphs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148" y="2117047"/>
            <a:ext cx="4120186" cy="37319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subgraph</a:t>
            </a:r>
            <a:r>
              <a:rPr lang="en-US" altLang="en-US" sz="2400" dirty="0"/>
              <a:t> S of a graph G is a graph such that </a:t>
            </a:r>
          </a:p>
          <a:p>
            <a:pPr lvl="1"/>
            <a:r>
              <a:rPr lang="en-US" altLang="en-US" dirty="0"/>
              <a:t>The vertices of S are a subset of the vertices of G</a:t>
            </a:r>
          </a:p>
          <a:p>
            <a:pPr lvl="1"/>
            <a:r>
              <a:rPr lang="en-US" altLang="en-US" dirty="0"/>
              <a:t>The edges of S are a subset of the edges of G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spanning subgraph</a:t>
            </a:r>
            <a:r>
              <a:rPr lang="en-US" altLang="en-US" sz="2400" dirty="0"/>
              <a:t> of G is a subgraph that contains all the vertices of G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654675" y="3117852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Subgraph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34794" y="5699127"/>
            <a:ext cx="29614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Spanning subgraph</a:t>
            </a:r>
          </a:p>
        </p:txBody>
      </p:sp>
      <p:sp>
        <p:nvSpPr>
          <p:cNvPr id="55302" name="Oval 6"/>
          <p:cNvSpPr>
            <a:spLocks noChangeAspect="1" noChangeArrowheads="1"/>
          </p:cNvSpPr>
          <p:nvPr/>
        </p:nvSpPr>
        <p:spPr bwMode="auto">
          <a:xfrm rot="21600000">
            <a:off x="6753623" y="19510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03" name="Oval 7"/>
          <p:cNvSpPr>
            <a:spLocks noChangeAspect="1" noChangeArrowheads="1"/>
          </p:cNvSpPr>
          <p:nvPr/>
        </p:nvSpPr>
        <p:spPr bwMode="auto">
          <a:xfrm rot="21600000">
            <a:off x="5564387" y="19510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04" name="Oval 8"/>
          <p:cNvSpPr>
            <a:spLocks noChangeAspect="1" noChangeArrowheads="1"/>
          </p:cNvSpPr>
          <p:nvPr/>
        </p:nvSpPr>
        <p:spPr bwMode="auto">
          <a:xfrm rot="21600000">
            <a:off x="6159004" y="1219202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 rot="21600000">
            <a:off x="6261547" y="2800353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06" name="AutoShape 10"/>
          <p:cNvCxnSpPr>
            <a:cxnSpLocks noChangeAspect="1" noChangeShapeType="1"/>
            <a:stCxn id="55304" idx="3"/>
            <a:endCxn id="55303" idx="7"/>
          </p:cNvCxnSpPr>
          <p:nvPr/>
        </p:nvCxnSpPr>
        <p:spPr bwMode="auto">
          <a:xfrm flipH="1">
            <a:off x="5817196" y="15382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7" name="AutoShape 11"/>
          <p:cNvCxnSpPr>
            <a:cxnSpLocks noChangeAspect="1" noChangeShapeType="1"/>
            <a:stCxn id="55305" idx="1"/>
            <a:endCxn id="55303" idx="5"/>
          </p:cNvCxnSpPr>
          <p:nvPr/>
        </p:nvCxnSpPr>
        <p:spPr bwMode="auto">
          <a:xfrm flipH="1" flipV="1">
            <a:off x="5818707" y="2264046"/>
            <a:ext cx="486475" cy="59001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8" name="AutoShape 12"/>
          <p:cNvCxnSpPr>
            <a:cxnSpLocks noChangeAspect="1" noChangeShapeType="1"/>
            <a:stCxn id="55305" idx="7"/>
            <a:endCxn id="55302" idx="3"/>
          </p:cNvCxnSpPr>
          <p:nvPr/>
        </p:nvCxnSpPr>
        <p:spPr bwMode="auto">
          <a:xfrm flipV="1">
            <a:off x="6515867" y="2264046"/>
            <a:ext cx="281391" cy="59001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9" name="AutoShape 13"/>
          <p:cNvCxnSpPr>
            <a:cxnSpLocks noChangeAspect="1" noChangeShapeType="1"/>
            <a:stCxn id="55304" idx="5"/>
            <a:endCxn id="55302" idx="1"/>
          </p:cNvCxnSpPr>
          <p:nvPr/>
        </p:nvCxnSpPr>
        <p:spPr bwMode="auto">
          <a:xfrm>
            <a:off x="6411814" y="1538290"/>
            <a:ext cx="385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0" name="AutoShape 14"/>
          <p:cNvCxnSpPr>
            <a:cxnSpLocks noChangeAspect="1" noChangeShapeType="1"/>
            <a:stCxn id="55304" idx="4"/>
            <a:endCxn id="55305" idx="0"/>
          </p:cNvCxnSpPr>
          <p:nvPr/>
        </p:nvCxnSpPr>
        <p:spPr bwMode="auto">
          <a:xfrm>
            <a:off x="6307982" y="1585914"/>
            <a:ext cx="102543" cy="12144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1" name="Oval 15"/>
          <p:cNvSpPr>
            <a:spLocks noChangeAspect="1" noChangeArrowheads="1"/>
          </p:cNvSpPr>
          <p:nvPr/>
        </p:nvSpPr>
        <p:spPr bwMode="auto">
          <a:xfrm rot="21600000">
            <a:off x="7770020" y="19510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12" name="AutoShape 16"/>
          <p:cNvCxnSpPr>
            <a:cxnSpLocks noChangeAspect="1" noChangeShapeType="1"/>
            <a:stCxn id="55302" idx="6"/>
            <a:endCxn id="55311" idx="2"/>
          </p:cNvCxnSpPr>
          <p:nvPr/>
        </p:nvCxnSpPr>
        <p:spPr bwMode="auto">
          <a:xfrm>
            <a:off x="7056736" y="2133600"/>
            <a:ext cx="70683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3" name="AutoShape 17"/>
          <p:cNvCxnSpPr>
            <a:cxnSpLocks noChangeAspect="1" noChangeShapeType="1"/>
            <a:stCxn id="55305" idx="6"/>
            <a:endCxn id="55311" idx="3"/>
          </p:cNvCxnSpPr>
          <p:nvPr/>
        </p:nvCxnSpPr>
        <p:spPr bwMode="auto">
          <a:xfrm flipV="1">
            <a:off x="6559501" y="2264047"/>
            <a:ext cx="1254153" cy="71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4" name="AutoShape 18"/>
          <p:cNvCxnSpPr>
            <a:cxnSpLocks noChangeAspect="1" noChangeShapeType="1"/>
            <a:stCxn id="55311" idx="1"/>
            <a:endCxn id="55304" idx="6"/>
          </p:cNvCxnSpPr>
          <p:nvPr/>
        </p:nvCxnSpPr>
        <p:spPr bwMode="auto">
          <a:xfrm flipH="1" flipV="1">
            <a:off x="6463408" y="1401765"/>
            <a:ext cx="1349177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5" name="Oval 19"/>
          <p:cNvSpPr>
            <a:spLocks noChangeAspect="1" noChangeArrowheads="1"/>
          </p:cNvSpPr>
          <p:nvPr/>
        </p:nvSpPr>
        <p:spPr bwMode="auto">
          <a:xfrm rot="21600000">
            <a:off x="6752332" y="4532313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16" name="Oval 20"/>
          <p:cNvSpPr>
            <a:spLocks noChangeAspect="1" noChangeArrowheads="1"/>
          </p:cNvSpPr>
          <p:nvPr/>
        </p:nvSpPr>
        <p:spPr bwMode="auto">
          <a:xfrm rot="21600000">
            <a:off x="5563096" y="4532313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17" name="Oval 21"/>
          <p:cNvSpPr>
            <a:spLocks noChangeAspect="1" noChangeArrowheads="1"/>
          </p:cNvSpPr>
          <p:nvPr/>
        </p:nvSpPr>
        <p:spPr bwMode="auto">
          <a:xfrm rot="21600000">
            <a:off x="6157715" y="3800477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18" name="Oval 22"/>
          <p:cNvSpPr>
            <a:spLocks noChangeAspect="1" noChangeArrowheads="1"/>
          </p:cNvSpPr>
          <p:nvPr/>
        </p:nvSpPr>
        <p:spPr bwMode="auto">
          <a:xfrm rot="21600000">
            <a:off x="6157715" y="5264152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19" name="AutoShape 23"/>
          <p:cNvCxnSpPr>
            <a:cxnSpLocks noChangeAspect="1" noChangeShapeType="1"/>
            <a:stCxn id="55317" idx="3"/>
            <a:endCxn id="55316" idx="7"/>
          </p:cNvCxnSpPr>
          <p:nvPr/>
        </p:nvCxnSpPr>
        <p:spPr bwMode="auto">
          <a:xfrm flipH="1">
            <a:off x="5815906" y="4119565"/>
            <a:ext cx="385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0" name="AutoShape 24"/>
          <p:cNvCxnSpPr>
            <a:cxnSpLocks noChangeAspect="1" noChangeShapeType="1"/>
            <a:stCxn id="55318" idx="1"/>
            <a:endCxn id="55316" idx="5"/>
          </p:cNvCxnSpPr>
          <p:nvPr/>
        </p:nvCxnSpPr>
        <p:spPr bwMode="auto">
          <a:xfrm flipH="1" flipV="1">
            <a:off x="5815906" y="4851400"/>
            <a:ext cx="385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Aspect="1" noChangeShapeType="1"/>
            <a:stCxn id="55318" idx="7"/>
            <a:endCxn id="55315" idx="3"/>
          </p:cNvCxnSpPr>
          <p:nvPr/>
        </p:nvCxnSpPr>
        <p:spPr bwMode="auto">
          <a:xfrm flipV="1">
            <a:off x="6410525" y="4851400"/>
            <a:ext cx="385664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Aspect="1" noChangeShapeType="1"/>
            <a:stCxn id="55317" idx="5"/>
            <a:endCxn id="55315" idx="1"/>
          </p:cNvCxnSpPr>
          <p:nvPr/>
        </p:nvCxnSpPr>
        <p:spPr bwMode="auto">
          <a:xfrm>
            <a:off x="6410525" y="4119565"/>
            <a:ext cx="385664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3" name="AutoShape 27"/>
          <p:cNvCxnSpPr>
            <a:cxnSpLocks noChangeAspect="1" noChangeShapeType="1"/>
            <a:stCxn id="55317" idx="4"/>
            <a:endCxn id="55318" idx="0"/>
          </p:cNvCxnSpPr>
          <p:nvPr/>
        </p:nvCxnSpPr>
        <p:spPr bwMode="auto">
          <a:xfrm>
            <a:off x="6304756" y="4173540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4" name="Oval 28"/>
          <p:cNvSpPr>
            <a:spLocks noChangeAspect="1" noChangeArrowheads="1"/>
          </p:cNvSpPr>
          <p:nvPr/>
        </p:nvSpPr>
        <p:spPr bwMode="auto">
          <a:xfrm rot="21600000">
            <a:off x="7768729" y="4532313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25" name="AutoShape 29"/>
          <p:cNvCxnSpPr>
            <a:cxnSpLocks noChangeAspect="1" noChangeShapeType="1"/>
            <a:stCxn id="55315" idx="6"/>
            <a:endCxn id="55324" idx="2"/>
          </p:cNvCxnSpPr>
          <p:nvPr/>
        </p:nvCxnSpPr>
        <p:spPr bwMode="auto">
          <a:xfrm>
            <a:off x="7055446" y="4714875"/>
            <a:ext cx="70683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6" name="AutoShape 30"/>
          <p:cNvCxnSpPr>
            <a:cxnSpLocks noChangeAspect="1" noChangeShapeType="1"/>
            <a:stCxn id="55318" idx="6"/>
            <a:endCxn id="55324" idx="3"/>
          </p:cNvCxnSpPr>
          <p:nvPr/>
        </p:nvCxnSpPr>
        <p:spPr bwMode="auto">
          <a:xfrm flipV="1">
            <a:off x="6462118" y="4854575"/>
            <a:ext cx="1349177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7" name="AutoShape 31"/>
          <p:cNvCxnSpPr>
            <a:cxnSpLocks noChangeAspect="1" noChangeShapeType="1"/>
            <a:stCxn id="55324" idx="1"/>
            <a:endCxn id="55317" idx="6"/>
          </p:cNvCxnSpPr>
          <p:nvPr/>
        </p:nvCxnSpPr>
        <p:spPr bwMode="auto">
          <a:xfrm flipH="1" flipV="1">
            <a:off x="6462118" y="3983040"/>
            <a:ext cx="1349177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F1682B"/>
      </a:accent1>
      <a:accent2>
        <a:srgbClr val="ED7D31"/>
      </a:accent2>
      <a:accent3>
        <a:srgbClr val="525252"/>
      </a:accent3>
      <a:accent4>
        <a:srgbClr val="FFC000"/>
      </a:accent4>
      <a:accent5>
        <a:srgbClr val="0C0C0C"/>
      </a:accent5>
      <a:accent6>
        <a:srgbClr val="70AD47"/>
      </a:accent6>
      <a:hlink>
        <a:srgbClr val="5252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</Template>
  <TotalTime>15309</TotalTime>
  <Words>4204</Words>
  <Application>Microsoft Office PowerPoint</Application>
  <PresentationFormat>A4 Paper (210x297 mm)</PresentationFormat>
  <Paragraphs>1248</Paragraphs>
  <Slides>80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Office Theme</vt:lpstr>
      <vt:lpstr>Equation</vt:lpstr>
      <vt:lpstr>Photo Editor Photo</vt:lpstr>
      <vt:lpstr>Graph Algorithms Part 1 BFS &amp; DFS</vt:lpstr>
      <vt:lpstr>PowerPoint Presentation</vt:lpstr>
      <vt:lpstr>PowerPoint Presentation</vt:lpstr>
      <vt:lpstr>Directed graph (digraph)</vt:lpstr>
      <vt:lpstr>Weighted Graphs</vt:lpstr>
      <vt:lpstr>Terminology</vt:lpstr>
      <vt:lpstr>PowerPoint Presentation</vt:lpstr>
      <vt:lpstr>PowerPoint Presentation</vt:lpstr>
      <vt:lpstr>Subgraphs</vt:lpstr>
      <vt:lpstr>Connectivity</vt:lpstr>
      <vt:lpstr>Trees and Forests</vt:lpstr>
      <vt:lpstr>DAG</vt:lpstr>
      <vt:lpstr>Spanning Trees and Forests</vt:lpstr>
      <vt:lpstr>Representation of Graphs</vt:lpstr>
      <vt:lpstr>Adjacency List</vt:lpstr>
      <vt:lpstr>PowerPoint Presentation</vt:lpstr>
      <vt:lpstr>Graph Traversals</vt:lpstr>
      <vt:lpstr>BFS</vt:lpstr>
      <vt:lpstr>BFS : vertex colors stored in color[]</vt:lpstr>
      <vt:lpstr>Review: Breadth-First Search</vt:lpstr>
      <vt:lpstr>Breadth-First Search</vt:lpstr>
      <vt:lpstr>Review: 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Again</vt:lpstr>
      <vt:lpstr>Breadth-First Search: Properties</vt:lpstr>
      <vt:lpstr>Analysis</vt:lpstr>
      <vt:lpstr>BFS and shortest paths</vt:lpstr>
      <vt:lpstr>Depth-First Search</vt:lpstr>
      <vt:lpstr>Time stamps, color[u] and pred[u] as before</vt:lpstr>
      <vt:lpstr>Depth-First Search: The Code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DFS: Kinds of edges</vt:lpstr>
      <vt:lpstr>DFS Example</vt:lpstr>
      <vt:lpstr>DFS And Graph Cycles</vt:lpstr>
      <vt:lpstr>DFS And Cycles</vt:lpstr>
      <vt:lpstr>Directed Acyclic Graphs</vt:lpstr>
      <vt:lpstr>Topological Sort</vt:lpstr>
      <vt:lpstr>Topological Sort Example</vt:lpstr>
      <vt:lpstr>Topological Sort Algorithm</vt:lpstr>
      <vt:lpstr>Topological Example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P1</dc:title>
  <dc:subject>CS 325</dc:subject>
  <dc:creator>Schutfort, Julianne Marie - ONID</dc:creator>
  <cp:lastModifiedBy>Schutfort</cp:lastModifiedBy>
  <cp:revision>158</cp:revision>
  <dcterms:created xsi:type="dcterms:W3CDTF">2015-02-11T03:58:45Z</dcterms:created>
  <dcterms:modified xsi:type="dcterms:W3CDTF">2016-07-20T02:13:43Z</dcterms:modified>
</cp:coreProperties>
</file>