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372" r:id="rId2"/>
    <p:sldId id="258" r:id="rId3"/>
    <p:sldId id="260" r:id="rId4"/>
    <p:sldId id="261" r:id="rId5"/>
    <p:sldId id="262" r:id="rId6"/>
    <p:sldId id="263" r:id="rId7"/>
    <p:sldId id="371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306" r:id="rId7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24" y="10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02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FF7DA-9F06-4F9D-8A17-3C66226DEC5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E9633-C701-438B-800E-892F08C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B2BB9-4CE0-4CE0-B221-61D0CDE88E78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241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B2BB9-4CE0-4CE0-B221-61D0CDE88E78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453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B2BB9-4CE0-4CE0-B221-61D0CDE88E78}" type="slidenum">
              <a:rPr lang="en-GB" altLang="en-US" smtClean="0"/>
              <a:pPr/>
              <a:t>71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101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5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8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681038" y="1435856"/>
            <a:ext cx="8543925" cy="4571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Graph Algorithms</a:t>
            </a:r>
            <a:br>
              <a:rPr lang="en-US" altLang="en-US" dirty="0" smtClean="0"/>
            </a:br>
            <a:r>
              <a:rPr lang="en-US" altLang="en-US" sz="3600" dirty="0" smtClean="0"/>
              <a:t>Part 2 MST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9725" y="3886200"/>
            <a:ext cx="6438900" cy="1752600"/>
          </a:xfrm>
        </p:spPr>
        <p:txBody>
          <a:bodyPr/>
          <a:lstStyle/>
          <a:p>
            <a:r>
              <a:rPr lang="en-US" altLang="en-US" sz="2000" dirty="0" smtClean="0"/>
              <a:t>CS 325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2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Greedy Choice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Greedy choice property: locally optimal (greedy) choice yields a globally optimal solution</a:t>
            </a:r>
          </a:p>
          <a:p>
            <a:pPr eaLnBrk="1" hangingPunct="1"/>
            <a:r>
              <a:rPr lang="da-DK" altLang="en-US" smtClean="0"/>
              <a:t>Theorem </a:t>
            </a:r>
          </a:p>
          <a:p>
            <a:pPr lvl="1" eaLnBrk="1" hangingPunct="1"/>
            <a:r>
              <a:rPr lang="da-DK" altLang="en-US" smtClean="0"/>
              <a:t>Let </a:t>
            </a:r>
            <a:r>
              <a:rPr lang="da-DK" altLang="en-US" i="1" smtClean="0"/>
              <a:t>G=(V, E)</a:t>
            </a:r>
            <a:r>
              <a:rPr lang="da-DK" altLang="en-US" smtClean="0"/>
              <a:t>, and let </a:t>
            </a:r>
            <a:r>
              <a:rPr lang="da-DK" altLang="en-US" i="1" smtClean="0"/>
              <a:t>S</a:t>
            </a:r>
            <a:r>
              <a:rPr lang="da-DK" altLang="en-US" smtClean="0"/>
              <a:t> </a:t>
            </a:r>
            <a:r>
              <a:rPr lang="da-DK" altLang="en-US" smtClean="0">
                <a:latin typeface="Symbol" panose="05050102010706020507" pitchFamily="18" charset="2"/>
              </a:rPr>
              <a:t>Í </a:t>
            </a:r>
            <a:r>
              <a:rPr lang="da-DK" altLang="en-US" i="1" smtClean="0"/>
              <a:t>V</a:t>
            </a:r>
            <a:r>
              <a:rPr lang="da-DK" altLang="en-US" smtClean="0"/>
              <a:t> and</a:t>
            </a:r>
          </a:p>
          <a:p>
            <a:pPr lvl="1" eaLnBrk="1" hangingPunct="1"/>
            <a:r>
              <a:rPr lang="da-DK" altLang="en-US" smtClean="0"/>
              <a:t>let (</a:t>
            </a:r>
            <a:r>
              <a:rPr lang="da-DK" altLang="en-US" i="1" smtClean="0"/>
              <a:t>u</a:t>
            </a:r>
            <a:r>
              <a:rPr lang="da-DK" altLang="en-US" smtClean="0"/>
              <a:t>,</a:t>
            </a:r>
            <a:r>
              <a:rPr lang="da-DK" altLang="en-US" i="1" smtClean="0"/>
              <a:t>v</a:t>
            </a:r>
            <a:r>
              <a:rPr lang="da-DK" altLang="en-US" smtClean="0"/>
              <a:t>) be min-weight edge in </a:t>
            </a:r>
            <a:r>
              <a:rPr lang="da-DK" altLang="en-US" i="1" smtClean="0"/>
              <a:t>G</a:t>
            </a:r>
            <a:r>
              <a:rPr lang="da-DK" altLang="en-US" smtClean="0"/>
              <a:t> connecting </a:t>
            </a:r>
            <a:r>
              <a:rPr lang="da-DK" altLang="en-US" i="1" smtClean="0"/>
              <a:t>S</a:t>
            </a:r>
            <a:r>
              <a:rPr lang="da-DK" altLang="en-US" smtClean="0"/>
              <a:t> to </a:t>
            </a:r>
            <a:r>
              <a:rPr lang="da-DK" altLang="en-US" i="1" smtClean="0"/>
              <a:t>V</a:t>
            </a:r>
            <a:r>
              <a:rPr lang="da-DK" altLang="en-US" smtClean="0"/>
              <a:t> – </a:t>
            </a:r>
            <a:r>
              <a:rPr lang="da-DK" altLang="en-US" i="1" smtClean="0"/>
              <a:t>S</a:t>
            </a:r>
          </a:p>
          <a:p>
            <a:pPr lvl="1" eaLnBrk="1" hangingPunct="1"/>
            <a:r>
              <a:rPr lang="da-DK" altLang="en-US" smtClean="0"/>
              <a:t>Then (</a:t>
            </a:r>
            <a:r>
              <a:rPr lang="da-DK" altLang="en-US" i="1" smtClean="0"/>
              <a:t>u</a:t>
            </a:r>
            <a:r>
              <a:rPr lang="da-DK" altLang="en-US" smtClean="0"/>
              <a:t>,</a:t>
            </a:r>
            <a:r>
              <a:rPr lang="da-DK" altLang="en-US" i="1" smtClean="0"/>
              <a:t>v</a:t>
            </a:r>
            <a:r>
              <a:rPr lang="da-DK" altLang="en-US" smtClean="0"/>
              <a:t>) </a:t>
            </a:r>
            <a:r>
              <a:rPr lang="da-DK" altLang="en-US" smtClean="0">
                <a:latin typeface="Symbol" panose="05050102010706020507" pitchFamily="18" charset="2"/>
              </a:rPr>
              <a:t>Î</a:t>
            </a:r>
            <a:r>
              <a:rPr lang="da-DK" altLang="en-US" smtClean="0"/>
              <a:t> </a:t>
            </a:r>
            <a:r>
              <a:rPr lang="da-DK" altLang="en-US" i="1" smtClean="0"/>
              <a:t>T </a:t>
            </a:r>
            <a:r>
              <a:rPr lang="da-DK" altLang="en-US" smtClean="0"/>
              <a:t>– some</a:t>
            </a:r>
            <a:r>
              <a:rPr lang="da-DK" altLang="en-US" i="1" smtClean="0"/>
              <a:t> </a:t>
            </a:r>
            <a:r>
              <a:rPr lang="da-DK" altLang="en-US" smtClean="0"/>
              <a:t>MST</a:t>
            </a:r>
            <a:r>
              <a:rPr lang="da-DK" altLang="en-US" i="1" smtClean="0"/>
              <a:t> </a:t>
            </a:r>
            <a:r>
              <a:rPr lang="da-DK" altLang="en-US" smtClean="0"/>
              <a:t>of </a:t>
            </a:r>
            <a:r>
              <a:rPr lang="da-DK" altLang="en-US" i="1" smtClean="0"/>
              <a:t>G</a:t>
            </a:r>
          </a:p>
          <a:p>
            <a:pPr lvl="1" eaLnBrk="1" hangingPunct="1"/>
            <a:endParaRPr lang="da-DK" altLang="en-US" i="1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ADE04-8CF9-4F19-9842-B9B8DCEA64EA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Greedy Choice (2)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1723231" y="1638300"/>
            <a:ext cx="6841331" cy="2859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en-US"/>
              <a:t>Proof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/>
              <a:t>suppose (</a:t>
            </a:r>
            <a:r>
              <a:rPr lang="da-DK" altLang="en-US" i="1"/>
              <a:t>u</a:t>
            </a:r>
            <a:r>
              <a:rPr lang="da-DK" altLang="en-US"/>
              <a:t>,</a:t>
            </a:r>
            <a:r>
              <a:rPr lang="da-DK" altLang="en-US" i="1"/>
              <a:t>v</a:t>
            </a:r>
            <a:r>
              <a:rPr lang="da-DK" altLang="en-US"/>
              <a:t>) </a:t>
            </a:r>
            <a:r>
              <a:rPr lang="da-DK" altLang="en-US">
                <a:latin typeface="Symbol" panose="05050102010706020507" pitchFamily="18" charset="2"/>
              </a:rPr>
              <a:t>Ï</a:t>
            </a:r>
            <a:r>
              <a:rPr lang="da-DK" altLang="en-US"/>
              <a:t> </a:t>
            </a:r>
            <a:r>
              <a:rPr lang="da-DK" altLang="en-US" i="1"/>
              <a:t>T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/>
              <a:t>look at path from </a:t>
            </a:r>
            <a:r>
              <a:rPr lang="da-DK" altLang="en-US" i="1"/>
              <a:t>u</a:t>
            </a:r>
            <a:r>
              <a:rPr lang="da-DK" altLang="en-US"/>
              <a:t> to </a:t>
            </a:r>
            <a:r>
              <a:rPr lang="da-DK" altLang="en-US" i="1"/>
              <a:t>v</a:t>
            </a:r>
            <a:r>
              <a:rPr lang="da-DK" altLang="en-US"/>
              <a:t> in </a:t>
            </a:r>
            <a:r>
              <a:rPr lang="da-DK" altLang="en-US" i="1"/>
              <a:t>T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/>
              <a:t>swap (</a:t>
            </a:r>
            <a:r>
              <a:rPr lang="da-DK" altLang="en-US" i="1"/>
              <a:t>x, y</a:t>
            </a:r>
            <a:r>
              <a:rPr lang="da-DK" altLang="en-US"/>
              <a:t>) – the first edge on path from </a:t>
            </a:r>
            <a:r>
              <a:rPr lang="da-DK" altLang="en-US" i="1"/>
              <a:t>u</a:t>
            </a:r>
            <a:r>
              <a:rPr lang="da-DK" altLang="en-US"/>
              <a:t> to </a:t>
            </a:r>
            <a:r>
              <a:rPr lang="da-DK" altLang="en-US" i="1"/>
              <a:t>v</a:t>
            </a:r>
            <a:r>
              <a:rPr lang="da-DK" altLang="en-US"/>
              <a:t> in </a:t>
            </a:r>
            <a:r>
              <a:rPr lang="da-DK" altLang="en-US" i="1"/>
              <a:t>T</a:t>
            </a:r>
            <a:r>
              <a:rPr lang="da-DK" altLang="en-US"/>
              <a:t> that crosses from </a:t>
            </a:r>
            <a:r>
              <a:rPr lang="da-DK" altLang="en-US" i="1"/>
              <a:t>S</a:t>
            </a:r>
            <a:r>
              <a:rPr lang="da-DK" altLang="en-US"/>
              <a:t> to </a:t>
            </a:r>
            <a:r>
              <a:rPr lang="da-DK" altLang="en-US" i="1"/>
              <a:t>V</a:t>
            </a:r>
            <a:r>
              <a:rPr lang="da-DK" altLang="en-US"/>
              <a:t> – </a:t>
            </a:r>
            <a:r>
              <a:rPr lang="da-DK" altLang="en-US" i="1"/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/>
              <a:t>this improves </a:t>
            </a:r>
            <a:r>
              <a:rPr lang="da-DK" altLang="en-US" i="1"/>
              <a:t>T </a:t>
            </a:r>
            <a:r>
              <a:rPr lang="da-DK" altLang="en-US"/>
              <a:t>– contradiction (</a:t>
            </a:r>
            <a:r>
              <a:rPr lang="da-DK" altLang="en-US" i="1"/>
              <a:t>T</a:t>
            </a:r>
            <a:r>
              <a:rPr lang="da-DK" altLang="en-US"/>
              <a:t> supposed to be MST)</a:t>
            </a:r>
            <a:r>
              <a:rPr lang="da-DK" altLang="en-US" i="1"/>
              <a:t> </a:t>
            </a:r>
          </a:p>
        </p:txBody>
      </p:sp>
      <p:cxnSp>
        <p:nvCxnSpPr>
          <p:cNvPr id="9222" name="AutoShape 8"/>
          <p:cNvCxnSpPr>
            <a:cxnSpLocks noChangeShapeType="1"/>
          </p:cNvCxnSpPr>
          <p:nvPr/>
        </p:nvCxnSpPr>
        <p:spPr bwMode="auto">
          <a:xfrm>
            <a:off x="3312319" y="5118100"/>
            <a:ext cx="613966" cy="31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3" name="AutoShape 9"/>
          <p:cNvCxnSpPr>
            <a:cxnSpLocks noChangeShapeType="1"/>
          </p:cNvCxnSpPr>
          <p:nvPr/>
        </p:nvCxnSpPr>
        <p:spPr bwMode="auto">
          <a:xfrm flipV="1">
            <a:off x="3926284" y="5092700"/>
            <a:ext cx="232172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4" name="AutoShape 10"/>
          <p:cNvCxnSpPr>
            <a:cxnSpLocks noChangeShapeType="1"/>
          </p:cNvCxnSpPr>
          <p:nvPr/>
        </p:nvCxnSpPr>
        <p:spPr bwMode="auto">
          <a:xfrm>
            <a:off x="4148138" y="5092700"/>
            <a:ext cx="2889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5" name="AutoShape 11"/>
          <p:cNvCxnSpPr>
            <a:cxnSpLocks noChangeShapeType="1"/>
          </p:cNvCxnSpPr>
          <p:nvPr/>
        </p:nvCxnSpPr>
        <p:spPr bwMode="auto">
          <a:xfrm>
            <a:off x="3931444" y="5429250"/>
            <a:ext cx="2889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6" name="AutoShape 12"/>
          <p:cNvCxnSpPr>
            <a:cxnSpLocks noChangeShapeType="1"/>
          </p:cNvCxnSpPr>
          <p:nvPr/>
        </p:nvCxnSpPr>
        <p:spPr bwMode="auto">
          <a:xfrm flipH="1" flipV="1">
            <a:off x="3848894" y="4965700"/>
            <a:ext cx="72231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7" name="AutoShape 13"/>
          <p:cNvCxnSpPr>
            <a:cxnSpLocks noChangeShapeType="1"/>
          </p:cNvCxnSpPr>
          <p:nvPr/>
        </p:nvCxnSpPr>
        <p:spPr bwMode="auto">
          <a:xfrm flipH="1" flipV="1">
            <a:off x="4220369" y="5695950"/>
            <a:ext cx="56753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4"/>
          <p:cNvCxnSpPr>
            <a:cxnSpLocks noChangeShapeType="1"/>
          </p:cNvCxnSpPr>
          <p:nvPr/>
        </p:nvCxnSpPr>
        <p:spPr bwMode="auto">
          <a:xfrm flipV="1">
            <a:off x="3854053" y="4743450"/>
            <a:ext cx="216694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5"/>
          <p:cNvCxnSpPr>
            <a:cxnSpLocks noChangeShapeType="1"/>
          </p:cNvCxnSpPr>
          <p:nvPr/>
        </p:nvCxnSpPr>
        <p:spPr bwMode="auto">
          <a:xfrm flipV="1">
            <a:off x="4163616" y="5029200"/>
            <a:ext cx="216694" cy="698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6"/>
          <p:cNvCxnSpPr>
            <a:cxnSpLocks noChangeShapeType="1"/>
          </p:cNvCxnSpPr>
          <p:nvPr/>
        </p:nvCxnSpPr>
        <p:spPr bwMode="auto">
          <a:xfrm>
            <a:off x="3317478" y="5118100"/>
            <a:ext cx="144463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7"/>
          <p:cNvCxnSpPr>
            <a:cxnSpLocks noChangeShapeType="1"/>
          </p:cNvCxnSpPr>
          <p:nvPr/>
        </p:nvCxnSpPr>
        <p:spPr bwMode="auto">
          <a:xfrm rot="-5400000">
            <a:off x="3237706" y="4842272"/>
            <a:ext cx="355600" cy="196056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8"/>
          <p:cNvCxnSpPr>
            <a:cxnSpLocks noChangeShapeType="1"/>
          </p:cNvCxnSpPr>
          <p:nvPr/>
        </p:nvCxnSpPr>
        <p:spPr bwMode="auto">
          <a:xfrm rot="10800000" flipV="1">
            <a:off x="3116263" y="5695950"/>
            <a:ext cx="345678" cy="1333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19"/>
          <p:cNvCxnSpPr>
            <a:cxnSpLocks noChangeShapeType="1"/>
          </p:cNvCxnSpPr>
          <p:nvPr/>
        </p:nvCxnSpPr>
        <p:spPr bwMode="auto">
          <a:xfrm rot="16200000" flipH="1">
            <a:off x="3383359" y="5760641"/>
            <a:ext cx="508000" cy="340519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AutoShape 20"/>
          <p:cNvCxnSpPr>
            <a:cxnSpLocks noChangeShapeType="1"/>
          </p:cNvCxnSpPr>
          <p:nvPr/>
        </p:nvCxnSpPr>
        <p:spPr bwMode="auto">
          <a:xfrm>
            <a:off x="5458619" y="5314950"/>
            <a:ext cx="613966" cy="31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5" name="AutoShape 21"/>
          <p:cNvCxnSpPr>
            <a:cxnSpLocks noChangeShapeType="1"/>
          </p:cNvCxnSpPr>
          <p:nvPr/>
        </p:nvCxnSpPr>
        <p:spPr bwMode="auto">
          <a:xfrm flipV="1">
            <a:off x="6072584" y="5289550"/>
            <a:ext cx="232172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6" name="AutoShape 22"/>
          <p:cNvCxnSpPr>
            <a:cxnSpLocks noChangeShapeType="1"/>
          </p:cNvCxnSpPr>
          <p:nvPr/>
        </p:nvCxnSpPr>
        <p:spPr bwMode="auto">
          <a:xfrm>
            <a:off x="6294438" y="5289550"/>
            <a:ext cx="2889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7" name="AutoShape 23"/>
          <p:cNvCxnSpPr>
            <a:cxnSpLocks noChangeShapeType="1"/>
          </p:cNvCxnSpPr>
          <p:nvPr/>
        </p:nvCxnSpPr>
        <p:spPr bwMode="auto">
          <a:xfrm>
            <a:off x="6077744" y="5626100"/>
            <a:ext cx="2889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AutoShape 24"/>
          <p:cNvCxnSpPr>
            <a:cxnSpLocks noChangeShapeType="1"/>
          </p:cNvCxnSpPr>
          <p:nvPr/>
        </p:nvCxnSpPr>
        <p:spPr bwMode="auto">
          <a:xfrm flipH="1" flipV="1">
            <a:off x="5995194" y="5162550"/>
            <a:ext cx="72231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9" name="AutoShape 25"/>
          <p:cNvCxnSpPr>
            <a:cxnSpLocks noChangeShapeType="1"/>
          </p:cNvCxnSpPr>
          <p:nvPr/>
        </p:nvCxnSpPr>
        <p:spPr bwMode="auto">
          <a:xfrm flipH="1" flipV="1">
            <a:off x="6366669" y="5892800"/>
            <a:ext cx="216694" cy="2921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0" name="AutoShape 26"/>
          <p:cNvCxnSpPr>
            <a:cxnSpLocks noChangeShapeType="1"/>
          </p:cNvCxnSpPr>
          <p:nvPr/>
        </p:nvCxnSpPr>
        <p:spPr bwMode="auto">
          <a:xfrm flipV="1">
            <a:off x="6366669" y="5695950"/>
            <a:ext cx="216694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1" name="AutoShape 27"/>
          <p:cNvCxnSpPr>
            <a:cxnSpLocks noChangeShapeType="1"/>
          </p:cNvCxnSpPr>
          <p:nvPr/>
        </p:nvCxnSpPr>
        <p:spPr bwMode="auto">
          <a:xfrm flipV="1">
            <a:off x="5855891" y="5619750"/>
            <a:ext cx="216694" cy="698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2" name="AutoShape 28"/>
          <p:cNvCxnSpPr>
            <a:cxnSpLocks noChangeShapeType="1"/>
          </p:cNvCxnSpPr>
          <p:nvPr/>
        </p:nvCxnSpPr>
        <p:spPr bwMode="auto">
          <a:xfrm>
            <a:off x="5463778" y="5314950"/>
            <a:ext cx="144463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AutoShape 29"/>
          <p:cNvCxnSpPr>
            <a:cxnSpLocks noChangeShapeType="1"/>
          </p:cNvCxnSpPr>
          <p:nvPr/>
        </p:nvCxnSpPr>
        <p:spPr bwMode="auto">
          <a:xfrm flipV="1">
            <a:off x="5463778" y="5092700"/>
            <a:ext cx="288925" cy="222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4" name="AutoShape 30"/>
          <p:cNvCxnSpPr>
            <a:cxnSpLocks noChangeShapeType="1"/>
          </p:cNvCxnSpPr>
          <p:nvPr/>
        </p:nvCxnSpPr>
        <p:spPr bwMode="auto">
          <a:xfrm rot="5400000">
            <a:off x="5343525" y="5920185"/>
            <a:ext cx="292100" cy="23733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5" name="AutoShape 31"/>
          <p:cNvCxnSpPr>
            <a:cxnSpLocks noChangeShapeType="1"/>
          </p:cNvCxnSpPr>
          <p:nvPr/>
        </p:nvCxnSpPr>
        <p:spPr bwMode="auto">
          <a:xfrm>
            <a:off x="5613400" y="5873750"/>
            <a:ext cx="392113" cy="3111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6" name="AutoShape 32"/>
          <p:cNvCxnSpPr>
            <a:cxnSpLocks noChangeShapeType="1"/>
          </p:cNvCxnSpPr>
          <p:nvPr/>
        </p:nvCxnSpPr>
        <p:spPr bwMode="auto">
          <a:xfrm rot="-5400000">
            <a:off x="5284391" y="5095478"/>
            <a:ext cx="400050" cy="5159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7" name="AutoShape 33"/>
          <p:cNvCxnSpPr>
            <a:cxnSpLocks noChangeShapeType="1"/>
          </p:cNvCxnSpPr>
          <p:nvPr/>
        </p:nvCxnSpPr>
        <p:spPr bwMode="auto">
          <a:xfrm flipH="1">
            <a:off x="5293519" y="4921250"/>
            <a:ext cx="216694" cy="17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8" name="AutoShape 34"/>
          <p:cNvCxnSpPr>
            <a:cxnSpLocks noChangeShapeType="1"/>
          </p:cNvCxnSpPr>
          <p:nvPr/>
        </p:nvCxnSpPr>
        <p:spPr bwMode="auto">
          <a:xfrm flipH="1" flipV="1">
            <a:off x="5226447" y="4787900"/>
            <a:ext cx="288925" cy="13335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9" name="AutoShape 35"/>
          <p:cNvCxnSpPr>
            <a:cxnSpLocks noChangeShapeType="1"/>
          </p:cNvCxnSpPr>
          <p:nvPr/>
        </p:nvCxnSpPr>
        <p:spPr bwMode="auto">
          <a:xfrm flipV="1">
            <a:off x="5747544" y="4451350"/>
            <a:ext cx="72231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0" name="Freeform 36"/>
          <p:cNvSpPr>
            <a:spLocks/>
          </p:cNvSpPr>
          <p:nvPr/>
        </p:nvSpPr>
        <p:spPr bwMode="auto">
          <a:xfrm>
            <a:off x="2833788" y="4484688"/>
            <a:ext cx="1853505" cy="2000250"/>
          </a:xfrm>
          <a:custGeom>
            <a:avLst/>
            <a:gdLst>
              <a:gd name="T0" fmla="*/ 2030412 w 1437"/>
              <a:gd name="T1" fmla="*/ 1814513 h 1260"/>
              <a:gd name="T2" fmla="*/ 2278062 w 1437"/>
              <a:gd name="T3" fmla="*/ 1058863 h 1260"/>
              <a:gd name="T4" fmla="*/ 2011362 w 1437"/>
              <a:gd name="T5" fmla="*/ 214313 h 1260"/>
              <a:gd name="T6" fmla="*/ 1230312 w 1437"/>
              <a:gd name="T7" fmla="*/ 11113 h 1260"/>
              <a:gd name="T8" fmla="*/ 385762 w 1437"/>
              <a:gd name="T9" fmla="*/ 277813 h 1260"/>
              <a:gd name="T10" fmla="*/ 11112 w 1437"/>
              <a:gd name="T11" fmla="*/ 969963 h 1260"/>
              <a:gd name="T12" fmla="*/ 322262 w 1437"/>
              <a:gd name="T13" fmla="*/ 1833563 h 1260"/>
              <a:gd name="T14" fmla="*/ 1408112 w 1437"/>
              <a:gd name="T15" fmla="*/ 1966913 h 1260"/>
              <a:gd name="T16" fmla="*/ 2030412 w 1437"/>
              <a:gd name="T17" fmla="*/ 1814513 h 12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7" h="1260">
                <a:moveTo>
                  <a:pt x="1279" y="1143"/>
                </a:moveTo>
                <a:cubicBezTo>
                  <a:pt x="1370" y="1048"/>
                  <a:pt x="1437" y="835"/>
                  <a:pt x="1435" y="667"/>
                </a:cubicBezTo>
                <a:cubicBezTo>
                  <a:pt x="1433" y="499"/>
                  <a:pt x="1377" y="245"/>
                  <a:pt x="1267" y="135"/>
                </a:cubicBezTo>
                <a:cubicBezTo>
                  <a:pt x="1157" y="25"/>
                  <a:pt x="946" y="0"/>
                  <a:pt x="775" y="7"/>
                </a:cubicBezTo>
                <a:cubicBezTo>
                  <a:pt x="604" y="14"/>
                  <a:pt x="371" y="74"/>
                  <a:pt x="243" y="175"/>
                </a:cubicBezTo>
                <a:cubicBezTo>
                  <a:pt x="115" y="276"/>
                  <a:pt x="14" y="448"/>
                  <a:pt x="7" y="611"/>
                </a:cubicBezTo>
                <a:cubicBezTo>
                  <a:pt x="0" y="774"/>
                  <a:pt x="56" y="1050"/>
                  <a:pt x="203" y="1155"/>
                </a:cubicBezTo>
                <a:cubicBezTo>
                  <a:pt x="350" y="1260"/>
                  <a:pt x="708" y="1241"/>
                  <a:pt x="887" y="1239"/>
                </a:cubicBezTo>
                <a:cubicBezTo>
                  <a:pt x="1066" y="1237"/>
                  <a:pt x="1188" y="1238"/>
                  <a:pt x="1279" y="1143"/>
                </a:cubicBezTo>
                <a:close/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1" name="Freeform 37"/>
          <p:cNvSpPr>
            <a:spLocks/>
          </p:cNvSpPr>
          <p:nvPr/>
        </p:nvSpPr>
        <p:spPr bwMode="auto">
          <a:xfrm>
            <a:off x="4977509" y="4144965"/>
            <a:ext cx="1880592" cy="2428875"/>
          </a:xfrm>
          <a:custGeom>
            <a:avLst/>
            <a:gdLst>
              <a:gd name="T0" fmla="*/ 414338 w 1458"/>
              <a:gd name="T1" fmla="*/ 258763 h 1530"/>
              <a:gd name="T2" fmla="*/ 103188 w 1458"/>
              <a:gd name="T3" fmla="*/ 544513 h 1530"/>
              <a:gd name="T4" fmla="*/ 58738 w 1458"/>
              <a:gd name="T5" fmla="*/ 1744663 h 1530"/>
              <a:gd name="T6" fmla="*/ 458788 w 1458"/>
              <a:gd name="T7" fmla="*/ 2347913 h 1530"/>
              <a:gd name="T8" fmla="*/ 2014538 w 1458"/>
              <a:gd name="T9" fmla="*/ 2233613 h 1530"/>
              <a:gd name="T10" fmla="*/ 2262188 w 1458"/>
              <a:gd name="T11" fmla="*/ 1592263 h 1530"/>
              <a:gd name="T12" fmla="*/ 1881188 w 1458"/>
              <a:gd name="T13" fmla="*/ 481013 h 1530"/>
              <a:gd name="T14" fmla="*/ 1258888 w 1458"/>
              <a:gd name="T15" fmla="*/ 36513 h 1530"/>
              <a:gd name="T16" fmla="*/ 414338 w 1458"/>
              <a:gd name="T17" fmla="*/ 258763 h 15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58" h="1530">
                <a:moveTo>
                  <a:pt x="261" y="163"/>
                </a:moveTo>
                <a:cubicBezTo>
                  <a:pt x="140" y="216"/>
                  <a:pt x="102" y="187"/>
                  <a:pt x="65" y="343"/>
                </a:cubicBezTo>
                <a:cubicBezTo>
                  <a:pt x="28" y="499"/>
                  <a:pt x="0" y="910"/>
                  <a:pt x="37" y="1099"/>
                </a:cubicBezTo>
                <a:cubicBezTo>
                  <a:pt x="74" y="1288"/>
                  <a:pt x="84" y="1428"/>
                  <a:pt x="289" y="1479"/>
                </a:cubicBezTo>
                <a:cubicBezTo>
                  <a:pt x="494" y="1530"/>
                  <a:pt x="1080" y="1486"/>
                  <a:pt x="1269" y="1407"/>
                </a:cubicBezTo>
                <a:cubicBezTo>
                  <a:pt x="1458" y="1328"/>
                  <a:pt x="1439" y="1187"/>
                  <a:pt x="1425" y="1003"/>
                </a:cubicBezTo>
                <a:cubicBezTo>
                  <a:pt x="1411" y="819"/>
                  <a:pt x="1290" y="466"/>
                  <a:pt x="1185" y="303"/>
                </a:cubicBezTo>
                <a:cubicBezTo>
                  <a:pt x="1080" y="140"/>
                  <a:pt x="949" y="46"/>
                  <a:pt x="793" y="23"/>
                </a:cubicBezTo>
                <a:cubicBezTo>
                  <a:pt x="637" y="0"/>
                  <a:pt x="382" y="110"/>
                  <a:pt x="261" y="163"/>
                </a:cubicBezTo>
                <a:close/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2" name="Line 39"/>
          <p:cNvSpPr>
            <a:spLocks noChangeShapeType="1"/>
          </p:cNvSpPr>
          <p:nvPr/>
        </p:nvSpPr>
        <p:spPr bwMode="auto">
          <a:xfrm>
            <a:off x="4277122" y="6184900"/>
            <a:ext cx="1098947" cy="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3" name="Line 41"/>
          <p:cNvSpPr>
            <a:spLocks noChangeShapeType="1"/>
          </p:cNvSpPr>
          <p:nvPr/>
        </p:nvSpPr>
        <p:spPr bwMode="auto">
          <a:xfrm flipV="1">
            <a:off x="4437063" y="5099050"/>
            <a:ext cx="866775" cy="2667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4" name="Line 42"/>
          <p:cNvSpPr>
            <a:spLocks noChangeShapeType="1"/>
          </p:cNvSpPr>
          <p:nvPr/>
        </p:nvSpPr>
        <p:spPr bwMode="auto">
          <a:xfrm flipV="1">
            <a:off x="4364831" y="4787900"/>
            <a:ext cx="851297" cy="2413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5" name="Line 43"/>
          <p:cNvSpPr>
            <a:spLocks noChangeShapeType="1"/>
          </p:cNvSpPr>
          <p:nvPr/>
        </p:nvSpPr>
        <p:spPr bwMode="auto">
          <a:xfrm flipV="1">
            <a:off x="4070747" y="4470400"/>
            <a:ext cx="1759347" cy="2667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6" name="Text Box 44"/>
          <p:cNvSpPr txBox="1">
            <a:spLocks noChangeArrowheads="1"/>
          </p:cNvSpPr>
          <p:nvPr/>
        </p:nvSpPr>
        <p:spPr bwMode="auto">
          <a:xfrm>
            <a:off x="4228109" y="577532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a-DK" altLang="en-US" sz="2400" i="1">
                <a:latin typeface="Tahoma" panose="020B0604030504040204" pitchFamily="34" charset="0"/>
              </a:rPr>
              <a:t>u</a:t>
            </a:r>
            <a:endParaRPr lang="en-US" altLang="en-US" sz="2400" i="1">
              <a:latin typeface="Tahoma" panose="020B0604030504040204" pitchFamily="34" charset="0"/>
            </a:endParaRPr>
          </a:p>
        </p:txBody>
      </p:sp>
      <p:sp>
        <p:nvSpPr>
          <p:cNvPr id="9257" name="Text Box 45"/>
          <p:cNvSpPr txBox="1">
            <a:spLocks noChangeArrowheads="1"/>
          </p:cNvSpPr>
          <p:nvPr/>
        </p:nvSpPr>
        <p:spPr bwMode="auto">
          <a:xfrm>
            <a:off x="5145187" y="57848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a-DK" altLang="en-US" sz="2400" i="1">
                <a:latin typeface="Tahoma" panose="020B0604030504040204" pitchFamily="34" charset="0"/>
              </a:rPr>
              <a:t>v</a:t>
            </a:r>
            <a:endParaRPr lang="en-US" altLang="en-US" sz="2400" i="1">
              <a:latin typeface="Tahoma" panose="020B0604030504040204" pitchFamily="34" charset="0"/>
            </a:endParaRPr>
          </a:p>
        </p:txBody>
      </p:sp>
      <p:sp>
        <p:nvSpPr>
          <p:cNvPr id="9258" name="Text Box 46"/>
          <p:cNvSpPr txBox="1">
            <a:spLocks noChangeArrowheads="1"/>
          </p:cNvSpPr>
          <p:nvPr/>
        </p:nvSpPr>
        <p:spPr bwMode="auto">
          <a:xfrm>
            <a:off x="4349355" y="5248275"/>
            <a:ext cx="336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a-DK" altLang="en-US" sz="2400" i="1">
                <a:latin typeface="Tahoma" panose="020B0604030504040204" pitchFamily="34" charset="0"/>
              </a:rPr>
              <a:t>x</a:t>
            </a:r>
            <a:endParaRPr lang="en-US" altLang="en-US" sz="2400" i="1">
              <a:latin typeface="Tahoma" panose="020B0604030504040204" pitchFamily="34" charset="0"/>
            </a:endParaRPr>
          </a:p>
        </p:txBody>
      </p:sp>
      <p:sp>
        <p:nvSpPr>
          <p:cNvPr id="9259" name="Text Box 47"/>
          <p:cNvSpPr txBox="1">
            <a:spLocks noChangeArrowheads="1"/>
          </p:cNvSpPr>
          <p:nvPr/>
        </p:nvSpPr>
        <p:spPr bwMode="auto">
          <a:xfrm>
            <a:off x="5112941" y="50165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a-DK" altLang="en-US" sz="2400" i="1">
                <a:latin typeface="Tahoma" panose="020B0604030504040204" pitchFamily="34" charset="0"/>
              </a:rPr>
              <a:t>y</a:t>
            </a:r>
            <a:endParaRPr lang="en-US" altLang="en-US" sz="2400" i="1">
              <a:latin typeface="Tahoma" panose="020B0604030504040204" pitchFamily="34" charset="0"/>
            </a:endParaRPr>
          </a:p>
        </p:txBody>
      </p:sp>
      <p:sp>
        <p:nvSpPr>
          <p:cNvPr id="9260" name="Text Box 48"/>
          <p:cNvSpPr txBox="1">
            <a:spLocks noChangeArrowheads="1"/>
          </p:cNvSpPr>
          <p:nvPr/>
        </p:nvSpPr>
        <p:spPr bwMode="auto">
          <a:xfrm>
            <a:off x="2600325" y="4624388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a-DK" altLang="en-US" sz="2800" i="1">
                <a:solidFill>
                  <a:schemeClr val="folHlink"/>
                </a:solidFill>
                <a:latin typeface="Tahoma" panose="020B0604030504040204" pitchFamily="34" charset="0"/>
              </a:rPr>
              <a:t>S</a:t>
            </a:r>
            <a:endParaRPr lang="en-US" altLang="en-US" sz="2800" i="1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9261" name="Text Box 49"/>
          <p:cNvSpPr txBox="1">
            <a:spLocks noChangeArrowheads="1"/>
          </p:cNvSpPr>
          <p:nvPr/>
        </p:nvSpPr>
        <p:spPr bwMode="auto">
          <a:xfrm>
            <a:off x="6560145" y="4430713"/>
            <a:ext cx="7182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a-DK" altLang="en-US" sz="2800" i="1">
                <a:solidFill>
                  <a:schemeClr val="folHlink"/>
                </a:solidFill>
                <a:latin typeface="Tahoma" panose="020B0604030504040204" pitchFamily="34" charset="0"/>
              </a:rPr>
              <a:t>V-S</a:t>
            </a:r>
            <a:endParaRPr lang="en-US" altLang="en-US" sz="2800" i="1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92C1D7-4261-4FF2-921B-945B491FA181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1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 smtClean="0"/>
              <a:t>Prim’s Algorithm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Vertex based algorithm</a:t>
            </a:r>
          </a:p>
          <a:p>
            <a:pPr eaLnBrk="1" hangingPunct="1"/>
            <a:r>
              <a:rPr lang="da-DK" altLang="en-US" smtClean="0"/>
              <a:t>Grows one tree T, </a:t>
            </a:r>
            <a:r>
              <a:rPr lang="da-DK" altLang="en-US" b="1" smtClean="0"/>
              <a:t>one vertex at a time</a:t>
            </a:r>
          </a:p>
          <a:p>
            <a:pPr eaLnBrk="1" hangingPunct="1"/>
            <a:r>
              <a:rPr lang="da-DK" altLang="en-US" smtClean="0"/>
              <a:t>A cloud covering the portion of T already computed</a:t>
            </a:r>
          </a:p>
          <a:p>
            <a:pPr eaLnBrk="1" hangingPunct="1"/>
            <a:r>
              <a:rPr lang="da-DK" altLang="en-US" smtClean="0"/>
              <a:t>Label the vertices </a:t>
            </a:r>
            <a:r>
              <a:rPr lang="da-DK" altLang="en-US" i="1" smtClean="0"/>
              <a:t>v </a:t>
            </a:r>
            <a:r>
              <a:rPr lang="da-DK" altLang="en-US" smtClean="0"/>
              <a:t>outside the cloud with </a:t>
            </a:r>
            <a:r>
              <a:rPr lang="da-DK" altLang="en-US" i="1" smtClean="0"/>
              <a:t>key</a:t>
            </a:r>
            <a:r>
              <a:rPr lang="da-DK" altLang="en-US" smtClean="0"/>
              <a:t>[</a:t>
            </a:r>
            <a:r>
              <a:rPr lang="da-DK" altLang="en-US" i="1" smtClean="0"/>
              <a:t>v</a:t>
            </a:r>
            <a:r>
              <a:rPr lang="da-DK" altLang="en-US" smtClean="0"/>
              <a:t>] – the minimum weigth of an edge connecting </a:t>
            </a:r>
            <a:r>
              <a:rPr lang="da-DK" altLang="en-US" i="1" smtClean="0"/>
              <a:t>v </a:t>
            </a:r>
            <a:r>
              <a:rPr lang="da-DK" altLang="en-US" smtClean="0"/>
              <a:t>to a vertex in the cloud, </a:t>
            </a:r>
            <a:r>
              <a:rPr lang="da-DK" altLang="en-US" i="1" smtClean="0"/>
              <a:t>key</a:t>
            </a:r>
            <a:r>
              <a:rPr lang="da-DK" altLang="en-US" smtClean="0"/>
              <a:t>[</a:t>
            </a:r>
            <a:r>
              <a:rPr lang="da-DK" altLang="en-US" i="1" smtClean="0"/>
              <a:t>v</a:t>
            </a:r>
            <a:r>
              <a:rPr lang="da-DK" altLang="en-US" smtClean="0"/>
              <a:t>] = </a:t>
            </a:r>
            <a:r>
              <a:rPr lang="da-DK" altLang="en-US" smtClean="0">
                <a:latin typeface="Symbol" panose="05050102010706020507" pitchFamily="18" charset="2"/>
              </a:rPr>
              <a:t>¥</a:t>
            </a:r>
            <a:r>
              <a:rPr lang="da-DK" altLang="en-US" smtClean="0"/>
              <a:t>, if no such edge exists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D31D8E-34F3-4B4A-B652-EB743681D3DE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7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  <a:p>
            <a:pPr>
              <a:buFont typeface="Times New Roman" panose="02020603050405020304" pitchFamily="18" charset="0"/>
              <a:buNone/>
            </a:pPr>
            <a:endParaRPr 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3823C2-A9D1-41F8-B675-BFC649D45DDC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9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55780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1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2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3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4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5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6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7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355788" name="AutoShape 12"/>
          <p:cNvCxnSpPr>
            <a:cxnSpLocks noChangeShapeType="1"/>
            <a:stCxn id="1355787" idx="5"/>
            <a:endCxn id="1355781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89" name="AutoShape 13"/>
          <p:cNvCxnSpPr>
            <a:cxnSpLocks noChangeShapeType="1"/>
            <a:stCxn id="1355787" idx="3"/>
            <a:endCxn id="1355780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0" name="AutoShape 14"/>
          <p:cNvCxnSpPr>
            <a:cxnSpLocks noChangeShapeType="1"/>
            <a:stCxn id="1355780" idx="6"/>
            <a:endCxn id="1355781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1" name="AutoShape 15"/>
          <p:cNvCxnSpPr>
            <a:cxnSpLocks noChangeShapeType="1"/>
            <a:stCxn id="1355783" idx="0"/>
            <a:endCxn id="1355780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2" name="AutoShape 16"/>
          <p:cNvCxnSpPr>
            <a:cxnSpLocks noChangeShapeType="1"/>
            <a:stCxn id="1355783" idx="5"/>
            <a:endCxn id="1355786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3" name="AutoShape 17"/>
          <p:cNvCxnSpPr>
            <a:cxnSpLocks noChangeShapeType="1"/>
            <a:stCxn id="1355786" idx="7"/>
            <a:endCxn id="1355784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4" name="AutoShape 18"/>
          <p:cNvCxnSpPr>
            <a:cxnSpLocks noChangeShapeType="1"/>
            <a:stCxn id="1355784" idx="0"/>
            <a:endCxn id="1355781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5" name="AutoShape 19"/>
          <p:cNvCxnSpPr>
            <a:cxnSpLocks noChangeShapeType="1"/>
            <a:stCxn id="1355781" idx="6"/>
            <a:endCxn id="1355782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6" name="AutoShape 20"/>
          <p:cNvCxnSpPr>
            <a:cxnSpLocks noChangeShapeType="1"/>
            <a:stCxn id="1355784" idx="6"/>
            <a:endCxn id="1355785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7" name="AutoShape 21"/>
          <p:cNvCxnSpPr>
            <a:cxnSpLocks noChangeShapeType="1"/>
            <a:stCxn id="1355786" idx="0"/>
            <a:endCxn id="1355780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5798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55799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55800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5801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5802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55803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55804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55805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55806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55807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55808" name="Text Box 32"/>
          <p:cNvSpPr txBox="1">
            <a:spLocks noChangeArrowheads="1"/>
          </p:cNvSpPr>
          <p:nvPr/>
        </p:nvSpPr>
        <p:spPr bwMode="auto">
          <a:xfrm>
            <a:off x="5165152" y="4052888"/>
            <a:ext cx="2435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Run on example 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0026D8-222D-4813-88D1-5FCAA4AC5410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56804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05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06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07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08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09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10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11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56812" name="AutoShape 12"/>
          <p:cNvCxnSpPr>
            <a:cxnSpLocks noChangeShapeType="1"/>
            <a:stCxn id="1356811" idx="5"/>
            <a:endCxn id="1356805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3" name="AutoShape 13"/>
          <p:cNvCxnSpPr>
            <a:cxnSpLocks noChangeShapeType="1"/>
            <a:stCxn id="1356811" idx="3"/>
            <a:endCxn id="1356804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4" name="AutoShape 14"/>
          <p:cNvCxnSpPr>
            <a:cxnSpLocks noChangeShapeType="1"/>
            <a:stCxn id="1356804" idx="6"/>
            <a:endCxn id="1356805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5" name="AutoShape 15"/>
          <p:cNvCxnSpPr>
            <a:cxnSpLocks noChangeShapeType="1"/>
            <a:stCxn id="1356807" idx="0"/>
            <a:endCxn id="1356804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6" name="AutoShape 16"/>
          <p:cNvCxnSpPr>
            <a:cxnSpLocks noChangeShapeType="1"/>
            <a:stCxn id="1356807" idx="5"/>
            <a:endCxn id="1356810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7" name="AutoShape 17"/>
          <p:cNvCxnSpPr>
            <a:cxnSpLocks noChangeShapeType="1"/>
            <a:stCxn id="1356810" idx="7"/>
            <a:endCxn id="1356808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8" name="AutoShape 18"/>
          <p:cNvCxnSpPr>
            <a:cxnSpLocks noChangeShapeType="1"/>
            <a:stCxn id="1356808" idx="0"/>
            <a:endCxn id="1356805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9" name="AutoShape 19"/>
          <p:cNvCxnSpPr>
            <a:cxnSpLocks noChangeShapeType="1"/>
            <a:stCxn id="1356805" idx="6"/>
            <a:endCxn id="1356806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20" name="AutoShape 20"/>
          <p:cNvCxnSpPr>
            <a:cxnSpLocks noChangeShapeType="1"/>
            <a:stCxn id="1356808" idx="6"/>
            <a:endCxn id="1356809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21" name="AutoShape 21"/>
          <p:cNvCxnSpPr>
            <a:cxnSpLocks noChangeShapeType="1"/>
            <a:stCxn id="1356810" idx="0"/>
            <a:endCxn id="1356804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6822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56823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56824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6825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6826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56827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56828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56829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56830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56831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56832" name="Text Box 32"/>
          <p:cNvSpPr txBox="1">
            <a:spLocks noChangeArrowheads="1"/>
          </p:cNvSpPr>
          <p:nvPr/>
        </p:nvSpPr>
        <p:spPr bwMode="auto">
          <a:xfrm>
            <a:off x="5165152" y="4052888"/>
            <a:ext cx="2435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Run on example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4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57828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29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30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31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57832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33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34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35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57836" name="AutoShape 12"/>
          <p:cNvCxnSpPr>
            <a:cxnSpLocks noChangeShapeType="1"/>
            <a:stCxn id="1357835" idx="5"/>
            <a:endCxn id="1357829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37" name="AutoShape 13"/>
          <p:cNvCxnSpPr>
            <a:cxnSpLocks noChangeShapeType="1"/>
            <a:stCxn id="1357835" idx="3"/>
            <a:endCxn id="1357828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38" name="AutoShape 14"/>
          <p:cNvCxnSpPr>
            <a:cxnSpLocks noChangeShapeType="1"/>
            <a:stCxn id="1357828" idx="6"/>
            <a:endCxn id="1357829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39" name="AutoShape 15"/>
          <p:cNvCxnSpPr>
            <a:cxnSpLocks noChangeShapeType="1"/>
            <a:stCxn id="1357831" idx="0"/>
            <a:endCxn id="1357828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0" name="AutoShape 16"/>
          <p:cNvCxnSpPr>
            <a:cxnSpLocks noChangeShapeType="1"/>
            <a:stCxn id="1357831" idx="5"/>
            <a:endCxn id="1357834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1" name="AutoShape 17"/>
          <p:cNvCxnSpPr>
            <a:cxnSpLocks noChangeShapeType="1"/>
            <a:stCxn id="1357834" idx="7"/>
            <a:endCxn id="1357832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2" name="AutoShape 18"/>
          <p:cNvCxnSpPr>
            <a:cxnSpLocks noChangeShapeType="1"/>
            <a:stCxn id="1357832" idx="0"/>
            <a:endCxn id="1357829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3" name="AutoShape 19"/>
          <p:cNvCxnSpPr>
            <a:cxnSpLocks noChangeShapeType="1"/>
            <a:stCxn id="1357829" idx="6"/>
            <a:endCxn id="1357830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4" name="AutoShape 20"/>
          <p:cNvCxnSpPr>
            <a:cxnSpLocks noChangeShapeType="1"/>
            <a:stCxn id="1357832" idx="6"/>
            <a:endCxn id="1357833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5" name="AutoShape 21"/>
          <p:cNvCxnSpPr>
            <a:cxnSpLocks noChangeShapeType="1"/>
            <a:stCxn id="1357834" idx="0"/>
            <a:endCxn id="1357828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7846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57847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57848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7849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7850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57851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57852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57853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57854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57855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57856" name="Text Box 32"/>
          <p:cNvSpPr txBox="1">
            <a:spLocks noChangeArrowheads="1"/>
          </p:cNvSpPr>
          <p:nvPr/>
        </p:nvSpPr>
        <p:spPr bwMode="auto">
          <a:xfrm>
            <a:off x="5311356" y="4052888"/>
            <a:ext cx="2146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Pick a start vertex r</a:t>
            </a:r>
          </a:p>
        </p:txBody>
      </p:sp>
      <p:sp>
        <p:nvSpPr>
          <p:cNvPr id="1357857" name="Text Box 33"/>
          <p:cNvSpPr txBox="1">
            <a:spLocks noChangeArrowheads="1"/>
          </p:cNvSpPr>
          <p:nvPr/>
        </p:nvSpPr>
        <p:spPr bwMode="auto">
          <a:xfrm>
            <a:off x="4061687" y="3159125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r</a:t>
            </a:r>
          </a:p>
        </p:txBody>
      </p:sp>
      <p:cxnSp>
        <p:nvCxnSpPr>
          <p:cNvPr id="1357858" name="AutoShape 34"/>
          <p:cNvCxnSpPr>
            <a:cxnSpLocks noChangeShapeType="1"/>
            <a:stCxn id="1357857" idx="3"/>
            <a:endCxn id="1357831" idx="2"/>
          </p:cNvCxnSpPr>
          <p:nvPr/>
        </p:nvCxnSpPr>
        <p:spPr bwMode="auto">
          <a:xfrm>
            <a:off x="4384211" y="3343791"/>
            <a:ext cx="263098" cy="900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2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58852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3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4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5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58856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7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8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9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58860" name="AutoShape 12"/>
          <p:cNvCxnSpPr>
            <a:cxnSpLocks noChangeShapeType="1"/>
            <a:stCxn id="1358859" idx="5"/>
            <a:endCxn id="1358853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1" name="AutoShape 13"/>
          <p:cNvCxnSpPr>
            <a:cxnSpLocks noChangeShapeType="1"/>
            <a:stCxn id="1358859" idx="3"/>
            <a:endCxn id="1358852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2" name="AutoShape 14"/>
          <p:cNvCxnSpPr>
            <a:cxnSpLocks noChangeShapeType="1"/>
            <a:stCxn id="1358852" idx="6"/>
            <a:endCxn id="1358853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3" name="AutoShape 15"/>
          <p:cNvCxnSpPr>
            <a:cxnSpLocks noChangeShapeType="1"/>
            <a:stCxn id="1358855" idx="0"/>
            <a:endCxn id="1358852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4" name="AutoShape 16"/>
          <p:cNvCxnSpPr>
            <a:cxnSpLocks noChangeShapeType="1"/>
            <a:stCxn id="1358855" idx="5"/>
            <a:endCxn id="1358858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5" name="AutoShape 17"/>
          <p:cNvCxnSpPr>
            <a:cxnSpLocks noChangeShapeType="1"/>
            <a:stCxn id="1358858" idx="7"/>
            <a:endCxn id="1358856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6" name="AutoShape 18"/>
          <p:cNvCxnSpPr>
            <a:cxnSpLocks noChangeShapeType="1"/>
            <a:stCxn id="1358856" idx="0"/>
            <a:endCxn id="1358853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7" name="AutoShape 19"/>
          <p:cNvCxnSpPr>
            <a:cxnSpLocks noChangeShapeType="1"/>
            <a:stCxn id="1358853" idx="6"/>
            <a:endCxn id="1358854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8" name="AutoShape 20"/>
          <p:cNvCxnSpPr>
            <a:cxnSpLocks noChangeShapeType="1"/>
            <a:stCxn id="1358856" idx="6"/>
            <a:endCxn id="1358857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9" name="AutoShape 21"/>
          <p:cNvCxnSpPr>
            <a:cxnSpLocks noChangeShapeType="1"/>
            <a:stCxn id="1358858" idx="0"/>
            <a:endCxn id="1358852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8870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58871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58872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8873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8874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58875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58876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58877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58878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58879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58880" name="Text Box 32"/>
          <p:cNvSpPr txBox="1">
            <a:spLocks noChangeArrowheads="1"/>
          </p:cNvSpPr>
          <p:nvPr/>
        </p:nvSpPr>
        <p:spPr bwMode="auto">
          <a:xfrm>
            <a:off x="3916453" y="4416224"/>
            <a:ext cx="4224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Grey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vertices have been removed from Q</a:t>
            </a:r>
          </a:p>
        </p:txBody>
      </p:sp>
      <p:sp>
        <p:nvSpPr>
          <p:cNvPr id="1358881" name="Text Box 33"/>
          <p:cNvSpPr txBox="1">
            <a:spLocks noChangeArrowheads="1"/>
          </p:cNvSpPr>
          <p:nvPr/>
        </p:nvSpPr>
        <p:spPr bwMode="auto">
          <a:xfrm>
            <a:off x="4061687" y="3169351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58882" name="AutoShape 34"/>
          <p:cNvCxnSpPr>
            <a:cxnSpLocks noChangeShapeType="1"/>
            <a:stCxn id="1358881" idx="3"/>
            <a:endCxn id="1358855" idx="2"/>
          </p:cNvCxnSpPr>
          <p:nvPr/>
        </p:nvCxnSpPr>
        <p:spPr bwMode="auto">
          <a:xfrm flipV="1">
            <a:off x="4384211" y="3352800"/>
            <a:ext cx="263098" cy="121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2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59876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9877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9878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9879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59880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9881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9882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59883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59884" name="AutoShape 12"/>
          <p:cNvCxnSpPr>
            <a:cxnSpLocks noChangeShapeType="1"/>
            <a:stCxn id="1359883" idx="5"/>
            <a:endCxn id="1359877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85" name="AutoShape 13"/>
          <p:cNvCxnSpPr>
            <a:cxnSpLocks noChangeShapeType="1"/>
            <a:stCxn id="1359883" idx="3"/>
            <a:endCxn id="1359876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86" name="AutoShape 14"/>
          <p:cNvCxnSpPr>
            <a:cxnSpLocks noChangeShapeType="1"/>
            <a:stCxn id="1359876" idx="6"/>
            <a:endCxn id="1359877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87" name="AutoShape 15"/>
          <p:cNvCxnSpPr>
            <a:cxnSpLocks noChangeShapeType="1"/>
            <a:stCxn id="1359879" idx="0"/>
            <a:endCxn id="1359876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88" name="AutoShape 16"/>
          <p:cNvCxnSpPr>
            <a:cxnSpLocks noChangeShapeType="1"/>
            <a:stCxn id="1359879" idx="5"/>
            <a:endCxn id="1359882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89" name="AutoShape 17"/>
          <p:cNvCxnSpPr>
            <a:cxnSpLocks noChangeShapeType="1"/>
            <a:stCxn id="1359882" idx="7"/>
            <a:endCxn id="1359880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90" name="AutoShape 18"/>
          <p:cNvCxnSpPr>
            <a:cxnSpLocks noChangeShapeType="1"/>
            <a:stCxn id="1359880" idx="0"/>
            <a:endCxn id="1359877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91" name="AutoShape 19"/>
          <p:cNvCxnSpPr>
            <a:cxnSpLocks noChangeShapeType="1"/>
            <a:stCxn id="1359877" idx="6"/>
            <a:endCxn id="1359878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92" name="AutoShape 20"/>
          <p:cNvCxnSpPr>
            <a:cxnSpLocks noChangeShapeType="1"/>
            <a:stCxn id="1359880" idx="6"/>
            <a:endCxn id="1359881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93" name="AutoShape 21"/>
          <p:cNvCxnSpPr>
            <a:cxnSpLocks noChangeShapeType="1"/>
            <a:stCxn id="1359882" idx="0"/>
            <a:endCxn id="1359876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9894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59895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59896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9897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9898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59899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59900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59901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59902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59903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59904" name="Text Box 32"/>
          <p:cNvSpPr txBox="1">
            <a:spLocks noChangeArrowheads="1"/>
          </p:cNvSpPr>
          <p:nvPr/>
        </p:nvSpPr>
        <p:spPr bwMode="auto">
          <a:xfrm>
            <a:off x="5330162" y="4500400"/>
            <a:ext cx="38398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Grey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arrows indicate parent pointers</a:t>
            </a:r>
          </a:p>
        </p:txBody>
      </p:sp>
      <p:sp>
        <p:nvSpPr>
          <p:cNvPr id="1359905" name="Text Box 33"/>
          <p:cNvSpPr txBox="1">
            <a:spLocks noChangeArrowheads="1"/>
          </p:cNvSpPr>
          <p:nvPr/>
        </p:nvSpPr>
        <p:spPr bwMode="auto">
          <a:xfrm>
            <a:off x="4061687" y="3159125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59906" name="AutoShape 34"/>
          <p:cNvCxnSpPr>
            <a:cxnSpLocks noChangeShapeType="1"/>
            <a:stCxn id="1359905" idx="3"/>
            <a:endCxn id="1359879" idx="2"/>
          </p:cNvCxnSpPr>
          <p:nvPr/>
        </p:nvCxnSpPr>
        <p:spPr bwMode="auto">
          <a:xfrm>
            <a:off x="4384211" y="3343791"/>
            <a:ext cx="263098" cy="900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06966" y="410528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602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60900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360901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0902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0903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0904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0905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0906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0907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0908" name="AutoShape 12"/>
          <p:cNvCxnSpPr>
            <a:cxnSpLocks noChangeShapeType="1"/>
            <a:stCxn id="1360907" idx="5"/>
            <a:endCxn id="1360901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09" name="AutoShape 13"/>
          <p:cNvCxnSpPr>
            <a:cxnSpLocks noChangeShapeType="1"/>
            <a:stCxn id="1360907" idx="3"/>
            <a:endCxn id="1360900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0" name="AutoShape 14"/>
          <p:cNvCxnSpPr>
            <a:cxnSpLocks noChangeShapeType="1"/>
            <a:stCxn id="1360900" idx="6"/>
            <a:endCxn id="1360901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1" name="AutoShape 15"/>
          <p:cNvCxnSpPr>
            <a:cxnSpLocks noChangeShapeType="1"/>
            <a:stCxn id="1360903" idx="0"/>
            <a:endCxn id="1360900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2" name="AutoShape 16"/>
          <p:cNvCxnSpPr>
            <a:cxnSpLocks noChangeShapeType="1"/>
            <a:stCxn id="1360903" idx="5"/>
            <a:endCxn id="1360906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3" name="AutoShape 17"/>
          <p:cNvCxnSpPr>
            <a:cxnSpLocks noChangeShapeType="1"/>
            <a:stCxn id="1360906" idx="7"/>
            <a:endCxn id="1360904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4" name="AutoShape 18"/>
          <p:cNvCxnSpPr>
            <a:cxnSpLocks noChangeShapeType="1"/>
            <a:stCxn id="1360904" idx="0"/>
            <a:endCxn id="1360901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5" name="AutoShape 19"/>
          <p:cNvCxnSpPr>
            <a:cxnSpLocks noChangeShapeType="1"/>
            <a:stCxn id="1360901" idx="6"/>
            <a:endCxn id="1360902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6" name="AutoShape 20"/>
          <p:cNvCxnSpPr>
            <a:cxnSpLocks noChangeShapeType="1"/>
            <a:stCxn id="1360904" idx="6"/>
            <a:endCxn id="1360905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7" name="AutoShape 21"/>
          <p:cNvCxnSpPr>
            <a:cxnSpLocks noChangeShapeType="1"/>
            <a:stCxn id="1360906" idx="0"/>
            <a:endCxn id="1360900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0918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0919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0920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0921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0922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0923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0924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0925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0926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0927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0928" name="Text Box 32"/>
          <p:cNvSpPr txBox="1">
            <a:spLocks noChangeArrowheads="1"/>
          </p:cNvSpPr>
          <p:nvPr/>
        </p:nvSpPr>
        <p:spPr bwMode="auto">
          <a:xfrm>
            <a:off x="4061687" y="3159125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0929" name="AutoShape 33"/>
          <p:cNvCxnSpPr>
            <a:cxnSpLocks noChangeShapeType="1"/>
            <a:stCxn id="1360928" idx="3"/>
            <a:endCxn id="1360903" idx="2"/>
          </p:cNvCxnSpPr>
          <p:nvPr/>
        </p:nvCxnSpPr>
        <p:spPr bwMode="auto">
          <a:xfrm>
            <a:off x="4384211" y="3343791"/>
            <a:ext cx="263098" cy="900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412427" y="164413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93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Ch</a:t>
            </a:r>
            <a:r>
              <a:rPr lang="en-US" altLang="en-US" dirty="0" smtClean="0"/>
              <a:t> 23 Spanning Trees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6699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da-DK" altLang="en-US" sz="3200" dirty="0"/>
              <a:t>Weighted Graphs</a:t>
            </a:r>
          </a:p>
          <a:p>
            <a:pPr eaLnBrk="1" hangingPunct="1"/>
            <a:r>
              <a:rPr lang="da-DK" altLang="en-US" sz="3200" dirty="0"/>
              <a:t>Minimum Spanning Trees</a:t>
            </a:r>
          </a:p>
          <a:p>
            <a:pPr lvl="1" eaLnBrk="1" hangingPunct="1"/>
            <a:r>
              <a:rPr lang="da-DK" altLang="en-US" sz="3200" dirty="0"/>
              <a:t>Greedy Choice Theorem</a:t>
            </a:r>
          </a:p>
          <a:p>
            <a:pPr lvl="1" eaLnBrk="1" hangingPunct="1"/>
            <a:r>
              <a:rPr lang="da-DK" altLang="en-US" sz="3200" dirty="0"/>
              <a:t>Kruskal’s Algorithm</a:t>
            </a:r>
          </a:p>
          <a:p>
            <a:pPr lvl="1" eaLnBrk="1" hangingPunct="1"/>
            <a:r>
              <a:rPr lang="da-DK" altLang="en-US" sz="3200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5452A-6E06-4859-B8A1-CE9F59732134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0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61924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361925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1926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1927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1928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1929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1930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1931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1932" name="AutoShape 12"/>
          <p:cNvCxnSpPr>
            <a:cxnSpLocks noChangeShapeType="1"/>
            <a:stCxn id="1361931" idx="5"/>
            <a:endCxn id="1361925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3" name="AutoShape 13"/>
          <p:cNvCxnSpPr>
            <a:cxnSpLocks noChangeShapeType="1"/>
            <a:stCxn id="1361931" idx="3"/>
            <a:endCxn id="1361924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4" name="AutoShape 14"/>
          <p:cNvCxnSpPr>
            <a:cxnSpLocks noChangeShapeType="1"/>
            <a:stCxn id="1361924" idx="6"/>
            <a:endCxn id="1361925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5" name="AutoShape 15"/>
          <p:cNvCxnSpPr>
            <a:cxnSpLocks noChangeShapeType="1"/>
            <a:stCxn id="1361927" idx="0"/>
            <a:endCxn id="1361924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6" name="AutoShape 16"/>
          <p:cNvCxnSpPr>
            <a:cxnSpLocks noChangeShapeType="1"/>
            <a:stCxn id="1361927" idx="5"/>
            <a:endCxn id="1361930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7" name="AutoShape 17"/>
          <p:cNvCxnSpPr>
            <a:cxnSpLocks noChangeShapeType="1"/>
            <a:stCxn id="1361930" idx="7"/>
            <a:endCxn id="1361928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8" name="AutoShape 18"/>
          <p:cNvCxnSpPr>
            <a:cxnSpLocks noChangeShapeType="1"/>
            <a:stCxn id="1361928" idx="0"/>
            <a:endCxn id="1361925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9" name="AutoShape 19"/>
          <p:cNvCxnSpPr>
            <a:cxnSpLocks noChangeShapeType="1"/>
            <a:stCxn id="1361925" idx="6"/>
            <a:endCxn id="1361926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40" name="AutoShape 20"/>
          <p:cNvCxnSpPr>
            <a:cxnSpLocks noChangeShapeType="1"/>
            <a:stCxn id="1361928" idx="6"/>
            <a:endCxn id="1361929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41" name="AutoShape 21"/>
          <p:cNvCxnSpPr>
            <a:cxnSpLocks noChangeShapeType="1"/>
            <a:stCxn id="1361930" idx="0"/>
            <a:endCxn id="1361924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1942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1943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1944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1945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1946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1947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1949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1950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5051028" y="3768725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1953" name="AutoShape 33"/>
          <p:cNvCxnSpPr>
            <a:cxnSpLocks noChangeShapeType="1"/>
            <a:stCxn id="1361952" idx="3"/>
            <a:endCxn id="1361930" idx="2"/>
          </p:cNvCxnSpPr>
          <p:nvPr/>
        </p:nvCxnSpPr>
        <p:spPr bwMode="auto">
          <a:xfrm flipV="1">
            <a:off x="5324476" y="3844134"/>
            <a:ext cx="210245" cy="1092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588C1-4911-4061-86CA-01FDB07FB9C6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6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2948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362949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2950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2951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2952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2953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2954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2955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2956" name="AutoShape 12"/>
          <p:cNvCxnSpPr>
            <a:cxnSpLocks noChangeShapeType="1"/>
            <a:stCxn id="1362955" idx="5"/>
            <a:endCxn id="1362949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57" name="AutoShape 13"/>
          <p:cNvCxnSpPr>
            <a:cxnSpLocks noChangeShapeType="1"/>
            <a:stCxn id="1362955" idx="3"/>
            <a:endCxn id="1362948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58" name="AutoShape 14"/>
          <p:cNvCxnSpPr>
            <a:cxnSpLocks noChangeShapeType="1"/>
            <a:stCxn id="1362948" idx="6"/>
            <a:endCxn id="1362949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59" name="AutoShape 15"/>
          <p:cNvCxnSpPr>
            <a:cxnSpLocks noChangeShapeType="1"/>
            <a:stCxn id="1362951" idx="0"/>
            <a:endCxn id="1362948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0" name="AutoShape 16"/>
          <p:cNvCxnSpPr>
            <a:cxnSpLocks noChangeShapeType="1"/>
            <a:stCxn id="1362951" idx="5"/>
            <a:endCxn id="1362954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1" name="AutoShape 17"/>
          <p:cNvCxnSpPr>
            <a:cxnSpLocks noChangeShapeType="1"/>
            <a:stCxn id="1362954" idx="7"/>
            <a:endCxn id="1362952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2" name="AutoShape 18"/>
          <p:cNvCxnSpPr>
            <a:cxnSpLocks noChangeShapeType="1"/>
            <a:stCxn id="1362952" idx="0"/>
            <a:endCxn id="1362949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3" name="AutoShape 19"/>
          <p:cNvCxnSpPr>
            <a:cxnSpLocks noChangeShapeType="1"/>
            <a:stCxn id="1362949" idx="6"/>
            <a:endCxn id="1362950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4" name="AutoShape 20"/>
          <p:cNvCxnSpPr>
            <a:cxnSpLocks noChangeShapeType="1"/>
            <a:stCxn id="1362952" idx="6"/>
            <a:endCxn id="1362953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5" name="AutoShape 21"/>
          <p:cNvCxnSpPr>
            <a:cxnSpLocks noChangeShapeType="1"/>
            <a:stCxn id="1362954" idx="0"/>
            <a:endCxn id="1362948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2966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2967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2968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2969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2970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2971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2972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2973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2974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2975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2976" name="Text Box 32"/>
          <p:cNvSpPr txBox="1">
            <a:spLocks noChangeArrowheads="1"/>
          </p:cNvSpPr>
          <p:nvPr/>
        </p:nvSpPr>
        <p:spPr bwMode="auto">
          <a:xfrm>
            <a:off x="5051028" y="3768725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2977" name="AutoShape 33"/>
          <p:cNvCxnSpPr>
            <a:cxnSpLocks noChangeShapeType="1"/>
            <a:stCxn id="1362976" idx="3"/>
            <a:endCxn id="1362954" idx="2"/>
          </p:cNvCxnSpPr>
          <p:nvPr/>
        </p:nvCxnSpPr>
        <p:spPr bwMode="auto">
          <a:xfrm flipV="1">
            <a:off x="5324476" y="3844134"/>
            <a:ext cx="210245" cy="1092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FCFF20-226B-4579-B32D-926EC702A2BD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612391" y="358616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742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63972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3973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3974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3975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3976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3977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3978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3979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3980" name="AutoShape 12"/>
          <p:cNvCxnSpPr>
            <a:cxnSpLocks noChangeShapeType="1"/>
            <a:stCxn id="1363979" idx="5"/>
            <a:endCxn id="1363973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1" name="AutoShape 13"/>
          <p:cNvCxnSpPr>
            <a:cxnSpLocks noChangeShapeType="1"/>
            <a:stCxn id="1363979" idx="3"/>
            <a:endCxn id="1363972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2" name="AutoShape 14"/>
          <p:cNvCxnSpPr>
            <a:cxnSpLocks noChangeShapeType="1"/>
            <a:stCxn id="1363972" idx="6"/>
            <a:endCxn id="1363973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3" name="AutoShape 15"/>
          <p:cNvCxnSpPr>
            <a:cxnSpLocks noChangeShapeType="1"/>
            <a:stCxn id="1363975" idx="0"/>
            <a:endCxn id="1363972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4" name="AutoShape 16"/>
          <p:cNvCxnSpPr>
            <a:cxnSpLocks noChangeShapeType="1"/>
            <a:stCxn id="1363975" idx="5"/>
            <a:endCxn id="1363978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5" name="AutoShape 17"/>
          <p:cNvCxnSpPr>
            <a:cxnSpLocks noChangeShapeType="1"/>
            <a:stCxn id="1363978" idx="7"/>
            <a:endCxn id="1363976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6" name="AutoShape 18"/>
          <p:cNvCxnSpPr>
            <a:cxnSpLocks noChangeShapeType="1"/>
            <a:stCxn id="1363976" idx="0"/>
            <a:endCxn id="1363973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7" name="AutoShape 19"/>
          <p:cNvCxnSpPr>
            <a:cxnSpLocks noChangeShapeType="1"/>
            <a:stCxn id="1363973" idx="6"/>
            <a:endCxn id="1363974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8" name="AutoShape 20"/>
          <p:cNvCxnSpPr>
            <a:cxnSpLocks noChangeShapeType="1"/>
            <a:stCxn id="1363976" idx="6"/>
            <a:endCxn id="1363977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9" name="AutoShape 21"/>
          <p:cNvCxnSpPr>
            <a:cxnSpLocks noChangeShapeType="1"/>
            <a:stCxn id="1363978" idx="0"/>
            <a:endCxn id="1363972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3990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3991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3992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3993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3994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3995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3996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3997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3998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3999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4000" name="Text Box 32"/>
          <p:cNvSpPr txBox="1">
            <a:spLocks noChangeArrowheads="1"/>
          </p:cNvSpPr>
          <p:nvPr/>
        </p:nvSpPr>
        <p:spPr bwMode="auto">
          <a:xfrm>
            <a:off x="5051028" y="3769519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4001" name="AutoShape 33"/>
          <p:cNvCxnSpPr>
            <a:cxnSpLocks noChangeShapeType="1"/>
            <a:stCxn id="1364000" idx="3"/>
            <a:endCxn id="1363978" idx="2"/>
          </p:cNvCxnSpPr>
          <p:nvPr/>
        </p:nvCxnSpPr>
        <p:spPr bwMode="auto">
          <a:xfrm flipV="1">
            <a:off x="5324475" y="3844133"/>
            <a:ext cx="210246" cy="11005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479771" y="163575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7976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4996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4997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4998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4999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5000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5001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5002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5003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5004" name="AutoShape 12"/>
          <p:cNvCxnSpPr>
            <a:cxnSpLocks noChangeShapeType="1"/>
            <a:stCxn id="1365003" idx="5"/>
            <a:endCxn id="1364997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05" name="AutoShape 13"/>
          <p:cNvCxnSpPr>
            <a:cxnSpLocks noChangeShapeType="1"/>
            <a:stCxn id="1365003" idx="3"/>
            <a:endCxn id="1364996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06" name="AutoShape 14"/>
          <p:cNvCxnSpPr>
            <a:cxnSpLocks noChangeShapeType="1"/>
            <a:stCxn id="1364996" idx="6"/>
            <a:endCxn id="1364997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07" name="AutoShape 15"/>
          <p:cNvCxnSpPr>
            <a:cxnSpLocks noChangeShapeType="1"/>
            <a:stCxn id="1364999" idx="0"/>
            <a:endCxn id="1364996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08" name="AutoShape 16"/>
          <p:cNvCxnSpPr>
            <a:cxnSpLocks noChangeShapeType="1"/>
            <a:stCxn id="1364999" idx="5"/>
            <a:endCxn id="1365002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09" name="AutoShape 17"/>
          <p:cNvCxnSpPr>
            <a:cxnSpLocks noChangeShapeType="1"/>
            <a:stCxn id="1365002" idx="7"/>
            <a:endCxn id="1365000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10" name="AutoShape 18"/>
          <p:cNvCxnSpPr>
            <a:cxnSpLocks noChangeShapeType="1"/>
            <a:stCxn id="1365000" idx="0"/>
            <a:endCxn id="1364997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11" name="AutoShape 19"/>
          <p:cNvCxnSpPr>
            <a:cxnSpLocks noChangeShapeType="1"/>
            <a:stCxn id="1364997" idx="6"/>
            <a:endCxn id="1364998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12" name="AutoShape 20"/>
          <p:cNvCxnSpPr>
            <a:cxnSpLocks noChangeShapeType="1"/>
            <a:stCxn id="1365000" idx="6"/>
            <a:endCxn id="1365001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13" name="AutoShape 21"/>
          <p:cNvCxnSpPr>
            <a:cxnSpLocks noChangeShapeType="1"/>
            <a:stCxn id="1365002" idx="0"/>
            <a:endCxn id="1364996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5014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5015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5016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5017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5018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5019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5020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5021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5022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5023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5024" name="Text Box 32"/>
          <p:cNvSpPr txBox="1">
            <a:spLocks noChangeArrowheads="1"/>
          </p:cNvSpPr>
          <p:nvPr/>
        </p:nvSpPr>
        <p:spPr bwMode="auto">
          <a:xfrm>
            <a:off x="6562725" y="38100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5025" name="AutoShape 33"/>
          <p:cNvCxnSpPr>
            <a:cxnSpLocks noChangeShapeType="1"/>
            <a:stCxn id="1365024" idx="0"/>
            <a:endCxn id="1365000" idx="4"/>
          </p:cNvCxnSpPr>
          <p:nvPr/>
        </p:nvCxnSpPr>
        <p:spPr bwMode="auto">
          <a:xfrm flipH="1" flipV="1">
            <a:off x="6576914" y="3543300"/>
            <a:ext cx="122535" cy="2667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3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6020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6021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66022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6023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6024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6025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6026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6027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6028" name="AutoShape 12"/>
          <p:cNvCxnSpPr>
            <a:cxnSpLocks noChangeShapeType="1"/>
            <a:stCxn id="1366027" idx="5"/>
            <a:endCxn id="1366021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29" name="AutoShape 13"/>
          <p:cNvCxnSpPr>
            <a:cxnSpLocks noChangeShapeType="1"/>
            <a:stCxn id="1366027" idx="3"/>
            <a:endCxn id="1366020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0" name="AutoShape 14"/>
          <p:cNvCxnSpPr>
            <a:cxnSpLocks noChangeShapeType="1"/>
            <a:stCxn id="1366020" idx="6"/>
            <a:endCxn id="1366021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1" name="AutoShape 15"/>
          <p:cNvCxnSpPr>
            <a:cxnSpLocks noChangeShapeType="1"/>
            <a:stCxn id="1366023" idx="0"/>
            <a:endCxn id="1366020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2" name="AutoShape 16"/>
          <p:cNvCxnSpPr>
            <a:cxnSpLocks noChangeShapeType="1"/>
            <a:stCxn id="1366023" idx="5"/>
            <a:endCxn id="1366026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3" name="AutoShape 17"/>
          <p:cNvCxnSpPr>
            <a:cxnSpLocks noChangeShapeType="1"/>
            <a:stCxn id="1366026" idx="7"/>
            <a:endCxn id="1366024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4" name="AutoShape 18"/>
          <p:cNvCxnSpPr>
            <a:cxnSpLocks noChangeShapeType="1"/>
            <a:stCxn id="1366024" idx="0"/>
            <a:endCxn id="1366021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5" name="AutoShape 19"/>
          <p:cNvCxnSpPr>
            <a:cxnSpLocks noChangeShapeType="1"/>
            <a:stCxn id="1366021" idx="6"/>
            <a:endCxn id="1366022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6" name="AutoShape 20"/>
          <p:cNvCxnSpPr>
            <a:cxnSpLocks noChangeShapeType="1"/>
            <a:stCxn id="1366024" idx="6"/>
            <a:endCxn id="1366025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7" name="AutoShape 21"/>
          <p:cNvCxnSpPr>
            <a:cxnSpLocks noChangeShapeType="1"/>
            <a:stCxn id="1366026" idx="0"/>
            <a:endCxn id="1366020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6038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6039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6040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6041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6042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6043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6044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6045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6046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6047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6048" name="Text Box 32"/>
          <p:cNvSpPr txBox="1">
            <a:spLocks noChangeArrowheads="1"/>
          </p:cNvSpPr>
          <p:nvPr/>
        </p:nvSpPr>
        <p:spPr bwMode="auto">
          <a:xfrm>
            <a:off x="6562725" y="38100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6049" name="AutoShape 33"/>
          <p:cNvCxnSpPr>
            <a:cxnSpLocks noChangeShapeType="1"/>
            <a:stCxn id="1366048" idx="0"/>
            <a:endCxn id="1366024" idx="4"/>
          </p:cNvCxnSpPr>
          <p:nvPr/>
        </p:nvCxnSpPr>
        <p:spPr bwMode="auto">
          <a:xfrm flipH="1" flipV="1">
            <a:off x="6576914" y="3543300"/>
            <a:ext cx="122535" cy="2667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0B8689-AC23-4D13-84E9-E1028ABDEED5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597565" y="153062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326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7044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7045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67046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7047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7048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7049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67050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7051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7052" name="AutoShape 12"/>
          <p:cNvCxnSpPr>
            <a:cxnSpLocks noChangeShapeType="1"/>
            <a:stCxn id="1367051" idx="5"/>
            <a:endCxn id="1367045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3" name="AutoShape 13"/>
          <p:cNvCxnSpPr>
            <a:cxnSpLocks noChangeShapeType="1"/>
            <a:stCxn id="1367051" idx="3"/>
            <a:endCxn id="1367044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4" name="AutoShape 14"/>
          <p:cNvCxnSpPr>
            <a:cxnSpLocks noChangeShapeType="1"/>
            <a:stCxn id="1367044" idx="6"/>
            <a:endCxn id="1367045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5" name="AutoShape 15"/>
          <p:cNvCxnSpPr>
            <a:cxnSpLocks noChangeShapeType="1"/>
            <a:stCxn id="1367047" idx="0"/>
            <a:endCxn id="1367044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6" name="AutoShape 16"/>
          <p:cNvCxnSpPr>
            <a:cxnSpLocks noChangeShapeType="1"/>
            <a:stCxn id="1367047" idx="5"/>
            <a:endCxn id="1367050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7" name="AutoShape 17"/>
          <p:cNvCxnSpPr>
            <a:cxnSpLocks noChangeShapeType="1"/>
            <a:stCxn id="1367050" idx="7"/>
            <a:endCxn id="1367048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8" name="AutoShape 18"/>
          <p:cNvCxnSpPr>
            <a:cxnSpLocks noChangeShapeType="1"/>
            <a:stCxn id="1367048" idx="0"/>
            <a:endCxn id="1367045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9" name="AutoShape 19"/>
          <p:cNvCxnSpPr>
            <a:cxnSpLocks noChangeShapeType="1"/>
            <a:stCxn id="1367045" idx="6"/>
            <a:endCxn id="1367046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60" name="AutoShape 20"/>
          <p:cNvCxnSpPr>
            <a:cxnSpLocks noChangeShapeType="1"/>
            <a:stCxn id="1367048" idx="6"/>
            <a:endCxn id="1367049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61" name="AutoShape 21"/>
          <p:cNvCxnSpPr>
            <a:cxnSpLocks noChangeShapeType="1"/>
            <a:stCxn id="1367050" idx="0"/>
            <a:endCxn id="1367044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7062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7063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7064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7065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7066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7067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7068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7069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7070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7071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7072" name="Text Box 32"/>
          <p:cNvSpPr txBox="1">
            <a:spLocks noChangeArrowheads="1"/>
          </p:cNvSpPr>
          <p:nvPr/>
        </p:nvSpPr>
        <p:spPr bwMode="auto">
          <a:xfrm>
            <a:off x="6562725" y="38100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7073" name="AutoShape 33"/>
          <p:cNvCxnSpPr>
            <a:cxnSpLocks noChangeShapeType="1"/>
            <a:stCxn id="1367072" idx="0"/>
            <a:endCxn id="1367048" idx="4"/>
          </p:cNvCxnSpPr>
          <p:nvPr/>
        </p:nvCxnSpPr>
        <p:spPr bwMode="auto">
          <a:xfrm flipH="1" flipV="1">
            <a:off x="6576914" y="3543300"/>
            <a:ext cx="122535" cy="2667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2B299E-CB94-4EE8-8BC3-27671C05579C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358632" y="346085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538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8068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8069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68070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8071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8072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8073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68074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8075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8076" name="AutoShape 12"/>
          <p:cNvCxnSpPr>
            <a:cxnSpLocks noChangeShapeType="1"/>
            <a:stCxn id="1368075" idx="5"/>
            <a:endCxn id="1368069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77" name="AutoShape 13"/>
          <p:cNvCxnSpPr>
            <a:cxnSpLocks noChangeShapeType="1"/>
            <a:stCxn id="1368075" idx="3"/>
            <a:endCxn id="1368068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78" name="AutoShape 14"/>
          <p:cNvCxnSpPr>
            <a:cxnSpLocks noChangeShapeType="1"/>
            <a:stCxn id="1368068" idx="6"/>
            <a:endCxn id="1368069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79" name="AutoShape 15"/>
          <p:cNvCxnSpPr>
            <a:cxnSpLocks noChangeShapeType="1"/>
            <a:stCxn id="1368071" idx="0"/>
            <a:endCxn id="1368068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0" name="AutoShape 16"/>
          <p:cNvCxnSpPr>
            <a:cxnSpLocks noChangeShapeType="1"/>
            <a:stCxn id="1368071" idx="5"/>
            <a:endCxn id="1368074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1" name="AutoShape 17"/>
          <p:cNvCxnSpPr>
            <a:cxnSpLocks noChangeShapeType="1"/>
            <a:stCxn id="1368074" idx="7"/>
            <a:endCxn id="1368072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2" name="AutoShape 18"/>
          <p:cNvCxnSpPr>
            <a:cxnSpLocks noChangeShapeType="1"/>
            <a:stCxn id="1368072" idx="0"/>
            <a:endCxn id="1368069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3" name="AutoShape 19"/>
          <p:cNvCxnSpPr>
            <a:cxnSpLocks noChangeShapeType="1"/>
            <a:stCxn id="1368069" idx="6"/>
            <a:endCxn id="1368070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4" name="AutoShape 20"/>
          <p:cNvCxnSpPr>
            <a:cxnSpLocks noChangeShapeType="1"/>
            <a:stCxn id="1368072" idx="6"/>
            <a:endCxn id="1368073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5" name="AutoShape 21"/>
          <p:cNvCxnSpPr>
            <a:cxnSpLocks noChangeShapeType="1"/>
            <a:stCxn id="1368074" idx="0"/>
            <a:endCxn id="1368068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8086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8087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8088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8089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8090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8091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8092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8093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8094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8095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8096" name="Text Box 32"/>
          <p:cNvSpPr txBox="1">
            <a:spLocks noChangeArrowheads="1"/>
          </p:cNvSpPr>
          <p:nvPr/>
        </p:nvSpPr>
        <p:spPr bwMode="auto">
          <a:xfrm>
            <a:off x="6872287" y="14478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8097" name="AutoShape 33"/>
          <p:cNvCxnSpPr>
            <a:cxnSpLocks noChangeShapeType="1"/>
            <a:stCxn id="1368096" idx="1"/>
            <a:endCxn id="1368069" idx="0"/>
          </p:cNvCxnSpPr>
          <p:nvPr/>
        </p:nvCxnSpPr>
        <p:spPr bwMode="auto">
          <a:xfrm flipH="1">
            <a:off x="6576915" y="1632468"/>
            <a:ext cx="295374" cy="3836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8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9092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9093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69094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69095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9096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9097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69098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9099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9100" name="AutoShape 12"/>
          <p:cNvCxnSpPr>
            <a:cxnSpLocks noChangeShapeType="1"/>
            <a:stCxn id="1369099" idx="5"/>
            <a:endCxn id="1369093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1" name="AutoShape 13"/>
          <p:cNvCxnSpPr>
            <a:cxnSpLocks noChangeShapeType="1"/>
            <a:stCxn id="1369099" idx="3"/>
            <a:endCxn id="1369092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2" name="AutoShape 14"/>
          <p:cNvCxnSpPr>
            <a:cxnSpLocks noChangeShapeType="1"/>
            <a:stCxn id="1369092" idx="6"/>
            <a:endCxn id="1369093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3" name="AutoShape 15"/>
          <p:cNvCxnSpPr>
            <a:cxnSpLocks noChangeShapeType="1"/>
            <a:stCxn id="1369095" idx="0"/>
            <a:endCxn id="1369092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4" name="AutoShape 16"/>
          <p:cNvCxnSpPr>
            <a:cxnSpLocks noChangeShapeType="1"/>
            <a:stCxn id="1369095" idx="5"/>
            <a:endCxn id="1369098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5" name="AutoShape 17"/>
          <p:cNvCxnSpPr>
            <a:cxnSpLocks noChangeShapeType="1"/>
            <a:stCxn id="1369098" idx="7"/>
            <a:endCxn id="1369096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6" name="AutoShape 18"/>
          <p:cNvCxnSpPr>
            <a:cxnSpLocks noChangeShapeType="1"/>
            <a:stCxn id="1369096" idx="0"/>
            <a:endCxn id="1369093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7" name="AutoShape 19"/>
          <p:cNvCxnSpPr>
            <a:cxnSpLocks noChangeShapeType="1"/>
            <a:stCxn id="1369093" idx="6"/>
            <a:endCxn id="1369094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8" name="AutoShape 20"/>
          <p:cNvCxnSpPr>
            <a:cxnSpLocks noChangeShapeType="1"/>
            <a:stCxn id="1369096" idx="6"/>
            <a:endCxn id="1369097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9" name="AutoShape 21"/>
          <p:cNvCxnSpPr>
            <a:cxnSpLocks noChangeShapeType="1"/>
            <a:stCxn id="1369098" idx="0"/>
            <a:endCxn id="1369092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9110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9111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9112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9113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9114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9115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9116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9117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9118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9119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9120" name="Text Box 32"/>
          <p:cNvSpPr txBox="1">
            <a:spLocks noChangeArrowheads="1"/>
          </p:cNvSpPr>
          <p:nvPr/>
        </p:nvSpPr>
        <p:spPr bwMode="auto">
          <a:xfrm>
            <a:off x="6872287" y="14478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9121" name="AutoShape 33"/>
          <p:cNvCxnSpPr>
            <a:cxnSpLocks noChangeShapeType="1"/>
            <a:stCxn id="1369120" idx="1"/>
            <a:endCxn id="1369093" idx="0"/>
          </p:cNvCxnSpPr>
          <p:nvPr/>
        </p:nvCxnSpPr>
        <p:spPr bwMode="auto">
          <a:xfrm flipH="1">
            <a:off x="6576915" y="1632468"/>
            <a:ext cx="295374" cy="3836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FE2804-E62F-4EA5-8FF7-B79DAB175698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284667" y="168806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871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0116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70117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0118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0119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0120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0121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0122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0123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0124" name="AutoShape 12"/>
          <p:cNvCxnSpPr>
            <a:cxnSpLocks noChangeShapeType="1"/>
            <a:stCxn id="1370123" idx="5"/>
            <a:endCxn id="1370117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25" name="AutoShape 13"/>
          <p:cNvCxnSpPr>
            <a:cxnSpLocks noChangeShapeType="1"/>
            <a:stCxn id="1370123" idx="3"/>
            <a:endCxn id="1370116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26" name="AutoShape 14"/>
          <p:cNvCxnSpPr>
            <a:cxnSpLocks noChangeShapeType="1"/>
            <a:stCxn id="1370116" idx="6"/>
            <a:endCxn id="1370117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27" name="AutoShape 15"/>
          <p:cNvCxnSpPr>
            <a:cxnSpLocks noChangeShapeType="1"/>
            <a:stCxn id="1370119" idx="0"/>
            <a:endCxn id="1370116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28" name="AutoShape 16"/>
          <p:cNvCxnSpPr>
            <a:cxnSpLocks noChangeShapeType="1"/>
            <a:stCxn id="1370119" idx="5"/>
            <a:endCxn id="1370122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29" name="AutoShape 17"/>
          <p:cNvCxnSpPr>
            <a:cxnSpLocks noChangeShapeType="1"/>
            <a:stCxn id="1370122" idx="7"/>
            <a:endCxn id="1370120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30" name="AutoShape 18"/>
          <p:cNvCxnSpPr>
            <a:cxnSpLocks noChangeShapeType="1"/>
            <a:stCxn id="1370120" idx="0"/>
            <a:endCxn id="1370117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31" name="AutoShape 19"/>
          <p:cNvCxnSpPr>
            <a:cxnSpLocks noChangeShapeType="1"/>
            <a:stCxn id="1370117" idx="6"/>
            <a:endCxn id="1370118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32" name="AutoShape 20"/>
          <p:cNvCxnSpPr>
            <a:cxnSpLocks noChangeShapeType="1"/>
            <a:stCxn id="1370120" idx="6"/>
            <a:endCxn id="1370121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33" name="AutoShape 21"/>
          <p:cNvCxnSpPr>
            <a:cxnSpLocks noChangeShapeType="1"/>
            <a:stCxn id="1370122" idx="0"/>
            <a:endCxn id="1370116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0134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0135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0136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0137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0138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0139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0140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0141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0142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0143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0144" name="Text Box 32"/>
          <p:cNvSpPr txBox="1">
            <a:spLocks noChangeArrowheads="1"/>
          </p:cNvSpPr>
          <p:nvPr/>
        </p:nvSpPr>
        <p:spPr bwMode="auto">
          <a:xfrm>
            <a:off x="6872287" y="14478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0145" name="AutoShape 33"/>
          <p:cNvCxnSpPr>
            <a:cxnSpLocks noChangeShapeType="1"/>
            <a:stCxn id="1370144" idx="1"/>
            <a:endCxn id="1370117" idx="0"/>
          </p:cNvCxnSpPr>
          <p:nvPr/>
        </p:nvCxnSpPr>
        <p:spPr bwMode="auto">
          <a:xfrm flipH="1">
            <a:off x="6576915" y="1632468"/>
            <a:ext cx="295374" cy="3836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82602" y="10714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547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1140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71141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1142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1143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1144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1145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1146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1147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1148" name="AutoShape 12"/>
          <p:cNvCxnSpPr>
            <a:cxnSpLocks noChangeShapeType="1"/>
            <a:stCxn id="1371147" idx="5"/>
            <a:endCxn id="1371141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49" name="AutoShape 13"/>
          <p:cNvCxnSpPr>
            <a:cxnSpLocks noChangeShapeType="1"/>
            <a:stCxn id="1371147" idx="3"/>
            <a:endCxn id="1371140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0" name="AutoShape 14"/>
          <p:cNvCxnSpPr>
            <a:cxnSpLocks noChangeShapeType="1"/>
            <a:stCxn id="1371140" idx="6"/>
            <a:endCxn id="1371141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1" name="AutoShape 15"/>
          <p:cNvCxnSpPr>
            <a:cxnSpLocks noChangeShapeType="1"/>
            <a:stCxn id="1371143" idx="0"/>
            <a:endCxn id="1371140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2" name="AutoShape 16"/>
          <p:cNvCxnSpPr>
            <a:cxnSpLocks noChangeShapeType="1"/>
            <a:stCxn id="1371143" idx="5"/>
            <a:endCxn id="1371146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3" name="AutoShape 17"/>
          <p:cNvCxnSpPr>
            <a:cxnSpLocks noChangeShapeType="1"/>
            <a:stCxn id="1371146" idx="7"/>
            <a:endCxn id="1371144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4" name="AutoShape 18"/>
          <p:cNvCxnSpPr>
            <a:cxnSpLocks noChangeShapeType="1"/>
            <a:stCxn id="1371144" idx="0"/>
            <a:endCxn id="1371141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5" name="AutoShape 19"/>
          <p:cNvCxnSpPr>
            <a:cxnSpLocks noChangeShapeType="1"/>
            <a:stCxn id="1371141" idx="6"/>
            <a:endCxn id="1371142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6" name="AutoShape 20"/>
          <p:cNvCxnSpPr>
            <a:cxnSpLocks noChangeShapeType="1"/>
            <a:stCxn id="1371144" idx="6"/>
            <a:endCxn id="1371145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7" name="AutoShape 21"/>
          <p:cNvCxnSpPr>
            <a:cxnSpLocks noChangeShapeType="1"/>
            <a:stCxn id="1371146" idx="0"/>
            <a:endCxn id="1371140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1158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1159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1160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1161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1162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1163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1164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1165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1166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1167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1168" name="Text Box 32"/>
          <p:cNvSpPr txBox="1">
            <a:spLocks noChangeArrowheads="1"/>
          </p:cNvSpPr>
          <p:nvPr/>
        </p:nvSpPr>
        <p:spPr bwMode="auto">
          <a:xfrm>
            <a:off x="6872287" y="14478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1169" name="AutoShape 33"/>
          <p:cNvCxnSpPr>
            <a:cxnSpLocks noChangeShapeType="1"/>
            <a:stCxn id="1371168" idx="1"/>
            <a:endCxn id="1371141" idx="0"/>
          </p:cNvCxnSpPr>
          <p:nvPr/>
        </p:nvCxnSpPr>
        <p:spPr bwMode="auto">
          <a:xfrm flipH="1">
            <a:off x="6576915" y="1632468"/>
            <a:ext cx="295374" cy="3836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408701" y="166962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376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 dirty="0"/>
          </a:p>
        </p:txBody>
      </p:sp>
      <p:sp>
        <p:nvSpPr>
          <p:cNvPr id="132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Minimum Spanning Tree</a:t>
            </a:r>
          </a:p>
        </p:txBody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Problem: given a connected, undirected, weighted graph:</a:t>
            </a:r>
          </a:p>
        </p:txBody>
      </p:sp>
      <p:sp>
        <p:nvSpPr>
          <p:cNvPr id="1325060" name="Oval 4"/>
          <p:cNvSpPr>
            <a:spLocks noChangeArrowheads="1"/>
          </p:cNvSpPr>
          <p:nvPr/>
        </p:nvSpPr>
        <p:spPr bwMode="auto">
          <a:xfrm>
            <a:off x="2538412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5061" name="Oval 5"/>
          <p:cNvSpPr>
            <a:spLocks noChangeArrowheads="1"/>
          </p:cNvSpPr>
          <p:nvPr/>
        </p:nvSpPr>
        <p:spPr bwMode="auto">
          <a:xfrm>
            <a:off x="5014912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5062" name="Oval 6"/>
          <p:cNvSpPr>
            <a:spLocks noChangeArrowheads="1"/>
          </p:cNvSpPr>
          <p:nvPr/>
        </p:nvSpPr>
        <p:spPr bwMode="auto">
          <a:xfrm>
            <a:off x="7181850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5063" name="Oval 7"/>
          <p:cNvSpPr>
            <a:spLocks noChangeArrowheads="1"/>
          </p:cNvSpPr>
          <p:nvPr/>
        </p:nvSpPr>
        <p:spPr bwMode="auto">
          <a:xfrm>
            <a:off x="2538412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5064" name="Oval 8"/>
          <p:cNvSpPr>
            <a:spLocks noChangeArrowheads="1"/>
          </p:cNvSpPr>
          <p:nvPr/>
        </p:nvSpPr>
        <p:spPr bwMode="auto">
          <a:xfrm>
            <a:off x="5014912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5065" name="Oval 9"/>
          <p:cNvSpPr>
            <a:spLocks noChangeArrowheads="1"/>
          </p:cNvSpPr>
          <p:nvPr/>
        </p:nvSpPr>
        <p:spPr bwMode="auto">
          <a:xfrm>
            <a:off x="7181850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5066" name="Oval 10"/>
          <p:cNvSpPr>
            <a:spLocks noChangeArrowheads="1"/>
          </p:cNvSpPr>
          <p:nvPr/>
        </p:nvSpPr>
        <p:spPr bwMode="auto">
          <a:xfrm>
            <a:off x="3776662" y="6096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5067" name="Oval 11"/>
          <p:cNvSpPr>
            <a:spLocks noChangeArrowheads="1"/>
          </p:cNvSpPr>
          <p:nvPr/>
        </p:nvSpPr>
        <p:spPr bwMode="auto">
          <a:xfrm>
            <a:off x="3776662" y="3124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25068" name="AutoShape 12"/>
          <p:cNvCxnSpPr>
            <a:cxnSpLocks noChangeShapeType="1"/>
            <a:stCxn id="1325067" idx="5"/>
            <a:endCxn id="1325061" idx="1"/>
          </p:cNvCxnSpPr>
          <p:nvPr/>
        </p:nvCxnSpPr>
        <p:spPr bwMode="auto">
          <a:xfrm>
            <a:off x="4146849" y="3598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69" name="AutoShape 13"/>
          <p:cNvCxnSpPr>
            <a:cxnSpLocks noChangeShapeType="1"/>
            <a:stCxn id="1325067" idx="3"/>
            <a:endCxn id="1325060" idx="7"/>
          </p:cNvCxnSpPr>
          <p:nvPr/>
        </p:nvCxnSpPr>
        <p:spPr bwMode="auto">
          <a:xfrm flipH="1">
            <a:off x="2908599" y="3598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0" name="AutoShape 14"/>
          <p:cNvCxnSpPr>
            <a:cxnSpLocks noChangeShapeType="1"/>
            <a:stCxn id="1325060" idx="6"/>
            <a:endCxn id="1325061" idx="2"/>
          </p:cNvCxnSpPr>
          <p:nvPr/>
        </p:nvCxnSpPr>
        <p:spPr bwMode="auto">
          <a:xfrm>
            <a:off x="2987278" y="4076700"/>
            <a:ext cx="201215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1" name="AutoShape 15"/>
          <p:cNvCxnSpPr>
            <a:cxnSpLocks noChangeShapeType="1"/>
            <a:stCxn id="1325063" idx="0"/>
            <a:endCxn id="1325060" idx="4"/>
          </p:cNvCxnSpPr>
          <p:nvPr/>
        </p:nvCxnSpPr>
        <p:spPr bwMode="auto">
          <a:xfrm flipV="1">
            <a:off x="27551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2" name="AutoShape 16"/>
          <p:cNvCxnSpPr>
            <a:cxnSpLocks noChangeShapeType="1"/>
            <a:stCxn id="1325063" idx="5"/>
            <a:endCxn id="1325066" idx="1"/>
          </p:cNvCxnSpPr>
          <p:nvPr/>
        </p:nvCxnSpPr>
        <p:spPr bwMode="auto">
          <a:xfrm>
            <a:off x="2908599" y="5884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3" name="AutoShape 17"/>
          <p:cNvCxnSpPr>
            <a:cxnSpLocks noChangeShapeType="1"/>
            <a:stCxn id="1325066" idx="7"/>
            <a:endCxn id="1325064" idx="3"/>
          </p:cNvCxnSpPr>
          <p:nvPr/>
        </p:nvCxnSpPr>
        <p:spPr bwMode="auto">
          <a:xfrm flipV="1">
            <a:off x="4146849" y="5884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4" name="AutoShape 18"/>
          <p:cNvCxnSpPr>
            <a:cxnSpLocks noChangeShapeType="1"/>
            <a:stCxn id="1325064" idx="0"/>
            <a:endCxn id="1325061" idx="4"/>
          </p:cNvCxnSpPr>
          <p:nvPr/>
        </p:nvCxnSpPr>
        <p:spPr bwMode="auto">
          <a:xfrm flipV="1">
            <a:off x="52316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5" name="AutoShape 19"/>
          <p:cNvCxnSpPr>
            <a:cxnSpLocks noChangeShapeType="1"/>
            <a:stCxn id="1325061" idx="6"/>
            <a:endCxn id="1325062" idx="2"/>
          </p:cNvCxnSpPr>
          <p:nvPr/>
        </p:nvCxnSpPr>
        <p:spPr bwMode="auto">
          <a:xfrm>
            <a:off x="5463778" y="40767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6" name="AutoShape 20"/>
          <p:cNvCxnSpPr>
            <a:cxnSpLocks noChangeShapeType="1"/>
            <a:stCxn id="1325064" idx="6"/>
            <a:endCxn id="1325065" idx="2"/>
          </p:cNvCxnSpPr>
          <p:nvPr/>
        </p:nvCxnSpPr>
        <p:spPr bwMode="auto">
          <a:xfrm>
            <a:off x="5463778" y="56769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7" name="AutoShape 21"/>
          <p:cNvCxnSpPr>
            <a:cxnSpLocks noChangeShapeType="1"/>
            <a:stCxn id="1325066" idx="0"/>
            <a:endCxn id="1325060" idx="5"/>
          </p:cNvCxnSpPr>
          <p:nvPr/>
        </p:nvCxnSpPr>
        <p:spPr bwMode="auto">
          <a:xfrm rot="5400000" flipH="1">
            <a:off x="2554835" y="4638429"/>
            <a:ext cx="1792287" cy="1084758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5078" name="Text Box 22"/>
          <p:cNvSpPr txBox="1">
            <a:spLocks noChangeArrowheads="1"/>
          </p:cNvSpPr>
          <p:nvPr/>
        </p:nvSpPr>
        <p:spPr bwMode="auto">
          <a:xfrm>
            <a:off x="2400315" y="4586288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25079" name="Text Box 23"/>
          <p:cNvSpPr txBox="1">
            <a:spLocks noChangeArrowheads="1"/>
          </p:cNvSpPr>
          <p:nvPr/>
        </p:nvSpPr>
        <p:spPr bwMode="auto">
          <a:xfrm>
            <a:off x="3452828" y="4876800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25080" name="Text Box 24"/>
          <p:cNvSpPr txBox="1">
            <a:spLocks noChangeArrowheads="1"/>
          </p:cNvSpPr>
          <p:nvPr/>
        </p:nvSpPr>
        <p:spPr bwMode="auto">
          <a:xfrm>
            <a:off x="3195813" y="59436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25081" name="Text Box 25"/>
          <p:cNvSpPr txBox="1">
            <a:spLocks noChangeArrowheads="1"/>
          </p:cNvSpPr>
          <p:nvPr/>
        </p:nvSpPr>
        <p:spPr bwMode="auto">
          <a:xfrm>
            <a:off x="3195813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25082" name="Text Box 26"/>
          <p:cNvSpPr txBox="1">
            <a:spLocks noChangeArrowheads="1"/>
          </p:cNvSpPr>
          <p:nvPr/>
        </p:nvSpPr>
        <p:spPr bwMode="auto">
          <a:xfrm>
            <a:off x="4552729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25083" name="Text Box 27"/>
          <p:cNvSpPr txBox="1">
            <a:spLocks noChangeArrowheads="1"/>
          </p:cNvSpPr>
          <p:nvPr/>
        </p:nvSpPr>
        <p:spPr bwMode="auto">
          <a:xfrm>
            <a:off x="3814938" y="372427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5084" name="Text Box 28"/>
          <p:cNvSpPr txBox="1">
            <a:spLocks noChangeArrowheads="1"/>
          </p:cNvSpPr>
          <p:nvPr/>
        </p:nvSpPr>
        <p:spPr bwMode="auto">
          <a:xfrm>
            <a:off x="5233766" y="463232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25085" name="Text Box 29"/>
          <p:cNvSpPr txBox="1">
            <a:spLocks noChangeArrowheads="1"/>
          </p:cNvSpPr>
          <p:nvPr/>
        </p:nvSpPr>
        <p:spPr bwMode="auto">
          <a:xfrm>
            <a:off x="6162454" y="3733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25086" name="Text Box 30"/>
          <p:cNvSpPr txBox="1">
            <a:spLocks noChangeArrowheads="1"/>
          </p:cNvSpPr>
          <p:nvPr/>
        </p:nvSpPr>
        <p:spPr bwMode="auto">
          <a:xfrm>
            <a:off x="6109906" y="5318125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25087" name="Text Box 31"/>
          <p:cNvSpPr txBox="1">
            <a:spLocks noChangeArrowheads="1"/>
          </p:cNvSpPr>
          <p:nvPr/>
        </p:nvSpPr>
        <p:spPr bwMode="auto">
          <a:xfrm>
            <a:off x="4485657" y="5969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2164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72165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2166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2167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2168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2169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2170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2171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2172" name="AutoShape 12"/>
          <p:cNvCxnSpPr>
            <a:cxnSpLocks noChangeShapeType="1"/>
            <a:stCxn id="1372171" idx="5"/>
            <a:endCxn id="1372165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3" name="AutoShape 13"/>
          <p:cNvCxnSpPr>
            <a:cxnSpLocks noChangeShapeType="1"/>
            <a:stCxn id="1372171" idx="3"/>
            <a:endCxn id="1372164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4" name="AutoShape 14"/>
          <p:cNvCxnSpPr>
            <a:cxnSpLocks noChangeShapeType="1"/>
            <a:stCxn id="1372164" idx="6"/>
            <a:endCxn id="1372165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5" name="AutoShape 15"/>
          <p:cNvCxnSpPr>
            <a:cxnSpLocks noChangeShapeType="1"/>
            <a:stCxn id="1372167" idx="0"/>
            <a:endCxn id="1372164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6" name="AutoShape 16"/>
          <p:cNvCxnSpPr>
            <a:cxnSpLocks noChangeShapeType="1"/>
            <a:stCxn id="1372167" idx="5"/>
            <a:endCxn id="1372170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7" name="AutoShape 17"/>
          <p:cNvCxnSpPr>
            <a:cxnSpLocks noChangeShapeType="1"/>
            <a:stCxn id="1372170" idx="7"/>
            <a:endCxn id="1372168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8" name="AutoShape 18"/>
          <p:cNvCxnSpPr>
            <a:cxnSpLocks noChangeShapeType="1"/>
            <a:stCxn id="1372168" idx="0"/>
            <a:endCxn id="1372165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9" name="AutoShape 19"/>
          <p:cNvCxnSpPr>
            <a:cxnSpLocks noChangeShapeType="1"/>
            <a:stCxn id="1372165" idx="6"/>
            <a:endCxn id="1372166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80" name="AutoShape 20"/>
          <p:cNvCxnSpPr>
            <a:cxnSpLocks noChangeShapeType="1"/>
            <a:stCxn id="1372168" idx="6"/>
            <a:endCxn id="1372169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81" name="AutoShape 21"/>
          <p:cNvCxnSpPr>
            <a:cxnSpLocks noChangeShapeType="1"/>
            <a:stCxn id="1372170" idx="0"/>
            <a:endCxn id="1372164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2182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2183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2184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2185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2186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2187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2188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2189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2190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2191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2192" name="Text Box 32"/>
          <p:cNvSpPr txBox="1">
            <a:spLocks noChangeArrowheads="1"/>
          </p:cNvSpPr>
          <p:nvPr/>
        </p:nvSpPr>
        <p:spPr bwMode="auto">
          <a:xfrm>
            <a:off x="6253162" y="12954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2193" name="AutoShape 33"/>
          <p:cNvCxnSpPr>
            <a:cxnSpLocks noChangeShapeType="1"/>
            <a:stCxn id="1372192" idx="1"/>
            <a:endCxn id="1372171" idx="7"/>
          </p:cNvCxnSpPr>
          <p:nvPr/>
        </p:nvCxnSpPr>
        <p:spPr bwMode="auto">
          <a:xfrm flipH="1">
            <a:off x="5800050" y="1480068"/>
            <a:ext cx="453114" cy="9996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1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3188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73189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3190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3191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3192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3193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3194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3195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3196" name="AutoShape 12"/>
          <p:cNvCxnSpPr>
            <a:cxnSpLocks noChangeShapeType="1"/>
            <a:stCxn id="1373195" idx="5"/>
            <a:endCxn id="1373189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197" name="AutoShape 13"/>
          <p:cNvCxnSpPr>
            <a:cxnSpLocks noChangeShapeType="1"/>
            <a:stCxn id="1373195" idx="3"/>
            <a:endCxn id="1373188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198" name="AutoShape 14"/>
          <p:cNvCxnSpPr>
            <a:cxnSpLocks noChangeShapeType="1"/>
            <a:stCxn id="1373188" idx="6"/>
            <a:endCxn id="1373189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199" name="AutoShape 15"/>
          <p:cNvCxnSpPr>
            <a:cxnSpLocks noChangeShapeType="1"/>
            <a:stCxn id="1373191" idx="0"/>
            <a:endCxn id="1373188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0" name="AutoShape 16"/>
          <p:cNvCxnSpPr>
            <a:cxnSpLocks noChangeShapeType="1"/>
            <a:stCxn id="1373191" idx="5"/>
            <a:endCxn id="1373194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1" name="AutoShape 17"/>
          <p:cNvCxnSpPr>
            <a:cxnSpLocks noChangeShapeType="1"/>
            <a:stCxn id="1373194" idx="7"/>
            <a:endCxn id="1373192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2" name="AutoShape 18"/>
          <p:cNvCxnSpPr>
            <a:cxnSpLocks noChangeShapeType="1"/>
            <a:stCxn id="1373192" idx="0"/>
            <a:endCxn id="1373189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3" name="AutoShape 19"/>
          <p:cNvCxnSpPr>
            <a:cxnSpLocks noChangeShapeType="1"/>
            <a:stCxn id="1373189" idx="6"/>
            <a:endCxn id="1373190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4" name="AutoShape 20"/>
          <p:cNvCxnSpPr>
            <a:cxnSpLocks noChangeShapeType="1"/>
            <a:stCxn id="1373192" idx="6"/>
            <a:endCxn id="1373193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5" name="AutoShape 21"/>
          <p:cNvCxnSpPr>
            <a:cxnSpLocks noChangeShapeType="1"/>
            <a:stCxn id="1373194" idx="0"/>
            <a:endCxn id="1373188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3206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3207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3208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3209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3210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3211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3212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3213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3214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3215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3216" name="Text Box 32"/>
          <p:cNvSpPr txBox="1">
            <a:spLocks noChangeArrowheads="1"/>
          </p:cNvSpPr>
          <p:nvPr/>
        </p:nvSpPr>
        <p:spPr bwMode="auto">
          <a:xfrm>
            <a:off x="4519612" y="1447800"/>
            <a:ext cx="27344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3217" name="AutoShape 33"/>
          <p:cNvCxnSpPr>
            <a:cxnSpLocks noChangeShapeType="1"/>
            <a:stCxn id="1373216" idx="2"/>
            <a:endCxn id="1373188" idx="0"/>
          </p:cNvCxnSpPr>
          <p:nvPr/>
        </p:nvCxnSpPr>
        <p:spPr bwMode="auto">
          <a:xfrm>
            <a:off x="4656336" y="1817134"/>
            <a:ext cx="146398" cy="19899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5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4212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74213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4214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4215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4216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4217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4218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4219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4220" name="AutoShape 12"/>
          <p:cNvCxnSpPr>
            <a:cxnSpLocks noChangeShapeType="1"/>
            <a:stCxn id="1374219" idx="5"/>
            <a:endCxn id="1374213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1" name="AutoShape 13"/>
          <p:cNvCxnSpPr>
            <a:cxnSpLocks noChangeShapeType="1"/>
            <a:stCxn id="1374219" idx="3"/>
            <a:endCxn id="1374212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2" name="AutoShape 14"/>
          <p:cNvCxnSpPr>
            <a:cxnSpLocks noChangeShapeType="1"/>
            <a:stCxn id="1374212" idx="6"/>
            <a:endCxn id="1374213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3" name="AutoShape 15"/>
          <p:cNvCxnSpPr>
            <a:cxnSpLocks noChangeShapeType="1"/>
            <a:stCxn id="1374215" idx="0"/>
            <a:endCxn id="1374212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4" name="AutoShape 16"/>
          <p:cNvCxnSpPr>
            <a:cxnSpLocks noChangeShapeType="1"/>
            <a:stCxn id="1374215" idx="5"/>
            <a:endCxn id="1374218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5" name="AutoShape 17"/>
          <p:cNvCxnSpPr>
            <a:cxnSpLocks noChangeShapeType="1"/>
            <a:stCxn id="1374218" idx="7"/>
            <a:endCxn id="1374216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6" name="AutoShape 18"/>
          <p:cNvCxnSpPr>
            <a:cxnSpLocks noChangeShapeType="1"/>
            <a:stCxn id="1374216" idx="0"/>
            <a:endCxn id="1374213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7" name="AutoShape 19"/>
          <p:cNvCxnSpPr>
            <a:cxnSpLocks noChangeShapeType="1"/>
            <a:stCxn id="1374213" idx="6"/>
            <a:endCxn id="1374214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8" name="AutoShape 20"/>
          <p:cNvCxnSpPr>
            <a:cxnSpLocks noChangeShapeType="1"/>
            <a:stCxn id="1374216" idx="6"/>
            <a:endCxn id="1374217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9" name="AutoShape 21"/>
          <p:cNvCxnSpPr>
            <a:cxnSpLocks noChangeShapeType="1"/>
            <a:stCxn id="1374218" idx="0"/>
            <a:endCxn id="1374212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4230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4231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4232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4233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4234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4235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4236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4237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4238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4239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4240" name="Text Box 32"/>
          <p:cNvSpPr txBox="1">
            <a:spLocks noChangeArrowheads="1"/>
          </p:cNvSpPr>
          <p:nvPr/>
        </p:nvSpPr>
        <p:spPr bwMode="auto">
          <a:xfrm>
            <a:off x="7924800" y="13716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4241" name="AutoShape 33"/>
          <p:cNvCxnSpPr>
            <a:cxnSpLocks noChangeShapeType="1"/>
            <a:stCxn id="1374240" idx="2"/>
            <a:endCxn id="1374214" idx="0"/>
          </p:cNvCxnSpPr>
          <p:nvPr/>
        </p:nvCxnSpPr>
        <p:spPr bwMode="auto">
          <a:xfrm>
            <a:off x="8061523" y="1740933"/>
            <a:ext cx="67717" cy="27519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6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5236" name="Oval 4"/>
          <p:cNvSpPr>
            <a:spLocks noChangeArrowheads="1"/>
          </p:cNvSpPr>
          <p:nvPr/>
        </p:nvSpPr>
        <p:spPr bwMode="auto">
          <a:xfrm>
            <a:off x="4647309" y="2016125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75237" name="Oval 5"/>
          <p:cNvSpPr>
            <a:spLocks noChangeArrowheads="1"/>
          </p:cNvSpPr>
          <p:nvPr/>
        </p:nvSpPr>
        <p:spPr bwMode="auto">
          <a:xfrm>
            <a:off x="6422132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5238" name="Oval 6"/>
          <p:cNvSpPr>
            <a:spLocks noChangeArrowheads="1"/>
          </p:cNvSpPr>
          <p:nvPr/>
        </p:nvSpPr>
        <p:spPr bwMode="auto">
          <a:xfrm>
            <a:off x="7973814" y="2016125"/>
            <a:ext cx="31085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5239" name="Oval 7"/>
          <p:cNvSpPr>
            <a:spLocks noChangeArrowheads="1"/>
          </p:cNvSpPr>
          <p:nvPr/>
        </p:nvSpPr>
        <p:spPr bwMode="auto">
          <a:xfrm>
            <a:off x="4647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5240" name="Oval 8"/>
          <p:cNvSpPr>
            <a:spLocks noChangeArrowheads="1"/>
          </p:cNvSpPr>
          <p:nvPr/>
        </p:nvSpPr>
        <p:spPr bwMode="auto">
          <a:xfrm>
            <a:off x="6422132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5241" name="Oval 9"/>
          <p:cNvSpPr>
            <a:spLocks noChangeArrowheads="1"/>
          </p:cNvSpPr>
          <p:nvPr/>
        </p:nvSpPr>
        <p:spPr bwMode="auto">
          <a:xfrm>
            <a:off x="7973814" y="3162300"/>
            <a:ext cx="31085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5242" name="Oval 10"/>
          <p:cNvSpPr>
            <a:spLocks noChangeArrowheads="1"/>
          </p:cNvSpPr>
          <p:nvPr/>
        </p:nvSpPr>
        <p:spPr bwMode="auto">
          <a:xfrm>
            <a:off x="5534721" y="3652840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5243" name="Oval 11"/>
          <p:cNvSpPr>
            <a:spLocks noChangeArrowheads="1"/>
          </p:cNvSpPr>
          <p:nvPr/>
        </p:nvSpPr>
        <p:spPr bwMode="auto">
          <a:xfrm>
            <a:off x="5534721" y="1524000"/>
            <a:ext cx="310852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5244" name="AutoShape 12"/>
          <p:cNvCxnSpPr>
            <a:cxnSpLocks noChangeShapeType="1"/>
            <a:stCxn id="1375243" idx="5"/>
            <a:endCxn id="1375237" idx="1"/>
          </p:cNvCxnSpPr>
          <p:nvPr/>
        </p:nvCxnSpPr>
        <p:spPr bwMode="auto">
          <a:xfrm>
            <a:off x="5799139" y="18637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45" name="AutoShape 13"/>
          <p:cNvCxnSpPr>
            <a:cxnSpLocks noChangeShapeType="1"/>
            <a:stCxn id="1375243" idx="3"/>
            <a:endCxn id="1375236" idx="7"/>
          </p:cNvCxnSpPr>
          <p:nvPr/>
        </p:nvCxnSpPr>
        <p:spPr bwMode="auto">
          <a:xfrm flipH="1">
            <a:off x="4913016" y="1863727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46" name="AutoShape 14"/>
          <p:cNvCxnSpPr>
            <a:cxnSpLocks noChangeShapeType="1"/>
            <a:stCxn id="1375236" idx="6"/>
            <a:endCxn id="1375237" idx="2"/>
          </p:cNvCxnSpPr>
          <p:nvPr/>
        </p:nvCxnSpPr>
        <p:spPr bwMode="auto">
          <a:xfrm>
            <a:off x="4968480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47" name="AutoShape 15"/>
          <p:cNvCxnSpPr>
            <a:cxnSpLocks noChangeShapeType="1"/>
            <a:stCxn id="1375239" idx="0"/>
            <a:endCxn id="1375236" idx="4"/>
          </p:cNvCxnSpPr>
          <p:nvPr/>
        </p:nvCxnSpPr>
        <p:spPr bwMode="auto">
          <a:xfrm flipV="1">
            <a:off x="4802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48" name="AutoShape 16"/>
          <p:cNvCxnSpPr>
            <a:cxnSpLocks noChangeShapeType="1"/>
            <a:stCxn id="1375239" idx="5"/>
            <a:endCxn id="1375242" idx="1"/>
          </p:cNvCxnSpPr>
          <p:nvPr/>
        </p:nvCxnSpPr>
        <p:spPr bwMode="auto">
          <a:xfrm>
            <a:off x="4913016" y="3502027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49" name="AutoShape 17"/>
          <p:cNvCxnSpPr>
            <a:cxnSpLocks noChangeShapeType="1"/>
            <a:stCxn id="1375242" idx="7"/>
            <a:endCxn id="1375240" idx="3"/>
          </p:cNvCxnSpPr>
          <p:nvPr/>
        </p:nvCxnSpPr>
        <p:spPr bwMode="auto">
          <a:xfrm flipV="1">
            <a:off x="5799139" y="3502027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50" name="AutoShape 18"/>
          <p:cNvCxnSpPr>
            <a:cxnSpLocks noChangeShapeType="1"/>
            <a:stCxn id="1375240" idx="0"/>
            <a:endCxn id="1375237" idx="4"/>
          </p:cNvCxnSpPr>
          <p:nvPr/>
        </p:nvCxnSpPr>
        <p:spPr bwMode="auto">
          <a:xfrm flipV="1">
            <a:off x="6576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51" name="AutoShape 19"/>
          <p:cNvCxnSpPr>
            <a:cxnSpLocks noChangeShapeType="1"/>
            <a:stCxn id="1375237" idx="6"/>
            <a:endCxn id="1375238" idx="2"/>
          </p:cNvCxnSpPr>
          <p:nvPr/>
        </p:nvCxnSpPr>
        <p:spPr bwMode="auto">
          <a:xfrm>
            <a:off x="6743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52" name="AutoShape 20"/>
          <p:cNvCxnSpPr>
            <a:cxnSpLocks noChangeShapeType="1"/>
            <a:stCxn id="1375240" idx="6"/>
            <a:endCxn id="1375241" idx="2"/>
          </p:cNvCxnSpPr>
          <p:nvPr/>
        </p:nvCxnSpPr>
        <p:spPr bwMode="auto">
          <a:xfrm>
            <a:off x="6743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53" name="AutoShape 21"/>
          <p:cNvCxnSpPr>
            <a:cxnSpLocks noChangeShapeType="1"/>
            <a:stCxn id="1375242" idx="0"/>
            <a:endCxn id="1375236" idx="5"/>
          </p:cNvCxnSpPr>
          <p:nvPr/>
        </p:nvCxnSpPr>
        <p:spPr bwMode="auto">
          <a:xfrm rot="5400000" flipH="1">
            <a:off x="4659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5254" name="Text Box 22"/>
          <p:cNvSpPr txBox="1">
            <a:spLocks noChangeArrowheads="1"/>
          </p:cNvSpPr>
          <p:nvPr/>
        </p:nvSpPr>
        <p:spPr bwMode="auto">
          <a:xfrm>
            <a:off x="4417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5255" name="Text Box 23"/>
          <p:cNvSpPr txBox="1">
            <a:spLocks noChangeArrowheads="1"/>
          </p:cNvSpPr>
          <p:nvPr/>
        </p:nvSpPr>
        <p:spPr bwMode="auto">
          <a:xfrm>
            <a:off x="5244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5256" name="Text Box 24"/>
          <p:cNvSpPr txBox="1">
            <a:spLocks noChangeArrowheads="1"/>
          </p:cNvSpPr>
          <p:nvPr/>
        </p:nvSpPr>
        <p:spPr bwMode="auto">
          <a:xfrm>
            <a:off x="5076405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5257" name="Text Box 25"/>
          <p:cNvSpPr txBox="1">
            <a:spLocks noChangeArrowheads="1"/>
          </p:cNvSpPr>
          <p:nvPr/>
        </p:nvSpPr>
        <p:spPr bwMode="auto">
          <a:xfrm>
            <a:off x="5076405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5258" name="Text Box 26"/>
          <p:cNvSpPr txBox="1">
            <a:spLocks noChangeArrowheads="1"/>
          </p:cNvSpPr>
          <p:nvPr/>
        </p:nvSpPr>
        <p:spPr bwMode="auto">
          <a:xfrm>
            <a:off x="6048948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5259" name="Text Box 27"/>
          <p:cNvSpPr txBox="1">
            <a:spLocks noChangeArrowheads="1"/>
          </p:cNvSpPr>
          <p:nvPr/>
        </p:nvSpPr>
        <p:spPr bwMode="auto">
          <a:xfrm>
            <a:off x="5520112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5260" name="Text Box 28"/>
          <p:cNvSpPr txBox="1">
            <a:spLocks noChangeArrowheads="1"/>
          </p:cNvSpPr>
          <p:nvPr/>
        </p:nvSpPr>
        <p:spPr bwMode="auto">
          <a:xfrm>
            <a:off x="6536509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5261" name="Text Box 29"/>
          <p:cNvSpPr txBox="1">
            <a:spLocks noChangeArrowheads="1"/>
          </p:cNvSpPr>
          <p:nvPr/>
        </p:nvSpPr>
        <p:spPr bwMode="auto">
          <a:xfrm>
            <a:off x="7202068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5262" name="Text Box 30"/>
          <p:cNvSpPr txBox="1">
            <a:spLocks noChangeArrowheads="1"/>
          </p:cNvSpPr>
          <p:nvPr/>
        </p:nvSpPr>
        <p:spPr bwMode="auto">
          <a:xfrm>
            <a:off x="7146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5263" name="Text Box 31"/>
          <p:cNvSpPr txBox="1">
            <a:spLocks noChangeArrowheads="1"/>
          </p:cNvSpPr>
          <p:nvPr/>
        </p:nvSpPr>
        <p:spPr bwMode="auto">
          <a:xfrm>
            <a:off x="5999934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5264" name="Text Box 32"/>
          <p:cNvSpPr txBox="1">
            <a:spLocks noChangeArrowheads="1"/>
          </p:cNvSpPr>
          <p:nvPr/>
        </p:nvSpPr>
        <p:spPr bwMode="auto">
          <a:xfrm>
            <a:off x="7924800" y="25908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5265" name="AutoShape 33"/>
          <p:cNvCxnSpPr>
            <a:cxnSpLocks noChangeShapeType="1"/>
            <a:stCxn id="1375264" idx="2"/>
            <a:endCxn id="1375241" idx="0"/>
          </p:cNvCxnSpPr>
          <p:nvPr/>
        </p:nvCxnSpPr>
        <p:spPr bwMode="auto">
          <a:xfrm>
            <a:off x="8061523" y="2960132"/>
            <a:ext cx="67717" cy="20216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9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Prim’s </a:t>
            </a:r>
            <a:r>
              <a:rPr lang="en-US" dirty="0"/>
              <a:t>Algorithm</a:t>
            </a:r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  <a:p>
            <a:pPr>
              <a:buFont typeface="Times New Roman" panose="02020603050405020304" pitchFamily="18" charset="0"/>
              <a:buNone/>
            </a:pPr>
            <a:endParaRPr 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CD8CA8-64DE-4250-8EA9-2574D4C422C9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2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297759" y="6317328"/>
            <a:ext cx="1671638" cy="365125"/>
          </a:xfrm>
        </p:spPr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Prim’s Algorithm</a:t>
            </a:r>
            <a:endParaRPr lang="en-US" dirty="0"/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));</a:t>
            </a:r>
          </a:p>
          <a:p>
            <a:pPr>
              <a:buFont typeface="Times New Roman" panose="02020603050405020304" pitchFamily="18" charset="0"/>
              <a:buNone/>
            </a:pP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77284" name="Text Box 4"/>
          <p:cNvSpPr txBox="1">
            <a:spLocks noChangeArrowheads="1"/>
          </p:cNvSpPr>
          <p:nvPr/>
        </p:nvSpPr>
        <p:spPr bwMode="auto">
          <a:xfrm>
            <a:off x="4148137" y="263525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9913" y="6317328"/>
            <a:ext cx="1671638" cy="365125"/>
          </a:xfrm>
        </p:spPr>
        <p:txBody>
          <a:bodyPr/>
          <a:lstStyle/>
          <a:p>
            <a:pPr>
              <a:defRPr/>
            </a:pPr>
            <a:fld id="{DE49502E-8F20-43D2-B7B2-C1553A051342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1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356106" y="6356353"/>
            <a:ext cx="1671638" cy="365125"/>
          </a:xfrm>
        </p:spPr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/>
              <a:t>Prim’s Algorithm</a:t>
            </a:r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));</a:t>
            </a:r>
          </a:p>
          <a:p>
            <a:pPr>
              <a:buFont typeface="Times New Roman" panose="02020603050405020304" pitchFamily="18" charset="0"/>
              <a:buNone/>
            </a:pP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78308" name="Text Box 4"/>
          <p:cNvSpPr txBox="1">
            <a:spLocks noChangeArrowheads="1"/>
          </p:cNvSpPr>
          <p:nvPr/>
        </p:nvSpPr>
        <p:spPr bwMode="auto">
          <a:xfrm>
            <a:off x="4148139" y="2635252"/>
            <a:ext cx="55787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How often is ExtractMin() called?</a:t>
            </a:r>
          </a:p>
          <a:p>
            <a:r>
              <a:rPr 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How often is DecreaseKey() called?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51849" y="6345155"/>
            <a:ext cx="1671638" cy="365125"/>
          </a:xfrm>
        </p:spPr>
        <p:txBody>
          <a:bodyPr/>
          <a:lstStyle/>
          <a:p>
            <a:pPr>
              <a:defRPr/>
            </a:pPr>
            <a:fld id="{6C79521B-88BD-40AA-8263-D0145DCC2A1E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  <a:p>
            <a:pPr>
              <a:buFont typeface="Times New Roman" panose="02020603050405020304" pitchFamily="18" charset="0"/>
              <a:buNone/>
            </a:pPr>
            <a:endParaRPr 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79332" name="Text Box 4"/>
          <p:cNvSpPr txBox="1">
            <a:spLocks noChangeArrowheads="1"/>
          </p:cNvSpPr>
          <p:nvPr/>
        </p:nvSpPr>
        <p:spPr bwMode="auto">
          <a:xfrm>
            <a:off x="4515743" y="2124077"/>
            <a:ext cx="499989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running time?</a:t>
            </a:r>
            <a:br>
              <a:rPr 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</a:rPr>
              <a:t>A: Depends on queue</a:t>
            </a:r>
            <a:br>
              <a:rPr lang="en-US" sz="2800" b="1">
                <a:latin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</a:rPr>
              <a:t>  binary heap: O(E lg V)</a:t>
            </a:r>
            <a:br>
              <a:rPr lang="en-US" sz="2800" b="1">
                <a:latin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</a:rPr>
              <a:t>  Fibonacci heap: O(V lg V + 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B899E-24C5-4BBD-A1B7-572DD2CC17D7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3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Prim’s Running Time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1723231" y="1638302"/>
            <a:ext cx="6791028" cy="1577975"/>
          </a:xfrm>
        </p:spPr>
        <p:txBody>
          <a:bodyPr/>
          <a:lstStyle/>
          <a:p>
            <a:pPr eaLnBrk="1" hangingPunct="1"/>
            <a:r>
              <a:rPr lang="da-DK" altLang="en-US"/>
              <a:t>Time = |</a:t>
            </a:r>
            <a:r>
              <a:rPr lang="da-DK" altLang="en-US" i="1"/>
              <a:t>V</a:t>
            </a:r>
            <a:r>
              <a:rPr lang="da-DK" altLang="en-US"/>
              <a:t>|</a:t>
            </a:r>
            <a:r>
              <a:rPr lang="da-DK" altLang="en-US" i="1"/>
              <a:t>T</a:t>
            </a:r>
            <a:r>
              <a:rPr lang="da-DK" altLang="en-US"/>
              <a:t>(ExtractMin) + </a:t>
            </a:r>
            <a:r>
              <a:rPr lang="da-DK" altLang="en-US" i="1"/>
              <a:t>O</a:t>
            </a:r>
            <a:r>
              <a:rPr lang="da-DK" altLang="en-US"/>
              <a:t>(</a:t>
            </a:r>
            <a:r>
              <a:rPr lang="da-DK" altLang="en-US" i="1"/>
              <a:t>E</a:t>
            </a:r>
            <a:r>
              <a:rPr lang="da-DK" altLang="en-US"/>
              <a:t>)</a:t>
            </a:r>
            <a:r>
              <a:rPr lang="da-DK" altLang="en-US" i="1"/>
              <a:t>T</a:t>
            </a:r>
            <a:r>
              <a:rPr lang="da-DK" altLang="en-US"/>
              <a:t>(ModifyKey)</a:t>
            </a:r>
          </a:p>
          <a:p>
            <a:pPr eaLnBrk="1" hangingPunct="1"/>
            <a:r>
              <a:rPr lang="da-DK" altLang="en-US"/>
              <a:t>Time = </a:t>
            </a:r>
            <a:r>
              <a:rPr lang="da-DK" altLang="en-US" i="1"/>
              <a:t>O</a:t>
            </a:r>
            <a:r>
              <a:rPr lang="da-DK" altLang="en-US"/>
              <a:t>(V</a:t>
            </a:r>
            <a:r>
              <a:rPr lang="da-DK" altLang="en-US" i="1"/>
              <a:t> </a:t>
            </a:r>
            <a:r>
              <a:rPr lang="da-DK" altLang="en-US"/>
              <a:t>lg</a:t>
            </a:r>
            <a:r>
              <a:rPr lang="da-DK" altLang="en-US" i="1"/>
              <a:t>V </a:t>
            </a:r>
            <a:r>
              <a:rPr lang="da-DK" altLang="en-US"/>
              <a:t>+ </a:t>
            </a:r>
            <a:r>
              <a:rPr lang="da-DK" altLang="en-US" i="1"/>
              <a:t>E </a:t>
            </a:r>
            <a:r>
              <a:rPr lang="da-DK" altLang="en-US"/>
              <a:t>lg</a:t>
            </a:r>
            <a:r>
              <a:rPr lang="da-DK" altLang="en-US" i="1"/>
              <a:t>V</a:t>
            </a:r>
            <a:r>
              <a:rPr lang="da-DK" altLang="en-US"/>
              <a:t>) = </a:t>
            </a:r>
            <a:r>
              <a:rPr lang="da-DK" altLang="en-US" i="1"/>
              <a:t>O</a:t>
            </a:r>
            <a:r>
              <a:rPr lang="da-DK" altLang="en-US"/>
              <a:t>(</a:t>
            </a:r>
            <a:r>
              <a:rPr lang="da-DK" altLang="en-US" i="1"/>
              <a:t>E </a:t>
            </a:r>
            <a:r>
              <a:rPr lang="da-DK" altLang="en-US"/>
              <a:t>lg</a:t>
            </a:r>
            <a:r>
              <a:rPr lang="da-DK" altLang="en-US" i="1"/>
              <a:t>V</a:t>
            </a:r>
            <a:r>
              <a:rPr lang="da-DK" altLang="en-US"/>
              <a:t>)   </a:t>
            </a:r>
            <a:endParaRPr lang="da-DK" altLang="en-US" i="1"/>
          </a:p>
        </p:txBody>
      </p:sp>
      <p:graphicFrame>
        <p:nvGraphicFramePr>
          <p:cNvPr id="718905" name="Group 57"/>
          <p:cNvGraphicFramePr>
            <a:graphicFrameLocks noGrp="1"/>
          </p:cNvGraphicFramePr>
          <p:nvPr/>
        </p:nvGraphicFramePr>
        <p:xfrm>
          <a:off x="1798042" y="3036888"/>
          <a:ext cx="6681391" cy="2925976"/>
        </p:xfrm>
        <a:graphic>
          <a:graphicData uri="http://schemas.openxmlformats.org/drawingml/2006/table">
            <a:tbl>
              <a:tblPr/>
              <a:tblGrid>
                <a:gridCol w="1509117"/>
                <a:gridCol w="1647131"/>
                <a:gridCol w="1905099"/>
                <a:gridCol w="1620044"/>
              </a:tblGrid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T(ExtractMin)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T(DecreaseKey)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array 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 </a:t>
                      </a:r>
                      <a:r>
                        <a:rPr kumimoji="0" lang="da-DK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binary heap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</a:t>
                      </a: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 </a:t>
                      </a: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lg</a:t>
                      </a: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7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Fibonacci heap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</a:t>
                      </a: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(1) amortized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lg</a:t>
                      </a: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+</a:t>
                      </a: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 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CAEFAC-243E-4D3A-BBE3-29CC0779AEDD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2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 smtClean="0"/>
              <a:t>Prim’s Example (2)</a:t>
            </a:r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1795464" y="1524002"/>
          <a:ext cx="3227189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" name="Photo Editor Photo" r:id="rId3" imgW="3971429" imgH="1685714" progId="MSPhotoEd.3">
                  <p:embed/>
                </p:oleObj>
              </mc:Choice>
              <mc:Fallback>
                <p:oleObj name="Photo Editor Photo" r:id="rId3" imgW="3971429" imgH="168571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4" y="1524002"/>
                        <a:ext cx="3227189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56" name="Object 4"/>
          <p:cNvGraphicFramePr>
            <a:graphicFrameLocks noChangeAspect="1"/>
          </p:cNvGraphicFramePr>
          <p:nvPr/>
        </p:nvGraphicFramePr>
        <p:xfrm>
          <a:off x="5076825" y="1524000"/>
          <a:ext cx="323492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" name="Photo Editor Photo" r:id="rId5" imgW="3982006" imgH="1695687" progId="MSPhotoEd.3">
                  <p:embed/>
                </p:oleObj>
              </mc:Choice>
              <mc:Fallback>
                <p:oleObj name="Photo Editor Photo" r:id="rId5" imgW="3982006" imgH="169568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524000"/>
                        <a:ext cx="3234928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57" name="Object 5"/>
          <p:cNvGraphicFramePr>
            <a:graphicFrameLocks noChangeAspect="1"/>
          </p:cNvGraphicFramePr>
          <p:nvPr/>
        </p:nvGraphicFramePr>
        <p:xfrm>
          <a:off x="1795464" y="3810000"/>
          <a:ext cx="3227189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" name="Photo Editor Photo" r:id="rId7" imgW="3971429" imgH="1714739" progId="MSPhotoEd.3">
                  <p:embed/>
                </p:oleObj>
              </mc:Choice>
              <mc:Fallback>
                <p:oleObj name="Photo Editor Photo" r:id="rId7" imgW="3971429" imgH="171473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4" y="3810000"/>
                        <a:ext cx="3227189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58" name="Object 6"/>
          <p:cNvGraphicFramePr>
            <a:graphicFrameLocks noChangeAspect="1"/>
          </p:cNvGraphicFramePr>
          <p:nvPr/>
        </p:nvGraphicFramePr>
        <p:xfrm>
          <a:off x="5076825" y="3810002"/>
          <a:ext cx="32194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" name="Photo Editor Photo" r:id="rId9" imgW="3962953" imgH="1704762" progId="MSPhotoEd.3">
                  <p:embed/>
                </p:oleObj>
              </mc:Choice>
              <mc:Fallback>
                <p:oleObj name="Photo Editor Photo" r:id="rId9" imgW="3962953" imgH="170476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810002"/>
                        <a:ext cx="32194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BAA314-3184-401E-BE77-1E2026F85995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1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Minimum Spanning Tree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Problem: given a connected, undirected, weighted graph, find a </a:t>
            </a:r>
            <a:r>
              <a:rPr lang="en-US" i="1">
                <a:solidFill>
                  <a:schemeClr val="tx2"/>
                </a:solidFill>
                <a:sym typeface="Symbol" panose="05050102010706020507" pitchFamily="18" charset="2"/>
              </a:rPr>
              <a:t>spanning tree</a:t>
            </a:r>
            <a:r>
              <a:rPr lang="en-US">
                <a:sym typeface="Symbol" panose="05050102010706020507" pitchFamily="18" charset="2"/>
              </a:rPr>
              <a:t> using edges that minimize the total weight</a:t>
            </a:r>
          </a:p>
        </p:txBody>
      </p:sp>
      <p:sp>
        <p:nvSpPr>
          <p:cNvPr id="1326084" name="Oval 4"/>
          <p:cNvSpPr>
            <a:spLocks noChangeArrowheads="1"/>
          </p:cNvSpPr>
          <p:nvPr/>
        </p:nvSpPr>
        <p:spPr bwMode="auto">
          <a:xfrm>
            <a:off x="2538412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85" name="Oval 5"/>
          <p:cNvSpPr>
            <a:spLocks noChangeArrowheads="1"/>
          </p:cNvSpPr>
          <p:nvPr/>
        </p:nvSpPr>
        <p:spPr bwMode="auto">
          <a:xfrm>
            <a:off x="5014912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86" name="Oval 6"/>
          <p:cNvSpPr>
            <a:spLocks noChangeArrowheads="1"/>
          </p:cNvSpPr>
          <p:nvPr/>
        </p:nvSpPr>
        <p:spPr bwMode="auto">
          <a:xfrm>
            <a:off x="7181850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87" name="Oval 7"/>
          <p:cNvSpPr>
            <a:spLocks noChangeArrowheads="1"/>
          </p:cNvSpPr>
          <p:nvPr/>
        </p:nvSpPr>
        <p:spPr bwMode="auto">
          <a:xfrm>
            <a:off x="2538412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88" name="Oval 8"/>
          <p:cNvSpPr>
            <a:spLocks noChangeArrowheads="1"/>
          </p:cNvSpPr>
          <p:nvPr/>
        </p:nvSpPr>
        <p:spPr bwMode="auto">
          <a:xfrm>
            <a:off x="5014912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89" name="Oval 9"/>
          <p:cNvSpPr>
            <a:spLocks noChangeArrowheads="1"/>
          </p:cNvSpPr>
          <p:nvPr/>
        </p:nvSpPr>
        <p:spPr bwMode="auto">
          <a:xfrm>
            <a:off x="7181850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90" name="Oval 10"/>
          <p:cNvSpPr>
            <a:spLocks noChangeArrowheads="1"/>
          </p:cNvSpPr>
          <p:nvPr/>
        </p:nvSpPr>
        <p:spPr bwMode="auto">
          <a:xfrm>
            <a:off x="3776662" y="6096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6091" name="Oval 11"/>
          <p:cNvSpPr>
            <a:spLocks noChangeArrowheads="1"/>
          </p:cNvSpPr>
          <p:nvPr/>
        </p:nvSpPr>
        <p:spPr bwMode="auto">
          <a:xfrm>
            <a:off x="3776662" y="3124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26092" name="AutoShape 12"/>
          <p:cNvCxnSpPr>
            <a:cxnSpLocks noChangeShapeType="1"/>
            <a:stCxn id="1326091" idx="5"/>
            <a:endCxn id="1326085" idx="1"/>
          </p:cNvCxnSpPr>
          <p:nvPr/>
        </p:nvCxnSpPr>
        <p:spPr bwMode="auto">
          <a:xfrm>
            <a:off x="4146849" y="3598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3" name="AutoShape 13"/>
          <p:cNvCxnSpPr>
            <a:cxnSpLocks noChangeShapeType="1"/>
            <a:stCxn id="1326091" idx="3"/>
            <a:endCxn id="1326084" idx="7"/>
          </p:cNvCxnSpPr>
          <p:nvPr/>
        </p:nvCxnSpPr>
        <p:spPr bwMode="auto">
          <a:xfrm flipH="1">
            <a:off x="2908599" y="3598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4" name="AutoShape 14"/>
          <p:cNvCxnSpPr>
            <a:cxnSpLocks noChangeShapeType="1"/>
            <a:stCxn id="1326084" idx="6"/>
            <a:endCxn id="1326085" idx="2"/>
          </p:cNvCxnSpPr>
          <p:nvPr/>
        </p:nvCxnSpPr>
        <p:spPr bwMode="auto">
          <a:xfrm>
            <a:off x="2987278" y="4076700"/>
            <a:ext cx="201215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5" name="AutoShape 15"/>
          <p:cNvCxnSpPr>
            <a:cxnSpLocks noChangeShapeType="1"/>
            <a:stCxn id="1326087" idx="0"/>
            <a:endCxn id="1326084" idx="4"/>
          </p:cNvCxnSpPr>
          <p:nvPr/>
        </p:nvCxnSpPr>
        <p:spPr bwMode="auto">
          <a:xfrm flipV="1">
            <a:off x="27551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6" name="AutoShape 16"/>
          <p:cNvCxnSpPr>
            <a:cxnSpLocks noChangeShapeType="1"/>
            <a:stCxn id="1326087" idx="5"/>
            <a:endCxn id="1326090" idx="1"/>
          </p:cNvCxnSpPr>
          <p:nvPr/>
        </p:nvCxnSpPr>
        <p:spPr bwMode="auto">
          <a:xfrm>
            <a:off x="2908599" y="5884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7" name="AutoShape 17"/>
          <p:cNvCxnSpPr>
            <a:cxnSpLocks noChangeShapeType="1"/>
            <a:stCxn id="1326090" idx="7"/>
            <a:endCxn id="1326088" idx="3"/>
          </p:cNvCxnSpPr>
          <p:nvPr/>
        </p:nvCxnSpPr>
        <p:spPr bwMode="auto">
          <a:xfrm flipV="1">
            <a:off x="4146849" y="5884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8" name="AutoShape 18"/>
          <p:cNvCxnSpPr>
            <a:cxnSpLocks noChangeShapeType="1"/>
            <a:stCxn id="1326088" idx="0"/>
            <a:endCxn id="1326085" idx="4"/>
          </p:cNvCxnSpPr>
          <p:nvPr/>
        </p:nvCxnSpPr>
        <p:spPr bwMode="auto">
          <a:xfrm flipV="1">
            <a:off x="52316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9" name="AutoShape 19"/>
          <p:cNvCxnSpPr>
            <a:cxnSpLocks noChangeShapeType="1"/>
            <a:stCxn id="1326085" idx="6"/>
            <a:endCxn id="1326086" idx="2"/>
          </p:cNvCxnSpPr>
          <p:nvPr/>
        </p:nvCxnSpPr>
        <p:spPr bwMode="auto">
          <a:xfrm>
            <a:off x="5463778" y="40767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100" name="AutoShape 20"/>
          <p:cNvCxnSpPr>
            <a:cxnSpLocks noChangeShapeType="1"/>
            <a:stCxn id="1326088" idx="6"/>
            <a:endCxn id="1326089" idx="2"/>
          </p:cNvCxnSpPr>
          <p:nvPr/>
        </p:nvCxnSpPr>
        <p:spPr bwMode="auto">
          <a:xfrm>
            <a:off x="5463778" y="56769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101" name="AutoShape 21"/>
          <p:cNvCxnSpPr>
            <a:cxnSpLocks noChangeShapeType="1"/>
            <a:stCxn id="1326090" idx="0"/>
            <a:endCxn id="1326084" idx="5"/>
          </p:cNvCxnSpPr>
          <p:nvPr/>
        </p:nvCxnSpPr>
        <p:spPr bwMode="auto">
          <a:xfrm rot="5400000" flipH="1">
            <a:off x="2554835" y="4638429"/>
            <a:ext cx="1792287" cy="1084758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6102" name="Text Box 22"/>
          <p:cNvSpPr txBox="1">
            <a:spLocks noChangeArrowheads="1"/>
          </p:cNvSpPr>
          <p:nvPr/>
        </p:nvSpPr>
        <p:spPr bwMode="auto">
          <a:xfrm>
            <a:off x="2400315" y="4586288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26103" name="Text Box 23"/>
          <p:cNvSpPr txBox="1">
            <a:spLocks noChangeArrowheads="1"/>
          </p:cNvSpPr>
          <p:nvPr/>
        </p:nvSpPr>
        <p:spPr bwMode="auto">
          <a:xfrm>
            <a:off x="3452828" y="4876800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26104" name="Text Box 24"/>
          <p:cNvSpPr txBox="1">
            <a:spLocks noChangeArrowheads="1"/>
          </p:cNvSpPr>
          <p:nvPr/>
        </p:nvSpPr>
        <p:spPr bwMode="auto">
          <a:xfrm>
            <a:off x="3195813" y="59436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26105" name="Text Box 25"/>
          <p:cNvSpPr txBox="1">
            <a:spLocks noChangeArrowheads="1"/>
          </p:cNvSpPr>
          <p:nvPr/>
        </p:nvSpPr>
        <p:spPr bwMode="auto">
          <a:xfrm>
            <a:off x="3195813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26106" name="Text Box 26"/>
          <p:cNvSpPr txBox="1">
            <a:spLocks noChangeArrowheads="1"/>
          </p:cNvSpPr>
          <p:nvPr/>
        </p:nvSpPr>
        <p:spPr bwMode="auto">
          <a:xfrm>
            <a:off x="4552729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26107" name="Text Box 27"/>
          <p:cNvSpPr txBox="1">
            <a:spLocks noChangeArrowheads="1"/>
          </p:cNvSpPr>
          <p:nvPr/>
        </p:nvSpPr>
        <p:spPr bwMode="auto">
          <a:xfrm>
            <a:off x="3814938" y="372427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6108" name="Text Box 28"/>
          <p:cNvSpPr txBox="1">
            <a:spLocks noChangeArrowheads="1"/>
          </p:cNvSpPr>
          <p:nvPr/>
        </p:nvSpPr>
        <p:spPr bwMode="auto">
          <a:xfrm>
            <a:off x="5233766" y="463232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26109" name="Text Box 29"/>
          <p:cNvSpPr txBox="1">
            <a:spLocks noChangeArrowheads="1"/>
          </p:cNvSpPr>
          <p:nvPr/>
        </p:nvSpPr>
        <p:spPr bwMode="auto">
          <a:xfrm>
            <a:off x="6162454" y="3733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26110" name="Text Box 30"/>
          <p:cNvSpPr txBox="1">
            <a:spLocks noChangeArrowheads="1"/>
          </p:cNvSpPr>
          <p:nvPr/>
        </p:nvSpPr>
        <p:spPr bwMode="auto">
          <a:xfrm>
            <a:off x="6109906" y="5318125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26111" name="Text Box 31"/>
          <p:cNvSpPr txBox="1">
            <a:spLocks noChangeArrowheads="1"/>
          </p:cNvSpPr>
          <p:nvPr/>
        </p:nvSpPr>
        <p:spPr bwMode="auto">
          <a:xfrm>
            <a:off x="4485657" y="5969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9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 smtClean="0"/>
              <a:t>Prim’s Example (2)</a:t>
            </a:r>
          </a:p>
        </p:txBody>
      </p:sp>
      <p:graphicFrame>
        <p:nvGraphicFramePr>
          <p:cNvPr id="14341" name="Object 3"/>
          <p:cNvGraphicFramePr>
            <a:graphicFrameLocks noChangeAspect="1"/>
          </p:cNvGraphicFramePr>
          <p:nvPr/>
        </p:nvGraphicFramePr>
        <p:xfrm>
          <a:off x="1795463" y="1676400"/>
          <a:ext cx="321945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" name="Photo Editor Photo" r:id="rId3" imgW="3962953" imgH="1695687" progId="MSPhotoEd.3">
                  <p:embed/>
                </p:oleObj>
              </mc:Choice>
              <mc:Fallback>
                <p:oleObj name="Photo Editor Photo" r:id="rId3" imgW="3962953" imgH="169568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676400"/>
                        <a:ext cx="321945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0" name="Object 4"/>
          <p:cNvGraphicFramePr>
            <a:graphicFrameLocks noChangeAspect="1"/>
          </p:cNvGraphicFramePr>
          <p:nvPr/>
        </p:nvGraphicFramePr>
        <p:xfrm>
          <a:off x="5138739" y="1676400"/>
          <a:ext cx="3227189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" name="Photo Editor Photo" r:id="rId5" imgW="3971429" imgH="1695687" progId="MSPhotoEd.3">
                  <p:embed/>
                </p:oleObj>
              </mc:Choice>
              <mc:Fallback>
                <p:oleObj name="Photo Editor Photo" r:id="rId5" imgW="3971429" imgH="169568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9" y="1676400"/>
                        <a:ext cx="3227189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1" name="Object 5"/>
          <p:cNvGraphicFramePr>
            <a:graphicFrameLocks noChangeAspect="1"/>
          </p:cNvGraphicFramePr>
          <p:nvPr/>
        </p:nvGraphicFramePr>
        <p:xfrm>
          <a:off x="1795463" y="3962402"/>
          <a:ext cx="3234928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" name="Photo Editor Photo" r:id="rId7" imgW="3982006" imgH="1685714" progId="MSPhotoEd.3">
                  <p:embed/>
                </p:oleObj>
              </mc:Choice>
              <mc:Fallback>
                <p:oleObj name="Photo Editor Photo" r:id="rId7" imgW="3982006" imgH="168571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3962402"/>
                        <a:ext cx="3234928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2" name="Object 6"/>
          <p:cNvGraphicFramePr>
            <a:graphicFrameLocks noChangeAspect="1"/>
          </p:cNvGraphicFramePr>
          <p:nvPr/>
        </p:nvGraphicFramePr>
        <p:xfrm>
          <a:off x="5076825" y="3962400"/>
          <a:ext cx="32194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" name="Photo Editor Photo" r:id="rId9" imgW="3962953" imgH="1714739" progId="MSPhotoEd.3">
                  <p:embed/>
                </p:oleObj>
              </mc:Choice>
              <mc:Fallback>
                <p:oleObj name="Photo Editor Photo" r:id="rId9" imgW="3962953" imgH="171473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962400"/>
                        <a:ext cx="32194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2AEA-EEF0-451E-8585-B078A115EF53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89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 smtClean="0"/>
              <a:t>Prim’s Example (2)</a:t>
            </a:r>
          </a:p>
        </p:txBody>
      </p:sp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1857376" y="1600200"/>
          <a:ext cx="3227189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Photo Editor Photo" r:id="rId3" imgW="3971429" imgH="1714739" progId="MSPhotoEd.3">
                  <p:embed/>
                </p:oleObj>
              </mc:Choice>
              <mc:Fallback>
                <p:oleObj name="Photo Editor Photo" r:id="rId3" imgW="3971429" imgH="171473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6" y="1600200"/>
                        <a:ext cx="3227189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FE8FE-4061-4D02-B4CC-923F2A331DB5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Kruskal's Algorithm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da-DK" altLang="en-US" dirty="0"/>
              <a:t>Edge based algorithm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Add the edges one at a time, in increasing weight order 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The algorithm maintains </a:t>
            </a:r>
            <a:r>
              <a:rPr lang="da-DK" altLang="en-US" i="1" dirty="0"/>
              <a:t>A –</a:t>
            </a:r>
            <a:r>
              <a:rPr lang="da-DK" altLang="en-US" dirty="0"/>
              <a:t> a </a:t>
            </a:r>
            <a:r>
              <a:rPr lang="da-DK" altLang="en-US" b="1" dirty="0"/>
              <a:t>forest of trees</a:t>
            </a:r>
            <a:r>
              <a:rPr lang="da-DK" altLang="en-US" dirty="0"/>
              <a:t>. An edge is accepted it if connects vertices of distinct trees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We need an </a:t>
            </a:r>
            <a:r>
              <a:rPr lang="da-DK" altLang="en-US" dirty="0" smtClean="0"/>
              <a:t>Abstract Data Type (ADT) </a:t>
            </a:r>
            <a:r>
              <a:rPr lang="da-DK" altLang="en-US" dirty="0"/>
              <a:t>that maintains a partition, i.e.,a collection of disjoint sets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dirty="0"/>
              <a:t>MakeSet(S,x): </a:t>
            </a:r>
            <a:r>
              <a:rPr lang="da-DK" altLang="en-US" i="1" dirty="0"/>
              <a:t>S</a:t>
            </a:r>
            <a:r>
              <a:rPr lang="da-DK" altLang="en-US" dirty="0"/>
              <a:t> </a:t>
            </a:r>
            <a:r>
              <a:rPr lang="en-US" altLang="en-US" sz="2200" dirty="0">
                <a:latin typeface="Symbol" panose="05050102010706020507" pitchFamily="18" charset="2"/>
                <a:cs typeface="Courier New" panose="02070309020205020404" pitchFamily="49" charset="0"/>
              </a:rPr>
              <a:t>¬</a:t>
            </a:r>
            <a:r>
              <a:rPr lang="da-DK" altLang="en-US" dirty="0"/>
              <a:t> </a:t>
            </a:r>
            <a:r>
              <a:rPr lang="da-DK" altLang="en-US" i="1" dirty="0"/>
              <a:t>S</a:t>
            </a:r>
            <a:r>
              <a:rPr lang="da-DK" altLang="en-US" dirty="0"/>
              <a:t> </a:t>
            </a:r>
            <a:r>
              <a:rPr lang="da-DK" alt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È</a:t>
            </a:r>
            <a:r>
              <a:rPr lang="da-DK" altLang="en-US" dirty="0"/>
              <a:t> {{x}}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dirty="0"/>
              <a:t>Union(</a:t>
            </a:r>
            <a:r>
              <a:rPr lang="da-DK" altLang="en-US" i="1" dirty="0"/>
              <a:t>S</a:t>
            </a:r>
            <a:r>
              <a:rPr lang="da-DK" altLang="en-US" baseline="-25000" dirty="0"/>
              <a:t>i</a:t>
            </a:r>
            <a:r>
              <a:rPr lang="da-DK" altLang="en-US" dirty="0"/>
              <a:t>,</a:t>
            </a:r>
            <a:r>
              <a:rPr lang="da-DK" altLang="en-US" i="1" dirty="0"/>
              <a:t>S</a:t>
            </a:r>
            <a:r>
              <a:rPr lang="da-DK" altLang="en-US" baseline="-25000" dirty="0"/>
              <a:t>j</a:t>
            </a:r>
            <a:r>
              <a:rPr lang="da-DK" altLang="en-US" dirty="0"/>
              <a:t>): </a:t>
            </a:r>
            <a:r>
              <a:rPr lang="da-DK" altLang="en-US" i="1" dirty="0"/>
              <a:t>S</a:t>
            </a:r>
            <a:r>
              <a:rPr lang="da-DK" altLang="en-US" dirty="0"/>
              <a:t> </a:t>
            </a:r>
            <a:r>
              <a:rPr lang="en-US" altLang="en-US" sz="2200" dirty="0">
                <a:latin typeface="Symbol" panose="05050102010706020507" pitchFamily="18" charset="2"/>
                <a:cs typeface="Courier New" panose="02070309020205020404" pitchFamily="49" charset="0"/>
              </a:rPr>
              <a:t>¬</a:t>
            </a:r>
            <a:r>
              <a:rPr lang="da-DK" altLang="en-US" dirty="0"/>
              <a:t> </a:t>
            </a:r>
            <a:r>
              <a:rPr lang="da-DK" altLang="en-US" i="1" dirty="0"/>
              <a:t>S</a:t>
            </a:r>
            <a:r>
              <a:rPr lang="da-DK" altLang="en-US" dirty="0"/>
              <a:t> – {</a:t>
            </a:r>
            <a:r>
              <a:rPr lang="da-DK" altLang="en-US" i="1" dirty="0"/>
              <a:t>S</a:t>
            </a:r>
            <a:r>
              <a:rPr lang="da-DK" altLang="en-US" baseline="-25000" dirty="0"/>
              <a:t>i</a:t>
            </a:r>
            <a:r>
              <a:rPr lang="da-DK" altLang="en-US" dirty="0"/>
              <a:t>,</a:t>
            </a:r>
            <a:r>
              <a:rPr lang="da-DK" altLang="en-US" i="1" dirty="0"/>
              <a:t>S</a:t>
            </a:r>
            <a:r>
              <a:rPr lang="da-DK" altLang="en-US" baseline="-25000" dirty="0"/>
              <a:t>j</a:t>
            </a:r>
            <a:r>
              <a:rPr lang="da-DK" altLang="en-US" dirty="0"/>
              <a:t>} </a:t>
            </a:r>
            <a:r>
              <a:rPr lang="da-DK" alt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È</a:t>
            </a:r>
            <a:r>
              <a:rPr lang="da-DK" altLang="en-US" dirty="0"/>
              <a:t> {</a:t>
            </a:r>
            <a:r>
              <a:rPr lang="da-DK" altLang="en-US" i="1" dirty="0"/>
              <a:t>S</a:t>
            </a:r>
            <a:r>
              <a:rPr lang="da-DK" altLang="en-US" baseline="-25000" dirty="0"/>
              <a:t>i</a:t>
            </a:r>
            <a:r>
              <a:rPr lang="da-DK" altLang="en-US" dirty="0"/>
              <a:t> </a:t>
            </a:r>
            <a:r>
              <a:rPr lang="da-DK" alt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È</a:t>
            </a:r>
            <a:r>
              <a:rPr lang="da-DK" altLang="en-US" dirty="0"/>
              <a:t> </a:t>
            </a:r>
            <a:r>
              <a:rPr lang="da-DK" altLang="en-US" i="1" dirty="0"/>
              <a:t>S</a:t>
            </a:r>
            <a:r>
              <a:rPr lang="da-DK" altLang="en-US" baseline="-25000" dirty="0"/>
              <a:t>j</a:t>
            </a:r>
            <a:r>
              <a:rPr lang="da-DK" altLang="en-US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dirty="0"/>
              <a:t>FindSet(S, x): returns unique </a:t>
            </a:r>
            <a:r>
              <a:rPr lang="da-DK" altLang="en-US" i="1" dirty="0"/>
              <a:t>S</a:t>
            </a:r>
            <a:r>
              <a:rPr lang="da-DK" altLang="en-US" baseline="-25000" dirty="0"/>
              <a:t>i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Î</a:t>
            </a:r>
            <a:r>
              <a:rPr lang="da-DK" altLang="en-US" dirty="0"/>
              <a:t> </a:t>
            </a:r>
            <a:r>
              <a:rPr lang="da-DK" altLang="en-US" i="1" dirty="0"/>
              <a:t>S,</a:t>
            </a:r>
            <a:r>
              <a:rPr lang="da-DK" altLang="en-US" dirty="0"/>
              <a:t> where </a:t>
            </a:r>
            <a:r>
              <a:rPr lang="da-DK" altLang="en-US" i="1" dirty="0"/>
              <a:t>x</a:t>
            </a:r>
            <a:r>
              <a:rPr lang="da-DK" altLang="en-US" dirty="0"/>
              <a:t> </a:t>
            </a:r>
            <a:r>
              <a:rPr lang="en-US" alt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Î</a:t>
            </a:r>
            <a:r>
              <a:rPr lang="da-DK" altLang="en-US" dirty="0"/>
              <a:t> </a:t>
            </a:r>
            <a:r>
              <a:rPr lang="da-DK" altLang="en-US" i="1" dirty="0"/>
              <a:t>S</a:t>
            </a:r>
            <a:r>
              <a:rPr lang="da-DK" altLang="en-US" baseline="-25000" dirty="0"/>
              <a:t>i</a:t>
            </a:r>
            <a:endParaRPr lang="en-US" altLang="en-US" baseline="-25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1082A-82F3-4B8C-BC86-76578403A77F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4357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Kruskal’s</a:t>
            </a:r>
            <a:r>
              <a:rPr lang="en-US" altLang="en-US" dirty="0"/>
              <a:t> Algorithm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0532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0533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0534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0535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0536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0537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0538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30539" name="AutoShape 11"/>
          <p:cNvCxnSpPr>
            <a:cxnSpLocks noChangeShapeType="1"/>
            <a:stCxn id="1430532" idx="6"/>
            <a:endCxn id="1430533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0" name="AutoShape 12"/>
          <p:cNvCxnSpPr>
            <a:cxnSpLocks noChangeShapeType="1"/>
            <a:stCxn id="1430533" idx="6"/>
            <a:endCxn id="1430534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1" name="AutoShape 13"/>
          <p:cNvCxnSpPr>
            <a:cxnSpLocks noChangeShapeType="1"/>
            <a:stCxn id="1430534" idx="3"/>
            <a:endCxn id="1430537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2" name="AutoShape 14"/>
          <p:cNvCxnSpPr>
            <a:cxnSpLocks noChangeShapeType="1"/>
            <a:stCxn id="1430537" idx="2"/>
            <a:endCxn id="1430538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3" name="AutoShape 15"/>
          <p:cNvCxnSpPr>
            <a:cxnSpLocks noChangeShapeType="1"/>
            <a:stCxn id="1430538" idx="0"/>
            <a:endCxn id="1430532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4" name="AutoShape 16"/>
          <p:cNvCxnSpPr>
            <a:cxnSpLocks noChangeShapeType="1"/>
            <a:stCxn id="1430532" idx="5"/>
            <a:endCxn id="1430537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5" name="AutoShape 17"/>
          <p:cNvCxnSpPr>
            <a:cxnSpLocks noChangeShapeType="1"/>
            <a:stCxn id="1430537" idx="0"/>
            <a:endCxn id="1430533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6" name="AutoShape 18"/>
          <p:cNvCxnSpPr>
            <a:cxnSpLocks noChangeShapeType="1"/>
            <a:stCxn id="1430537" idx="6"/>
            <a:endCxn id="1430535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7" name="AutoShape 19"/>
          <p:cNvCxnSpPr>
            <a:cxnSpLocks noChangeShapeType="1"/>
            <a:stCxn id="1430535" idx="0"/>
            <a:endCxn id="1430534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8" name="AutoShape 20"/>
          <p:cNvCxnSpPr>
            <a:cxnSpLocks noChangeShapeType="1"/>
            <a:stCxn id="1430534" idx="5"/>
            <a:endCxn id="1430536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9" name="AutoShape 21"/>
          <p:cNvCxnSpPr>
            <a:cxnSpLocks noChangeShapeType="1"/>
            <a:stCxn id="1430535" idx="7"/>
            <a:endCxn id="1430536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0550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0551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0552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0553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0554" name="Text Box 26"/>
          <p:cNvSpPr txBox="1">
            <a:spLocks noChangeArrowheads="1"/>
          </p:cNvSpPr>
          <p:nvPr/>
        </p:nvSpPr>
        <p:spPr bwMode="auto">
          <a:xfrm>
            <a:off x="8085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0555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0556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0557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0558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0559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0560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0561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</p:spTree>
    <p:extLst>
      <p:ext uri="{BB962C8B-B14F-4D97-AF65-F5344CB8AC3E}">
        <p14:creationId xmlns:p14="http://schemas.microsoft.com/office/powerpoint/2010/main" val="894832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1556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1557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1558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1559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1560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1561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1562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31563" name="AutoShape 11"/>
          <p:cNvCxnSpPr>
            <a:cxnSpLocks noChangeShapeType="1"/>
            <a:stCxn id="1431556" idx="6"/>
            <a:endCxn id="1431557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4" name="AutoShape 12"/>
          <p:cNvCxnSpPr>
            <a:cxnSpLocks noChangeShapeType="1"/>
            <a:stCxn id="1431557" idx="6"/>
            <a:endCxn id="1431558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5" name="AutoShape 13"/>
          <p:cNvCxnSpPr>
            <a:cxnSpLocks noChangeShapeType="1"/>
            <a:stCxn id="1431558" idx="3"/>
            <a:endCxn id="1431561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6" name="AutoShape 14"/>
          <p:cNvCxnSpPr>
            <a:cxnSpLocks noChangeShapeType="1"/>
            <a:stCxn id="1431561" idx="2"/>
            <a:endCxn id="1431562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7" name="AutoShape 15"/>
          <p:cNvCxnSpPr>
            <a:cxnSpLocks noChangeShapeType="1"/>
            <a:stCxn id="1431562" idx="0"/>
            <a:endCxn id="1431556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8" name="AutoShape 16"/>
          <p:cNvCxnSpPr>
            <a:cxnSpLocks noChangeShapeType="1"/>
            <a:stCxn id="1431556" idx="5"/>
            <a:endCxn id="1431561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9" name="AutoShape 17"/>
          <p:cNvCxnSpPr>
            <a:cxnSpLocks noChangeShapeType="1"/>
            <a:stCxn id="1431561" idx="0"/>
            <a:endCxn id="1431557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70" name="AutoShape 18"/>
          <p:cNvCxnSpPr>
            <a:cxnSpLocks noChangeShapeType="1"/>
            <a:stCxn id="1431561" idx="6"/>
            <a:endCxn id="1431559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71" name="AutoShape 19"/>
          <p:cNvCxnSpPr>
            <a:cxnSpLocks noChangeShapeType="1"/>
            <a:stCxn id="1431559" idx="0"/>
            <a:endCxn id="1431558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72" name="AutoShape 20"/>
          <p:cNvCxnSpPr>
            <a:cxnSpLocks noChangeShapeType="1"/>
            <a:stCxn id="1431558" idx="5"/>
            <a:endCxn id="1431560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73" name="AutoShape 21"/>
          <p:cNvCxnSpPr>
            <a:cxnSpLocks noChangeShapeType="1"/>
            <a:stCxn id="1431559" idx="7"/>
            <a:endCxn id="1431560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1574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1575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1576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1577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1578" name="Text Box 26"/>
          <p:cNvSpPr txBox="1">
            <a:spLocks noChangeArrowheads="1"/>
          </p:cNvSpPr>
          <p:nvPr/>
        </p:nvSpPr>
        <p:spPr bwMode="auto">
          <a:xfrm>
            <a:off x="8085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1579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1580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1581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1582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1583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1584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1585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1586" name="AutoShape 34"/>
          <p:cNvSpPr>
            <a:spLocks/>
          </p:cNvSpPr>
          <p:nvPr/>
        </p:nvSpPr>
        <p:spPr bwMode="auto">
          <a:xfrm>
            <a:off x="825500" y="2895600"/>
            <a:ext cx="1651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792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2580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2581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2582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2583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2584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2585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2586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32587" name="AutoShape 11"/>
          <p:cNvCxnSpPr>
            <a:cxnSpLocks noChangeShapeType="1"/>
            <a:stCxn id="1432580" idx="6"/>
            <a:endCxn id="1432581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88" name="AutoShape 12"/>
          <p:cNvCxnSpPr>
            <a:cxnSpLocks noChangeShapeType="1"/>
            <a:stCxn id="1432581" idx="6"/>
            <a:endCxn id="1432582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89" name="AutoShape 13"/>
          <p:cNvCxnSpPr>
            <a:cxnSpLocks noChangeShapeType="1"/>
            <a:stCxn id="1432582" idx="3"/>
            <a:endCxn id="1432585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0" name="AutoShape 14"/>
          <p:cNvCxnSpPr>
            <a:cxnSpLocks noChangeShapeType="1"/>
            <a:stCxn id="1432585" idx="2"/>
            <a:endCxn id="1432586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1" name="AutoShape 15"/>
          <p:cNvCxnSpPr>
            <a:cxnSpLocks noChangeShapeType="1"/>
            <a:stCxn id="1432586" idx="0"/>
            <a:endCxn id="1432580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2" name="AutoShape 16"/>
          <p:cNvCxnSpPr>
            <a:cxnSpLocks noChangeShapeType="1"/>
            <a:stCxn id="1432580" idx="5"/>
            <a:endCxn id="1432585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3" name="AutoShape 17"/>
          <p:cNvCxnSpPr>
            <a:cxnSpLocks noChangeShapeType="1"/>
            <a:stCxn id="1432585" idx="0"/>
            <a:endCxn id="1432581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4" name="AutoShape 18"/>
          <p:cNvCxnSpPr>
            <a:cxnSpLocks noChangeShapeType="1"/>
            <a:stCxn id="1432585" idx="6"/>
            <a:endCxn id="1432583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5" name="AutoShape 19"/>
          <p:cNvCxnSpPr>
            <a:cxnSpLocks noChangeShapeType="1"/>
            <a:stCxn id="1432583" idx="0"/>
            <a:endCxn id="1432582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6" name="AutoShape 20"/>
          <p:cNvCxnSpPr>
            <a:cxnSpLocks noChangeShapeType="1"/>
            <a:stCxn id="1432582" idx="5"/>
            <a:endCxn id="1432584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7" name="AutoShape 21"/>
          <p:cNvCxnSpPr>
            <a:cxnSpLocks noChangeShapeType="1"/>
            <a:stCxn id="1432583" idx="7"/>
            <a:endCxn id="1432584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2598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2599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2600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2601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2602" name="Text Box 26"/>
          <p:cNvSpPr txBox="1">
            <a:spLocks noChangeArrowheads="1"/>
          </p:cNvSpPr>
          <p:nvPr/>
        </p:nvSpPr>
        <p:spPr bwMode="auto">
          <a:xfrm>
            <a:off x="8085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2603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2604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2605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2606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2607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2608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2609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2610" name="AutoShape 34"/>
          <p:cNvSpPr>
            <a:spLocks/>
          </p:cNvSpPr>
          <p:nvPr/>
        </p:nvSpPr>
        <p:spPr bwMode="auto">
          <a:xfrm>
            <a:off x="825500" y="3746500"/>
            <a:ext cx="1651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412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A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3604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3605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3606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3607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3608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3609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3610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33611" name="AutoShape 11"/>
          <p:cNvCxnSpPr>
            <a:cxnSpLocks noChangeShapeType="1"/>
            <a:stCxn id="1433604" idx="6"/>
            <a:endCxn id="1433605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2" name="AutoShape 12"/>
          <p:cNvCxnSpPr>
            <a:cxnSpLocks noChangeShapeType="1"/>
            <a:stCxn id="1433605" idx="6"/>
            <a:endCxn id="1433606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3" name="AutoShape 13"/>
          <p:cNvCxnSpPr>
            <a:cxnSpLocks noChangeShapeType="1"/>
            <a:stCxn id="1433606" idx="3"/>
            <a:endCxn id="1433609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4" name="AutoShape 14"/>
          <p:cNvCxnSpPr>
            <a:cxnSpLocks noChangeShapeType="1"/>
            <a:stCxn id="1433609" idx="2"/>
            <a:endCxn id="1433610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5" name="AutoShape 15"/>
          <p:cNvCxnSpPr>
            <a:cxnSpLocks noChangeShapeType="1"/>
            <a:stCxn id="1433610" idx="0"/>
            <a:endCxn id="1433604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6" name="AutoShape 16"/>
          <p:cNvCxnSpPr>
            <a:cxnSpLocks noChangeShapeType="1"/>
            <a:stCxn id="1433604" idx="5"/>
            <a:endCxn id="1433609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7" name="AutoShape 17"/>
          <p:cNvCxnSpPr>
            <a:cxnSpLocks noChangeShapeType="1"/>
            <a:stCxn id="1433609" idx="0"/>
            <a:endCxn id="1433605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8" name="AutoShape 18"/>
          <p:cNvCxnSpPr>
            <a:cxnSpLocks noChangeShapeType="1"/>
            <a:stCxn id="1433609" idx="6"/>
            <a:endCxn id="1433607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9" name="AutoShape 19"/>
          <p:cNvCxnSpPr>
            <a:cxnSpLocks noChangeShapeType="1"/>
            <a:stCxn id="1433607" idx="0"/>
            <a:endCxn id="1433606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20" name="AutoShape 20"/>
          <p:cNvCxnSpPr>
            <a:cxnSpLocks noChangeShapeType="1"/>
            <a:stCxn id="1433606" idx="5"/>
            <a:endCxn id="1433608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21" name="AutoShape 21"/>
          <p:cNvCxnSpPr>
            <a:cxnSpLocks noChangeShapeType="1"/>
            <a:stCxn id="1433607" idx="7"/>
            <a:endCxn id="1433608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3622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3623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3624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3625" name="Text Box 25"/>
          <p:cNvSpPr txBox="1">
            <a:spLocks noChangeArrowheads="1"/>
          </p:cNvSpPr>
          <p:nvPr/>
        </p:nvSpPr>
        <p:spPr bwMode="auto">
          <a:xfrm>
            <a:off x="8552786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1?</a:t>
            </a:r>
          </a:p>
        </p:txBody>
      </p:sp>
      <p:sp>
        <p:nvSpPr>
          <p:cNvPr id="1433626" name="Text Box 26"/>
          <p:cNvSpPr txBox="1">
            <a:spLocks noChangeArrowheads="1"/>
          </p:cNvSpPr>
          <p:nvPr/>
        </p:nvSpPr>
        <p:spPr bwMode="auto">
          <a:xfrm>
            <a:off x="8085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3627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3628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3629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3630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3631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3632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3633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3634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874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4628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4629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4630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4631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4632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4633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4634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34635" name="AutoShape 11"/>
          <p:cNvCxnSpPr>
            <a:cxnSpLocks noChangeShapeType="1"/>
            <a:stCxn id="1434628" idx="6"/>
            <a:endCxn id="1434629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36" name="AutoShape 12"/>
          <p:cNvCxnSpPr>
            <a:cxnSpLocks noChangeShapeType="1"/>
            <a:stCxn id="1434629" idx="6"/>
            <a:endCxn id="1434630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37" name="AutoShape 13"/>
          <p:cNvCxnSpPr>
            <a:cxnSpLocks noChangeShapeType="1"/>
            <a:stCxn id="1434630" idx="3"/>
            <a:endCxn id="1434633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38" name="AutoShape 14"/>
          <p:cNvCxnSpPr>
            <a:cxnSpLocks noChangeShapeType="1"/>
            <a:stCxn id="1434633" idx="2"/>
            <a:endCxn id="1434634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39" name="AutoShape 15"/>
          <p:cNvCxnSpPr>
            <a:cxnSpLocks noChangeShapeType="1"/>
            <a:stCxn id="1434634" idx="0"/>
            <a:endCxn id="1434628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0" name="AutoShape 16"/>
          <p:cNvCxnSpPr>
            <a:cxnSpLocks noChangeShapeType="1"/>
            <a:stCxn id="1434628" idx="5"/>
            <a:endCxn id="1434633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1" name="AutoShape 17"/>
          <p:cNvCxnSpPr>
            <a:cxnSpLocks noChangeShapeType="1"/>
            <a:stCxn id="1434633" idx="0"/>
            <a:endCxn id="1434629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2" name="AutoShape 18"/>
          <p:cNvCxnSpPr>
            <a:cxnSpLocks noChangeShapeType="1"/>
            <a:stCxn id="1434633" idx="6"/>
            <a:endCxn id="1434631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3" name="AutoShape 19"/>
          <p:cNvCxnSpPr>
            <a:cxnSpLocks noChangeShapeType="1"/>
            <a:stCxn id="1434631" idx="0"/>
            <a:endCxn id="1434630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4" name="AutoShape 20"/>
          <p:cNvCxnSpPr>
            <a:cxnSpLocks noChangeShapeType="1"/>
            <a:stCxn id="1434630" idx="5"/>
            <a:endCxn id="1434632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5" name="AutoShape 21"/>
          <p:cNvCxnSpPr>
            <a:cxnSpLocks noChangeShapeType="1"/>
            <a:stCxn id="1434631" idx="7"/>
            <a:endCxn id="1434632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646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4647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4648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4649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4650" name="Text Box 26"/>
          <p:cNvSpPr txBox="1">
            <a:spLocks noChangeArrowheads="1"/>
          </p:cNvSpPr>
          <p:nvPr/>
        </p:nvSpPr>
        <p:spPr bwMode="auto">
          <a:xfrm>
            <a:off x="8085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4651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4652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4653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4654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4655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4656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4657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4658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694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5652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5653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5654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5655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5656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5657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5658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35659" name="AutoShape 11"/>
          <p:cNvCxnSpPr>
            <a:cxnSpLocks noChangeShapeType="1"/>
            <a:stCxn id="1435652" idx="6"/>
            <a:endCxn id="1435653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0" name="AutoShape 12"/>
          <p:cNvCxnSpPr>
            <a:cxnSpLocks noChangeShapeType="1"/>
            <a:stCxn id="1435653" idx="6"/>
            <a:endCxn id="1435654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1" name="AutoShape 13"/>
          <p:cNvCxnSpPr>
            <a:cxnSpLocks noChangeShapeType="1"/>
            <a:stCxn id="1435654" idx="3"/>
            <a:endCxn id="1435657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2" name="AutoShape 14"/>
          <p:cNvCxnSpPr>
            <a:cxnSpLocks noChangeShapeType="1"/>
            <a:stCxn id="1435657" idx="2"/>
            <a:endCxn id="1435658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3" name="AutoShape 15"/>
          <p:cNvCxnSpPr>
            <a:cxnSpLocks noChangeShapeType="1"/>
            <a:stCxn id="1435658" idx="0"/>
            <a:endCxn id="1435652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4" name="AutoShape 16"/>
          <p:cNvCxnSpPr>
            <a:cxnSpLocks noChangeShapeType="1"/>
            <a:stCxn id="1435652" idx="5"/>
            <a:endCxn id="1435657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5" name="AutoShape 17"/>
          <p:cNvCxnSpPr>
            <a:cxnSpLocks noChangeShapeType="1"/>
            <a:stCxn id="1435657" idx="0"/>
            <a:endCxn id="1435653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6" name="AutoShape 18"/>
          <p:cNvCxnSpPr>
            <a:cxnSpLocks noChangeShapeType="1"/>
            <a:stCxn id="1435657" idx="6"/>
            <a:endCxn id="1435655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7" name="AutoShape 19"/>
          <p:cNvCxnSpPr>
            <a:cxnSpLocks noChangeShapeType="1"/>
            <a:stCxn id="1435655" idx="0"/>
            <a:endCxn id="1435654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8" name="AutoShape 20"/>
          <p:cNvCxnSpPr>
            <a:cxnSpLocks noChangeShapeType="1"/>
            <a:stCxn id="1435654" idx="5"/>
            <a:endCxn id="1435656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9" name="AutoShape 21"/>
          <p:cNvCxnSpPr>
            <a:cxnSpLocks noChangeShapeType="1"/>
            <a:stCxn id="1435655" idx="7"/>
            <a:endCxn id="1435656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670" name="Text Box 22"/>
          <p:cNvSpPr txBox="1">
            <a:spLocks noChangeArrowheads="1"/>
          </p:cNvSpPr>
          <p:nvPr/>
        </p:nvSpPr>
        <p:spPr bwMode="auto">
          <a:xfrm>
            <a:off x="5085686" y="17287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2?</a:t>
            </a:r>
          </a:p>
        </p:txBody>
      </p:sp>
      <p:sp>
        <p:nvSpPr>
          <p:cNvPr id="1435671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5672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5673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5674" name="Text Box 26"/>
          <p:cNvSpPr txBox="1">
            <a:spLocks noChangeArrowheads="1"/>
          </p:cNvSpPr>
          <p:nvPr/>
        </p:nvSpPr>
        <p:spPr bwMode="auto">
          <a:xfrm>
            <a:off x="8085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5675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5676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5677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5678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5679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5680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5681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5682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19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325</a:t>
            </a:r>
            <a:endParaRPr lang="en-US"/>
          </a:p>
        </p:txBody>
      </p:sp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Minimum Spanning Tree</a:t>
            </a: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i="1">
                <a:solidFill>
                  <a:schemeClr val="accent1"/>
                </a:solidFill>
                <a:sym typeface="Symbol" panose="05050102010706020507" pitchFamily="18" charset="2"/>
              </a:rPr>
              <a:t>Which edges form the minimum spanning tree (MST) of the below graph?</a:t>
            </a:r>
          </a:p>
        </p:txBody>
      </p:sp>
      <p:sp>
        <p:nvSpPr>
          <p:cNvPr id="1327108" name="Oval 4"/>
          <p:cNvSpPr>
            <a:spLocks noChangeArrowheads="1"/>
          </p:cNvSpPr>
          <p:nvPr/>
        </p:nvSpPr>
        <p:spPr bwMode="auto">
          <a:xfrm>
            <a:off x="2538412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327109" name="Oval 5"/>
          <p:cNvSpPr>
            <a:spLocks noChangeArrowheads="1"/>
          </p:cNvSpPr>
          <p:nvPr/>
        </p:nvSpPr>
        <p:spPr bwMode="auto">
          <a:xfrm>
            <a:off x="5014912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27110" name="Oval 6"/>
          <p:cNvSpPr>
            <a:spLocks noChangeArrowheads="1"/>
          </p:cNvSpPr>
          <p:nvPr/>
        </p:nvSpPr>
        <p:spPr bwMode="auto">
          <a:xfrm>
            <a:off x="7181850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27111" name="Oval 7"/>
          <p:cNvSpPr>
            <a:spLocks noChangeArrowheads="1"/>
          </p:cNvSpPr>
          <p:nvPr/>
        </p:nvSpPr>
        <p:spPr bwMode="auto">
          <a:xfrm>
            <a:off x="2538412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327112" name="Oval 8"/>
          <p:cNvSpPr>
            <a:spLocks noChangeArrowheads="1"/>
          </p:cNvSpPr>
          <p:nvPr/>
        </p:nvSpPr>
        <p:spPr bwMode="auto">
          <a:xfrm>
            <a:off x="5014912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27113" name="Oval 9"/>
          <p:cNvSpPr>
            <a:spLocks noChangeArrowheads="1"/>
          </p:cNvSpPr>
          <p:nvPr/>
        </p:nvSpPr>
        <p:spPr bwMode="auto">
          <a:xfrm>
            <a:off x="7181850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27114" name="Oval 10"/>
          <p:cNvSpPr>
            <a:spLocks noChangeArrowheads="1"/>
          </p:cNvSpPr>
          <p:nvPr/>
        </p:nvSpPr>
        <p:spPr bwMode="auto">
          <a:xfrm>
            <a:off x="3776662" y="6096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27115" name="Oval 11"/>
          <p:cNvSpPr>
            <a:spLocks noChangeArrowheads="1"/>
          </p:cNvSpPr>
          <p:nvPr/>
        </p:nvSpPr>
        <p:spPr bwMode="auto">
          <a:xfrm>
            <a:off x="3776662" y="3124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1327116" name="AutoShape 12"/>
          <p:cNvCxnSpPr>
            <a:cxnSpLocks noChangeShapeType="1"/>
            <a:stCxn id="1327115" idx="5"/>
            <a:endCxn id="1327109" idx="1"/>
          </p:cNvCxnSpPr>
          <p:nvPr/>
        </p:nvCxnSpPr>
        <p:spPr bwMode="auto">
          <a:xfrm>
            <a:off x="4146849" y="3598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17" name="AutoShape 13"/>
          <p:cNvCxnSpPr>
            <a:cxnSpLocks noChangeShapeType="1"/>
            <a:stCxn id="1327115" idx="3"/>
            <a:endCxn id="1327108" idx="7"/>
          </p:cNvCxnSpPr>
          <p:nvPr/>
        </p:nvCxnSpPr>
        <p:spPr bwMode="auto">
          <a:xfrm flipH="1">
            <a:off x="2908599" y="3598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18" name="AutoShape 14"/>
          <p:cNvCxnSpPr>
            <a:cxnSpLocks noChangeShapeType="1"/>
            <a:stCxn id="1327108" idx="6"/>
            <a:endCxn id="1327109" idx="2"/>
          </p:cNvCxnSpPr>
          <p:nvPr/>
        </p:nvCxnSpPr>
        <p:spPr bwMode="auto">
          <a:xfrm>
            <a:off x="2987278" y="4076700"/>
            <a:ext cx="201215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19" name="AutoShape 15"/>
          <p:cNvCxnSpPr>
            <a:cxnSpLocks noChangeShapeType="1"/>
            <a:stCxn id="1327111" idx="0"/>
            <a:endCxn id="1327108" idx="4"/>
          </p:cNvCxnSpPr>
          <p:nvPr/>
        </p:nvCxnSpPr>
        <p:spPr bwMode="auto">
          <a:xfrm flipV="1">
            <a:off x="27551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0" name="AutoShape 16"/>
          <p:cNvCxnSpPr>
            <a:cxnSpLocks noChangeShapeType="1"/>
            <a:stCxn id="1327111" idx="5"/>
            <a:endCxn id="1327114" idx="1"/>
          </p:cNvCxnSpPr>
          <p:nvPr/>
        </p:nvCxnSpPr>
        <p:spPr bwMode="auto">
          <a:xfrm>
            <a:off x="2908599" y="5884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1" name="AutoShape 17"/>
          <p:cNvCxnSpPr>
            <a:cxnSpLocks noChangeShapeType="1"/>
            <a:stCxn id="1327114" idx="7"/>
            <a:endCxn id="1327112" idx="3"/>
          </p:cNvCxnSpPr>
          <p:nvPr/>
        </p:nvCxnSpPr>
        <p:spPr bwMode="auto">
          <a:xfrm flipV="1">
            <a:off x="4146849" y="5884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2" name="AutoShape 18"/>
          <p:cNvCxnSpPr>
            <a:cxnSpLocks noChangeShapeType="1"/>
            <a:stCxn id="1327112" idx="0"/>
            <a:endCxn id="1327109" idx="4"/>
          </p:cNvCxnSpPr>
          <p:nvPr/>
        </p:nvCxnSpPr>
        <p:spPr bwMode="auto">
          <a:xfrm flipV="1">
            <a:off x="52316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3" name="AutoShape 19"/>
          <p:cNvCxnSpPr>
            <a:cxnSpLocks noChangeShapeType="1"/>
            <a:stCxn id="1327109" idx="6"/>
            <a:endCxn id="1327110" idx="2"/>
          </p:cNvCxnSpPr>
          <p:nvPr/>
        </p:nvCxnSpPr>
        <p:spPr bwMode="auto">
          <a:xfrm>
            <a:off x="5463778" y="40767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4" name="AutoShape 20"/>
          <p:cNvCxnSpPr>
            <a:cxnSpLocks noChangeShapeType="1"/>
            <a:stCxn id="1327112" idx="6"/>
            <a:endCxn id="1327113" idx="2"/>
          </p:cNvCxnSpPr>
          <p:nvPr/>
        </p:nvCxnSpPr>
        <p:spPr bwMode="auto">
          <a:xfrm>
            <a:off x="5463778" y="56769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5" name="AutoShape 21"/>
          <p:cNvCxnSpPr>
            <a:cxnSpLocks noChangeShapeType="1"/>
            <a:stCxn id="1327114" idx="0"/>
            <a:endCxn id="1327108" idx="5"/>
          </p:cNvCxnSpPr>
          <p:nvPr/>
        </p:nvCxnSpPr>
        <p:spPr bwMode="auto">
          <a:xfrm rot="5400000" flipH="1">
            <a:off x="2554835" y="4638429"/>
            <a:ext cx="1792287" cy="1084758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7126" name="Text Box 22"/>
          <p:cNvSpPr txBox="1">
            <a:spLocks noChangeArrowheads="1"/>
          </p:cNvSpPr>
          <p:nvPr/>
        </p:nvSpPr>
        <p:spPr bwMode="auto">
          <a:xfrm>
            <a:off x="2400315" y="4586288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27127" name="Text Box 23"/>
          <p:cNvSpPr txBox="1">
            <a:spLocks noChangeArrowheads="1"/>
          </p:cNvSpPr>
          <p:nvPr/>
        </p:nvSpPr>
        <p:spPr bwMode="auto">
          <a:xfrm>
            <a:off x="3452828" y="4876800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27128" name="Text Box 24"/>
          <p:cNvSpPr txBox="1">
            <a:spLocks noChangeArrowheads="1"/>
          </p:cNvSpPr>
          <p:nvPr/>
        </p:nvSpPr>
        <p:spPr bwMode="auto">
          <a:xfrm>
            <a:off x="3195813" y="59436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27129" name="Text Box 25"/>
          <p:cNvSpPr txBox="1">
            <a:spLocks noChangeArrowheads="1"/>
          </p:cNvSpPr>
          <p:nvPr/>
        </p:nvSpPr>
        <p:spPr bwMode="auto">
          <a:xfrm>
            <a:off x="3195813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27130" name="Text Box 26"/>
          <p:cNvSpPr txBox="1">
            <a:spLocks noChangeArrowheads="1"/>
          </p:cNvSpPr>
          <p:nvPr/>
        </p:nvSpPr>
        <p:spPr bwMode="auto">
          <a:xfrm>
            <a:off x="4552729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27131" name="Text Box 27"/>
          <p:cNvSpPr txBox="1">
            <a:spLocks noChangeArrowheads="1"/>
          </p:cNvSpPr>
          <p:nvPr/>
        </p:nvSpPr>
        <p:spPr bwMode="auto">
          <a:xfrm>
            <a:off x="3814938" y="372427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7132" name="Text Box 28"/>
          <p:cNvSpPr txBox="1">
            <a:spLocks noChangeArrowheads="1"/>
          </p:cNvSpPr>
          <p:nvPr/>
        </p:nvSpPr>
        <p:spPr bwMode="auto">
          <a:xfrm>
            <a:off x="5233766" y="463232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27133" name="Text Box 29"/>
          <p:cNvSpPr txBox="1">
            <a:spLocks noChangeArrowheads="1"/>
          </p:cNvSpPr>
          <p:nvPr/>
        </p:nvSpPr>
        <p:spPr bwMode="auto">
          <a:xfrm>
            <a:off x="6162454" y="3733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27134" name="Text Box 30"/>
          <p:cNvSpPr txBox="1">
            <a:spLocks noChangeArrowheads="1"/>
          </p:cNvSpPr>
          <p:nvPr/>
        </p:nvSpPr>
        <p:spPr bwMode="auto">
          <a:xfrm>
            <a:off x="6109906" y="5318125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27135" name="Text Box 31"/>
          <p:cNvSpPr txBox="1">
            <a:spLocks noChangeArrowheads="1"/>
          </p:cNvSpPr>
          <p:nvPr/>
        </p:nvSpPr>
        <p:spPr bwMode="auto">
          <a:xfrm>
            <a:off x="4485657" y="5969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9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6676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6677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6678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6679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6680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6681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6682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36683" name="AutoShape 11"/>
          <p:cNvCxnSpPr>
            <a:cxnSpLocks noChangeShapeType="1"/>
            <a:stCxn id="1436676" idx="6"/>
            <a:endCxn id="1436677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4" name="AutoShape 12"/>
          <p:cNvCxnSpPr>
            <a:cxnSpLocks noChangeShapeType="1"/>
            <a:stCxn id="1436677" idx="6"/>
            <a:endCxn id="1436678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5" name="AutoShape 13"/>
          <p:cNvCxnSpPr>
            <a:cxnSpLocks noChangeShapeType="1"/>
            <a:stCxn id="1436678" idx="3"/>
            <a:endCxn id="1436681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6" name="AutoShape 14"/>
          <p:cNvCxnSpPr>
            <a:cxnSpLocks noChangeShapeType="1"/>
            <a:stCxn id="1436681" idx="2"/>
            <a:endCxn id="1436682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7" name="AutoShape 15"/>
          <p:cNvCxnSpPr>
            <a:cxnSpLocks noChangeShapeType="1"/>
            <a:stCxn id="1436682" idx="0"/>
            <a:endCxn id="1436676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8" name="AutoShape 16"/>
          <p:cNvCxnSpPr>
            <a:cxnSpLocks noChangeShapeType="1"/>
            <a:stCxn id="1436676" idx="5"/>
            <a:endCxn id="1436681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9" name="AutoShape 17"/>
          <p:cNvCxnSpPr>
            <a:cxnSpLocks noChangeShapeType="1"/>
            <a:stCxn id="1436681" idx="0"/>
            <a:endCxn id="1436677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90" name="AutoShape 18"/>
          <p:cNvCxnSpPr>
            <a:cxnSpLocks noChangeShapeType="1"/>
            <a:stCxn id="1436681" idx="6"/>
            <a:endCxn id="1436679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91" name="AutoShape 19"/>
          <p:cNvCxnSpPr>
            <a:cxnSpLocks noChangeShapeType="1"/>
            <a:stCxn id="1436679" idx="0"/>
            <a:endCxn id="1436678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92" name="AutoShape 20"/>
          <p:cNvCxnSpPr>
            <a:cxnSpLocks noChangeShapeType="1"/>
            <a:stCxn id="1436678" idx="5"/>
            <a:endCxn id="1436680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93" name="AutoShape 21"/>
          <p:cNvCxnSpPr>
            <a:cxnSpLocks noChangeShapeType="1"/>
            <a:stCxn id="1436679" idx="7"/>
            <a:endCxn id="1436680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694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6695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6696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6697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6698" name="Text Box 26"/>
          <p:cNvSpPr txBox="1">
            <a:spLocks noChangeArrowheads="1"/>
          </p:cNvSpPr>
          <p:nvPr/>
        </p:nvSpPr>
        <p:spPr bwMode="auto">
          <a:xfrm>
            <a:off x="8085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6699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6700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6701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6702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6703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6704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6705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6706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56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7700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7701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7702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7703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7704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7705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7706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37707" name="AutoShape 11"/>
          <p:cNvCxnSpPr>
            <a:cxnSpLocks noChangeShapeType="1"/>
            <a:stCxn id="1437700" idx="6"/>
            <a:endCxn id="1437701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08" name="AutoShape 12"/>
          <p:cNvCxnSpPr>
            <a:cxnSpLocks noChangeShapeType="1"/>
            <a:stCxn id="1437701" idx="6"/>
            <a:endCxn id="1437702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09" name="AutoShape 13"/>
          <p:cNvCxnSpPr>
            <a:cxnSpLocks noChangeShapeType="1"/>
            <a:stCxn id="1437702" idx="3"/>
            <a:endCxn id="1437705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0" name="AutoShape 14"/>
          <p:cNvCxnSpPr>
            <a:cxnSpLocks noChangeShapeType="1"/>
            <a:stCxn id="1437705" idx="2"/>
            <a:endCxn id="1437706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1" name="AutoShape 15"/>
          <p:cNvCxnSpPr>
            <a:cxnSpLocks noChangeShapeType="1"/>
            <a:stCxn id="1437706" idx="0"/>
            <a:endCxn id="1437700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2" name="AutoShape 16"/>
          <p:cNvCxnSpPr>
            <a:cxnSpLocks noChangeShapeType="1"/>
            <a:stCxn id="1437700" idx="5"/>
            <a:endCxn id="1437705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3" name="AutoShape 17"/>
          <p:cNvCxnSpPr>
            <a:cxnSpLocks noChangeShapeType="1"/>
            <a:stCxn id="1437705" idx="0"/>
            <a:endCxn id="1437701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4" name="AutoShape 18"/>
          <p:cNvCxnSpPr>
            <a:cxnSpLocks noChangeShapeType="1"/>
            <a:stCxn id="1437705" idx="6"/>
            <a:endCxn id="1437703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5" name="AutoShape 19"/>
          <p:cNvCxnSpPr>
            <a:cxnSpLocks noChangeShapeType="1"/>
            <a:stCxn id="1437703" idx="0"/>
            <a:endCxn id="1437702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6" name="AutoShape 20"/>
          <p:cNvCxnSpPr>
            <a:cxnSpLocks noChangeShapeType="1"/>
            <a:stCxn id="1437702" idx="5"/>
            <a:endCxn id="1437704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7" name="AutoShape 21"/>
          <p:cNvCxnSpPr>
            <a:cxnSpLocks noChangeShapeType="1"/>
            <a:stCxn id="1437703" idx="7"/>
            <a:endCxn id="1437704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7718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7719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7720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7721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7722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5?</a:t>
            </a:r>
          </a:p>
        </p:txBody>
      </p:sp>
      <p:sp>
        <p:nvSpPr>
          <p:cNvPr id="1437723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7724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7725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7726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7727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7728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7729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7730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217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8724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8725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8726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8727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8728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8729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8730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38731" name="AutoShape 11"/>
          <p:cNvCxnSpPr>
            <a:cxnSpLocks noChangeShapeType="1"/>
            <a:stCxn id="1438724" idx="6"/>
            <a:endCxn id="1438725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2" name="AutoShape 12"/>
          <p:cNvCxnSpPr>
            <a:cxnSpLocks noChangeShapeType="1"/>
            <a:stCxn id="1438725" idx="6"/>
            <a:endCxn id="1438726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3" name="AutoShape 13"/>
          <p:cNvCxnSpPr>
            <a:cxnSpLocks noChangeShapeType="1"/>
            <a:stCxn id="1438726" idx="3"/>
            <a:endCxn id="1438729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4" name="AutoShape 14"/>
          <p:cNvCxnSpPr>
            <a:cxnSpLocks noChangeShapeType="1"/>
            <a:stCxn id="1438729" idx="2"/>
            <a:endCxn id="1438730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5" name="AutoShape 15"/>
          <p:cNvCxnSpPr>
            <a:cxnSpLocks noChangeShapeType="1"/>
            <a:stCxn id="1438730" idx="0"/>
            <a:endCxn id="1438724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6" name="AutoShape 16"/>
          <p:cNvCxnSpPr>
            <a:cxnSpLocks noChangeShapeType="1"/>
            <a:stCxn id="1438724" idx="5"/>
            <a:endCxn id="1438729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7" name="AutoShape 17"/>
          <p:cNvCxnSpPr>
            <a:cxnSpLocks noChangeShapeType="1"/>
            <a:stCxn id="1438729" idx="0"/>
            <a:endCxn id="1438725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8" name="AutoShape 18"/>
          <p:cNvCxnSpPr>
            <a:cxnSpLocks noChangeShapeType="1"/>
            <a:stCxn id="1438729" idx="6"/>
            <a:endCxn id="1438727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9" name="AutoShape 19"/>
          <p:cNvCxnSpPr>
            <a:cxnSpLocks noChangeShapeType="1"/>
            <a:stCxn id="1438727" idx="0"/>
            <a:endCxn id="1438726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40" name="AutoShape 20"/>
          <p:cNvCxnSpPr>
            <a:cxnSpLocks noChangeShapeType="1"/>
            <a:stCxn id="1438726" idx="5"/>
            <a:endCxn id="1438728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41" name="AutoShape 21"/>
          <p:cNvCxnSpPr>
            <a:cxnSpLocks noChangeShapeType="1"/>
            <a:stCxn id="1438727" idx="7"/>
            <a:endCxn id="1438728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742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8743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8744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8745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8746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8747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8748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8749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8750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8751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8752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8753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8754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3650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9748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9749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9750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9751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9752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9753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9754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39755" name="AutoShape 11"/>
          <p:cNvCxnSpPr>
            <a:cxnSpLocks noChangeShapeType="1"/>
            <a:stCxn id="1439748" idx="6"/>
            <a:endCxn id="1439749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56" name="AutoShape 12"/>
          <p:cNvCxnSpPr>
            <a:cxnSpLocks noChangeShapeType="1"/>
            <a:stCxn id="1439749" idx="6"/>
            <a:endCxn id="1439750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57" name="AutoShape 13"/>
          <p:cNvCxnSpPr>
            <a:cxnSpLocks noChangeShapeType="1"/>
            <a:stCxn id="1439750" idx="3"/>
            <a:endCxn id="1439753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58" name="AutoShape 14"/>
          <p:cNvCxnSpPr>
            <a:cxnSpLocks noChangeShapeType="1"/>
            <a:stCxn id="1439753" idx="2"/>
            <a:endCxn id="1439754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59" name="AutoShape 15"/>
          <p:cNvCxnSpPr>
            <a:cxnSpLocks noChangeShapeType="1"/>
            <a:stCxn id="1439754" idx="0"/>
            <a:endCxn id="1439748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0" name="AutoShape 16"/>
          <p:cNvCxnSpPr>
            <a:cxnSpLocks noChangeShapeType="1"/>
            <a:stCxn id="1439748" idx="5"/>
            <a:endCxn id="1439753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1" name="AutoShape 17"/>
          <p:cNvCxnSpPr>
            <a:cxnSpLocks noChangeShapeType="1"/>
            <a:stCxn id="1439753" idx="0"/>
            <a:endCxn id="1439749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2" name="AutoShape 18"/>
          <p:cNvCxnSpPr>
            <a:cxnSpLocks noChangeShapeType="1"/>
            <a:stCxn id="1439753" idx="6"/>
            <a:endCxn id="1439751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3" name="AutoShape 19"/>
          <p:cNvCxnSpPr>
            <a:cxnSpLocks noChangeShapeType="1"/>
            <a:stCxn id="1439751" idx="0"/>
            <a:endCxn id="1439750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4" name="AutoShape 20"/>
          <p:cNvCxnSpPr>
            <a:cxnSpLocks noChangeShapeType="1"/>
            <a:stCxn id="1439750" idx="5"/>
            <a:endCxn id="1439752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5" name="AutoShape 21"/>
          <p:cNvCxnSpPr>
            <a:cxnSpLocks noChangeShapeType="1"/>
            <a:stCxn id="1439751" idx="7"/>
            <a:endCxn id="1439752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766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9767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9768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9769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9770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9771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9772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9773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9774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9775" name="Text Box 31"/>
          <p:cNvSpPr txBox="1">
            <a:spLocks noChangeArrowheads="1"/>
          </p:cNvSpPr>
          <p:nvPr/>
        </p:nvSpPr>
        <p:spPr bwMode="auto">
          <a:xfrm>
            <a:off x="4010815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8?</a:t>
            </a:r>
          </a:p>
        </p:txBody>
      </p:sp>
      <p:sp>
        <p:nvSpPr>
          <p:cNvPr id="1439776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9777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9778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583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0772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0773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0774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0775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0776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0777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0778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40779" name="AutoShape 11"/>
          <p:cNvCxnSpPr>
            <a:cxnSpLocks noChangeShapeType="1"/>
            <a:stCxn id="1440772" idx="6"/>
            <a:endCxn id="1440773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0" name="AutoShape 12"/>
          <p:cNvCxnSpPr>
            <a:cxnSpLocks noChangeShapeType="1"/>
            <a:stCxn id="1440773" idx="6"/>
            <a:endCxn id="1440774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1" name="AutoShape 13"/>
          <p:cNvCxnSpPr>
            <a:cxnSpLocks noChangeShapeType="1"/>
            <a:stCxn id="1440774" idx="3"/>
            <a:endCxn id="1440777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2" name="AutoShape 14"/>
          <p:cNvCxnSpPr>
            <a:cxnSpLocks noChangeShapeType="1"/>
            <a:stCxn id="1440777" idx="2"/>
            <a:endCxn id="1440778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3" name="AutoShape 15"/>
          <p:cNvCxnSpPr>
            <a:cxnSpLocks noChangeShapeType="1"/>
            <a:stCxn id="1440778" idx="0"/>
            <a:endCxn id="1440772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4" name="AutoShape 16"/>
          <p:cNvCxnSpPr>
            <a:cxnSpLocks noChangeShapeType="1"/>
            <a:stCxn id="1440772" idx="5"/>
            <a:endCxn id="1440777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5" name="AutoShape 17"/>
          <p:cNvCxnSpPr>
            <a:cxnSpLocks noChangeShapeType="1"/>
            <a:stCxn id="1440777" idx="0"/>
            <a:endCxn id="1440773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6" name="AutoShape 18"/>
          <p:cNvCxnSpPr>
            <a:cxnSpLocks noChangeShapeType="1"/>
            <a:stCxn id="1440777" idx="6"/>
            <a:endCxn id="1440775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7" name="AutoShape 19"/>
          <p:cNvCxnSpPr>
            <a:cxnSpLocks noChangeShapeType="1"/>
            <a:stCxn id="1440775" idx="0"/>
            <a:endCxn id="1440774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8" name="AutoShape 20"/>
          <p:cNvCxnSpPr>
            <a:cxnSpLocks noChangeShapeType="1"/>
            <a:stCxn id="1440774" idx="5"/>
            <a:endCxn id="1440776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9" name="AutoShape 21"/>
          <p:cNvCxnSpPr>
            <a:cxnSpLocks noChangeShapeType="1"/>
            <a:stCxn id="1440775" idx="7"/>
            <a:endCxn id="1440776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0790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0791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0792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0793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0794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0795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0796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0797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0798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0799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0800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0801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0802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156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1796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1797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1798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1799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1800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1801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1802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41803" name="AutoShape 11"/>
          <p:cNvCxnSpPr>
            <a:cxnSpLocks noChangeShapeType="1"/>
            <a:stCxn id="1441796" idx="6"/>
            <a:endCxn id="1441797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4" name="AutoShape 12"/>
          <p:cNvCxnSpPr>
            <a:cxnSpLocks noChangeShapeType="1"/>
            <a:stCxn id="1441797" idx="6"/>
            <a:endCxn id="1441798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5" name="AutoShape 13"/>
          <p:cNvCxnSpPr>
            <a:cxnSpLocks noChangeShapeType="1"/>
            <a:stCxn id="1441798" idx="3"/>
            <a:endCxn id="1441801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6" name="AutoShape 14"/>
          <p:cNvCxnSpPr>
            <a:cxnSpLocks noChangeShapeType="1"/>
            <a:stCxn id="1441801" idx="2"/>
            <a:endCxn id="1441802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7" name="AutoShape 15"/>
          <p:cNvCxnSpPr>
            <a:cxnSpLocks noChangeShapeType="1"/>
            <a:stCxn id="1441802" idx="0"/>
            <a:endCxn id="1441796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8" name="AutoShape 16"/>
          <p:cNvCxnSpPr>
            <a:cxnSpLocks noChangeShapeType="1"/>
            <a:stCxn id="1441796" idx="5"/>
            <a:endCxn id="1441801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9" name="AutoShape 17"/>
          <p:cNvCxnSpPr>
            <a:cxnSpLocks noChangeShapeType="1"/>
            <a:stCxn id="1441801" idx="0"/>
            <a:endCxn id="1441797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10" name="AutoShape 18"/>
          <p:cNvCxnSpPr>
            <a:cxnSpLocks noChangeShapeType="1"/>
            <a:stCxn id="1441801" idx="6"/>
            <a:endCxn id="1441799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11" name="AutoShape 19"/>
          <p:cNvCxnSpPr>
            <a:cxnSpLocks noChangeShapeType="1"/>
            <a:stCxn id="1441799" idx="0"/>
            <a:endCxn id="1441798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12" name="AutoShape 20"/>
          <p:cNvCxnSpPr>
            <a:cxnSpLocks noChangeShapeType="1"/>
            <a:stCxn id="1441798" idx="5"/>
            <a:endCxn id="1441800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13" name="AutoShape 21"/>
          <p:cNvCxnSpPr>
            <a:cxnSpLocks noChangeShapeType="1"/>
            <a:stCxn id="1441799" idx="7"/>
            <a:endCxn id="1441800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1814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1815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1816" name="Text Box 24"/>
          <p:cNvSpPr txBox="1">
            <a:spLocks noChangeArrowheads="1"/>
          </p:cNvSpPr>
          <p:nvPr/>
        </p:nvSpPr>
        <p:spPr bwMode="auto">
          <a:xfrm>
            <a:off x="8551065" y="2119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9?</a:t>
            </a:r>
          </a:p>
        </p:txBody>
      </p:sp>
      <p:sp>
        <p:nvSpPr>
          <p:cNvPr id="1441817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1818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1819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1820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1821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1822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1823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1824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1825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1826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005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2820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2821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2822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2823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2824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2825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2826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42827" name="AutoShape 11"/>
          <p:cNvCxnSpPr>
            <a:cxnSpLocks noChangeShapeType="1"/>
            <a:stCxn id="1442820" idx="6"/>
            <a:endCxn id="1442821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28" name="AutoShape 12"/>
          <p:cNvCxnSpPr>
            <a:cxnSpLocks noChangeShapeType="1"/>
            <a:stCxn id="1442821" idx="6"/>
            <a:endCxn id="1442822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29" name="AutoShape 13"/>
          <p:cNvCxnSpPr>
            <a:cxnSpLocks noChangeShapeType="1"/>
            <a:stCxn id="1442822" idx="3"/>
            <a:endCxn id="1442825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0" name="AutoShape 14"/>
          <p:cNvCxnSpPr>
            <a:cxnSpLocks noChangeShapeType="1"/>
            <a:stCxn id="1442825" idx="2"/>
            <a:endCxn id="1442826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1" name="AutoShape 15"/>
          <p:cNvCxnSpPr>
            <a:cxnSpLocks noChangeShapeType="1"/>
            <a:stCxn id="1442826" idx="0"/>
            <a:endCxn id="1442820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2" name="AutoShape 16"/>
          <p:cNvCxnSpPr>
            <a:cxnSpLocks noChangeShapeType="1"/>
            <a:stCxn id="1442820" idx="5"/>
            <a:endCxn id="1442825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3" name="AutoShape 17"/>
          <p:cNvCxnSpPr>
            <a:cxnSpLocks noChangeShapeType="1"/>
            <a:stCxn id="1442825" idx="0"/>
            <a:endCxn id="1442821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4" name="AutoShape 18"/>
          <p:cNvCxnSpPr>
            <a:cxnSpLocks noChangeShapeType="1"/>
            <a:stCxn id="1442825" idx="6"/>
            <a:endCxn id="1442823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5" name="AutoShape 19"/>
          <p:cNvCxnSpPr>
            <a:cxnSpLocks noChangeShapeType="1"/>
            <a:stCxn id="1442823" idx="0"/>
            <a:endCxn id="1442822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6" name="AutoShape 20"/>
          <p:cNvCxnSpPr>
            <a:cxnSpLocks noChangeShapeType="1"/>
            <a:stCxn id="1442822" idx="5"/>
            <a:endCxn id="1442824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7" name="AutoShape 21"/>
          <p:cNvCxnSpPr>
            <a:cxnSpLocks noChangeShapeType="1"/>
            <a:stCxn id="1442823" idx="7"/>
            <a:endCxn id="1442824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2838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2839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2840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2841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2842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2843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2844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2845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2846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2847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2848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2849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2850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088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3844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3845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3846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3847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3848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3849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3850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43851" name="AutoShape 11"/>
          <p:cNvCxnSpPr>
            <a:cxnSpLocks noChangeShapeType="1"/>
            <a:stCxn id="1443844" idx="6"/>
            <a:endCxn id="1443845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2" name="AutoShape 12"/>
          <p:cNvCxnSpPr>
            <a:cxnSpLocks noChangeShapeType="1"/>
            <a:stCxn id="1443845" idx="6"/>
            <a:endCxn id="1443846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3" name="AutoShape 13"/>
          <p:cNvCxnSpPr>
            <a:cxnSpLocks noChangeShapeType="1"/>
            <a:stCxn id="1443846" idx="3"/>
            <a:endCxn id="1443849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4" name="AutoShape 14"/>
          <p:cNvCxnSpPr>
            <a:cxnSpLocks noChangeShapeType="1"/>
            <a:stCxn id="1443849" idx="2"/>
            <a:endCxn id="1443850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5" name="AutoShape 15"/>
          <p:cNvCxnSpPr>
            <a:cxnSpLocks noChangeShapeType="1"/>
            <a:stCxn id="1443850" idx="0"/>
            <a:endCxn id="1443844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6" name="AutoShape 16"/>
          <p:cNvCxnSpPr>
            <a:cxnSpLocks noChangeShapeType="1"/>
            <a:stCxn id="1443844" idx="5"/>
            <a:endCxn id="1443849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7" name="AutoShape 17"/>
          <p:cNvCxnSpPr>
            <a:cxnSpLocks noChangeShapeType="1"/>
            <a:stCxn id="1443849" idx="0"/>
            <a:endCxn id="1443845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8" name="AutoShape 18"/>
          <p:cNvCxnSpPr>
            <a:cxnSpLocks noChangeShapeType="1"/>
            <a:stCxn id="1443849" idx="6"/>
            <a:endCxn id="1443847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9" name="AutoShape 19"/>
          <p:cNvCxnSpPr>
            <a:cxnSpLocks noChangeShapeType="1"/>
            <a:stCxn id="1443847" idx="0"/>
            <a:endCxn id="1443846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60" name="AutoShape 20"/>
          <p:cNvCxnSpPr>
            <a:cxnSpLocks noChangeShapeType="1"/>
            <a:stCxn id="1443846" idx="5"/>
            <a:endCxn id="1443848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61" name="AutoShape 21"/>
          <p:cNvCxnSpPr>
            <a:cxnSpLocks noChangeShapeType="1"/>
            <a:stCxn id="1443847" idx="7"/>
            <a:endCxn id="1443848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3862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3863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3864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3865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3866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3867" name="Text Box 27"/>
          <p:cNvSpPr txBox="1">
            <a:spLocks noChangeArrowheads="1"/>
          </p:cNvSpPr>
          <p:nvPr/>
        </p:nvSpPr>
        <p:spPr bwMode="auto">
          <a:xfrm>
            <a:off x="7082225" y="3186114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13?</a:t>
            </a:r>
          </a:p>
        </p:txBody>
      </p:sp>
      <p:sp>
        <p:nvSpPr>
          <p:cNvPr id="1443868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3869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3870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3871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3872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3873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3874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9586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4868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4869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4870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4871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4872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4873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4874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44875" name="AutoShape 11"/>
          <p:cNvCxnSpPr>
            <a:cxnSpLocks noChangeShapeType="1"/>
            <a:stCxn id="1444868" idx="6"/>
            <a:endCxn id="1444869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76" name="AutoShape 12"/>
          <p:cNvCxnSpPr>
            <a:cxnSpLocks noChangeShapeType="1"/>
            <a:stCxn id="1444869" idx="6"/>
            <a:endCxn id="1444870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77" name="AutoShape 13"/>
          <p:cNvCxnSpPr>
            <a:cxnSpLocks noChangeShapeType="1"/>
            <a:stCxn id="1444870" idx="3"/>
            <a:endCxn id="1444873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78" name="AutoShape 14"/>
          <p:cNvCxnSpPr>
            <a:cxnSpLocks noChangeShapeType="1"/>
            <a:stCxn id="1444873" idx="2"/>
            <a:endCxn id="1444874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79" name="AutoShape 15"/>
          <p:cNvCxnSpPr>
            <a:cxnSpLocks noChangeShapeType="1"/>
            <a:stCxn id="1444874" idx="0"/>
            <a:endCxn id="1444868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0" name="AutoShape 16"/>
          <p:cNvCxnSpPr>
            <a:cxnSpLocks noChangeShapeType="1"/>
            <a:stCxn id="1444868" idx="5"/>
            <a:endCxn id="1444873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1" name="AutoShape 17"/>
          <p:cNvCxnSpPr>
            <a:cxnSpLocks noChangeShapeType="1"/>
            <a:stCxn id="1444873" idx="0"/>
            <a:endCxn id="1444869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2" name="AutoShape 18"/>
          <p:cNvCxnSpPr>
            <a:cxnSpLocks noChangeShapeType="1"/>
            <a:stCxn id="1444873" idx="6"/>
            <a:endCxn id="1444871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3" name="AutoShape 19"/>
          <p:cNvCxnSpPr>
            <a:cxnSpLocks noChangeShapeType="1"/>
            <a:stCxn id="1444871" idx="0"/>
            <a:endCxn id="1444870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4" name="AutoShape 20"/>
          <p:cNvCxnSpPr>
            <a:cxnSpLocks noChangeShapeType="1"/>
            <a:stCxn id="1444870" idx="5"/>
            <a:endCxn id="1444872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5" name="AutoShape 21"/>
          <p:cNvCxnSpPr>
            <a:cxnSpLocks noChangeShapeType="1"/>
            <a:stCxn id="1444871" idx="7"/>
            <a:endCxn id="1444872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4886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4887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4888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4889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4890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4891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4892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4893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4894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4895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4896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4897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4898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154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5892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5893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5894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5895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5896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5897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5898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45899" name="AutoShape 11"/>
          <p:cNvCxnSpPr>
            <a:cxnSpLocks noChangeShapeType="1"/>
            <a:stCxn id="1445892" idx="6"/>
            <a:endCxn id="1445893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0" name="AutoShape 12"/>
          <p:cNvCxnSpPr>
            <a:cxnSpLocks noChangeShapeType="1"/>
            <a:stCxn id="1445893" idx="6"/>
            <a:endCxn id="1445894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1" name="AutoShape 13"/>
          <p:cNvCxnSpPr>
            <a:cxnSpLocks noChangeShapeType="1"/>
            <a:stCxn id="1445894" idx="3"/>
            <a:endCxn id="1445897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2" name="AutoShape 14"/>
          <p:cNvCxnSpPr>
            <a:cxnSpLocks noChangeShapeType="1"/>
            <a:stCxn id="1445897" idx="2"/>
            <a:endCxn id="1445898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3" name="AutoShape 15"/>
          <p:cNvCxnSpPr>
            <a:cxnSpLocks noChangeShapeType="1"/>
            <a:stCxn id="1445898" idx="0"/>
            <a:endCxn id="1445892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4" name="AutoShape 16"/>
          <p:cNvCxnSpPr>
            <a:cxnSpLocks noChangeShapeType="1"/>
            <a:stCxn id="1445892" idx="5"/>
            <a:endCxn id="1445897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5" name="AutoShape 17"/>
          <p:cNvCxnSpPr>
            <a:cxnSpLocks noChangeShapeType="1"/>
            <a:stCxn id="1445897" idx="0"/>
            <a:endCxn id="1445893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6" name="AutoShape 18"/>
          <p:cNvCxnSpPr>
            <a:cxnSpLocks noChangeShapeType="1"/>
            <a:stCxn id="1445897" idx="6"/>
            <a:endCxn id="1445895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7" name="AutoShape 19"/>
          <p:cNvCxnSpPr>
            <a:cxnSpLocks noChangeShapeType="1"/>
            <a:stCxn id="1445895" idx="0"/>
            <a:endCxn id="1445894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8" name="AutoShape 20"/>
          <p:cNvCxnSpPr>
            <a:cxnSpLocks noChangeShapeType="1"/>
            <a:stCxn id="1445894" idx="5"/>
            <a:endCxn id="1445896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9" name="AutoShape 21"/>
          <p:cNvCxnSpPr>
            <a:cxnSpLocks noChangeShapeType="1"/>
            <a:stCxn id="1445895" idx="7"/>
            <a:endCxn id="1445896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5910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5911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5912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5913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5914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5915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5916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5917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5918" name="Text Box 30"/>
          <p:cNvSpPr txBox="1">
            <a:spLocks noChangeArrowheads="1"/>
          </p:cNvSpPr>
          <p:nvPr/>
        </p:nvSpPr>
        <p:spPr bwMode="auto">
          <a:xfrm>
            <a:off x="4953000" y="2287589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14?</a:t>
            </a:r>
          </a:p>
        </p:txBody>
      </p:sp>
      <p:sp>
        <p:nvSpPr>
          <p:cNvPr id="1445919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5920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5921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5922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67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Minimum Spanning Tree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Answer:</a:t>
            </a:r>
          </a:p>
        </p:txBody>
      </p:sp>
      <p:sp>
        <p:nvSpPr>
          <p:cNvPr id="1328132" name="Oval 4"/>
          <p:cNvSpPr>
            <a:spLocks noChangeArrowheads="1"/>
          </p:cNvSpPr>
          <p:nvPr/>
        </p:nvSpPr>
        <p:spPr bwMode="auto">
          <a:xfrm>
            <a:off x="2538412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328133" name="Oval 5"/>
          <p:cNvSpPr>
            <a:spLocks noChangeArrowheads="1"/>
          </p:cNvSpPr>
          <p:nvPr/>
        </p:nvSpPr>
        <p:spPr bwMode="auto">
          <a:xfrm>
            <a:off x="5014912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28134" name="Oval 6"/>
          <p:cNvSpPr>
            <a:spLocks noChangeArrowheads="1"/>
          </p:cNvSpPr>
          <p:nvPr/>
        </p:nvSpPr>
        <p:spPr bwMode="auto">
          <a:xfrm>
            <a:off x="7181850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28135" name="Oval 7"/>
          <p:cNvSpPr>
            <a:spLocks noChangeArrowheads="1"/>
          </p:cNvSpPr>
          <p:nvPr/>
        </p:nvSpPr>
        <p:spPr bwMode="auto">
          <a:xfrm>
            <a:off x="2538412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328136" name="Oval 8"/>
          <p:cNvSpPr>
            <a:spLocks noChangeArrowheads="1"/>
          </p:cNvSpPr>
          <p:nvPr/>
        </p:nvSpPr>
        <p:spPr bwMode="auto">
          <a:xfrm>
            <a:off x="5014912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28137" name="Oval 9"/>
          <p:cNvSpPr>
            <a:spLocks noChangeArrowheads="1"/>
          </p:cNvSpPr>
          <p:nvPr/>
        </p:nvSpPr>
        <p:spPr bwMode="auto">
          <a:xfrm>
            <a:off x="7181850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28138" name="Oval 10"/>
          <p:cNvSpPr>
            <a:spLocks noChangeArrowheads="1"/>
          </p:cNvSpPr>
          <p:nvPr/>
        </p:nvSpPr>
        <p:spPr bwMode="auto">
          <a:xfrm>
            <a:off x="3776662" y="6096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28139" name="Oval 11"/>
          <p:cNvSpPr>
            <a:spLocks noChangeArrowheads="1"/>
          </p:cNvSpPr>
          <p:nvPr/>
        </p:nvSpPr>
        <p:spPr bwMode="auto">
          <a:xfrm>
            <a:off x="3776662" y="3124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1328140" name="AutoShape 12"/>
          <p:cNvCxnSpPr>
            <a:cxnSpLocks noChangeShapeType="1"/>
            <a:stCxn id="1328139" idx="5"/>
            <a:endCxn id="1328133" idx="1"/>
          </p:cNvCxnSpPr>
          <p:nvPr/>
        </p:nvCxnSpPr>
        <p:spPr bwMode="auto">
          <a:xfrm>
            <a:off x="4146849" y="3598865"/>
            <a:ext cx="931267" cy="26987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1" name="AutoShape 13"/>
          <p:cNvCxnSpPr>
            <a:cxnSpLocks noChangeShapeType="1"/>
            <a:stCxn id="1328139" idx="3"/>
            <a:endCxn id="1328132" idx="7"/>
          </p:cNvCxnSpPr>
          <p:nvPr/>
        </p:nvCxnSpPr>
        <p:spPr bwMode="auto">
          <a:xfrm flipH="1">
            <a:off x="2908599" y="3598865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2" name="AutoShape 14"/>
          <p:cNvCxnSpPr>
            <a:cxnSpLocks noChangeShapeType="1"/>
            <a:stCxn id="1328132" idx="6"/>
            <a:endCxn id="1328133" idx="2"/>
          </p:cNvCxnSpPr>
          <p:nvPr/>
        </p:nvCxnSpPr>
        <p:spPr bwMode="auto">
          <a:xfrm>
            <a:off x="2987278" y="4076700"/>
            <a:ext cx="2012156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3" name="AutoShape 15"/>
          <p:cNvCxnSpPr>
            <a:cxnSpLocks noChangeShapeType="1"/>
            <a:stCxn id="1328135" idx="0"/>
            <a:endCxn id="1328132" idx="4"/>
          </p:cNvCxnSpPr>
          <p:nvPr/>
        </p:nvCxnSpPr>
        <p:spPr bwMode="auto">
          <a:xfrm flipV="1">
            <a:off x="27551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4" name="AutoShape 16"/>
          <p:cNvCxnSpPr>
            <a:cxnSpLocks noChangeShapeType="1"/>
            <a:stCxn id="1328135" idx="5"/>
            <a:endCxn id="1328138" idx="1"/>
          </p:cNvCxnSpPr>
          <p:nvPr/>
        </p:nvCxnSpPr>
        <p:spPr bwMode="auto">
          <a:xfrm>
            <a:off x="2908599" y="5884865"/>
            <a:ext cx="931267" cy="26987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5" name="AutoShape 17"/>
          <p:cNvCxnSpPr>
            <a:cxnSpLocks noChangeShapeType="1"/>
            <a:stCxn id="1328138" idx="7"/>
            <a:endCxn id="1328136" idx="3"/>
          </p:cNvCxnSpPr>
          <p:nvPr/>
        </p:nvCxnSpPr>
        <p:spPr bwMode="auto">
          <a:xfrm flipV="1">
            <a:off x="4146849" y="5884865"/>
            <a:ext cx="931267" cy="26987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6" name="AutoShape 18"/>
          <p:cNvCxnSpPr>
            <a:cxnSpLocks noChangeShapeType="1"/>
            <a:stCxn id="1328136" idx="0"/>
            <a:endCxn id="1328133" idx="4"/>
          </p:cNvCxnSpPr>
          <p:nvPr/>
        </p:nvCxnSpPr>
        <p:spPr bwMode="auto">
          <a:xfrm flipV="1">
            <a:off x="5231606" y="4362450"/>
            <a:ext cx="0" cy="102870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7" name="AutoShape 19"/>
          <p:cNvCxnSpPr>
            <a:cxnSpLocks noChangeShapeType="1"/>
            <a:stCxn id="1328133" idx="6"/>
            <a:endCxn id="1328134" idx="2"/>
          </p:cNvCxnSpPr>
          <p:nvPr/>
        </p:nvCxnSpPr>
        <p:spPr bwMode="auto">
          <a:xfrm>
            <a:off x="5463778" y="4076700"/>
            <a:ext cx="170259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8" name="AutoShape 20"/>
          <p:cNvCxnSpPr>
            <a:cxnSpLocks noChangeShapeType="1"/>
            <a:stCxn id="1328136" idx="6"/>
            <a:endCxn id="1328137" idx="2"/>
          </p:cNvCxnSpPr>
          <p:nvPr/>
        </p:nvCxnSpPr>
        <p:spPr bwMode="auto">
          <a:xfrm>
            <a:off x="5463778" y="5676900"/>
            <a:ext cx="170259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9" name="AutoShape 21"/>
          <p:cNvCxnSpPr>
            <a:cxnSpLocks noChangeShapeType="1"/>
            <a:stCxn id="1328138" idx="0"/>
            <a:endCxn id="1328132" idx="5"/>
          </p:cNvCxnSpPr>
          <p:nvPr/>
        </p:nvCxnSpPr>
        <p:spPr bwMode="auto">
          <a:xfrm rot="5400000" flipH="1">
            <a:off x="2554835" y="4638429"/>
            <a:ext cx="1792287" cy="1084758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8150" name="Text Box 22"/>
          <p:cNvSpPr txBox="1">
            <a:spLocks noChangeArrowheads="1"/>
          </p:cNvSpPr>
          <p:nvPr/>
        </p:nvSpPr>
        <p:spPr bwMode="auto">
          <a:xfrm>
            <a:off x="2400315" y="4586288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28151" name="Text Box 23"/>
          <p:cNvSpPr txBox="1">
            <a:spLocks noChangeArrowheads="1"/>
          </p:cNvSpPr>
          <p:nvPr/>
        </p:nvSpPr>
        <p:spPr bwMode="auto">
          <a:xfrm>
            <a:off x="3452828" y="4876800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28152" name="Text Box 24"/>
          <p:cNvSpPr txBox="1">
            <a:spLocks noChangeArrowheads="1"/>
          </p:cNvSpPr>
          <p:nvPr/>
        </p:nvSpPr>
        <p:spPr bwMode="auto">
          <a:xfrm>
            <a:off x="3195813" y="59436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28153" name="Text Box 25"/>
          <p:cNvSpPr txBox="1">
            <a:spLocks noChangeArrowheads="1"/>
          </p:cNvSpPr>
          <p:nvPr/>
        </p:nvSpPr>
        <p:spPr bwMode="auto">
          <a:xfrm>
            <a:off x="3195813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28154" name="Text Box 26"/>
          <p:cNvSpPr txBox="1">
            <a:spLocks noChangeArrowheads="1"/>
          </p:cNvSpPr>
          <p:nvPr/>
        </p:nvSpPr>
        <p:spPr bwMode="auto">
          <a:xfrm>
            <a:off x="4552729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28155" name="Text Box 27"/>
          <p:cNvSpPr txBox="1">
            <a:spLocks noChangeArrowheads="1"/>
          </p:cNvSpPr>
          <p:nvPr/>
        </p:nvSpPr>
        <p:spPr bwMode="auto">
          <a:xfrm>
            <a:off x="3814938" y="372427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8156" name="Text Box 28"/>
          <p:cNvSpPr txBox="1">
            <a:spLocks noChangeArrowheads="1"/>
          </p:cNvSpPr>
          <p:nvPr/>
        </p:nvSpPr>
        <p:spPr bwMode="auto">
          <a:xfrm>
            <a:off x="5233766" y="463232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28157" name="Text Box 29"/>
          <p:cNvSpPr txBox="1">
            <a:spLocks noChangeArrowheads="1"/>
          </p:cNvSpPr>
          <p:nvPr/>
        </p:nvSpPr>
        <p:spPr bwMode="auto">
          <a:xfrm>
            <a:off x="6162454" y="3733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28158" name="Text Box 30"/>
          <p:cNvSpPr txBox="1">
            <a:spLocks noChangeArrowheads="1"/>
          </p:cNvSpPr>
          <p:nvPr/>
        </p:nvSpPr>
        <p:spPr bwMode="auto">
          <a:xfrm>
            <a:off x="6109906" y="5318125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28159" name="Text Box 31"/>
          <p:cNvSpPr txBox="1">
            <a:spLocks noChangeArrowheads="1"/>
          </p:cNvSpPr>
          <p:nvPr/>
        </p:nvSpPr>
        <p:spPr bwMode="auto">
          <a:xfrm>
            <a:off x="4485657" y="5969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1FC034-A993-429D-9AEE-32D5900B1C3E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8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6916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6917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6918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6919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6920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6921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6922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46923" name="AutoShape 11"/>
          <p:cNvCxnSpPr>
            <a:cxnSpLocks noChangeShapeType="1"/>
            <a:stCxn id="1446916" idx="6"/>
            <a:endCxn id="1446917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4" name="AutoShape 12"/>
          <p:cNvCxnSpPr>
            <a:cxnSpLocks noChangeShapeType="1"/>
            <a:stCxn id="1446917" idx="6"/>
            <a:endCxn id="1446918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5" name="AutoShape 13"/>
          <p:cNvCxnSpPr>
            <a:cxnSpLocks noChangeShapeType="1"/>
            <a:stCxn id="1446918" idx="3"/>
            <a:endCxn id="1446921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6" name="AutoShape 14"/>
          <p:cNvCxnSpPr>
            <a:cxnSpLocks noChangeShapeType="1"/>
            <a:stCxn id="1446921" idx="2"/>
            <a:endCxn id="1446922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7" name="AutoShape 15"/>
          <p:cNvCxnSpPr>
            <a:cxnSpLocks noChangeShapeType="1"/>
            <a:stCxn id="1446922" idx="0"/>
            <a:endCxn id="1446916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8" name="AutoShape 16"/>
          <p:cNvCxnSpPr>
            <a:cxnSpLocks noChangeShapeType="1"/>
            <a:stCxn id="1446916" idx="5"/>
            <a:endCxn id="1446921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9" name="AutoShape 17"/>
          <p:cNvCxnSpPr>
            <a:cxnSpLocks noChangeShapeType="1"/>
            <a:stCxn id="1446921" idx="0"/>
            <a:endCxn id="1446917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30" name="AutoShape 18"/>
          <p:cNvCxnSpPr>
            <a:cxnSpLocks noChangeShapeType="1"/>
            <a:stCxn id="1446921" idx="6"/>
            <a:endCxn id="1446919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31" name="AutoShape 19"/>
          <p:cNvCxnSpPr>
            <a:cxnSpLocks noChangeShapeType="1"/>
            <a:stCxn id="1446919" idx="0"/>
            <a:endCxn id="1446918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32" name="AutoShape 20"/>
          <p:cNvCxnSpPr>
            <a:cxnSpLocks noChangeShapeType="1"/>
            <a:stCxn id="1446918" idx="5"/>
            <a:endCxn id="1446920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33" name="AutoShape 21"/>
          <p:cNvCxnSpPr>
            <a:cxnSpLocks noChangeShapeType="1"/>
            <a:stCxn id="1446919" idx="7"/>
            <a:endCxn id="1446920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6934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6935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6936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6937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6938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6939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6940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6941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6942" name="Text Box 30"/>
          <p:cNvSpPr txBox="1">
            <a:spLocks noChangeArrowheads="1"/>
          </p:cNvSpPr>
          <p:nvPr/>
        </p:nvSpPr>
        <p:spPr bwMode="auto">
          <a:xfrm>
            <a:off x="4953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6943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6944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6945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6946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8490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7940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7941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7942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7943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7944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7945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7946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47947" name="AutoShape 11"/>
          <p:cNvCxnSpPr>
            <a:cxnSpLocks noChangeShapeType="1"/>
            <a:stCxn id="1447940" idx="6"/>
            <a:endCxn id="1447941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48" name="AutoShape 12"/>
          <p:cNvCxnSpPr>
            <a:cxnSpLocks noChangeShapeType="1"/>
            <a:stCxn id="1447941" idx="6"/>
            <a:endCxn id="1447942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49" name="AutoShape 13"/>
          <p:cNvCxnSpPr>
            <a:cxnSpLocks noChangeShapeType="1"/>
            <a:stCxn id="1447942" idx="3"/>
            <a:endCxn id="1447945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0" name="AutoShape 14"/>
          <p:cNvCxnSpPr>
            <a:cxnSpLocks noChangeShapeType="1"/>
            <a:stCxn id="1447945" idx="2"/>
            <a:endCxn id="1447946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1" name="AutoShape 15"/>
          <p:cNvCxnSpPr>
            <a:cxnSpLocks noChangeShapeType="1"/>
            <a:stCxn id="1447946" idx="0"/>
            <a:endCxn id="1447940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2" name="AutoShape 16"/>
          <p:cNvCxnSpPr>
            <a:cxnSpLocks noChangeShapeType="1"/>
            <a:stCxn id="1447940" idx="5"/>
            <a:endCxn id="1447945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3" name="AutoShape 17"/>
          <p:cNvCxnSpPr>
            <a:cxnSpLocks noChangeShapeType="1"/>
            <a:stCxn id="1447945" idx="0"/>
            <a:endCxn id="1447941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4" name="AutoShape 18"/>
          <p:cNvCxnSpPr>
            <a:cxnSpLocks noChangeShapeType="1"/>
            <a:stCxn id="1447945" idx="6"/>
            <a:endCxn id="1447943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5" name="AutoShape 19"/>
          <p:cNvCxnSpPr>
            <a:cxnSpLocks noChangeShapeType="1"/>
            <a:stCxn id="1447943" idx="0"/>
            <a:endCxn id="1447942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6" name="AutoShape 20"/>
          <p:cNvCxnSpPr>
            <a:cxnSpLocks noChangeShapeType="1"/>
            <a:stCxn id="1447942" idx="5"/>
            <a:endCxn id="1447944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7" name="AutoShape 21"/>
          <p:cNvCxnSpPr>
            <a:cxnSpLocks noChangeShapeType="1"/>
            <a:stCxn id="1447943" idx="7"/>
            <a:endCxn id="1447944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7958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7959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7960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7961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7962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7963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7964" name="Text Box 28"/>
          <p:cNvSpPr txBox="1">
            <a:spLocks noChangeArrowheads="1"/>
          </p:cNvSpPr>
          <p:nvPr/>
        </p:nvSpPr>
        <p:spPr bwMode="auto">
          <a:xfrm>
            <a:off x="6996359" y="2287589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17?</a:t>
            </a:r>
          </a:p>
        </p:txBody>
      </p:sp>
      <p:sp>
        <p:nvSpPr>
          <p:cNvPr id="1447965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7966" name="Text Box 30"/>
          <p:cNvSpPr txBox="1">
            <a:spLocks noChangeArrowheads="1"/>
          </p:cNvSpPr>
          <p:nvPr/>
        </p:nvSpPr>
        <p:spPr bwMode="auto">
          <a:xfrm>
            <a:off x="4953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7967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7968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7969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7970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175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8964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8965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8966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8967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8968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8969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8970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48971" name="AutoShape 11"/>
          <p:cNvCxnSpPr>
            <a:cxnSpLocks noChangeShapeType="1"/>
            <a:stCxn id="1448964" idx="6"/>
            <a:endCxn id="1448965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2" name="AutoShape 12"/>
          <p:cNvCxnSpPr>
            <a:cxnSpLocks noChangeShapeType="1"/>
            <a:stCxn id="1448965" idx="6"/>
            <a:endCxn id="1448966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3" name="AutoShape 13"/>
          <p:cNvCxnSpPr>
            <a:cxnSpLocks noChangeShapeType="1"/>
            <a:stCxn id="1448966" idx="3"/>
            <a:endCxn id="1448969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4" name="AutoShape 14"/>
          <p:cNvCxnSpPr>
            <a:cxnSpLocks noChangeShapeType="1"/>
            <a:stCxn id="1448969" idx="2"/>
            <a:endCxn id="1448970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5" name="AutoShape 15"/>
          <p:cNvCxnSpPr>
            <a:cxnSpLocks noChangeShapeType="1"/>
            <a:stCxn id="1448970" idx="0"/>
            <a:endCxn id="1448964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6" name="AutoShape 16"/>
          <p:cNvCxnSpPr>
            <a:cxnSpLocks noChangeShapeType="1"/>
            <a:stCxn id="1448964" idx="5"/>
            <a:endCxn id="1448969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7" name="AutoShape 17"/>
          <p:cNvCxnSpPr>
            <a:cxnSpLocks noChangeShapeType="1"/>
            <a:stCxn id="1448969" idx="0"/>
            <a:endCxn id="1448965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8" name="AutoShape 18"/>
          <p:cNvCxnSpPr>
            <a:cxnSpLocks noChangeShapeType="1"/>
            <a:stCxn id="1448969" idx="6"/>
            <a:endCxn id="1448967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9" name="AutoShape 19"/>
          <p:cNvCxnSpPr>
            <a:cxnSpLocks noChangeShapeType="1"/>
            <a:stCxn id="1448967" idx="0"/>
            <a:endCxn id="1448966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80" name="AutoShape 20"/>
          <p:cNvCxnSpPr>
            <a:cxnSpLocks noChangeShapeType="1"/>
            <a:stCxn id="1448966" idx="5"/>
            <a:endCxn id="1448968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81" name="AutoShape 21"/>
          <p:cNvCxnSpPr>
            <a:cxnSpLocks noChangeShapeType="1"/>
            <a:stCxn id="1448967" idx="7"/>
            <a:endCxn id="1448968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8982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8983" name="Text Box 23"/>
          <p:cNvSpPr txBox="1">
            <a:spLocks noChangeArrowheads="1"/>
          </p:cNvSpPr>
          <p:nvPr/>
        </p:nvSpPr>
        <p:spPr bwMode="auto">
          <a:xfrm>
            <a:off x="6850054" y="1738314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19?</a:t>
            </a:r>
          </a:p>
        </p:txBody>
      </p:sp>
      <p:sp>
        <p:nvSpPr>
          <p:cNvPr id="1448984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8985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8986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8987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8988" name="Text Box 28"/>
          <p:cNvSpPr txBox="1">
            <a:spLocks noChangeArrowheads="1"/>
          </p:cNvSpPr>
          <p:nvPr/>
        </p:nvSpPr>
        <p:spPr bwMode="auto">
          <a:xfrm>
            <a:off x="7134218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8989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8990" name="Text Box 30"/>
          <p:cNvSpPr txBox="1">
            <a:spLocks noChangeArrowheads="1"/>
          </p:cNvSpPr>
          <p:nvPr/>
        </p:nvSpPr>
        <p:spPr bwMode="auto">
          <a:xfrm>
            <a:off x="4953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8991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8992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8993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8994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67567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9988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9989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9990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9991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9992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9993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9994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49995" name="AutoShape 11"/>
          <p:cNvCxnSpPr>
            <a:cxnSpLocks noChangeShapeType="1"/>
            <a:stCxn id="1449988" idx="6"/>
            <a:endCxn id="1449989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9996" name="AutoShape 12"/>
          <p:cNvCxnSpPr>
            <a:cxnSpLocks noChangeShapeType="1"/>
            <a:stCxn id="1449989" idx="6"/>
            <a:endCxn id="1449990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9997" name="AutoShape 13"/>
          <p:cNvCxnSpPr>
            <a:cxnSpLocks noChangeShapeType="1"/>
            <a:stCxn id="1449990" idx="3"/>
            <a:endCxn id="1449993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9998" name="AutoShape 14"/>
          <p:cNvCxnSpPr>
            <a:cxnSpLocks noChangeShapeType="1"/>
            <a:stCxn id="1449993" idx="2"/>
            <a:endCxn id="1449994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9999" name="AutoShape 15"/>
          <p:cNvCxnSpPr>
            <a:cxnSpLocks noChangeShapeType="1"/>
            <a:stCxn id="1449994" idx="0"/>
            <a:endCxn id="1449988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0" name="AutoShape 16"/>
          <p:cNvCxnSpPr>
            <a:cxnSpLocks noChangeShapeType="1"/>
            <a:stCxn id="1449988" idx="5"/>
            <a:endCxn id="1449993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1" name="AutoShape 17"/>
          <p:cNvCxnSpPr>
            <a:cxnSpLocks noChangeShapeType="1"/>
            <a:stCxn id="1449993" idx="0"/>
            <a:endCxn id="1449989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2" name="AutoShape 18"/>
          <p:cNvCxnSpPr>
            <a:cxnSpLocks noChangeShapeType="1"/>
            <a:stCxn id="1449993" idx="6"/>
            <a:endCxn id="1449991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3" name="AutoShape 19"/>
          <p:cNvCxnSpPr>
            <a:cxnSpLocks noChangeShapeType="1"/>
            <a:stCxn id="1449991" idx="0"/>
            <a:endCxn id="1449990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4" name="AutoShape 20"/>
          <p:cNvCxnSpPr>
            <a:cxnSpLocks noChangeShapeType="1"/>
            <a:stCxn id="1449990" idx="5"/>
            <a:endCxn id="1449992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5" name="AutoShape 21"/>
          <p:cNvCxnSpPr>
            <a:cxnSpLocks noChangeShapeType="1"/>
            <a:stCxn id="1449991" idx="7"/>
            <a:endCxn id="1449992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0006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0007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0008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0009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0010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0011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0012" name="Text Box 28"/>
          <p:cNvSpPr txBox="1">
            <a:spLocks noChangeArrowheads="1"/>
          </p:cNvSpPr>
          <p:nvPr/>
        </p:nvSpPr>
        <p:spPr bwMode="auto">
          <a:xfrm>
            <a:off x="7134218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0013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50014" name="Text Box 30"/>
          <p:cNvSpPr txBox="1">
            <a:spLocks noChangeArrowheads="1"/>
          </p:cNvSpPr>
          <p:nvPr/>
        </p:nvSpPr>
        <p:spPr bwMode="auto">
          <a:xfrm>
            <a:off x="4953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0015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0016" name="Text Box 32"/>
          <p:cNvSpPr txBox="1">
            <a:spLocks noChangeArrowheads="1"/>
          </p:cNvSpPr>
          <p:nvPr/>
        </p:nvSpPr>
        <p:spPr bwMode="auto">
          <a:xfrm>
            <a:off x="4853375" y="3186114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21?</a:t>
            </a:r>
          </a:p>
        </p:txBody>
      </p:sp>
      <p:sp>
        <p:nvSpPr>
          <p:cNvPr id="1450017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50018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866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1012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1013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1014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1015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1016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1017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1018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51019" name="AutoShape 11"/>
          <p:cNvCxnSpPr>
            <a:cxnSpLocks noChangeShapeType="1"/>
            <a:stCxn id="1451012" idx="6"/>
            <a:endCxn id="1451013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0" name="AutoShape 12"/>
          <p:cNvCxnSpPr>
            <a:cxnSpLocks noChangeShapeType="1"/>
            <a:stCxn id="1451013" idx="6"/>
            <a:endCxn id="1451014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1" name="AutoShape 13"/>
          <p:cNvCxnSpPr>
            <a:cxnSpLocks noChangeShapeType="1"/>
            <a:stCxn id="1451014" idx="3"/>
            <a:endCxn id="1451017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2" name="AutoShape 14"/>
          <p:cNvCxnSpPr>
            <a:cxnSpLocks noChangeShapeType="1"/>
            <a:stCxn id="1451017" idx="2"/>
            <a:endCxn id="1451018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3" name="AutoShape 15"/>
          <p:cNvCxnSpPr>
            <a:cxnSpLocks noChangeShapeType="1"/>
            <a:stCxn id="1451018" idx="0"/>
            <a:endCxn id="1451012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4" name="AutoShape 16"/>
          <p:cNvCxnSpPr>
            <a:cxnSpLocks noChangeShapeType="1"/>
            <a:stCxn id="1451012" idx="5"/>
            <a:endCxn id="1451017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5" name="AutoShape 17"/>
          <p:cNvCxnSpPr>
            <a:cxnSpLocks noChangeShapeType="1"/>
            <a:stCxn id="1451017" idx="0"/>
            <a:endCxn id="1451013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6" name="AutoShape 18"/>
          <p:cNvCxnSpPr>
            <a:cxnSpLocks noChangeShapeType="1"/>
            <a:stCxn id="1451017" idx="6"/>
            <a:endCxn id="1451015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7" name="AutoShape 19"/>
          <p:cNvCxnSpPr>
            <a:cxnSpLocks noChangeShapeType="1"/>
            <a:stCxn id="1451015" idx="0"/>
            <a:endCxn id="1451014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8" name="AutoShape 20"/>
          <p:cNvCxnSpPr>
            <a:cxnSpLocks noChangeShapeType="1"/>
            <a:stCxn id="1451014" idx="5"/>
            <a:endCxn id="1451016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9" name="AutoShape 21"/>
          <p:cNvCxnSpPr>
            <a:cxnSpLocks noChangeShapeType="1"/>
            <a:stCxn id="1451015" idx="7"/>
            <a:endCxn id="1451016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1030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1031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1032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1033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1034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1035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1036" name="Text Box 28"/>
          <p:cNvSpPr txBox="1">
            <a:spLocks noChangeArrowheads="1"/>
          </p:cNvSpPr>
          <p:nvPr/>
        </p:nvSpPr>
        <p:spPr bwMode="auto">
          <a:xfrm>
            <a:off x="7134218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1037" name="Text Box 29"/>
          <p:cNvSpPr txBox="1">
            <a:spLocks noChangeArrowheads="1"/>
          </p:cNvSpPr>
          <p:nvPr/>
        </p:nvSpPr>
        <p:spPr bwMode="auto">
          <a:xfrm>
            <a:off x="6223927" y="2500314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25?</a:t>
            </a:r>
          </a:p>
        </p:txBody>
      </p:sp>
      <p:sp>
        <p:nvSpPr>
          <p:cNvPr id="1451038" name="Text Box 30"/>
          <p:cNvSpPr txBox="1">
            <a:spLocks noChangeArrowheads="1"/>
          </p:cNvSpPr>
          <p:nvPr/>
        </p:nvSpPr>
        <p:spPr bwMode="auto">
          <a:xfrm>
            <a:off x="4953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1039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1040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51041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51042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2414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2036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2037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2038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2039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2040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2041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2042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52043" name="AutoShape 11"/>
          <p:cNvCxnSpPr>
            <a:cxnSpLocks noChangeShapeType="1"/>
            <a:stCxn id="1452036" idx="6"/>
            <a:endCxn id="1452037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4" name="AutoShape 12"/>
          <p:cNvCxnSpPr>
            <a:cxnSpLocks noChangeShapeType="1"/>
            <a:stCxn id="1452037" idx="6"/>
            <a:endCxn id="1452038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5" name="AutoShape 13"/>
          <p:cNvCxnSpPr>
            <a:cxnSpLocks noChangeShapeType="1"/>
            <a:stCxn id="1452038" idx="3"/>
            <a:endCxn id="1452041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6" name="AutoShape 14"/>
          <p:cNvCxnSpPr>
            <a:cxnSpLocks noChangeShapeType="1"/>
            <a:stCxn id="1452041" idx="2"/>
            <a:endCxn id="1452042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7" name="AutoShape 15"/>
          <p:cNvCxnSpPr>
            <a:cxnSpLocks noChangeShapeType="1"/>
            <a:stCxn id="1452042" idx="0"/>
            <a:endCxn id="1452036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8" name="AutoShape 16"/>
          <p:cNvCxnSpPr>
            <a:cxnSpLocks noChangeShapeType="1"/>
            <a:stCxn id="1452036" idx="5"/>
            <a:endCxn id="1452041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9" name="AutoShape 17"/>
          <p:cNvCxnSpPr>
            <a:cxnSpLocks noChangeShapeType="1"/>
            <a:stCxn id="1452041" idx="0"/>
            <a:endCxn id="1452037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50" name="AutoShape 18"/>
          <p:cNvCxnSpPr>
            <a:cxnSpLocks noChangeShapeType="1"/>
            <a:stCxn id="1452041" idx="6"/>
            <a:endCxn id="1452039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51" name="AutoShape 19"/>
          <p:cNvCxnSpPr>
            <a:cxnSpLocks noChangeShapeType="1"/>
            <a:stCxn id="1452039" idx="0"/>
            <a:endCxn id="1452038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52" name="AutoShape 20"/>
          <p:cNvCxnSpPr>
            <a:cxnSpLocks noChangeShapeType="1"/>
            <a:stCxn id="1452038" idx="5"/>
            <a:endCxn id="1452040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53" name="AutoShape 21"/>
          <p:cNvCxnSpPr>
            <a:cxnSpLocks noChangeShapeType="1"/>
            <a:stCxn id="1452039" idx="7"/>
            <a:endCxn id="1452040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2054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2055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2056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2057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2058" name="Text Box 26"/>
          <p:cNvSpPr txBox="1">
            <a:spLocks noChangeArrowheads="1"/>
          </p:cNvSpPr>
          <p:nvPr/>
        </p:nvSpPr>
        <p:spPr bwMode="auto">
          <a:xfrm>
            <a:off x="8064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2059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2060" name="Text Box 28"/>
          <p:cNvSpPr txBox="1">
            <a:spLocks noChangeArrowheads="1"/>
          </p:cNvSpPr>
          <p:nvPr/>
        </p:nvSpPr>
        <p:spPr bwMode="auto">
          <a:xfrm>
            <a:off x="7134218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2061" name="Text Box 29"/>
          <p:cNvSpPr txBox="1">
            <a:spLocks noChangeArrowheads="1"/>
          </p:cNvSpPr>
          <p:nvPr/>
        </p:nvSpPr>
        <p:spPr bwMode="auto">
          <a:xfrm>
            <a:off x="6223927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52062" name="Text Box 30"/>
          <p:cNvSpPr txBox="1">
            <a:spLocks noChangeArrowheads="1"/>
          </p:cNvSpPr>
          <p:nvPr/>
        </p:nvSpPr>
        <p:spPr bwMode="auto">
          <a:xfrm>
            <a:off x="4953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2063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2064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52065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52066" name="AutoShape 34"/>
          <p:cNvSpPr>
            <a:spLocks/>
          </p:cNvSpPr>
          <p:nvPr/>
        </p:nvSpPr>
        <p:spPr bwMode="auto">
          <a:xfrm>
            <a:off x="825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09806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A </a:t>
            </a:r>
            <a:r>
              <a:rPr lang="en-US" altLang="en-US" sz="2400" b="1" dirty="0">
                <a:latin typeface="Courier New" pitchFamily="49" charset="0"/>
              </a:rPr>
              <a:t>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3060" name="Oval 4"/>
          <p:cNvSpPr>
            <a:spLocks noChangeArrowheads="1"/>
          </p:cNvSpPr>
          <p:nvPr/>
        </p:nvSpPr>
        <p:spPr bwMode="auto">
          <a:xfrm>
            <a:off x="42100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3061" name="Oval 5"/>
          <p:cNvSpPr>
            <a:spLocks noChangeArrowheads="1"/>
          </p:cNvSpPr>
          <p:nvPr/>
        </p:nvSpPr>
        <p:spPr bwMode="auto">
          <a:xfrm>
            <a:off x="60261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3062" name="Oval 6"/>
          <p:cNvSpPr>
            <a:spLocks noChangeArrowheads="1"/>
          </p:cNvSpPr>
          <p:nvPr/>
        </p:nvSpPr>
        <p:spPr bwMode="auto">
          <a:xfrm>
            <a:off x="78422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78422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3064" name="Oval 8"/>
          <p:cNvSpPr>
            <a:spLocks noChangeArrowheads="1"/>
          </p:cNvSpPr>
          <p:nvPr/>
        </p:nvSpPr>
        <p:spPr bwMode="auto">
          <a:xfrm>
            <a:off x="8915400" y="2608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3065" name="Oval 9"/>
          <p:cNvSpPr>
            <a:spLocks noChangeArrowheads="1"/>
          </p:cNvSpPr>
          <p:nvPr/>
        </p:nvSpPr>
        <p:spPr bwMode="auto">
          <a:xfrm>
            <a:off x="60261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3066" name="Oval 10"/>
          <p:cNvSpPr>
            <a:spLocks noChangeArrowheads="1"/>
          </p:cNvSpPr>
          <p:nvPr/>
        </p:nvSpPr>
        <p:spPr bwMode="auto">
          <a:xfrm>
            <a:off x="42100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53067" name="AutoShape 11"/>
          <p:cNvCxnSpPr>
            <a:cxnSpLocks noChangeShapeType="1"/>
            <a:stCxn id="1453060" idx="6"/>
            <a:endCxn id="1453061" idx="2"/>
          </p:cNvCxnSpPr>
          <p:nvPr/>
        </p:nvCxnSpPr>
        <p:spPr bwMode="auto">
          <a:xfrm>
            <a:off x="4720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68" name="AutoShape 12"/>
          <p:cNvCxnSpPr>
            <a:cxnSpLocks noChangeShapeType="1"/>
            <a:stCxn id="1453061" idx="6"/>
            <a:endCxn id="1453062" idx="2"/>
          </p:cNvCxnSpPr>
          <p:nvPr/>
        </p:nvCxnSpPr>
        <p:spPr bwMode="auto">
          <a:xfrm>
            <a:off x="6536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69" name="AutoShape 13"/>
          <p:cNvCxnSpPr>
            <a:cxnSpLocks noChangeShapeType="1"/>
            <a:stCxn id="1453062" idx="3"/>
            <a:endCxn id="1453065" idx="7"/>
          </p:cNvCxnSpPr>
          <p:nvPr/>
        </p:nvCxnSpPr>
        <p:spPr bwMode="auto">
          <a:xfrm flipH="1">
            <a:off x="6449219" y="2251076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0" name="AutoShape 14"/>
          <p:cNvCxnSpPr>
            <a:cxnSpLocks noChangeShapeType="1"/>
            <a:stCxn id="1453065" idx="2"/>
            <a:endCxn id="1453066" idx="6"/>
          </p:cNvCxnSpPr>
          <p:nvPr/>
        </p:nvCxnSpPr>
        <p:spPr bwMode="auto">
          <a:xfrm flipH="1">
            <a:off x="4720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1" name="AutoShape 15"/>
          <p:cNvCxnSpPr>
            <a:cxnSpLocks noChangeShapeType="1"/>
            <a:stCxn id="1453066" idx="0"/>
            <a:endCxn id="1453060" idx="4"/>
          </p:cNvCxnSpPr>
          <p:nvPr/>
        </p:nvCxnSpPr>
        <p:spPr bwMode="auto">
          <a:xfrm flipV="1">
            <a:off x="44577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2" name="AutoShape 16"/>
          <p:cNvCxnSpPr>
            <a:cxnSpLocks noChangeShapeType="1"/>
            <a:stCxn id="1453060" idx="5"/>
            <a:endCxn id="1453065" idx="1"/>
          </p:cNvCxnSpPr>
          <p:nvPr/>
        </p:nvCxnSpPr>
        <p:spPr bwMode="auto">
          <a:xfrm>
            <a:off x="4633119" y="2251076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3" name="AutoShape 17"/>
          <p:cNvCxnSpPr>
            <a:cxnSpLocks noChangeShapeType="1"/>
            <a:stCxn id="1453065" idx="0"/>
            <a:endCxn id="1453061" idx="4"/>
          </p:cNvCxnSpPr>
          <p:nvPr/>
        </p:nvCxnSpPr>
        <p:spPr bwMode="auto">
          <a:xfrm flipV="1">
            <a:off x="6273800" y="2317751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4" name="AutoShape 18"/>
          <p:cNvCxnSpPr>
            <a:cxnSpLocks noChangeShapeType="1"/>
            <a:stCxn id="1453065" idx="6"/>
            <a:endCxn id="1453063" idx="2"/>
          </p:cNvCxnSpPr>
          <p:nvPr/>
        </p:nvCxnSpPr>
        <p:spPr bwMode="auto">
          <a:xfrm>
            <a:off x="6536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5" name="AutoShape 19"/>
          <p:cNvCxnSpPr>
            <a:cxnSpLocks noChangeShapeType="1"/>
            <a:stCxn id="1453063" idx="0"/>
            <a:endCxn id="1453062" idx="4"/>
          </p:cNvCxnSpPr>
          <p:nvPr/>
        </p:nvCxnSpPr>
        <p:spPr bwMode="auto">
          <a:xfrm flipV="1">
            <a:off x="8089900" y="2317751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6" name="AutoShape 20"/>
          <p:cNvCxnSpPr>
            <a:cxnSpLocks noChangeShapeType="1"/>
            <a:stCxn id="1453062" idx="5"/>
            <a:endCxn id="1453064" idx="1"/>
          </p:cNvCxnSpPr>
          <p:nvPr/>
        </p:nvCxnSpPr>
        <p:spPr bwMode="auto">
          <a:xfrm>
            <a:off x="8265319" y="2251076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7" name="AutoShape 21"/>
          <p:cNvCxnSpPr>
            <a:cxnSpLocks noChangeShapeType="1"/>
            <a:stCxn id="1453063" idx="7"/>
            <a:endCxn id="1453064" idx="3"/>
          </p:cNvCxnSpPr>
          <p:nvPr/>
        </p:nvCxnSpPr>
        <p:spPr bwMode="auto">
          <a:xfrm flipV="1">
            <a:off x="8265319" y="3013076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5154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3079" name="Text Box 23"/>
          <p:cNvSpPr txBox="1">
            <a:spLocks noChangeArrowheads="1"/>
          </p:cNvSpPr>
          <p:nvPr/>
        </p:nvSpPr>
        <p:spPr bwMode="auto">
          <a:xfrm>
            <a:off x="6918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3080" name="Text Box 24"/>
          <p:cNvSpPr txBox="1">
            <a:spLocks noChangeArrowheads="1"/>
          </p:cNvSpPr>
          <p:nvPr/>
        </p:nvSpPr>
        <p:spPr bwMode="auto">
          <a:xfrm>
            <a:off x="8619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3081" name="Text Box 25"/>
          <p:cNvSpPr txBox="1">
            <a:spLocks noChangeArrowheads="1"/>
          </p:cNvSpPr>
          <p:nvPr/>
        </p:nvSpPr>
        <p:spPr bwMode="auto">
          <a:xfrm>
            <a:off x="8621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3082" name="Text Box 26"/>
          <p:cNvSpPr txBox="1">
            <a:spLocks noChangeArrowheads="1"/>
          </p:cNvSpPr>
          <p:nvPr/>
        </p:nvSpPr>
        <p:spPr bwMode="auto">
          <a:xfrm>
            <a:off x="8085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3083" name="Text Box 27"/>
          <p:cNvSpPr txBox="1">
            <a:spLocks noChangeArrowheads="1"/>
          </p:cNvSpPr>
          <p:nvPr/>
        </p:nvSpPr>
        <p:spPr bwMode="auto">
          <a:xfrm>
            <a:off x="7151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3084" name="Text Box 28"/>
          <p:cNvSpPr txBox="1">
            <a:spLocks noChangeArrowheads="1"/>
          </p:cNvSpPr>
          <p:nvPr/>
        </p:nvSpPr>
        <p:spPr bwMode="auto">
          <a:xfrm>
            <a:off x="7099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3085" name="Text Box 29"/>
          <p:cNvSpPr txBox="1">
            <a:spLocks noChangeArrowheads="1"/>
          </p:cNvSpPr>
          <p:nvPr/>
        </p:nvSpPr>
        <p:spPr bwMode="auto">
          <a:xfrm>
            <a:off x="6258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53086" name="Text Box 30"/>
          <p:cNvSpPr txBox="1">
            <a:spLocks noChangeArrowheads="1"/>
          </p:cNvSpPr>
          <p:nvPr/>
        </p:nvSpPr>
        <p:spPr bwMode="auto">
          <a:xfrm>
            <a:off x="4987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3087" name="Text Box 31"/>
          <p:cNvSpPr txBox="1">
            <a:spLocks noChangeArrowheads="1"/>
          </p:cNvSpPr>
          <p:nvPr/>
        </p:nvSpPr>
        <p:spPr bwMode="auto">
          <a:xfrm>
            <a:off x="4079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3088" name="Text Box 32"/>
          <p:cNvSpPr txBox="1">
            <a:spLocks noChangeArrowheads="1"/>
          </p:cNvSpPr>
          <p:nvPr/>
        </p:nvSpPr>
        <p:spPr bwMode="auto">
          <a:xfrm>
            <a:off x="4922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53089" name="Text Box 33"/>
          <p:cNvSpPr txBox="1">
            <a:spLocks noChangeArrowheads="1"/>
          </p:cNvSpPr>
          <p:nvPr/>
        </p:nvSpPr>
        <p:spPr bwMode="auto">
          <a:xfrm>
            <a:off x="4702937" y="1389063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</p:spTree>
    <p:extLst>
      <p:ext uri="{BB962C8B-B14F-4D97-AF65-F5344CB8AC3E}">
        <p14:creationId xmlns:p14="http://schemas.microsoft.com/office/powerpoint/2010/main" val="1592997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 Of Kruskal’s Algorithm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Sketch of a proof that this algorithm produces an MST for </a:t>
            </a:r>
            <a:r>
              <a:rPr lang="en-US" altLang="en-US" i="1"/>
              <a:t>T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Assume algorithm is wrong: result is not an MST</a:t>
            </a:r>
          </a:p>
          <a:p>
            <a:pPr lvl="1"/>
            <a:r>
              <a:rPr lang="en-US" altLang="en-US"/>
              <a:t>Then algorithm adds a wrong edge at some point</a:t>
            </a:r>
          </a:p>
          <a:p>
            <a:pPr lvl="1"/>
            <a:r>
              <a:rPr lang="en-US" altLang="en-US"/>
              <a:t>If it adds a wrong edge, there must be a lower weight edge (cut and paste argument)</a:t>
            </a:r>
          </a:p>
          <a:p>
            <a:pPr lvl="1"/>
            <a:r>
              <a:rPr lang="en-US" altLang="en-US"/>
              <a:t>But algorithm chooses lowest weight edge at each step.  Contradiction</a:t>
            </a:r>
          </a:p>
          <a:p>
            <a:r>
              <a:rPr lang="en-US" altLang="en-US"/>
              <a:t>Again, important to be comfortable with cut and paste arguments</a:t>
            </a:r>
          </a:p>
        </p:txBody>
      </p:sp>
    </p:spTree>
    <p:extLst>
      <p:ext uri="{BB962C8B-B14F-4D97-AF65-F5344CB8AC3E}">
        <p14:creationId xmlns:p14="http://schemas.microsoft.com/office/powerpoint/2010/main" val="14719666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55107" name="Rectangle 3"/>
          <p:cNvSpPr>
            <a:spLocks noChangeArrowheads="1"/>
          </p:cNvSpPr>
          <p:nvPr/>
        </p:nvSpPr>
        <p:spPr bwMode="auto">
          <a:xfrm>
            <a:off x="660400" y="1676400"/>
            <a:ext cx="8915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Kruskal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altLang="en-US" b="1" dirty="0" smtClean="0">
                <a:solidFill>
                  <a:prstClr val="black"/>
                </a:solidFill>
                <a:latin typeface="Courier New" pitchFamily="49" charset="0"/>
              </a:rPr>
              <a:t>A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=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for each v </a:t>
            </a:r>
            <a:r>
              <a:rPr lang="en-US" altLang="en-US" dirty="0">
                <a:solidFill>
                  <a:prstClr val="black"/>
                </a:solidFill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V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MakeSet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(v);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sort E by increasing edge weight w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for each (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u,v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)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E (in sorted order)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   if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(u)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(v)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b="1" dirty="0" smtClean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b="1" dirty="0" smtClean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000" b="1" dirty="0">
                <a:solidFill>
                  <a:prstClr val="black"/>
                </a:solidFill>
                <a:latin typeface="Arial" pitchFamily="34" charset="0"/>
                <a:sym typeface="Math B" pitchFamily="2" charset="2"/>
              </a:rPr>
              <a:t>U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}};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(v));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5108" name="Text Box 4"/>
          <p:cNvSpPr txBox="1">
            <a:spLocks noChangeArrowheads="1"/>
          </p:cNvSpPr>
          <p:nvPr/>
        </p:nvSpPr>
        <p:spPr bwMode="auto">
          <a:xfrm>
            <a:off x="4829176" y="1565275"/>
            <a:ext cx="49014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4F81BD"/>
                </a:solidFill>
                <a:latin typeface="Times New Roman" pitchFamily="18" charset="0"/>
              </a:rPr>
              <a:t>What will affect the running time?</a:t>
            </a:r>
          </a:p>
        </p:txBody>
      </p:sp>
    </p:spTree>
    <p:extLst>
      <p:ext uri="{BB962C8B-B14F-4D97-AF65-F5344CB8AC3E}">
        <p14:creationId xmlns:p14="http://schemas.microsoft.com/office/powerpoint/2010/main" val="15572513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56131" name="Rectangle 3"/>
          <p:cNvSpPr>
            <a:spLocks noChangeArrowheads="1"/>
          </p:cNvSpPr>
          <p:nvPr/>
        </p:nvSpPr>
        <p:spPr bwMode="auto">
          <a:xfrm>
            <a:off x="660400" y="1676400"/>
            <a:ext cx="8915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Kruskal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altLang="en-US" b="1" dirty="0" smtClean="0">
                <a:solidFill>
                  <a:prstClr val="black"/>
                </a:solidFill>
                <a:latin typeface="Courier New" pitchFamily="49" charset="0"/>
              </a:rPr>
              <a:t>A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=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for each v </a:t>
            </a:r>
            <a:r>
              <a:rPr lang="en-US" altLang="en-US" dirty="0">
                <a:solidFill>
                  <a:prstClr val="black"/>
                </a:solidFill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V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MakeSet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(v);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sort E by increasing edge weight w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for each (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u,v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)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E (in sorted order)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   if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(u)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(v)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b="1" dirty="0" smtClean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b="1" dirty="0" smtClean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A </a:t>
            </a:r>
            <a:r>
              <a:rPr lang="en-US" altLang="en-US" sz="2000" b="1" dirty="0">
                <a:solidFill>
                  <a:prstClr val="black"/>
                </a:solidFill>
                <a:latin typeface="Arial" pitchFamily="34" charset="0"/>
                <a:sym typeface="Math B" pitchFamily="2" charset="2"/>
              </a:rPr>
              <a:t>U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}};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(v));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6132" name="Text Box 4"/>
          <p:cNvSpPr txBox="1">
            <a:spLocks noChangeArrowheads="1"/>
          </p:cNvSpPr>
          <p:nvPr/>
        </p:nvSpPr>
        <p:spPr bwMode="auto">
          <a:xfrm>
            <a:off x="5007815" y="1565276"/>
            <a:ext cx="47227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4F81BD"/>
                </a:solidFill>
                <a:latin typeface="Times New Roman" pitchFamily="18" charset="0"/>
              </a:rPr>
              <a:t>What will affect the running time?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4F81BD"/>
                </a:solidFill>
                <a:latin typeface="Times New Roman" pitchFamily="18" charset="0"/>
              </a:rPr>
              <a:t> </a:t>
            </a:r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1 Sort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O(V) </a:t>
            </a:r>
            <a:r>
              <a:rPr lang="en-US" altLang="en-US" sz="2400" b="1" dirty="0" err="1">
                <a:solidFill>
                  <a:prstClr val="black"/>
                </a:solidFill>
                <a:latin typeface="Times New Roman" pitchFamily="18" charset="0"/>
              </a:rPr>
              <a:t>MakeSet</a:t>
            </a:r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() calls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O(E) </a:t>
            </a:r>
            <a:r>
              <a:rPr lang="en-US" altLang="en-US" sz="2400" b="1" dirty="0" err="1">
                <a:solidFill>
                  <a:prstClr val="black"/>
                </a:solidFill>
                <a:latin typeface="Times New Roman" pitchFamily="18" charset="0"/>
              </a:rPr>
              <a:t>FindSet</a:t>
            </a:r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() calls</a:t>
            </a:r>
            <a:b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</a:br>
            <a:r>
              <a:rPr lang="en-US" altLang="en-US" sz="2400" b="1" dirty="0" smtClean="0">
                <a:solidFill>
                  <a:prstClr val="black"/>
                </a:solidFill>
                <a:latin typeface="Times New Roman" pitchFamily="18" charset="0"/>
              </a:rPr>
              <a:t>O(E) </a:t>
            </a:r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Union() calls 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altLang="en-US" sz="24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2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000"/>
              <a:t>Greedy Algorithms for Minimum Spanning Tree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[Prim]</a:t>
            </a:r>
            <a:r>
              <a:rPr lang="en-US" altLang="en-US" sz="2400" dirty="0"/>
              <a:t> Extend a tree by including the cheapest out going edge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[</a:t>
            </a:r>
            <a:r>
              <a:rPr lang="en-US" altLang="en-US" sz="2400" dirty="0" err="1">
                <a:solidFill>
                  <a:srgbClr val="FF0000"/>
                </a:solidFill>
              </a:rPr>
              <a:t>Kruskal</a:t>
            </a:r>
            <a:r>
              <a:rPr lang="en-US" altLang="en-US" sz="2400" dirty="0">
                <a:solidFill>
                  <a:srgbClr val="FF0000"/>
                </a:solidFill>
              </a:rPr>
              <a:t>]</a:t>
            </a:r>
            <a:r>
              <a:rPr lang="en-US" altLang="en-US" sz="2400" dirty="0"/>
              <a:t> Add the cheapest edge that joins disjoint </a:t>
            </a:r>
            <a:r>
              <a:rPr lang="en-US" altLang="en-US" sz="2400" dirty="0" smtClean="0"/>
              <a:t>components</a:t>
            </a:r>
            <a:endParaRPr lang="en-US" altLang="en-US" sz="2400" dirty="0"/>
          </a:p>
        </p:txBody>
      </p:sp>
      <p:sp>
        <p:nvSpPr>
          <p:cNvPr id="171034" name="Line 2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5530850" y="2819400"/>
            <a:ext cx="107315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35" name="Line 2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613400" y="4114800"/>
            <a:ext cx="14859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604000" y="2895600"/>
            <a:ext cx="660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6604000" y="2819400"/>
            <a:ext cx="2146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8585200" y="2819400"/>
            <a:ext cx="1651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39" name="Line 3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686550" y="2819400"/>
            <a:ext cx="189865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40" name="Line 3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7264400" y="4419600"/>
            <a:ext cx="1320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42" name="Text Box 3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94600" y="2514601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71043" name="Text Box 3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585200" y="342900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171044" name="Text Box 3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77150" y="3429001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71045" name="Text Box 3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08700" y="4495801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71046" name="Text Box 3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95950" y="324485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20</a:t>
            </a:r>
          </a:p>
        </p:txBody>
      </p:sp>
      <p:sp>
        <p:nvSpPr>
          <p:cNvPr id="171047" name="Text Box 3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604000" y="37338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171048" name="Text Box 4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759700" y="457200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22</a:t>
            </a:r>
          </a:p>
        </p:txBody>
      </p:sp>
      <p:sp>
        <p:nvSpPr>
          <p:cNvPr id="171029" name="Oval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365750" y="3962400"/>
            <a:ext cx="3302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171030" name="Oval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438900" y="2667000"/>
            <a:ext cx="3302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171031" name="Oval 2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585200" y="2667000"/>
            <a:ext cx="3302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171032" name="Oval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20100" y="4267200"/>
            <a:ext cx="3302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171033" name="Oval 2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099300" y="4648200"/>
            <a:ext cx="3302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253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Algorithm: Running Time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summarize: </a:t>
            </a:r>
          </a:p>
          <a:p>
            <a:pPr lvl="1"/>
            <a:r>
              <a:rPr lang="en-US" altLang="en-US" dirty="0"/>
              <a:t>Sort edges: O(E </a:t>
            </a:r>
            <a:r>
              <a:rPr lang="en-US" altLang="en-US" dirty="0" err="1"/>
              <a:t>lg</a:t>
            </a:r>
            <a:r>
              <a:rPr lang="en-US" altLang="en-US" dirty="0"/>
              <a:t> E) </a:t>
            </a:r>
          </a:p>
          <a:p>
            <a:pPr lvl="1"/>
            <a:r>
              <a:rPr lang="en-US" altLang="en-US" dirty="0"/>
              <a:t>O(V) </a:t>
            </a:r>
            <a:r>
              <a:rPr lang="en-US" altLang="en-US" dirty="0" err="1"/>
              <a:t>MakeSet</a:t>
            </a:r>
            <a:r>
              <a:rPr lang="en-US" altLang="en-US" dirty="0"/>
              <a:t>()’s</a:t>
            </a:r>
          </a:p>
          <a:p>
            <a:pPr lvl="1"/>
            <a:r>
              <a:rPr lang="en-US" altLang="en-US" dirty="0"/>
              <a:t>O(E) </a:t>
            </a:r>
            <a:r>
              <a:rPr lang="en-US" altLang="en-US" dirty="0" err="1"/>
              <a:t>FindSet</a:t>
            </a:r>
            <a:r>
              <a:rPr lang="en-US" altLang="en-US" dirty="0"/>
              <a:t>()’s</a:t>
            </a:r>
          </a:p>
          <a:p>
            <a:pPr lvl="1"/>
            <a:r>
              <a:rPr lang="en-US" altLang="en-US" dirty="0" smtClean="0"/>
              <a:t>O(E) </a:t>
            </a:r>
            <a:r>
              <a:rPr lang="en-US" altLang="en-US" dirty="0"/>
              <a:t>Union()’s </a:t>
            </a:r>
          </a:p>
          <a:p>
            <a:r>
              <a:rPr lang="en-US" altLang="en-US" dirty="0"/>
              <a:t>Upshot: </a:t>
            </a:r>
          </a:p>
          <a:p>
            <a:pPr lvl="1"/>
            <a:r>
              <a:rPr lang="en-US" altLang="en-US" dirty="0"/>
              <a:t>Best disjoint-set union algorithm makes above 3 operations take O(E</a:t>
            </a:r>
            <a:r>
              <a:rPr lang="en-US" altLang="en-US" dirty="0">
                <a:sym typeface="Symbol" pitchFamily="18" charset="2"/>
              </a:rPr>
              <a:t></a:t>
            </a:r>
            <a:r>
              <a:rPr lang="en-US" altLang="en-US" dirty="0"/>
              <a:t>(E,V)), </a:t>
            </a:r>
            <a:r>
              <a:rPr lang="en-US" altLang="en-US" dirty="0">
                <a:sym typeface="Symbol" pitchFamily="18" charset="2"/>
              </a:rPr>
              <a:t> almost constant</a:t>
            </a:r>
            <a:endParaRPr lang="en-US" altLang="en-US" dirty="0"/>
          </a:p>
          <a:p>
            <a:pPr lvl="1"/>
            <a:r>
              <a:rPr lang="en-US" altLang="en-US" dirty="0"/>
              <a:t>Overall thus O(E </a:t>
            </a:r>
            <a:r>
              <a:rPr lang="en-US" altLang="en-US" dirty="0" err="1"/>
              <a:t>lg</a:t>
            </a:r>
            <a:r>
              <a:rPr lang="en-US" altLang="en-US" dirty="0"/>
              <a:t> E</a:t>
            </a:r>
            <a:r>
              <a:rPr lang="en-US" altLang="en-US" dirty="0" smtClean="0"/>
              <a:t>) = O(E </a:t>
            </a:r>
            <a:r>
              <a:rPr lang="en-US" altLang="en-US" dirty="0" err="1" smtClean="0"/>
              <a:t>lgV</a:t>
            </a:r>
            <a:r>
              <a:rPr lang="en-US" altLang="en-US" dirty="0" smtClean="0"/>
              <a:t>)  since E &lt; V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519603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Kruskal Running Time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en-US" dirty="0"/>
              <a:t>Initialization </a:t>
            </a:r>
            <a:r>
              <a:rPr lang="da-DK" altLang="en-US" i="1" dirty="0"/>
              <a:t>O</a:t>
            </a:r>
            <a:r>
              <a:rPr lang="da-DK" altLang="en-US" dirty="0"/>
              <a:t>(</a:t>
            </a:r>
            <a:r>
              <a:rPr lang="da-DK" altLang="en-US" i="1" dirty="0"/>
              <a:t>V</a:t>
            </a:r>
            <a:r>
              <a:rPr lang="da-DK" altLang="en-US" dirty="0"/>
              <a:t>) time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Sorting the edges </a:t>
            </a:r>
            <a:r>
              <a:rPr lang="da-DK" altLang="en-US" dirty="0">
                <a:latin typeface="Symbol" panose="05050102010706020507" pitchFamily="18" charset="2"/>
              </a:rPr>
              <a:t>Q</a:t>
            </a:r>
            <a:r>
              <a:rPr lang="da-DK" altLang="en-US" dirty="0"/>
              <a:t>(</a:t>
            </a:r>
            <a:r>
              <a:rPr lang="da-DK" altLang="en-US" i="1" dirty="0"/>
              <a:t>E </a:t>
            </a:r>
            <a:r>
              <a:rPr lang="da-DK" altLang="en-US" dirty="0"/>
              <a:t>lg</a:t>
            </a:r>
            <a:r>
              <a:rPr lang="da-DK" altLang="en-US" i="1" dirty="0"/>
              <a:t> E</a:t>
            </a:r>
            <a:r>
              <a:rPr lang="da-DK" altLang="en-US" dirty="0"/>
              <a:t>) = </a:t>
            </a:r>
            <a:r>
              <a:rPr lang="da-DK" altLang="en-US" dirty="0">
                <a:latin typeface="Symbol" panose="05050102010706020507" pitchFamily="18" charset="2"/>
              </a:rPr>
              <a:t>Q</a:t>
            </a:r>
            <a:r>
              <a:rPr lang="da-DK" altLang="en-US" dirty="0"/>
              <a:t>(</a:t>
            </a:r>
            <a:r>
              <a:rPr lang="da-DK" altLang="en-US" i="1" dirty="0"/>
              <a:t>E </a:t>
            </a:r>
            <a:r>
              <a:rPr lang="da-DK" altLang="en-US" dirty="0"/>
              <a:t>lg</a:t>
            </a:r>
            <a:r>
              <a:rPr lang="da-DK" altLang="en-US" i="1" dirty="0"/>
              <a:t> V</a:t>
            </a:r>
            <a:r>
              <a:rPr lang="da-DK" altLang="en-US" dirty="0"/>
              <a:t>) </a:t>
            </a:r>
            <a:endParaRPr lang="da-DK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da-DK" altLang="en-US" i="1" dirty="0" smtClean="0"/>
              <a:t>O</a:t>
            </a:r>
            <a:r>
              <a:rPr lang="da-DK" altLang="en-US" dirty="0" smtClean="0"/>
              <a:t>(</a:t>
            </a:r>
            <a:r>
              <a:rPr lang="da-DK" altLang="en-US" i="1" dirty="0" smtClean="0"/>
              <a:t>E</a:t>
            </a:r>
            <a:r>
              <a:rPr lang="da-DK" altLang="en-US" dirty="0"/>
              <a:t>) calls to FindSet 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Union costs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dirty="0"/>
              <a:t>Let </a:t>
            </a:r>
            <a:r>
              <a:rPr lang="da-DK" altLang="en-US" i="1" dirty="0"/>
              <a:t>t(v) </a:t>
            </a:r>
            <a:r>
              <a:rPr lang="da-DK" altLang="en-US" dirty="0"/>
              <a:t>– the number of times </a:t>
            </a:r>
            <a:r>
              <a:rPr lang="da-DK" altLang="en-US" i="1" dirty="0"/>
              <a:t>v </a:t>
            </a:r>
            <a:r>
              <a:rPr lang="da-DK" altLang="en-US" dirty="0"/>
              <a:t>is moved to a new cluster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dirty="0"/>
              <a:t>Each time a vertex is moved to a new cluster the size of the cluster containing the vertex at least doubles: </a:t>
            </a:r>
            <a:r>
              <a:rPr lang="da-DK" altLang="en-US" i="1" dirty="0"/>
              <a:t>t(v) </a:t>
            </a:r>
            <a:r>
              <a:rPr lang="da-DK" altLang="en-US" dirty="0">
                <a:latin typeface="Symbol" panose="05050102010706020507" pitchFamily="18" charset="2"/>
              </a:rPr>
              <a:t>£ </a:t>
            </a:r>
            <a:r>
              <a:rPr lang="da-DK" altLang="en-US" dirty="0"/>
              <a:t>log </a:t>
            </a:r>
            <a:r>
              <a:rPr lang="da-DK" altLang="en-US" i="1" dirty="0"/>
              <a:t>V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dirty="0"/>
              <a:t>Total time spent doing Union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Total time: </a:t>
            </a:r>
            <a:r>
              <a:rPr lang="da-DK" altLang="en-US" i="1" dirty="0"/>
              <a:t>O</a:t>
            </a:r>
            <a:r>
              <a:rPr lang="da-DK" altLang="en-US" dirty="0"/>
              <a:t>(</a:t>
            </a:r>
            <a:r>
              <a:rPr lang="da-DK" altLang="en-US" i="1" dirty="0"/>
              <a:t>E</a:t>
            </a:r>
            <a:r>
              <a:rPr lang="da-DK" altLang="en-US" dirty="0"/>
              <a:t> lg </a:t>
            </a:r>
            <a:r>
              <a:rPr lang="da-DK" altLang="en-US" i="1" dirty="0"/>
              <a:t>V</a:t>
            </a:r>
            <a:r>
              <a:rPr lang="da-DK" altLang="en-US" dirty="0"/>
              <a:t>) </a:t>
            </a:r>
          </a:p>
          <a:p>
            <a:pPr eaLnBrk="1" hangingPunct="1">
              <a:lnSpc>
                <a:spcPct val="90000"/>
              </a:lnSpc>
            </a:pPr>
            <a:endParaRPr lang="da-DK" altLang="en-US" dirty="0"/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983133"/>
              </p:ext>
            </p:extLst>
          </p:nvPr>
        </p:nvGraphicFramePr>
        <p:xfrm>
          <a:off x="5689648" y="5035448"/>
          <a:ext cx="18096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Equation" r:id="rId4" imgW="1143000" imgH="342900" progId="Equation.DSMT4">
                  <p:embed/>
                </p:oleObj>
              </mc:Choice>
              <mc:Fallback>
                <p:oleObj name="Equation" r:id="rId4" imgW="1143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48" y="5035448"/>
                        <a:ext cx="18096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564A80-3BD0-4BD5-821B-E71BA051E6CA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39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Minimum Spanning Trees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650082" y="1783773"/>
            <a:ext cx="5185524" cy="2374900"/>
          </a:xfrm>
        </p:spPr>
        <p:txBody>
          <a:bodyPr/>
          <a:lstStyle/>
          <a:p>
            <a:pPr eaLnBrk="1" hangingPunct="1"/>
            <a:r>
              <a:rPr lang="en-US" altLang="en-US" dirty="0"/>
              <a:t>Undirected, connected graph </a:t>
            </a:r>
            <a:r>
              <a:rPr lang="en-US" altLang="en-US" i="1" dirty="0"/>
              <a:t>G</a:t>
            </a:r>
            <a:r>
              <a:rPr lang="en-US" altLang="en-US" dirty="0"/>
              <a:t> = (</a:t>
            </a:r>
            <a:r>
              <a:rPr lang="en-US" altLang="en-US" i="1" dirty="0"/>
              <a:t>V</a:t>
            </a:r>
            <a:r>
              <a:rPr lang="en-US" altLang="en-US" dirty="0"/>
              <a:t>,</a:t>
            </a:r>
            <a:r>
              <a:rPr lang="en-US" altLang="en-US" i="1" dirty="0"/>
              <a:t>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Weight function </a:t>
            </a:r>
            <a:r>
              <a:rPr lang="en-US" altLang="en-US" i="1" dirty="0"/>
              <a:t>W</a:t>
            </a:r>
            <a:r>
              <a:rPr lang="en-US" altLang="en-US" dirty="0"/>
              <a:t>: </a:t>
            </a:r>
            <a:r>
              <a:rPr lang="en-US" altLang="en-US" i="1" dirty="0"/>
              <a:t>E</a:t>
            </a:r>
            <a:r>
              <a:rPr lang="en-US" altLang="en-US" dirty="0"/>
              <a:t> </a:t>
            </a:r>
            <a:r>
              <a:rPr lang="en-GB" altLang="en-US" dirty="0">
                <a:latin typeface="Symbol" panose="05050102010706020507" pitchFamily="18" charset="2"/>
              </a:rPr>
              <a:t>®</a:t>
            </a:r>
            <a:r>
              <a:rPr lang="en-US" altLang="en-US" dirty="0"/>
              <a:t> </a:t>
            </a:r>
            <a:r>
              <a:rPr lang="en-US" altLang="en-US" i="1" dirty="0"/>
              <a:t>R </a:t>
            </a:r>
            <a:r>
              <a:rPr lang="en-US" altLang="en-US" dirty="0"/>
              <a:t>(assigning cost or length or other values to edges)</a:t>
            </a:r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5944890" y="1685925"/>
          <a:ext cx="24081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890" y="1685925"/>
                        <a:ext cx="240813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5841703" y="5576888"/>
          <a:ext cx="19812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" name="Equation" r:id="rId5" imgW="1231366" imgH="355446" progId="Equation.DSMT4">
                  <p:embed/>
                </p:oleObj>
              </mc:Choice>
              <mc:Fallback>
                <p:oleObj name="Equation" r:id="rId5" imgW="1231366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703" y="5576888"/>
                        <a:ext cx="19812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1081593" y="4411808"/>
            <a:ext cx="7918233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Spanning tree: tree that connects all the vertices (above?)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Minimum spanning tree: tree that connects all the vertices and minimizes</a:t>
            </a:r>
            <a:endParaRPr lang="en-GB" altLang="en-US" sz="24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56F306-C485-4D39-B205-53F5F414D750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9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Optimal Substructure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723232" y="1638300"/>
            <a:ext cx="6663333" cy="4641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da-DK" altLang="en-US" dirty="0"/>
              <a:t>MST </a:t>
            </a:r>
            <a:r>
              <a:rPr lang="da-DK" altLang="en-US" i="1" dirty="0"/>
              <a:t>T</a:t>
            </a:r>
          </a:p>
          <a:p>
            <a:pPr eaLnBrk="1" hangingPunct="1">
              <a:lnSpc>
                <a:spcPct val="90000"/>
              </a:lnSpc>
            </a:pPr>
            <a:endParaRPr lang="da-DK" altLang="en-US" i="1" dirty="0"/>
          </a:p>
          <a:p>
            <a:pPr eaLnBrk="1" hangingPunct="1">
              <a:lnSpc>
                <a:spcPct val="90000"/>
              </a:lnSpc>
            </a:pPr>
            <a:endParaRPr lang="da-DK" altLang="en-US" i="1" dirty="0"/>
          </a:p>
          <a:p>
            <a:pPr eaLnBrk="1" hangingPunct="1">
              <a:lnSpc>
                <a:spcPct val="90000"/>
              </a:lnSpc>
            </a:pPr>
            <a:endParaRPr lang="da-DK" altLang="en-US" dirty="0"/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Removing the edge (</a:t>
            </a:r>
            <a:r>
              <a:rPr lang="da-DK" altLang="en-US" i="1" dirty="0"/>
              <a:t>u</a:t>
            </a:r>
            <a:r>
              <a:rPr lang="da-DK" altLang="en-US" dirty="0"/>
              <a:t>,</a:t>
            </a:r>
            <a:r>
              <a:rPr lang="da-DK" altLang="en-US" i="1" dirty="0"/>
              <a:t>v</a:t>
            </a:r>
            <a:r>
              <a:rPr lang="da-DK" altLang="en-US" dirty="0"/>
              <a:t>) partitions </a:t>
            </a:r>
            <a:r>
              <a:rPr lang="da-DK" altLang="en-US" i="1" dirty="0"/>
              <a:t>T </a:t>
            </a:r>
            <a:r>
              <a:rPr lang="da-DK" altLang="en-US" dirty="0"/>
              <a:t>into </a:t>
            </a:r>
            <a:r>
              <a:rPr lang="da-DK" altLang="en-US" i="1" dirty="0"/>
              <a:t>T</a:t>
            </a:r>
            <a:r>
              <a:rPr lang="da-DK" altLang="en-US" baseline="-25000" dirty="0"/>
              <a:t>1</a:t>
            </a:r>
            <a:r>
              <a:rPr lang="da-DK" altLang="en-US" dirty="0"/>
              <a:t> and </a:t>
            </a:r>
            <a:r>
              <a:rPr lang="da-DK" altLang="en-US" i="1" dirty="0"/>
              <a:t>T</a:t>
            </a:r>
            <a:r>
              <a:rPr lang="da-DK" altLang="en-US" baseline="-25000" dirty="0"/>
              <a:t>2</a:t>
            </a:r>
          </a:p>
          <a:p>
            <a:pPr eaLnBrk="1" hangingPunct="1">
              <a:lnSpc>
                <a:spcPct val="90000"/>
              </a:lnSpc>
            </a:pPr>
            <a:endParaRPr lang="da-DK" altLang="en-US" dirty="0"/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We claim that </a:t>
            </a:r>
            <a:r>
              <a:rPr lang="da-DK" altLang="en-US" i="1" dirty="0"/>
              <a:t>T</a:t>
            </a:r>
            <a:r>
              <a:rPr lang="da-DK" altLang="en-US" baseline="-25000" dirty="0"/>
              <a:t>1</a:t>
            </a:r>
            <a:r>
              <a:rPr lang="da-DK" altLang="en-US" dirty="0"/>
              <a:t> is the MST of </a:t>
            </a:r>
            <a:r>
              <a:rPr lang="da-DK" altLang="en-US" i="1" dirty="0"/>
              <a:t>G</a:t>
            </a:r>
            <a:r>
              <a:rPr lang="da-DK" altLang="en-US" baseline="-25000" dirty="0"/>
              <a:t>1</a:t>
            </a:r>
            <a:r>
              <a:rPr lang="da-DK" altLang="en-US" dirty="0"/>
              <a:t>=(</a:t>
            </a:r>
            <a:r>
              <a:rPr lang="da-DK" altLang="en-US" i="1" dirty="0"/>
              <a:t>V</a:t>
            </a:r>
            <a:r>
              <a:rPr lang="da-DK" altLang="en-US" baseline="-25000" dirty="0"/>
              <a:t>1</a:t>
            </a:r>
            <a:r>
              <a:rPr lang="da-DK" altLang="en-US" dirty="0"/>
              <a:t>,</a:t>
            </a:r>
            <a:r>
              <a:rPr lang="da-DK" altLang="en-US" i="1" dirty="0"/>
              <a:t>E</a:t>
            </a:r>
            <a:r>
              <a:rPr lang="da-DK" altLang="en-US" baseline="-25000" dirty="0"/>
              <a:t>1</a:t>
            </a:r>
            <a:r>
              <a:rPr lang="da-DK" altLang="en-US" dirty="0"/>
              <a:t>), the subgraph of </a:t>
            </a:r>
            <a:r>
              <a:rPr lang="da-DK" altLang="en-US" i="1" dirty="0"/>
              <a:t>G</a:t>
            </a:r>
            <a:r>
              <a:rPr lang="da-DK" altLang="en-US" dirty="0"/>
              <a:t> induced by vertices in </a:t>
            </a:r>
            <a:r>
              <a:rPr lang="da-DK" altLang="en-US" i="1" dirty="0"/>
              <a:t>T</a:t>
            </a:r>
            <a:r>
              <a:rPr lang="da-DK" altLang="en-US" baseline="-25000" dirty="0"/>
              <a:t>1</a:t>
            </a:r>
            <a:endParaRPr lang="da-DK" altLang="en-US" dirty="0"/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Also, </a:t>
            </a:r>
            <a:r>
              <a:rPr lang="da-DK" altLang="en-US" i="1" dirty="0"/>
              <a:t>T</a:t>
            </a:r>
            <a:r>
              <a:rPr lang="da-DK" altLang="en-US" baseline="-25000" dirty="0"/>
              <a:t>2</a:t>
            </a:r>
            <a:r>
              <a:rPr lang="da-DK" altLang="en-US" dirty="0"/>
              <a:t> is the MST of </a:t>
            </a:r>
            <a:r>
              <a:rPr lang="da-DK" altLang="en-US" i="1" dirty="0"/>
              <a:t>G</a:t>
            </a:r>
            <a:r>
              <a:rPr lang="da-DK" altLang="en-US" baseline="-25000" dirty="0"/>
              <a:t>2</a:t>
            </a:r>
            <a:endParaRPr lang="da-DK" altLang="en-US" dirty="0"/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3629620" y="1549400"/>
          <a:ext cx="441771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Photo Editor Photo" r:id="rId3" imgW="7676190" imgH="2333333" progId="MSPhotoEd.3">
                  <p:embed/>
                </p:oleObj>
              </mc:Choice>
              <mc:Fallback>
                <p:oleObj name="Photo Editor Photo" r:id="rId3" imgW="7676190" imgH="233333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620" y="1549400"/>
                        <a:ext cx="4417715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2798962" y="4159250"/>
          <a:ext cx="356899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Equation" r:id="rId5" imgW="1841500" imgH="215900" progId="Equation.DSMT4">
                  <p:embed/>
                </p:oleObj>
              </mc:Choice>
              <mc:Fallback>
                <p:oleObj name="Equation" r:id="rId5" imgW="1841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962" y="4159250"/>
                        <a:ext cx="356899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Freeform 8"/>
          <p:cNvSpPr>
            <a:spLocks/>
          </p:cNvSpPr>
          <p:nvPr/>
        </p:nvSpPr>
        <p:spPr bwMode="auto">
          <a:xfrm>
            <a:off x="3474841" y="1430340"/>
            <a:ext cx="2737048" cy="2066925"/>
          </a:xfrm>
          <a:custGeom>
            <a:avLst/>
            <a:gdLst>
              <a:gd name="T0" fmla="*/ 418161 w 2449"/>
              <a:gd name="T1" fmla="*/ 266700 h 1302"/>
              <a:gd name="T2" fmla="*/ 1697405 w 2449"/>
              <a:gd name="T3" fmla="*/ 82550 h 1302"/>
              <a:gd name="T4" fmla="*/ 2924379 w 2449"/>
              <a:gd name="T5" fmla="*/ 758825 h 1302"/>
              <a:gd name="T6" fmla="*/ 3350793 w 2449"/>
              <a:gd name="T7" fmla="*/ 1585913 h 1302"/>
              <a:gd name="T8" fmla="*/ 2924379 w 2449"/>
              <a:gd name="T9" fmla="*/ 2051050 h 1302"/>
              <a:gd name="T10" fmla="*/ 683639 w 2449"/>
              <a:gd name="T11" fmla="*/ 1682750 h 1302"/>
              <a:gd name="T12" fmla="*/ 44017 w 2449"/>
              <a:gd name="T13" fmla="*/ 882650 h 1302"/>
              <a:gd name="T14" fmla="*/ 418161 w 2449"/>
              <a:gd name="T15" fmla="*/ 266700 h 1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49" h="1302">
                <a:moveTo>
                  <a:pt x="304" y="168"/>
                </a:moveTo>
                <a:cubicBezTo>
                  <a:pt x="504" y="84"/>
                  <a:pt x="930" y="0"/>
                  <a:pt x="1234" y="52"/>
                </a:cubicBezTo>
                <a:cubicBezTo>
                  <a:pt x="1538" y="104"/>
                  <a:pt x="1926" y="320"/>
                  <a:pt x="2126" y="478"/>
                </a:cubicBezTo>
                <a:cubicBezTo>
                  <a:pt x="2326" y="636"/>
                  <a:pt x="2436" y="863"/>
                  <a:pt x="2436" y="999"/>
                </a:cubicBezTo>
                <a:cubicBezTo>
                  <a:pt x="2436" y="1135"/>
                  <a:pt x="2449" y="1282"/>
                  <a:pt x="2126" y="1292"/>
                </a:cubicBezTo>
                <a:cubicBezTo>
                  <a:pt x="1803" y="1302"/>
                  <a:pt x="846" y="1183"/>
                  <a:pt x="497" y="1060"/>
                </a:cubicBezTo>
                <a:cubicBezTo>
                  <a:pt x="148" y="937"/>
                  <a:pt x="64" y="704"/>
                  <a:pt x="32" y="556"/>
                </a:cubicBezTo>
                <a:cubicBezTo>
                  <a:pt x="0" y="408"/>
                  <a:pt x="104" y="252"/>
                  <a:pt x="304" y="168"/>
                </a:cubicBezTo>
                <a:close/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7" name="Freeform 10"/>
          <p:cNvSpPr>
            <a:spLocks/>
          </p:cNvSpPr>
          <p:nvPr/>
        </p:nvSpPr>
        <p:spPr bwMode="auto">
          <a:xfrm>
            <a:off x="5693371" y="1193802"/>
            <a:ext cx="2464892" cy="2328863"/>
          </a:xfrm>
          <a:custGeom>
            <a:avLst/>
            <a:gdLst>
              <a:gd name="T0" fmla="*/ 917575 w 1911"/>
              <a:gd name="T1" fmla="*/ 1830388 h 1467"/>
              <a:gd name="T2" fmla="*/ 487363 w 1911"/>
              <a:gd name="T3" fmla="*/ 1216025 h 1467"/>
              <a:gd name="T4" fmla="*/ 55563 w 1911"/>
              <a:gd name="T5" fmla="*/ 625475 h 1467"/>
              <a:gd name="T6" fmla="*/ 204788 w 1911"/>
              <a:gd name="T7" fmla="*/ 319088 h 1467"/>
              <a:gd name="T8" fmla="*/ 1287463 w 1911"/>
              <a:gd name="T9" fmla="*/ 195263 h 1467"/>
              <a:gd name="T10" fmla="*/ 2763838 w 1911"/>
              <a:gd name="T11" fmla="*/ 195263 h 1467"/>
              <a:gd name="T12" fmla="*/ 2913063 w 1911"/>
              <a:gd name="T13" fmla="*/ 1365250 h 1467"/>
              <a:gd name="T14" fmla="*/ 2359025 w 1911"/>
              <a:gd name="T15" fmla="*/ 2200275 h 1467"/>
              <a:gd name="T16" fmla="*/ 1190625 w 1911"/>
              <a:gd name="T17" fmla="*/ 2138363 h 1467"/>
              <a:gd name="T18" fmla="*/ 917575 w 1911"/>
              <a:gd name="T19" fmla="*/ 1830388 h 14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11" h="1467">
                <a:moveTo>
                  <a:pt x="578" y="1153"/>
                </a:moveTo>
                <a:cubicBezTo>
                  <a:pt x="504" y="1056"/>
                  <a:pt x="398" y="892"/>
                  <a:pt x="307" y="766"/>
                </a:cubicBezTo>
                <a:cubicBezTo>
                  <a:pt x="216" y="640"/>
                  <a:pt x="65" y="488"/>
                  <a:pt x="35" y="394"/>
                </a:cubicBezTo>
                <a:cubicBezTo>
                  <a:pt x="5" y="300"/>
                  <a:pt x="0" y="246"/>
                  <a:pt x="129" y="201"/>
                </a:cubicBezTo>
                <a:cubicBezTo>
                  <a:pt x="258" y="156"/>
                  <a:pt x="542" y="136"/>
                  <a:pt x="811" y="123"/>
                </a:cubicBezTo>
                <a:cubicBezTo>
                  <a:pt x="1080" y="110"/>
                  <a:pt x="1571" y="0"/>
                  <a:pt x="1741" y="123"/>
                </a:cubicBezTo>
                <a:cubicBezTo>
                  <a:pt x="1911" y="246"/>
                  <a:pt x="1877" y="650"/>
                  <a:pt x="1835" y="860"/>
                </a:cubicBezTo>
                <a:cubicBezTo>
                  <a:pt x="1793" y="1070"/>
                  <a:pt x="1667" y="1305"/>
                  <a:pt x="1486" y="1386"/>
                </a:cubicBezTo>
                <a:cubicBezTo>
                  <a:pt x="1305" y="1467"/>
                  <a:pt x="901" y="1386"/>
                  <a:pt x="750" y="1347"/>
                </a:cubicBezTo>
                <a:cubicBezTo>
                  <a:pt x="599" y="1308"/>
                  <a:pt x="652" y="1250"/>
                  <a:pt x="578" y="1153"/>
                </a:cubicBezTo>
                <a:close/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4421586" y="2624138"/>
            <a:ext cx="526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a-DK" altLang="en-US" sz="2800" i="1">
                <a:solidFill>
                  <a:schemeClr val="folHlink"/>
                </a:solidFill>
                <a:latin typeface="Tahoma" panose="020B0604030504040204" pitchFamily="34" charset="0"/>
              </a:rPr>
              <a:t>T</a:t>
            </a:r>
            <a:r>
              <a:rPr lang="da-DK" altLang="en-US" sz="2800" baseline="-2500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endParaRPr lang="en-US" altLang="en-US" sz="2800" baseline="-250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6796189" y="1519238"/>
            <a:ext cx="526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a-DK" altLang="en-US" sz="2800" i="1">
                <a:solidFill>
                  <a:schemeClr val="folHlink"/>
                </a:solidFill>
                <a:latin typeface="Tahoma" panose="020B0604030504040204" pitchFamily="34" charset="0"/>
              </a:rPr>
              <a:t>T</a:t>
            </a:r>
            <a:r>
              <a:rPr lang="da-DK" altLang="en-US" sz="2800" baseline="-25000">
                <a:solidFill>
                  <a:schemeClr val="folHlink"/>
                </a:solidFill>
                <a:latin typeface="Tahoma" panose="020B0604030504040204" pitchFamily="34" charset="0"/>
              </a:rPr>
              <a:t>2</a:t>
            </a:r>
            <a:endParaRPr lang="en-US" altLang="en-US" sz="2800" baseline="-250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325</a:t>
            </a: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CBF71C-39FB-4F88-ABE6-8A74518A3160}" type="datetime1">
              <a:rPr lang="en-US" altLang="en-US" smtClean="0"/>
              <a:t>7/19/2016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3E96-6680-41C6-933D-1284C5A36CE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2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A5A5A5"/>
      </a:dk2>
      <a:lt2>
        <a:srgbClr val="92D050"/>
      </a:lt2>
      <a:accent1>
        <a:srgbClr val="852F08"/>
      </a:accent1>
      <a:accent2>
        <a:srgbClr val="ED7D31"/>
      </a:accent2>
      <a:accent3>
        <a:srgbClr val="525252"/>
      </a:accent3>
      <a:accent4>
        <a:srgbClr val="FFC000"/>
      </a:accent4>
      <a:accent5>
        <a:srgbClr val="0C0C0C"/>
      </a:accent5>
      <a:accent6>
        <a:srgbClr val="70AD47"/>
      </a:accent6>
      <a:hlink>
        <a:srgbClr val="52525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OSU</Template>
  <TotalTime>9259</TotalTime>
  <Words>5388</Words>
  <Application>Microsoft Office PowerPoint</Application>
  <PresentationFormat>A4 Paper (210x297 mm)</PresentationFormat>
  <Paragraphs>1587</Paragraphs>
  <Slides>71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5" baseType="lpstr">
      <vt:lpstr>Arial</vt:lpstr>
      <vt:lpstr>Calibri</vt:lpstr>
      <vt:lpstr>Calibri Light</vt:lpstr>
      <vt:lpstr>Courier New</vt:lpstr>
      <vt:lpstr>Math B</vt:lpstr>
      <vt:lpstr>Microsoft Sans Serif</vt:lpstr>
      <vt:lpstr>Monotype Sorts</vt:lpstr>
      <vt:lpstr>Symbol</vt:lpstr>
      <vt:lpstr>Tahoma</vt:lpstr>
      <vt:lpstr>Times New Roman</vt:lpstr>
      <vt:lpstr>Wingdings</vt:lpstr>
      <vt:lpstr>Office Theme</vt:lpstr>
      <vt:lpstr>Photo Editor Photo</vt:lpstr>
      <vt:lpstr>Equation</vt:lpstr>
      <vt:lpstr>Graph Algorithms Part 2 MST</vt:lpstr>
      <vt:lpstr>Ch 23 Spanning Trees</vt:lpstr>
      <vt:lpstr>Minimum Spanning Tree</vt:lpstr>
      <vt:lpstr>Minimum Spanning Tree</vt:lpstr>
      <vt:lpstr>Minimum Spanning Tree</vt:lpstr>
      <vt:lpstr>Minimum Spanning Tree</vt:lpstr>
      <vt:lpstr>Greedy Algorithms for Minimum Spanning Tree</vt:lpstr>
      <vt:lpstr>Minimum Spanning Trees</vt:lpstr>
      <vt:lpstr>Optimal Substructure</vt:lpstr>
      <vt:lpstr>Greedy Choice</vt:lpstr>
      <vt:lpstr>Greedy Choice (2)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Analysis of Prim’s Algorithm</vt:lpstr>
      <vt:lpstr>Analysis of Prim’s Algorithm</vt:lpstr>
      <vt:lpstr>Analysis of Prim’s Algorithm</vt:lpstr>
      <vt:lpstr>Prim’s Algorithm</vt:lpstr>
      <vt:lpstr>Prim’s Running Time</vt:lpstr>
      <vt:lpstr>Prim’s Example (2)</vt:lpstr>
      <vt:lpstr>Prim’s Example (2)</vt:lpstr>
      <vt:lpstr>Prim’s Example (2)</vt:lpstr>
      <vt:lpstr>Kruskal's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Correctness Of Kruskal’s Algorithm</vt:lpstr>
      <vt:lpstr>Kruskal’s Algorithm</vt:lpstr>
      <vt:lpstr>Kruskal’s Algorithm</vt:lpstr>
      <vt:lpstr>Kruskal’s Algorithm: Running Time</vt:lpstr>
      <vt:lpstr>Kruskal Running Time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MST</dc:title>
  <dc:subject>CS 325</dc:subject>
  <dc:creator>Schutfort, Julianne Marie - ONID</dc:creator>
  <cp:lastModifiedBy>Julianne Schutfort</cp:lastModifiedBy>
  <cp:revision>128</cp:revision>
  <dcterms:created xsi:type="dcterms:W3CDTF">2015-02-11T03:58:45Z</dcterms:created>
  <dcterms:modified xsi:type="dcterms:W3CDTF">2016-07-19T22:56:03Z</dcterms:modified>
</cp:coreProperties>
</file>