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 id="2147483899" r:id="rId2"/>
  </p:sldMasterIdLst>
  <p:notesMasterIdLst>
    <p:notesMasterId r:id="rId68"/>
  </p:notesMasterIdLst>
  <p:sldIdLst>
    <p:sldId id="582" r:id="rId3"/>
    <p:sldId id="541" r:id="rId4"/>
    <p:sldId id="542" r:id="rId5"/>
    <p:sldId id="543" r:id="rId6"/>
    <p:sldId id="544" r:id="rId7"/>
    <p:sldId id="556" r:id="rId8"/>
    <p:sldId id="557" r:id="rId9"/>
    <p:sldId id="561" r:id="rId10"/>
    <p:sldId id="583" r:id="rId11"/>
    <p:sldId id="584" r:id="rId12"/>
    <p:sldId id="585" r:id="rId13"/>
    <p:sldId id="586" r:id="rId14"/>
    <p:sldId id="587" r:id="rId15"/>
    <p:sldId id="588" r:id="rId16"/>
    <p:sldId id="564" r:id="rId17"/>
    <p:sldId id="565" r:id="rId18"/>
    <p:sldId id="566" r:id="rId19"/>
    <p:sldId id="567" r:id="rId20"/>
    <p:sldId id="568" r:id="rId21"/>
    <p:sldId id="569" r:id="rId22"/>
    <p:sldId id="650" r:id="rId23"/>
    <p:sldId id="651" r:id="rId24"/>
    <p:sldId id="652" r:id="rId25"/>
    <p:sldId id="653" r:id="rId26"/>
    <p:sldId id="654" r:id="rId27"/>
    <p:sldId id="638" r:id="rId28"/>
    <p:sldId id="639" r:id="rId29"/>
    <p:sldId id="640" r:id="rId30"/>
    <p:sldId id="598" r:id="rId31"/>
    <p:sldId id="599" r:id="rId32"/>
    <p:sldId id="600" r:id="rId33"/>
    <p:sldId id="601" r:id="rId34"/>
    <p:sldId id="604" r:id="rId35"/>
    <p:sldId id="606" r:id="rId36"/>
    <p:sldId id="641" r:id="rId37"/>
    <p:sldId id="635" r:id="rId38"/>
    <p:sldId id="590" r:id="rId39"/>
    <p:sldId id="592" r:id="rId40"/>
    <p:sldId id="591" r:id="rId41"/>
    <p:sldId id="593" r:id="rId42"/>
    <p:sldId id="594" r:id="rId43"/>
    <p:sldId id="644" r:id="rId44"/>
    <p:sldId id="645" r:id="rId45"/>
    <p:sldId id="646" r:id="rId46"/>
    <p:sldId id="647" r:id="rId47"/>
    <p:sldId id="648" r:id="rId48"/>
    <p:sldId id="649" r:id="rId49"/>
    <p:sldId id="510" r:id="rId50"/>
    <p:sldId id="511" r:id="rId51"/>
    <p:sldId id="512" r:id="rId52"/>
    <p:sldId id="513" r:id="rId53"/>
    <p:sldId id="514" r:id="rId54"/>
    <p:sldId id="515" r:id="rId55"/>
    <p:sldId id="516" r:id="rId56"/>
    <p:sldId id="517" r:id="rId57"/>
    <p:sldId id="656" r:id="rId58"/>
    <p:sldId id="657" r:id="rId59"/>
    <p:sldId id="658" r:id="rId60"/>
    <p:sldId id="659" r:id="rId61"/>
    <p:sldId id="660" r:id="rId62"/>
    <p:sldId id="589" r:id="rId63"/>
    <p:sldId id="655" r:id="rId64"/>
    <p:sldId id="595" r:id="rId65"/>
    <p:sldId id="596" r:id="rId66"/>
    <p:sldId id="636" r:id="rId67"/>
  </p:sldIdLst>
  <p:sldSz cx="9144000" cy="6858000" type="screen4x3"/>
  <p:notesSz cx="6858000" cy="9144000"/>
  <p:custDataLst>
    <p:tags r:id="rId69"/>
  </p:custDataLst>
  <p:defaultTex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i="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i="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i="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i="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990000"/>
    <a:srgbClr val="660066"/>
    <a:srgbClr val="336600"/>
    <a:srgbClr val="07D0D5"/>
    <a:srgbClr val="08EAF0"/>
    <a:srgbClr val="00CC99"/>
    <a:srgbClr val="FD07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1" autoAdjust="0"/>
    <p:restoredTop sz="94526" autoAdjust="0"/>
  </p:normalViewPr>
  <p:slideViewPr>
    <p:cSldViewPr snapToGrid="0">
      <p:cViewPr varScale="1">
        <p:scale>
          <a:sx n="84" d="100"/>
          <a:sy n="84" d="100"/>
        </p:scale>
        <p:origin x="1478" y="77"/>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90" d="100"/>
        <a:sy n="90" d="100"/>
      </p:scale>
      <p:origin x="0" y="9186"/>
    </p:cViewPr>
  </p:sorterViewPr>
  <p:notesViewPr>
    <p:cSldViewPr snapToGrid="0">
      <p:cViewPr varScale="1">
        <p:scale>
          <a:sx n="55" d="100"/>
          <a:sy n="55" d="100"/>
        </p:scale>
        <p:origin x="-175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i="0">
                <a:latin typeface="Arial" panose="020B0604020202020204" pitchFamily="34" charset="0"/>
                <a:cs typeface="Arial" panose="020B0604020202020204"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a:latin typeface="Arial" panose="020B0604020202020204" pitchFamily="34" charset="0"/>
                <a:cs typeface="Arial" panose="020B0604020202020204" pitchFamily="34"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i="0">
                <a:latin typeface="Arial" panose="020B0604020202020204" pitchFamily="34" charset="0"/>
                <a:cs typeface="Arial" panose="020B0604020202020204"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i="0"/>
            </a:lvl1pPr>
          </a:lstStyle>
          <a:p>
            <a:pPr>
              <a:defRPr/>
            </a:pPr>
            <a:fld id="{3469E5DA-06CF-43E1-98E0-37F5E93EDF43}" type="slidenum">
              <a:rPr lang="en-US" altLang="en-US"/>
              <a:pPr>
                <a:defRPr/>
              </a:pPr>
              <a:t>‹#›</a:t>
            </a:fld>
            <a:endParaRPr lang="en-US" altLang="en-US"/>
          </a:p>
        </p:txBody>
      </p:sp>
    </p:spTree>
    <p:extLst>
      <p:ext uri="{BB962C8B-B14F-4D97-AF65-F5344CB8AC3E}">
        <p14:creationId xmlns:p14="http://schemas.microsoft.com/office/powerpoint/2010/main" val="19958100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42011ED7-A463-4B5A-9111-9AE315E6137A}" type="slidenum">
              <a:rPr lang="en-US" altLang="en-US" smtClean="0">
                <a:solidFill>
                  <a:srgbClr val="000000"/>
                </a:solidFill>
                <a:latin typeface="Garamond" panose="02020404030301010803" pitchFamily="18" charset="0"/>
              </a:rPr>
              <a:pPr eaLnBrk="0" hangingPunct="0">
                <a:spcBef>
                  <a:spcPct val="0"/>
                </a:spcBef>
              </a:pPr>
              <a:t>2</a:t>
            </a:fld>
            <a:endParaRPr lang="en-US" altLang="en-US" smtClean="0">
              <a:solidFill>
                <a:srgbClr val="000000"/>
              </a:solidFill>
              <a:latin typeface="Garamond" panose="02020404030301010803"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696477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DF9F8700-4B3A-46D5-A9FC-B75D6800D0D6}" type="slidenum">
              <a:rPr lang="en-US" altLang="en-US" smtClean="0">
                <a:solidFill>
                  <a:srgbClr val="000000"/>
                </a:solidFill>
                <a:latin typeface="Garamond" panose="02020404030301010803" pitchFamily="18" charset="0"/>
              </a:rPr>
              <a:pPr eaLnBrk="0" hangingPunct="0">
                <a:spcBef>
                  <a:spcPct val="0"/>
                </a:spcBef>
              </a:pPr>
              <a:t>16</a:t>
            </a:fld>
            <a:endParaRPr lang="en-US" altLang="en-US" smtClean="0">
              <a:solidFill>
                <a:srgbClr val="000000"/>
              </a:solidFill>
              <a:latin typeface="Garamond" panose="02020404030301010803"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4056070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BEF54B8D-239F-4160-8B46-3435BAD32000}" type="slidenum">
              <a:rPr lang="en-US" altLang="en-US" smtClean="0">
                <a:solidFill>
                  <a:srgbClr val="000000"/>
                </a:solidFill>
                <a:latin typeface="Garamond" panose="02020404030301010803" pitchFamily="18" charset="0"/>
              </a:rPr>
              <a:pPr eaLnBrk="0" hangingPunct="0">
                <a:spcBef>
                  <a:spcPct val="0"/>
                </a:spcBef>
              </a:pPr>
              <a:t>17</a:t>
            </a:fld>
            <a:endParaRPr lang="en-US" altLang="en-US" smtClean="0">
              <a:solidFill>
                <a:srgbClr val="000000"/>
              </a:solidFill>
              <a:latin typeface="Garamond" panose="02020404030301010803"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2557145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A427B5F2-E28F-41B4-8075-7454B866A249}" type="slidenum">
              <a:rPr lang="en-US" altLang="en-US" smtClean="0">
                <a:solidFill>
                  <a:srgbClr val="000000"/>
                </a:solidFill>
                <a:latin typeface="Garamond" panose="02020404030301010803" pitchFamily="18" charset="0"/>
              </a:rPr>
              <a:pPr eaLnBrk="0" hangingPunct="0">
                <a:spcBef>
                  <a:spcPct val="0"/>
                </a:spcBef>
              </a:pPr>
              <a:t>18</a:t>
            </a:fld>
            <a:endParaRPr lang="en-US" altLang="en-US" smtClean="0">
              <a:solidFill>
                <a:srgbClr val="000000"/>
              </a:solidFill>
              <a:latin typeface="Garamond" panose="02020404030301010803"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2803314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E9B87669-6153-4716-AC81-1EFD4BB94298}" type="slidenum">
              <a:rPr lang="en-US" altLang="en-US" smtClean="0">
                <a:solidFill>
                  <a:srgbClr val="000000"/>
                </a:solidFill>
                <a:latin typeface="Garamond" panose="02020404030301010803" pitchFamily="18" charset="0"/>
              </a:rPr>
              <a:pPr eaLnBrk="0" hangingPunct="0">
                <a:spcBef>
                  <a:spcPct val="0"/>
                </a:spcBef>
              </a:pPr>
              <a:t>19</a:t>
            </a:fld>
            <a:endParaRPr lang="en-US" altLang="en-US" smtClean="0">
              <a:solidFill>
                <a:srgbClr val="000000"/>
              </a:solidFill>
              <a:latin typeface="Garamond" panose="02020404030301010803" pitchFamily="18"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993522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04169679-1817-4A07-BB06-FB33E3FB76EB}" type="slidenum">
              <a:rPr lang="en-US" altLang="en-US" smtClean="0">
                <a:solidFill>
                  <a:srgbClr val="000000"/>
                </a:solidFill>
                <a:latin typeface="Garamond" panose="02020404030301010803" pitchFamily="18" charset="0"/>
              </a:rPr>
              <a:pPr eaLnBrk="0" hangingPunct="0">
                <a:spcBef>
                  <a:spcPct val="0"/>
                </a:spcBef>
              </a:pPr>
              <a:t>20</a:t>
            </a:fld>
            <a:endParaRPr lang="en-US" altLang="en-US" smtClean="0">
              <a:solidFill>
                <a:srgbClr val="000000"/>
              </a:solidFill>
              <a:latin typeface="Garamond" panose="02020404030301010803"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1306176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6B689DD4-E3B4-4A89-97FC-29929453A6C8}" type="slidenum">
              <a:rPr lang="en-US" altLang="en-US" smtClean="0">
                <a:solidFill>
                  <a:srgbClr val="000000"/>
                </a:solidFill>
                <a:latin typeface="Garamond" panose="02020404030301010803" pitchFamily="18" charset="0"/>
              </a:rPr>
              <a:pPr eaLnBrk="0" hangingPunct="0">
                <a:spcBef>
                  <a:spcPct val="0"/>
                </a:spcBef>
              </a:pPr>
              <a:t>21</a:t>
            </a:fld>
            <a:endParaRPr lang="en-US" altLang="en-US" smtClean="0">
              <a:solidFill>
                <a:srgbClr val="000000"/>
              </a:solidFill>
              <a:latin typeface="Garamond" panose="02020404030301010803"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2806846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7403DE4D-3345-45B9-B316-0B9631BD7C5D}" type="slidenum">
              <a:rPr lang="en-US" altLang="en-US" smtClean="0">
                <a:solidFill>
                  <a:srgbClr val="000000"/>
                </a:solidFill>
                <a:latin typeface="Garamond" panose="02020404030301010803" pitchFamily="18" charset="0"/>
              </a:rPr>
              <a:pPr eaLnBrk="0" hangingPunct="0">
                <a:spcBef>
                  <a:spcPct val="0"/>
                </a:spcBef>
              </a:pPr>
              <a:t>22</a:t>
            </a:fld>
            <a:endParaRPr lang="en-US" altLang="en-US" smtClean="0">
              <a:solidFill>
                <a:srgbClr val="000000"/>
              </a:solidFill>
              <a:latin typeface="Garamond" panose="02020404030301010803"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1897897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E2C4A0F3-5445-4545-A6F2-4B1F5284161E}" type="slidenum">
              <a:rPr lang="en-US" altLang="en-US" smtClean="0">
                <a:solidFill>
                  <a:srgbClr val="000000"/>
                </a:solidFill>
                <a:latin typeface="Garamond" panose="02020404030301010803" pitchFamily="18" charset="0"/>
              </a:rPr>
              <a:pPr eaLnBrk="0" hangingPunct="0">
                <a:spcBef>
                  <a:spcPct val="0"/>
                </a:spcBef>
              </a:pPr>
              <a:t>23</a:t>
            </a:fld>
            <a:endParaRPr lang="en-US" altLang="en-US" smtClean="0">
              <a:solidFill>
                <a:srgbClr val="000000"/>
              </a:solidFill>
              <a:latin typeface="Garamond" panose="02020404030301010803"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764637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DA3EC97D-A147-44EA-882E-E5FC83B6FEDB}" type="slidenum">
              <a:rPr lang="en-US" altLang="en-US" smtClean="0">
                <a:solidFill>
                  <a:srgbClr val="000000"/>
                </a:solidFill>
                <a:latin typeface="Garamond" panose="02020404030301010803" pitchFamily="18" charset="0"/>
              </a:rPr>
              <a:pPr eaLnBrk="0" hangingPunct="0">
                <a:spcBef>
                  <a:spcPct val="0"/>
                </a:spcBef>
              </a:pPr>
              <a:t>25</a:t>
            </a:fld>
            <a:endParaRPr lang="en-US" altLang="en-US" smtClean="0">
              <a:solidFill>
                <a:srgbClr val="000000"/>
              </a:solidFill>
              <a:latin typeface="Garamond" panose="02020404030301010803"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2620243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Comic Sans MS" pitchFamily="66" charset="0"/>
              </a:defRPr>
            </a:lvl1pPr>
            <a:lvl2pPr marL="742950" indent="-285750" defTabSz="930275">
              <a:defRPr sz="2400">
                <a:solidFill>
                  <a:schemeClr val="tx1"/>
                </a:solidFill>
                <a:latin typeface="Comic Sans MS" pitchFamily="66" charset="0"/>
              </a:defRPr>
            </a:lvl2pPr>
            <a:lvl3pPr marL="1143000" indent="-228600" defTabSz="930275">
              <a:defRPr sz="2400">
                <a:solidFill>
                  <a:schemeClr val="tx1"/>
                </a:solidFill>
                <a:latin typeface="Comic Sans MS" pitchFamily="66" charset="0"/>
              </a:defRPr>
            </a:lvl3pPr>
            <a:lvl4pPr marL="1600200" indent="-228600" defTabSz="930275">
              <a:defRPr sz="2400">
                <a:solidFill>
                  <a:schemeClr val="tx1"/>
                </a:solidFill>
                <a:latin typeface="Comic Sans MS" pitchFamily="66" charset="0"/>
              </a:defRPr>
            </a:lvl4pPr>
            <a:lvl5pPr marL="2057400" indent="-228600" defTabSz="930275">
              <a:defRPr sz="2400">
                <a:solidFill>
                  <a:schemeClr val="tx1"/>
                </a:solidFill>
                <a:latin typeface="Comic Sans MS" pitchFamily="66" charset="0"/>
              </a:defRPr>
            </a:lvl5pPr>
            <a:lvl6pPr marL="2514600" indent="-228600" defTabSz="930275" eaLnBrk="0" fontAlgn="base" hangingPunct="0">
              <a:spcBef>
                <a:spcPct val="0"/>
              </a:spcBef>
              <a:spcAft>
                <a:spcPct val="0"/>
              </a:spcAft>
              <a:defRPr sz="2400">
                <a:solidFill>
                  <a:schemeClr val="tx1"/>
                </a:solidFill>
                <a:latin typeface="Comic Sans MS" pitchFamily="66" charset="0"/>
              </a:defRPr>
            </a:lvl6pPr>
            <a:lvl7pPr marL="2971800" indent="-228600" defTabSz="930275" eaLnBrk="0" fontAlgn="base" hangingPunct="0">
              <a:spcBef>
                <a:spcPct val="0"/>
              </a:spcBef>
              <a:spcAft>
                <a:spcPct val="0"/>
              </a:spcAft>
              <a:defRPr sz="2400">
                <a:solidFill>
                  <a:schemeClr val="tx1"/>
                </a:solidFill>
                <a:latin typeface="Comic Sans MS" pitchFamily="66" charset="0"/>
              </a:defRPr>
            </a:lvl7pPr>
            <a:lvl8pPr marL="3429000" indent="-228600" defTabSz="930275" eaLnBrk="0" fontAlgn="base" hangingPunct="0">
              <a:spcBef>
                <a:spcPct val="0"/>
              </a:spcBef>
              <a:spcAft>
                <a:spcPct val="0"/>
              </a:spcAft>
              <a:defRPr sz="2400">
                <a:solidFill>
                  <a:schemeClr val="tx1"/>
                </a:solidFill>
                <a:latin typeface="Comic Sans MS" pitchFamily="66" charset="0"/>
              </a:defRPr>
            </a:lvl8pPr>
            <a:lvl9pPr marL="3886200" indent="-228600" defTabSz="930275" eaLnBrk="0" fontAlgn="base" hangingPunct="0">
              <a:spcBef>
                <a:spcPct val="0"/>
              </a:spcBef>
              <a:spcAft>
                <a:spcPct val="0"/>
              </a:spcAft>
              <a:defRPr sz="2400">
                <a:solidFill>
                  <a:schemeClr val="tx1"/>
                </a:solidFill>
                <a:latin typeface="Comic Sans MS" pitchFamily="66" charset="0"/>
              </a:defRPr>
            </a:lvl9pPr>
          </a:lstStyle>
          <a:p>
            <a:fld id="{BADA4EBB-0E9E-4BE7-851F-3CED12696EE4}" type="slidenum">
              <a:rPr lang="en-US" altLang="en-US" sz="1200">
                <a:solidFill>
                  <a:prstClr val="black"/>
                </a:solidFill>
                <a:latin typeface="Symbol" pitchFamily="18" charset="2"/>
              </a:rPr>
              <a:pPr/>
              <a:t>32</a:t>
            </a:fld>
            <a:endParaRPr lang="en-US" altLang="en-US" sz="1200">
              <a:solidFill>
                <a:prstClr val="black"/>
              </a:solidFill>
              <a:latin typeface="Symbol" pitchFamily="18" charset="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Is there necessarily any feasible set?</a:t>
            </a:r>
          </a:p>
        </p:txBody>
      </p:sp>
    </p:spTree>
    <p:extLst>
      <p:ext uri="{BB962C8B-B14F-4D97-AF65-F5344CB8AC3E}">
        <p14:creationId xmlns:p14="http://schemas.microsoft.com/office/powerpoint/2010/main" val="3958976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BB109643-E3FD-4AA4-8ED5-5DC2F0B395FA}" type="slidenum">
              <a:rPr lang="en-US" altLang="en-US" smtClean="0">
                <a:solidFill>
                  <a:srgbClr val="000000"/>
                </a:solidFill>
                <a:latin typeface="Garamond" panose="02020404030301010803" pitchFamily="18" charset="0"/>
              </a:rPr>
              <a:pPr eaLnBrk="0" hangingPunct="0">
                <a:spcBef>
                  <a:spcPct val="0"/>
                </a:spcBef>
              </a:pPr>
              <a:t>3</a:t>
            </a:fld>
            <a:endParaRPr lang="en-US" altLang="en-US" smtClean="0">
              <a:solidFill>
                <a:srgbClr val="000000"/>
              </a:solidFill>
              <a:latin typeface="Garamond" panose="02020404030301010803"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2656116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79780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626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20044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89597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17459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14108">
              <a:defRPr sz="2000">
                <a:solidFill>
                  <a:schemeClr val="tx1"/>
                </a:solidFill>
                <a:latin typeface="Times New Roman" pitchFamily="18" charset="0"/>
              </a:defRPr>
            </a:lvl1pPr>
            <a:lvl2pPr marL="731286" indent="-281264" defTabSz="914108">
              <a:defRPr sz="2000">
                <a:solidFill>
                  <a:schemeClr val="tx1"/>
                </a:solidFill>
                <a:latin typeface="Times New Roman" pitchFamily="18" charset="0"/>
              </a:defRPr>
            </a:lvl2pPr>
            <a:lvl3pPr marL="1125055" indent="-225011" defTabSz="914108">
              <a:defRPr sz="2000">
                <a:solidFill>
                  <a:schemeClr val="tx1"/>
                </a:solidFill>
                <a:latin typeface="Times New Roman" pitchFamily="18" charset="0"/>
              </a:defRPr>
            </a:lvl3pPr>
            <a:lvl4pPr marL="1575077" indent="-225011" defTabSz="914108">
              <a:defRPr sz="2000">
                <a:solidFill>
                  <a:schemeClr val="tx1"/>
                </a:solidFill>
                <a:latin typeface="Times New Roman" pitchFamily="18" charset="0"/>
              </a:defRPr>
            </a:lvl4pPr>
            <a:lvl5pPr marL="2025099" indent="-225011" defTabSz="914108">
              <a:defRPr sz="2000">
                <a:solidFill>
                  <a:schemeClr val="tx1"/>
                </a:solidFill>
                <a:latin typeface="Times New Roman" pitchFamily="18" charset="0"/>
              </a:defRPr>
            </a:lvl5pPr>
            <a:lvl6pPr marL="2475121" indent="-225011" defTabSz="914108" eaLnBrk="0" fontAlgn="base" hangingPunct="0">
              <a:spcBef>
                <a:spcPct val="0"/>
              </a:spcBef>
              <a:spcAft>
                <a:spcPct val="0"/>
              </a:spcAft>
              <a:defRPr sz="2000">
                <a:solidFill>
                  <a:schemeClr val="tx1"/>
                </a:solidFill>
                <a:latin typeface="Times New Roman" pitchFamily="18" charset="0"/>
              </a:defRPr>
            </a:lvl6pPr>
            <a:lvl7pPr marL="2925143" indent="-225011" defTabSz="914108" eaLnBrk="0" fontAlgn="base" hangingPunct="0">
              <a:spcBef>
                <a:spcPct val="0"/>
              </a:spcBef>
              <a:spcAft>
                <a:spcPct val="0"/>
              </a:spcAft>
              <a:defRPr sz="2000">
                <a:solidFill>
                  <a:schemeClr val="tx1"/>
                </a:solidFill>
                <a:latin typeface="Times New Roman" pitchFamily="18" charset="0"/>
              </a:defRPr>
            </a:lvl7pPr>
            <a:lvl8pPr marL="3375165" indent="-225011" defTabSz="914108" eaLnBrk="0" fontAlgn="base" hangingPunct="0">
              <a:spcBef>
                <a:spcPct val="0"/>
              </a:spcBef>
              <a:spcAft>
                <a:spcPct val="0"/>
              </a:spcAft>
              <a:defRPr sz="2000">
                <a:solidFill>
                  <a:schemeClr val="tx1"/>
                </a:solidFill>
                <a:latin typeface="Times New Roman" pitchFamily="18" charset="0"/>
              </a:defRPr>
            </a:lvl8pPr>
            <a:lvl9pPr marL="3825187" indent="-225011" defTabSz="914108" eaLnBrk="0" fontAlgn="base" hangingPunct="0">
              <a:spcBef>
                <a:spcPct val="0"/>
              </a:spcBef>
              <a:spcAft>
                <a:spcPct val="0"/>
              </a:spcAft>
              <a:defRPr sz="2000">
                <a:solidFill>
                  <a:schemeClr val="tx1"/>
                </a:solidFill>
                <a:latin typeface="Times New Roman" pitchFamily="18" charset="0"/>
              </a:defRPr>
            </a:lvl9pPr>
          </a:lstStyle>
          <a:p>
            <a:fld id="{B73D237C-BEB9-43DB-A70D-8AEB3A28A7FB}" type="slidenum">
              <a:rPr lang="en-US" altLang="en-US" sz="1200"/>
              <a:pPr/>
              <a:t>42</a:t>
            </a:fld>
            <a:endParaRPr lang="en-US" alt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223647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14108">
              <a:defRPr sz="2000">
                <a:solidFill>
                  <a:schemeClr val="tx1"/>
                </a:solidFill>
                <a:latin typeface="Times New Roman" pitchFamily="18" charset="0"/>
              </a:defRPr>
            </a:lvl1pPr>
            <a:lvl2pPr marL="731286" indent="-281264" defTabSz="914108">
              <a:defRPr sz="2000">
                <a:solidFill>
                  <a:schemeClr val="tx1"/>
                </a:solidFill>
                <a:latin typeface="Times New Roman" pitchFamily="18" charset="0"/>
              </a:defRPr>
            </a:lvl2pPr>
            <a:lvl3pPr marL="1125055" indent="-225011" defTabSz="914108">
              <a:defRPr sz="2000">
                <a:solidFill>
                  <a:schemeClr val="tx1"/>
                </a:solidFill>
                <a:latin typeface="Times New Roman" pitchFamily="18" charset="0"/>
              </a:defRPr>
            </a:lvl3pPr>
            <a:lvl4pPr marL="1575077" indent="-225011" defTabSz="914108">
              <a:defRPr sz="2000">
                <a:solidFill>
                  <a:schemeClr val="tx1"/>
                </a:solidFill>
                <a:latin typeface="Times New Roman" pitchFamily="18" charset="0"/>
              </a:defRPr>
            </a:lvl4pPr>
            <a:lvl5pPr marL="2025099" indent="-225011" defTabSz="914108">
              <a:defRPr sz="2000">
                <a:solidFill>
                  <a:schemeClr val="tx1"/>
                </a:solidFill>
                <a:latin typeface="Times New Roman" pitchFamily="18" charset="0"/>
              </a:defRPr>
            </a:lvl5pPr>
            <a:lvl6pPr marL="2475121" indent="-225011" defTabSz="914108" eaLnBrk="0" fontAlgn="base" hangingPunct="0">
              <a:spcBef>
                <a:spcPct val="0"/>
              </a:spcBef>
              <a:spcAft>
                <a:spcPct val="0"/>
              </a:spcAft>
              <a:defRPr sz="2000">
                <a:solidFill>
                  <a:schemeClr val="tx1"/>
                </a:solidFill>
                <a:latin typeface="Times New Roman" pitchFamily="18" charset="0"/>
              </a:defRPr>
            </a:lvl6pPr>
            <a:lvl7pPr marL="2925143" indent="-225011" defTabSz="914108" eaLnBrk="0" fontAlgn="base" hangingPunct="0">
              <a:spcBef>
                <a:spcPct val="0"/>
              </a:spcBef>
              <a:spcAft>
                <a:spcPct val="0"/>
              </a:spcAft>
              <a:defRPr sz="2000">
                <a:solidFill>
                  <a:schemeClr val="tx1"/>
                </a:solidFill>
                <a:latin typeface="Times New Roman" pitchFamily="18" charset="0"/>
              </a:defRPr>
            </a:lvl7pPr>
            <a:lvl8pPr marL="3375165" indent="-225011" defTabSz="914108" eaLnBrk="0" fontAlgn="base" hangingPunct="0">
              <a:spcBef>
                <a:spcPct val="0"/>
              </a:spcBef>
              <a:spcAft>
                <a:spcPct val="0"/>
              </a:spcAft>
              <a:defRPr sz="2000">
                <a:solidFill>
                  <a:schemeClr val="tx1"/>
                </a:solidFill>
                <a:latin typeface="Times New Roman" pitchFamily="18" charset="0"/>
              </a:defRPr>
            </a:lvl8pPr>
            <a:lvl9pPr marL="3825187" indent="-225011" defTabSz="914108" eaLnBrk="0" fontAlgn="base" hangingPunct="0">
              <a:spcBef>
                <a:spcPct val="0"/>
              </a:spcBef>
              <a:spcAft>
                <a:spcPct val="0"/>
              </a:spcAft>
              <a:defRPr sz="2000">
                <a:solidFill>
                  <a:schemeClr val="tx1"/>
                </a:solidFill>
                <a:latin typeface="Times New Roman" pitchFamily="18" charset="0"/>
              </a:defRPr>
            </a:lvl9pPr>
          </a:lstStyle>
          <a:p>
            <a:fld id="{15126AE5-5AF2-4FC6-9B71-915CA999A3C6}" type="slidenum">
              <a:rPr lang="en-US" altLang="en-US" sz="1200"/>
              <a:pPr/>
              <a:t>43</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67731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14108">
              <a:defRPr sz="2000">
                <a:solidFill>
                  <a:schemeClr val="tx1"/>
                </a:solidFill>
                <a:latin typeface="Times New Roman" pitchFamily="18" charset="0"/>
              </a:defRPr>
            </a:lvl1pPr>
            <a:lvl2pPr marL="731286" indent="-281264" defTabSz="914108">
              <a:defRPr sz="2000">
                <a:solidFill>
                  <a:schemeClr val="tx1"/>
                </a:solidFill>
                <a:latin typeface="Times New Roman" pitchFamily="18" charset="0"/>
              </a:defRPr>
            </a:lvl2pPr>
            <a:lvl3pPr marL="1125055" indent="-225011" defTabSz="914108">
              <a:defRPr sz="2000">
                <a:solidFill>
                  <a:schemeClr val="tx1"/>
                </a:solidFill>
                <a:latin typeface="Times New Roman" pitchFamily="18" charset="0"/>
              </a:defRPr>
            </a:lvl3pPr>
            <a:lvl4pPr marL="1575077" indent="-225011" defTabSz="914108">
              <a:defRPr sz="2000">
                <a:solidFill>
                  <a:schemeClr val="tx1"/>
                </a:solidFill>
                <a:latin typeface="Times New Roman" pitchFamily="18" charset="0"/>
              </a:defRPr>
            </a:lvl4pPr>
            <a:lvl5pPr marL="2025099" indent="-225011" defTabSz="914108">
              <a:defRPr sz="2000">
                <a:solidFill>
                  <a:schemeClr val="tx1"/>
                </a:solidFill>
                <a:latin typeface="Times New Roman" pitchFamily="18" charset="0"/>
              </a:defRPr>
            </a:lvl5pPr>
            <a:lvl6pPr marL="2475121" indent="-225011" defTabSz="914108" eaLnBrk="0" fontAlgn="base" hangingPunct="0">
              <a:spcBef>
                <a:spcPct val="0"/>
              </a:spcBef>
              <a:spcAft>
                <a:spcPct val="0"/>
              </a:spcAft>
              <a:defRPr sz="2000">
                <a:solidFill>
                  <a:schemeClr val="tx1"/>
                </a:solidFill>
                <a:latin typeface="Times New Roman" pitchFamily="18" charset="0"/>
              </a:defRPr>
            </a:lvl6pPr>
            <a:lvl7pPr marL="2925143" indent="-225011" defTabSz="914108" eaLnBrk="0" fontAlgn="base" hangingPunct="0">
              <a:spcBef>
                <a:spcPct val="0"/>
              </a:spcBef>
              <a:spcAft>
                <a:spcPct val="0"/>
              </a:spcAft>
              <a:defRPr sz="2000">
                <a:solidFill>
                  <a:schemeClr val="tx1"/>
                </a:solidFill>
                <a:latin typeface="Times New Roman" pitchFamily="18" charset="0"/>
              </a:defRPr>
            </a:lvl7pPr>
            <a:lvl8pPr marL="3375165" indent="-225011" defTabSz="914108" eaLnBrk="0" fontAlgn="base" hangingPunct="0">
              <a:spcBef>
                <a:spcPct val="0"/>
              </a:spcBef>
              <a:spcAft>
                <a:spcPct val="0"/>
              </a:spcAft>
              <a:defRPr sz="2000">
                <a:solidFill>
                  <a:schemeClr val="tx1"/>
                </a:solidFill>
                <a:latin typeface="Times New Roman" pitchFamily="18" charset="0"/>
              </a:defRPr>
            </a:lvl8pPr>
            <a:lvl9pPr marL="3825187" indent="-225011" defTabSz="914108" eaLnBrk="0" fontAlgn="base" hangingPunct="0">
              <a:spcBef>
                <a:spcPct val="0"/>
              </a:spcBef>
              <a:spcAft>
                <a:spcPct val="0"/>
              </a:spcAft>
              <a:defRPr sz="2000">
                <a:solidFill>
                  <a:schemeClr val="tx1"/>
                </a:solidFill>
                <a:latin typeface="Times New Roman" pitchFamily="18" charset="0"/>
              </a:defRPr>
            </a:lvl9pPr>
          </a:lstStyle>
          <a:p>
            <a:fld id="{F2F9CA13-4300-4A44-8636-B7E3E3B84679}" type="slidenum">
              <a:rPr lang="en-US" altLang="en-US" sz="1200"/>
              <a:pPr/>
              <a:t>44</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300692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14108">
              <a:defRPr sz="2000">
                <a:solidFill>
                  <a:schemeClr val="tx1"/>
                </a:solidFill>
                <a:latin typeface="Times New Roman" pitchFamily="18" charset="0"/>
              </a:defRPr>
            </a:lvl1pPr>
            <a:lvl2pPr marL="731286" indent="-281264" defTabSz="914108">
              <a:defRPr sz="2000">
                <a:solidFill>
                  <a:schemeClr val="tx1"/>
                </a:solidFill>
                <a:latin typeface="Times New Roman" pitchFamily="18" charset="0"/>
              </a:defRPr>
            </a:lvl2pPr>
            <a:lvl3pPr marL="1125055" indent="-225011" defTabSz="914108">
              <a:defRPr sz="2000">
                <a:solidFill>
                  <a:schemeClr val="tx1"/>
                </a:solidFill>
                <a:latin typeface="Times New Roman" pitchFamily="18" charset="0"/>
              </a:defRPr>
            </a:lvl3pPr>
            <a:lvl4pPr marL="1575077" indent="-225011" defTabSz="914108">
              <a:defRPr sz="2000">
                <a:solidFill>
                  <a:schemeClr val="tx1"/>
                </a:solidFill>
                <a:latin typeface="Times New Roman" pitchFamily="18" charset="0"/>
              </a:defRPr>
            </a:lvl4pPr>
            <a:lvl5pPr marL="2025099" indent="-225011" defTabSz="914108">
              <a:defRPr sz="2000">
                <a:solidFill>
                  <a:schemeClr val="tx1"/>
                </a:solidFill>
                <a:latin typeface="Times New Roman" pitchFamily="18" charset="0"/>
              </a:defRPr>
            </a:lvl5pPr>
            <a:lvl6pPr marL="2475121" indent="-225011" defTabSz="914108" eaLnBrk="0" fontAlgn="base" hangingPunct="0">
              <a:spcBef>
                <a:spcPct val="0"/>
              </a:spcBef>
              <a:spcAft>
                <a:spcPct val="0"/>
              </a:spcAft>
              <a:defRPr sz="2000">
                <a:solidFill>
                  <a:schemeClr val="tx1"/>
                </a:solidFill>
                <a:latin typeface="Times New Roman" pitchFamily="18" charset="0"/>
              </a:defRPr>
            </a:lvl6pPr>
            <a:lvl7pPr marL="2925143" indent="-225011" defTabSz="914108" eaLnBrk="0" fontAlgn="base" hangingPunct="0">
              <a:spcBef>
                <a:spcPct val="0"/>
              </a:spcBef>
              <a:spcAft>
                <a:spcPct val="0"/>
              </a:spcAft>
              <a:defRPr sz="2000">
                <a:solidFill>
                  <a:schemeClr val="tx1"/>
                </a:solidFill>
                <a:latin typeface="Times New Roman" pitchFamily="18" charset="0"/>
              </a:defRPr>
            </a:lvl7pPr>
            <a:lvl8pPr marL="3375165" indent="-225011" defTabSz="914108" eaLnBrk="0" fontAlgn="base" hangingPunct="0">
              <a:spcBef>
                <a:spcPct val="0"/>
              </a:spcBef>
              <a:spcAft>
                <a:spcPct val="0"/>
              </a:spcAft>
              <a:defRPr sz="2000">
                <a:solidFill>
                  <a:schemeClr val="tx1"/>
                </a:solidFill>
                <a:latin typeface="Times New Roman" pitchFamily="18" charset="0"/>
              </a:defRPr>
            </a:lvl8pPr>
            <a:lvl9pPr marL="3825187" indent="-225011" defTabSz="914108" eaLnBrk="0" fontAlgn="base" hangingPunct="0">
              <a:spcBef>
                <a:spcPct val="0"/>
              </a:spcBef>
              <a:spcAft>
                <a:spcPct val="0"/>
              </a:spcAft>
              <a:defRPr sz="2000">
                <a:solidFill>
                  <a:schemeClr val="tx1"/>
                </a:solidFill>
                <a:latin typeface="Times New Roman" pitchFamily="18" charset="0"/>
              </a:defRPr>
            </a:lvl9pPr>
          </a:lstStyle>
          <a:p>
            <a:fld id="{2647BB8F-A539-49D4-81B7-B3A6878DCA84}" type="slidenum">
              <a:rPr lang="en-US" altLang="en-US" sz="1200"/>
              <a:pPr/>
              <a:t>45</a:t>
            </a:fld>
            <a:endParaRPr lang="en-US"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92340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14108">
              <a:defRPr sz="2000">
                <a:solidFill>
                  <a:schemeClr val="tx1"/>
                </a:solidFill>
                <a:latin typeface="Times New Roman" pitchFamily="18" charset="0"/>
              </a:defRPr>
            </a:lvl1pPr>
            <a:lvl2pPr marL="731286" indent="-281264" defTabSz="914108">
              <a:defRPr sz="2000">
                <a:solidFill>
                  <a:schemeClr val="tx1"/>
                </a:solidFill>
                <a:latin typeface="Times New Roman" pitchFamily="18" charset="0"/>
              </a:defRPr>
            </a:lvl2pPr>
            <a:lvl3pPr marL="1125055" indent="-225011" defTabSz="914108">
              <a:defRPr sz="2000">
                <a:solidFill>
                  <a:schemeClr val="tx1"/>
                </a:solidFill>
                <a:latin typeface="Times New Roman" pitchFamily="18" charset="0"/>
              </a:defRPr>
            </a:lvl3pPr>
            <a:lvl4pPr marL="1575077" indent="-225011" defTabSz="914108">
              <a:defRPr sz="2000">
                <a:solidFill>
                  <a:schemeClr val="tx1"/>
                </a:solidFill>
                <a:latin typeface="Times New Roman" pitchFamily="18" charset="0"/>
              </a:defRPr>
            </a:lvl4pPr>
            <a:lvl5pPr marL="2025099" indent="-225011" defTabSz="914108">
              <a:defRPr sz="2000">
                <a:solidFill>
                  <a:schemeClr val="tx1"/>
                </a:solidFill>
                <a:latin typeface="Times New Roman" pitchFamily="18" charset="0"/>
              </a:defRPr>
            </a:lvl5pPr>
            <a:lvl6pPr marL="2475121" indent="-225011" defTabSz="914108" eaLnBrk="0" fontAlgn="base" hangingPunct="0">
              <a:spcBef>
                <a:spcPct val="0"/>
              </a:spcBef>
              <a:spcAft>
                <a:spcPct val="0"/>
              </a:spcAft>
              <a:defRPr sz="2000">
                <a:solidFill>
                  <a:schemeClr val="tx1"/>
                </a:solidFill>
                <a:latin typeface="Times New Roman" pitchFamily="18" charset="0"/>
              </a:defRPr>
            </a:lvl6pPr>
            <a:lvl7pPr marL="2925143" indent="-225011" defTabSz="914108" eaLnBrk="0" fontAlgn="base" hangingPunct="0">
              <a:spcBef>
                <a:spcPct val="0"/>
              </a:spcBef>
              <a:spcAft>
                <a:spcPct val="0"/>
              </a:spcAft>
              <a:defRPr sz="2000">
                <a:solidFill>
                  <a:schemeClr val="tx1"/>
                </a:solidFill>
                <a:latin typeface="Times New Roman" pitchFamily="18" charset="0"/>
              </a:defRPr>
            </a:lvl7pPr>
            <a:lvl8pPr marL="3375165" indent="-225011" defTabSz="914108" eaLnBrk="0" fontAlgn="base" hangingPunct="0">
              <a:spcBef>
                <a:spcPct val="0"/>
              </a:spcBef>
              <a:spcAft>
                <a:spcPct val="0"/>
              </a:spcAft>
              <a:defRPr sz="2000">
                <a:solidFill>
                  <a:schemeClr val="tx1"/>
                </a:solidFill>
                <a:latin typeface="Times New Roman" pitchFamily="18" charset="0"/>
              </a:defRPr>
            </a:lvl8pPr>
            <a:lvl9pPr marL="3825187" indent="-225011" defTabSz="914108" eaLnBrk="0" fontAlgn="base" hangingPunct="0">
              <a:spcBef>
                <a:spcPct val="0"/>
              </a:spcBef>
              <a:spcAft>
                <a:spcPct val="0"/>
              </a:spcAft>
              <a:defRPr sz="2000">
                <a:solidFill>
                  <a:schemeClr val="tx1"/>
                </a:solidFill>
                <a:latin typeface="Times New Roman" pitchFamily="18" charset="0"/>
              </a:defRPr>
            </a:lvl9pPr>
          </a:lstStyle>
          <a:p>
            <a:fld id="{ABA2EBF5-5CB1-43E7-AAC7-CA7910260C92}" type="slidenum">
              <a:rPr lang="en-US" altLang="en-US" sz="1200"/>
              <a:pPr/>
              <a:t>46</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501869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8DD5F883-1377-4863-A87F-35284BD3C015}" type="slidenum">
              <a:rPr lang="en-US" altLang="en-US" smtClean="0">
                <a:solidFill>
                  <a:srgbClr val="000000"/>
                </a:solidFill>
                <a:latin typeface="Garamond" panose="02020404030301010803" pitchFamily="18" charset="0"/>
              </a:rPr>
              <a:pPr eaLnBrk="0" hangingPunct="0">
                <a:spcBef>
                  <a:spcPct val="0"/>
                </a:spcBef>
              </a:pPr>
              <a:t>4</a:t>
            </a:fld>
            <a:endParaRPr lang="en-US" altLang="en-US" smtClean="0">
              <a:solidFill>
                <a:srgbClr val="000000"/>
              </a:solidFill>
              <a:latin typeface="Garamond" panose="02020404030301010803"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299588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7F09231-67F9-43B6-867A-FB3058179B42}" type="slidenum">
              <a:rPr lang="en-US" altLang="en-US" smtClean="0"/>
              <a:pPr/>
              <a:t>55</a:t>
            </a:fld>
            <a:endParaRPr lang="en-US" altLang="en-US"/>
          </a:p>
        </p:txBody>
      </p:sp>
    </p:spTree>
    <p:extLst>
      <p:ext uri="{BB962C8B-B14F-4D97-AF65-F5344CB8AC3E}">
        <p14:creationId xmlns:p14="http://schemas.microsoft.com/office/powerpoint/2010/main" val="2227034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7701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0833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06D43078-840A-4EA0-AC31-1E75654569D1}" type="slidenum">
              <a:rPr lang="en-US" altLang="en-US" smtClean="0">
                <a:solidFill>
                  <a:srgbClr val="000000"/>
                </a:solidFill>
                <a:latin typeface="Garamond" panose="02020404030301010803" pitchFamily="18" charset="0"/>
              </a:rPr>
              <a:pPr eaLnBrk="0" hangingPunct="0">
                <a:spcBef>
                  <a:spcPct val="0"/>
                </a:spcBef>
              </a:pPr>
              <a:t>5</a:t>
            </a:fld>
            <a:endParaRPr lang="en-US" altLang="en-US" smtClean="0">
              <a:solidFill>
                <a:srgbClr val="000000"/>
              </a:solidFill>
              <a:latin typeface="Garamond" panose="02020404030301010803"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3839021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44A54407-E74F-4937-8940-14027A0E9892}" type="slidenum">
              <a:rPr lang="en-US" altLang="en-US" smtClean="0">
                <a:solidFill>
                  <a:srgbClr val="000000"/>
                </a:solidFill>
                <a:latin typeface="Garamond" panose="02020404030301010803" pitchFamily="18" charset="0"/>
              </a:rPr>
              <a:pPr eaLnBrk="0" hangingPunct="0">
                <a:spcBef>
                  <a:spcPct val="0"/>
                </a:spcBef>
              </a:pPr>
              <a:t>6</a:t>
            </a:fld>
            <a:endParaRPr lang="en-US" altLang="en-US" smtClean="0">
              <a:solidFill>
                <a:srgbClr val="000000"/>
              </a:solidFill>
              <a:latin typeface="Garamond" panose="02020404030301010803"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1152565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56D08AFD-28B5-4A95-982F-68B61BFE6254}" type="slidenum">
              <a:rPr lang="en-US" altLang="en-US" smtClean="0">
                <a:solidFill>
                  <a:srgbClr val="000000"/>
                </a:solidFill>
                <a:latin typeface="Garamond" panose="02020404030301010803" pitchFamily="18" charset="0"/>
              </a:rPr>
              <a:pPr eaLnBrk="0" hangingPunct="0">
                <a:spcBef>
                  <a:spcPct val="0"/>
                </a:spcBef>
              </a:pPr>
              <a:t>7</a:t>
            </a:fld>
            <a:endParaRPr lang="en-US" altLang="en-US" smtClean="0">
              <a:solidFill>
                <a:srgbClr val="000000"/>
              </a:solidFill>
              <a:latin typeface="Garamond" panose="02020404030301010803"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2231824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AB9D8646-C91D-4FEB-A4EC-7F3A7C2F5642}" type="slidenum">
              <a:rPr lang="en-US" altLang="en-US" smtClean="0">
                <a:solidFill>
                  <a:srgbClr val="000000"/>
                </a:solidFill>
                <a:latin typeface="Garamond" panose="02020404030301010803" pitchFamily="18" charset="0"/>
              </a:rPr>
              <a:pPr eaLnBrk="0" hangingPunct="0">
                <a:spcBef>
                  <a:spcPct val="0"/>
                </a:spcBef>
              </a:pPr>
              <a:t>8</a:t>
            </a:fld>
            <a:endParaRPr lang="en-US" altLang="en-US" smtClean="0">
              <a:solidFill>
                <a:srgbClr val="000000"/>
              </a:solidFill>
              <a:latin typeface="Garamond" panose="02020404030301010803"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1840912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BB109643-E3FD-4AA4-8ED5-5DC2F0B395FA}" type="slidenum">
              <a:rPr lang="en-US" altLang="en-US" smtClean="0">
                <a:solidFill>
                  <a:srgbClr val="000000"/>
                </a:solidFill>
                <a:latin typeface="Garamond" panose="02020404030301010803" pitchFamily="18" charset="0"/>
              </a:rPr>
              <a:pPr eaLnBrk="0" hangingPunct="0">
                <a:spcBef>
                  <a:spcPct val="0"/>
                </a:spcBef>
              </a:pPr>
              <a:t>9</a:t>
            </a:fld>
            <a:endParaRPr lang="en-US" altLang="en-US" smtClean="0">
              <a:solidFill>
                <a:srgbClr val="000000"/>
              </a:solidFill>
              <a:latin typeface="Garamond" panose="02020404030301010803"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2656116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0" hangingPunct="0">
              <a:spcBef>
                <a:spcPct val="0"/>
              </a:spcBef>
            </a:pPr>
            <a:fld id="{98EA1B63-CF55-4CDF-9C7A-CBE057B9F343}" type="slidenum">
              <a:rPr lang="en-US" altLang="en-US" smtClean="0">
                <a:solidFill>
                  <a:srgbClr val="000000"/>
                </a:solidFill>
                <a:latin typeface="Garamond" panose="02020404030301010803" pitchFamily="18" charset="0"/>
              </a:rPr>
              <a:pPr eaLnBrk="0" hangingPunct="0">
                <a:spcBef>
                  <a:spcPct val="0"/>
                </a:spcBef>
              </a:pPr>
              <a:t>15</a:t>
            </a:fld>
            <a:endParaRPr lang="en-US" altLang="en-US" smtClean="0">
              <a:solidFill>
                <a:srgbClr val="000000"/>
              </a:solidFill>
              <a:latin typeface="Garamond" panose="02020404030301010803"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tr-TR" altLang="en-US" smtClean="0"/>
          </a:p>
        </p:txBody>
      </p:sp>
    </p:spTree>
    <p:extLst>
      <p:ext uri="{BB962C8B-B14F-4D97-AF65-F5344CB8AC3E}">
        <p14:creationId xmlns:p14="http://schemas.microsoft.com/office/powerpoint/2010/main" val="2634420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eaLnBrk="0" hangingPunct="0">
              <a:defRPr i="1"/>
            </a:lvl1pPr>
          </a:lstStyle>
          <a:p>
            <a:pPr>
              <a:defRPr/>
            </a:pPr>
            <a:endParaRPr lang="en-US" altLang="en-US"/>
          </a:p>
        </p:txBody>
      </p:sp>
      <p:sp>
        <p:nvSpPr>
          <p:cNvPr id="5" name="Slide Number Placeholder 4"/>
          <p:cNvSpPr>
            <a:spLocks noGrp="1"/>
          </p:cNvSpPr>
          <p:nvPr>
            <p:ph type="sldNum" sz="quarter" idx="11"/>
          </p:nvPr>
        </p:nvSpPr>
        <p:spPr/>
        <p:txBody>
          <a:bodyPr/>
          <a:lstStyle>
            <a:lvl1pPr eaLnBrk="0" hangingPunct="0">
              <a:defRPr i="1"/>
            </a:lvl1pPr>
          </a:lstStyle>
          <a:p>
            <a:pPr>
              <a:defRPr/>
            </a:pPr>
            <a:fld id="{8CEAF604-EFF3-4119-A4AF-F118BBD52792}" type="slidenum">
              <a:rPr lang="en-US" altLang="en-US"/>
              <a:pPr>
                <a:defRPr/>
              </a:pPr>
              <a:t>‹#›</a:t>
            </a:fld>
            <a:r>
              <a:rPr lang="en-US" altLang="en-US"/>
              <a:t> of 52</a:t>
            </a:r>
          </a:p>
        </p:txBody>
      </p:sp>
    </p:spTree>
    <p:extLst>
      <p:ext uri="{BB962C8B-B14F-4D97-AF65-F5344CB8AC3E}">
        <p14:creationId xmlns:p14="http://schemas.microsoft.com/office/powerpoint/2010/main" val="101444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eaLnBrk="0" hangingPunct="0">
              <a:defRPr i="1"/>
            </a:lvl1pPr>
          </a:lstStyle>
          <a:p>
            <a:pPr>
              <a:defRPr/>
            </a:pPr>
            <a:endParaRPr lang="en-US" altLang="en-US"/>
          </a:p>
        </p:txBody>
      </p:sp>
      <p:sp>
        <p:nvSpPr>
          <p:cNvPr id="5" name="Slide Number Placeholder 4"/>
          <p:cNvSpPr>
            <a:spLocks noGrp="1"/>
          </p:cNvSpPr>
          <p:nvPr>
            <p:ph type="sldNum" sz="quarter" idx="11"/>
          </p:nvPr>
        </p:nvSpPr>
        <p:spPr/>
        <p:txBody>
          <a:bodyPr/>
          <a:lstStyle>
            <a:lvl1pPr eaLnBrk="0" hangingPunct="0">
              <a:defRPr i="1"/>
            </a:lvl1pPr>
          </a:lstStyle>
          <a:p>
            <a:pPr>
              <a:defRPr/>
            </a:pPr>
            <a:fld id="{C4CEB5EE-9E35-47F4-8E13-253895DD2315}" type="slidenum">
              <a:rPr lang="en-US" altLang="en-US"/>
              <a:pPr>
                <a:defRPr/>
              </a:pPr>
              <a:t>‹#›</a:t>
            </a:fld>
            <a:r>
              <a:rPr lang="en-US" altLang="en-US"/>
              <a:t> of 52</a:t>
            </a:r>
          </a:p>
        </p:txBody>
      </p:sp>
    </p:spTree>
    <p:extLst>
      <p:ext uri="{BB962C8B-B14F-4D97-AF65-F5344CB8AC3E}">
        <p14:creationId xmlns:p14="http://schemas.microsoft.com/office/powerpoint/2010/main" val="127112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74638"/>
            <a:ext cx="20955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74638"/>
            <a:ext cx="61341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eaLnBrk="0" hangingPunct="0">
              <a:defRPr i="1"/>
            </a:lvl1pPr>
          </a:lstStyle>
          <a:p>
            <a:pPr>
              <a:defRPr/>
            </a:pPr>
            <a:endParaRPr lang="en-US" altLang="en-US"/>
          </a:p>
        </p:txBody>
      </p:sp>
      <p:sp>
        <p:nvSpPr>
          <p:cNvPr id="5" name="Slide Number Placeholder 4"/>
          <p:cNvSpPr>
            <a:spLocks noGrp="1"/>
          </p:cNvSpPr>
          <p:nvPr>
            <p:ph type="sldNum" sz="quarter" idx="11"/>
          </p:nvPr>
        </p:nvSpPr>
        <p:spPr/>
        <p:txBody>
          <a:bodyPr/>
          <a:lstStyle>
            <a:lvl1pPr eaLnBrk="0" hangingPunct="0">
              <a:defRPr i="1"/>
            </a:lvl1pPr>
          </a:lstStyle>
          <a:p>
            <a:pPr>
              <a:defRPr/>
            </a:pPr>
            <a:fld id="{A81044C5-C5FD-4F49-B33C-10D4317FE9A3}" type="slidenum">
              <a:rPr lang="en-US" altLang="en-US"/>
              <a:pPr>
                <a:defRPr/>
              </a:pPr>
              <a:t>‹#›</a:t>
            </a:fld>
            <a:r>
              <a:rPr lang="en-US" altLang="en-US"/>
              <a:t> of 52</a:t>
            </a:r>
          </a:p>
        </p:txBody>
      </p:sp>
    </p:spTree>
    <p:extLst>
      <p:ext uri="{BB962C8B-B14F-4D97-AF65-F5344CB8AC3E}">
        <p14:creationId xmlns:p14="http://schemas.microsoft.com/office/powerpoint/2010/main" val="3800842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eaLnBrk="0" hangingPunct="0">
              <a:defRPr i="1"/>
            </a:lvl1pPr>
          </a:lstStyle>
          <a:p>
            <a:pPr>
              <a:defRPr/>
            </a:pPr>
            <a:endParaRPr lang="en-US" altLang="en-US"/>
          </a:p>
        </p:txBody>
      </p:sp>
      <p:sp>
        <p:nvSpPr>
          <p:cNvPr id="6" name="Slide Number Placeholder 5"/>
          <p:cNvSpPr>
            <a:spLocks noGrp="1"/>
          </p:cNvSpPr>
          <p:nvPr>
            <p:ph type="sldNum" sz="quarter" idx="11"/>
          </p:nvPr>
        </p:nvSpPr>
        <p:spPr/>
        <p:txBody>
          <a:bodyPr/>
          <a:lstStyle>
            <a:lvl1pPr eaLnBrk="0" hangingPunct="0">
              <a:defRPr i="1"/>
            </a:lvl1pPr>
          </a:lstStyle>
          <a:p>
            <a:pPr>
              <a:defRPr/>
            </a:pPr>
            <a:fld id="{780A65F8-6690-41CE-8CF8-2F90A6201044}" type="slidenum">
              <a:rPr lang="en-US" altLang="en-US"/>
              <a:pPr>
                <a:defRPr/>
              </a:pPr>
              <a:t>‹#›</a:t>
            </a:fld>
            <a:r>
              <a:rPr lang="en-US" altLang="en-US"/>
              <a:t> of 52</a:t>
            </a:r>
          </a:p>
        </p:txBody>
      </p:sp>
    </p:spTree>
    <p:extLst>
      <p:ext uri="{BB962C8B-B14F-4D97-AF65-F5344CB8AC3E}">
        <p14:creationId xmlns:p14="http://schemas.microsoft.com/office/powerpoint/2010/main" val="2474885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p:txBody>
          <a:bodyPr/>
          <a:lstStyle>
            <a:lvl1pPr eaLnBrk="0" hangingPunct="0">
              <a:defRPr i="1"/>
            </a:lvl1pPr>
          </a:lstStyle>
          <a:p>
            <a:pPr>
              <a:defRPr/>
            </a:pPr>
            <a:endParaRPr lang="en-US" altLang="en-US"/>
          </a:p>
        </p:txBody>
      </p:sp>
      <p:sp>
        <p:nvSpPr>
          <p:cNvPr id="7" name="Slide Number Placeholder 6"/>
          <p:cNvSpPr>
            <a:spLocks noGrp="1"/>
          </p:cNvSpPr>
          <p:nvPr>
            <p:ph type="sldNum" sz="quarter" idx="11"/>
          </p:nvPr>
        </p:nvSpPr>
        <p:spPr/>
        <p:txBody>
          <a:bodyPr/>
          <a:lstStyle>
            <a:lvl1pPr eaLnBrk="0" hangingPunct="0">
              <a:defRPr i="1"/>
            </a:lvl1pPr>
          </a:lstStyle>
          <a:p>
            <a:pPr>
              <a:defRPr/>
            </a:pPr>
            <a:fld id="{AC8B5693-92E8-4C70-B517-79F1217F9C1C}" type="slidenum">
              <a:rPr lang="en-US" altLang="en-US"/>
              <a:pPr>
                <a:defRPr/>
              </a:pPr>
              <a:t>‹#›</a:t>
            </a:fld>
            <a:r>
              <a:rPr lang="en-US" altLang="en-US"/>
              <a:t> of 52</a:t>
            </a:r>
          </a:p>
        </p:txBody>
      </p:sp>
    </p:spTree>
    <p:extLst>
      <p:ext uri="{BB962C8B-B14F-4D97-AF65-F5344CB8AC3E}">
        <p14:creationId xmlns:p14="http://schemas.microsoft.com/office/powerpoint/2010/main" val="1166200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Footer Placeholder 3"/>
          <p:cNvSpPr>
            <a:spLocks noGrp="1"/>
          </p:cNvSpPr>
          <p:nvPr>
            <p:ph type="ftr" sz="quarter" idx="10"/>
          </p:nvPr>
        </p:nvSpPr>
        <p:spPr/>
        <p:txBody>
          <a:bodyPr/>
          <a:lstStyle>
            <a:lvl1pPr eaLnBrk="0" hangingPunct="0">
              <a:defRPr i="1"/>
            </a:lvl1pPr>
          </a:lstStyle>
          <a:p>
            <a:pPr>
              <a:defRPr/>
            </a:pPr>
            <a:endParaRPr lang="en-US" altLang="en-US"/>
          </a:p>
        </p:txBody>
      </p:sp>
      <p:sp>
        <p:nvSpPr>
          <p:cNvPr id="5" name="Slide Number Placeholder 4"/>
          <p:cNvSpPr>
            <a:spLocks noGrp="1"/>
          </p:cNvSpPr>
          <p:nvPr>
            <p:ph type="sldNum" sz="quarter" idx="11"/>
          </p:nvPr>
        </p:nvSpPr>
        <p:spPr/>
        <p:txBody>
          <a:bodyPr/>
          <a:lstStyle>
            <a:lvl1pPr eaLnBrk="0" hangingPunct="0">
              <a:defRPr i="1"/>
            </a:lvl1pPr>
          </a:lstStyle>
          <a:p>
            <a:pPr>
              <a:defRPr/>
            </a:pPr>
            <a:fld id="{3C91DFD4-5904-4250-8C87-8BAA5BEA9ED4}" type="slidenum">
              <a:rPr lang="en-US" altLang="en-US"/>
              <a:pPr>
                <a:defRPr/>
              </a:pPr>
              <a:t>‹#›</a:t>
            </a:fld>
            <a:r>
              <a:rPr lang="en-US" altLang="en-US"/>
              <a:t> of 52</a:t>
            </a:r>
          </a:p>
        </p:txBody>
      </p:sp>
    </p:spTree>
    <p:extLst>
      <p:ext uri="{BB962C8B-B14F-4D97-AF65-F5344CB8AC3E}">
        <p14:creationId xmlns:p14="http://schemas.microsoft.com/office/powerpoint/2010/main" val="4063719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eaLnBrk="0" hangingPunct="0">
              <a:defRPr i="1" smtClean="0"/>
            </a:lvl1pPr>
          </a:lstStyle>
          <a:p>
            <a:pPr>
              <a:defRPr/>
            </a:pPr>
            <a:endParaRPr lang="en-US" altLang="en-US"/>
          </a:p>
        </p:txBody>
      </p:sp>
      <p:sp>
        <p:nvSpPr>
          <p:cNvPr id="5" name="Slide Number Placeholder 4"/>
          <p:cNvSpPr>
            <a:spLocks noGrp="1"/>
          </p:cNvSpPr>
          <p:nvPr>
            <p:ph type="sldNum" sz="quarter" idx="11"/>
          </p:nvPr>
        </p:nvSpPr>
        <p:spPr/>
        <p:txBody>
          <a:bodyPr/>
          <a:lstStyle>
            <a:lvl1pPr eaLnBrk="0" hangingPunct="0">
              <a:defRPr i="1" smtClean="0"/>
            </a:lvl1pPr>
          </a:lstStyle>
          <a:p>
            <a:pPr>
              <a:defRPr/>
            </a:pPr>
            <a:fld id="{6E6766BF-2528-48BF-92E7-FBF7C50075BC}" type="slidenum">
              <a:rPr lang="en-US" altLang="en-US"/>
              <a:pPr>
                <a:defRPr/>
              </a:pPr>
              <a:t>‹#›</a:t>
            </a:fld>
            <a:r>
              <a:rPr lang="en-US" altLang="en-US"/>
              <a:t> of 52</a:t>
            </a:r>
          </a:p>
        </p:txBody>
      </p:sp>
    </p:spTree>
    <p:extLst>
      <p:ext uri="{BB962C8B-B14F-4D97-AF65-F5344CB8AC3E}">
        <p14:creationId xmlns:p14="http://schemas.microsoft.com/office/powerpoint/2010/main" val="2310323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87B5BE52-FA08-4EA2-81C2-BC2CF8898D2E}" type="datetime1">
              <a:rPr lang="en-US" altLang="en-US" smtClean="0">
                <a:solidFill>
                  <a:srgbClr val="000000"/>
                </a:solidFill>
              </a:rPr>
              <a:t>7/25/2016</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r>
              <a:rPr lang="en-US" altLang="en-US">
                <a:solidFill>
                  <a:srgbClr val="000000"/>
                </a:solidFill>
              </a:rPr>
              <a:t>Page </a:t>
            </a:r>
            <a:fld id="{77E3FCF5-3B03-47E7-B2A8-FD2E8744F31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73542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E9089CE9-2D7D-4DD0-9809-D7E769DD23AF}" type="datetime1">
              <a:rPr lang="en-US" altLang="en-US" smtClean="0">
                <a:solidFill>
                  <a:srgbClr val="000000"/>
                </a:solidFill>
              </a:rPr>
              <a:t>7/25/2016</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r>
              <a:rPr lang="en-US" altLang="en-US">
                <a:solidFill>
                  <a:srgbClr val="000000"/>
                </a:solidFill>
              </a:rPr>
              <a:t>Page </a:t>
            </a:r>
            <a:fld id="{A112C9F8-8BDB-44A4-A911-7D18A4F08B2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5941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3EA18DF-334A-4366-90B8-41C3010B3E9C}" type="datetime1">
              <a:rPr lang="en-US" altLang="en-US" smtClean="0">
                <a:solidFill>
                  <a:srgbClr val="000000"/>
                </a:solidFill>
              </a:rPr>
              <a:t>7/25/2016</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r>
              <a:rPr lang="en-US" altLang="en-US">
                <a:solidFill>
                  <a:srgbClr val="000000"/>
                </a:solidFill>
              </a:rPr>
              <a:t>Page </a:t>
            </a:r>
            <a:fld id="{59C739D6-5979-4037-9336-5649F33E8D9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70053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8FBC5748-E134-4EC6-8506-EE1D388FC5C0}" type="datetime1">
              <a:rPr lang="en-US" altLang="en-US" smtClean="0">
                <a:solidFill>
                  <a:srgbClr val="000000"/>
                </a:solidFill>
              </a:rPr>
              <a:t>7/25/2016</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r>
              <a:rPr lang="en-US" altLang="en-US">
                <a:solidFill>
                  <a:srgbClr val="000000"/>
                </a:solidFill>
              </a:rPr>
              <a:t>Page </a:t>
            </a:r>
            <a:fld id="{4246161C-6B0E-437A-92FF-8A92A20CACE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0357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eaLnBrk="0" hangingPunct="0">
              <a:defRPr i="1"/>
            </a:lvl1pPr>
          </a:lstStyle>
          <a:p>
            <a:pPr>
              <a:defRPr/>
            </a:pPr>
            <a:endParaRPr lang="en-US" altLang="en-US"/>
          </a:p>
        </p:txBody>
      </p:sp>
      <p:sp>
        <p:nvSpPr>
          <p:cNvPr id="5" name="Slide Number Placeholder 4"/>
          <p:cNvSpPr>
            <a:spLocks noGrp="1"/>
          </p:cNvSpPr>
          <p:nvPr>
            <p:ph type="sldNum" sz="quarter" idx="11"/>
          </p:nvPr>
        </p:nvSpPr>
        <p:spPr/>
        <p:txBody>
          <a:bodyPr/>
          <a:lstStyle>
            <a:lvl1pPr eaLnBrk="0" hangingPunct="0">
              <a:defRPr i="1"/>
            </a:lvl1pPr>
          </a:lstStyle>
          <a:p>
            <a:pPr>
              <a:defRPr/>
            </a:pPr>
            <a:fld id="{21F377FA-3706-488F-A959-D4FA3CFF04BB}" type="slidenum">
              <a:rPr lang="en-US" altLang="en-US"/>
              <a:pPr>
                <a:defRPr/>
              </a:pPr>
              <a:t>‹#›</a:t>
            </a:fld>
            <a:r>
              <a:rPr lang="en-US" altLang="en-US"/>
              <a:t> of 52</a:t>
            </a:r>
          </a:p>
        </p:txBody>
      </p:sp>
    </p:spTree>
    <p:extLst>
      <p:ext uri="{BB962C8B-B14F-4D97-AF65-F5344CB8AC3E}">
        <p14:creationId xmlns:p14="http://schemas.microsoft.com/office/powerpoint/2010/main" val="11316071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09E50875-6B43-4F51-8972-404F5DFFB3B7}" type="datetime1">
              <a:rPr lang="en-US" altLang="en-US" smtClean="0">
                <a:solidFill>
                  <a:srgbClr val="000000"/>
                </a:solidFill>
              </a:rPr>
              <a:t>7/25/2016</a:t>
            </a:fld>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r>
              <a:rPr lang="en-US" altLang="en-US">
                <a:solidFill>
                  <a:srgbClr val="000000"/>
                </a:solidFill>
              </a:rPr>
              <a:t>Page </a:t>
            </a:r>
            <a:fld id="{657DF3C1-AFC0-48CE-A86A-DF3E6942E5D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074473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E626CC83-28CD-4B33-9101-97BCA211872F}" type="datetime1">
              <a:rPr lang="en-US" altLang="en-US" smtClean="0">
                <a:solidFill>
                  <a:srgbClr val="000000"/>
                </a:solidFill>
              </a:rPr>
              <a:t>7/25/2016</a:t>
            </a:fld>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r>
              <a:rPr lang="en-US" altLang="en-US">
                <a:solidFill>
                  <a:srgbClr val="000000"/>
                </a:solidFill>
              </a:rPr>
              <a:t>Page </a:t>
            </a:r>
            <a:fld id="{EFB704B2-CD57-4169-8640-14D27FFBD6E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25076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46D6A78-11B7-444B-A62F-44777A1C2193}" type="datetime1">
              <a:rPr lang="en-US" altLang="en-US" smtClean="0">
                <a:solidFill>
                  <a:srgbClr val="000000"/>
                </a:solidFill>
              </a:rPr>
              <a:t>7/25/2016</a:t>
            </a:fld>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r>
              <a:rPr lang="en-US" altLang="en-US">
                <a:solidFill>
                  <a:srgbClr val="000000"/>
                </a:solidFill>
              </a:rPr>
              <a:t>Page </a:t>
            </a:r>
            <a:fld id="{904993D2-2B62-455A-BFD1-410179DBE2B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78449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7CBE6A44-078D-4CE3-AC4D-5F20F999FB81}" type="datetime1">
              <a:rPr lang="en-US" altLang="en-US" smtClean="0">
                <a:solidFill>
                  <a:srgbClr val="000000"/>
                </a:solidFill>
              </a:rPr>
              <a:t>7/25/2016</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r>
              <a:rPr lang="en-US" altLang="en-US">
                <a:solidFill>
                  <a:srgbClr val="000000"/>
                </a:solidFill>
              </a:rPr>
              <a:t>Page </a:t>
            </a:r>
            <a:fld id="{B44B18C7-E070-417A-AE66-E0588B4A2B0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03818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4527ACA9-CC81-4BE9-9F33-E87F26C21F05}" type="datetime1">
              <a:rPr lang="en-US" altLang="en-US" smtClean="0">
                <a:solidFill>
                  <a:srgbClr val="000000"/>
                </a:solidFill>
              </a:rPr>
              <a:t>7/25/2016</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r>
              <a:rPr lang="en-US" altLang="en-US">
                <a:solidFill>
                  <a:srgbClr val="000000"/>
                </a:solidFill>
              </a:rPr>
              <a:t>Page </a:t>
            </a:r>
            <a:fld id="{7F6D1EBA-0B36-40F1-925B-C4912687E63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176055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88A9865-2297-4850-AF24-5773DD3A1410}" type="datetime1">
              <a:rPr lang="en-US" altLang="en-US" smtClean="0">
                <a:solidFill>
                  <a:srgbClr val="000000"/>
                </a:solidFill>
              </a:rPr>
              <a:t>7/25/2016</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r>
              <a:rPr lang="en-US" altLang="en-US">
                <a:solidFill>
                  <a:srgbClr val="000000"/>
                </a:solidFill>
              </a:rPr>
              <a:t>Page </a:t>
            </a:r>
            <a:fld id="{75C2F241-3B48-4E63-9EDB-A533C46E27A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40684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572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93E046-EE41-44F9-B3B1-C38D668D32E8}" type="datetime1">
              <a:rPr lang="en-US" altLang="en-US" smtClean="0">
                <a:solidFill>
                  <a:srgbClr val="000000"/>
                </a:solidFill>
              </a:rPr>
              <a:t>7/25/2016</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r>
              <a:rPr lang="en-US" altLang="en-US">
                <a:solidFill>
                  <a:srgbClr val="000000"/>
                </a:solidFill>
              </a:rPr>
              <a:t>Page </a:t>
            </a:r>
            <a:fld id="{BA59B278-C306-4FF0-AD7E-1B69F9609F7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06200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eaLnBrk="0" hangingPunct="0">
              <a:defRPr i="1"/>
            </a:lvl1pPr>
          </a:lstStyle>
          <a:p>
            <a:pPr>
              <a:defRPr/>
            </a:pPr>
            <a:endParaRPr lang="en-US" altLang="en-US"/>
          </a:p>
        </p:txBody>
      </p:sp>
      <p:sp>
        <p:nvSpPr>
          <p:cNvPr id="5" name="Slide Number Placeholder 4"/>
          <p:cNvSpPr>
            <a:spLocks noGrp="1"/>
          </p:cNvSpPr>
          <p:nvPr>
            <p:ph type="sldNum" sz="quarter" idx="11"/>
          </p:nvPr>
        </p:nvSpPr>
        <p:spPr/>
        <p:txBody>
          <a:bodyPr/>
          <a:lstStyle>
            <a:lvl1pPr eaLnBrk="0" hangingPunct="0">
              <a:defRPr i="1"/>
            </a:lvl1pPr>
          </a:lstStyle>
          <a:p>
            <a:pPr>
              <a:defRPr/>
            </a:pPr>
            <a:fld id="{6EFB5C05-9937-40E4-92E1-61F7CF93093D}" type="slidenum">
              <a:rPr lang="en-US" altLang="en-US"/>
              <a:pPr>
                <a:defRPr/>
              </a:pPr>
              <a:t>‹#›</a:t>
            </a:fld>
            <a:r>
              <a:rPr lang="en-US" altLang="en-US"/>
              <a:t> of 52</a:t>
            </a:r>
          </a:p>
        </p:txBody>
      </p:sp>
    </p:spTree>
    <p:extLst>
      <p:ext uri="{BB962C8B-B14F-4D97-AF65-F5344CB8AC3E}">
        <p14:creationId xmlns:p14="http://schemas.microsoft.com/office/powerpoint/2010/main" val="230324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eaLnBrk="0" hangingPunct="0">
              <a:defRPr i="1"/>
            </a:lvl1pPr>
          </a:lstStyle>
          <a:p>
            <a:pPr>
              <a:defRPr/>
            </a:pPr>
            <a:endParaRPr lang="en-US" altLang="en-US"/>
          </a:p>
        </p:txBody>
      </p:sp>
      <p:sp>
        <p:nvSpPr>
          <p:cNvPr id="6" name="Slide Number Placeholder 5"/>
          <p:cNvSpPr>
            <a:spLocks noGrp="1"/>
          </p:cNvSpPr>
          <p:nvPr>
            <p:ph type="sldNum" sz="quarter" idx="11"/>
          </p:nvPr>
        </p:nvSpPr>
        <p:spPr/>
        <p:txBody>
          <a:bodyPr/>
          <a:lstStyle>
            <a:lvl1pPr eaLnBrk="0" hangingPunct="0">
              <a:defRPr i="1"/>
            </a:lvl1pPr>
          </a:lstStyle>
          <a:p>
            <a:pPr>
              <a:defRPr/>
            </a:pPr>
            <a:fld id="{E9B0C86B-DD40-4B8B-9C9B-C573F7AA3C01}" type="slidenum">
              <a:rPr lang="en-US" altLang="en-US"/>
              <a:pPr>
                <a:defRPr/>
              </a:pPr>
              <a:t>‹#›</a:t>
            </a:fld>
            <a:r>
              <a:rPr lang="en-US" altLang="en-US"/>
              <a:t> of 52</a:t>
            </a:r>
          </a:p>
        </p:txBody>
      </p:sp>
    </p:spTree>
    <p:extLst>
      <p:ext uri="{BB962C8B-B14F-4D97-AF65-F5344CB8AC3E}">
        <p14:creationId xmlns:p14="http://schemas.microsoft.com/office/powerpoint/2010/main" val="210449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eaLnBrk="0" hangingPunct="0">
              <a:defRPr i="1"/>
            </a:lvl1pPr>
          </a:lstStyle>
          <a:p>
            <a:pPr>
              <a:defRPr/>
            </a:pPr>
            <a:endParaRPr lang="en-US" altLang="en-US"/>
          </a:p>
        </p:txBody>
      </p:sp>
      <p:sp>
        <p:nvSpPr>
          <p:cNvPr id="8" name="Slide Number Placeholder 7"/>
          <p:cNvSpPr>
            <a:spLocks noGrp="1"/>
          </p:cNvSpPr>
          <p:nvPr>
            <p:ph type="sldNum" sz="quarter" idx="11"/>
          </p:nvPr>
        </p:nvSpPr>
        <p:spPr/>
        <p:txBody>
          <a:bodyPr/>
          <a:lstStyle>
            <a:lvl1pPr eaLnBrk="0" hangingPunct="0">
              <a:defRPr i="1"/>
            </a:lvl1pPr>
          </a:lstStyle>
          <a:p>
            <a:pPr>
              <a:defRPr/>
            </a:pPr>
            <a:fld id="{3C114C81-41B9-4B21-A2A3-DCCBCC8191E5}" type="slidenum">
              <a:rPr lang="en-US" altLang="en-US"/>
              <a:pPr>
                <a:defRPr/>
              </a:pPr>
              <a:t>‹#›</a:t>
            </a:fld>
            <a:r>
              <a:rPr lang="en-US" altLang="en-US"/>
              <a:t> of 52</a:t>
            </a:r>
          </a:p>
        </p:txBody>
      </p:sp>
    </p:spTree>
    <p:extLst>
      <p:ext uri="{BB962C8B-B14F-4D97-AF65-F5344CB8AC3E}">
        <p14:creationId xmlns:p14="http://schemas.microsoft.com/office/powerpoint/2010/main" val="371830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eaLnBrk="0" hangingPunct="0">
              <a:defRPr i="1"/>
            </a:lvl1pPr>
          </a:lstStyle>
          <a:p>
            <a:pPr>
              <a:defRPr/>
            </a:pPr>
            <a:endParaRPr lang="en-US" altLang="en-US"/>
          </a:p>
        </p:txBody>
      </p:sp>
      <p:sp>
        <p:nvSpPr>
          <p:cNvPr id="4" name="Slide Number Placeholder 3"/>
          <p:cNvSpPr>
            <a:spLocks noGrp="1"/>
          </p:cNvSpPr>
          <p:nvPr>
            <p:ph type="sldNum" sz="quarter" idx="11"/>
          </p:nvPr>
        </p:nvSpPr>
        <p:spPr/>
        <p:txBody>
          <a:bodyPr/>
          <a:lstStyle>
            <a:lvl1pPr eaLnBrk="0" hangingPunct="0">
              <a:defRPr i="1"/>
            </a:lvl1pPr>
          </a:lstStyle>
          <a:p>
            <a:pPr>
              <a:defRPr/>
            </a:pPr>
            <a:fld id="{6F936E6C-028F-49E1-90D3-BEDB120E6A56}" type="slidenum">
              <a:rPr lang="en-US" altLang="en-US"/>
              <a:pPr>
                <a:defRPr/>
              </a:pPr>
              <a:t>‹#›</a:t>
            </a:fld>
            <a:r>
              <a:rPr lang="en-US" altLang="en-US"/>
              <a:t> of 52</a:t>
            </a:r>
          </a:p>
        </p:txBody>
      </p:sp>
    </p:spTree>
    <p:extLst>
      <p:ext uri="{BB962C8B-B14F-4D97-AF65-F5344CB8AC3E}">
        <p14:creationId xmlns:p14="http://schemas.microsoft.com/office/powerpoint/2010/main" val="267595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eaLnBrk="0" hangingPunct="0">
              <a:defRPr i="1"/>
            </a:lvl1pPr>
          </a:lstStyle>
          <a:p>
            <a:pPr>
              <a:defRPr/>
            </a:pPr>
            <a:endParaRPr lang="en-US" altLang="en-US"/>
          </a:p>
        </p:txBody>
      </p:sp>
      <p:sp>
        <p:nvSpPr>
          <p:cNvPr id="3" name="Slide Number Placeholder 2"/>
          <p:cNvSpPr>
            <a:spLocks noGrp="1"/>
          </p:cNvSpPr>
          <p:nvPr>
            <p:ph type="sldNum" sz="quarter" idx="11"/>
          </p:nvPr>
        </p:nvSpPr>
        <p:spPr/>
        <p:txBody>
          <a:bodyPr/>
          <a:lstStyle>
            <a:lvl1pPr eaLnBrk="0" hangingPunct="0">
              <a:defRPr i="1"/>
            </a:lvl1pPr>
          </a:lstStyle>
          <a:p>
            <a:pPr>
              <a:defRPr/>
            </a:pPr>
            <a:fld id="{F1E67E07-5510-4E3A-A988-189318653DFF}" type="slidenum">
              <a:rPr lang="en-US" altLang="en-US"/>
              <a:pPr>
                <a:defRPr/>
              </a:pPr>
              <a:t>‹#›</a:t>
            </a:fld>
            <a:r>
              <a:rPr lang="en-US" altLang="en-US"/>
              <a:t> of 52</a:t>
            </a:r>
          </a:p>
        </p:txBody>
      </p:sp>
    </p:spTree>
    <p:extLst>
      <p:ext uri="{BB962C8B-B14F-4D97-AF65-F5344CB8AC3E}">
        <p14:creationId xmlns:p14="http://schemas.microsoft.com/office/powerpoint/2010/main" val="83731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eaLnBrk="0" hangingPunct="0">
              <a:defRPr i="1"/>
            </a:lvl1pPr>
          </a:lstStyle>
          <a:p>
            <a:pPr>
              <a:defRPr/>
            </a:pPr>
            <a:endParaRPr lang="en-US" altLang="en-US"/>
          </a:p>
        </p:txBody>
      </p:sp>
      <p:sp>
        <p:nvSpPr>
          <p:cNvPr id="6" name="Slide Number Placeholder 5"/>
          <p:cNvSpPr>
            <a:spLocks noGrp="1"/>
          </p:cNvSpPr>
          <p:nvPr>
            <p:ph type="sldNum" sz="quarter" idx="11"/>
          </p:nvPr>
        </p:nvSpPr>
        <p:spPr/>
        <p:txBody>
          <a:bodyPr/>
          <a:lstStyle>
            <a:lvl1pPr eaLnBrk="0" hangingPunct="0">
              <a:defRPr i="1"/>
            </a:lvl1pPr>
          </a:lstStyle>
          <a:p>
            <a:pPr>
              <a:defRPr/>
            </a:pPr>
            <a:fld id="{9C469B18-8110-4D08-AAAE-F5B3A90DB904}" type="slidenum">
              <a:rPr lang="en-US" altLang="en-US"/>
              <a:pPr>
                <a:defRPr/>
              </a:pPr>
              <a:t>‹#›</a:t>
            </a:fld>
            <a:r>
              <a:rPr lang="en-US" altLang="en-US"/>
              <a:t> of 52</a:t>
            </a:r>
          </a:p>
        </p:txBody>
      </p:sp>
    </p:spTree>
    <p:extLst>
      <p:ext uri="{BB962C8B-B14F-4D97-AF65-F5344CB8AC3E}">
        <p14:creationId xmlns:p14="http://schemas.microsoft.com/office/powerpoint/2010/main" val="2352398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eaLnBrk="0" hangingPunct="0">
              <a:defRPr i="1"/>
            </a:lvl1pPr>
          </a:lstStyle>
          <a:p>
            <a:pPr>
              <a:defRPr/>
            </a:pPr>
            <a:endParaRPr lang="en-US" altLang="en-US"/>
          </a:p>
        </p:txBody>
      </p:sp>
      <p:sp>
        <p:nvSpPr>
          <p:cNvPr id="6" name="Slide Number Placeholder 5"/>
          <p:cNvSpPr>
            <a:spLocks noGrp="1"/>
          </p:cNvSpPr>
          <p:nvPr>
            <p:ph type="sldNum" sz="quarter" idx="11"/>
          </p:nvPr>
        </p:nvSpPr>
        <p:spPr/>
        <p:txBody>
          <a:bodyPr/>
          <a:lstStyle>
            <a:lvl1pPr eaLnBrk="0" hangingPunct="0">
              <a:defRPr i="1"/>
            </a:lvl1pPr>
          </a:lstStyle>
          <a:p>
            <a:pPr>
              <a:defRPr/>
            </a:pPr>
            <a:fld id="{7DFDFF42-DF44-4130-A83C-BED030253B2C}" type="slidenum">
              <a:rPr lang="en-US" altLang="en-US"/>
              <a:pPr>
                <a:defRPr/>
              </a:pPr>
              <a:t>‹#›</a:t>
            </a:fld>
            <a:r>
              <a:rPr lang="en-US" altLang="en-US"/>
              <a:t> of 52</a:t>
            </a:r>
          </a:p>
        </p:txBody>
      </p:sp>
    </p:spTree>
    <p:extLst>
      <p:ext uri="{BB962C8B-B14F-4D97-AF65-F5344CB8AC3E}">
        <p14:creationId xmlns:p14="http://schemas.microsoft.com/office/powerpoint/2010/main" val="116403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4800" y="274638"/>
            <a:ext cx="838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7500" y="6477000"/>
            <a:ext cx="723106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900" i="0">
                <a:solidFill>
                  <a:srgbClr val="808080"/>
                </a:solidFill>
                <a:latin typeface="Arial" pitchFamily="34"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7599363" y="6464300"/>
            <a:ext cx="1087437"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i="0">
                <a:solidFill>
                  <a:srgbClr val="000000"/>
                </a:solidFill>
                <a:latin typeface="Arial" pitchFamily="34" charset="0"/>
              </a:defRPr>
            </a:lvl1pPr>
          </a:lstStyle>
          <a:p>
            <a:pPr>
              <a:defRPr/>
            </a:pPr>
            <a:fld id="{0EAD8D0B-A53C-48AA-B2F7-1A96045BE012}" type="slidenum">
              <a:rPr lang="en-US" altLang="en-US"/>
              <a:pPr>
                <a:defRPr/>
              </a:pPr>
              <a:t>‹#›</a:t>
            </a:fld>
            <a:r>
              <a:rPr lang="en-US" altLang="en-US"/>
              <a:t> of 52</a:t>
            </a:r>
          </a:p>
        </p:txBody>
      </p:sp>
      <p:sp>
        <p:nvSpPr>
          <p:cNvPr id="2054" name="Line 7"/>
          <p:cNvSpPr>
            <a:spLocks noChangeShapeType="1"/>
          </p:cNvSpPr>
          <p:nvPr userDrawn="1"/>
        </p:nvSpPr>
        <p:spPr bwMode="auto">
          <a:xfrm>
            <a:off x="457200" y="1219200"/>
            <a:ext cx="82296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Lst>
  <p:timing>
    <p:tnLst>
      <p:par>
        <p:cTn id="1" dur="indefinite" restart="never" nodeType="tmRoot"/>
      </p:par>
    </p:tnLst>
  </p:timing>
  <p:hf hdr="0" ftr="0" dt="0"/>
  <p:txStyles>
    <p:titleStyle>
      <a:lvl1pPr algn="l" rtl="0" eaLnBrk="0" fontAlgn="base" hangingPunct="0">
        <a:spcBef>
          <a:spcPct val="0"/>
        </a:spcBef>
        <a:spcAft>
          <a:spcPct val="0"/>
        </a:spcAft>
        <a:defRPr sz="3600">
          <a:solidFill>
            <a:srgbClr val="008080"/>
          </a:solidFill>
          <a:latin typeface="+mj-lt"/>
          <a:ea typeface="+mj-ea"/>
          <a:cs typeface="+mj-cs"/>
        </a:defRPr>
      </a:lvl1pPr>
      <a:lvl2pPr algn="l" rtl="0" eaLnBrk="0" fontAlgn="base" hangingPunct="0">
        <a:spcBef>
          <a:spcPct val="0"/>
        </a:spcBef>
        <a:spcAft>
          <a:spcPct val="0"/>
        </a:spcAft>
        <a:defRPr sz="3600">
          <a:solidFill>
            <a:srgbClr val="008080"/>
          </a:solidFill>
          <a:latin typeface="Times New Roman" pitchFamily="18" charset="0"/>
          <a:cs typeface="Arial" pitchFamily="34" charset="0"/>
        </a:defRPr>
      </a:lvl2pPr>
      <a:lvl3pPr algn="l" rtl="0" eaLnBrk="0" fontAlgn="base" hangingPunct="0">
        <a:spcBef>
          <a:spcPct val="0"/>
        </a:spcBef>
        <a:spcAft>
          <a:spcPct val="0"/>
        </a:spcAft>
        <a:defRPr sz="3600">
          <a:solidFill>
            <a:srgbClr val="008080"/>
          </a:solidFill>
          <a:latin typeface="Times New Roman" pitchFamily="18" charset="0"/>
          <a:cs typeface="Arial" pitchFamily="34" charset="0"/>
        </a:defRPr>
      </a:lvl3pPr>
      <a:lvl4pPr algn="l" rtl="0" eaLnBrk="0" fontAlgn="base" hangingPunct="0">
        <a:spcBef>
          <a:spcPct val="0"/>
        </a:spcBef>
        <a:spcAft>
          <a:spcPct val="0"/>
        </a:spcAft>
        <a:defRPr sz="3600">
          <a:solidFill>
            <a:srgbClr val="008080"/>
          </a:solidFill>
          <a:latin typeface="Times New Roman" pitchFamily="18" charset="0"/>
          <a:cs typeface="Arial" pitchFamily="34" charset="0"/>
        </a:defRPr>
      </a:lvl4pPr>
      <a:lvl5pPr algn="l" rtl="0" eaLnBrk="0" fontAlgn="base" hangingPunct="0">
        <a:spcBef>
          <a:spcPct val="0"/>
        </a:spcBef>
        <a:spcAft>
          <a:spcPct val="0"/>
        </a:spcAft>
        <a:defRPr sz="3600">
          <a:solidFill>
            <a:srgbClr val="008080"/>
          </a:solidFill>
          <a:latin typeface="Times New Roman" pitchFamily="18" charset="0"/>
          <a:cs typeface="Arial" pitchFamily="34" charset="0"/>
        </a:defRPr>
      </a:lvl5pPr>
      <a:lvl6pPr marL="457200" algn="l" rtl="0" fontAlgn="base">
        <a:spcBef>
          <a:spcPct val="0"/>
        </a:spcBef>
        <a:spcAft>
          <a:spcPct val="0"/>
        </a:spcAft>
        <a:defRPr sz="3600">
          <a:solidFill>
            <a:srgbClr val="008080"/>
          </a:solidFill>
          <a:latin typeface="Times New Roman" pitchFamily="18" charset="0"/>
          <a:cs typeface="Arial" pitchFamily="34" charset="0"/>
        </a:defRPr>
      </a:lvl6pPr>
      <a:lvl7pPr marL="914400" algn="l" rtl="0" fontAlgn="base">
        <a:spcBef>
          <a:spcPct val="0"/>
        </a:spcBef>
        <a:spcAft>
          <a:spcPct val="0"/>
        </a:spcAft>
        <a:defRPr sz="3600">
          <a:solidFill>
            <a:srgbClr val="008080"/>
          </a:solidFill>
          <a:latin typeface="Times New Roman" pitchFamily="18" charset="0"/>
          <a:cs typeface="Arial" pitchFamily="34" charset="0"/>
        </a:defRPr>
      </a:lvl7pPr>
      <a:lvl8pPr marL="1371600" algn="l" rtl="0" fontAlgn="base">
        <a:spcBef>
          <a:spcPct val="0"/>
        </a:spcBef>
        <a:spcAft>
          <a:spcPct val="0"/>
        </a:spcAft>
        <a:defRPr sz="3600">
          <a:solidFill>
            <a:srgbClr val="008080"/>
          </a:solidFill>
          <a:latin typeface="Times New Roman" pitchFamily="18" charset="0"/>
          <a:cs typeface="Arial" pitchFamily="34" charset="0"/>
        </a:defRPr>
      </a:lvl8pPr>
      <a:lvl9pPr marL="1828800" algn="l" rtl="0" fontAlgn="base">
        <a:spcBef>
          <a:spcPct val="0"/>
        </a:spcBef>
        <a:spcAft>
          <a:spcPct val="0"/>
        </a:spcAft>
        <a:defRPr sz="3600">
          <a:solidFill>
            <a:srgbClr val="008080"/>
          </a:solidFill>
          <a:latin typeface="Times New Roman" pitchFamily="18" charset="0"/>
          <a:cs typeface="Arial" pitchFamily="34" charset="0"/>
        </a:defRPr>
      </a:lvl9pPr>
    </p:titleStyle>
    <p:bodyStyle>
      <a:lvl1pPr algn="l" rtl="0" eaLnBrk="0" fontAlgn="base" hangingPunct="0">
        <a:spcBef>
          <a:spcPct val="20000"/>
        </a:spcBef>
        <a:spcAft>
          <a:spcPct val="0"/>
        </a:spcAft>
        <a:defRPr sz="3200">
          <a:solidFill>
            <a:schemeClr val="tx1"/>
          </a:solidFill>
          <a:latin typeface="+mn-lt"/>
          <a:ea typeface="+mn-ea"/>
          <a:cs typeface="+mn-cs"/>
        </a:defRPr>
      </a:lvl1pPr>
      <a:lvl2pPr marL="457200" algn="l" rtl="0" eaLnBrk="0" fontAlgn="base" hangingPunct="0">
        <a:spcBef>
          <a:spcPct val="20000"/>
        </a:spcBef>
        <a:spcAft>
          <a:spcPct val="0"/>
        </a:spcAft>
        <a:defRPr sz="2800">
          <a:solidFill>
            <a:schemeClr val="tx1"/>
          </a:solidFill>
          <a:latin typeface="+mn-lt"/>
          <a:cs typeface="+mn-cs"/>
        </a:defRPr>
      </a:lvl2pPr>
      <a:lvl3pPr marL="914400" algn="l" rtl="0" eaLnBrk="0" fontAlgn="base" hangingPunct="0">
        <a:spcBef>
          <a:spcPct val="20000"/>
        </a:spcBef>
        <a:spcAft>
          <a:spcPct val="0"/>
        </a:spcAft>
        <a:defRPr sz="2400">
          <a:solidFill>
            <a:schemeClr val="tx1"/>
          </a:solidFill>
          <a:latin typeface="+mn-lt"/>
          <a:cs typeface="+mn-cs"/>
        </a:defRPr>
      </a:lvl3pPr>
      <a:lvl4pPr marL="1371600" algn="l" rtl="0" eaLnBrk="0" fontAlgn="base" hangingPunct="0">
        <a:spcBef>
          <a:spcPct val="20000"/>
        </a:spcBef>
        <a:spcAft>
          <a:spcPct val="0"/>
        </a:spcAft>
        <a:defRPr sz="2000">
          <a:solidFill>
            <a:schemeClr val="tx1"/>
          </a:solidFill>
          <a:latin typeface="+mn-lt"/>
          <a:cs typeface="+mn-cs"/>
        </a:defRPr>
      </a:lvl4pPr>
      <a:lvl5pPr marL="1828800" algn="l" rtl="0" eaLnBrk="0" fontAlgn="base" hangingPunct="0">
        <a:spcBef>
          <a:spcPct val="20000"/>
        </a:spcBef>
        <a:spcAft>
          <a:spcPct val="0"/>
        </a:spcAft>
        <a:defRPr sz="2000">
          <a:solidFill>
            <a:schemeClr val="tx1"/>
          </a:solidFill>
          <a:latin typeface="+mn-lt"/>
          <a:cs typeface="+mn-cs"/>
        </a:defRPr>
      </a:lvl5pPr>
      <a:lvl6pPr marL="2286000" algn="l" rtl="0" fontAlgn="base">
        <a:spcBef>
          <a:spcPct val="20000"/>
        </a:spcBef>
        <a:spcAft>
          <a:spcPct val="0"/>
        </a:spcAft>
        <a:defRPr sz="2000">
          <a:solidFill>
            <a:schemeClr val="tx1"/>
          </a:solidFill>
          <a:latin typeface="+mn-lt"/>
          <a:cs typeface="+mn-cs"/>
        </a:defRPr>
      </a:lvl6pPr>
      <a:lvl7pPr marL="2743200" algn="l" rtl="0" fontAlgn="base">
        <a:spcBef>
          <a:spcPct val="20000"/>
        </a:spcBef>
        <a:spcAft>
          <a:spcPct val="0"/>
        </a:spcAft>
        <a:defRPr sz="2000">
          <a:solidFill>
            <a:schemeClr val="tx1"/>
          </a:solidFill>
          <a:latin typeface="+mn-lt"/>
          <a:cs typeface="+mn-cs"/>
        </a:defRPr>
      </a:lvl7pPr>
      <a:lvl8pPr marL="3200400" algn="l" rtl="0" fontAlgn="base">
        <a:spcBef>
          <a:spcPct val="20000"/>
        </a:spcBef>
        <a:spcAft>
          <a:spcPct val="0"/>
        </a:spcAft>
        <a:defRPr sz="2000">
          <a:solidFill>
            <a:schemeClr val="tx1"/>
          </a:solidFill>
          <a:latin typeface="+mn-lt"/>
          <a:cs typeface="+mn-cs"/>
        </a:defRPr>
      </a:lvl8pPr>
      <a:lvl9pPr marL="3657600" algn="l" rtl="0" fontAlgn="base">
        <a:spcBef>
          <a:spcPct val="20000"/>
        </a:spcBef>
        <a:spcAft>
          <a:spcPct val="0"/>
        </a:spcAft>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4572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685800" y="14478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Times New Roman" pitchFamily="18" charset="0"/>
              </a:defRPr>
            </a:lvl1pPr>
          </a:lstStyle>
          <a:p>
            <a:fld id="{4B1DF256-2C8B-488E-B09C-582BA0BC67A1}" type="datetime1">
              <a:rPr lang="en-US" altLang="en-US" i="0" smtClean="0">
                <a:solidFill>
                  <a:srgbClr val="000000"/>
                </a:solidFill>
                <a:cs typeface="+mn-cs"/>
              </a:rPr>
              <a:t>7/25/2016</a:t>
            </a:fld>
            <a:endParaRPr lang="en-US" altLang="en-US" i="0" smtClean="0">
              <a:solidFill>
                <a:srgbClr val="000000"/>
              </a:solidFill>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Times New Roman" pitchFamily="18" charset="0"/>
              </a:defRPr>
            </a:lvl1pPr>
          </a:lstStyle>
          <a:p>
            <a:endParaRPr lang="en-US" altLang="en-US" i="0" smtClean="0">
              <a:solidFill>
                <a:srgbClr val="000000"/>
              </a:solidFill>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Times New Roman" pitchFamily="18" charset="0"/>
              </a:defRPr>
            </a:lvl1pPr>
          </a:lstStyle>
          <a:p>
            <a:r>
              <a:rPr lang="en-US" altLang="en-US" i="0" smtClean="0">
                <a:solidFill>
                  <a:srgbClr val="000000"/>
                </a:solidFill>
                <a:cs typeface="+mn-cs"/>
              </a:rPr>
              <a:t>Page </a:t>
            </a:r>
            <a:fld id="{0D4E3EAC-D8A1-42EF-8FC5-D0368D39E2F3}" type="slidenum">
              <a:rPr lang="en-US" altLang="en-US" i="0" smtClean="0">
                <a:solidFill>
                  <a:srgbClr val="000000"/>
                </a:solidFill>
                <a:cs typeface="+mn-cs"/>
              </a:rPr>
              <a:pPr/>
              <a:t>‹#›</a:t>
            </a:fld>
            <a:endParaRPr lang="en-US" altLang="en-US" i="0" smtClean="0">
              <a:solidFill>
                <a:srgbClr val="000000"/>
              </a:solidFill>
              <a:cs typeface="+mn-cs"/>
            </a:endParaRPr>
          </a:p>
        </p:txBody>
      </p:sp>
    </p:spTree>
    <p:extLst>
      <p:ext uri="{BB962C8B-B14F-4D97-AF65-F5344CB8AC3E}">
        <p14:creationId xmlns:p14="http://schemas.microsoft.com/office/powerpoint/2010/main" val="1200216948"/>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hf hdr="0" ftr="0" dt="0"/>
  <p:txStyles>
    <p:titleStyle>
      <a:lvl1pPr algn="ctr" rtl="0" eaLnBrk="0" fontAlgn="base" hangingPunct="0">
        <a:spcBef>
          <a:spcPct val="0"/>
        </a:spcBef>
        <a:spcAft>
          <a:spcPct val="0"/>
        </a:spcAft>
        <a:defRPr sz="3600" u="sng">
          <a:solidFill>
            <a:schemeClr val="tx2"/>
          </a:solidFill>
          <a:latin typeface="+mj-lt"/>
          <a:ea typeface="+mj-ea"/>
          <a:cs typeface="+mj-cs"/>
        </a:defRPr>
      </a:lvl1pPr>
      <a:lvl2pPr algn="ctr" rtl="0" eaLnBrk="0" fontAlgn="base" hangingPunct="0">
        <a:spcBef>
          <a:spcPct val="0"/>
        </a:spcBef>
        <a:spcAft>
          <a:spcPct val="0"/>
        </a:spcAft>
        <a:defRPr sz="3600" u="sng">
          <a:solidFill>
            <a:schemeClr val="tx2"/>
          </a:solidFill>
          <a:latin typeface="Comic Sans MS" pitchFamily="66" charset="0"/>
        </a:defRPr>
      </a:lvl2pPr>
      <a:lvl3pPr algn="ctr" rtl="0" eaLnBrk="0" fontAlgn="base" hangingPunct="0">
        <a:spcBef>
          <a:spcPct val="0"/>
        </a:spcBef>
        <a:spcAft>
          <a:spcPct val="0"/>
        </a:spcAft>
        <a:defRPr sz="3600" u="sng">
          <a:solidFill>
            <a:schemeClr val="tx2"/>
          </a:solidFill>
          <a:latin typeface="Comic Sans MS" pitchFamily="66" charset="0"/>
        </a:defRPr>
      </a:lvl3pPr>
      <a:lvl4pPr algn="ctr" rtl="0" eaLnBrk="0" fontAlgn="base" hangingPunct="0">
        <a:spcBef>
          <a:spcPct val="0"/>
        </a:spcBef>
        <a:spcAft>
          <a:spcPct val="0"/>
        </a:spcAft>
        <a:defRPr sz="3600" u="sng">
          <a:solidFill>
            <a:schemeClr val="tx2"/>
          </a:solidFill>
          <a:latin typeface="Comic Sans MS" pitchFamily="66" charset="0"/>
        </a:defRPr>
      </a:lvl4pPr>
      <a:lvl5pPr algn="ctr" rtl="0" eaLnBrk="0" fontAlgn="base" hangingPunct="0">
        <a:spcBef>
          <a:spcPct val="0"/>
        </a:spcBef>
        <a:spcAft>
          <a:spcPct val="0"/>
        </a:spcAft>
        <a:defRPr sz="3600" u="sng">
          <a:solidFill>
            <a:schemeClr val="tx2"/>
          </a:solidFill>
          <a:latin typeface="Comic Sans MS" pitchFamily="66" charset="0"/>
        </a:defRPr>
      </a:lvl5pPr>
      <a:lvl6pPr marL="457200" algn="ctr" rtl="0" eaLnBrk="0" fontAlgn="base" hangingPunct="0">
        <a:spcBef>
          <a:spcPct val="0"/>
        </a:spcBef>
        <a:spcAft>
          <a:spcPct val="0"/>
        </a:spcAft>
        <a:defRPr sz="3600" u="sng">
          <a:solidFill>
            <a:schemeClr val="tx2"/>
          </a:solidFill>
          <a:latin typeface="Comic Sans MS" pitchFamily="66" charset="0"/>
        </a:defRPr>
      </a:lvl6pPr>
      <a:lvl7pPr marL="914400" algn="ctr" rtl="0" eaLnBrk="0" fontAlgn="base" hangingPunct="0">
        <a:spcBef>
          <a:spcPct val="0"/>
        </a:spcBef>
        <a:spcAft>
          <a:spcPct val="0"/>
        </a:spcAft>
        <a:defRPr sz="3600" u="sng">
          <a:solidFill>
            <a:schemeClr val="tx2"/>
          </a:solidFill>
          <a:latin typeface="Comic Sans MS" pitchFamily="66" charset="0"/>
        </a:defRPr>
      </a:lvl7pPr>
      <a:lvl8pPr marL="1371600" algn="ctr" rtl="0" eaLnBrk="0" fontAlgn="base" hangingPunct="0">
        <a:spcBef>
          <a:spcPct val="0"/>
        </a:spcBef>
        <a:spcAft>
          <a:spcPct val="0"/>
        </a:spcAft>
        <a:defRPr sz="3600" u="sng">
          <a:solidFill>
            <a:schemeClr val="tx2"/>
          </a:solidFill>
          <a:latin typeface="Comic Sans MS" pitchFamily="66" charset="0"/>
        </a:defRPr>
      </a:lvl8pPr>
      <a:lvl9pPr marL="1828800" algn="ctr" rtl="0" eaLnBrk="0" fontAlgn="base" hangingPunct="0">
        <a:spcBef>
          <a:spcPct val="0"/>
        </a:spcBef>
        <a:spcAft>
          <a:spcPct val="0"/>
        </a:spcAft>
        <a:defRPr sz="3600" u="sng">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Linear Programming</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8CEAF604-EFF3-4119-A4AF-F118BBD52792}" type="slidenum">
              <a:rPr lang="en-US" altLang="en-US" smtClean="0"/>
              <a:pPr>
                <a:defRPr/>
              </a:pPr>
              <a:t>1</a:t>
            </a:fld>
            <a:r>
              <a:rPr lang="en-US" altLang="en-US" smtClean="0"/>
              <a:t> of 52</a:t>
            </a:r>
            <a:endParaRPr lang="en-US" altLang="en-US"/>
          </a:p>
        </p:txBody>
      </p:sp>
    </p:spTree>
    <p:extLst>
      <p:ext uri="{BB962C8B-B14F-4D97-AF65-F5344CB8AC3E}">
        <p14:creationId xmlns:p14="http://schemas.microsoft.com/office/powerpoint/2010/main" val="2714573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4" y="141514"/>
            <a:ext cx="8229600" cy="6215743"/>
          </a:xfrm>
        </p:spPr>
        <p:txBody>
          <a:bodyPr/>
          <a:lstStyle/>
          <a:p>
            <a:r>
              <a:rPr lang="en-US" sz="1400" dirty="0" smtClean="0"/>
              <a:t>max 40x1 + 50x2 + 30x3</a:t>
            </a:r>
          </a:p>
          <a:p>
            <a:r>
              <a:rPr lang="en-US" sz="1400" dirty="0" smtClean="0"/>
              <a:t>ST </a:t>
            </a:r>
            <a:endParaRPr lang="en-US" sz="1400" dirty="0"/>
          </a:p>
          <a:p>
            <a:r>
              <a:rPr lang="en-US" sz="1400" dirty="0"/>
              <a:t>   	x1 + 2x2 + 0.5x3 &lt;= 45</a:t>
            </a:r>
          </a:p>
          <a:p>
            <a:r>
              <a:rPr lang="en-US" sz="1400" dirty="0"/>
              <a:t>	4x1 + 3x2 + 2x3 &lt;= 120</a:t>
            </a:r>
          </a:p>
          <a:p>
            <a:r>
              <a:rPr lang="en-US" sz="1400" dirty="0"/>
              <a:t>        </a:t>
            </a:r>
            <a:r>
              <a:rPr lang="en-US" sz="1400" dirty="0" smtClean="0"/>
              <a:t>	x1 </a:t>
            </a:r>
            <a:r>
              <a:rPr lang="en-US" sz="1400" dirty="0"/>
              <a:t>&gt;= 0</a:t>
            </a:r>
          </a:p>
          <a:p>
            <a:r>
              <a:rPr lang="en-US" sz="1400" dirty="0"/>
              <a:t>	x2 &gt;= 0</a:t>
            </a:r>
          </a:p>
          <a:p>
            <a:r>
              <a:rPr lang="en-US" sz="1400" dirty="0"/>
              <a:t>	x3 &gt;= </a:t>
            </a:r>
            <a:r>
              <a:rPr lang="en-US" sz="1400" dirty="0" smtClean="0"/>
              <a:t>0</a:t>
            </a:r>
          </a:p>
          <a:p>
            <a:endParaRPr lang="en-US" sz="1400" dirty="0"/>
          </a:p>
          <a:p>
            <a:r>
              <a:rPr lang="en-US" sz="1400" dirty="0"/>
              <a:t>        OBJECTIVE FUNCTION VALUE</a:t>
            </a:r>
          </a:p>
          <a:p>
            <a:endParaRPr lang="en-US" sz="1400" dirty="0"/>
          </a:p>
          <a:p>
            <a:r>
              <a:rPr lang="en-US" sz="1400" dirty="0"/>
              <a:t>        1)      1860.000</a:t>
            </a:r>
          </a:p>
          <a:p>
            <a:endParaRPr lang="en-US" sz="1400" dirty="0"/>
          </a:p>
          <a:p>
            <a:r>
              <a:rPr lang="en-US" sz="1400" dirty="0"/>
              <a:t>  VARIABLE        VALUE          REDUCED COST</a:t>
            </a:r>
          </a:p>
          <a:p>
            <a:r>
              <a:rPr lang="en-US" sz="1400" dirty="0"/>
              <a:t>        X1         0.000000         </a:t>
            </a:r>
            <a:r>
              <a:rPr lang="en-US" sz="1400" dirty="0" smtClean="0"/>
              <a:t>	</a:t>
            </a:r>
            <a:r>
              <a:rPr lang="en-US" sz="1400" b="1" dirty="0" smtClean="0"/>
              <a:t>20.000000</a:t>
            </a:r>
            <a:endParaRPr lang="en-US" sz="1400" b="1" dirty="0"/>
          </a:p>
          <a:p>
            <a:r>
              <a:rPr lang="en-US" sz="1400" dirty="0"/>
              <a:t>        X2        12.000000          </a:t>
            </a:r>
            <a:r>
              <a:rPr lang="en-US" sz="1400" dirty="0" smtClean="0"/>
              <a:t>	0.000000</a:t>
            </a:r>
            <a:endParaRPr lang="en-US" sz="1400" dirty="0"/>
          </a:p>
          <a:p>
            <a:r>
              <a:rPr lang="en-US" sz="1400" dirty="0"/>
              <a:t>        X3        42.000000          </a:t>
            </a:r>
            <a:r>
              <a:rPr lang="en-US" sz="1400" dirty="0" smtClean="0"/>
              <a:t>	0.000000</a:t>
            </a:r>
            <a:endParaRPr lang="en-US" sz="1400" dirty="0"/>
          </a:p>
          <a:p>
            <a:endParaRPr lang="en-US" sz="1400" dirty="0"/>
          </a:p>
          <a:p>
            <a:r>
              <a:rPr lang="en-US" sz="1400" dirty="0"/>
              <a:t>       ROW   SLACK OR SURPLUS     DUAL PRICES</a:t>
            </a:r>
          </a:p>
          <a:p>
            <a:r>
              <a:rPr lang="en-US" sz="1400" dirty="0"/>
              <a:t>        2)         0.000000         </a:t>
            </a:r>
            <a:r>
              <a:rPr lang="en-US" sz="1400" dirty="0" smtClean="0"/>
              <a:t>	 </a:t>
            </a:r>
            <a:r>
              <a:rPr lang="en-US" sz="1400" dirty="0"/>
              <a:t>4.000000</a:t>
            </a:r>
          </a:p>
          <a:p>
            <a:r>
              <a:rPr lang="en-US" sz="1400" dirty="0"/>
              <a:t>        3)         0.000000         </a:t>
            </a:r>
            <a:r>
              <a:rPr lang="en-US" sz="1400" dirty="0" smtClean="0"/>
              <a:t>	14.000000</a:t>
            </a:r>
            <a:endParaRPr lang="en-US" sz="1400" dirty="0"/>
          </a:p>
          <a:p>
            <a:r>
              <a:rPr lang="en-US" sz="1400" dirty="0"/>
              <a:t>        4)         0.000000         </a:t>
            </a:r>
            <a:r>
              <a:rPr lang="en-US" sz="1400" dirty="0" smtClean="0"/>
              <a:t>	 </a:t>
            </a:r>
            <a:r>
              <a:rPr lang="en-US" sz="1400" dirty="0"/>
              <a:t>0.000000</a:t>
            </a:r>
          </a:p>
          <a:p>
            <a:r>
              <a:rPr lang="en-US" sz="1400" dirty="0"/>
              <a:t>        5)        12.000000          </a:t>
            </a:r>
            <a:r>
              <a:rPr lang="en-US" sz="1400" dirty="0" smtClean="0"/>
              <a:t>	0.000000</a:t>
            </a:r>
            <a:endParaRPr lang="en-US" sz="1400" dirty="0"/>
          </a:p>
          <a:p>
            <a:r>
              <a:rPr lang="en-US" sz="1400" dirty="0"/>
              <a:t>        6)        42.000000          </a:t>
            </a:r>
            <a:r>
              <a:rPr lang="en-US" sz="1400" dirty="0" smtClean="0"/>
              <a:t>	0.000000</a:t>
            </a:r>
            <a:endParaRPr lang="en-US" sz="1400" dirty="0"/>
          </a:p>
          <a:p>
            <a:endParaRPr lang="en-US" sz="1400" dirty="0"/>
          </a:p>
          <a:p>
            <a:endParaRPr lang="en-US" sz="1400" dirty="0"/>
          </a:p>
        </p:txBody>
      </p:sp>
      <p:sp>
        <p:nvSpPr>
          <p:cNvPr id="2" name="Slide Number Placeholder 1"/>
          <p:cNvSpPr>
            <a:spLocks noGrp="1"/>
          </p:cNvSpPr>
          <p:nvPr>
            <p:ph type="sldNum" sz="quarter" idx="11"/>
          </p:nvPr>
        </p:nvSpPr>
        <p:spPr/>
        <p:txBody>
          <a:bodyPr/>
          <a:lstStyle/>
          <a:p>
            <a:pPr>
              <a:defRPr/>
            </a:pPr>
            <a:fld id="{21F377FA-3706-488F-A959-D4FA3CFF04BB}" type="slidenum">
              <a:rPr lang="en-US" altLang="en-US" smtClean="0"/>
              <a:pPr>
                <a:defRPr/>
              </a:pPr>
              <a:t>10</a:t>
            </a:fld>
            <a:r>
              <a:rPr lang="en-US" altLang="en-US" smtClean="0"/>
              <a:t> of 52</a:t>
            </a:r>
            <a:endParaRPr lang="en-US" altLang="en-US"/>
          </a:p>
        </p:txBody>
      </p:sp>
    </p:spTree>
    <p:extLst>
      <p:ext uri="{BB962C8B-B14F-4D97-AF65-F5344CB8AC3E}">
        <p14:creationId xmlns:p14="http://schemas.microsoft.com/office/powerpoint/2010/main" val="12484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smtClean="0"/>
              <a:t>Reduced Cost</a:t>
            </a:r>
            <a:endParaRPr lang="en-US" dirty="0"/>
          </a:p>
        </p:txBody>
      </p:sp>
      <p:sp>
        <p:nvSpPr>
          <p:cNvPr id="3" name="Content Placeholder 2"/>
          <p:cNvSpPr>
            <a:spLocks noGrp="1"/>
          </p:cNvSpPr>
          <p:nvPr>
            <p:ph idx="1"/>
          </p:nvPr>
        </p:nvSpPr>
        <p:spPr/>
        <p:txBody>
          <a:bodyPr/>
          <a:lstStyle/>
          <a:p>
            <a:r>
              <a:rPr lang="en-US" dirty="0" smtClean="0"/>
              <a:t>is </a:t>
            </a:r>
            <a:r>
              <a:rPr lang="en-US" dirty="0"/>
              <a:t>the amount by which an objective function coefficient would have to improve (so increase for maximization problem, decrease for minimization problem) before it would be possible for a corresponding variable to assume a positive value in the optimal solution</a:t>
            </a:r>
            <a:r>
              <a:rPr lang="en-US" dirty="0" smtClean="0"/>
              <a:t>.</a:t>
            </a:r>
          </a:p>
          <a:p>
            <a:r>
              <a:rPr lang="en-US" dirty="0" smtClean="0"/>
              <a:t>Only positive for decision variables with a value of 0.</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21F377FA-3706-488F-A959-D4FA3CFF04BB}" type="slidenum">
              <a:rPr lang="en-US" altLang="en-US" smtClean="0"/>
              <a:pPr>
                <a:defRPr/>
              </a:pPr>
              <a:t>11</a:t>
            </a:fld>
            <a:r>
              <a:rPr lang="en-US" altLang="en-US" smtClean="0"/>
              <a:t> of 52</a:t>
            </a:r>
            <a:endParaRPr lang="en-US" altLang="en-US"/>
          </a:p>
        </p:txBody>
      </p:sp>
    </p:spTree>
    <p:extLst>
      <p:ext uri="{BB962C8B-B14F-4D97-AF65-F5344CB8AC3E}">
        <p14:creationId xmlns:p14="http://schemas.microsoft.com/office/powerpoint/2010/main" val="81266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a:t>
            </a:r>
            <a:r>
              <a:rPr lang="en-US" dirty="0" smtClean="0"/>
              <a:t>mugs </a:t>
            </a:r>
            <a:r>
              <a:rPr lang="en-US" dirty="0"/>
              <a:t>had a profit </a:t>
            </a:r>
            <a:r>
              <a:rPr lang="en-US"/>
              <a:t>of </a:t>
            </a:r>
            <a:r>
              <a:rPr lang="en-US" smtClean="0"/>
              <a:t>$60?</a:t>
            </a:r>
            <a:endParaRPr lang="en-US" dirty="0"/>
          </a:p>
        </p:txBody>
      </p:sp>
      <p:sp>
        <p:nvSpPr>
          <p:cNvPr id="3" name="Content Placeholder 2"/>
          <p:cNvSpPr>
            <a:spLocks noGrp="1"/>
          </p:cNvSpPr>
          <p:nvPr>
            <p:ph sz="half" idx="1"/>
          </p:nvPr>
        </p:nvSpPr>
        <p:spPr/>
        <p:txBody>
          <a:bodyPr/>
          <a:lstStyle/>
          <a:p>
            <a:r>
              <a:rPr lang="en-US" sz="1200" dirty="0" smtClean="0"/>
              <a:t>OBJECTIVE </a:t>
            </a:r>
            <a:r>
              <a:rPr lang="en-US" sz="1200" dirty="0"/>
              <a:t>FUNCTION </a:t>
            </a:r>
            <a:r>
              <a:rPr lang="en-US" sz="1200" dirty="0" smtClean="0"/>
              <a:t>VALUE  </a:t>
            </a:r>
            <a:r>
              <a:rPr lang="en-US" sz="1200" b="1" dirty="0">
                <a:solidFill>
                  <a:srgbClr val="00B050"/>
                </a:solidFill>
              </a:rPr>
              <a:t>max 40x1 + 50x2 + </a:t>
            </a:r>
            <a:r>
              <a:rPr lang="en-US" sz="1200" b="1" dirty="0" smtClean="0">
                <a:solidFill>
                  <a:srgbClr val="00B050"/>
                </a:solidFill>
              </a:rPr>
              <a:t>30x3</a:t>
            </a:r>
            <a:endParaRPr lang="en-US" sz="1200" b="1" dirty="0">
              <a:solidFill>
                <a:srgbClr val="00B050"/>
              </a:solidFill>
            </a:endParaRPr>
          </a:p>
          <a:p>
            <a:endParaRPr lang="en-US" sz="1200" dirty="0"/>
          </a:p>
          <a:p>
            <a:r>
              <a:rPr lang="en-US" sz="1200" dirty="0"/>
              <a:t>        1)      1860.000</a:t>
            </a:r>
          </a:p>
          <a:p>
            <a:endParaRPr lang="en-US" sz="1200" dirty="0"/>
          </a:p>
          <a:p>
            <a:r>
              <a:rPr lang="en-US" sz="1200" dirty="0"/>
              <a:t>  VARIABLE        VALUE          REDUCED COST</a:t>
            </a:r>
          </a:p>
          <a:p>
            <a:r>
              <a:rPr lang="en-US" sz="1200" dirty="0"/>
              <a:t>        X1         </a:t>
            </a:r>
            <a:r>
              <a:rPr lang="en-US" sz="1200" b="1" dirty="0"/>
              <a:t>0.000000         20.000000</a:t>
            </a:r>
          </a:p>
          <a:p>
            <a:r>
              <a:rPr lang="en-US" sz="1200" dirty="0"/>
              <a:t>        X2        12.000000          0.000000</a:t>
            </a:r>
          </a:p>
          <a:p>
            <a:r>
              <a:rPr lang="en-US" sz="1200" dirty="0"/>
              <a:t>        X3        42.000000          0.000000</a:t>
            </a:r>
          </a:p>
          <a:p>
            <a:endParaRPr lang="en-US" sz="1200" dirty="0"/>
          </a:p>
          <a:p>
            <a:r>
              <a:rPr lang="en-US" sz="1200" dirty="0"/>
              <a:t>       ROW   SLACK OR SURPLUS     DUAL PRICES</a:t>
            </a:r>
          </a:p>
          <a:p>
            <a:r>
              <a:rPr lang="en-US" sz="1200" dirty="0"/>
              <a:t>        2)         0.000000         </a:t>
            </a:r>
            <a:r>
              <a:rPr lang="en-US" sz="1200" dirty="0" smtClean="0"/>
              <a:t>	 </a:t>
            </a:r>
            <a:r>
              <a:rPr lang="en-US" sz="1200" dirty="0"/>
              <a:t>4.000000</a:t>
            </a:r>
          </a:p>
          <a:p>
            <a:r>
              <a:rPr lang="en-US" sz="1200" dirty="0"/>
              <a:t>        3)         0.000000         </a:t>
            </a:r>
            <a:r>
              <a:rPr lang="en-US" sz="1200" dirty="0" smtClean="0"/>
              <a:t>	14.000000</a:t>
            </a:r>
            <a:endParaRPr lang="en-US" sz="1200" dirty="0"/>
          </a:p>
          <a:p>
            <a:r>
              <a:rPr lang="en-US" sz="1200" dirty="0"/>
              <a:t>        4)         0.000000         </a:t>
            </a:r>
            <a:r>
              <a:rPr lang="en-US" sz="1200" dirty="0" smtClean="0"/>
              <a:t>	 </a:t>
            </a:r>
            <a:r>
              <a:rPr lang="en-US" sz="1200" dirty="0"/>
              <a:t>0.000000</a:t>
            </a:r>
          </a:p>
          <a:p>
            <a:r>
              <a:rPr lang="en-US" sz="1200" dirty="0"/>
              <a:t>        5)        12.000000          </a:t>
            </a:r>
            <a:r>
              <a:rPr lang="en-US" sz="1200" dirty="0" smtClean="0"/>
              <a:t>	0.000000</a:t>
            </a:r>
            <a:endParaRPr lang="en-US" sz="1200" dirty="0"/>
          </a:p>
          <a:p>
            <a:r>
              <a:rPr lang="en-US" sz="1200" dirty="0"/>
              <a:t>        6)        42.000000          </a:t>
            </a:r>
            <a:r>
              <a:rPr lang="en-US" sz="1200" dirty="0" smtClean="0"/>
              <a:t>	0.000000</a:t>
            </a:r>
            <a:endParaRPr lang="en-US" sz="1200" dirty="0"/>
          </a:p>
          <a:p>
            <a:endParaRPr lang="en-US" sz="1200" dirty="0"/>
          </a:p>
        </p:txBody>
      </p:sp>
      <p:sp>
        <p:nvSpPr>
          <p:cNvPr id="5" name="Content Placeholder 4"/>
          <p:cNvSpPr>
            <a:spLocks noGrp="1"/>
          </p:cNvSpPr>
          <p:nvPr>
            <p:ph sz="half" idx="2"/>
          </p:nvPr>
        </p:nvSpPr>
        <p:spPr/>
        <p:txBody>
          <a:bodyPr/>
          <a:lstStyle/>
          <a:p>
            <a:r>
              <a:rPr lang="en-US" sz="1200" dirty="0" smtClean="0"/>
              <a:t>OBJECTIVE </a:t>
            </a:r>
            <a:r>
              <a:rPr lang="en-US" sz="1200" dirty="0"/>
              <a:t>FUNCTION </a:t>
            </a:r>
            <a:r>
              <a:rPr lang="en-US" sz="1200" dirty="0" smtClean="0"/>
              <a:t>VALUE  </a:t>
            </a:r>
            <a:r>
              <a:rPr lang="en-US" sz="1200" b="1" dirty="0">
                <a:solidFill>
                  <a:srgbClr val="00B050"/>
                </a:solidFill>
              </a:rPr>
              <a:t>max 60x1 + 50x2 + 30x3</a:t>
            </a:r>
          </a:p>
          <a:p>
            <a:endParaRPr lang="en-US" sz="1200" dirty="0"/>
          </a:p>
          <a:p>
            <a:r>
              <a:rPr lang="en-US" sz="1200" dirty="0"/>
              <a:t>        1)      1860.000</a:t>
            </a:r>
          </a:p>
          <a:p>
            <a:endParaRPr lang="en-US" sz="1200" dirty="0"/>
          </a:p>
          <a:p>
            <a:r>
              <a:rPr lang="en-US" sz="1200" dirty="0"/>
              <a:t>  VARIABLE        VALUE          REDUCED COST</a:t>
            </a:r>
          </a:p>
          <a:p>
            <a:r>
              <a:rPr lang="en-US" sz="1200" dirty="0"/>
              <a:t>        X1        </a:t>
            </a:r>
            <a:r>
              <a:rPr lang="en-US" sz="1200" dirty="0" smtClean="0"/>
              <a:t>	21.000000          </a:t>
            </a:r>
            <a:r>
              <a:rPr lang="en-US" sz="1200" dirty="0"/>
              <a:t>0.000000</a:t>
            </a:r>
          </a:p>
          <a:p>
            <a:r>
              <a:rPr lang="en-US" sz="1200" dirty="0"/>
              <a:t>        X2        </a:t>
            </a:r>
            <a:r>
              <a:rPr lang="en-US" sz="1200" dirty="0" smtClean="0"/>
              <a:t>	12.000000          </a:t>
            </a:r>
            <a:r>
              <a:rPr lang="en-US" sz="1200" dirty="0"/>
              <a:t>0.000000</a:t>
            </a:r>
          </a:p>
          <a:p>
            <a:r>
              <a:rPr lang="en-US" sz="1200" dirty="0"/>
              <a:t>        X3         </a:t>
            </a:r>
            <a:r>
              <a:rPr lang="en-US" sz="1200" dirty="0" smtClean="0"/>
              <a:t>	0.000000          </a:t>
            </a:r>
            <a:r>
              <a:rPr lang="en-US" sz="1200" dirty="0"/>
              <a:t>0.000000</a:t>
            </a:r>
          </a:p>
          <a:p>
            <a:endParaRPr lang="en-US" sz="1200" dirty="0"/>
          </a:p>
          <a:p>
            <a:endParaRPr lang="en-US" sz="1200" dirty="0"/>
          </a:p>
          <a:p>
            <a:r>
              <a:rPr lang="en-US" sz="1200" dirty="0"/>
              <a:t>       ROW   SLACK OR SURPLUS     DUAL PRICES</a:t>
            </a:r>
          </a:p>
          <a:p>
            <a:r>
              <a:rPr lang="en-US" sz="1200" dirty="0"/>
              <a:t>        2)         0.000000          </a:t>
            </a:r>
            <a:r>
              <a:rPr lang="en-US" sz="1200" dirty="0" smtClean="0"/>
              <a:t>		4.000000</a:t>
            </a:r>
            <a:endParaRPr lang="en-US" sz="1200" dirty="0"/>
          </a:p>
          <a:p>
            <a:r>
              <a:rPr lang="en-US" sz="1200" dirty="0"/>
              <a:t>        3)         0.000000         </a:t>
            </a:r>
            <a:r>
              <a:rPr lang="en-US" sz="1200" dirty="0" smtClean="0"/>
              <a:t>		14.000000</a:t>
            </a:r>
            <a:endParaRPr lang="en-US" sz="1200" dirty="0"/>
          </a:p>
          <a:p>
            <a:r>
              <a:rPr lang="en-US" sz="1200" dirty="0"/>
              <a:t>        4)        21.000000          </a:t>
            </a:r>
            <a:r>
              <a:rPr lang="en-US" sz="1200" dirty="0" smtClean="0"/>
              <a:t>		0.000000</a:t>
            </a:r>
            <a:endParaRPr lang="en-US" sz="1200" dirty="0"/>
          </a:p>
          <a:p>
            <a:r>
              <a:rPr lang="en-US" sz="1200" dirty="0"/>
              <a:t>        5)        12.000000         </a:t>
            </a:r>
            <a:r>
              <a:rPr lang="en-US" sz="1200" dirty="0" smtClean="0"/>
              <a:t>		 </a:t>
            </a:r>
            <a:r>
              <a:rPr lang="en-US" sz="1200" dirty="0"/>
              <a:t>0.000000</a:t>
            </a:r>
          </a:p>
          <a:p>
            <a:r>
              <a:rPr lang="en-US" sz="1200" dirty="0"/>
              <a:t>        6)         0.000000          </a:t>
            </a:r>
            <a:r>
              <a:rPr lang="en-US" sz="1200" dirty="0" smtClean="0"/>
              <a:t>		0.000000</a:t>
            </a:r>
            <a:endParaRPr lang="en-US" sz="1200" dirty="0"/>
          </a:p>
        </p:txBody>
      </p:sp>
      <p:sp>
        <p:nvSpPr>
          <p:cNvPr id="4" name="Slide Number Placeholder 3"/>
          <p:cNvSpPr>
            <a:spLocks noGrp="1"/>
          </p:cNvSpPr>
          <p:nvPr>
            <p:ph type="sldNum" sz="quarter" idx="11"/>
          </p:nvPr>
        </p:nvSpPr>
        <p:spPr/>
        <p:txBody>
          <a:bodyPr/>
          <a:lstStyle/>
          <a:p>
            <a:pPr>
              <a:defRPr/>
            </a:pPr>
            <a:fld id="{E9B0C86B-DD40-4B8B-9C9B-C573F7AA3C01}" type="slidenum">
              <a:rPr lang="en-US" altLang="en-US" smtClean="0"/>
              <a:pPr>
                <a:defRPr/>
              </a:pPr>
              <a:t>12</a:t>
            </a:fld>
            <a:r>
              <a:rPr lang="en-US" altLang="en-US" smtClean="0"/>
              <a:t> of 52</a:t>
            </a:r>
            <a:endParaRPr lang="en-US" altLang="en-US"/>
          </a:p>
        </p:txBody>
      </p:sp>
    </p:spTree>
    <p:extLst>
      <p:ext uri="{BB962C8B-B14F-4D97-AF65-F5344CB8AC3E}">
        <p14:creationId xmlns:p14="http://schemas.microsoft.com/office/powerpoint/2010/main" val="382354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Price / Shadow Price</a:t>
            </a:r>
            <a:endParaRPr lang="en-US" dirty="0"/>
          </a:p>
        </p:txBody>
      </p:sp>
      <p:sp>
        <p:nvSpPr>
          <p:cNvPr id="3" name="Content Placeholder 2"/>
          <p:cNvSpPr>
            <a:spLocks noGrp="1"/>
          </p:cNvSpPr>
          <p:nvPr>
            <p:ph idx="1"/>
          </p:nvPr>
        </p:nvSpPr>
        <p:spPr/>
        <p:txBody>
          <a:bodyPr/>
          <a:lstStyle/>
          <a:p>
            <a:r>
              <a:rPr lang="en-US" dirty="0"/>
              <a:t> is the instantaneous change, per unit of the constraint, in the objective value of the optimal </a:t>
            </a:r>
            <a:r>
              <a:rPr lang="en-US" dirty="0" smtClean="0"/>
              <a:t>solution</a:t>
            </a:r>
            <a:r>
              <a:rPr lang="en-US" dirty="0"/>
              <a:t> obtained by relaxing </a:t>
            </a:r>
            <a:r>
              <a:rPr lang="en-US" dirty="0" smtClean="0"/>
              <a:t>the constraint</a:t>
            </a:r>
            <a:r>
              <a:rPr lang="en-US" dirty="0"/>
              <a:t>. </a:t>
            </a:r>
            <a:endParaRPr lang="en-US" dirty="0" smtClean="0"/>
          </a:p>
          <a:p>
            <a:endParaRPr lang="en-US" dirty="0"/>
          </a:p>
          <a:p>
            <a:r>
              <a:rPr lang="en-US" sz="2400" i="1" dirty="0" smtClean="0"/>
              <a:t>In </a:t>
            </a:r>
            <a:r>
              <a:rPr lang="en-US" sz="2400" i="1" dirty="0"/>
              <a:t>other words, it is the marginal utility of relaxing the constraint, or, equivalently, the marginal cost of strengthening the constraint.</a:t>
            </a:r>
          </a:p>
        </p:txBody>
      </p:sp>
      <p:sp>
        <p:nvSpPr>
          <p:cNvPr id="4" name="Slide Number Placeholder 3"/>
          <p:cNvSpPr>
            <a:spLocks noGrp="1"/>
          </p:cNvSpPr>
          <p:nvPr>
            <p:ph type="sldNum" sz="quarter" idx="11"/>
          </p:nvPr>
        </p:nvSpPr>
        <p:spPr/>
        <p:txBody>
          <a:bodyPr/>
          <a:lstStyle/>
          <a:p>
            <a:pPr>
              <a:defRPr/>
            </a:pPr>
            <a:fld id="{21F377FA-3706-488F-A959-D4FA3CFF04BB}" type="slidenum">
              <a:rPr lang="en-US" altLang="en-US" smtClean="0"/>
              <a:pPr>
                <a:defRPr/>
              </a:pPr>
              <a:t>13</a:t>
            </a:fld>
            <a:r>
              <a:rPr lang="en-US" altLang="en-US" smtClean="0"/>
              <a:t> of 52</a:t>
            </a:r>
            <a:endParaRPr lang="en-US" altLang="en-US"/>
          </a:p>
        </p:txBody>
      </p:sp>
    </p:spTree>
    <p:extLst>
      <p:ext uri="{BB962C8B-B14F-4D97-AF65-F5344CB8AC3E}">
        <p14:creationId xmlns:p14="http://schemas.microsoft.com/office/powerpoint/2010/main" val="3590653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838" y="142753"/>
            <a:ext cx="8382000" cy="1143000"/>
          </a:xfrm>
        </p:spPr>
        <p:txBody>
          <a:bodyPr/>
          <a:lstStyle/>
          <a:p>
            <a:r>
              <a:rPr lang="en-US" sz="2800" dirty="0"/>
              <a:t>What if </a:t>
            </a:r>
            <a:r>
              <a:rPr lang="en-US" sz="2800" dirty="0" smtClean="0"/>
              <a:t>we add 5 hours of labor?  The objective increases by 5*4 = $20. </a:t>
            </a:r>
            <a:endParaRPr lang="en-US" sz="2800" dirty="0"/>
          </a:p>
        </p:txBody>
      </p:sp>
      <p:sp>
        <p:nvSpPr>
          <p:cNvPr id="3" name="Content Placeholder 2"/>
          <p:cNvSpPr>
            <a:spLocks noGrp="1"/>
          </p:cNvSpPr>
          <p:nvPr>
            <p:ph sz="half" idx="1"/>
          </p:nvPr>
        </p:nvSpPr>
        <p:spPr/>
        <p:txBody>
          <a:bodyPr/>
          <a:lstStyle/>
          <a:p>
            <a:r>
              <a:rPr lang="en-US" sz="1200" dirty="0" smtClean="0"/>
              <a:t>OBJECTIVE </a:t>
            </a:r>
            <a:r>
              <a:rPr lang="en-US" sz="1200" dirty="0"/>
              <a:t>FUNCTION </a:t>
            </a:r>
            <a:r>
              <a:rPr lang="en-US" sz="1200" dirty="0" smtClean="0"/>
              <a:t>VALUE  </a:t>
            </a:r>
            <a:r>
              <a:rPr lang="en-US" sz="1200" b="1" dirty="0">
                <a:solidFill>
                  <a:srgbClr val="00B050"/>
                </a:solidFill>
              </a:rPr>
              <a:t>max 40x1 + 50x2 + </a:t>
            </a:r>
            <a:r>
              <a:rPr lang="en-US" sz="1200" b="1" dirty="0" smtClean="0">
                <a:solidFill>
                  <a:srgbClr val="00B050"/>
                </a:solidFill>
              </a:rPr>
              <a:t>30x3</a:t>
            </a:r>
            <a:endParaRPr lang="en-US" sz="1200" b="1" dirty="0">
              <a:solidFill>
                <a:srgbClr val="00B050"/>
              </a:solidFill>
            </a:endParaRPr>
          </a:p>
          <a:p>
            <a:endParaRPr lang="en-US" sz="1200" dirty="0"/>
          </a:p>
          <a:p>
            <a:r>
              <a:rPr lang="en-US" sz="1200" dirty="0"/>
              <a:t>        1)      1860.000</a:t>
            </a:r>
          </a:p>
          <a:p>
            <a:endParaRPr lang="en-US" sz="1200" dirty="0"/>
          </a:p>
          <a:p>
            <a:r>
              <a:rPr lang="en-US" sz="1200" dirty="0"/>
              <a:t>  VARIABLE        VALUE          REDUCED COST</a:t>
            </a:r>
          </a:p>
          <a:p>
            <a:r>
              <a:rPr lang="en-US" sz="1200" dirty="0"/>
              <a:t>        X1         0.000000         20.000000</a:t>
            </a:r>
          </a:p>
          <a:p>
            <a:r>
              <a:rPr lang="en-US" sz="1200" dirty="0"/>
              <a:t>        X2        12.000000          0.000000</a:t>
            </a:r>
          </a:p>
          <a:p>
            <a:r>
              <a:rPr lang="en-US" sz="1200" dirty="0"/>
              <a:t>        X3        42.000000          0.000000</a:t>
            </a:r>
          </a:p>
          <a:p>
            <a:endParaRPr lang="en-US" sz="1200" dirty="0"/>
          </a:p>
          <a:p>
            <a:r>
              <a:rPr lang="en-US" sz="1200" dirty="0"/>
              <a:t>       ROW   SLACK OR SURPLUS     DUAL PRICES</a:t>
            </a:r>
          </a:p>
          <a:p>
            <a:r>
              <a:rPr lang="en-US" sz="1200" dirty="0"/>
              <a:t>        2)         0.000000         </a:t>
            </a:r>
            <a:r>
              <a:rPr lang="en-US" sz="1200" dirty="0" smtClean="0"/>
              <a:t>	</a:t>
            </a:r>
            <a:r>
              <a:rPr lang="en-US" sz="1200" b="1" dirty="0" smtClean="0"/>
              <a:t> </a:t>
            </a:r>
            <a:r>
              <a:rPr lang="en-US" sz="1200" b="1" dirty="0"/>
              <a:t>4.000000</a:t>
            </a:r>
          </a:p>
          <a:p>
            <a:r>
              <a:rPr lang="en-US" sz="1200" dirty="0"/>
              <a:t>        3)         0.000000         </a:t>
            </a:r>
            <a:r>
              <a:rPr lang="en-US" sz="1200" dirty="0" smtClean="0"/>
              <a:t>	14.000000</a:t>
            </a:r>
            <a:endParaRPr lang="en-US" sz="1200" dirty="0"/>
          </a:p>
          <a:p>
            <a:r>
              <a:rPr lang="en-US" sz="1200" dirty="0"/>
              <a:t>        4)         0.000000         </a:t>
            </a:r>
            <a:r>
              <a:rPr lang="en-US" sz="1200" dirty="0" smtClean="0"/>
              <a:t>	 </a:t>
            </a:r>
            <a:r>
              <a:rPr lang="en-US" sz="1200" dirty="0"/>
              <a:t>0.000000</a:t>
            </a:r>
          </a:p>
          <a:p>
            <a:r>
              <a:rPr lang="en-US" sz="1200" dirty="0"/>
              <a:t>        5)        12.000000          </a:t>
            </a:r>
            <a:r>
              <a:rPr lang="en-US" sz="1200" dirty="0" smtClean="0"/>
              <a:t>	0.000000</a:t>
            </a:r>
            <a:endParaRPr lang="en-US" sz="1200" dirty="0"/>
          </a:p>
          <a:p>
            <a:r>
              <a:rPr lang="en-US" sz="1200" dirty="0"/>
              <a:t>        6)        42.000000          </a:t>
            </a:r>
            <a:r>
              <a:rPr lang="en-US" sz="1200" dirty="0" smtClean="0"/>
              <a:t>	0.000000</a:t>
            </a:r>
            <a:endParaRPr lang="en-US" sz="1200" dirty="0"/>
          </a:p>
          <a:p>
            <a:endParaRPr lang="en-US" sz="1200" dirty="0"/>
          </a:p>
        </p:txBody>
      </p:sp>
      <p:sp>
        <p:nvSpPr>
          <p:cNvPr id="5" name="Content Placeholder 4"/>
          <p:cNvSpPr>
            <a:spLocks noGrp="1"/>
          </p:cNvSpPr>
          <p:nvPr>
            <p:ph sz="half" idx="2"/>
          </p:nvPr>
        </p:nvSpPr>
        <p:spPr/>
        <p:txBody>
          <a:bodyPr/>
          <a:lstStyle/>
          <a:p>
            <a:r>
              <a:rPr lang="en-US" sz="1200" dirty="0" smtClean="0"/>
              <a:t>OBJECTIVE </a:t>
            </a:r>
            <a:r>
              <a:rPr lang="en-US" sz="1200" dirty="0"/>
              <a:t>FUNCTION </a:t>
            </a:r>
            <a:r>
              <a:rPr lang="en-US" sz="1200" dirty="0" smtClean="0"/>
              <a:t>VALUE  </a:t>
            </a:r>
            <a:r>
              <a:rPr lang="en-US" sz="1200" b="1" dirty="0">
                <a:solidFill>
                  <a:srgbClr val="00B050"/>
                </a:solidFill>
              </a:rPr>
              <a:t>max </a:t>
            </a:r>
            <a:r>
              <a:rPr lang="en-US" sz="1200" b="1" dirty="0" smtClean="0">
                <a:solidFill>
                  <a:srgbClr val="00B050"/>
                </a:solidFill>
              </a:rPr>
              <a:t>40x1 </a:t>
            </a:r>
            <a:r>
              <a:rPr lang="en-US" sz="1200" b="1" dirty="0">
                <a:solidFill>
                  <a:srgbClr val="00B050"/>
                </a:solidFill>
              </a:rPr>
              <a:t>+ 50x2 + 30x3</a:t>
            </a:r>
          </a:p>
          <a:p>
            <a:endParaRPr lang="en-US" sz="1200" dirty="0"/>
          </a:p>
          <a:p>
            <a:r>
              <a:rPr lang="en-US" sz="1200" dirty="0"/>
              <a:t>        1)      </a:t>
            </a:r>
            <a:r>
              <a:rPr lang="en-US" sz="1200" dirty="0" smtClean="0"/>
              <a:t>1880.000</a:t>
            </a:r>
            <a:endParaRPr lang="en-US" sz="1200" dirty="0"/>
          </a:p>
          <a:p>
            <a:endParaRPr lang="en-US" sz="1200" dirty="0"/>
          </a:p>
          <a:p>
            <a:r>
              <a:rPr lang="en-US" sz="1200" dirty="0"/>
              <a:t>   VARIABLE        VALUE          REDUCED COST</a:t>
            </a:r>
          </a:p>
          <a:p>
            <a:r>
              <a:rPr lang="en-US" sz="1200" dirty="0"/>
              <a:t>        X1         0.000000         20.000000</a:t>
            </a:r>
          </a:p>
          <a:p>
            <a:r>
              <a:rPr lang="en-US" sz="1200" dirty="0"/>
              <a:t>        X2        16.000000          0.000000</a:t>
            </a:r>
          </a:p>
          <a:p>
            <a:r>
              <a:rPr lang="en-US" sz="1200" dirty="0"/>
              <a:t>        X3        36.000000          0.000000</a:t>
            </a:r>
          </a:p>
          <a:p>
            <a:endParaRPr lang="en-US" sz="1200" dirty="0"/>
          </a:p>
          <a:p>
            <a:r>
              <a:rPr lang="en-US" sz="1200" dirty="0"/>
              <a:t>       ROW   SLACK OR SURPLUS     DUAL PRICES</a:t>
            </a:r>
          </a:p>
          <a:p>
            <a:r>
              <a:rPr lang="en-US" sz="1200" dirty="0"/>
              <a:t>        2)         0.000000          </a:t>
            </a:r>
            <a:r>
              <a:rPr lang="en-US" sz="1200" dirty="0" smtClean="0"/>
              <a:t>		4.000000</a:t>
            </a:r>
            <a:endParaRPr lang="en-US" sz="1200" dirty="0"/>
          </a:p>
          <a:p>
            <a:r>
              <a:rPr lang="en-US" sz="1200" dirty="0"/>
              <a:t>        3)         0.000000         </a:t>
            </a:r>
            <a:r>
              <a:rPr lang="en-US" sz="1200" dirty="0" smtClean="0"/>
              <a:t>		14.000000</a:t>
            </a:r>
            <a:endParaRPr lang="en-US" sz="1200" dirty="0"/>
          </a:p>
          <a:p>
            <a:r>
              <a:rPr lang="en-US" sz="1200" dirty="0"/>
              <a:t>        4)         0.000000          </a:t>
            </a:r>
            <a:r>
              <a:rPr lang="en-US" sz="1200" dirty="0" smtClean="0"/>
              <a:t>		0.000000</a:t>
            </a:r>
            <a:endParaRPr lang="en-US" sz="1200" dirty="0"/>
          </a:p>
          <a:p>
            <a:r>
              <a:rPr lang="en-US" sz="1200" dirty="0"/>
              <a:t>        5)        16.000000         </a:t>
            </a:r>
            <a:r>
              <a:rPr lang="en-US" sz="1200" dirty="0" smtClean="0"/>
              <a:t>		 </a:t>
            </a:r>
            <a:r>
              <a:rPr lang="en-US" sz="1200" dirty="0"/>
              <a:t>0.000000</a:t>
            </a:r>
          </a:p>
          <a:p>
            <a:r>
              <a:rPr lang="en-US" sz="1200" dirty="0"/>
              <a:t>        6)        36.000000         </a:t>
            </a:r>
            <a:r>
              <a:rPr lang="en-US" sz="1200" dirty="0" smtClean="0"/>
              <a:t>		 </a:t>
            </a:r>
            <a:r>
              <a:rPr lang="en-US" sz="1200" dirty="0"/>
              <a:t>0.000000</a:t>
            </a:r>
          </a:p>
        </p:txBody>
      </p:sp>
      <p:sp>
        <p:nvSpPr>
          <p:cNvPr id="4" name="Slide Number Placeholder 3"/>
          <p:cNvSpPr>
            <a:spLocks noGrp="1"/>
          </p:cNvSpPr>
          <p:nvPr>
            <p:ph type="sldNum" sz="quarter" idx="11"/>
          </p:nvPr>
        </p:nvSpPr>
        <p:spPr/>
        <p:txBody>
          <a:bodyPr/>
          <a:lstStyle/>
          <a:p>
            <a:pPr>
              <a:defRPr/>
            </a:pPr>
            <a:fld id="{E9B0C86B-DD40-4B8B-9C9B-C573F7AA3C01}" type="slidenum">
              <a:rPr lang="en-US" altLang="en-US" smtClean="0"/>
              <a:pPr>
                <a:defRPr/>
              </a:pPr>
              <a:t>14</a:t>
            </a:fld>
            <a:r>
              <a:rPr lang="en-US" altLang="en-US" smtClean="0"/>
              <a:t> of 52</a:t>
            </a:r>
            <a:endParaRPr lang="en-US" altLang="en-US"/>
          </a:p>
        </p:txBody>
      </p:sp>
    </p:spTree>
    <p:extLst>
      <p:ext uri="{BB962C8B-B14F-4D97-AF65-F5344CB8AC3E}">
        <p14:creationId xmlns:p14="http://schemas.microsoft.com/office/powerpoint/2010/main" val="3984131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3"/>
          <p:cNvSpPr txBox="1">
            <a:spLocks noChangeArrowheads="1"/>
          </p:cNvSpPr>
          <p:nvPr/>
        </p:nvSpPr>
        <p:spPr bwMode="auto">
          <a:xfrm>
            <a:off x="304800" y="1320800"/>
            <a:ext cx="85344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771650" algn="l"/>
              </a:tabLst>
              <a:defRPr i="1">
                <a:solidFill>
                  <a:schemeClr val="tx1"/>
                </a:solidFill>
                <a:latin typeface="Arial" panose="020B0604020202020204" pitchFamily="34" charset="0"/>
                <a:cs typeface="Arial" panose="020B0604020202020204" pitchFamily="34" charset="0"/>
              </a:defRPr>
            </a:lvl1pPr>
            <a:lvl2pPr marL="742950" indent="-285750">
              <a:tabLst>
                <a:tab pos="1771650" algn="l"/>
              </a:tabLst>
              <a:defRPr i="1">
                <a:solidFill>
                  <a:schemeClr val="tx1"/>
                </a:solidFill>
                <a:latin typeface="Arial" panose="020B0604020202020204" pitchFamily="34" charset="0"/>
                <a:cs typeface="Arial" panose="020B0604020202020204" pitchFamily="34" charset="0"/>
              </a:defRPr>
            </a:lvl2pPr>
            <a:lvl3pPr marL="1143000" indent="-228600">
              <a:tabLst>
                <a:tab pos="1771650" algn="l"/>
              </a:tabLst>
              <a:defRPr i="1">
                <a:solidFill>
                  <a:schemeClr val="tx1"/>
                </a:solidFill>
                <a:latin typeface="Arial" panose="020B0604020202020204" pitchFamily="34" charset="0"/>
                <a:cs typeface="Arial" panose="020B0604020202020204" pitchFamily="34" charset="0"/>
              </a:defRPr>
            </a:lvl3pPr>
            <a:lvl4pPr marL="1600200" indent="-228600">
              <a:tabLst>
                <a:tab pos="1771650" algn="l"/>
              </a:tabLst>
              <a:defRPr i="1">
                <a:solidFill>
                  <a:schemeClr val="tx1"/>
                </a:solidFill>
                <a:latin typeface="Arial" panose="020B0604020202020204" pitchFamily="34" charset="0"/>
                <a:cs typeface="Arial" panose="020B0604020202020204" pitchFamily="34" charset="0"/>
              </a:defRPr>
            </a:lvl4pPr>
            <a:lvl5pPr marL="2057400" indent="-228600">
              <a:tabLst>
                <a:tab pos="1771650" algn="l"/>
              </a:tabLst>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771650" algn="l"/>
              </a:tabLs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771650" algn="l"/>
              </a:tabLs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771650" algn="l"/>
              </a:tabLs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771650" algn="l"/>
              </a:tabLst>
              <a:defRPr i="1">
                <a:solidFill>
                  <a:schemeClr val="tx1"/>
                </a:solidFill>
                <a:latin typeface="Arial" panose="020B0604020202020204" pitchFamily="34" charset="0"/>
                <a:cs typeface="Arial" panose="020B0604020202020204" pitchFamily="34" charset="0"/>
              </a:defRPr>
            </a:lvl9pPr>
          </a:lstStyle>
          <a:p>
            <a:pPr>
              <a:spcBef>
                <a:spcPct val="35000"/>
              </a:spcBef>
            </a:pPr>
            <a:r>
              <a:rPr lang="en-US" altLang="en-US" sz="2400" b="1" i="0">
                <a:solidFill>
                  <a:srgbClr val="000000"/>
                </a:solidFill>
                <a:latin typeface="Times New Roman" panose="02020603050405020304" pitchFamily="18" charset="0"/>
              </a:rPr>
              <a:t>Decision Variables:</a:t>
            </a:r>
            <a:r>
              <a:rPr lang="en-US" altLang="en-US" sz="2400" i="0">
                <a:solidFill>
                  <a:srgbClr val="000000"/>
                </a:solidFill>
                <a:latin typeface="Times New Roman" panose="02020603050405020304" pitchFamily="18" charset="0"/>
              </a:rPr>
              <a:t>                       				                  	x</a:t>
            </a:r>
            <a:r>
              <a:rPr lang="en-US" altLang="en-US" sz="2400" i="0" baseline="-25000">
                <a:solidFill>
                  <a:srgbClr val="000000"/>
                </a:solidFill>
                <a:latin typeface="Times New Roman" panose="02020603050405020304" pitchFamily="18" charset="0"/>
              </a:rPr>
              <a:t>1</a:t>
            </a:r>
            <a:r>
              <a:rPr lang="en-US" altLang="en-US" sz="2400" i="0">
                <a:solidFill>
                  <a:srgbClr val="000000"/>
                </a:solidFill>
                <a:latin typeface="Times New Roman" panose="02020603050405020304" pitchFamily="18" charset="0"/>
              </a:rPr>
              <a:t> = bags of Super-gro</a:t>
            </a:r>
          </a:p>
          <a:p>
            <a:r>
              <a:rPr lang="en-US" altLang="en-US" sz="2400" i="0">
                <a:solidFill>
                  <a:srgbClr val="000000"/>
                </a:solidFill>
                <a:latin typeface="Times New Roman" panose="02020603050405020304" pitchFamily="18" charset="0"/>
              </a:rPr>
              <a:t>	x</a:t>
            </a:r>
            <a:r>
              <a:rPr lang="en-US" altLang="en-US" sz="2400" i="0" baseline="-25000">
                <a:solidFill>
                  <a:srgbClr val="000000"/>
                </a:solidFill>
                <a:latin typeface="Times New Roman" panose="02020603050405020304" pitchFamily="18" charset="0"/>
              </a:rPr>
              <a:t>2</a:t>
            </a:r>
            <a:r>
              <a:rPr lang="en-US" altLang="en-US" sz="2400" i="0">
                <a:solidFill>
                  <a:srgbClr val="000000"/>
                </a:solidFill>
                <a:latin typeface="Times New Roman" panose="02020603050405020304" pitchFamily="18" charset="0"/>
              </a:rPr>
              <a:t> = bags of Crop-quick</a:t>
            </a:r>
          </a:p>
          <a:p>
            <a:endParaRPr lang="en-US" altLang="en-US" sz="2400" b="1" i="0">
              <a:solidFill>
                <a:srgbClr val="000000"/>
              </a:solidFill>
              <a:latin typeface="Times New Roman" panose="02020603050405020304" pitchFamily="18" charset="0"/>
            </a:endParaRPr>
          </a:p>
          <a:p>
            <a:r>
              <a:rPr lang="en-US" altLang="en-US" sz="2400" b="1" i="0">
                <a:solidFill>
                  <a:srgbClr val="000000"/>
                </a:solidFill>
                <a:latin typeface="Times New Roman" panose="02020603050405020304" pitchFamily="18" charset="0"/>
              </a:rPr>
              <a:t>The Objective Function:</a:t>
            </a:r>
          </a:p>
          <a:p>
            <a:r>
              <a:rPr lang="en-US" altLang="en-US" sz="2400" i="0">
                <a:solidFill>
                  <a:srgbClr val="000000"/>
                </a:solidFill>
                <a:latin typeface="Times New Roman" panose="02020603050405020304" pitchFamily="18" charset="0"/>
              </a:rPr>
              <a:t>	Minimize Z = $6x</a:t>
            </a:r>
            <a:r>
              <a:rPr lang="en-US" altLang="en-US" sz="2400" i="0" baseline="-25000">
                <a:solidFill>
                  <a:srgbClr val="000000"/>
                </a:solidFill>
                <a:latin typeface="Times New Roman" panose="02020603050405020304" pitchFamily="18" charset="0"/>
              </a:rPr>
              <a:t>1</a:t>
            </a:r>
            <a:r>
              <a:rPr lang="en-US" altLang="en-US" sz="2400" i="0">
                <a:solidFill>
                  <a:srgbClr val="000000"/>
                </a:solidFill>
                <a:latin typeface="Times New Roman" panose="02020603050405020304" pitchFamily="18" charset="0"/>
              </a:rPr>
              <a:t> + 3x</a:t>
            </a:r>
            <a:r>
              <a:rPr lang="en-US" altLang="en-US" sz="2400" i="0" baseline="-25000">
                <a:solidFill>
                  <a:srgbClr val="000000"/>
                </a:solidFill>
                <a:latin typeface="Times New Roman" panose="02020603050405020304" pitchFamily="18" charset="0"/>
              </a:rPr>
              <a:t>2</a:t>
            </a:r>
            <a:endParaRPr lang="en-US" altLang="en-US" sz="2400" i="0">
              <a:solidFill>
                <a:srgbClr val="000000"/>
              </a:solidFill>
              <a:latin typeface="Times New Roman" panose="02020603050405020304" pitchFamily="18" charset="0"/>
            </a:endParaRPr>
          </a:p>
          <a:p>
            <a:r>
              <a:rPr lang="en-US" altLang="en-US" sz="2400" i="0">
                <a:solidFill>
                  <a:srgbClr val="000000"/>
                </a:solidFill>
                <a:latin typeface="Times New Roman" panose="02020603050405020304" pitchFamily="18" charset="0"/>
              </a:rPr>
              <a:t>	Where:	$6x</a:t>
            </a:r>
            <a:r>
              <a:rPr lang="en-US" altLang="en-US" sz="2400" i="0" baseline="-25000">
                <a:solidFill>
                  <a:srgbClr val="000000"/>
                </a:solidFill>
                <a:latin typeface="Times New Roman" panose="02020603050405020304" pitchFamily="18" charset="0"/>
              </a:rPr>
              <a:t>1</a:t>
            </a:r>
            <a:r>
              <a:rPr lang="en-US" altLang="en-US" sz="2400" i="0">
                <a:solidFill>
                  <a:srgbClr val="000000"/>
                </a:solidFill>
                <a:latin typeface="Times New Roman" panose="02020603050405020304" pitchFamily="18" charset="0"/>
              </a:rPr>
              <a:t> = cost of bags of Super-Gro</a:t>
            </a:r>
          </a:p>
          <a:p>
            <a:r>
              <a:rPr lang="en-US" altLang="en-US" sz="2400" i="0">
                <a:solidFill>
                  <a:srgbClr val="000000"/>
                </a:solidFill>
                <a:latin typeface="Times New Roman" panose="02020603050405020304" pitchFamily="18" charset="0"/>
              </a:rPr>
              <a:t>			$3x</a:t>
            </a:r>
            <a:r>
              <a:rPr lang="en-US" altLang="en-US" sz="2400" i="0" baseline="-25000">
                <a:solidFill>
                  <a:srgbClr val="000000"/>
                </a:solidFill>
                <a:latin typeface="Times New Roman" panose="02020603050405020304" pitchFamily="18" charset="0"/>
              </a:rPr>
              <a:t>2</a:t>
            </a:r>
            <a:r>
              <a:rPr lang="en-US" altLang="en-US" sz="2400" i="0">
                <a:solidFill>
                  <a:srgbClr val="000000"/>
                </a:solidFill>
                <a:latin typeface="Times New Roman" panose="02020603050405020304" pitchFamily="18" charset="0"/>
              </a:rPr>
              <a:t> = cost of bags of Crop-Quick</a:t>
            </a:r>
          </a:p>
          <a:p>
            <a:endParaRPr lang="en-US" altLang="en-US" sz="2400" i="0">
              <a:solidFill>
                <a:srgbClr val="000000"/>
              </a:solidFill>
              <a:latin typeface="Times New Roman" panose="02020603050405020304" pitchFamily="18" charset="0"/>
            </a:endParaRPr>
          </a:p>
          <a:p>
            <a:r>
              <a:rPr lang="en-US" altLang="en-US" sz="2400" b="1" i="0">
                <a:solidFill>
                  <a:srgbClr val="000000"/>
                </a:solidFill>
                <a:latin typeface="Times New Roman" panose="02020603050405020304" pitchFamily="18" charset="0"/>
              </a:rPr>
              <a:t>Model Constraints:</a:t>
            </a:r>
          </a:p>
          <a:p>
            <a:r>
              <a:rPr lang="en-US" altLang="en-US" sz="2400" i="0">
                <a:solidFill>
                  <a:srgbClr val="000000"/>
                </a:solidFill>
                <a:latin typeface="Times New Roman" panose="02020603050405020304" pitchFamily="18" charset="0"/>
              </a:rPr>
              <a:t>	2x</a:t>
            </a:r>
            <a:r>
              <a:rPr lang="en-US" altLang="en-US" sz="2400" i="0" baseline="-25000">
                <a:solidFill>
                  <a:srgbClr val="000000"/>
                </a:solidFill>
                <a:latin typeface="Times New Roman" panose="02020603050405020304" pitchFamily="18" charset="0"/>
              </a:rPr>
              <a:t>1</a:t>
            </a:r>
            <a:r>
              <a:rPr lang="en-US" altLang="en-US" sz="2400" i="0">
                <a:solidFill>
                  <a:srgbClr val="000000"/>
                </a:solidFill>
                <a:latin typeface="Times New Roman" panose="02020603050405020304" pitchFamily="18" charset="0"/>
              </a:rPr>
              <a:t> + 4x</a:t>
            </a:r>
            <a:r>
              <a:rPr lang="en-US" altLang="en-US" sz="2400" i="0" baseline="-25000">
                <a:solidFill>
                  <a:srgbClr val="000000"/>
                </a:solidFill>
                <a:latin typeface="Times New Roman" panose="02020603050405020304" pitchFamily="18" charset="0"/>
              </a:rPr>
              <a:t>2</a:t>
            </a:r>
            <a:r>
              <a:rPr lang="en-US" altLang="en-US" sz="2400" i="0">
                <a:solidFill>
                  <a:srgbClr val="000000"/>
                </a:solidFill>
                <a:latin typeface="Times New Roman" panose="02020603050405020304" pitchFamily="18" charset="0"/>
              </a:rPr>
              <a:t> </a:t>
            </a:r>
            <a:r>
              <a:rPr lang="en-US" altLang="en-US" sz="2400" i="0">
                <a:solidFill>
                  <a:srgbClr val="000000"/>
                </a:solidFill>
                <a:latin typeface="Times New Roman" panose="02020603050405020304" pitchFamily="18" charset="0"/>
                <a:sym typeface="Symbol" panose="05050102010706020507" pitchFamily="18" charset="2"/>
              </a:rPr>
              <a:t></a:t>
            </a:r>
            <a:r>
              <a:rPr lang="en-US" altLang="en-US" sz="2400" i="0">
                <a:solidFill>
                  <a:srgbClr val="000000"/>
                </a:solidFill>
                <a:latin typeface="Times New Roman" panose="02020603050405020304" pitchFamily="18" charset="0"/>
              </a:rPr>
              <a:t> 16 lb (nitrogen constraint)</a:t>
            </a:r>
          </a:p>
          <a:p>
            <a:r>
              <a:rPr lang="en-US" altLang="en-US" sz="2400" i="0">
                <a:solidFill>
                  <a:srgbClr val="000000"/>
                </a:solidFill>
                <a:latin typeface="Times New Roman" panose="02020603050405020304" pitchFamily="18" charset="0"/>
              </a:rPr>
              <a:t>	4x</a:t>
            </a:r>
            <a:r>
              <a:rPr lang="en-US" altLang="en-US" sz="2400" i="0" baseline="-25000">
                <a:solidFill>
                  <a:srgbClr val="000000"/>
                </a:solidFill>
                <a:latin typeface="Times New Roman" panose="02020603050405020304" pitchFamily="18" charset="0"/>
              </a:rPr>
              <a:t>1</a:t>
            </a:r>
            <a:r>
              <a:rPr lang="en-US" altLang="en-US" sz="2400" i="0">
                <a:solidFill>
                  <a:srgbClr val="000000"/>
                </a:solidFill>
                <a:latin typeface="Times New Roman" panose="02020603050405020304" pitchFamily="18" charset="0"/>
              </a:rPr>
              <a:t> + 3x</a:t>
            </a:r>
            <a:r>
              <a:rPr lang="en-US" altLang="en-US" sz="2400" i="0" baseline="-25000">
                <a:solidFill>
                  <a:srgbClr val="000000"/>
                </a:solidFill>
                <a:latin typeface="Times New Roman" panose="02020603050405020304" pitchFamily="18" charset="0"/>
              </a:rPr>
              <a:t>2</a:t>
            </a:r>
            <a:r>
              <a:rPr lang="en-US" altLang="en-US" sz="2400" i="0">
                <a:solidFill>
                  <a:srgbClr val="000000"/>
                </a:solidFill>
                <a:latin typeface="Times New Roman" panose="02020603050405020304" pitchFamily="18" charset="0"/>
              </a:rPr>
              <a:t> </a:t>
            </a:r>
            <a:r>
              <a:rPr lang="en-US" altLang="en-US" sz="2400" i="0">
                <a:solidFill>
                  <a:srgbClr val="000000"/>
                </a:solidFill>
                <a:latin typeface="Times New Roman" panose="02020603050405020304" pitchFamily="18" charset="0"/>
                <a:sym typeface="Symbol" panose="05050102010706020507" pitchFamily="18" charset="2"/>
              </a:rPr>
              <a:t></a:t>
            </a:r>
            <a:r>
              <a:rPr lang="en-US" altLang="en-US" sz="2400" i="0">
                <a:solidFill>
                  <a:srgbClr val="000000"/>
                </a:solidFill>
                <a:latin typeface="Times New Roman" panose="02020603050405020304" pitchFamily="18" charset="0"/>
              </a:rPr>
              <a:t> 24 lb (phosphate constraint)</a:t>
            </a:r>
          </a:p>
          <a:p>
            <a:r>
              <a:rPr lang="en-US" altLang="en-US" sz="2400" i="0">
                <a:solidFill>
                  <a:srgbClr val="000000"/>
                </a:solidFill>
                <a:latin typeface="Times New Roman" panose="02020603050405020304" pitchFamily="18" charset="0"/>
              </a:rPr>
              <a:t>	x</a:t>
            </a:r>
            <a:r>
              <a:rPr lang="en-US" altLang="en-US" sz="2400" i="0" baseline="-25000">
                <a:solidFill>
                  <a:srgbClr val="000000"/>
                </a:solidFill>
                <a:latin typeface="Times New Roman" panose="02020603050405020304" pitchFamily="18" charset="0"/>
              </a:rPr>
              <a:t>1</a:t>
            </a:r>
            <a:r>
              <a:rPr lang="en-US" altLang="en-US" sz="2400" i="0">
                <a:solidFill>
                  <a:srgbClr val="000000"/>
                </a:solidFill>
                <a:latin typeface="Times New Roman" panose="02020603050405020304" pitchFamily="18" charset="0"/>
              </a:rPr>
              <a:t>, x</a:t>
            </a:r>
            <a:r>
              <a:rPr lang="en-US" altLang="en-US" sz="2400" i="0" baseline="-25000">
                <a:solidFill>
                  <a:srgbClr val="000000"/>
                </a:solidFill>
                <a:latin typeface="Times New Roman" panose="02020603050405020304" pitchFamily="18" charset="0"/>
              </a:rPr>
              <a:t>2</a:t>
            </a:r>
            <a:r>
              <a:rPr lang="en-US" altLang="en-US" sz="2400" i="0">
                <a:solidFill>
                  <a:srgbClr val="000000"/>
                </a:solidFill>
                <a:latin typeface="Times New Roman" panose="02020603050405020304" pitchFamily="18" charset="0"/>
              </a:rPr>
              <a:t> </a:t>
            </a:r>
            <a:r>
              <a:rPr lang="en-US" altLang="en-US" sz="2400" i="0">
                <a:solidFill>
                  <a:srgbClr val="000000"/>
                </a:solidFill>
                <a:latin typeface="Times New Roman" panose="02020603050405020304" pitchFamily="18" charset="0"/>
                <a:sym typeface="Symbol" panose="05050102010706020507" pitchFamily="18" charset="2"/>
              </a:rPr>
              <a:t></a:t>
            </a:r>
            <a:r>
              <a:rPr lang="en-US" altLang="en-US" sz="2400" i="0">
                <a:solidFill>
                  <a:srgbClr val="000000"/>
                </a:solidFill>
                <a:latin typeface="Times New Roman" panose="02020603050405020304" pitchFamily="18" charset="0"/>
              </a:rPr>
              <a:t> 0 (non-negativity constraint)</a:t>
            </a:r>
          </a:p>
        </p:txBody>
      </p:sp>
      <p:sp>
        <p:nvSpPr>
          <p:cNvPr id="128003" name="Rectangle 5"/>
          <p:cNvSpPr>
            <a:spLocks noChangeArrowheads="1"/>
          </p:cNvSpPr>
          <p:nvPr/>
        </p:nvSpPr>
        <p:spPr bwMode="auto">
          <a:xfrm>
            <a:off x="0" y="0"/>
            <a:ext cx="86106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200" b="1" i="0">
                <a:solidFill>
                  <a:srgbClr val="000000"/>
                </a:solidFill>
                <a:latin typeface="Times New Roman" panose="02020603050405020304" pitchFamily="18" charset="0"/>
              </a:rPr>
              <a:t>LP Model Formulation – Minimization</a:t>
            </a:r>
          </a:p>
        </p:txBody>
      </p:sp>
      <p:sp>
        <p:nvSpPr>
          <p:cNvPr id="128004"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 name="Slide Number Placeholder 1"/>
          <p:cNvSpPr>
            <a:spLocks noGrp="1"/>
          </p:cNvSpPr>
          <p:nvPr>
            <p:ph type="sldNum" sz="quarter" idx="11"/>
          </p:nvPr>
        </p:nvSpPr>
        <p:spPr/>
        <p:txBody>
          <a:bodyPr/>
          <a:lstStyle/>
          <a:p>
            <a:pPr>
              <a:defRPr/>
            </a:pPr>
            <a:fld id="{6F936E6C-028F-49E1-90D3-BEDB120E6A56}" type="slidenum">
              <a:rPr lang="en-US" altLang="en-US" smtClean="0"/>
              <a:pPr>
                <a:defRPr/>
              </a:pPr>
              <a:t>15</a:t>
            </a:fld>
            <a:r>
              <a:rPr lang="en-US" altLang="en-US" smtClean="0"/>
              <a:t> of 52</a:t>
            </a:r>
            <a:endParaRPr lang="en-US" altLang="en-US"/>
          </a:p>
        </p:txBody>
      </p:sp>
    </p:spTree>
    <p:extLst>
      <p:ext uri="{BB962C8B-B14F-4D97-AF65-F5344CB8AC3E}">
        <p14:creationId xmlns:p14="http://schemas.microsoft.com/office/powerpoint/2010/main" val="1274850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9"/>
          <p:cNvSpPr>
            <a:spLocks noChangeArrowheads="1"/>
          </p:cNvSpPr>
          <p:nvPr/>
        </p:nvSpPr>
        <p:spPr bwMode="auto">
          <a:xfrm>
            <a:off x="4381500" y="1371600"/>
            <a:ext cx="4419600" cy="426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endParaRPr lang="tr-TR" altLang="en-US" sz="3200" i="0">
              <a:solidFill>
                <a:srgbClr val="000000"/>
              </a:solidFill>
              <a:latin typeface="Garamond" panose="02020404030301010803" pitchFamily="18" charset="0"/>
            </a:endParaRPr>
          </a:p>
        </p:txBody>
      </p:sp>
      <p:pic>
        <p:nvPicPr>
          <p:cNvPr id="130051" name="Picture 4" descr="02-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9188" y="1238250"/>
            <a:ext cx="5148262"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2" name="Text Box 8"/>
          <p:cNvSpPr txBox="1">
            <a:spLocks noChangeArrowheads="1"/>
          </p:cNvSpPr>
          <p:nvPr/>
        </p:nvSpPr>
        <p:spPr bwMode="auto">
          <a:xfrm>
            <a:off x="0" y="2819400"/>
            <a:ext cx="44577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US" altLang="en-US" sz="2400" i="0">
                <a:solidFill>
                  <a:srgbClr val="000000"/>
                </a:solidFill>
                <a:latin typeface="Garamond" panose="02020404030301010803" pitchFamily="18" charset="0"/>
              </a:rPr>
              <a:t>Minimize Z = $6x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$3x</a:t>
            </a:r>
            <a:r>
              <a:rPr lang="en-US" altLang="en-US" sz="2400" i="0" baseline="-25000">
                <a:solidFill>
                  <a:srgbClr val="000000"/>
                </a:solidFill>
                <a:latin typeface="Garamond" panose="02020404030301010803" pitchFamily="18" charset="0"/>
              </a:rPr>
              <a:t>2</a:t>
            </a:r>
            <a:endParaRPr lang="en-US" altLang="en-US" sz="2400" i="0">
              <a:solidFill>
                <a:srgbClr val="000000"/>
              </a:solidFill>
              <a:latin typeface="Garamond" panose="02020404030301010803" pitchFamily="18" charset="0"/>
            </a:endParaRPr>
          </a:p>
          <a:p>
            <a:r>
              <a:rPr lang="en-US" altLang="en-US" sz="2400" i="0">
                <a:solidFill>
                  <a:srgbClr val="000000"/>
                </a:solidFill>
                <a:latin typeface="Garamond" panose="02020404030301010803" pitchFamily="18" charset="0"/>
              </a:rPr>
              <a:t>subject to:	2x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+ 4x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16 </a:t>
            </a:r>
          </a:p>
          <a:p>
            <a:r>
              <a:rPr lang="en-US" altLang="en-US" sz="2400" i="0">
                <a:solidFill>
                  <a:srgbClr val="000000"/>
                </a:solidFill>
                <a:latin typeface="Garamond" panose="02020404030301010803" pitchFamily="18" charset="0"/>
              </a:rPr>
              <a:t>                	4x</a:t>
            </a:r>
            <a:r>
              <a:rPr lang="tr-TR" altLang="en-US" sz="2400" i="0" baseline="-25000">
                <a:solidFill>
                  <a:srgbClr val="000000"/>
                </a:solidFill>
                <a:latin typeface="Garamond" panose="02020404030301010803" pitchFamily="18" charset="0"/>
              </a:rPr>
              <a:t>1</a:t>
            </a:r>
            <a:r>
              <a:rPr lang="en-US" altLang="en-US" sz="2400" i="0" baseline="-25000">
                <a:solidFill>
                  <a:srgbClr val="000000"/>
                </a:solidFill>
                <a:latin typeface="Garamond" panose="02020404030301010803" pitchFamily="18" charset="0"/>
              </a:rPr>
              <a:t> </a:t>
            </a:r>
            <a:r>
              <a:rPr lang="en-US" altLang="en-US" sz="2400" i="0">
                <a:solidFill>
                  <a:srgbClr val="000000"/>
                </a:solidFill>
                <a:latin typeface="Garamond" panose="02020404030301010803" pitchFamily="18" charset="0"/>
              </a:rPr>
              <a:t>+ 3x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24</a:t>
            </a:r>
          </a:p>
          <a:p>
            <a:r>
              <a:rPr lang="en-US" altLang="en-US" sz="2400" i="0">
                <a:solidFill>
                  <a:srgbClr val="000000"/>
                </a:solidFill>
                <a:latin typeface="Garamond" panose="02020404030301010803" pitchFamily="18" charset="0"/>
              </a:rPr>
              <a:t>	             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0</a:t>
            </a:r>
          </a:p>
        </p:txBody>
      </p:sp>
      <p:sp>
        <p:nvSpPr>
          <p:cNvPr id="130053" name="Text Box 10"/>
          <p:cNvSpPr txBox="1">
            <a:spLocks noChangeArrowheads="1"/>
          </p:cNvSpPr>
          <p:nvPr/>
        </p:nvSpPr>
        <p:spPr bwMode="auto">
          <a:xfrm>
            <a:off x="3200400" y="6096000"/>
            <a:ext cx="6172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US" sz="2400" i="0">
                <a:solidFill>
                  <a:srgbClr val="000000"/>
                </a:solidFill>
                <a:latin typeface="Times New Roman" panose="02020603050405020304" pitchFamily="18" charset="0"/>
                <a:cs typeface="Times" panose="02020603050405020304" pitchFamily="18" charset="0"/>
              </a:rPr>
              <a:t>Graph of Both Model Constraints</a:t>
            </a:r>
            <a:endParaRPr lang="en-US" sz="2400" i="0">
              <a:solidFill>
                <a:srgbClr val="000000"/>
              </a:solidFill>
              <a:latin typeface="Times New Roman" panose="02020603050405020304" pitchFamily="18" charset="0"/>
            </a:endParaRPr>
          </a:p>
        </p:txBody>
      </p:sp>
      <p:sp>
        <p:nvSpPr>
          <p:cNvPr id="130054" name="Rectangle 5"/>
          <p:cNvSpPr>
            <a:spLocks noChangeArrowheads="1"/>
          </p:cNvSpPr>
          <p:nvPr/>
        </p:nvSpPr>
        <p:spPr bwMode="auto">
          <a:xfrm>
            <a:off x="0" y="0"/>
            <a:ext cx="86106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600" b="1" i="0">
                <a:solidFill>
                  <a:srgbClr val="000000"/>
                </a:solidFill>
                <a:latin typeface="Times New Roman" panose="02020603050405020304" pitchFamily="18" charset="0"/>
              </a:rPr>
              <a:t>Constraint Graph – Minimization</a:t>
            </a:r>
          </a:p>
        </p:txBody>
      </p:sp>
      <p:sp>
        <p:nvSpPr>
          <p:cNvPr id="130055"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 name="Slide Number Placeholder 1"/>
          <p:cNvSpPr>
            <a:spLocks noGrp="1"/>
          </p:cNvSpPr>
          <p:nvPr>
            <p:ph type="sldNum" sz="quarter" idx="11"/>
          </p:nvPr>
        </p:nvSpPr>
        <p:spPr/>
        <p:txBody>
          <a:bodyPr/>
          <a:lstStyle/>
          <a:p>
            <a:pPr>
              <a:defRPr/>
            </a:pPr>
            <a:fld id="{6F936E6C-028F-49E1-90D3-BEDB120E6A56}" type="slidenum">
              <a:rPr lang="en-US" altLang="en-US" smtClean="0"/>
              <a:pPr>
                <a:defRPr/>
              </a:pPr>
              <a:t>16</a:t>
            </a:fld>
            <a:r>
              <a:rPr lang="en-US" altLang="en-US" smtClean="0"/>
              <a:t> of 52</a:t>
            </a:r>
            <a:endParaRPr lang="en-US" altLang="en-US"/>
          </a:p>
        </p:txBody>
      </p:sp>
    </p:spTree>
    <p:extLst>
      <p:ext uri="{BB962C8B-B14F-4D97-AF65-F5344CB8AC3E}">
        <p14:creationId xmlns:p14="http://schemas.microsoft.com/office/powerpoint/2010/main" val="2119890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
          <p:cNvSpPr>
            <a:spLocks noChangeArrowheads="1"/>
          </p:cNvSpPr>
          <p:nvPr/>
        </p:nvSpPr>
        <p:spPr bwMode="auto">
          <a:xfrm>
            <a:off x="4381500" y="1371600"/>
            <a:ext cx="4419600" cy="426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endParaRPr lang="tr-TR" altLang="en-US" sz="3200" i="0">
              <a:solidFill>
                <a:srgbClr val="000000"/>
              </a:solidFill>
              <a:latin typeface="Garamond" panose="02020404030301010803" pitchFamily="18" charset="0"/>
            </a:endParaRPr>
          </a:p>
        </p:txBody>
      </p:sp>
      <p:pic>
        <p:nvPicPr>
          <p:cNvPr id="132099" name="Picture 4" descr="02-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8725" y="1384300"/>
            <a:ext cx="5111750" cy="469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0" name="Text Box 10"/>
          <p:cNvSpPr txBox="1">
            <a:spLocks noChangeArrowheads="1"/>
          </p:cNvSpPr>
          <p:nvPr/>
        </p:nvSpPr>
        <p:spPr bwMode="auto">
          <a:xfrm>
            <a:off x="3886200" y="6096000"/>
            <a:ext cx="502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sz="2400" i="0">
                <a:solidFill>
                  <a:srgbClr val="000000"/>
                </a:solidFill>
                <a:latin typeface="Times New Roman" panose="02020603050405020304" pitchFamily="18" charset="0"/>
                <a:cs typeface="Times" panose="02020603050405020304" pitchFamily="18" charset="0"/>
              </a:rPr>
              <a:t>Feasible Solution Area</a:t>
            </a:r>
            <a:endParaRPr lang="en-US" sz="2400" i="0">
              <a:solidFill>
                <a:srgbClr val="000000"/>
              </a:solidFill>
              <a:latin typeface="Times New Roman" panose="02020603050405020304" pitchFamily="18" charset="0"/>
            </a:endParaRPr>
          </a:p>
        </p:txBody>
      </p:sp>
      <p:sp>
        <p:nvSpPr>
          <p:cNvPr id="132101" name="Rectangle 5"/>
          <p:cNvSpPr>
            <a:spLocks noChangeArrowheads="1"/>
          </p:cNvSpPr>
          <p:nvPr/>
        </p:nvSpPr>
        <p:spPr bwMode="auto">
          <a:xfrm>
            <a:off x="0" y="0"/>
            <a:ext cx="86106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600" b="1" i="0">
                <a:solidFill>
                  <a:srgbClr val="000000"/>
                </a:solidFill>
                <a:latin typeface="Times New Roman" panose="02020603050405020304" pitchFamily="18" charset="0"/>
              </a:rPr>
              <a:t>Feasible Region– Minimization</a:t>
            </a:r>
          </a:p>
        </p:txBody>
      </p:sp>
      <p:sp>
        <p:nvSpPr>
          <p:cNvPr id="132102" name="Text Box 8"/>
          <p:cNvSpPr txBox="1">
            <a:spLocks noChangeArrowheads="1"/>
          </p:cNvSpPr>
          <p:nvPr/>
        </p:nvSpPr>
        <p:spPr bwMode="auto">
          <a:xfrm>
            <a:off x="0" y="2819400"/>
            <a:ext cx="44577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US" altLang="en-US" sz="2400" i="0">
                <a:solidFill>
                  <a:srgbClr val="000000"/>
                </a:solidFill>
                <a:latin typeface="Garamond" panose="02020404030301010803" pitchFamily="18" charset="0"/>
              </a:rPr>
              <a:t>Minimize Z = $6x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$3x</a:t>
            </a:r>
            <a:r>
              <a:rPr lang="en-US" altLang="en-US" sz="2400" i="0" baseline="-25000">
                <a:solidFill>
                  <a:srgbClr val="000000"/>
                </a:solidFill>
                <a:latin typeface="Garamond" panose="02020404030301010803" pitchFamily="18" charset="0"/>
              </a:rPr>
              <a:t>2</a:t>
            </a:r>
            <a:endParaRPr lang="en-US" altLang="en-US" sz="2400" i="0">
              <a:solidFill>
                <a:srgbClr val="000000"/>
              </a:solidFill>
              <a:latin typeface="Garamond" panose="02020404030301010803" pitchFamily="18" charset="0"/>
            </a:endParaRPr>
          </a:p>
          <a:p>
            <a:r>
              <a:rPr lang="en-US" altLang="en-US" sz="2400" i="0">
                <a:solidFill>
                  <a:srgbClr val="000000"/>
                </a:solidFill>
                <a:latin typeface="Garamond" panose="02020404030301010803" pitchFamily="18" charset="0"/>
              </a:rPr>
              <a:t>subject to:	2x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+ 4x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16 </a:t>
            </a:r>
          </a:p>
          <a:p>
            <a:r>
              <a:rPr lang="en-US" altLang="en-US" sz="2400" i="0">
                <a:solidFill>
                  <a:srgbClr val="000000"/>
                </a:solidFill>
                <a:latin typeface="Garamond" panose="02020404030301010803" pitchFamily="18" charset="0"/>
              </a:rPr>
              <a:t>                	4x</a:t>
            </a:r>
            <a:r>
              <a:rPr lang="tr-TR"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+ 3x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24</a:t>
            </a:r>
          </a:p>
          <a:p>
            <a:r>
              <a:rPr lang="en-US" altLang="en-US" sz="2400" i="0">
                <a:solidFill>
                  <a:srgbClr val="000000"/>
                </a:solidFill>
                <a:latin typeface="Garamond" panose="02020404030301010803" pitchFamily="18" charset="0"/>
              </a:rPr>
              <a:t>	             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0</a:t>
            </a:r>
          </a:p>
        </p:txBody>
      </p:sp>
      <p:sp>
        <p:nvSpPr>
          <p:cNvPr id="132103"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 name="Slide Number Placeholder 1"/>
          <p:cNvSpPr>
            <a:spLocks noGrp="1"/>
          </p:cNvSpPr>
          <p:nvPr>
            <p:ph type="sldNum" sz="quarter" idx="11"/>
          </p:nvPr>
        </p:nvSpPr>
        <p:spPr/>
        <p:txBody>
          <a:bodyPr/>
          <a:lstStyle/>
          <a:p>
            <a:pPr>
              <a:defRPr/>
            </a:pPr>
            <a:fld id="{6F936E6C-028F-49E1-90D3-BEDB120E6A56}" type="slidenum">
              <a:rPr lang="en-US" altLang="en-US" smtClean="0"/>
              <a:pPr>
                <a:defRPr/>
              </a:pPr>
              <a:t>17</a:t>
            </a:fld>
            <a:r>
              <a:rPr lang="en-US" altLang="en-US" smtClean="0"/>
              <a:t> of 52</a:t>
            </a:r>
            <a:endParaRPr lang="en-US" altLang="en-US"/>
          </a:p>
        </p:txBody>
      </p:sp>
    </p:spTree>
    <p:extLst>
      <p:ext uri="{BB962C8B-B14F-4D97-AF65-F5344CB8AC3E}">
        <p14:creationId xmlns:p14="http://schemas.microsoft.com/office/powerpoint/2010/main" val="678175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6"/>
          <p:cNvSpPr>
            <a:spLocks noChangeArrowheads="1"/>
          </p:cNvSpPr>
          <p:nvPr/>
        </p:nvSpPr>
        <p:spPr bwMode="auto">
          <a:xfrm>
            <a:off x="4381500" y="1371600"/>
            <a:ext cx="4419600" cy="426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endParaRPr lang="tr-TR" altLang="en-US" sz="3200" i="0">
              <a:solidFill>
                <a:srgbClr val="000000"/>
              </a:solidFill>
              <a:latin typeface="Garamond" panose="02020404030301010803" pitchFamily="18" charset="0"/>
            </a:endParaRPr>
          </a:p>
        </p:txBody>
      </p:sp>
      <p:pic>
        <p:nvPicPr>
          <p:cNvPr id="134147" name="Picture 4" descr="02-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088" y="1384300"/>
            <a:ext cx="5014912"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8" name="Text Box 10"/>
          <p:cNvSpPr txBox="1">
            <a:spLocks noChangeArrowheads="1"/>
          </p:cNvSpPr>
          <p:nvPr/>
        </p:nvSpPr>
        <p:spPr bwMode="auto">
          <a:xfrm>
            <a:off x="3810000" y="6096000"/>
            <a:ext cx="4938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sz="2400" i="0">
                <a:solidFill>
                  <a:srgbClr val="000000"/>
                </a:solidFill>
                <a:latin typeface="Times New Roman" panose="02020603050405020304" pitchFamily="18" charset="0"/>
                <a:cs typeface="Times" panose="02020603050405020304" pitchFamily="18" charset="0"/>
              </a:rPr>
              <a:t>Optimum Solution Point</a:t>
            </a:r>
            <a:endParaRPr lang="en-US" sz="2400" i="0">
              <a:solidFill>
                <a:srgbClr val="000000"/>
              </a:solidFill>
              <a:latin typeface="Times New Roman" panose="02020603050405020304" pitchFamily="18" charset="0"/>
            </a:endParaRPr>
          </a:p>
        </p:txBody>
      </p:sp>
      <p:sp>
        <p:nvSpPr>
          <p:cNvPr id="134149" name="Rectangle 5"/>
          <p:cNvSpPr>
            <a:spLocks noChangeArrowheads="1"/>
          </p:cNvSpPr>
          <p:nvPr/>
        </p:nvSpPr>
        <p:spPr bwMode="auto">
          <a:xfrm>
            <a:off x="0" y="0"/>
            <a:ext cx="86106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200" b="1" i="0">
                <a:solidFill>
                  <a:srgbClr val="000000"/>
                </a:solidFill>
                <a:latin typeface="Times New Roman" panose="02020603050405020304" pitchFamily="18" charset="0"/>
              </a:rPr>
              <a:t>Optimal Solution Point – Minimization</a:t>
            </a:r>
          </a:p>
        </p:txBody>
      </p:sp>
      <p:sp>
        <p:nvSpPr>
          <p:cNvPr id="134150" name="Text Box 8"/>
          <p:cNvSpPr txBox="1">
            <a:spLocks noChangeArrowheads="1"/>
          </p:cNvSpPr>
          <p:nvPr/>
        </p:nvSpPr>
        <p:spPr bwMode="auto">
          <a:xfrm>
            <a:off x="114300" y="2819400"/>
            <a:ext cx="44577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US" altLang="en-US" sz="2400" i="0">
                <a:solidFill>
                  <a:srgbClr val="000000"/>
                </a:solidFill>
                <a:latin typeface="Garamond" panose="02020404030301010803" pitchFamily="18" charset="0"/>
              </a:rPr>
              <a:t>Minimize Z = $6x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$3x</a:t>
            </a:r>
            <a:r>
              <a:rPr lang="en-US" altLang="en-US" sz="2400" i="0" baseline="-25000">
                <a:solidFill>
                  <a:srgbClr val="000000"/>
                </a:solidFill>
                <a:latin typeface="Garamond" panose="02020404030301010803" pitchFamily="18" charset="0"/>
              </a:rPr>
              <a:t>2</a:t>
            </a:r>
            <a:endParaRPr lang="en-US" altLang="en-US" sz="2400" i="0">
              <a:solidFill>
                <a:srgbClr val="000000"/>
              </a:solidFill>
              <a:latin typeface="Garamond" panose="02020404030301010803" pitchFamily="18" charset="0"/>
            </a:endParaRPr>
          </a:p>
          <a:p>
            <a:r>
              <a:rPr lang="en-US" altLang="en-US" sz="2400" i="0">
                <a:solidFill>
                  <a:srgbClr val="000000"/>
                </a:solidFill>
                <a:latin typeface="Garamond" panose="02020404030301010803" pitchFamily="18" charset="0"/>
              </a:rPr>
              <a:t>subject to:	2x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+ 4x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16 </a:t>
            </a:r>
          </a:p>
          <a:p>
            <a:r>
              <a:rPr lang="en-US" altLang="en-US" sz="2400" i="0">
                <a:solidFill>
                  <a:srgbClr val="000000"/>
                </a:solidFill>
                <a:latin typeface="Garamond" panose="02020404030301010803" pitchFamily="18" charset="0"/>
              </a:rPr>
              <a:t>                	4x</a:t>
            </a:r>
            <a:r>
              <a:rPr lang="tr-TR"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+ 3x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24</a:t>
            </a:r>
          </a:p>
          <a:p>
            <a:r>
              <a:rPr lang="en-US" altLang="en-US" sz="2400" i="0">
                <a:solidFill>
                  <a:srgbClr val="000000"/>
                </a:solidFill>
                <a:latin typeface="Garamond" panose="02020404030301010803" pitchFamily="18" charset="0"/>
              </a:rPr>
              <a:t>	             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0</a:t>
            </a:r>
          </a:p>
        </p:txBody>
      </p:sp>
      <p:sp>
        <p:nvSpPr>
          <p:cNvPr id="134151"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4153" name="Rectangle 2"/>
          <p:cNvSpPr>
            <a:spLocks noChangeArrowheads="1"/>
          </p:cNvSpPr>
          <p:nvPr/>
        </p:nvSpPr>
        <p:spPr bwMode="auto">
          <a:xfrm>
            <a:off x="6399213" y="2025650"/>
            <a:ext cx="14620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eaLnBrk="1" hangingPunct="1"/>
            <a:r>
              <a:rPr lang="en-US" sz="3200" i="0">
                <a:solidFill>
                  <a:srgbClr val="336600"/>
                </a:solidFill>
                <a:latin typeface="Times New Roman" panose="02020603050405020304" pitchFamily="18" charset="0"/>
              </a:rPr>
              <a:t>feasible</a:t>
            </a:r>
          </a:p>
        </p:txBody>
      </p:sp>
      <p:sp>
        <p:nvSpPr>
          <p:cNvPr id="2" name="Slide Number Placeholder 1"/>
          <p:cNvSpPr>
            <a:spLocks noGrp="1"/>
          </p:cNvSpPr>
          <p:nvPr>
            <p:ph type="sldNum" sz="quarter" idx="11"/>
          </p:nvPr>
        </p:nvSpPr>
        <p:spPr/>
        <p:txBody>
          <a:bodyPr/>
          <a:lstStyle/>
          <a:p>
            <a:pPr>
              <a:defRPr/>
            </a:pPr>
            <a:fld id="{6F936E6C-028F-49E1-90D3-BEDB120E6A56}" type="slidenum">
              <a:rPr lang="en-US" altLang="en-US" smtClean="0"/>
              <a:pPr>
                <a:defRPr/>
              </a:pPr>
              <a:t>18</a:t>
            </a:fld>
            <a:r>
              <a:rPr lang="en-US" altLang="en-US" smtClean="0"/>
              <a:t> of 52</a:t>
            </a:r>
            <a:endParaRPr lang="en-US" altLang="en-US"/>
          </a:p>
        </p:txBody>
      </p:sp>
    </p:spTree>
    <p:extLst>
      <p:ext uri="{BB962C8B-B14F-4D97-AF65-F5344CB8AC3E}">
        <p14:creationId xmlns:p14="http://schemas.microsoft.com/office/powerpoint/2010/main" val="1512487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ChangeArrowheads="1"/>
          </p:cNvSpPr>
          <p:nvPr/>
        </p:nvSpPr>
        <p:spPr bwMode="auto">
          <a:xfrm>
            <a:off x="263525" y="1238250"/>
            <a:ext cx="8602663"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spcBef>
                <a:spcPct val="35000"/>
              </a:spcBef>
              <a:buClr>
                <a:srgbClr val="7F7F7F"/>
              </a:buClr>
              <a:buSzPct val="70000"/>
              <a:buFont typeface="Wingdings" panose="05000000000000000000" pitchFamily="2" charset="2"/>
              <a:buChar char="n"/>
            </a:pPr>
            <a:r>
              <a:rPr lang="en-US" altLang="en-US" sz="2800" i="0">
                <a:solidFill>
                  <a:srgbClr val="000000"/>
                </a:solidFill>
                <a:latin typeface="Times New Roman" panose="02020603050405020304" pitchFamily="18" charset="0"/>
              </a:rPr>
              <a:t>A surplus variable is </a:t>
            </a:r>
            <a:r>
              <a:rPr lang="en-US" altLang="en-US" sz="2800" b="1">
                <a:solidFill>
                  <a:srgbClr val="FF0000"/>
                </a:solidFill>
                <a:latin typeface="Times New Roman" panose="02020603050405020304" pitchFamily="18" charset="0"/>
              </a:rPr>
              <a:t>subtracted from a </a:t>
            </a:r>
            <a:r>
              <a:rPr lang="en-US" altLang="en-US" sz="2800" b="1">
                <a:solidFill>
                  <a:srgbClr val="FF0000"/>
                </a:solidFill>
                <a:latin typeface="Times New Roman" panose="02020603050405020304" pitchFamily="18" charset="0"/>
                <a:sym typeface="Symbol" panose="05050102010706020507" pitchFamily="18" charset="2"/>
              </a:rPr>
              <a:t></a:t>
            </a:r>
            <a:r>
              <a:rPr lang="en-US" altLang="en-US" sz="2800" b="1">
                <a:solidFill>
                  <a:srgbClr val="FF0000"/>
                </a:solidFill>
                <a:latin typeface="Times New Roman" panose="02020603050405020304" pitchFamily="18" charset="0"/>
              </a:rPr>
              <a:t> constraint </a:t>
            </a:r>
            <a:r>
              <a:rPr lang="en-US" altLang="en-US" sz="2800" i="0">
                <a:solidFill>
                  <a:srgbClr val="000000"/>
                </a:solidFill>
                <a:latin typeface="Times New Roman" panose="02020603050405020304" pitchFamily="18" charset="0"/>
              </a:rPr>
              <a:t>to convert it to an equation (=).</a:t>
            </a:r>
          </a:p>
          <a:p>
            <a:pPr>
              <a:spcBef>
                <a:spcPct val="35000"/>
              </a:spcBef>
              <a:buClr>
                <a:srgbClr val="7F7F7F"/>
              </a:buClr>
              <a:buSzPct val="70000"/>
              <a:buFont typeface="Wingdings" panose="05000000000000000000" pitchFamily="2" charset="2"/>
              <a:buChar char="n"/>
            </a:pPr>
            <a:r>
              <a:rPr lang="en-US" altLang="en-US" sz="2800" i="0">
                <a:solidFill>
                  <a:srgbClr val="000000"/>
                </a:solidFill>
                <a:latin typeface="Times New Roman" panose="02020603050405020304" pitchFamily="18" charset="0"/>
              </a:rPr>
              <a:t>A surplus variable </a:t>
            </a:r>
            <a:r>
              <a:rPr lang="en-US" altLang="en-US" sz="2800" b="1">
                <a:solidFill>
                  <a:srgbClr val="FF0000"/>
                </a:solidFill>
                <a:latin typeface="Times New Roman" panose="02020603050405020304" pitchFamily="18" charset="0"/>
              </a:rPr>
              <a:t>represents an excess </a:t>
            </a:r>
            <a:r>
              <a:rPr lang="en-US" altLang="en-US" sz="2800" i="0">
                <a:solidFill>
                  <a:srgbClr val="000000"/>
                </a:solidFill>
                <a:latin typeface="Times New Roman" panose="02020603050405020304" pitchFamily="18" charset="0"/>
              </a:rPr>
              <a:t>above a constraint requirement level.</a:t>
            </a:r>
          </a:p>
          <a:p>
            <a:pPr>
              <a:spcBef>
                <a:spcPct val="35000"/>
              </a:spcBef>
              <a:buClr>
                <a:srgbClr val="7F7F7F"/>
              </a:buClr>
              <a:buSzPct val="70000"/>
              <a:buFont typeface="Wingdings" panose="05000000000000000000" pitchFamily="2" charset="2"/>
              <a:buChar char="n"/>
            </a:pPr>
            <a:r>
              <a:rPr lang="en-US" altLang="en-US" sz="2800" i="0">
                <a:solidFill>
                  <a:srgbClr val="000000"/>
                </a:solidFill>
                <a:latin typeface="Times New Roman" panose="02020603050405020304" pitchFamily="18" charset="0"/>
              </a:rPr>
              <a:t>A surplus variable </a:t>
            </a:r>
            <a:r>
              <a:rPr lang="en-US" altLang="en-US" sz="2800" b="1">
                <a:solidFill>
                  <a:srgbClr val="FF0000"/>
                </a:solidFill>
                <a:latin typeface="Times New Roman" panose="02020603050405020304" pitchFamily="18" charset="0"/>
              </a:rPr>
              <a:t>contributes nothing </a:t>
            </a:r>
            <a:r>
              <a:rPr lang="en-US" altLang="en-US" sz="2800" i="0">
                <a:solidFill>
                  <a:srgbClr val="000000"/>
                </a:solidFill>
                <a:latin typeface="Times New Roman" panose="02020603050405020304" pitchFamily="18" charset="0"/>
              </a:rPr>
              <a:t>to the calculated value of the objective function.</a:t>
            </a:r>
          </a:p>
          <a:p>
            <a:pPr>
              <a:spcBef>
                <a:spcPct val="35000"/>
              </a:spcBef>
              <a:buClr>
                <a:srgbClr val="7F7F7F"/>
              </a:buClr>
              <a:buSzPct val="70000"/>
              <a:buFont typeface="Wingdings" panose="05000000000000000000" pitchFamily="2" charset="2"/>
              <a:buChar char="n"/>
            </a:pPr>
            <a:r>
              <a:rPr lang="en-US" altLang="en-US" sz="2800" i="0">
                <a:solidFill>
                  <a:srgbClr val="000000"/>
                </a:solidFill>
                <a:latin typeface="Times New Roman" panose="02020603050405020304" pitchFamily="18" charset="0"/>
              </a:rPr>
              <a:t>Subtracting surplus variables in the farmer problem constraints:</a:t>
            </a:r>
          </a:p>
          <a:p>
            <a:pPr>
              <a:buClr>
                <a:srgbClr val="009999"/>
              </a:buClr>
              <a:buSzPct val="70000"/>
              <a:buFont typeface="Wingdings" panose="05000000000000000000" pitchFamily="2" charset="2"/>
              <a:buNone/>
            </a:pPr>
            <a:r>
              <a:rPr lang="en-US" altLang="en-US" sz="2800" i="0">
                <a:solidFill>
                  <a:srgbClr val="000000"/>
                </a:solidFill>
                <a:latin typeface="Times New Roman" panose="02020603050405020304" pitchFamily="18" charset="0"/>
              </a:rPr>
              <a:t>                                2x</a:t>
            </a:r>
            <a:r>
              <a:rPr lang="en-US" altLang="en-US" sz="2800" i="0" baseline="-25000">
                <a:solidFill>
                  <a:srgbClr val="000000"/>
                </a:solidFill>
                <a:latin typeface="Times New Roman" panose="02020603050405020304" pitchFamily="18" charset="0"/>
              </a:rPr>
              <a:t>1</a:t>
            </a:r>
            <a:r>
              <a:rPr lang="en-US" altLang="en-US" sz="2800" i="0">
                <a:solidFill>
                  <a:srgbClr val="000000"/>
                </a:solidFill>
                <a:latin typeface="Times New Roman" panose="02020603050405020304" pitchFamily="18" charset="0"/>
              </a:rPr>
              <a:t> + 4x</a:t>
            </a:r>
            <a:r>
              <a:rPr lang="en-US" altLang="en-US" sz="2800" i="0" baseline="-25000">
                <a:solidFill>
                  <a:srgbClr val="000000"/>
                </a:solidFill>
                <a:latin typeface="Times New Roman" panose="02020603050405020304" pitchFamily="18" charset="0"/>
              </a:rPr>
              <a:t>2</a:t>
            </a:r>
            <a:r>
              <a:rPr lang="en-US" altLang="en-US" sz="2800" i="0">
                <a:solidFill>
                  <a:srgbClr val="000000"/>
                </a:solidFill>
                <a:latin typeface="Times New Roman" panose="02020603050405020304" pitchFamily="18" charset="0"/>
              </a:rPr>
              <a:t> - s</a:t>
            </a:r>
            <a:r>
              <a:rPr lang="en-US" altLang="en-US" sz="2800" i="0" baseline="-25000">
                <a:solidFill>
                  <a:srgbClr val="000000"/>
                </a:solidFill>
                <a:latin typeface="Times New Roman" panose="02020603050405020304" pitchFamily="18" charset="0"/>
              </a:rPr>
              <a:t>1</a:t>
            </a:r>
            <a:r>
              <a:rPr lang="en-US" altLang="en-US" sz="2800" i="0">
                <a:solidFill>
                  <a:srgbClr val="000000"/>
                </a:solidFill>
                <a:latin typeface="Times New Roman" panose="02020603050405020304" pitchFamily="18" charset="0"/>
              </a:rPr>
              <a:t> = 16 (nitrogen)</a:t>
            </a:r>
          </a:p>
          <a:p>
            <a:pPr>
              <a:buClr>
                <a:srgbClr val="009999"/>
              </a:buClr>
              <a:buSzPct val="70000"/>
              <a:buFont typeface="Wingdings" panose="05000000000000000000" pitchFamily="2" charset="2"/>
              <a:buNone/>
            </a:pPr>
            <a:r>
              <a:rPr lang="en-US" altLang="en-US" sz="2800" i="0">
                <a:solidFill>
                  <a:srgbClr val="000000"/>
                </a:solidFill>
                <a:latin typeface="Times New Roman" panose="02020603050405020304" pitchFamily="18" charset="0"/>
              </a:rPr>
              <a:t>	                            4x</a:t>
            </a:r>
            <a:r>
              <a:rPr lang="en-US" altLang="en-US" sz="2800" i="0" baseline="-25000">
                <a:solidFill>
                  <a:srgbClr val="000000"/>
                </a:solidFill>
                <a:latin typeface="Times New Roman" panose="02020603050405020304" pitchFamily="18" charset="0"/>
              </a:rPr>
              <a:t>1</a:t>
            </a:r>
            <a:r>
              <a:rPr lang="en-US" altLang="en-US" sz="2800" i="0">
                <a:solidFill>
                  <a:srgbClr val="000000"/>
                </a:solidFill>
                <a:latin typeface="Times New Roman" panose="02020603050405020304" pitchFamily="18" charset="0"/>
              </a:rPr>
              <a:t> + 3x</a:t>
            </a:r>
            <a:r>
              <a:rPr lang="en-US" altLang="en-US" sz="2800" i="0" baseline="-25000">
                <a:solidFill>
                  <a:srgbClr val="000000"/>
                </a:solidFill>
                <a:latin typeface="Times New Roman" panose="02020603050405020304" pitchFamily="18" charset="0"/>
              </a:rPr>
              <a:t>2</a:t>
            </a:r>
            <a:r>
              <a:rPr lang="en-US" altLang="en-US" sz="2800" i="0">
                <a:solidFill>
                  <a:srgbClr val="000000"/>
                </a:solidFill>
                <a:latin typeface="Times New Roman" panose="02020603050405020304" pitchFamily="18" charset="0"/>
              </a:rPr>
              <a:t> - s</a:t>
            </a:r>
            <a:r>
              <a:rPr lang="en-US" altLang="en-US" sz="2800" i="0" baseline="-25000">
                <a:solidFill>
                  <a:srgbClr val="000000"/>
                </a:solidFill>
                <a:latin typeface="Times New Roman" panose="02020603050405020304" pitchFamily="18" charset="0"/>
              </a:rPr>
              <a:t>2</a:t>
            </a:r>
            <a:r>
              <a:rPr lang="en-US" altLang="en-US" sz="2800" i="0">
                <a:solidFill>
                  <a:srgbClr val="000000"/>
                </a:solidFill>
                <a:latin typeface="Times New Roman" panose="02020603050405020304" pitchFamily="18" charset="0"/>
              </a:rPr>
              <a:t> = 24 (phosphate)</a:t>
            </a:r>
          </a:p>
        </p:txBody>
      </p:sp>
      <p:sp>
        <p:nvSpPr>
          <p:cNvPr id="136195" name="Rectangle 5"/>
          <p:cNvSpPr>
            <a:spLocks noChangeArrowheads="1"/>
          </p:cNvSpPr>
          <p:nvPr/>
        </p:nvSpPr>
        <p:spPr bwMode="auto">
          <a:xfrm>
            <a:off x="0" y="0"/>
            <a:ext cx="86106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200" b="1" i="0">
                <a:solidFill>
                  <a:srgbClr val="000000"/>
                </a:solidFill>
                <a:latin typeface="Times New Roman" panose="02020603050405020304" pitchFamily="18" charset="0"/>
              </a:rPr>
              <a:t>Surplus Variables – Minimization</a:t>
            </a:r>
          </a:p>
        </p:txBody>
      </p:sp>
      <p:sp>
        <p:nvSpPr>
          <p:cNvPr id="136196"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 name="Slide Number Placeholder 1"/>
          <p:cNvSpPr>
            <a:spLocks noGrp="1"/>
          </p:cNvSpPr>
          <p:nvPr>
            <p:ph type="sldNum" sz="quarter" idx="11"/>
          </p:nvPr>
        </p:nvSpPr>
        <p:spPr/>
        <p:txBody>
          <a:bodyPr/>
          <a:lstStyle/>
          <a:p>
            <a:pPr>
              <a:defRPr/>
            </a:pPr>
            <a:fld id="{21F377FA-3706-488F-A959-D4FA3CFF04BB}" type="slidenum">
              <a:rPr lang="en-US" altLang="en-US" smtClean="0"/>
              <a:pPr>
                <a:defRPr/>
              </a:pPr>
              <a:t>19</a:t>
            </a:fld>
            <a:r>
              <a:rPr lang="en-US" altLang="en-US" smtClean="0"/>
              <a:t> of 52</a:t>
            </a:r>
            <a:endParaRPr lang="en-US" altLang="en-US"/>
          </a:p>
        </p:txBody>
      </p:sp>
    </p:spTree>
    <p:extLst>
      <p:ext uri="{BB962C8B-B14F-4D97-AF65-F5344CB8AC3E}">
        <p14:creationId xmlns:p14="http://schemas.microsoft.com/office/powerpoint/2010/main" val="2469346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ChangeArrowheads="1"/>
          </p:cNvSpPr>
          <p:nvPr/>
        </p:nvSpPr>
        <p:spPr bwMode="auto">
          <a:xfrm>
            <a:off x="0" y="0"/>
            <a:ext cx="86106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200" b="1" i="0">
                <a:solidFill>
                  <a:srgbClr val="000000"/>
                </a:solidFill>
                <a:latin typeface="Times New Roman" panose="02020603050405020304" pitchFamily="18" charset="0"/>
              </a:rPr>
              <a:t>LP Model Formulation</a:t>
            </a:r>
          </a:p>
          <a:p>
            <a:pPr algn="ctr"/>
            <a:r>
              <a:rPr lang="en-US" altLang="en-US" sz="3200" b="1" i="0">
                <a:solidFill>
                  <a:srgbClr val="000000"/>
                </a:solidFill>
                <a:latin typeface="Times New Roman" panose="02020603050405020304" pitchFamily="18" charset="0"/>
              </a:rPr>
              <a:t>A Maximization Example</a:t>
            </a:r>
          </a:p>
        </p:txBody>
      </p:sp>
      <p:sp>
        <p:nvSpPr>
          <p:cNvPr id="79875" name="Rectangle 7"/>
          <p:cNvSpPr>
            <a:spLocks noChangeArrowheads="1"/>
          </p:cNvSpPr>
          <p:nvPr/>
        </p:nvSpPr>
        <p:spPr bwMode="auto">
          <a:xfrm>
            <a:off x="263525" y="1493838"/>
            <a:ext cx="8602663" cy="477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US" altLang="en-US" sz="2400" b="1" i="0">
                <a:solidFill>
                  <a:srgbClr val="000000"/>
                </a:solidFill>
                <a:latin typeface="Times New Roman" panose="02020603050405020304" pitchFamily="18" charset="0"/>
              </a:rPr>
              <a:t>Resource    	</a:t>
            </a:r>
            <a:r>
              <a:rPr lang="en-US" altLang="en-US" sz="2400" i="0">
                <a:solidFill>
                  <a:srgbClr val="000000"/>
                </a:solidFill>
                <a:latin typeface="Times New Roman" panose="02020603050405020304" pitchFamily="18" charset="0"/>
              </a:rPr>
              <a:t>40 hrs of labor per day</a:t>
            </a:r>
            <a:endParaRPr lang="en-US" altLang="en-US" sz="2400" b="1" i="0">
              <a:solidFill>
                <a:srgbClr val="000000"/>
              </a:solidFill>
              <a:latin typeface="Times New Roman" panose="02020603050405020304" pitchFamily="18" charset="0"/>
            </a:endParaRPr>
          </a:p>
          <a:p>
            <a:r>
              <a:rPr lang="en-US" altLang="en-US" sz="2400" b="1" i="0">
                <a:solidFill>
                  <a:srgbClr val="000000"/>
                </a:solidFill>
                <a:latin typeface="Times New Roman" panose="02020603050405020304" pitchFamily="18" charset="0"/>
              </a:rPr>
              <a:t>Availability:	</a:t>
            </a:r>
            <a:r>
              <a:rPr lang="en-US" altLang="en-US" sz="2400" i="0">
                <a:solidFill>
                  <a:srgbClr val="000000"/>
                </a:solidFill>
                <a:latin typeface="Times New Roman" panose="02020603050405020304" pitchFamily="18" charset="0"/>
              </a:rPr>
              <a:t>120 lbs of clay</a:t>
            </a:r>
          </a:p>
          <a:p>
            <a:pPr>
              <a:spcBef>
                <a:spcPct val="60000"/>
              </a:spcBef>
            </a:pPr>
            <a:r>
              <a:rPr lang="en-US" altLang="en-US" sz="2400" b="1" i="0">
                <a:solidFill>
                  <a:srgbClr val="000000"/>
                </a:solidFill>
                <a:latin typeface="Times New Roman" panose="02020603050405020304" pitchFamily="18" charset="0"/>
              </a:rPr>
              <a:t>Decision</a:t>
            </a:r>
            <a:r>
              <a:rPr lang="en-US" altLang="en-US" sz="2400" i="0">
                <a:solidFill>
                  <a:srgbClr val="000000"/>
                </a:solidFill>
                <a:latin typeface="Times New Roman" panose="02020603050405020304" pitchFamily="18" charset="0"/>
              </a:rPr>
              <a:t>      	x</a:t>
            </a:r>
            <a:r>
              <a:rPr lang="en-US" altLang="en-US" sz="2400" i="0" baseline="-25000">
                <a:solidFill>
                  <a:srgbClr val="000000"/>
                </a:solidFill>
                <a:latin typeface="Times New Roman" panose="02020603050405020304" pitchFamily="18" charset="0"/>
              </a:rPr>
              <a:t>1</a:t>
            </a:r>
            <a:r>
              <a:rPr lang="en-US" altLang="en-US" sz="2400" i="0">
                <a:solidFill>
                  <a:srgbClr val="000000"/>
                </a:solidFill>
                <a:latin typeface="Times New Roman" panose="02020603050405020304" pitchFamily="18" charset="0"/>
              </a:rPr>
              <a:t> = number of bowls to produce per day</a:t>
            </a:r>
          </a:p>
          <a:p>
            <a:r>
              <a:rPr lang="en-US" altLang="en-US" sz="2400" b="1" i="0">
                <a:solidFill>
                  <a:srgbClr val="000000"/>
                </a:solidFill>
                <a:latin typeface="Times New Roman" panose="02020603050405020304" pitchFamily="18" charset="0"/>
              </a:rPr>
              <a:t>Variables:</a:t>
            </a:r>
            <a:r>
              <a:rPr lang="en-US" altLang="en-US" sz="2400" i="0">
                <a:solidFill>
                  <a:srgbClr val="000000"/>
                </a:solidFill>
                <a:latin typeface="Times New Roman" panose="02020603050405020304" pitchFamily="18" charset="0"/>
              </a:rPr>
              <a:t>    	x</a:t>
            </a:r>
            <a:r>
              <a:rPr lang="en-US" altLang="en-US" sz="2400" i="0" baseline="-25000">
                <a:solidFill>
                  <a:srgbClr val="000000"/>
                </a:solidFill>
                <a:latin typeface="Times New Roman" panose="02020603050405020304" pitchFamily="18" charset="0"/>
              </a:rPr>
              <a:t>2</a:t>
            </a:r>
            <a:r>
              <a:rPr lang="en-US" altLang="en-US" sz="2400" i="0">
                <a:solidFill>
                  <a:srgbClr val="000000"/>
                </a:solidFill>
                <a:latin typeface="Times New Roman" panose="02020603050405020304" pitchFamily="18" charset="0"/>
              </a:rPr>
              <a:t> = number of mugs to produce per day </a:t>
            </a:r>
          </a:p>
          <a:p>
            <a:pPr>
              <a:spcBef>
                <a:spcPct val="60000"/>
              </a:spcBef>
            </a:pPr>
            <a:r>
              <a:rPr lang="en-US" altLang="en-US" sz="2400" b="1" i="0">
                <a:solidFill>
                  <a:srgbClr val="000000"/>
                </a:solidFill>
                <a:latin typeface="Times New Roman" panose="02020603050405020304" pitchFamily="18" charset="0"/>
              </a:rPr>
              <a:t>Objective</a:t>
            </a:r>
            <a:r>
              <a:rPr lang="en-US" altLang="en-US" sz="2400" i="0">
                <a:solidFill>
                  <a:srgbClr val="000000"/>
                </a:solidFill>
                <a:latin typeface="Times New Roman" panose="02020603050405020304" pitchFamily="18" charset="0"/>
              </a:rPr>
              <a:t>     	Maximize Z = $40x</a:t>
            </a:r>
            <a:r>
              <a:rPr lang="en-US" altLang="en-US" sz="2400" i="0" baseline="-25000">
                <a:solidFill>
                  <a:srgbClr val="000000"/>
                </a:solidFill>
                <a:latin typeface="Times New Roman" panose="02020603050405020304" pitchFamily="18" charset="0"/>
              </a:rPr>
              <a:t>1</a:t>
            </a:r>
            <a:r>
              <a:rPr lang="en-US" altLang="en-US" sz="2400" i="0">
                <a:solidFill>
                  <a:srgbClr val="000000"/>
                </a:solidFill>
                <a:latin typeface="Times New Roman" panose="02020603050405020304" pitchFamily="18" charset="0"/>
              </a:rPr>
              <a:t> + $50x</a:t>
            </a:r>
            <a:r>
              <a:rPr lang="en-US" altLang="en-US" sz="2400" i="0" baseline="-25000">
                <a:solidFill>
                  <a:srgbClr val="000000"/>
                </a:solidFill>
                <a:latin typeface="Times New Roman" panose="02020603050405020304" pitchFamily="18" charset="0"/>
              </a:rPr>
              <a:t>2</a:t>
            </a:r>
            <a:endParaRPr lang="en-US" altLang="en-US" sz="2400" i="0">
              <a:solidFill>
                <a:srgbClr val="000000"/>
              </a:solidFill>
              <a:latin typeface="Times New Roman" panose="02020603050405020304" pitchFamily="18" charset="0"/>
            </a:endParaRPr>
          </a:p>
          <a:p>
            <a:r>
              <a:rPr lang="en-US" altLang="en-US" sz="2400" b="1" i="0">
                <a:solidFill>
                  <a:srgbClr val="000000"/>
                </a:solidFill>
                <a:latin typeface="Times New Roman" panose="02020603050405020304" pitchFamily="18" charset="0"/>
              </a:rPr>
              <a:t>Function:	</a:t>
            </a:r>
            <a:r>
              <a:rPr lang="en-US" altLang="en-US" sz="2400" i="0">
                <a:solidFill>
                  <a:srgbClr val="000000"/>
                </a:solidFill>
                <a:latin typeface="Times New Roman" panose="02020603050405020304" pitchFamily="18" charset="0"/>
              </a:rPr>
              <a:t>Where Z = profit per day</a:t>
            </a:r>
          </a:p>
          <a:p>
            <a:pPr>
              <a:spcBef>
                <a:spcPct val="60000"/>
              </a:spcBef>
            </a:pPr>
            <a:r>
              <a:rPr lang="en-US" altLang="en-US" sz="2400" b="1" i="0">
                <a:solidFill>
                  <a:srgbClr val="000000"/>
                </a:solidFill>
                <a:latin typeface="Times New Roman" panose="02020603050405020304" pitchFamily="18" charset="0"/>
              </a:rPr>
              <a:t>Resource    	</a:t>
            </a:r>
            <a:r>
              <a:rPr lang="en-US" altLang="en-US" sz="2400" i="0">
                <a:solidFill>
                  <a:srgbClr val="000000"/>
                </a:solidFill>
                <a:latin typeface="Times New Roman" panose="02020603050405020304" pitchFamily="18" charset="0"/>
              </a:rPr>
              <a:t>1x</a:t>
            </a:r>
            <a:r>
              <a:rPr lang="en-US" altLang="en-US" sz="2400" i="0" baseline="-25000">
                <a:solidFill>
                  <a:srgbClr val="000000"/>
                </a:solidFill>
                <a:latin typeface="Times New Roman" panose="02020603050405020304" pitchFamily="18" charset="0"/>
              </a:rPr>
              <a:t>1 </a:t>
            </a:r>
            <a:r>
              <a:rPr lang="en-US" altLang="en-US" sz="2400" i="0">
                <a:solidFill>
                  <a:srgbClr val="000000"/>
                </a:solidFill>
                <a:latin typeface="Times New Roman" panose="02020603050405020304" pitchFamily="18" charset="0"/>
              </a:rPr>
              <a:t>+ 2x</a:t>
            </a:r>
            <a:r>
              <a:rPr lang="en-US" altLang="en-US" sz="2400" i="0" baseline="-25000">
                <a:solidFill>
                  <a:srgbClr val="000000"/>
                </a:solidFill>
                <a:latin typeface="Times New Roman" panose="02020603050405020304" pitchFamily="18" charset="0"/>
              </a:rPr>
              <a:t>2</a:t>
            </a:r>
            <a:r>
              <a:rPr lang="en-US" altLang="en-US" sz="2400" i="0">
                <a:solidFill>
                  <a:srgbClr val="000000"/>
                </a:solidFill>
                <a:latin typeface="Times New Roman" panose="02020603050405020304" pitchFamily="18" charset="0"/>
              </a:rPr>
              <a:t> </a:t>
            </a:r>
            <a:r>
              <a:rPr lang="en-US" altLang="en-US" sz="2400" i="0">
                <a:solidFill>
                  <a:srgbClr val="000000"/>
                </a:solidFill>
                <a:latin typeface="Times New Roman" panose="02020603050405020304" pitchFamily="18" charset="0"/>
                <a:sym typeface="Symbol" panose="05050102010706020507" pitchFamily="18" charset="2"/>
              </a:rPr>
              <a:t></a:t>
            </a:r>
            <a:r>
              <a:rPr lang="en-US" altLang="en-US" sz="2400" i="0">
                <a:solidFill>
                  <a:srgbClr val="000000"/>
                </a:solidFill>
                <a:latin typeface="Times New Roman" panose="02020603050405020304" pitchFamily="18" charset="0"/>
              </a:rPr>
              <a:t> 40 hours of labor</a:t>
            </a:r>
            <a:endParaRPr lang="en-US" altLang="en-US" sz="2400" b="1" i="0">
              <a:solidFill>
                <a:srgbClr val="000000"/>
              </a:solidFill>
              <a:latin typeface="Times New Roman" panose="02020603050405020304" pitchFamily="18" charset="0"/>
            </a:endParaRPr>
          </a:p>
          <a:p>
            <a:r>
              <a:rPr lang="en-US" altLang="en-US" sz="2400" b="1" i="0">
                <a:solidFill>
                  <a:srgbClr val="000000"/>
                </a:solidFill>
                <a:latin typeface="Times New Roman" panose="02020603050405020304" pitchFamily="18" charset="0"/>
              </a:rPr>
              <a:t>Constraints:	</a:t>
            </a:r>
            <a:r>
              <a:rPr lang="en-US" altLang="en-US" sz="2400" i="0">
                <a:solidFill>
                  <a:srgbClr val="000000"/>
                </a:solidFill>
                <a:latin typeface="Times New Roman" panose="02020603050405020304" pitchFamily="18" charset="0"/>
              </a:rPr>
              <a:t>4x</a:t>
            </a:r>
            <a:r>
              <a:rPr lang="en-US" altLang="en-US" sz="2400" i="0" baseline="-25000">
                <a:solidFill>
                  <a:srgbClr val="000000"/>
                </a:solidFill>
                <a:latin typeface="Times New Roman" panose="02020603050405020304" pitchFamily="18" charset="0"/>
              </a:rPr>
              <a:t>1</a:t>
            </a:r>
            <a:r>
              <a:rPr lang="en-US" altLang="en-US" sz="2400" i="0">
                <a:solidFill>
                  <a:srgbClr val="000000"/>
                </a:solidFill>
                <a:latin typeface="Times New Roman" panose="02020603050405020304" pitchFamily="18" charset="0"/>
              </a:rPr>
              <a:t> + 3x</a:t>
            </a:r>
            <a:r>
              <a:rPr lang="en-US" altLang="en-US" sz="2400" i="0" baseline="-25000">
                <a:solidFill>
                  <a:srgbClr val="000000"/>
                </a:solidFill>
                <a:latin typeface="Times New Roman" panose="02020603050405020304" pitchFamily="18" charset="0"/>
              </a:rPr>
              <a:t>2</a:t>
            </a:r>
            <a:r>
              <a:rPr lang="en-US" altLang="en-US" sz="2400" i="0">
                <a:solidFill>
                  <a:srgbClr val="000000"/>
                </a:solidFill>
                <a:latin typeface="Times New Roman" panose="02020603050405020304" pitchFamily="18" charset="0"/>
              </a:rPr>
              <a:t> </a:t>
            </a:r>
            <a:r>
              <a:rPr lang="en-US" altLang="en-US" sz="2400" i="0">
                <a:solidFill>
                  <a:srgbClr val="000000"/>
                </a:solidFill>
                <a:latin typeface="Times New Roman" panose="02020603050405020304" pitchFamily="18" charset="0"/>
                <a:sym typeface="Symbol" panose="05050102010706020507" pitchFamily="18" charset="2"/>
              </a:rPr>
              <a:t></a:t>
            </a:r>
            <a:r>
              <a:rPr lang="en-US" altLang="en-US" sz="2400" i="0">
                <a:solidFill>
                  <a:srgbClr val="000000"/>
                </a:solidFill>
                <a:latin typeface="Times New Roman" panose="02020603050405020304" pitchFamily="18" charset="0"/>
              </a:rPr>
              <a:t> 120 pounds of clay</a:t>
            </a:r>
          </a:p>
          <a:p>
            <a:pPr>
              <a:spcBef>
                <a:spcPct val="60000"/>
              </a:spcBef>
            </a:pPr>
            <a:r>
              <a:rPr lang="en-US" altLang="en-US" sz="2400" b="1" i="0">
                <a:solidFill>
                  <a:srgbClr val="000000"/>
                </a:solidFill>
                <a:latin typeface="Times New Roman" panose="02020603050405020304" pitchFamily="18" charset="0"/>
              </a:rPr>
              <a:t>Non-Negativity   	</a:t>
            </a:r>
            <a:r>
              <a:rPr lang="en-US" altLang="en-US" sz="2400" i="0">
                <a:solidFill>
                  <a:srgbClr val="000000"/>
                </a:solidFill>
                <a:latin typeface="Times New Roman" panose="02020603050405020304" pitchFamily="18" charset="0"/>
              </a:rPr>
              <a:t>x</a:t>
            </a:r>
            <a:r>
              <a:rPr lang="en-US" altLang="en-US" sz="2400" i="0" baseline="-25000">
                <a:solidFill>
                  <a:srgbClr val="000000"/>
                </a:solidFill>
                <a:latin typeface="Times New Roman" panose="02020603050405020304" pitchFamily="18" charset="0"/>
              </a:rPr>
              <a:t>1 </a:t>
            </a:r>
            <a:r>
              <a:rPr lang="en-US" altLang="en-US" sz="2400" i="0">
                <a:solidFill>
                  <a:srgbClr val="000000"/>
                </a:solidFill>
                <a:latin typeface="Times New Roman" panose="02020603050405020304" pitchFamily="18" charset="0"/>
                <a:sym typeface="Symbol" panose="05050102010706020507" pitchFamily="18" charset="2"/>
              </a:rPr>
              <a:t> 0; </a:t>
            </a:r>
            <a:r>
              <a:rPr lang="en-US" altLang="en-US" sz="2400" i="0">
                <a:solidFill>
                  <a:srgbClr val="000000"/>
                </a:solidFill>
                <a:latin typeface="Times New Roman" panose="02020603050405020304" pitchFamily="18" charset="0"/>
              </a:rPr>
              <a:t>x</a:t>
            </a:r>
            <a:r>
              <a:rPr lang="en-US" altLang="en-US" sz="2400" i="0" baseline="-25000">
                <a:solidFill>
                  <a:srgbClr val="000000"/>
                </a:solidFill>
                <a:latin typeface="Times New Roman" panose="02020603050405020304" pitchFamily="18" charset="0"/>
              </a:rPr>
              <a:t>2 </a:t>
            </a:r>
            <a:r>
              <a:rPr lang="en-US" altLang="en-US" sz="2400" i="0">
                <a:solidFill>
                  <a:srgbClr val="000000"/>
                </a:solidFill>
                <a:latin typeface="Times New Roman" panose="02020603050405020304" pitchFamily="18" charset="0"/>
                <a:sym typeface="Symbol" panose="05050102010706020507" pitchFamily="18" charset="2"/>
              </a:rPr>
              <a:t> 0 </a:t>
            </a:r>
            <a:endParaRPr lang="en-US" altLang="en-US" sz="2400" b="1" i="0">
              <a:solidFill>
                <a:srgbClr val="000000"/>
              </a:solidFill>
              <a:latin typeface="Times New Roman" panose="02020603050405020304" pitchFamily="18" charset="0"/>
            </a:endParaRPr>
          </a:p>
          <a:p>
            <a:r>
              <a:rPr lang="en-US" altLang="en-US" sz="2400" b="1" i="0">
                <a:solidFill>
                  <a:srgbClr val="000000"/>
                </a:solidFill>
                <a:latin typeface="Times New Roman" panose="02020603050405020304" pitchFamily="18" charset="0"/>
              </a:rPr>
              <a:t>Constraints:		</a:t>
            </a:r>
            <a:endParaRPr lang="en-US" altLang="en-US" sz="2400" i="0">
              <a:solidFill>
                <a:srgbClr val="000000"/>
              </a:solidFill>
              <a:latin typeface="Times New Roman" panose="02020603050405020304" pitchFamily="18" charset="0"/>
            </a:endParaRPr>
          </a:p>
          <a:p>
            <a:pPr algn="ctr"/>
            <a:endParaRPr lang="en-US" altLang="en-US" sz="2400" i="0">
              <a:solidFill>
                <a:srgbClr val="000000"/>
              </a:solidFill>
              <a:latin typeface="Times New Roman" panose="02020603050405020304" pitchFamily="18" charset="0"/>
            </a:endParaRPr>
          </a:p>
        </p:txBody>
      </p:sp>
      <p:sp>
        <p:nvSpPr>
          <p:cNvPr id="79876"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 name="Slide Number Placeholder 1"/>
          <p:cNvSpPr>
            <a:spLocks noGrp="1"/>
          </p:cNvSpPr>
          <p:nvPr>
            <p:ph type="sldNum" sz="quarter" idx="11"/>
          </p:nvPr>
        </p:nvSpPr>
        <p:spPr/>
        <p:txBody>
          <a:bodyPr/>
          <a:lstStyle/>
          <a:p>
            <a:pPr>
              <a:defRPr/>
            </a:pPr>
            <a:fld id="{21F377FA-3706-488F-A959-D4FA3CFF04BB}" type="slidenum">
              <a:rPr lang="en-US" altLang="en-US" smtClean="0"/>
              <a:pPr>
                <a:defRPr/>
              </a:pPr>
              <a:t>2</a:t>
            </a:fld>
            <a:r>
              <a:rPr lang="en-US" altLang="en-US" smtClean="0"/>
              <a:t> of 52</a:t>
            </a:r>
            <a:endParaRPr lang="en-US" altLang="en-US"/>
          </a:p>
        </p:txBody>
      </p:sp>
    </p:spTree>
    <p:extLst>
      <p:ext uri="{BB962C8B-B14F-4D97-AF65-F5344CB8AC3E}">
        <p14:creationId xmlns:p14="http://schemas.microsoft.com/office/powerpoint/2010/main" val="2426752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9"/>
          <p:cNvSpPr>
            <a:spLocks noChangeArrowheads="1"/>
          </p:cNvSpPr>
          <p:nvPr/>
        </p:nvSpPr>
        <p:spPr bwMode="auto">
          <a:xfrm>
            <a:off x="4381500" y="1371600"/>
            <a:ext cx="4419600" cy="426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endParaRPr lang="tr-TR" altLang="en-US" sz="3200" i="0">
              <a:solidFill>
                <a:srgbClr val="000000"/>
              </a:solidFill>
              <a:latin typeface="Garamond" panose="02020404030301010803" pitchFamily="18" charset="0"/>
            </a:endParaRPr>
          </a:p>
        </p:txBody>
      </p:sp>
      <p:sp>
        <p:nvSpPr>
          <p:cNvPr id="138243" name="Text Box 11"/>
          <p:cNvSpPr txBox="1">
            <a:spLocks noChangeArrowheads="1"/>
          </p:cNvSpPr>
          <p:nvPr/>
        </p:nvSpPr>
        <p:spPr bwMode="auto">
          <a:xfrm>
            <a:off x="3805238" y="6094413"/>
            <a:ext cx="518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sz="2400" i="0">
                <a:solidFill>
                  <a:srgbClr val="000000"/>
                </a:solidFill>
                <a:latin typeface="Times New Roman" panose="02020603050405020304" pitchFamily="18" charset="0"/>
                <a:cs typeface="Times" panose="02020603050405020304" pitchFamily="18" charset="0"/>
              </a:rPr>
              <a:t>Graph of Fertilizer Example</a:t>
            </a:r>
            <a:endParaRPr lang="en-US" sz="2400" i="0">
              <a:solidFill>
                <a:srgbClr val="000000"/>
              </a:solidFill>
              <a:latin typeface="Times New Roman" panose="02020603050405020304" pitchFamily="18" charset="0"/>
            </a:endParaRPr>
          </a:p>
        </p:txBody>
      </p:sp>
      <p:pic>
        <p:nvPicPr>
          <p:cNvPr id="138244" name="Picture 4" descr="02-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438" y="1420813"/>
            <a:ext cx="4271962"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5" name="Rectangle 5"/>
          <p:cNvSpPr>
            <a:spLocks noChangeArrowheads="1"/>
          </p:cNvSpPr>
          <p:nvPr/>
        </p:nvSpPr>
        <p:spPr bwMode="auto">
          <a:xfrm>
            <a:off x="0" y="0"/>
            <a:ext cx="86106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200" b="1" i="0">
                <a:solidFill>
                  <a:srgbClr val="000000"/>
                </a:solidFill>
                <a:latin typeface="Times New Roman" panose="02020603050405020304" pitchFamily="18" charset="0"/>
              </a:rPr>
              <a:t>Graphical Solutions – Minimization</a:t>
            </a:r>
          </a:p>
        </p:txBody>
      </p:sp>
      <p:sp>
        <p:nvSpPr>
          <p:cNvPr id="138246" name="Text Box 10"/>
          <p:cNvSpPr txBox="1">
            <a:spLocks noChangeArrowheads="1"/>
          </p:cNvSpPr>
          <p:nvPr/>
        </p:nvSpPr>
        <p:spPr bwMode="auto">
          <a:xfrm>
            <a:off x="0" y="2819400"/>
            <a:ext cx="475456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2200" i="0">
                <a:solidFill>
                  <a:srgbClr val="000000"/>
                </a:solidFill>
                <a:latin typeface="Garamond" panose="02020404030301010803" pitchFamily="18" charset="0"/>
              </a:rPr>
              <a:t>Minimize Z = $6x</a:t>
            </a:r>
            <a:r>
              <a:rPr lang="en-US" altLang="en-US" sz="2200" i="0" baseline="-25000">
                <a:solidFill>
                  <a:srgbClr val="000000"/>
                </a:solidFill>
                <a:latin typeface="Garamond" panose="02020404030301010803" pitchFamily="18" charset="0"/>
              </a:rPr>
              <a:t>1</a:t>
            </a:r>
            <a:r>
              <a:rPr lang="en-US" altLang="en-US" sz="2200" i="0">
                <a:solidFill>
                  <a:srgbClr val="000000"/>
                </a:solidFill>
                <a:latin typeface="Garamond" panose="02020404030301010803" pitchFamily="18" charset="0"/>
              </a:rPr>
              <a:t> + $3x</a:t>
            </a:r>
            <a:r>
              <a:rPr lang="en-US" altLang="en-US" sz="2200" i="0" baseline="-25000">
                <a:solidFill>
                  <a:srgbClr val="000000"/>
                </a:solidFill>
                <a:latin typeface="Garamond" panose="02020404030301010803" pitchFamily="18" charset="0"/>
              </a:rPr>
              <a:t>2</a:t>
            </a:r>
            <a:r>
              <a:rPr lang="en-US" altLang="en-US" sz="2200" i="0">
                <a:solidFill>
                  <a:srgbClr val="000000"/>
                </a:solidFill>
                <a:latin typeface="Garamond" panose="02020404030301010803" pitchFamily="18" charset="0"/>
              </a:rPr>
              <a:t> + 0s</a:t>
            </a:r>
            <a:r>
              <a:rPr lang="en-US" altLang="en-US" sz="2200" i="0" baseline="-25000">
                <a:solidFill>
                  <a:srgbClr val="000000"/>
                </a:solidFill>
                <a:latin typeface="Garamond" panose="02020404030301010803" pitchFamily="18" charset="0"/>
              </a:rPr>
              <a:t>1</a:t>
            </a:r>
            <a:r>
              <a:rPr lang="en-US" altLang="en-US" sz="2200" i="0">
                <a:solidFill>
                  <a:srgbClr val="000000"/>
                </a:solidFill>
                <a:latin typeface="Garamond" panose="02020404030301010803" pitchFamily="18" charset="0"/>
              </a:rPr>
              <a:t> + 0s</a:t>
            </a:r>
            <a:r>
              <a:rPr lang="en-US" altLang="en-US" sz="2200" i="0" baseline="-25000">
                <a:solidFill>
                  <a:srgbClr val="000000"/>
                </a:solidFill>
                <a:latin typeface="Garamond" panose="02020404030301010803" pitchFamily="18" charset="0"/>
              </a:rPr>
              <a:t>2</a:t>
            </a:r>
            <a:endParaRPr lang="en-US" altLang="en-US" sz="2200" i="0">
              <a:solidFill>
                <a:srgbClr val="000000"/>
              </a:solidFill>
              <a:latin typeface="Garamond" panose="02020404030301010803" pitchFamily="18" charset="0"/>
            </a:endParaRPr>
          </a:p>
          <a:p>
            <a:pPr algn="ctr"/>
            <a:r>
              <a:rPr lang="en-US" altLang="en-US" sz="2200" i="0">
                <a:solidFill>
                  <a:srgbClr val="000000"/>
                </a:solidFill>
                <a:latin typeface="Garamond" panose="02020404030301010803" pitchFamily="18" charset="0"/>
              </a:rPr>
              <a:t>subject to:	2x</a:t>
            </a:r>
            <a:r>
              <a:rPr lang="en-US" altLang="en-US" sz="2200" i="0" baseline="-25000">
                <a:solidFill>
                  <a:srgbClr val="000000"/>
                </a:solidFill>
                <a:latin typeface="Garamond" panose="02020404030301010803" pitchFamily="18" charset="0"/>
              </a:rPr>
              <a:t>1</a:t>
            </a:r>
            <a:r>
              <a:rPr lang="en-US" altLang="en-US" sz="2200" i="0">
                <a:solidFill>
                  <a:srgbClr val="000000"/>
                </a:solidFill>
                <a:latin typeface="Garamond" panose="02020404030301010803" pitchFamily="18" charset="0"/>
              </a:rPr>
              <a:t> + 4x</a:t>
            </a:r>
            <a:r>
              <a:rPr lang="en-US" altLang="en-US" sz="2200" i="0" baseline="-25000">
                <a:solidFill>
                  <a:srgbClr val="000000"/>
                </a:solidFill>
                <a:latin typeface="Garamond" panose="02020404030301010803" pitchFamily="18" charset="0"/>
              </a:rPr>
              <a:t>2 </a:t>
            </a:r>
            <a:r>
              <a:rPr lang="en-US" altLang="en-US" sz="2200" i="0">
                <a:solidFill>
                  <a:srgbClr val="000000"/>
                </a:solidFill>
                <a:latin typeface="Garamond" panose="02020404030301010803" pitchFamily="18" charset="0"/>
              </a:rPr>
              <a:t>– s</a:t>
            </a:r>
            <a:r>
              <a:rPr lang="en-US" altLang="en-US" sz="2200" i="0" baseline="-25000">
                <a:solidFill>
                  <a:srgbClr val="000000"/>
                </a:solidFill>
                <a:latin typeface="Garamond" panose="02020404030301010803" pitchFamily="18" charset="0"/>
              </a:rPr>
              <a:t>1</a:t>
            </a:r>
            <a:r>
              <a:rPr lang="en-US" altLang="en-US" sz="2200" i="0">
                <a:solidFill>
                  <a:srgbClr val="000000"/>
                </a:solidFill>
                <a:latin typeface="Garamond" panose="02020404030301010803" pitchFamily="18" charset="0"/>
              </a:rPr>
              <a:t> </a:t>
            </a:r>
            <a:r>
              <a:rPr lang="en-US" altLang="en-US" sz="2200" i="0">
                <a:solidFill>
                  <a:srgbClr val="000000"/>
                </a:solidFill>
                <a:latin typeface="Garamond" panose="02020404030301010803" pitchFamily="18" charset="0"/>
                <a:sym typeface="Symbol" panose="05050102010706020507" pitchFamily="18" charset="2"/>
              </a:rPr>
              <a:t>=</a:t>
            </a:r>
            <a:r>
              <a:rPr lang="en-US" altLang="en-US" sz="2200" i="0">
                <a:solidFill>
                  <a:srgbClr val="000000"/>
                </a:solidFill>
                <a:latin typeface="Garamond" panose="02020404030301010803" pitchFamily="18" charset="0"/>
              </a:rPr>
              <a:t> 16 </a:t>
            </a:r>
          </a:p>
          <a:p>
            <a:pPr algn="ctr"/>
            <a:r>
              <a:rPr lang="en-US" altLang="en-US" sz="2200" i="0">
                <a:solidFill>
                  <a:srgbClr val="000000"/>
                </a:solidFill>
                <a:latin typeface="Garamond" panose="02020404030301010803" pitchFamily="18" charset="0"/>
              </a:rPr>
              <a:t>                	4x</a:t>
            </a:r>
            <a:r>
              <a:rPr lang="tr-TR" altLang="en-US" sz="2200" i="0" baseline="-25000">
                <a:solidFill>
                  <a:srgbClr val="000000"/>
                </a:solidFill>
                <a:latin typeface="Garamond" panose="02020404030301010803" pitchFamily="18" charset="0"/>
              </a:rPr>
              <a:t>1</a:t>
            </a:r>
            <a:r>
              <a:rPr lang="en-US" altLang="en-US" sz="2200" i="0">
                <a:solidFill>
                  <a:srgbClr val="000000"/>
                </a:solidFill>
                <a:latin typeface="Garamond" panose="02020404030301010803" pitchFamily="18" charset="0"/>
              </a:rPr>
              <a:t> + 3x</a:t>
            </a:r>
            <a:r>
              <a:rPr lang="en-US" altLang="en-US" sz="2200" i="0" baseline="-25000">
                <a:solidFill>
                  <a:srgbClr val="000000"/>
                </a:solidFill>
                <a:latin typeface="Garamond" panose="02020404030301010803" pitchFamily="18" charset="0"/>
              </a:rPr>
              <a:t>2</a:t>
            </a:r>
            <a:r>
              <a:rPr lang="en-US" altLang="en-US" sz="2200" i="0">
                <a:solidFill>
                  <a:srgbClr val="000000"/>
                </a:solidFill>
                <a:latin typeface="Garamond" panose="02020404030301010803" pitchFamily="18" charset="0"/>
              </a:rPr>
              <a:t> – s</a:t>
            </a:r>
            <a:r>
              <a:rPr lang="en-US" altLang="en-US" sz="2200" i="0" baseline="-25000">
                <a:solidFill>
                  <a:srgbClr val="000000"/>
                </a:solidFill>
                <a:latin typeface="Garamond" panose="02020404030301010803" pitchFamily="18" charset="0"/>
              </a:rPr>
              <a:t>2 </a:t>
            </a:r>
            <a:r>
              <a:rPr lang="en-US" altLang="en-US" sz="2200" i="0">
                <a:solidFill>
                  <a:srgbClr val="000000"/>
                </a:solidFill>
                <a:latin typeface="Garamond" panose="02020404030301010803" pitchFamily="18" charset="0"/>
                <a:sym typeface="Symbol" panose="05050102010706020507" pitchFamily="18" charset="2"/>
              </a:rPr>
              <a:t>=</a:t>
            </a:r>
            <a:r>
              <a:rPr lang="en-US" altLang="en-US" sz="2200" i="0">
                <a:solidFill>
                  <a:srgbClr val="000000"/>
                </a:solidFill>
                <a:latin typeface="Garamond" panose="02020404030301010803" pitchFamily="18" charset="0"/>
              </a:rPr>
              <a:t> 24</a:t>
            </a:r>
          </a:p>
          <a:p>
            <a:pPr algn="ctr"/>
            <a:r>
              <a:rPr lang="en-US" altLang="en-US" sz="2200" i="0">
                <a:solidFill>
                  <a:srgbClr val="000000"/>
                </a:solidFill>
                <a:latin typeface="Garamond" panose="02020404030301010803" pitchFamily="18" charset="0"/>
              </a:rPr>
              <a:t>	             x</a:t>
            </a:r>
            <a:r>
              <a:rPr lang="en-US" altLang="en-US" sz="2200" i="0" baseline="-25000">
                <a:solidFill>
                  <a:srgbClr val="000000"/>
                </a:solidFill>
                <a:latin typeface="Garamond" panose="02020404030301010803" pitchFamily="18" charset="0"/>
              </a:rPr>
              <a:t>1</a:t>
            </a:r>
            <a:r>
              <a:rPr lang="en-US" altLang="en-US" sz="2200" i="0">
                <a:solidFill>
                  <a:srgbClr val="000000"/>
                </a:solidFill>
                <a:latin typeface="Garamond" panose="02020404030301010803" pitchFamily="18" charset="0"/>
              </a:rPr>
              <a:t>, x</a:t>
            </a:r>
            <a:r>
              <a:rPr lang="en-US" altLang="en-US" sz="2200" i="0" baseline="-25000">
                <a:solidFill>
                  <a:srgbClr val="000000"/>
                </a:solidFill>
                <a:latin typeface="Garamond" panose="02020404030301010803" pitchFamily="18" charset="0"/>
              </a:rPr>
              <a:t>2</a:t>
            </a:r>
            <a:r>
              <a:rPr lang="en-US" altLang="en-US" sz="2200" i="0">
                <a:solidFill>
                  <a:srgbClr val="000000"/>
                </a:solidFill>
                <a:latin typeface="Garamond" panose="02020404030301010803" pitchFamily="18" charset="0"/>
              </a:rPr>
              <a:t>, s</a:t>
            </a:r>
            <a:r>
              <a:rPr lang="en-US" altLang="en-US" sz="2200" i="0" baseline="-25000">
                <a:solidFill>
                  <a:srgbClr val="000000"/>
                </a:solidFill>
                <a:latin typeface="Garamond" panose="02020404030301010803" pitchFamily="18" charset="0"/>
              </a:rPr>
              <a:t>1</a:t>
            </a:r>
            <a:r>
              <a:rPr lang="en-US" altLang="en-US" sz="2200" i="0">
                <a:solidFill>
                  <a:srgbClr val="000000"/>
                </a:solidFill>
                <a:latin typeface="Garamond" panose="02020404030301010803" pitchFamily="18" charset="0"/>
              </a:rPr>
              <a:t>, s</a:t>
            </a:r>
            <a:r>
              <a:rPr lang="en-US" altLang="en-US" sz="2200" i="0" baseline="-25000">
                <a:solidFill>
                  <a:srgbClr val="000000"/>
                </a:solidFill>
                <a:latin typeface="Garamond" panose="02020404030301010803" pitchFamily="18" charset="0"/>
              </a:rPr>
              <a:t>2</a:t>
            </a:r>
            <a:r>
              <a:rPr lang="en-US" altLang="en-US" sz="2200" i="0">
                <a:solidFill>
                  <a:srgbClr val="000000"/>
                </a:solidFill>
                <a:latin typeface="Garamond" panose="02020404030301010803" pitchFamily="18" charset="0"/>
              </a:rPr>
              <a:t> </a:t>
            </a:r>
            <a:r>
              <a:rPr lang="en-US" altLang="en-US" sz="2200" i="0">
                <a:solidFill>
                  <a:srgbClr val="000000"/>
                </a:solidFill>
                <a:latin typeface="Garamond" panose="02020404030301010803" pitchFamily="18" charset="0"/>
                <a:sym typeface="Symbol" panose="05050102010706020507" pitchFamily="18" charset="2"/>
              </a:rPr>
              <a:t></a:t>
            </a:r>
            <a:r>
              <a:rPr lang="en-US" altLang="en-US" sz="2200" i="0">
                <a:solidFill>
                  <a:srgbClr val="000000"/>
                </a:solidFill>
                <a:latin typeface="Garamond" panose="02020404030301010803" pitchFamily="18" charset="0"/>
              </a:rPr>
              <a:t> 0</a:t>
            </a:r>
          </a:p>
        </p:txBody>
      </p:sp>
      <p:sp>
        <p:nvSpPr>
          <p:cNvPr id="138247"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8249" name="Rectangle 2"/>
          <p:cNvSpPr>
            <a:spLocks noChangeArrowheads="1"/>
          </p:cNvSpPr>
          <p:nvPr/>
        </p:nvSpPr>
        <p:spPr bwMode="auto">
          <a:xfrm>
            <a:off x="6218238" y="2527300"/>
            <a:ext cx="14620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eaLnBrk="1" hangingPunct="1"/>
            <a:r>
              <a:rPr lang="en-US" sz="3200" i="0">
                <a:solidFill>
                  <a:srgbClr val="336600"/>
                </a:solidFill>
                <a:latin typeface="Times New Roman" panose="02020603050405020304" pitchFamily="18" charset="0"/>
              </a:rPr>
              <a:t>feasible</a:t>
            </a:r>
          </a:p>
        </p:txBody>
      </p:sp>
      <p:sp>
        <p:nvSpPr>
          <p:cNvPr id="2" name="Slide Number Placeholder 1"/>
          <p:cNvSpPr>
            <a:spLocks noGrp="1"/>
          </p:cNvSpPr>
          <p:nvPr>
            <p:ph type="sldNum" sz="quarter" idx="11"/>
          </p:nvPr>
        </p:nvSpPr>
        <p:spPr/>
        <p:txBody>
          <a:bodyPr/>
          <a:lstStyle/>
          <a:p>
            <a:pPr>
              <a:defRPr/>
            </a:pPr>
            <a:fld id="{6F936E6C-028F-49E1-90D3-BEDB120E6A56}" type="slidenum">
              <a:rPr lang="en-US" altLang="en-US" smtClean="0"/>
              <a:pPr>
                <a:defRPr/>
              </a:pPr>
              <a:t>20</a:t>
            </a:fld>
            <a:r>
              <a:rPr lang="en-US" altLang="en-US" smtClean="0"/>
              <a:t> of 52</a:t>
            </a:r>
            <a:endParaRPr lang="en-US" altLang="en-US"/>
          </a:p>
        </p:txBody>
      </p:sp>
    </p:spTree>
    <p:extLst>
      <p:ext uri="{BB962C8B-B14F-4D97-AF65-F5344CB8AC3E}">
        <p14:creationId xmlns:p14="http://schemas.microsoft.com/office/powerpoint/2010/main" val="4147827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body" idx="1"/>
          </p:nvPr>
        </p:nvSpPr>
        <p:spPr>
          <a:xfrm>
            <a:off x="457200" y="1676400"/>
            <a:ext cx="8229600" cy="4449763"/>
          </a:xfrm>
        </p:spPr>
        <p:txBody>
          <a:bodyPr/>
          <a:lstStyle/>
          <a:p>
            <a:pPr eaLnBrk="1" hangingPunct="1">
              <a:spcBef>
                <a:spcPct val="35000"/>
              </a:spcBef>
              <a:buFont typeface="Wingdings" panose="05000000000000000000" pitchFamily="2" charset="2"/>
              <a:buNone/>
            </a:pPr>
            <a:r>
              <a:rPr lang="en-US" altLang="en-US" sz="2800" dirty="0" smtClean="0"/>
              <a:t>For some linear programming models, the general rules do not apply.</a:t>
            </a:r>
          </a:p>
          <a:p>
            <a:pPr eaLnBrk="1" hangingPunct="1">
              <a:spcBef>
                <a:spcPct val="35000"/>
              </a:spcBef>
              <a:buFont typeface="Wingdings" panose="05000000000000000000" pitchFamily="2" charset="2"/>
              <a:buNone/>
            </a:pPr>
            <a:endParaRPr lang="en-US" altLang="en-US" sz="2800" dirty="0" smtClean="0"/>
          </a:p>
          <a:p>
            <a:pPr eaLnBrk="1" hangingPunct="1">
              <a:spcBef>
                <a:spcPct val="35000"/>
              </a:spcBef>
            </a:pPr>
            <a:r>
              <a:rPr lang="en-US" altLang="en-US" sz="2800" dirty="0" smtClean="0"/>
              <a:t>Special types of problems include those with:</a:t>
            </a:r>
          </a:p>
          <a:p>
            <a:pPr lvl="1" eaLnBrk="1" hangingPunct="1">
              <a:spcBef>
                <a:spcPct val="35000"/>
              </a:spcBef>
              <a:buFont typeface="Wingdings" panose="05000000000000000000" pitchFamily="2" charset="2"/>
              <a:buChar char="§"/>
            </a:pPr>
            <a:r>
              <a:rPr lang="en-US" altLang="en-US" dirty="0" smtClean="0"/>
              <a:t>Multiple optimal solutions</a:t>
            </a:r>
          </a:p>
          <a:p>
            <a:pPr lvl="1" eaLnBrk="1" hangingPunct="1">
              <a:spcBef>
                <a:spcPct val="35000"/>
              </a:spcBef>
              <a:buFont typeface="Wingdings" panose="05000000000000000000" pitchFamily="2" charset="2"/>
              <a:buChar char="§"/>
            </a:pPr>
            <a:r>
              <a:rPr lang="en-US" altLang="en-US" dirty="0" smtClean="0"/>
              <a:t>Infeasible solutions</a:t>
            </a:r>
          </a:p>
          <a:p>
            <a:pPr lvl="1" eaLnBrk="1" hangingPunct="1">
              <a:spcBef>
                <a:spcPct val="35000"/>
              </a:spcBef>
              <a:buFont typeface="Wingdings" panose="05000000000000000000" pitchFamily="2" charset="2"/>
              <a:buChar char="§"/>
            </a:pPr>
            <a:r>
              <a:rPr lang="en-US" altLang="en-US" dirty="0" smtClean="0"/>
              <a:t>Unbounded solutions</a:t>
            </a:r>
          </a:p>
        </p:txBody>
      </p:sp>
      <p:sp>
        <p:nvSpPr>
          <p:cNvPr id="140291" name="Rectangle 4"/>
          <p:cNvSpPr>
            <a:spLocks noChangeArrowheads="1"/>
          </p:cNvSpPr>
          <p:nvPr/>
        </p:nvSpPr>
        <p:spPr bwMode="auto">
          <a:xfrm>
            <a:off x="0" y="315686"/>
            <a:ext cx="91440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200" b="1" i="0" dirty="0">
                <a:solidFill>
                  <a:srgbClr val="000000"/>
                </a:solidFill>
                <a:latin typeface="Times New Roman" panose="02020603050405020304" pitchFamily="18" charset="0"/>
              </a:rPr>
              <a:t>Irregular Types of Linear Programming Problems</a:t>
            </a:r>
          </a:p>
        </p:txBody>
      </p:sp>
      <p:sp>
        <p:nvSpPr>
          <p:cNvPr id="140292"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654026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9"/>
          <p:cNvSpPr>
            <a:spLocks noChangeArrowheads="1"/>
          </p:cNvSpPr>
          <p:nvPr/>
        </p:nvSpPr>
        <p:spPr bwMode="auto">
          <a:xfrm>
            <a:off x="4394200" y="1371600"/>
            <a:ext cx="4419600" cy="426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endParaRPr lang="tr-TR" altLang="en-US" sz="3200" i="0">
              <a:solidFill>
                <a:srgbClr val="000000"/>
              </a:solidFill>
              <a:latin typeface="Garamond" panose="02020404030301010803" pitchFamily="18" charset="0"/>
            </a:endParaRPr>
          </a:p>
        </p:txBody>
      </p:sp>
      <p:pic>
        <p:nvPicPr>
          <p:cNvPr id="142339" name="Picture 4" descr="02-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1288" y="1493838"/>
            <a:ext cx="4829175" cy="45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0" name="Text Box 10"/>
          <p:cNvSpPr txBox="1">
            <a:spLocks noChangeArrowheads="1"/>
          </p:cNvSpPr>
          <p:nvPr/>
        </p:nvSpPr>
        <p:spPr bwMode="auto">
          <a:xfrm>
            <a:off x="2125663" y="6096000"/>
            <a:ext cx="6900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sz="2400" i="0">
                <a:solidFill>
                  <a:srgbClr val="000000"/>
                </a:solidFill>
                <a:latin typeface="Times New Roman" panose="02020603050405020304" pitchFamily="18" charset="0"/>
                <a:cs typeface="Times" panose="02020603050405020304" pitchFamily="18" charset="0"/>
              </a:rPr>
              <a:t>Example with Multiple Optimal Solutions</a:t>
            </a:r>
            <a:endParaRPr lang="en-US" sz="2400" i="0">
              <a:solidFill>
                <a:srgbClr val="000000"/>
              </a:solidFill>
              <a:latin typeface="Times New Roman" panose="02020603050405020304" pitchFamily="18" charset="0"/>
            </a:endParaRPr>
          </a:p>
        </p:txBody>
      </p:sp>
      <p:sp>
        <p:nvSpPr>
          <p:cNvPr id="142341" name="Rectangle 11"/>
          <p:cNvSpPr>
            <a:spLocks noChangeArrowheads="1"/>
          </p:cNvSpPr>
          <p:nvPr/>
        </p:nvSpPr>
        <p:spPr bwMode="auto">
          <a:xfrm>
            <a:off x="0" y="0"/>
            <a:ext cx="87249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200" b="1" i="0">
                <a:solidFill>
                  <a:srgbClr val="000000"/>
                </a:solidFill>
                <a:latin typeface="Times New Roman" panose="02020603050405020304" pitchFamily="18" charset="0"/>
              </a:rPr>
              <a:t>Multiple Optimal Solutions Beaver Creek Pottery</a:t>
            </a:r>
          </a:p>
        </p:txBody>
      </p:sp>
      <p:sp>
        <p:nvSpPr>
          <p:cNvPr id="142342" name="Text Box 3"/>
          <p:cNvSpPr txBox="1">
            <a:spLocks noChangeArrowheads="1"/>
          </p:cNvSpPr>
          <p:nvPr/>
        </p:nvSpPr>
        <p:spPr bwMode="auto">
          <a:xfrm>
            <a:off x="0" y="1752600"/>
            <a:ext cx="4343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US" altLang="en-US" sz="2400" i="0">
                <a:solidFill>
                  <a:srgbClr val="000000"/>
                </a:solidFill>
                <a:latin typeface="Garamond" panose="02020404030301010803" pitchFamily="18" charset="0"/>
              </a:rPr>
              <a:t>The objective function is </a:t>
            </a:r>
          </a:p>
          <a:p>
            <a:r>
              <a:rPr lang="en-US" altLang="en-US" sz="2400" b="1" i="0">
                <a:solidFill>
                  <a:srgbClr val="FF0000"/>
                </a:solidFill>
                <a:latin typeface="Garamond" panose="02020404030301010803" pitchFamily="18" charset="0"/>
              </a:rPr>
              <a:t>parallel </a:t>
            </a:r>
            <a:r>
              <a:rPr lang="en-US" altLang="en-US" sz="2400" i="0">
                <a:solidFill>
                  <a:srgbClr val="000000"/>
                </a:solidFill>
                <a:latin typeface="Garamond" panose="02020404030301010803" pitchFamily="18" charset="0"/>
              </a:rPr>
              <a:t>to a constraint line.        </a:t>
            </a:r>
          </a:p>
          <a:p>
            <a:pPr>
              <a:spcBef>
                <a:spcPct val="50000"/>
              </a:spcBef>
            </a:pPr>
            <a:r>
              <a:rPr lang="en-US" altLang="en-US" sz="2400" i="0">
                <a:solidFill>
                  <a:srgbClr val="000000"/>
                </a:solidFill>
                <a:latin typeface="Garamond" panose="02020404030301010803" pitchFamily="18" charset="0"/>
              </a:rPr>
              <a:t>Maximize Z=$40x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+ 30x</a:t>
            </a:r>
            <a:r>
              <a:rPr lang="en-US" altLang="en-US" sz="2400" i="0" baseline="-25000">
                <a:solidFill>
                  <a:srgbClr val="000000"/>
                </a:solidFill>
                <a:latin typeface="Garamond" panose="02020404030301010803" pitchFamily="18" charset="0"/>
              </a:rPr>
              <a:t>2</a:t>
            </a:r>
            <a:endParaRPr lang="en-US" altLang="en-US" sz="2400" i="0">
              <a:solidFill>
                <a:srgbClr val="000000"/>
              </a:solidFill>
              <a:latin typeface="Garamond" panose="02020404030301010803" pitchFamily="18" charset="0"/>
            </a:endParaRPr>
          </a:p>
          <a:p>
            <a:r>
              <a:rPr lang="en-US" altLang="en-US" sz="2400" i="0">
                <a:solidFill>
                  <a:srgbClr val="000000"/>
                </a:solidFill>
                <a:latin typeface="Garamond" panose="02020404030301010803" pitchFamily="18" charset="0"/>
              </a:rPr>
              <a:t>subject to:	1x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+ 2x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40</a:t>
            </a:r>
          </a:p>
          <a:p>
            <a:r>
              <a:rPr lang="en-US" altLang="en-US" sz="2400" i="0">
                <a:solidFill>
                  <a:srgbClr val="000000"/>
                </a:solidFill>
                <a:latin typeface="Garamond" panose="02020404030301010803" pitchFamily="18" charset="0"/>
              </a:rPr>
              <a:t>		4x</a:t>
            </a:r>
            <a:r>
              <a:rPr lang="tr-TR"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+ 3x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120</a:t>
            </a:r>
          </a:p>
          <a:p>
            <a:r>
              <a:rPr lang="en-US" altLang="en-US" sz="2400" i="0">
                <a:solidFill>
                  <a:srgbClr val="000000"/>
                </a:solidFill>
                <a:latin typeface="Garamond" panose="02020404030301010803" pitchFamily="18" charset="0"/>
              </a:rPr>
              <a:t>		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0</a:t>
            </a:r>
          </a:p>
          <a:p>
            <a:r>
              <a:rPr lang="en-US" altLang="en-US" sz="2400" i="0">
                <a:solidFill>
                  <a:srgbClr val="000000"/>
                </a:solidFill>
                <a:latin typeface="Garamond" panose="02020404030301010803" pitchFamily="18" charset="0"/>
              </a:rPr>
              <a:t>Where:</a:t>
            </a:r>
          </a:p>
          <a:p>
            <a:r>
              <a:rPr lang="en-US" altLang="en-US" sz="2400" i="0">
                <a:solidFill>
                  <a:srgbClr val="000000"/>
                </a:solidFill>
                <a:latin typeface="Garamond" panose="02020404030301010803" pitchFamily="18" charset="0"/>
              </a:rPr>
              <a:t>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number of bowls</a:t>
            </a:r>
          </a:p>
          <a:p>
            <a:r>
              <a:rPr lang="en-US" altLang="en-US" sz="2400" i="0">
                <a:solidFill>
                  <a:srgbClr val="000000"/>
                </a:solidFill>
                <a:latin typeface="Garamond" panose="02020404030301010803" pitchFamily="18" charset="0"/>
              </a:rPr>
              <a:t>x</a:t>
            </a:r>
            <a:r>
              <a:rPr lang="en-US" altLang="en-US" sz="2400" i="0" baseline="-25000">
                <a:solidFill>
                  <a:srgbClr val="000000"/>
                </a:solidFill>
                <a:latin typeface="Garamond" panose="02020404030301010803" pitchFamily="18" charset="0"/>
              </a:rPr>
              <a:t>2</a:t>
            </a:r>
            <a:r>
              <a:rPr lang="en-US" altLang="en-US" sz="2400" i="0">
                <a:solidFill>
                  <a:srgbClr val="000000"/>
                </a:solidFill>
                <a:latin typeface="Garamond" panose="02020404030301010803" pitchFamily="18" charset="0"/>
              </a:rPr>
              <a:t> = number of mugs</a:t>
            </a:r>
          </a:p>
        </p:txBody>
      </p:sp>
      <p:sp>
        <p:nvSpPr>
          <p:cNvPr id="142343"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2345" name="Rectangle 3"/>
          <p:cNvSpPr>
            <a:spLocks noChangeArrowheads="1"/>
          </p:cNvSpPr>
          <p:nvPr/>
        </p:nvSpPr>
        <p:spPr bwMode="auto">
          <a:xfrm>
            <a:off x="4700588" y="4616450"/>
            <a:ext cx="14620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eaLnBrk="1" hangingPunct="1"/>
            <a:r>
              <a:rPr lang="en-US" sz="3200" i="0">
                <a:solidFill>
                  <a:srgbClr val="336600"/>
                </a:solidFill>
                <a:latin typeface="Times New Roman" panose="02020603050405020304" pitchFamily="18" charset="0"/>
              </a:rPr>
              <a:t>feasible</a:t>
            </a:r>
          </a:p>
        </p:txBody>
      </p:sp>
    </p:spTree>
    <p:extLst>
      <p:ext uri="{BB962C8B-B14F-4D97-AF65-F5344CB8AC3E}">
        <p14:creationId xmlns:p14="http://schemas.microsoft.com/office/powerpoint/2010/main" val="54248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9"/>
          <p:cNvSpPr>
            <a:spLocks noChangeArrowheads="1"/>
          </p:cNvSpPr>
          <p:nvPr/>
        </p:nvSpPr>
        <p:spPr bwMode="auto">
          <a:xfrm>
            <a:off x="4394200" y="1371600"/>
            <a:ext cx="4419600" cy="426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endParaRPr lang="tr-TR" altLang="en-US" sz="3200" i="0">
              <a:solidFill>
                <a:srgbClr val="000000"/>
              </a:solidFill>
              <a:latin typeface="Garamond" panose="02020404030301010803" pitchFamily="18" charset="0"/>
            </a:endParaRPr>
          </a:p>
        </p:txBody>
      </p:sp>
      <p:sp>
        <p:nvSpPr>
          <p:cNvPr id="144387" name="Rectangle 6"/>
          <p:cNvSpPr>
            <a:spLocks noChangeArrowheads="1"/>
          </p:cNvSpPr>
          <p:nvPr/>
        </p:nvSpPr>
        <p:spPr bwMode="auto">
          <a:xfrm>
            <a:off x="0" y="0"/>
            <a:ext cx="86106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600" b="1" i="0">
                <a:solidFill>
                  <a:srgbClr val="000000"/>
                </a:solidFill>
                <a:latin typeface="Times New Roman" panose="02020603050405020304" pitchFamily="18" charset="0"/>
              </a:rPr>
              <a:t>An Infeasible Problem</a:t>
            </a:r>
          </a:p>
        </p:txBody>
      </p:sp>
      <p:pic>
        <p:nvPicPr>
          <p:cNvPr id="144388" name="Picture 4" descr="02-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8725" y="1347788"/>
            <a:ext cx="5157788" cy="444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9" name="Text Box 10"/>
          <p:cNvSpPr txBox="1">
            <a:spLocks noChangeArrowheads="1"/>
          </p:cNvSpPr>
          <p:nvPr/>
        </p:nvSpPr>
        <p:spPr bwMode="auto">
          <a:xfrm>
            <a:off x="3352800" y="6096000"/>
            <a:ext cx="5943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sz="2200" i="0">
                <a:solidFill>
                  <a:srgbClr val="000000"/>
                </a:solidFill>
                <a:latin typeface="Times New Roman" panose="02020603050405020304" pitchFamily="18" charset="0"/>
                <a:cs typeface="Times" panose="02020603050405020304" pitchFamily="18" charset="0"/>
              </a:rPr>
              <a:t>Graph of an Infeasible Problem</a:t>
            </a:r>
            <a:endParaRPr lang="en-US" sz="2200" i="0">
              <a:solidFill>
                <a:srgbClr val="000000"/>
              </a:solidFill>
              <a:latin typeface="Times New Roman" panose="02020603050405020304" pitchFamily="18" charset="0"/>
            </a:endParaRPr>
          </a:p>
        </p:txBody>
      </p:sp>
      <p:sp>
        <p:nvSpPr>
          <p:cNvPr id="144390" name="Text Box 3"/>
          <p:cNvSpPr txBox="1">
            <a:spLocks noChangeArrowheads="1"/>
          </p:cNvSpPr>
          <p:nvPr/>
        </p:nvSpPr>
        <p:spPr bwMode="auto">
          <a:xfrm>
            <a:off x="0" y="1895475"/>
            <a:ext cx="42672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US" altLang="en-US" sz="2400" i="0">
                <a:solidFill>
                  <a:srgbClr val="000000"/>
                </a:solidFill>
                <a:latin typeface="Times New Roman" panose="02020603050405020304" pitchFamily="18" charset="0"/>
              </a:rPr>
              <a:t>Every possible solution </a:t>
            </a:r>
          </a:p>
          <a:p>
            <a:r>
              <a:rPr lang="en-US" altLang="en-US" sz="2400" b="1" i="0">
                <a:solidFill>
                  <a:srgbClr val="FF0000"/>
                </a:solidFill>
                <a:latin typeface="Times New Roman" panose="02020603050405020304" pitchFamily="18" charset="0"/>
              </a:rPr>
              <a:t>violates</a:t>
            </a:r>
            <a:r>
              <a:rPr lang="en-US" altLang="en-US" sz="2400" i="0">
                <a:solidFill>
                  <a:srgbClr val="000000"/>
                </a:solidFill>
                <a:latin typeface="Times New Roman" panose="02020603050405020304" pitchFamily="18" charset="0"/>
              </a:rPr>
              <a:t> at least one constraint:</a:t>
            </a:r>
          </a:p>
          <a:p>
            <a:pPr>
              <a:spcBef>
                <a:spcPct val="35000"/>
              </a:spcBef>
            </a:pPr>
            <a:r>
              <a:rPr lang="en-US" altLang="en-US" sz="2400" i="0">
                <a:solidFill>
                  <a:srgbClr val="000000"/>
                </a:solidFill>
                <a:latin typeface="Times New Roman" panose="02020603050405020304" pitchFamily="18" charset="0"/>
              </a:rPr>
              <a:t>Maximize  Z = 5x</a:t>
            </a:r>
            <a:r>
              <a:rPr lang="en-US" altLang="en-US" sz="2400" i="0" baseline="-25000">
                <a:solidFill>
                  <a:srgbClr val="000000"/>
                </a:solidFill>
                <a:latin typeface="Times New Roman" panose="02020603050405020304" pitchFamily="18" charset="0"/>
              </a:rPr>
              <a:t>1</a:t>
            </a:r>
            <a:r>
              <a:rPr lang="en-US" altLang="en-US" sz="2400" i="0">
                <a:solidFill>
                  <a:srgbClr val="000000"/>
                </a:solidFill>
                <a:latin typeface="Times New Roman" panose="02020603050405020304" pitchFamily="18" charset="0"/>
              </a:rPr>
              <a:t> + 3x</a:t>
            </a:r>
            <a:r>
              <a:rPr lang="en-US" altLang="en-US" sz="2400" i="0" baseline="-25000">
                <a:solidFill>
                  <a:srgbClr val="000000"/>
                </a:solidFill>
                <a:latin typeface="Times New Roman" panose="02020603050405020304" pitchFamily="18" charset="0"/>
              </a:rPr>
              <a:t>2</a:t>
            </a:r>
            <a:endParaRPr lang="en-US" altLang="en-US" sz="2400" i="0">
              <a:solidFill>
                <a:srgbClr val="000000"/>
              </a:solidFill>
              <a:latin typeface="Times New Roman" panose="02020603050405020304" pitchFamily="18" charset="0"/>
            </a:endParaRPr>
          </a:p>
          <a:p>
            <a:r>
              <a:rPr lang="en-US" altLang="en-US" sz="2400" i="0">
                <a:solidFill>
                  <a:srgbClr val="000000"/>
                </a:solidFill>
                <a:latin typeface="Times New Roman" panose="02020603050405020304" pitchFamily="18" charset="0"/>
              </a:rPr>
              <a:t>subject to:	4x</a:t>
            </a:r>
            <a:r>
              <a:rPr lang="en-US" altLang="en-US" sz="2400" i="0" baseline="-25000">
                <a:solidFill>
                  <a:srgbClr val="000000"/>
                </a:solidFill>
                <a:latin typeface="Times New Roman" panose="02020603050405020304" pitchFamily="18" charset="0"/>
              </a:rPr>
              <a:t>1</a:t>
            </a:r>
            <a:r>
              <a:rPr lang="en-US" altLang="en-US" sz="2400" i="0">
                <a:solidFill>
                  <a:srgbClr val="000000"/>
                </a:solidFill>
                <a:latin typeface="Times New Roman" panose="02020603050405020304" pitchFamily="18" charset="0"/>
              </a:rPr>
              <a:t> + 2x</a:t>
            </a:r>
            <a:r>
              <a:rPr lang="en-US" altLang="en-US" sz="2400" i="0" baseline="-25000">
                <a:solidFill>
                  <a:srgbClr val="000000"/>
                </a:solidFill>
                <a:latin typeface="Times New Roman" panose="02020603050405020304" pitchFamily="18" charset="0"/>
              </a:rPr>
              <a:t>2</a:t>
            </a:r>
            <a:r>
              <a:rPr lang="en-US" altLang="en-US" sz="2400" i="0">
                <a:solidFill>
                  <a:srgbClr val="000000"/>
                </a:solidFill>
                <a:latin typeface="Times New Roman" panose="02020603050405020304" pitchFamily="18" charset="0"/>
              </a:rPr>
              <a:t> </a:t>
            </a:r>
            <a:r>
              <a:rPr lang="en-US" altLang="en-US" sz="2400" i="0">
                <a:solidFill>
                  <a:srgbClr val="000000"/>
                </a:solidFill>
                <a:latin typeface="Times New Roman" panose="02020603050405020304" pitchFamily="18" charset="0"/>
                <a:sym typeface="Symbol" panose="05050102010706020507" pitchFamily="18" charset="2"/>
              </a:rPr>
              <a:t></a:t>
            </a:r>
            <a:r>
              <a:rPr lang="en-US" altLang="en-US" sz="2400" i="0">
                <a:solidFill>
                  <a:srgbClr val="000000"/>
                </a:solidFill>
                <a:latin typeface="Times New Roman" panose="02020603050405020304" pitchFamily="18" charset="0"/>
              </a:rPr>
              <a:t> 8</a:t>
            </a:r>
          </a:p>
          <a:p>
            <a:r>
              <a:rPr lang="en-US" altLang="en-US" sz="2400" i="0">
                <a:solidFill>
                  <a:srgbClr val="000000"/>
                </a:solidFill>
                <a:latin typeface="Times New Roman" panose="02020603050405020304" pitchFamily="18" charset="0"/>
              </a:rPr>
              <a:t>		  x</a:t>
            </a:r>
            <a:r>
              <a:rPr lang="en-US" altLang="en-US" sz="2400" i="0" baseline="-25000">
                <a:solidFill>
                  <a:srgbClr val="000000"/>
                </a:solidFill>
                <a:latin typeface="Times New Roman" panose="02020603050405020304" pitchFamily="18" charset="0"/>
              </a:rPr>
              <a:t>1</a:t>
            </a:r>
            <a:r>
              <a:rPr lang="en-US" altLang="en-US" sz="2400" i="0">
                <a:solidFill>
                  <a:srgbClr val="000000"/>
                </a:solidFill>
                <a:latin typeface="Times New Roman" panose="02020603050405020304" pitchFamily="18" charset="0"/>
              </a:rPr>
              <a:t> </a:t>
            </a:r>
            <a:r>
              <a:rPr lang="en-US" altLang="en-US" sz="2400" i="0">
                <a:solidFill>
                  <a:srgbClr val="000000"/>
                </a:solidFill>
                <a:latin typeface="Times New Roman" panose="02020603050405020304" pitchFamily="18" charset="0"/>
                <a:sym typeface="Symbol" panose="05050102010706020507" pitchFamily="18" charset="2"/>
              </a:rPr>
              <a:t></a:t>
            </a:r>
            <a:r>
              <a:rPr lang="en-US" altLang="en-US" sz="2400" i="0">
                <a:solidFill>
                  <a:srgbClr val="000000"/>
                </a:solidFill>
                <a:latin typeface="Times New Roman" panose="02020603050405020304" pitchFamily="18" charset="0"/>
              </a:rPr>
              <a:t> 4</a:t>
            </a:r>
          </a:p>
          <a:p>
            <a:r>
              <a:rPr lang="en-US" altLang="en-US" sz="2400" i="0">
                <a:solidFill>
                  <a:srgbClr val="000000"/>
                </a:solidFill>
                <a:latin typeface="Times New Roman" panose="02020603050405020304" pitchFamily="18" charset="0"/>
              </a:rPr>
              <a:t>		  x</a:t>
            </a:r>
            <a:r>
              <a:rPr lang="en-US" altLang="en-US" sz="2400" i="0" baseline="-25000">
                <a:solidFill>
                  <a:srgbClr val="000000"/>
                </a:solidFill>
                <a:latin typeface="Times New Roman" panose="02020603050405020304" pitchFamily="18" charset="0"/>
              </a:rPr>
              <a:t>2</a:t>
            </a:r>
            <a:r>
              <a:rPr lang="en-US" altLang="en-US" sz="2400" i="0">
                <a:solidFill>
                  <a:srgbClr val="000000"/>
                </a:solidFill>
                <a:latin typeface="Times New Roman" panose="02020603050405020304" pitchFamily="18" charset="0"/>
              </a:rPr>
              <a:t> </a:t>
            </a:r>
            <a:r>
              <a:rPr lang="en-US" altLang="en-US" sz="2400" i="0">
                <a:solidFill>
                  <a:srgbClr val="000000"/>
                </a:solidFill>
                <a:latin typeface="Times New Roman" panose="02020603050405020304" pitchFamily="18" charset="0"/>
                <a:sym typeface="Symbol" panose="05050102010706020507" pitchFamily="18" charset="2"/>
              </a:rPr>
              <a:t></a:t>
            </a:r>
            <a:r>
              <a:rPr lang="en-US" altLang="en-US" sz="2400" i="0">
                <a:solidFill>
                  <a:srgbClr val="000000"/>
                </a:solidFill>
                <a:latin typeface="Times New Roman" panose="02020603050405020304" pitchFamily="18" charset="0"/>
              </a:rPr>
              <a:t> 6</a:t>
            </a:r>
          </a:p>
          <a:p>
            <a:r>
              <a:rPr lang="en-US" altLang="en-US" sz="2400" i="0">
                <a:solidFill>
                  <a:srgbClr val="000000"/>
                </a:solidFill>
                <a:latin typeface="Times New Roman" panose="02020603050405020304" pitchFamily="18" charset="0"/>
              </a:rPr>
              <a:t>		  x</a:t>
            </a:r>
            <a:r>
              <a:rPr lang="en-US" altLang="en-US" sz="2400" i="0" baseline="-25000">
                <a:solidFill>
                  <a:srgbClr val="000000"/>
                </a:solidFill>
                <a:latin typeface="Times New Roman" panose="02020603050405020304" pitchFamily="18" charset="0"/>
              </a:rPr>
              <a:t>1</a:t>
            </a:r>
            <a:r>
              <a:rPr lang="en-US" altLang="en-US" sz="2400" i="0">
                <a:solidFill>
                  <a:srgbClr val="000000"/>
                </a:solidFill>
                <a:latin typeface="Times New Roman" panose="02020603050405020304" pitchFamily="18" charset="0"/>
              </a:rPr>
              <a:t>, x</a:t>
            </a:r>
            <a:r>
              <a:rPr lang="en-US" altLang="en-US" sz="2400" i="0" baseline="-25000">
                <a:solidFill>
                  <a:srgbClr val="000000"/>
                </a:solidFill>
                <a:latin typeface="Times New Roman" panose="02020603050405020304" pitchFamily="18" charset="0"/>
              </a:rPr>
              <a:t>2</a:t>
            </a:r>
            <a:r>
              <a:rPr lang="en-US" altLang="en-US" sz="2400" i="0">
                <a:solidFill>
                  <a:srgbClr val="000000"/>
                </a:solidFill>
                <a:latin typeface="Times New Roman" panose="02020603050405020304" pitchFamily="18" charset="0"/>
              </a:rPr>
              <a:t> </a:t>
            </a:r>
            <a:r>
              <a:rPr lang="en-US" altLang="en-US" sz="2400" i="0">
                <a:solidFill>
                  <a:srgbClr val="000000"/>
                </a:solidFill>
                <a:latin typeface="Times New Roman" panose="02020603050405020304" pitchFamily="18" charset="0"/>
                <a:sym typeface="Symbol" panose="05050102010706020507" pitchFamily="18" charset="2"/>
              </a:rPr>
              <a:t></a:t>
            </a:r>
            <a:r>
              <a:rPr lang="en-US" altLang="en-US" sz="2400" i="0">
                <a:solidFill>
                  <a:srgbClr val="000000"/>
                </a:solidFill>
                <a:latin typeface="Times New Roman" panose="02020603050405020304" pitchFamily="18" charset="0"/>
              </a:rPr>
              <a:t> 0</a:t>
            </a:r>
          </a:p>
        </p:txBody>
      </p:sp>
      <p:sp>
        <p:nvSpPr>
          <p:cNvPr id="144391"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4393" name="Rectangle 3"/>
          <p:cNvSpPr>
            <a:spLocks noChangeArrowheads="1"/>
          </p:cNvSpPr>
          <p:nvPr/>
        </p:nvSpPr>
        <p:spPr bwMode="auto">
          <a:xfrm>
            <a:off x="6324600" y="2363788"/>
            <a:ext cx="14620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eaLnBrk="1" hangingPunct="1"/>
            <a:r>
              <a:rPr lang="en-US" sz="3200" i="0">
                <a:solidFill>
                  <a:srgbClr val="336600"/>
                </a:solidFill>
                <a:latin typeface="Times New Roman" panose="02020603050405020304" pitchFamily="18" charset="0"/>
              </a:rPr>
              <a:t>feasible</a:t>
            </a:r>
          </a:p>
        </p:txBody>
      </p:sp>
      <p:sp>
        <p:nvSpPr>
          <p:cNvPr id="144394" name="Rectangle 4"/>
          <p:cNvSpPr>
            <a:spLocks noChangeArrowheads="1"/>
          </p:cNvSpPr>
          <p:nvPr/>
        </p:nvSpPr>
        <p:spPr bwMode="auto">
          <a:xfrm>
            <a:off x="4394200" y="4878388"/>
            <a:ext cx="6207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eaLnBrk="1" hangingPunct="1"/>
            <a:r>
              <a:rPr lang="en-US" sz="1100" i="0">
                <a:solidFill>
                  <a:srgbClr val="336600"/>
                </a:solidFill>
                <a:latin typeface="Times New Roman" panose="02020603050405020304" pitchFamily="18" charset="0"/>
              </a:rPr>
              <a:t>feasible</a:t>
            </a:r>
          </a:p>
        </p:txBody>
      </p:sp>
    </p:spTree>
    <p:extLst>
      <p:ext uri="{BB962C8B-B14F-4D97-AF65-F5344CB8AC3E}">
        <p14:creationId xmlns:p14="http://schemas.microsoft.com/office/powerpoint/2010/main" val="2289993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0062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6"/>
          <p:cNvSpPr>
            <a:spLocks noChangeArrowheads="1"/>
          </p:cNvSpPr>
          <p:nvPr/>
        </p:nvSpPr>
        <p:spPr bwMode="auto">
          <a:xfrm>
            <a:off x="4394200" y="1371600"/>
            <a:ext cx="4419600" cy="426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endParaRPr lang="tr-TR" altLang="en-US" sz="3200" i="0">
              <a:solidFill>
                <a:srgbClr val="000000"/>
              </a:solidFill>
              <a:latin typeface="Garamond" panose="02020404030301010803" pitchFamily="18" charset="0"/>
            </a:endParaRPr>
          </a:p>
        </p:txBody>
      </p:sp>
      <p:pic>
        <p:nvPicPr>
          <p:cNvPr id="146435" name="Picture 4" descr="02-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0" y="1311275"/>
            <a:ext cx="5002213" cy="486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6" name="Rectangle 7"/>
          <p:cNvSpPr>
            <a:spLocks noChangeArrowheads="1"/>
          </p:cNvSpPr>
          <p:nvPr/>
        </p:nvSpPr>
        <p:spPr bwMode="auto">
          <a:xfrm>
            <a:off x="0" y="0"/>
            <a:ext cx="86106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600" b="1" i="0">
                <a:solidFill>
                  <a:srgbClr val="000000"/>
                </a:solidFill>
                <a:latin typeface="Times New Roman" panose="02020603050405020304" pitchFamily="18" charset="0"/>
              </a:rPr>
              <a:t>An Unbounded Problem</a:t>
            </a:r>
          </a:p>
        </p:txBody>
      </p:sp>
      <p:sp>
        <p:nvSpPr>
          <p:cNvPr id="146437" name="Text Box 9"/>
          <p:cNvSpPr txBox="1">
            <a:spLocks noChangeArrowheads="1"/>
          </p:cNvSpPr>
          <p:nvPr/>
        </p:nvSpPr>
        <p:spPr bwMode="auto">
          <a:xfrm>
            <a:off x="2965450" y="6094413"/>
            <a:ext cx="60245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sz="2200" i="0">
                <a:solidFill>
                  <a:srgbClr val="000000"/>
                </a:solidFill>
                <a:latin typeface="Times New Roman" panose="02020603050405020304" pitchFamily="18" charset="0"/>
                <a:cs typeface="Times" panose="02020603050405020304" pitchFamily="18" charset="0"/>
              </a:rPr>
              <a:t>Graph of an Unbounded Problem</a:t>
            </a:r>
            <a:endParaRPr lang="en-US" sz="2200" i="0">
              <a:solidFill>
                <a:srgbClr val="000000"/>
              </a:solidFill>
              <a:latin typeface="Times New Roman" panose="02020603050405020304" pitchFamily="18" charset="0"/>
            </a:endParaRPr>
          </a:p>
        </p:txBody>
      </p:sp>
      <p:sp>
        <p:nvSpPr>
          <p:cNvPr id="146438" name="Text Box 3"/>
          <p:cNvSpPr txBox="1">
            <a:spLocks noChangeArrowheads="1"/>
          </p:cNvSpPr>
          <p:nvPr/>
        </p:nvSpPr>
        <p:spPr bwMode="auto">
          <a:xfrm>
            <a:off x="0" y="2286000"/>
            <a:ext cx="4343400"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2400" i="0">
                <a:solidFill>
                  <a:srgbClr val="000000"/>
                </a:solidFill>
                <a:latin typeface="Times New Roman" panose="02020603050405020304" pitchFamily="18" charset="0"/>
              </a:rPr>
              <a:t>Value of the objective</a:t>
            </a:r>
          </a:p>
          <a:p>
            <a:pPr algn="ctr"/>
            <a:r>
              <a:rPr lang="en-US" altLang="en-US" sz="2400" i="0">
                <a:solidFill>
                  <a:srgbClr val="000000"/>
                </a:solidFill>
                <a:latin typeface="Times New Roman" panose="02020603050405020304" pitchFamily="18" charset="0"/>
              </a:rPr>
              <a:t>function increases indefinitely:</a:t>
            </a:r>
          </a:p>
          <a:p>
            <a:pPr algn="ctr">
              <a:spcBef>
                <a:spcPct val="35000"/>
              </a:spcBef>
            </a:pPr>
            <a:r>
              <a:rPr lang="en-US" altLang="en-US" sz="2400" i="0">
                <a:solidFill>
                  <a:srgbClr val="000000"/>
                </a:solidFill>
                <a:latin typeface="Times New Roman" panose="02020603050405020304" pitchFamily="18" charset="0"/>
              </a:rPr>
              <a:t>Maximize Z = 4x</a:t>
            </a:r>
            <a:r>
              <a:rPr lang="en-US" altLang="en-US" sz="2400" i="0" baseline="-25000">
                <a:solidFill>
                  <a:srgbClr val="000000"/>
                </a:solidFill>
                <a:latin typeface="Times New Roman" panose="02020603050405020304" pitchFamily="18" charset="0"/>
              </a:rPr>
              <a:t>1</a:t>
            </a:r>
            <a:r>
              <a:rPr lang="en-US" altLang="en-US" sz="2400" i="0">
                <a:solidFill>
                  <a:srgbClr val="000000"/>
                </a:solidFill>
                <a:latin typeface="Times New Roman" panose="02020603050405020304" pitchFamily="18" charset="0"/>
              </a:rPr>
              <a:t> + 2x</a:t>
            </a:r>
            <a:r>
              <a:rPr lang="en-US" altLang="en-US" sz="2400" i="0" baseline="-25000">
                <a:solidFill>
                  <a:srgbClr val="000000"/>
                </a:solidFill>
                <a:latin typeface="Times New Roman" panose="02020603050405020304" pitchFamily="18" charset="0"/>
              </a:rPr>
              <a:t>2</a:t>
            </a:r>
            <a:endParaRPr lang="en-US" altLang="en-US" sz="2400" i="0">
              <a:solidFill>
                <a:srgbClr val="000000"/>
              </a:solidFill>
              <a:latin typeface="Times New Roman" panose="02020603050405020304" pitchFamily="18" charset="0"/>
            </a:endParaRPr>
          </a:p>
          <a:p>
            <a:pPr algn="ctr"/>
            <a:r>
              <a:rPr lang="en-US" altLang="en-US" sz="2400" i="0">
                <a:solidFill>
                  <a:srgbClr val="000000"/>
                </a:solidFill>
                <a:latin typeface="Times New Roman" panose="02020603050405020304" pitchFamily="18" charset="0"/>
              </a:rPr>
              <a:t>subject to:  x</a:t>
            </a:r>
            <a:r>
              <a:rPr lang="en-US" altLang="en-US" sz="2400" i="0" baseline="-25000">
                <a:solidFill>
                  <a:srgbClr val="000000"/>
                </a:solidFill>
                <a:latin typeface="Times New Roman" panose="02020603050405020304" pitchFamily="18" charset="0"/>
              </a:rPr>
              <a:t>1</a:t>
            </a:r>
            <a:r>
              <a:rPr lang="en-US" altLang="en-US" sz="2400" i="0">
                <a:solidFill>
                  <a:srgbClr val="000000"/>
                </a:solidFill>
                <a:latin typeface="Times New Roman" panose="02020603050405020304" pitchFamily="18" charset="0"/>
              </a:rPr>
              <a:t> </a:t>
            </a:r>
            <a:r>
              <a:rPr lang="en-US" altLang="en-US" sz="2400" i="0">
                <a:solidFill>
                  <a:srgbClr val="000000"/>
                </a:solidFill>
                <a:latin typeface="Times New Roman" panose="02020603050405020304" pitchFamily="18" charset="0"/>
                <a:sym typeface="Symbol" panose="05050102010706020507" pitchFamily="18" charset="2"/>
              </a:rPr>
              <a:t></a:t>
            </a:r>
            <a:r>
              <a:rPr lang="en-US" altLang="en-US" sz="2400" i="0">
                <a:solidFill>
                  <a:srgbClr val="000000"/>
                </a:solidFill>
                <a:latin typeface="Times New Roman" panose="02020603050405020304" pitchFamily="18" charset="0"/>
              </a:rPr>
              <a:t> 4</a:t>
            </a:r>
          </a:p>
          <a:p>
            <a:pPr algn="ctr"/>
            <a:r>
              <a:rPr lang="en-US" altLang="en-US" sz="2400" i="0">
                <a:solidFill>
                  <a:srgbClr val="000000"/>
                </a:solidFill>
                <a:latin typeface="Times New Roman" panose="02020603050405020304" pitchFamily="18" charset="0"/>
              </a:rPr>
              <a:t>                   x</a:t>
            </a:r>
            <a:r>
              <a:rPr lang="en-US" altLang="en-US" sz="2400" i="0" baseline="-25000">
                <a:solidFill>
                  <a:srgbClr val="000000"/>
                </a:solidFill>
                <a:latin typeface="Times New Roman" panose="02020603050405020304" pitchFamily="18" charset="0"/>
              </a:rPr>
              <a:t>2</a:t>
            </a:r>
            <a:r>
              <a:rPr lang="en-US" altLang="en-US" sz="2400" i="0">
                <a:solidFill>
                  <a:srgbClr val="000000"/>
                </a:solidFill>
                <a:latin typeface="Times New Roman" panose="02020603050405020304" pitchFamily="18" charset="0"/>
              </a:rPr>
              <a:t> </a:t>
            </a:r>
            <a:r>
              <a:rPr lang="en-US" altLang="en-US" sz="2400" i="0">
                <a:solidFill>
                  <a:srgbClr val="000000"/>
                </a:solidFill>
                <a:latin typeface="Times New Roman" panose="02020603050405020304" pitchFamily="18" charset="0"/>
                <a:sym typeface="Symbol" panose="05050102010706020507" pitchFamily="18" charset="2"/>
              </a:rPr>
              <a:t></a:t>
            </a:r>
            <a:r>
              <a:rPr lang="en-US" altLang="en-US" sz="2400" i="0">
                <a:solidFill>
                  <a:srgbClr val="000000"/>
                </a:solidFill>
                <a:latin typeface="Times New Roman" panose="02020603050405020304" pitchFamily="18" charset="0"/>
              </a:rPr>
              <a:t> 2</a:t>
            </a:r>
          </a:p>
          <a:p>
            <a:pPr algn="ctr"/>
            <a:r>
              <a:rPr lang="en-US" altLang="en-US" sz="2400" i="0">
                <a:solidFill>
                  <a:srgbClr val="000000"/>
                </a:solidFill>
                <a:latin typeface="Times New Roman" panose="02020603050405020304" pitchFamily="18" charset="0"/>
              </a:rPr>
              <a:t>                   x</a:t>
            </a:r>
            <a:r>
              <a:rPr lang="en-US" altLang="en-US" sz="2400" i="0" baseline="-25000">
                <a:solidFill>
                  <a:srgbClr val="000000"/>
                </a:solidFill>
                <a:latin typeface="Times New Roman" panose="02020603050405020304" pitchFamily="18" charset="0"/>
              </a:rPr>
              <a:t>1</a:t>
            </a:r>
            <a:r>
              <a:rPr lang="en-US" altLang="en-US" sz="2400" i="0">
                <a:solidFill>
                  <a:srgbClr val="000000"/>
                </a:solidFill>
                <a:latin typeface="Times New Roman" panose="02020603050405020304" pitchFamily="18" charset="0"/>
              </a:rPr>
              <a:t>, x</a:t>
            </a:r>
            <a:r>
              <a:rPr lang="en-US" altLang="en-US" sz="2400" i="0" baseline="-25000">
                <a:solidFill>
                  <a:srgbClr val="000000"/>
                </a:solidFill>
                <a:latin typeface="Times New Roman" panose="02020603050405020304" pitchFamily="18" charset="0"/>
              </a:rPr>
              <a:t>2</a:t>
            </a:r>
            <a:r>
              <a:rPr lang="en-US" altLang="en-US" sz="2400" i="0">
                <a:solidFill>
                  <a:srgbClr val="000000"/>
                </a:solidFill>
                <a:latin typeface="Times New Roman" panose="02020603050405020304" pitchFamily="18" charset="0"/>
              </a:rPr>
              <a:t> </a:t>
            </a:r>
            <a:r>
              <a:rPr lang="en-US" altLang="en-US" sz="2400" i="0">
                <a:solidFill>
                  <a:srgbClr val="000000"/>
                </a:solidFill>
                <a:latin typeface="Times New Roman" panose="02020603050405020304" pitchFamily="18" charset="0"/>
                <a:sym typeface="Symbol" panose="05050102010706020507" pitchFamily="18" charset="2"/>
              </a:rPr>
              <a:t></a:t>
            </a:r>
            <a:r>
              <a:rPr lang="en-US" altLang="en-US" sz="2400" i="0">
                <a:solidFill>
                  <a:srgbClr val="000000"/>
                </a:solidFill>
                <a:latin typeface="Times New Roman" panose="02020603050405020304" pitchFamily="18" charset="0"/>
              </a:rPr>
              <a:t> 0</a:t>
            </a:r>
          </a:p>
        </p:txBody>
      </p:sp>
      <p:sp>
        <p:nvSpPr>
          <p:cNvPr id="146439"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508778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B2E5E50-0F6D-406B-AE40-8BE5598EEFF5}" type="slidenum">
              <a:rPr lang="en-US" altLang="en-US"/>
              <a:pPr/>
              <a:t>26</a:t>
            </a:fld>
            <a:endParaRPr lang="en-US" altLang="en-US"/>
          </a:p>
        </p:txBody>
      </p:sp>
      <p:sp>
        <p:nvSpPr>
          <p:cNvPr id="9218" name="Rectangle 2"/>
          <p:cNvSpPr>
            <a:spLocks noGrp="1" noChangeArrowheads="1"/>
          </p:cNvSpPr>
          <p:nvPr>
            <p:ph type="title"/>
          </p:nvPr>
        </p:nvSpPr>
        <p:spPr>
          <a:xfrm>
            <a:off x="2527541" y="493713"/>
            <a:ext cx="4390844" cy="406400"/>
          </a:xfrm>
          <a:ln cap="flat"/>
        </p:spPr>
        <p:txBody>
          <a:bodyPr/>
          <a:lstStyle/>
          <a:p>
            <a:r>
              <a:rPr lang="en-US" altLang="en-US" dirty="0"/>
              <a:t>Simplex </a:t>
            </a:r>
            <a:r>
              <a:rPr lang="en-US" altLang="en-US" dirty="0" smtClean="0"/>
              <a:t>Method</a:t>
            </a:r>
            <a:endParaRPr lang="en-US" altLang="en-US" dirty="0"/>
          </a:p>
        </p:txBody>
      </p:sp>
      <p:sp>
        <p:nvSpPr>
          <p:cNvPr id="9219" name="Rectangle 3"/>
          <p:cNvSpPr>
            <a:spLocks noGrp="1" noChangeArrowheads="1"/>
          </p:cNvSpPr>
          <p:nvPr>
            <p:ph type="body" idx="1"/>
          </p:nvPr>
        </p:nvSpPr>
        <p:spPr bwMode="auto">
          <a:xfrm>
            <a:off x="792163" y="1323975"/>
            <a:ext cx="7620000" cy="48561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marL="342900" indent="-342900" algn="just">
              <a:lnSpc>
                <a:spcPct val="85000"/>
              </a:lnSpc>
              <a:spcBef>
                <a:spcPct val="40000"/>
              </a:spcBef>
            </a:pPr>
            <a:r>
              <a:rPr lang="en-US" altLang="en-US" sz="2000" dirty="0"/>
              <a:t>A large variety of Simplex-based algorithms exist to solve LP problems.</a:t>
            </a:r>
          </a:p>
          <a:p>
            <a:pPr marL="342900" indent="-342900" algn="just">
              <a:lnSpc>
                <a:spcPct val="85000"/>
              </a:lnSpc>
              <a:spcBef>
                <a:spcPct val="40000"/>
              </a:spcBef>
            </a:pPr>
            <a:r>
              <a:rPr lang="en-US" altLang="en-US" sz="2000" dirty="0"/>
              <a:t>Other (polynomial time) algorithms have been developed for solving LP problems:</a:t>
            </a:r>
          </a:p>
          <a:p>
            <a:pPr marL="800100" lvl="1" indent="-342900" algn="just">
              <a:lnSpc>
                <a:spcPct val="85000"/>
              </a:lnSpc>
              <a:spcBef>
                <a:spcPct val="40000"/>
              </a:spcBef>
            </a:pPr>
            <a:r>
              <a:rPr lang="en-US" altLang="en-US" sz="1600" dirty="0" err="1"/>
              <a:t>Khachian</a:t>
            </a:r>
            <a:r>
              <a:rPr lang="en-US" altLang="en-US" sz="1600" dirty="0"/>
              <a:t> algorithm (1979)</a:t>
            </a:r>
          </a:p>
          <a:p>
            <a:pPr marL="800100" lvl="1" indent="-342900" algn="just">
              <a:lnSpc>
                <a:spcPct val="85000"/>
              </a:lnSpc>
              <a:spcBef>
                <a:spcPct val="40000"/>
              </a:spcBef>
            </a:pPr>
            <a:r>
              <a:rPr lang="en-US" altLang="en-US" sz="1600" dirty="0" err="1"/>
              <a:t>Kamarkar</a:t>
            </a:r>
            <a:r>
              <a:rPr lang="en-US" altLang="en-US" sz="1600" dirty="0"/>
              <a:t> algorithm (AT&amp;T Bell Labs, mid 80s)</a:t>
            </a:r>
          </a:p>
          <a:p>
            <a:pPr marL="800100" lvl="1" indent="-342900" algn="just">
              <a:lnSpc>
                <a:spcPct val="85000"/>
              </a:lnSpc>
              <a:spcBef>
                <a:spcPct val="40000"/>
              </a:spcBef>
            </a:pPr>
            <a:r>
              <a:rPr lang="en-US" altLang="en-US" sz="1600" dirty="0"/>
              <a:t>See Section 4.10</a:t>
            </a:r>
          </a:p>
          <a:p>
            <a:pPr marL="800100" lvl="1" indent="-342900" algn="just">
              <a:lnSpc>
                <a:spcPct val="85000"/>
              </a:lnSpc>
              <a:spcBef>
                <a:spcPct val="40000"/>
              </a:spcBef>
            </a:pPr>
            <a:endParaRPr lang="en-US" altLang="en-US" sz="1600" dirty="0"/>
          </a:p>
          <a:p>
            <a:pPr marL="342900" indent="-342900" algn="just">
              <a:lnSpc>
                <a:spcPct val="85000"/>
              </a:lnSpc>
              <a:spcBef>
                <a:spcPct val="40000"/>
              </a:spcBef>
              <a:buFontTx/>
              <a:buNone/>
            </a:pPr>
            <a:r>
              <a:rPr lang="en-US" altLang="en-US" sz="2000" u="sng" dirty="0"/>
              <a:t>BUT</a:t>
            </a:r>
            <a:r>
              <a:rPr lang="en-US" altLang="en-US" sz="2000" dirty="0"/>
              <a:t>, </a:t>
            </a:r>
          </a:p>
          <a:p>
            <a:pPr marL="342900" indent="-342900" algn="just">
              <a:lnSpc>
                <a:spcPct val="85000"/>
              </a:lnSpc>
              <a:spcBef>
                <a:spcPct val="40000"/>
              </a:spcBef>
              <a:buFontTx/>
              <a:buNone/>
            </a:pPr>
            <a:r>
              <a:rPr lang="en-US" altLang="en-US" sz="2000" dirty="0"/>
              <a:t>	none of these algorithms have been able to beat Simplex in actual practical applications.</a:t>
            </a:r>
          </a:p>
          <a:p>
            <a:pPr marL="342900" indent="-342900" algn="just">
              <a:lnSpc>
                <a:spcPct val="85000"/>
              </a:lnSpc>
              <a:spcBef>
                <a:spcPct val="40000"/>
              </a:spcBef>
              <a:buFontTx/>
              <a:buNone/>
            </a:pPr>
            <a:endParaRPr lang="en-US" altLang="en-US" sz="2000" dirty="0"/>
          </a:p>
          <a:p>
            <a:pPr marL="342900" indent="-342900" algn="just">
              <a:lnSpc>
                <a:spcPct val="85000"/>
              </a:lnSpc>
              <a:spcBef>
                <a:spcPct val="40000"/>
              </a:spcBef>
              <a:buFontTx/>
              <a:buNone/>
            </a:pPr>
            <a:r>
              <a:rPr lang="en-US" altLang="en-US" sz="2000" u="sng" dirty="0"/>
              <a:t>HENCE</a:t>
            </a:r>
            <a:r>
              <a:rPr lang="en-US" altLang="en-US" sz="2000" dirty="0"/>
              <a:t>,</a:t>
            </a:r>
          </a:p>
          <a:p>
            <a:pPr marL="342900" indent="-342900" algn="just">
              <a:lnSpc>
                <a:spcPct val="85000"/>
              </a:lnSpc>
              <a:spcBef>
                <a:spcPct val="40000"/>
              </a:spcBef>
              <a:buFontTx/>
              <a:buNone/>
            </a:pPr>
            <a:r>
              <a:rPr lang="en-US" altLang="en-US" sz="2000" dirty="0"/>
              <a:t>	Simplex (in its various forms) is and will most likely remain the most dominant LP algorithm for at least the near future</a:t>
            </a:r>
          </a:p>
        </p:txBody>
      </p:sp>
    </p:spTree>
    <p:extLst>
      <p:ext uri="{BB962C8B-B14F-4D97-AF65-F5344CB8AC3E}">
        <p14:creationId xmlns:p14="http://schemas.microsoft.com/office/powerpoint/2010/main" val="23458317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 calcmode="lin" valueType="num">
                                      <p:cBhvr additive="base">
                                        <p:cTn id="17" dur="5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21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219">
                                            <p:txEl>
                                              <p:pRg st="3" end="3"/>
                                            </p:txEl>
                                          </p:spTgt>
                                        </p:tgtEl>
                                        <p:attrNameLst>
                                          <p:attrName>style.visibility</p:attrName>
                                        </p:attrNameLst>
                                      </p:cBhvr>
                                      <p:to>
                                        <p:strVal val="visible"/>
                                      </p:to>
                                    </p:set>
                                    <p:anim calcmode="lin" valueType="num">
                                      <p:cBhvr additive="base">
                                        <p:cTn id="21" dur="500" fill="hold"/>
                                        <p:tgtEl>
                                          <p:spTgt spid="921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921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9219">
                                            <p:txEl>
                                              <p:pRg st="4" end="4"/>
                                            </p:txEl>
                                          </p:spTgt>
                                        </p:tgtEl>
                                        <p:attrNameLst>
                                          <p:attrName>style.visibility</p:attrName>
                                        </p:attrNameLst>
                                      </p:cBhvr>
                                      <p:to>
                                        <p:strVal val="visible"/>
                                      </p:to>
                                    </p:set>
                                    <p:anim calcmode="lin" valueType="num">
                                      <p:cBhvr additive="base">
                                        <p:cTn id="25" dur="500" fill="hold"/>
                                        <p:tgtEl>
                                          <p:spTgt spid="921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219">
                                            <p:txEl>
                                              <p:pRg st="6" end="6"/>
                                            </p:txEl>
                                          </p:spTgt>
                                        </p:tgtEl>
                                        <p:attrNameLst>
                                          <p:attrName>style.visibility</p:attrName>
                                        </p:attrNameLst>
                                      </p:cBhvr>
                                      <p:to>
                                        <p:strVal val="visible"/>
                                      </p:to>
                                    </p:set>
                                    <p:anim calcmode="lin" valueType="num">
                                      <p:cBhvr additive="base">
                                        <p:cTn id="31" dur="500" fill="hold"/>
                                        <p:tgtEl>
                                          <p:spTgt spid="921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219">
                                            <p:txEl>
                                              <p:pRg st="7" end="7"/>
                                            </p:txEl>
                                          </p:spTgt>
                                        </p:tgtEl>
                                        <p:attrNameLst>
                                          <p:attrName>style.visibility</p:attrName>
                                        </p:attrNameLst>
                                      </p:cBhvr>
                                      <p:to>
                                        <p:strVal val="visible"/>
                                      </p:to>
                                    </p:set>
                                    <p:anim calcmode="lin" valueType="num">
                                      <p:cBhvr additive="base">
                                        <p:cTn id="37" dur="500" fill="hold"/>
                                        <p:tgtEl>
                                          <p:spTgt spid="9219">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21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219">
                                            <p:txEl>
                                              <p:pRg st="9" end="9"/>
                                            </p:txEl>
                                          </p:spTgt>
                                        </p:tgtEl>
                                        <p:attrNameLst>
                                          <p:attrName>style.visibility</p:attrName>
                                        </p:attrNameLst>
                                      </p:cBhvr>
                                      <p:to>
                                        <p:strVal val="visible"/>
                                      </p:to>
                                    </p:set>
                                    <p:anim calcmode="lin" valueType="num">
                                      <p:cBhvr additive="base">
                                        <p:cTn id="43" dur="500" fill="hold"/>
                                        <p:tgtEl>
                                          <p:spTgt spid="9219">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21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219">
                                            <p:txEl>
                                              <p:pRg st="10" end="10"/>
                                            </p:txEl>
                                          </p:spTgt>
                                        </p:tgtEl>
                                        <p:attrNameLst>
                                          <p:attrName>style.visibility</p:attrName>
                                        </p:attrNameLst>
                                      </p:cBhvr>
                                      <p:to>
                                        <p:strVal val="visible"/>
                                      </p:to>
                                    </p:set>
                                    <p:anim calcmode="lin" valueType="num">
                                      <p:cBhvr additive="base">
                                        <p:cTn id="49" dur="500" fill="hold"/>
                                        <p:tgtEl>
                                          <p:spTgt spid="9219">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219">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5DF513B-B6AA-43CB-96A0-68B5D2915847}" type="slidenum">
              <a:rPr lang="en-US" altLang="en-US"/>
              <a:pPr/>
              <a:t>27</a:t>
            </a:fld>
            <a:endParaRPr lang="en-US" altLang="en-US"/>
          </a:p>
        </p:txBody>
      </p:sp>
      <p:sp>
        <p:nvSpPr>
          <p:cNvPr id="10243" name="Rectangle 3"/>
          <p:cNvSpPr>
            <a:spLocks noGrp="1" noChangeArrowheads="1"/>
          </p:cNvSpPr>
          <p:nvPr>
            <p:ph type="body" idx="1"/>
          </p:nvPr>
        </p:nvSpPr>
        <p:spPr bwMode="auto">
          <a:xfrm>
            <a:off x="1101171" y="924285"/>
            <a:ext cx="6954358" cy="2083840"/>
          </a:xfrm>
          <a:solidFill>
            <a:schemeClr val="bg1"/>
          </a:solidFill>
          <a:ln w="12700">
            <a:solidFill>
              <a:schemeClr val="tx1"/>
            </a:solidFill>
            <a:miter lim="800000"/>
            <a:headEnd/>
            <a:tailEnd/>
          </a:ln>
          <a:effectLst>
            <a:outerShdw dist="107763" dir="2700000" algn="ctr" rotWithShape="0">
              <a:schemeClr val="bg2"/>
            </a:outerShdw>
          </a:effectLst>
        </p:spPr>
        <p:txBody>
          <a:bodyPr vert="horz" wrap="square" lIns="63500" tIns="25400" rIns="63500" bIns="25400" numCol="1" anchor="t" anchorCtr="0" compatLnSpc="1">
            <a:prstTxWarp prst="textNoShape">
              <a:avLst/>
            </a:prstTxWarp>
            <a:spAutoFit/>
          </a:bodyPr>
          <a:lstStyle/>
          <a:p>
            <a:pPr marL="342900" indent="-342900" algn="just">
              <a:lnSpc>
                <a:spcPct val="87000"/>
              </a:lnSpc>
              <a:spcBef>
                <a:spcPct val="43000"/>
              </a:spcBef>
              <a:buFontTx/>
              <a:buNone/>
            </a:pPr>
            <a:r>
              <a:rPr lang="en-US" altLang="en-US" dirty="0"/>
              <a:t>Extreme point </a:t>
            </a:r>
            <a:r>
              <a:rPr lang="en-US" altLang="en-US" dirty="0" smtClean="0"/>
              <a:t>theorem</a:t>
            </a:r>
            <a:r>
              <a:rPr lang="en-US" altLang="en-US" dirty="0"/>
              <a:t>:</a:t>
            </a:r>
          </a:p>
          <a:p>
            <a:pPr marL="342900" indent="-342900" algn="just">
              <a:lnSpc>
                <a:spcPct val="87000"/>
              </a:lnSpc>
              <a:spcBef>
                <a:spcPct val="43000"/>
              </a:spcBef>
              <a:buFontTx/>
              <a:buNone/>
            </a:pPr>
            <a:r>
              <a:rPr lang="en-US" altLang="en-US" dirty="0"/>
              <a:t>	</a:t>
            </a:r>
            <a:r>
              <a:rPr lang="en-US" altLang="en-US" sz="2400" i="1" dirty="0"/>
              <a:t>If the maximum or minimum value of a linear function defined over a polygonal convex region exists, then it is to be found at the boundary of the region.</a:t>
            </a:r>
          </a:p>
        </p:txBody>
      </p:sp>
      <p:sp>
        <p:nvSpPr>
          <p:cNvPr id="10244" name="Rectangle 4"/>
          <p:cNvSpPr>
            <a:spLocks noChangeArrowheads="1"/>
          </p:cNvSpPr>
          <p:nvPr/>
        </p:nvSpPr>
        <p:spPr bwMode="auto">
          <a:xfrm>
            <a:off x="1148122" y="3611802"/>
            <a:ext cx="6670675" cy="1449387"/>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lvl1pPr marL="342900" indent="-342900">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257300" indent="-342900">
              <a:defRPr sz="2400">
                <a:solidFill>
                  <a:schemeClr val="tx1"/>
                </a:solidFill>
                <a:latin typeface="Times New Roman" pitchFamily="18" charset="0"/>
              </a:defRPr>
            </a:lvl3pPr>
            <a:lvl4pPr marL="1714500" indent="-342900">
              <a:defRPr sz="2400">
                <a:solidFill>
                  <a:schemeClr val="tx1"/>
                </a:solidFill>
                <a:latin typeface="Times New Roman" pitchFamily="18" charset="0"/>
              </a:defRPr>
            </a:lvl4pPr>
            <a:lvl5pPr marL="2171700" indent="-342900">
              <a:defRPr sz="2400">
                <a:solidFill>
                  <a:schemeClr val="tx1"/>
                </a:solidFill>
                <a:latin typeface="Times New Roman" pitchFamily="18" charset="0"/>
              </a:defRPr>
            </a:lvl5pPr>
            <a:lvl6pPr marL="2628900" indent="-342900" eaLnBrk="0" fontAlgn="base" hangingPunct="0">
              <a:spcBef>
                <a:spcPct val="0"/>
              </a:spcBef>
              <a:spcAft>
                <a:spcPct val="0"/>
              </a:spcAft>
              <a:defRPr sz="2400">
                <a:solidFill>
                  <a:schemeClr val="tx1"/>
                </a:solidFill>
                <a:latin typeface="Times New Roman" pitchFamily="18" charset="0"/>
              </a:defRPr>
            </a:lvl6pPr>
            <a:lvl7pPr marL="3086100" indent="-342900" eaLnBrk="0" fontAlgn="base" hangingPunct="0">
              <a:spcBef>
                <a:spcPct val="0"/>
              </a:spcBef>
              <a:spcAft>
                <a:spcPct val="0"/>
              </a:spcAft>
              <a:defRPr sz="2400">
                <a:solidFill>
                  <a:schemeClr val="tx1"/>
                </a:solidFill>
                <a:latin typeface="Times New Roman" pitchFamily="18" charset="0"/>
              </a:defRPr>
            </a:lvl7pPr>
            <a:lvl8pPr marL="3543300" indent="-342900" eaLnBrk="0" fontAlgn="base" hangingPunct="0">
              <a:spcBef>
                <a:spcPct val="0"/>
              </a:spcBef>
              <a:spcAft>
                <a:spcPct val="0"/>
              </a:spcAft>
              <a:defRPr sz="2400">
                <a:solidFill>
                  <a:schemeClr val="tx1"/>
                </a:solidFill>
                <a:latin typeface="Times New Roman" pitchFamily="18" charset="0"/>
              </a:defRPr>
            </a:lvl8pPr>
            <a:lvl9pPr marL="4000500" indent="-342900" eaLnBrk="0" fontAlgn="base" hangingPunct="0">
              <a:spcBef>
                <a:spcPct val="0"/>
              </a:spcBef>
              <a:spcAft>
                <a:spcPct val="0"/>
              </a:spcAft>
              <a:defRPr sz="2400">
                <a:solidFill>
                  <a:schemeClr val="tx1"/>
                </a:solidFill>
                <a:latin typeface="Times New Roman" pitchFamily="18" charset="0"/>
              </a:defRPr>
            </a:lvl9pPr>
          </a:lstStyle>
          <a:p>
            <a:pPr algn="just">
              <a:lnSpc>
                <a:spcPct val="85000"/>
              </a:lnSpc>
              <a:spcBef>
                <a:spcPct val="40000"/>
              </a:spcBef>
            </a:pPr>
            <a:r>
              <a:rPr lang="en-US" altLang="en-US" sz="1800" i="0" dirty="0">
                <a:latin typeface="Arial" pitchFamily="34" charset="0"/>
              </a:rPr>
              <a:t>Convex set:</a:t>
            </a:r>
          </a:p>
          <a:p>
            <a:pPr algn="just">
              <a:lnSpc>
                <a:spcPct val="85000"/>
              </a:lnSpc>
              <a:spcBef>
                <a:spcPct val="40000"/>
              </a:spcBef>
            </a:pPr>
            <a:r>
              <a:rPr lang="en-US" altLang="en-US" sz="1800" i="0" dirty="0">
                <a:latin typeface="Arial" pitchFamily="34" charset="0"/>
              </a:rPr>
              <a:t>	A set (or region) is convex if, for any two points (say, x</a:t>
            </a:r>
            <a:r>
              <a:rPr lang="en-US" altLang="en-US" sz="1800" i="0" baseline="-25000" dirty="0">
                <a:latin typeface="Arial" pitchFamily="34" charset="0"/>
              </a:rPr>
              <a:t>1</a:t>
            </a:r>
            <a:r>
              <a:rPr lang="en-US" altLang="en-US" sz="1800" i="0" dirty="0">
                <a:latin typeface="Arial" pitchFamily="34" charset="0"/>
              </a:rPr>
              <a:t> and x</a:t>
            </a:r>
            <a:r>
              <a:rPr lang="en-US" altLang="en-US" sz="1800" i="0" baseline="-25000" dirty="0">
                <a:latin typeface="Arial" pitchFamily="34" charset="0"/>
              </a:rPr>
              <a:t>2</a:t>
            </a:r>
            <a:r>
              <a:rPr lang="en-US" altLang="en-US" sz="1800" i="0" dirty="0">
                <a:latin typeface="Arial" pitchFamily="34" charset="0"/>
              </a:rPr>
              <a:t>) in that set, the line segment joining these points lies entirely within the set.</a:t>
            </a:r>
          </a:p>
          <a:p>
            <a:pPr algn="just">
              <a:lnSpc>
                <a:spcPct val="85000"/>
              </a:lnSpc>
              <a:spcBef>
                <a:spcPct val="40000"/>
              </a:spcBef>
            </a:pPr>
            <a:r>
              <a:rPr lang="en-US" altLang="en-US" sz="1800" i="0" dirty="0">
                <a:latin typeface="Arial" pitchFamily="34" charset="0"/>
              </a:rPr>
              <a:t>	A point is by definition convex.</a:t>
            </a:r>
          </a:p>
        </p:txBody>
      </p:sp>
    </p:spTree>
    <p:extLst>
      <p:ext uri="{BB962C8B-B14F-4D97-AF65-F5344CB8AC3E}">
        <p14:creationId xmlns:p14="http://schemas.microsoft.com/office/powerpoint/2010/main" val="31279890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0-#ppt_w/2"/>
                                          </p:val>
                                        </p:tav>
                                        <p:tav tm="100000">
                                          <p:val>
                                            <p:strVal val="#ppt_x"/>
                                          </p:val>
                                        </p:tav>
                                      </p:tavLst>
                                    </p:anim>
                                    <p:anim calcmode="lin" valueType="num">
                                      <p:cBhvr additive="base">
                                        <p:cTn id="8" dur="500" fill="hold"/>
                                        <p:tgtEl>
                                          <p:spTgt spid="102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additive="base">
                                        <p:cTn id="13" dur="500" fill="hold"/>
                                        <p:tgtEl>
                                          <p:spTgt spid="10244"/>
                                        </p:tgtEl>
                                        <p:attrNameLst>
                                          <p:attrName>ppt_x</p:attrName>
                                        </p:attrNameLst>
                                      </p:cBhvr>
                                      <p:tavLst>
                                        <p:tav tm="0">
                                          <p:val>
                                            <p:strVal val="0-#ppt_w/2"/>
                                          </p:val>
                                        </p:tav>
                                        <p:tav tm="100000">
                                          <p:val>
                                            <p:strVal val="#ppt_x"/>
                                          </p:val>
                                        </p:tav>
                                      </p:tavLst>
                                    </p:anim>
                                    <p:anim calcmode="lin" valueType="num">
                                      <p:cBhvr additive="base">
                                        <p:cTn id="14"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autoUpdateAnimBg="0"/>
      <p:bldP spid="10244"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837104F-D080-4FB5-9C5B-8CAB35344CE1}" type="slidenum">
              <a:rPr lang="en-US" altLang="en-US"/>
              <a:pPr/>
              <a:t>28</a:t>
            </a:fld>
            <a:endParaRPr lang="en-US" altLang="en-US"/>
          </a:p>
        </p:txBody>
      </p:sp>
      <p:sp>
        <p:nvSpPr>
          <p:cNvPr id="11266" name="Rectangle 2"/>
          <p:cNvSpPr>
            <a:spLocks noGrp="1" noChangeArrowheads="1"/>
          </p:cNvSpPr>
          <p:nvPr>
            <p:ph type="title"/>
          </p:nvPr>
        </p:nvSpPr>
        <p:spPr>
          <a:xfrm>
            <a:off x="517586" y="804264"/>
            <a:ext cx="8289984" cy="406400"/>
          </a:xfrm>
          <a:ln cap="flat"/>
        </p:spPr>
        <p:txBody>
          <a:bodyPr/>
          <a:lstStyle/>
          <a:p>
            <a:r>
              <a:rPr lang="en-US" altLang="en-US" sz="3200" dirty="0"/>
              <a:t>What does the extreme point theorem imply?</a:t>
            </a:r>
          </a:p>
        </p:txBody>
      </p:sp>
      <p:sp>
        <p:nvSpPr>
          <p:cNvPr id="11267" name="Rectangle 3"/>
          <p:cNvSpPr>
            <a:spLocks noGrp="1" noChangeArrowheads="1"/>
          </p:cNvSpPr>
          <p:nvPr>
            <p:ph type="body" idx="1"/>
          </p:nvPr>
        </p:nvSpPr>
        <p:spPr bwMode="auto">
          <a:xfrm>
            <a:off x="931863" y="1692275"/>
            <a:ext cx="7302500" cy="271805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marL="342900" indent="-342900" algn="just">
              <a:lnSpc>
                <a:spcPct val="86000"/>
              </a:lnSpc>
              <a:spcBef>
                <a:spcPct val="40000"/>
              </a:spcBef>
              <a:buFont typeface="Arial" panose="020B0604020202020204" pitchFamily="34" charset="0"/>
              <a:buChar char="•"/>
            </a:pPr>
            <a:r>
              <a:rPr lang="en-US" altLang="en-US" sz="2400" dirty="0">
                <a:latin typeface="+mj-lt"/>
              </a:rPr>
              <a:t>A finite number of extreme points implies a finite number of solutions</a:t>
            </a:r>
            <a:r>
              <a:rPr lang="en-US" altLang="en-US" sz="2400" dirty="0" smtClean="0">
                <a:latin typeface="+mj-lt"/>
              </a:rPr>
              <a:t>!</a:t>
            </a:r>
            <a:endParaRPr lang="en-US" altLang="en-US" sz="2400" b="0" dirty="0">
              <a:latin typeface="+mj-lt"/>
            </a:endParaRPr>
          </a:p>
          <a:p>
            <a:pPr marL="342900" indent="-342900" algn="just">
              <a:lnSpc>
                <a:spcPct val="86000"/>
              </a:lnSpc>
              <a:spcBef>
                <a:spcPct val="40000"/>
              </a:spcBef>
              <a:buFont typeface="Arial" panose="020B0604020202020204" pitchFamily="34" charset="0"/>
              <a:buChar char="•"/>
            </a:pPr>
            <a:r>
              <a:rPr lang="en-US" altLang="en-US" sz="2400" b="0" dirty="0">
                <a:latin typeface="+mj-lt"/>
              </a:rPr>
              <a:t>Hence, search is reduced to a finite set of </a:t>
            </a:r>
            <a:r>
              <a:rPr lang="en-US" altLang="en-US" sz="2400" b="0" dirty="0" smtClean="0">
                <a:latin typeface="+mj-lt"/>
              </a:rPr>
              <a:t>points</a:t>
            </a:r>
            <a:endParaRPr lang="en-US" altLang="en-US" sz="2400" b="0" dirty="0">
              <a:latin typeface="+mj-lt"/>
            </a:endParaRPr>
          </a:p>
          <a:p>
            <a:pPr marL="342900" indent="-342900" algn="just">
              <a:lnSpc>
                <a:spcPct val="86000"/>
              </a:lnSpc>
              <a:spcBef>
                <a:spcPct val="40000"/>
              </a:spcBef>
              <a:buFont typeface="Arial" panose="020B0604020202020204" pitchFamily="34" charset="0"/>
              <a:buChar char="•"/>
            </a:pPr>
            <a:r>
              <a:rPr lang="en-US" altLang="en-US" sz="2400" b="0" dirty="0">
                <a:latin typeface="+mj-lt"/>
              </a:rPr>
              <a:t>However, a finite set can still be too large for </a:t>
            </a:r>
            <a:r>
              <a:rPr lang="en-US" altLang="en-US" sz="2400" u="sng" dirty="0">
                <a:latin typeface="+mj-lt"/>
              </a:rPr>
              <a:t>practical</a:t>
            </a:r>
            <a:r>
              <a:rPr lang="en-US" altLang="en-US" sz="2400" b="0" dirty="0">
                <a:latin typeface="+mj-lt"/>
              </a:rPr>
              <a:t> </a:t>
            </a:r>
            <a:r>
              <a:rPr lang="en-US" altLang="en-US" sz="2400" b="0" dirty="0" smtClean="0">
                <a:latin typeface="+mj-lt"/>
              </a:rPr>
              <a:t>purposes</a:t>
            </a:r>
            <a:endParaRPr lang="en-US" altLang="en-US" sz="2400" b="0" dirty="0">
              <a:latin typeface="+mj-lt"/>
            </a:endParaRPr>
          </a:p>
          <a:p>
            <a:pPr marL="342900" indent="-342900" algn="just">
              <a:lnSpc>
                <a:spcPct val="86000"/>
              </a:lnSpc>
              <a:spcBef>
                <a:spcPct val="40000"/>
              </a:spcBef>
              <a:buFont typeface="Arial" panose="020B0604020202020204" pitchFamily="34" charset="0"/>
              <a:buChar char="•"/>
            </a:pPr>
            <a:r>
              <a:rPr lang="en-US" altLang="en-US" sz="2400" b="0" dirty="0">
                <a:latin typeface="+mj-lt"/>
              </a:rPr>
              <a:t>Simplex method provides an </a:t>
            </a:r>
            <a:r>
              <a:rPr lang="en-US" altLang="en-US" sz="2400" u="sng" dirty="0">
                <a:latin typeface="+mj-lt"/>
              </a:rPr>
              <a:t>efficient systematic search</a:t>
            </a:r>
            <a:r>
              <a:rPr lang="en-US" altLang="en-US" sz="2400" b="0" u="sng" dirty="0">
                <a:latin typeface="+mj-lt"/>
              </a:rPr>
              <a:t> </a:t>
            </a:r>
            <a:r>
              <a:rPr lang="en-US" altLang="en-US" sz="2400" u="sng" dirty="0">
                <a:latin typeface="+mj-lt"/>
              </a:rPr>
              <a:t>guaranteed to</a:t>
            </a:r>
            <a:r>
              <a:rPr lang="en-US" altLang="en-US" sz="2400" b="0" u="sng" dirty="0">
                <a:latin typeface="+mj-lt"/>
              </a:rPr>
              <a:t> </a:t>
            </a:r>
            <a:r>
              <a:rPr lang="en-US" altLang="en-US" sz="2400" u="sng" dirty="0">
                <a:latin typeface="+mj-lt"/>
              </a:rPr>
              <a:t>converge in a finite number of steps</a:t>
            </a:r>
            <a:r>
              <a:rPr lang="en-US" altLang="en-US" sz="2400" dirty="0">
                <a:latin typeface="+mj-lt"/>
              </a:rPr>
              <a:t>.</a:t>
            </a:r>
          </a:p>
        </p:txBody>
      </p:sp>
    </p:spTree>
    <p:extLst>
      <p:ext uri="{BB962C8B-B14F-4D97-AF65-F5344CB8AC3E}">
        <p14:creationId xmlns:p14="http://schemas.microsoft.com/office/powerpoint/2010/main" val="158231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r>
              <a:rPr lang="en-US" altLang="en-US" dirty="0">
                <a:solidFill>
                  <a:srgbClr val="000000"/>
                </a:solidFill>
              </a:rPr>
              <a:t>Page </a:t>
            </a:r>
            <a:fld id="{64024DF7-2CC7-4E7D-A7CB-2D5BDC08EF78}" type="slidenum">
              <a:rPr lang="en-US" altLang="en-US">
                <a:solidFill>
                  <a:srgbClr val="000000"/>
                </a:solidFill>
              </a:rPr>
              <a:pPr/>
              <a:t>29</a:t>
            </a:fld>
            <a:endParaRPr lang="en-US" altLang="en-US" dirty="0">
              <a:solidFill>
                <a:srgbClr val="000000"/>
              </a:solidFill>
            </a:endParaRPr>
          </a:p>
        </p:txBody>
      </p:sp>
      <p:sp>
        <p:nvSpPr>
          <p:cNvPr id="14341" name="Rectangle 3"/>
          <p:cNvSpPr>
            <a:spLocks noGrp="1" noChangeArrowheads="1"/>
          </p:cNvSpPr>
          <p:nvPr>
            <p:ph type="body" idx="1"/>
          </p:nvPr>
        </p:nvSpPr>
        <p:spPr/>
        <p:txBody>
          <a:bodyPr/>
          <a:lstStyle/>
          <a:p>
            <a:pPr>
              <a:lnSpc>
                <a:spcPct val="90000"/>
              </a:lnSpc>
              <a:buFontTx/>
              <a:buNone/>
            </a:pPr>
            <a:r>
              <a:rPr lang="en-US" altLang="en-US" dirty="0" smtClean="0">
                <a:latin typeface="Times New Roman" panose="02020603050405020304" pitchFamily="18" charset="0"/>
                <a:cs typeface="Times New Roman" panose="02020603050405020304" pitchFamily="18" charset="0"/>
              </a:rPr>
              <a:t>There are many ways to formulate linear programs:</a:t>
            </a:r>
          </a:p>
          <a:p>
            <a:pPr lvl="1">
              <a:lnSpc>
                <a:spcPct val="90000"/>
              </a:lnSpc>
            </a:pPr>
            <a:r>
              <a:rPr lang="en-US" altLang="en-US" b="1" u="sng" dirty="0" smtClean="0">
                <a:latin typeface="Times New Roman" panose="02020603050405020304" pitchFamily="18" charset="0"/>
                <a:cs typeface="Times New Roman" panose="02020603050405020304" pitchFamily="18" charset="0"/>
              </a:rPr>
              <a:t>objective (or cost) function</a:t>
            </a:r>
            <a:br>
              <a:rPr lang="en-US" altLang="en-US" b="1" u="sng"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maximize </a:t>
            </a:r>
            <a:r>
              <a:rPr lang="en-US" altLang="en-US" dirty="0" err="1" smtClean="0">
                <a:latin typeface="Times New Roman" panose="02020603050405020304" pitchFamily="18" charset="0"/>
                <a:cs typeface="Times New Roman" panose="02020603050405020304" pitchFamily="18" charset="0"/>
              </a:rPr>
              <a:t>c</a:t>
            </a:r>
            <a:r>
              <a:rPr lang="en-US" altLang="en-US" baseline="30000" dirty="0" err="1" smtClean="0">
                <a:latin typeface="Times New Roman" panose="02020603050405020304" pitchFamily="18" charset="0"/>
                <a:cs typeface="Times New Roman" panose="02020603050405020304" pitchFamily="18" charset="0"/>
              </a:rPr>
              <a:t>T</a:t>
            </a:r>
            <a:r>
              <a:rPr lang="en-US" altLang="en-US" dirty="0" err="1" smtClean="0">
                <a:latin typeface="Times New Roman" panose="02020603050405020304" pitchFamily="18" charset="0"/>
                <a:cs typeface="Times New Roman" panose="02020603050405020304" pitchFamily="18" charset="0"/>
              </a:rPr>
              <a:t>x</a:t>
            </a:r>
            <a:r>
              <a:rPr lang="en-US" altLang="en-US" dirty="0" smtClean="0">
                <a:latin typeface="Times New Roman" panose="02020603050405020304" pitchFamily="18" charset="0"/>
                <a:cs typeface="Times New Roman" panose="02020603050405020304" pitchFamily="18" charset="0"/>
              </a:rPr>
              <a:t>, or</a:t>
            </a:r>
            <a:br>
              <a:rPr lang="en-US" altLang="en-US"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minimize </a:t>
            </a:r>
            <a:r>
              <a:rPr lang="en-US" altLang="en-US" dirty="0" err="1" smtClean="0">
                <a:latin typeface="Times New Roman" panose="02020603050405020304" pitchFamily="18" charset="0"/>
                <a:cs typeface="Times New Roman" panose="02020603050405020304" pitchFamily="18" charset="0"/>
              </a:rPr>
              <a:t>c</a:t>
            </a:r>
            <a:r>
              <a:rPr lang="en-US" altLang="en-US" baseline="30000" dirty="0" err="1" smtClean="0">
                <a:latin typeface="Times New Roman" panose="02020603050405020304" pitchFamily="18" charset="0"/>
                <a:cs typeface="Times New Roman" panose="02020603050405020304" pitchFamily="18" charset="0"/>
              </a:rPr>
              <a:t>T</a:t>
            </a:r>
            <a:r>
              <a:rPr lang="en-US" altLang="en-US" dirty="0" err="1" smtClean="0">
                <a:latin typeface="Times New Roman" panose="02020603050405020304" pitchFamily="18" charset="0"/>
                <a:cs typeface="Times New Roman" panose="02020603050405020304" pitchFamily="18" charset="0"/>
              </a:rPr>
              <a:t>x</a:t>
            </a:r>
            <a:r>
              <a:rPr lang="en-US" altLang="en-US" dirty="0" smtClean="0">
                <a:latin typeface="Times New Roman" panose="02020603050405020304" pitchFamily="18" charset="0"/>
                <a:cs typeface="Times New Roman" panose="02020603050405020304" pitchFamily="18" charset="0"/>
              </a:rPr>
              <a:t>, or</a:t>
            </a:r>
            <a:br>
              <a:rPr lang="en-US" altLang="en-US"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find any feasible solution</a:t>
            </a:r>
          </a:p>
          <a:p>
            <a:pPr lvl="1">
              <a:lnSpc>
                <a:spcPct val="90000"/>
              </a:lnSpc>
            </a:pPr>
            <a:r>
              <a:rPr lang="en-US" altLang="en-US" b="1" u="sng" dirty="0" smtClean="0">
                <a:latin typeface="Times New Roman" panose="02020603050405020304" pitchFamily="18" charset="0"/>
                <a:cs typeface="Times New Roman" panose="02020603050405020304" pitchFamily="18" charset="0"/>
              </a:rPr>
              <a:t>(in)equalities</a:t>
            </a:r>
            <a:r>
              <a:rPr lang="en-US" altLang="en-US" dirty="0" smtClean="0">
                <a:latin typeface="Times New Roman" panose="02020603050405020304" pitchFamily="18" charset="0"/>
                <a:cs typeface="Times New Roman" panose="02020603050405020304" pitchFamily="18" charset="0"/>
              </a:rPr>
              <a:t/>
            </a:r>
            <a:br>
              <a:rPr lang="en-US" altLang="en-US"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Ax ≤ b, or</a:t>
            </a:r>
            <a:br>
              <a:rPr lang="en-US" altLang="en-US"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Ax ≥ b, or</a:t>
            </a:r>
            <a:br>
              <a:rPr lang="en-US" altLang="en-US"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Ax = b, or any combination</a:t>
            </a:r>
          </a:p>
          <a:p>
            <a:pPr lvl="1">
              <a:lnSpc>
                <a:spcPct val="90000"/>
              </a:lnSpc>
            </a:pPr>
            <a:r>
              <a:rPr lang="en-US" altLang="en-US" b="1" u="sng" dirty="0" smtClean="0">
                <a:latin typeface="Times New Roman" panose="02020603050405020304" pitchFamily="18" charset="0"/>
                <a:cs typeface="Times New Roman" panose="02020603050405020304" pitchFamily="18" charset="0"/>
              </a:rPr>
              <a:t>nonnegative variables</a:t>
            </a:r>
            <a:br>
              <a:rPr lang="en-US" altLang="en-US" b="1" u="sng"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x ≥ 0, or not</a:t>
            </a:r>
          </a:p>
          <a:p>
            <a:pPr>
              <a:lnSpc>
                <a:spcPct val="90000"/>
              </a:lnSpc>
              <a:buFontTx/>
              <a:buNone/>
            </a:pPr>
            <a:r>
              <a:rPr lang="en-US" altLang="en-US" dirty="0" smtClean="0">
                <a:latin typeface="Times New Roman" panose="02020603050405020304" pitchFamily="18" charset="0"/>
                <a:cs typeface="Times New Roman" panose="02020603050405020304" pitchFamily="18" charset="0"/>
              </a:rPr>
              <a:t>Fortunately it is pretty easy to convert among forms</a:t>
            </a:r>
          </a:p>
        </p:txBody>
      </p:sp>
      <p:sp>
        <p:nvSpPr>
          <p:cNvPr id="7" name="Rectangle 2"/>
          <p:cNvSpPr txBox="1">
            <a:spLocks noChangeArrowheads="1"/>
          </p:cNvSpPr>
          <p:nvPr/>
        </p:nvSpPr>
        <p:spPr bwMode="auto">
          <a:xfrm>
            <a:off x="1017918" y="789019"/>
            <a:ext cx="8289984" cy="406400"/>
          </a:xfrm>
          <a:prstGeom prst="rect">
            <a:avLst/>
          </a:prstGeom>
          <a:noFill/>
          <a:ln cap="flat">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rgbClr val="008080"/>
                </a:solidFill>
                <a:latin typeface="+mj-lt"/>
                <a:ea typeface="+mj-ea"/>
                <a:cs typeface="+mj-cs"/>
              </a:defRPr>
            </a:lvl1pPr>
            <a:lvl2pPr algn="l" rtl="0" eaLnBrk="0" fontAlgn="base" hangingPunct="0">
              <a:spcBef>
                <a:spcPct val="0"/>
              </a:spcBef>
              <a:spcAft>
                <a:spcPct val="0"/>
              </a:spcAft>
              <a:defRPr sz="3600">
                <a:solidFill>
                  <a:srgbClr val="008080"/>
                </a:solidFill>
                <a:latin typeface="Times New Roman" pitchFamily="18" charset="0"/>
                <a:cs typeface="Arial" pitchFamily="34" charset="0"/>
              </a:defRPr>
            </a:lvl2pPr>
            <a:lvl3pPr algn="l" rtl="0" eaLnBrk="0" fontAlgn="base" hangingPunct="0">
              <a:spcBef>
                <a:spcPct val="0"/>
              </a:spcBef>
              <a:spcAft>
                <a:spcPct val="0"/>
              </a:spcAft>
              <a:defRPr sz="3600">
                <a:solidFill>
                  <a:srgbClr val="008080"/>
                </a:solidFill>
                <a:latin typeface="Times New Roman" pitchFamily="18" charset="0"/>
                <a:cs typeface="Arial" pitchFamily="34" charset="0"/>
              </a:defRPr>
            </a:lvl3pPr>
            <a:lvl4pPr algn="l" rtl="0" eaLnBrk="0" fontAlgn="base" hangingPunct="0">
              <a:spcBef>
                <a:spcPct val="0"/>
              </a:spcBef>
              <a:spcAft>
                <a:spcPct val="0"/>
              </a:spcAft>
              <a:defRPr sz="3600">
                <a:solidFill>
                  <a:srgbClr val="008080"/>
                </a:solidFill>
                <a:latin typeface="Times New Roman" pitchFamily="18" charset="0"/>
                <a:cs typeface="Arial" pitchFamily="34" charset="0"/>
              </a:defRPr>
            </a:lvl4pPr>
            <a:lvl5pPr algn="l" rtl="0" eaLnBrk="0" fontAlgn="base" hangingPunct="0">
              <a:spcBef>
                <a:spcPct val="0"/>
              </a:spcBef>
              <a:spcAft>
                <a:spcPct val="0"/>
              </a:spcAft>
              <a:defRPr sz="3600">
                <a:solidFill>
                  <a:srgbClr val="008080"/>
                </a:solidFill>
                <a:latin typeface="Times New Roman" pitchFamily="18" charset="0"/>
                <a:cs typeface="Arial" pitchFamily="34" charset="0"/>
              </a:defRPr>
            </a:lvl5pPr>
            <a:lvl6pPr marL="457200" algn="l" rtl="0" fontAlgn="base">
              <a:spcBef>
                <a:spcPct val="0"/>
              </a:spcBef>
              <a:spcAft>
                <a:spcPct val="0"/>
              </a:spcAft>
              <a:defRPr sz="3600">
                <a:solidFill>
                  <a:srgbClr val="008080"/>
                </a:solidFill>
                <a:latin typeface="Times New Roman" pitchFamily="18" charset="0"/>
                <a:cs typeface="Arial" pitchFamily="34" charset="0"/>
              </a:defRPr>
            </a:lvl6pPr>
            <a:lvl7pPr marL="914400" algn="l" rtl="0" fontAlgn="base">
              <a:spcBef>
                <a:spcPct val="0"/>
              </a:spcBef>
              <a:spcAft>
                <a:spcPct val="0"/>
              </a:spcAft>
              <a:defRPr sz="3600">
                <a:solidFill>
                  <a:srgbClr val="008080"/>
                </a:solidFill>
                <a:latin typeface="Times New Roman" pitchFamily="18" charset="0"/>
                <a:cs typeface="Arial" pitchFamily="34" charset="0"/>
              </a:defRPr>
            </a:lvl7pPr>
            <a:lvl8pPr marL="1371600" algn="l" rtl="0" fontAlgn="base">
              <a:spcBef>
                <a:spcPct val="0"/>
              </a:spcBef>
              <a:spcAft>
                <a:spcPct val="0"/>
              </a:spcAft>
              <a:defRPr sz="3600">
                <a:solidFill>
                  <a:srgbClr val="008080"/>
                </a:solidFill>
                <a:latin typeface="Times New Roman" pitchFamily="18" charset="0"/>
                <a:cs typeface="Arial" pitchFamily="34" charset="0"/>
              </a:defRPr>
            </a:lvl8pPr>
            <a:lvl9pPr marL="1828800" algn="l" rtl="0" fontAlgn="base">
              <a:spcBef>
                <a:spcPct val="0"/>
              </a:spcBef>
              <a:spcAft>
                <a:spcPct val="0"/>
              </a:spcAft>
              <a:defRPr sz="3600">
                <a:solidFill>
                  <a:srgbClr val="008080"/>
                </a:solidFill>
                <a:latin typeface="Times New Roman" pitchFamily="18"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200" b="0" i="0" u="none" strike="noStrike" kern="0" cap="none" spc="0" normalizeH="0" baseline="0" noProof="0" dirty="0" smtClean="0">
                <a:ln>
                  <a:noFill/>
                </a:ln>
                <a:solidFill>
                  <a:schemeClr val="tx1"/>
                </a:solidFill>
                <a:effectLst/>
                <a:uLnTx/>
                <a:uFillTx/>
                <a:latin typeface="Times New Roman"/>
                <a:ea typeface="+mj-ea"/>
                <a:cs typeface="Arial"/>
              </a:rPr>
              <a:t>Formulations</a:t>
            </a:r>
            <a:endParaRPr kumimoji="0" lang="en-US" altLang="en-US" sz="3200" b="0" i="0" u="none" strike="noStrike" kern="0" cap="none" spc="0" normalizeH="0" baseline="0" noProof="0" dirty="0">
              <a:ln>
                <a:noFill/>
              </a:ln>
              <a:solidFill>
                <a:schemeClr val="tx1"/>
              </a:solidFill>
              <a:effectLst/>
              <a:uLnTx/>
              <a:uFillTx/>
              <a:latin typeface="Times New Roman"/>
              <a:ea typeface="+mj-ea"/>
              <a:cs typeface="Arial"/>
            </a:endParaRPr>
          </a:p>
        </p:txBody>
      </p:sp>
    </p:spTree>
    <p:extLst>
      <p:ext uri="{BB962C8B-B14F-4D97-AF65-F5344CB8AC3E}">
        <p14:creationId xmlns:p14="http://schemas.microsoft.com/office/powerpoint/2010/main" val="2916809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ChangeArrowheads="1"/>
          </p:cNvSpPr>
          <p:nvPr/>
        </p:nvSpPr>
        <p:spPr bwMode="auto">
          <a:xfrm>
            <a:off x="0" y="0"/>
            <a:ext cx="86106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200" b="1" i="0">
                <a:solidFill>
                  <a:srgbClr val="000000"/>
                </a:solidFill>
                <a:latin typeface="Times New Roman" panose="02020603050405020304" pitchFamily="18" charset="0"/>
              </a:rPr>
              <a:t>LP Model Formulation</a:t>
            </a:r>
          </a:p>
          <a:p>
            <a:pPr algn="ctr"/>
            <a:r>
              <a:rPr lang="en-US" altLang="en-US" sz="3200" b="1" i="0">
                <a:solidFill>
                  <a:srgbClr val="000000"/>
                </a:solidFill>
                <a:latin typeface="Times New Roman" panose="02020603050405020304" pitchFamily="18" charset="0"/>
              </a:rPr>
              <a:t>A Maximization Example</a:t>
            </a:r>
          </a:p>
        </p:txBody>
      </p:sp>
      <p:sp>
        <p:nvSpPr>
          <p:cNvPr id="81923" name="Rectangle 1028"/>
          <p:cNvSpPr>
            <a:spLocks noChangeArrowheads="1"/>
          </p:cNvSpPr>
          <p:nvPr/>
        </p:nvSpPr>
        <p:spPr bwMode="auto">
          <a:xfrm>
            <a:off x="914400" y="1828800"/>
            <a:ext cx="7958138"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nSpc>
                <a:spcPct val="90000"/>
              </a:lnSpc>
            </a:pPr>
            <a:r>
              <a:rPr lang="en-US" altLang="en-US" sz="2800" b="1" i="0">
                <a:solidFill>
                  <a:srgbClr val="000000"/>
                </a:solidFill>
                <a:latin typeface="Garamond" panose="02020404030301010803" pitchFamily="18" charset="0"/>
              </a:rPr>
              <a:t>Complete Linear Programming Model:</a:t>
            </a:r>
          </a:p>
          <a:p>
            <a:pPr>
              <a:lnSpc>
                <a:spcPct val="90000"/>
              </a:lnSpc>
            </a:pPr>
            <a:endParaRPr lang="en-US" altLang="en-US" sz="2800" b="1" i="0">
              <a:solidFill>
                <a:srgbClr val="000000"/>
              </a:solidFill>
              <a:latin typeface="Garamond" panose="02020404030301010803" pitchFamily="18" charset="0"/>
            </a:endParaRPr>
          </a:p>
          <a:p>
            <a:pPr>
              <a:lnSpc>
                <a:spcPct val="90000"/>
              </a:lnSpc>
            </a:pPr>
            <a:r>
              <a:rPr lang="en-US" altLang="en-US" sz="2800" i="0">
                <a:solidFill>
                  <a:srgbClr val="000000"/>
                </a:solidFill>
                <a:latin typeface="Times New Roman" panose="02020603050405020304" pitchFamily="18" charset="0"/>
              </a:rPr>
              <a:t>Maximize	Z  =  $40x</a:t>
            </a:r>
            <a:r>
              <a:rPr lang="en-US" altLang="en-US" sz="2800" i="0" baseline="-25000">
                <a:solidFill>
                  <a:srgbClr val="000000"/>
                </a:solidFill>
                <a:latin typeface="Times New Roman" panose="02020603050405020304" pitchFamily="18" charset="0"/>
              </a:rPr>
              <a:t>1</a:t>
            </a:r>
            <a:r>
              <a:rPr lang="en-US" altLang="en-US" sz="2800" i="0">
                <a:solidFill>
                  <a:srgbClr val="000000"/>
                </a:solidFill>
                <a:latin typeface="Times New Roman" panose="02020603050405020304" pitchFamily="18" charset="0"/>
              </a:rPr>
              <a:t> + $50x</a:t>
            </a:r>
            <a:r>
              <a:rPr lang="en-US" altLang="en-US" sz="2800" i="0" baseline="-25000">
                <a:solidFill>
                  <a:srgbClr val="000000"/>
                </a:solidFill>
                <a:latin typeface="Times New Roman" panose="02020603050405020304" pitchFamily="18" charset="0"/>
              </a:rPr>
              <a:t>2</a:t>
            </a:r>
            <a:endParaRPr lang="en-US" altLang="en-US" sz="2800" i="0">
              <a:solidFill>
                <a:srgbClr val="000000"/>
              </a:solidFill>
              <a:latin typeface="Times New Roman" panose="02020603050405020304" pitchFamily="18" charset="0"/>
            </a:endParaRPr>
          </a:p>
          <a:p>
            <a:pPr>
              <a:lnSpc>
                <a:spcPct val="90000"/>
              </a:lnSpc>
            </a:pPr>
            <a:endParaRPr lang="en-US" altLang="en-US" sz="2800" i="0">
              <a:solidFill>
                <a:srgbClr val="000000"/>
              </a:solidFill>
              <a:latin typeface="Times New Roman" panose="02020603050405020304" pitchFamily="18" charset="0"/>
            </a:endParaRPr>
          </a:p>
          <a:p>
            <a:pPr>
              <a:lnSpc>
                <a:spcPct val="90000"/>
              </a:lnSpc>
            </a:pPr>
            <a:r>
              <a:rPr lang="en-US" altLang="en-US" sz="2800" i="0">
                <a:solidFill>
                  <a:srgbClr val="000000"/>
                </a:solidFill>
                <a:latin typeface="Times New Roman" panose="02020603050405020304" pitchFamily="18" charset="0"/>
              </a:rPr>
              <a:t>subject to:	1x</a:t>
            </a:r>
            <a:r>
              <a:rPr lang="en-US" altLang="en-US" sz="2800" i="0" baseline="-25000">
                <a:solidFill>
                  <a:srgbClr val="000000"/>
                </a:solidFill>
                <a:latin typeface="Times New Roman" panose="02020603050405020304" pitchFamily="18" charset="0"/>
              </a:rPr>
              <a:t>1</a:t>
            </a:r>
            <a:r>
              <a:rPr lang="en-US" altLang="en-US" sz="2800" i="0">
                <a:solidFill>
                  <a:srgbClr val="000000"/>
                </a:solidFill>
                <a:latin typeface="Times New Roman" panose="02020603050405020304" pitchFamily="18" charset="0"/>
              </a:rPr>
              <a:t> + 2x</a:t>
            </a:r>
            <a:r>
              <a:rPr lang="en-US" altLang="en-US" sz="2800" i="0" baseline="-25000">
                <a:solidFill>
                  <a:srgbClr val="000000"/>
                </a:solidFill>
                <a:latin typeface="Times New Roman" panose="02020603050405020304" pitchFamily="18" charset="0"/>
              </a:rPr>
              <a:t>2  </a:t>
            </a:r>
            <a:r>
              <a:rPr lang="en-US" altLang="en-US" sz="2800" i="0">
                <a:solidFill>
                  <a:srgbClr val="000000"/>
                </a:solidFill>
                <a:latin typeface="Times New Roman" panose="02020603050405020304" pitchFamily="18" charset="0"/>
                <a:sym typeface="Symbol" panose="05050102010706020507" pitchFamily="18" charset="2"/>
              </a:rPr>
              <a:t></a:t>
            </a:r>
            <a:r>
              <a:rPr lang="en-US" altLang="en-US" sz="2800" i="0">
                <a:solidFill>
                  <a:srgbClr val="000000"/>
                </a:solidFill>
                <a:latin typeface="Times New Roman" panose="02020603050405020304" pitchFamily="18" charset="0"/>
              </a:rPr>
              <a:t>  40</a:t>
            </a:r>
          </a:p>
          <a:p>
            <a:pPr>
              <a:lnSpc>
                <a:spcPct val="90000"/>
              </a:lnSpc>
            </a:pPr>
            <a:r>
              <a:rPr lang="en-US" altLang="en-US" sz="2800" i="0">
                <a:solidFill>
                  <a:srgbClr val="000000"/>
                </a:solidFill>
                <a:latin typeface="Times New Roman" panose="02020603050405020304" pitchFamily="18" charset="0"/>
              </a:rPr>
              <a:t>			4x</a:t>
            </a:r>
            <a:r>
              <a:rPr lang="tr-TR" altLang="en-US" sz="2800" i="0" baseline="-25000">
                <a:solidFill>
                  <a:srgbClr val="000000"/>
                </a:solidFill>
                <a:latin typeface="Times New Roman" panose="02020603050405020304" pitchFamily="18" charset="0"/>
              </a:rPr>
              <a:t>1</a:t>
            </a:r>
            <a:r>
              <a:rPr lang="en-US" altLang="en-US" sz="2800" i="0" baseline="-25000">
                <a:solidFill>
                  <a:srgbClr val="000000"/>
                </a:solidFill>
                <a:latin typeface="Times New Roman" panose="02020603050405020304" pitchFamily="18" charset="0"/>
              </a:rPr>
              <a:t> </a:t>
            </a:r>
            <a:r>
              <a:rPr lang="en-US" altLang="en-US" sz="2800" i="0">
                <a:solidFill>
                  <a:srgbClr val="000000"/>
                </a:solidFill>
                <a:latin typeface="Times New Roman" panose="02020603050405020304" pitchFamily="18" charset="0"/>
              </a:rPr>
              <a:t>+ 3x</a:t>
            </a:r>
            <a:r>
              <a:rPr lang="en-US" altLang="en-US" sz="2800" i="0" baseline="-25000">
                <a:solidFill>
                  <a:srgbClr val="000000"/>
                </a:solidFill>
                <a:latin typeface="Times New Roman" panose="02020603050405020304" pitchFamily="18" charset="0"/>
              </a:rPr>
              <a:t>2  </a:t>
            </a:r>
            <a:r>
              <a:rPr lang="en-US" altLang="en-US" sz="2800" i="0">
                <a:solidFill>
                  <a:srgbClr val="000000"/>
                </a:solidFill>
                <a:latin typeface="Times New Roman" panose="02020603050405020304" pitchFamily="18" charset="0"/>
                <a:sym typeface="Symbol" panose="05050102010706020507" pitchFamily="18" charset="2"/>
              </a:rPr>
              <a:t></a:t>
            </a:r>
            <a:r>
              <a:rPr lang="en-US" altLang="en-US" sz="2800" i="0">
                <a:solidFill>
                  <a:srgbClr val="000000"/>
                </a:solidFill>
                <a:latin typeface="Times New Roman" panose="02020603050405020304" pitchFamily="18" charset="0"/>
              </a:rPr>
              <a:t>  120</a:t>
            </a:r>
          </a:p>
          <a:p>
            <a:pPr>
              <a:lnSpc>
                <a:spcPct val="90000"/>
              </a:lnSpc>
            </a:pPr>
            <a:r>
              <a:rPr lang="en-US" altLang="en-US" sz="2800" i="0">
                <a:solidFill>
                  <a:srgbClr val="000000"/>
                </a:solidFill>
                <a:latin typeface="Times New Roman" panose="02020603050405020304" pitchFamily="18" charset="0"/>
              </a:rPr>
              <a:t>			x</a:t>
            </a:r>
            <a:r>
              <a:rPr lang="en-US" altLang="en-US" sz="2800" i="0" baseline="-25000">
                <a:solidFill>
                  <a:srgbClr val="000000"/>
                </a:solidFill>
                <a:latin typeface="Times New Roman" panose="02020603050405020304" pitchFamily="18" charset="0"/>
              </a:rPr>
              <a:t>1</a:t>
            </a:r>
            <a:r>
              <a:rPr lang="en-US" altLang="en-US" sz="2800" i="0">
                <a:solidFill>
                  <a:srgbClr val="000000"/>
                </a:solidFill>
                <a:latin typeface="Times New Roman" panose="02020603050405020304" pitchFamily="18" charset="0"/>
              </a:rPr>
              <a:t>, x</a:t>
            </a:r>
            <a:r>
              <a:rPr lang="en-US" altLang="en-US" sz="2800" i="0" baseline="-25000">
                <a:solidFill>
                  <a:srgbClr val="000000"/>
                </a:solidFill>
                <a:latin typeface="Times New Roman" panose="02020603050405020304" pitchFamily="18" charset="0"/>
              </a:rPr>
              <a:t>2  </a:t>
            </a:r>
            <a:r>
              <a:rPr lang="en-US" altLang="en-US" sz="2800" i="0">
                <a:solidFill>
                  <a:srgbClr val="000000"/>
                </a:solidFill>
                <a:latin typeface="Times New Roman" panose="02020603050405020304" pitchFamily="18" charset="0"/>
                <a:sym typeface="Symbol" panose="05050102010706020507" pitchFamily="18" charset="2"/>
              </a:rPr>
              <a:t></a:t>
            </a:r>
            <a:r>
              <a:rPr lang="en-US" altLang="en-US" sz="2800" i="0">
                <a:solidFill>
                  <a:srgbClr val="000000"/>
                </a:solidFill>
                <a:latin typeface="Times New Roman" panose="02020603050405020304" pitchFamily="18" charset="0"/>
              </a:rPr>
              <a:t>  0</a:t>
            </a:r>
          </a:p>
          <a:p>
            <a:pPr algn="ctr"/>
            <a:endParaRPr lang="en-US" altLang="en-US" sz="2800" i="0">
              <a:solidFill>
                <a:srgbClr val="000000"/>
              </a:solidFill>
              <a:latin typeface="Garamond" panose="02020404030301010803" pitchFamily="18" charset="0"/>
            </a:endParaRPr>
          </a:p>
        </p:txBody>
      </p:sp>
      <p:sp>
        <p:nvSpPr>
          <p:cNvPr id="81924"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 name="Slide Number Placeholder 1"/>
          <p:cNvSpPr>
            <a:spLocks noGrp="1"/>
          </p:cNvSpPr>
          <p:nvPr>
            <p:ph type="sldNum" sz="quarter" idx="11"/>
          </p:nvPr>
        </p:nvSpPr>
        <p:spPr/>
        <p:txBody>
          <a:bodyPr/>
          <a:lstStyle/>
          <a:p>
            <a:pPr>
              <a:defRPr/>
            </a:pPr>
            <a:fld id="{21F377FA-3706-488F-A959-D4FA3CFF04BB}" type="slidenum">
              <a:rPr lang="en-US" altLang="en-US" smtClean="0"/>
              <a:pPr>
                <a:defRPr/>
              </a:pPr>
              <a:t>3</a:t>
            </a:fld>
            <a:r>
              <a:rPr lang="en-US" altLang="en-US" smtClean="0"/>
              <a:t> of 52</a:t>
            </a:r>
            <a:endParaRPr lang="en-US" altLang="en-US"/>
          </a:p>
        </p:txBody>
      </p:sp>
    </p:spTree>
    <p:extLst>
      <p:ext uri="{BB962C8B-B14F-4D97-AF65-F5344CB8AC3E}">
        <p14:creationId xmlns:p14="http://schemas.microsoft.com/office/powerpoint/2010/main" val="569451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6"/>
          <p:cNvSpPr>
            <a:spLocks noGrp="1" noChangeArrowheads="1"/>
          </p:cNvSpPr>
          <p:nvPr>
            <p:ph type="sldNum" sz="quarter" idx="12"/>
          </p:nvPr>
        </p:nvSpPr>
        <p:spPr>
          <a:ln/>
        </p:spPr>
        <p:txBody>
          <a:bodyPr/>
          <a:lstStyle/>
          <a:p>
            <a:r>
              <a:rPr lang="en-US" altLang="en-US">
                <a:solidFill>
                  <a:srgbClr val="000000"/>
                </a:solidFill>
              </a:rPr>
              <a:t>Page </a:t>
            </a:r>
            <a:fld id="{768AB108-6F9A-479E-A162-A950B4A5A524}" type="slidenum">
              <a:rPr lang="en-US" altLang="en-US">
                <a:solidFill>
                  <a:srgbClr val="000000"/>
                </a:solidFill>
              </a:rPr>
              <a:pPr/>
              <a:t>30</a:t>
            </a:fld>
            <a:endParaRPr lang="en-US" altLang="en-US">
              <a:solidFill>
                <a:srgbClr val="000000"/>
              </a:solidFill>
            </a:endParaRPr>
          </a:p>
        </p:txBody>
      </p:sp>
      <p:sp>
        <p:nvSpPr>
          <p:cNvPr id="15364" name="Rectangle 2"/>
          <p:cNvSpPr>
            <a:spLocks noGrp="1" noChangeArrowheads="1"/>
          </p:cNvSpPr>
          <p:nvPr>
            <p:ph type="title"/>
          </p:nvPr>
        </p:nvSpPr>
        <p:spPr/>
        <p:txBody>
          <a:bodyPr/>
          <a:lstStyle/>
          <a:p>
            <a:r>
              <a:rPr lang="en-US" altLang="en-US" dirty="0" smtClean="0">
                <a:solidFill>
                  <a:schemeClr val="tx1"/>
                </a:solidFill>
                <a:latin typeface="Times New Roman" panose="02020603050405020304" pitchFamily="18" charset="0"/>
                <a:cs typeface="Times New Roman" panose="02020603050405020304" pitchFamily="18" charset="0"/>
              </a:rPr>
              <a:t>Formulations</a:t>
            </a:r>
          </a:p>
        </p:txBody>
      </p:sp>
      <p:sp>
        <p:nvSpPr>
          <p:cNvPr id="15365" name="Rectangle 3"/>
          <p:cNvSpPr>
            <a:spLocks noGrp="1" noChangeArrowheads="1"/>
          </p:cNvSpPr>
          <p:nvPr>
            <p:ph type="body" idx="1"/>
          </p:nvPr>
        </p:nvSpPr>
        <p:spPr>
          <a:xfrm>
            <a:off x="685800" y="1447800"/>
            <a:ext cx="7772400" cy="533400"/>
          </a:xfrm>
        </p:spPr>
        <p:txBody>
          <a:bodyPr/>
          <a:lstStyle/>
          <a:p>
            <a:pPr>
              <a:buFontTx/>
              <a:buNone/>
            </a:pPr>
            <a:r>
              <a:rPr lang="en-US" altLang="en-US" dirty="0" smtClean="0">
                <a:latin typeface="Times New Roman" panose="02020603050405020304" pitchFamily="18" charset="0"/>
                <a:cs typeface="Times New Roman" panose="02020603050405020304" pitchFamily="18" charset="0"/>
              </a:rPr>
              <a:t>The two </a:t>
            </a:r>
            <a:r>
              <a:rPr lang="en-US" altLang="en-US" b="1" dirty="0" smtClean="0">
                <a:latin typeface="Times New Roman" panose="02020603050405020304" pitchFamily="18" charset="0"/>
                <a:cs typeface="Times New Roman" panose="02020603050405020304" pitchFamily="18" charset="0"/>
              </a:rPr>
              <a:t>most common</a:t>
            </a:r>
            <a:r>
              <a:rPr lang="en-US" altLang="en-US" dirty="0" smtClean="0">
                <a:latin typeface="Times New Roman" panose="02020603050405020304" pitchFamily="18" charset="0"/>
                <a:cs typeface="Times New Roman" panose="02020603050405020304" pitchFamily="18" charset="0"/>
              </a:rPr>
              <a:t> formulations:</a:t>
            </a:r>
          </a:p>
        </p:txBody>
      </p:sp>
      <p:sp>
        <p:nvSpPr>
          <p:cNvPr id="203780" name="Rectangle 4"/>
          <p:cNvSpPr>
            <a:spLocks noChangeArrowheads="1"/>
          </p:cNvSpPr>
          <p:nvPr/>
        </p:nvSpPr>
        <p:spPr bwMode="auto">
          <a:xfrm>
            <a:off x="685800" y="2438400"/>
            <a:ext cx="2971800" cy="1219200"/>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marL="342900" indent="-342900">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nSpc>
                <a:spcPct val="90000"/>
              </a:lnSpc>
              <a:spcBef>
                <a:spcPct val="20000"/>
              </a:spcBef>
            </a:pPr>
            <a:r>
              <a:rPr lang="en-US" altLang="en-US" i="0" smtClean="0">
                <a:solidFill>
                  <a:srgbClr val="000000"/>
                </a:solidFill>
                <a:latin typeface="Times New Roman" panose="02020603050405020304" pitchFamily="18" charset="0"/>
                <a:cs typeface="Times New Roman" panose="02020603050405020304" pitchFamily="18" charset="0"/>
              </a:rPr>
              <a:t>minimize     c</a:t>
            </a:r>
            <a:r>
              <a:rPr lang="en-US" altLang="en-US" i="0" baseline="30000" smtClean="0">
                <a:solidFill>
                  <a:srgbClr val="000000"/>
                </a:solidFill>
                <a:latin typeface="Times New Roman" panose="02020603050405020304" pitchFamily="18" charset="0"/>
                <a:cs typeface="Times New Roman" panose="02020603050405020304" pitchFamily="18" charset="0"/>
              </a:rPr>
              <a:t>T</a:t>
            </a:r>
            <a:r>
              <a:rPr lang="en-US" altLang="en-US" i="0" smtClean="0">
                <a:solidFill>
                  <a:srgbClr val="000000"/>
                </a:solidFill>
                <a:latin typeface="Times New Roman" panose="02020603050405020304" pitchFamily="18" charset="0"/>
                <a:cs typeface="Times New Roman" panose="02020603050405020304" pitchFamily="18" charset="0"/>
              </a:rPr>
              <a:t>x</a:t>
            </a:r>
          </a:p>
          <a:p>
            <a:pPr>
              <a:lnSpc>
                <a:spcPct val="90000"/>
              </a:lnSpc>
              <a:spcBef>
                <a:spcPct val="20000"/>
              </a:spcBef>
            </a:pPr>
            <a:r>
              <a:rPr lang="en-US" altLang="en-US" i="0" smtClean="0">
                <a:solidFill>
                  <a:srgbClr val="000000"/>
                </a:solidFill>
                <a:latin typeface="Times New Roman" panose="02020603050405020304" pitchFamily="18" charset="0"/>
                <a:cs typeface="Times New Roman" panose="02020603050405020304" pitchFamily="18" charset="0"/>
              </a:rPr>
              <a:t>subject to  Ax ≥ b</a:t>
            </a:r>
          </a:p>
          <a:p>
            <a:pPr>
              <a:lnSpc>
                <a:spcPct val="90000"/>
              </a:lnSpc>
              <a:spcBef>
                <a:spcPct val="20000"/>
              </a:spcBef>
            </a:pPr>
            <a:r>
              <a:rPr lang="en-US" altLang="en-US" i="0" smtClean="0">
                <a:solidFill>
                  <a:srgbClr val="000000"/>
                </a:solidFill>
                <a:latin typeface="Times New Roman" panose="02020603050405020304" pitchFamily="18" charset="0"/>
                <a:cs typeface="Times New Roman" panose="02020603050405020304" pitchFamily="18" charset="0"/>
              </a:rPr>
              <a:t>                  x ≥ 0</a:t>
            </a:r>
          </a:p>
        </p:txBody>
      </p:sp>
      <p:sp>
        <p:nvSpPr>
          <p:cNvPr id="203782" name="Rectangle 6"/>
          <p:cNvSpPr>
            <a:spLocks noChangeArrowheads="1"/>
          </p:cNvSpPr>
          <p:nvPr/>
        </p:nvSpPr>
        <p:spPr bwMode="auto">
          <a:xfrm>
            <a:off x="5257800" y="2438400"/>
            <a:ext cx="2971800" cy="1219200"/>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marL="342900" indent="-342900">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nSpc>
                <a:spcPct val="90000"/>
              </a:lnSpc>
              <a:spcBef>
                <a:spcPct val="20000"/>
              </a:spcBef>
            </a:pPr>
            <a:r>
              <a:rPr lang="en-US" altLang="en-US" i="0" smtClean="0">
                <a:solidFill>
                  <a:srgbClr val="000000"/>
                </a:solidFill>
                <a:latin typeface="Times New Roman" panose="02020603050405020304" pitchFamily="18" charset="0"/>
                <a:cs typeface="Times New Roman" panose="02020603050405020304" pitchFamily="18" charset="0"/>
              </a:rPr>
              <a:t>minimize     c</a:t>
            </a:r>
            <a:r>
              <a:rPr lang="en-US" altLang="en-US" i="0" baseline="30000" smtClean="0">
                <a:solidFill>
                  <a:srgbClr val="000000"/>
                </a:solidFill>
                <a:latin typeface="Times New Roman" panose="02020603050405020304" pitchFamily="18" charset="0"/>
                <a:cs typeface="Times New Roman" panose="02020603050405020304" pitchFamily="18" charset="0"/>
              </a:rPr>
              <a:t>T</a:t>
            </a:r>
            <a:r>
              <a:rPr lang="en-US" altLang="en-US" i="0" smtClean="0">
                <a:solidFill>
                  <a:srgbClr val="000000"/>
                </a:solidFill>
                <a:latin typeface="Times New Roman" panose="02020603050405020304" pitchFamily="18" charset="0"/>
                <a:cs typeface="Times New Roman" panose="02020603050405020304" pitchFamily="18" charset="0"/>
              </a:rPr>
              <a:t>x</a:t>
            </a:r>
          </a:p>
          <a:p>
            <a:pPr>
              <a:lnSpc>
                <a:spcPct val="90000"/>
              </a:lnSpc>
              <a:spcBef>
                <a:spcPct val="20000"/>
              </a:spcBef>
            </a:pPr>
            <a:r>
              <a:rPr lang="en-US" altLang="en-US" i="0" smtClean="0">
                <a:solidFill>
                  <a:srgbClr val="000000"/>
                </a:solidFill>
                <a:latin typeface="Times New Roman" panose="02020603050405020304" pitchFamily="18" charset="0"/>
                <a:cs typeface="Times New Roman" panose="02020603050405020304" pitchFamily="18" charset="0"/>
              </a:rPr>
              <a:t>subject to  Ax = b</a:t>
            </a:r>
          </a:p>
          <a:p>
            <a:pPr>
              <a:lnSpc>
                <a:spcPct val="90000"/>
              </a:lnSpc>
              <a:spcBef>
                <a:spcPct val="20000"/>
              </a:spcBef>
            </a:pPr>
            <a:r>
              <a:rPr lang="en-US" altLang="en-US" i="0" smtClean="0">
                <a:solidFill>
                  <a:srgbClr val="000000"/>
                </a:solidFill>
                <a:latin typeface="Times New Roman" panose="02020603050405020304" pitchFamily="18" charset="0"/>
                <a:cs typeface="Times New Roman" panose="02020603050405020304" pitchFamily="18" charset="0"/>
              </a:rPr>
              <a:t>                  x ≥ 0</a:t>
            </a:r>
          </a:p>
        </p:txBody>
      </p:sp>
      <p:cxnSp>
        <p:nvCxnSpPr>
          <p:cNvPr id="15368" name="AutoShape 8"/>
          <p:cNvCxnSpPr>
            <a:cxnSpLocks noChangeShapeType="1"/>
            <a:stCxn id="203780" idx="3"/>
            <a:endCxn id="203782" idx="1"/>
          </p:cNvCxnSpPr>
          <p:nvPr/>
        </p:nvCxnSpPr>
        <p:spPr bwMode="auto">
          <a:xfrm>
            <a:off x="3657600" y="3048000"/>
            <a:ext cx="16002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9" name="Text Box 9"/>
          <p:cNvSpPr txBox="1">
            <a:spLocks noChangeArrowheads="1"/>
          </p:cNvSpPr>
          <p:nvPr/>
        </p:nvSpPr>
        <p:spPr bwMode="auto">
          <a:xfrm>
            <a:off x="3733800" y="2301875"/>
            <a:ext cx="12939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b="1" i="0" u="sng" smtClean="0">
                <a:solidFill>
                  <a:srgbClr val="000000"/>
                </a:solidFill>
                <a:latin typeface="Times New Roman" panose="02020603050405020304" pitchFamily="18" charset="0"/>
                <a:cs typeface="Times New Roman" panose="02020603050405020304" pitchFamily="18" charset="0"/>
              </a:rPr>
              <a:t>slack</a:t>
            </a:r>
            <a:r>
              <a:rPr lang="en-US" altLang="en-US" i="0" smtClean="0">
                <a:solidFill>
                  <a:srgbClr val="000000"/>
                </a:solidFill>
                <a:latin typeface="Times New Roman" panose="02020603050405020304" pitchFamily="18" charset="0"/>
                <a:cs typeface="Times New Roman" panose="02020603050405020304" pitchFamily="18" charset="0"/>
              </a:rPr>
              <a:t> </a:t>
            </a:r>
          </a:p>
          <a:p>
            <a:r>
              <a:rPr lang="en-US" altLang="en-US" i="0" smtClean="0">
                <a:solidFill>
                  <a:srgbClr val="000000"/>
                </a:solidFill>
                <a:latin typeface="Times New Roman" panose="02020603050405020304" pitchFamily="18" charset="0"/>
                <a:cs typeface="Times New Roman" panose="02020603050405020304" pitchFamily="18" charset="0"/>
              </a:rPr>
              <a:t>variables</a:t>
            </a:r>
            <a:endParaRPr lang="en-US" altLang="en-US" b="1" i="0" u="sng" smtClean="0">
              <a:solidFill>
                <a:srgbClr val="000000"/>
              </a:solidFill>
              <a:latin typeface="Times New Roman" panose="02020603050405020304" pitchFamily="18" charset="0"/>
              <a:cs typeface="Times New Roman" panose="02020603050405020304" pitchFamily="18" charset="0"/>
            </a:endParaRPr>
          </a:p>
        </p:txBody>
      </p:sp>
      <p:sp>
        <p:nvSpPr>
          <p:cNvPr id="15370" name="Rectangle 10"/>
          <p:cNvSpPr>
            <a:spLocks noChangeArrowheads="1"/>
          </p:cNvSpPr>
          <p:nvPr/>
        </p:nvSpPr>
        <p:spPr bwMode="auto">
          <a:xfrm>
            <a:off x="685800" y="37338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spcBef>
                <a:spcPct val="20000"/>
              </a:spcBef>
            </a:pPr>
            <a:r>
              <a:rPr lang="en-US" altLang="en-US" i="0" smtClean="0">
                <a:solidFill>
                  <a:srgbClr val="000000"/>
                </a:solidFill>
                <a:latin typeface="Times New Roman" panose="02020603050405020304" pitchFamily="18" charset="0"/>
                <a:cs typeface="Times New Roman" panose="02020603050405020304" pitchFamily="18" charset="0"/>
              </a:rPr>
              <a:t>e.g.</a:t>
            </a:r>
          </a:p>
        </p:txBody>
      </p:sp>
      <p:sp>
        <p:nvSpPr>
          <p:cNvPr id="15371" name="Rectangle 11"/>
          <p:cNvSpPr>
            <a:spLocks noChangeArrowheads="1"/>
          </p:cNvSpPr>
          <p:nvPr/>
        </p:nvSpPr>
        <p:spPr bwMode="auto">
          <a:xfrm>
            <a:off x="685800" y="4327525"/>
            <a:ext cx="2971800" cy="930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nSpc>
                <a:spcPct val="90000"/>
              </a:lnSpc>
              <a:spcBef>
                <a:spcPct val="20000"/>
              </a:spcBef>
            </a:pPr>
            <a:r>
              <a:rPr lang="en-US" altLang="en-US" i="0" smtClean="0">
                <a:solidFill>
                  <a:srgbClr val="000000"/>
                </a:solidFill>
                <a:latin typeface="Times New Roman" panose="02020603050405020304" pitchFamily="18" charset="0"/>
                <a:cs typeface="Times New Roman" panose="02020603050405020304" pitchFamily="18" charset="0"/>
              </a:rPr>
              <a:t>7x</a:t>
            </a:r>
            <a:r>
              <a:rPr lang="en-US" altLang="en-US" i="0" baseline="-25000" smtClean="0">
                <a:solidFill>
                  <a:srgbClr val="000000"/>
                </a:solidFill>
                <a:latin typeface="Times New Roman" panose="02020603050405020304" pitchFamily="18" charset="0"/>
                <a:cs typeface="Times New Roman" panose="02020603050405020304" pitchFamily="18" charset="0"/>
              </a:rPr>
              <a:t>1</a:t>
            </a:r>
            <a:r>
              <a:rPr lang="en-US" altLang="en-US" i="0" smtClean="0">
                <a:solidFill>
                  <a:srgbClr val="000000"/>
                </a:solidFill>
                <a:latin typeface="Times New Roman" panose="02020603050405020304" pitchFamily="18" charset="0"/>
                <a:cs typeface="Times New Roman" panose="02020603050405020304" pitchFamily="18" charset="0"/>
              </a:rPr>
              <a:t> + 5x</a:t>
            </a:r>
            <a:r>
              <a:rPr lang="en-US" altLang="en-US" i="0" baseline="-25000" smtClean="0">
                <a:solidFill>
                  <a:srgbClr val="000000"/>
                </a:solidFill>
                <a:latin typeface="Times New Roman" panose="02020603050405020304" pitchFamily="18" charset="0"/>
                <a:cs typeface="Times New Roman" panose="02020603050405020304" pitchFamily="18" charset="0"/>
              </a:rPr>
              <a:t>2</a:t>
            </a:r>
            <a:r>
              <a:rPr lang="en-US" altLang="en-US" i="0" smtClean="0">
                <a:solidFill>
                  <a:srgbClr val="000000"/>
                </a:solidFill>
                <a:latin typeface="Times New Roman" panose="02020603050405020304" pitchFamily="18" charset="0"/>
                <a:cs typeface="Times New Roman" panose="02020603050405020304" pitchFamily="18" charset="0"/>
              </a:rPr>
              <a:t> ≥ 7</a:t>
            </a:r>
          </a:p>
          <a:p>
            <a:pPr>
              <a:lnSpc>
                <a:spcPct val="90000"/>
              </a:lnSpc>
              <a:spcBef>
                <a:spcPct val="20000"/>
              </a:spcBef>
            </a:pPr>
            <a:r>
              <a:rPr lang="en-US" altLang="en-US" i="0" smtClean="0">
                <a:solidFill>
                  <a:srgbClr val="000000"/>
                </a:solidFill>
                <a:latin typeface="Times New Roman" panose="02020603050405020304" pitchFamily="18" charset="0"/>
                <a:cs typeface="Times New Roman" panose="02020603050405020304" pitchFamily="18" charset="0"/>
              </a:rPr>
              <a:t>x</a:t>
            </a:r>
            <a:r>
              <a:rPr lang="en-US" altLang="en-US" i="0" baseline="-25000" smtClean="0">
                <a:solidFill>
                  <a:srgbClr val="000000"/>
                </a:solidFill>
                <a:latin typeface="Times New Roman" panose="02020603050405020304" pitchFamily="18" charset="0"/>
                <a:cs typeface="Times New Roman" panose="02020603050405020304" pitchFamily="18" charset="0"/>
              </a:rPr>
              <a:t>1</a:t>
            </a:r>
            <a:r>
              <a:rPr lang="en-US" altLang="en-US" i="0" smtClean="0">
                <a:solidFill>
                  <a:srgbClr val="000000"/>
                </a:solidFill>
                <a:latin typeface="Times New Roman" panose="02020603050405020304" pitchFamily="18" charset="0"/>
                <a:cs typeface="Times New Roman" panose="02020603050405020304" pitchFamily="18" charset="0"/>
              </a:rPr>
              <a:t>, x</a:t>
            </a:r>
            <a:r>
              <a:rPr lang="en-US" altLang="en-US" i="0" baseline="-25000" smtClean="0">
                <a:solidFill>
                  <a:srgbClr val="000000"/>
                </a:solidFill>
                <a:latin typeface="Times New Roman" panose="02020603050405020304" pitchFamily="18" charset="0"/>
                <a:cs typeface="Times New Roman" panose="02020603050405020304" pitchFamily="18" charset="0"/>
              </a:rPr>
              <a:t>2</a:t>
            </a:r>
            <a:r>
              <a:rPr lang="en-US" altLang="en-US" i="0" smtClean="0">
                <a:solidFill>
                  <a:srgbClr val="000000"/>
                </a:solidFill>
                <a:latin typeface="Times New Roman" panose="02020603050405020304" pitchFamily="18" charset="0"/>
                <a:cs typeface="Times New Roman" panose="02020603050405020304" pitchFamily="18" charset="0"/>
              </a:rPr>
              <a:t> ≥ 0</a:t>
            </a:r>
          </a:p>
        </p:txBody>
      </p:sp>
      <p:sp>
        <p:nvSpPr>
          <p:cNvPr id="15372" name="Rectangle 12"/>
          <p:cNvSpPr>
            <a:spLocks noChangeArrowheads="1"/>
          </p:cNvSpPr>
          <p:nvPr/>
        </p:nvSpPr>
        <p:spPr bwMode="auto">
          <a:xfrm>
            <a:off x="5257800" y="4327525"/>
            <a:ext cx="2971800" cy="930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nSpc>
                <a:spcPct val="90000"/>
              </a:lnSpc>
              <a:spcBef>
                <a:spcPct val="20000"/>
              </a:spcBef>
            </a:pPr>
            <a:r>
              <a:rPr lang="en-US" altLang="en-US" i="0" smtClean="0">
                <a:solidFill>
                  <a:srgbClr val="000000"/>
                </a:solidFill>
                <a:latin typeface="Times New Roman" panose="02020603050405020304" pitchFamily="18" charset="0"/>
                <a:cs typeface="Times New Roman" panose="02020603050405020304" pitchFamily="18" charset="0"/>
              </a:rPr>
              <a:t>7x</a:t>
            </a:r>
            <a:r>
              <a:rPr lang="en-US" altLang="en-US" i="0" baseline="-25000" smtClean="0">
                <a:solidFill>
                  <a:srgbClr val="000000"/>
                </a:solidFill>
                <a:latin typeface="Times New Roman" panose="02020603050405020304" pitchFamily="18" charset="0"/>
                <a:cs typeface="Times New Roman" panose="02020603050405020304" pitchFamily="18" charset="0"/>
              </a:rPr>
              <a:t>1</a:t>
            </a:r>
            <a:r>
              <a:rPr lang="en-US" altLang="en-US" i="0" smtClean="0">
                <a:solidFill>
                  <a:srgbClr val="000000"/>
                </a:solidFill>
                <a:latin typeface="Times New Roman" panose="02020603050405020304" pitchFamily="18" charset="0"/>
                <a:cs typeface="Times New Roman" panose="02020603050405020304" pitchFamily="18" charset="0"/>
              </a:rPr>
              <a:t> + 5x</a:t>
            </a:r>
            <a:r>
              <a:rPr lang="en-US" altLang="en-US" i="0" baseline="-25000" smtClean="0">
                <a:solidFill>
                  <a:srgbClr val="000000"/>
                </a:solidFill>
                <a:latin typeface="Times New Roman" panose="02020603050405020304" pitchFamily="18" charset="0"/>
                <a:cs typeface="Times New Roman" panose="02020603050405020304" pitchFamily="18" charset="0"/>
              </a:rPr>
              <a:t>2</a:t>
            </a:r>
            <a:r>
              <a:rPr lang="en-US" altLang="en-US" i="0" smtClean="0">
                <a:solidFill>
                  <a:srgbClr val="000000"/>
                </a:solidFill>
                <a:latin typeface="Times New Roman" panose="02020603050405020304" pitchFamily="18" charset="0"/>
                <a:cs typeface="Times New Roman" panose="02020603050405020304" pitchFamily="18" charset="0"/>
              </a:rPr>
              <a:t> - y</a:t>
            </a:r>
            <a:r>
              <a:rPr lang="en-US" altLang="en-US" i="0" baseline="-25000" smtClean="0">
                <a:solidFill>
                  <a:srgbClr val="000000"/>
                </a:solidFill>
                <a:latin typeface="Times New Roman" panose="02020603050405020304" pitchFamily="18" charset="0"/>
                <a:cs typeface="Times New Roman" panose="02020603050405020304" pitchFamily="18" charset="0"/>
              </a:rPr>
              <a:t>1</a:t>
            </a:r>
            <a:r>
              <a:rPr lang="en-US" altLang="en-US" i="0" smtClean="0">
                <a:solidFill>
                  <a:srgbClr val="000000"/>
                </a:solidFill>
                <a:latin typeface="Times New Roman" panose="02020603050405020304" pitchFamily="18" charset="0"/>
                <a:cs typeface="Times New Roman" panose="02020603050405020304" pitchFamily="18" charset="0"/>
              </a:rPr>
              <a:t> = 7</a:t>
            </a:r>
          </a:p>
          <a:p>
            <a:pPr>
              <a:lnSpc>
                <a:spcPct val="90000"/>
              </a:lnSpc>
              <a:spcBef>
                <a:spcPct val="20000"/>
              </a:spcBef>
            </a:pPr>
            <a:r>
              <a:rPr lang="en-US" altLang="en-US" i="0" smtClean="0">
                <a:solidFill>
                  <a:srgbClr val="000000"/>
                </a:solidFill>
                <a:latin typeface="Times New Roman" panose="02020603050405020304" pitchFamily="18" charset="0"/>
                <a:cs typeface="Times New Roman" panose="02020603050405020304" pitchFamily="18" charset="0"/>
              </a:rPr>
              <a:t>x</a:t>
            </a:r>
            <a:r>
              <a:rPr lang="en-US" altLang="en-US" i="0" baseline="-25000" smtClean="0">
                <a:solidFill>
                  <a:srgbClr val="000000"/>
                </a:solidFill>
                <a:latin typeface="Times New Roman" panose="02020603050405020304" pitchFamily="18" charset="0"/>
                <a:cs typeface="Times New Roman" panose="02020603050405020304" pitchFamily="18" charset="0"/>
              </a:rPr>
              <a:t>1</a:t>
            </a:r>
            <a:r>
              <a:rPr lang="en-US" altLang="en-US" i="0" smtClean="0">
                <a:solidFill>
                  <a:srgbClr val="000000"/>
                </a:solidFill>
                <a:latin typeface="Times New Roman" panose="02020603050405020304" pitchFamily="18" charset="0"/>
                <a:cs typeface="Times New Roman" panose="02020603050405020304" pitchFamily="18" charset="0"/>
              </a:rPr>
              <a:t>, x</a:t>
            </a:r>
            <a:r>
              <a:rPr lang="en-US" altLang="en-US" i="0" baseline="-25000" smtClean="0">
                <a:solidFill>
                  <a:srgbClr val="000000"/>
                </a:solidFill>
                <a:latin typeface="Times New Roman" panose="02020603050405020304" pitchFamily="18" charset="0"/>
                <a:cs typeface="Times New Roman" panose="02020603050405020304" pitchFamily="18" charset="0"/>
              </a:rPr>
              <a:t>2</a:t>
            </a:r>
            <a:r>
              <a:rPr lang="en-US" altLang="en-US" i="0" smtClean="0">
                <a:solidFill>
                  <a:srgbClr val="000000"/>
                </a:solidFill>
                <a:latin typeface="Times New Roman" panose="02020603050405020304" pitchFamily="18" charset="0"/>
                <a:cs typeface="Times New Roman" panose="02020603050405020304" pitchFamily="18" charset="0"/>
              </a:rPr>
              <a:t>, y</a:t>
            </a:r>
            <a:r>
              <a:rPr lang="en-US" altLang="en-US" i="0" baseline="-25000" smtClean="0">
                <a:solidFill>
                  <a:srgbClr val="000000"/>
                </a:solidFill>
                <a:latin typeface="Times New Roman" panose="02020603050405020304" pitchFamily="18" charset="0"/>
                <a:cs typeface="Times New Roman" panose="02020603050405020304" pitchFamily="18" charset="0"/>
              </a:rPr>
              <a:t>1</a:t>
            </a:r>
            <a:r>
              <a:rPr lang="en-US" altLang="en-US" i="0" smtClean="0">
                <a:solidFill>
                  <a:srgbClr val="000000"/>
                </a:solidFill>
                <a:latin typeface="Times New Roman" panose="02020603050405020304" pitchFamily="18" charset="0"/>
                <a:cs typeface="Times New Roman" panose="02020603050405020304" pitchFamily="18" charset="0"/>
              </a:rPr>
              <a:t> ≥ 0</a:t>
            </a:r>
          </a:p>
        </p:txBody>
      </p:sp>
      <p:cxnSp>
        <p:nvCxnSpPr>
          <p:cNvPr id="15373" name="AutoShape 13"/>
          <p:cNvCxnSpPr>
            <a:cxnSpLocks noChangeShapeType="1"/>
            <a:stCxn id="15371" idx="3"/>
            <a:endCxn id="15372" idx="1"/>
          </p:cNvCxnSpPr>
          <p:nvPr/>
        </p:nvCxnSpPr>
        <p:spPr bwMode="auto">
          <a:xfrm>
            <a:off x="3657600" y="4792663"/>
            <a:ext cx="16002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74" name="Text Box 14"/>
          <p:cNvSpPr txBox="1">
            <a:spLocks noChangeArrowheads="1"/>
          </p:cNvSpPr>
          <p:nvPr/>
        </p:nvSpPr>
        <p:spPr bwMode="auto">
          <a:xfrm>
            <a:off x="4267200" y="4267200"/>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i="0" smtClean="0">
                <a:solidFill>
                  <a:srgbClr val="000000"/>
                </a:solidFill>
                <a:latin typeface="Times New Roman" panose="02020603050405020304" pitchFamily="18" charset="0"/>
                <a:cs typeface="Times New Roman" panose="02020603050405020304" pitchFamily="18" charset="0"/>
              </a:rPr>
              <a:t>y</a:t>
            </a:r>
            <a:r>
              <a:rPr lang="en-US" altLang="en-US" i="0" baseline="-25000" smtClean="0">
                <a:solidFill>
                  <a:srgbClr val="000000"/>
                </a:solidFill>
                <a:latin typeface="Times New Roman" panose="02020603050405020304" pitchFamily="18" charset="0"/>
                <a:cs typeface="Times New Roman" panose="02020603050405020304" pitchFamily="18" charset="0"/>
              </a:rPr>
              <a:t>1</a:t>
            </a:r>
          </a:p>
        </p:txBody>
      </p:sp>
      <p:sp>
        <p:nvSpPr>
          <p:cNvPr id="20" name="TextBox 19"/>
          <p:cNvSpPr txBox="1"/>
          <p:nvPr/>
        </p:nvSpPr>
        <p:spPr>
          <a:xfrm>
            <a:off x="685800" y="1981200"/>
            <a:ext cx="2971800" cy="46196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2400" i="0" dirty="0">
                <a:solidFill>
                  <a:srgbClr val="000000"/>
                </a:solidFill>
                <a:latin typeface="Times New Roman" panose="02020603050405020304" pitchFamily="18" charset="0"/>
                <a:cs typeface="Times New Roman" panose="02020603050405020304" pitchFamily="18" charset="0"/>
              </a:rPr>
              <a:t>Canonical form</a:t>
            </a:r>
          </a:p>
        </p:txBody>
      </p:sp>
      <p:sp>
        <p:nvSpPr>
          <p:cNvPr id="21" name="TextBox 20"/>
          <p:cNvSpPr txBox="1"/>
          <p:nvPr/>
        </p:nvSpPr>
        <p:spPr>
          <a:xfrm>
            <a:off x="5257800" y="1981200"/>
            <a:ext cx="2971800" cy="46196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2400" i="0" dirty="0">
                <a:solidFill>
                  <a:srgbClr val="000000"/>
                </a:solidFill>
                <a:latin typeface="Times New Roman" panose="02020603050405020304" pitchFamily="18" charset="0"/>
                <a:cs typeface="Times New Roman" panose="02020603050405020304" pitchFamily="18" charset="0"/>
              </a:rPr>
              <a:t>Standard form</a:t>
            </a:r>
          </a:p>
        </p:txBody>
      </p:sp>
    </p:spTree>
    <p:extLst>
      <p:ext uri="{BB962C8B-B14F-4D97-AF65-F5344CB8AC3E}">
        <p14:creationId xmlns:p14="http://schemas.microsoft.com/office/powerpoint/2010/main" val="2548909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r>
              <a:rPr lang="en-US" altLang="en-US">
                <a:solidFill>
                  <a:srgbClr val="000000"/>
                </a:solidFill>
              </a:rPr>
              <a:t>Page </a:t>
            </a:r>
            <a:fld id="{0F032D61-6C03-4F61-841C-B826E7FC207A}" type="slidenum">
              <a:rPr lang="en-US" altLang="en-US">
                <a:solidFill>
                  <a:srgbClr val="000000"/>
                </a:solidFill>
              </a:rPr>
              <a:pPr/>
              <a:t>31</a:t>
            </a:fld>
            <a:endParaRPr lang="en-US" altLang="en-US">
              <a:solidFill>
                <a:srgbClr val="000000"/>
              </a:solidFill>
            </a:endParaRPr>
          </a:p>
        </p:txBody>
      </p:sp>
      <p:sp>
        <p:nvSpPr>
          <p:cNvPr id="16388" name="Rectangle 2"/>
          <p:cNvSpPr>
            <a:spLocks noGrp="1" noChangeArrowheads="1"/>
          </p:cNvSpPr>
          <p:nvPr>
            <p:ph type="title"/>
          </p:nvPr>
        </p:nvSpPr>
        <p:spPr/>
        <p:txBody>
          <a:bodyPr/>
          <a:lstStyle/>
          <a:p>
            <a:r>
              <a:rPr lang="en-US" altLang="en-US" dirty="0" smtClean="0">
                <a:solidFill>
                  <a:schemeClr val="tx1"/>
                </a:solidFill>
                <a:latin typeface="Times New Roman" panose="02020603050405020304" pitchFamily="18" charset="0"/>
                <a:cs typeface="Times New Roman" panose="02020603050405020304" pitchFamily="18" charset="0"/>
              </a:rPr>
              <a:t>Geometric View of Canonical Form</a:t>
            </a:r>
          </a:p>
        </p:txBody>
      </p:sp>
      <p:sp>
        <p:nvSpPr>
          <p:cNvPr id="16389" name="Rectangle 3"/>
          <p:cNvSpPr>
            <a:spLocks noGrp="1" noChangeArrowheads="1"/>
          </p:cNvSpPr>
          <p:nvPr>
            <p:ph type="body" idx="1"/>
          </p:nvPr>
        </p:nvSpPr>
        <p:spPr/>
        <p:txBody>
          <a:bodyPr/>
          <a:lstStyle/>
          <a:p>
            <a:pPr>
              <a:buFontTx/>
              <a:buNone/>
            </a:pPr>
            <a:r>
              <a:rPr lang="en-US" altLang="en-US" dirty="0" smtClean="0">
                <a:latin typeface="Times New Roman" panose="02020603050405020304" pitchFamily="18" charset="0"/>
                <a:cs typeface="Times New Roman" panose="02020603050405020304" pitchFamily="18" charset="0"/>
              </a:rPr>
              <a:t>A </a:t>
            </a:r>
            <a:r>
              <a:rPr lang="en-US" altLang="en-US" b="1" u="sng" dirty="0" smtClean="0">
                <a:latin typeface="Times New Roman" panose="02020603050405020304" pitchFamily="18" charset="0"/>
                <a:cs typeface="Times New Roman" panose="02020603050405020304" pitchFamily="18" charset="0"/>
              </a:rPr>
              <a:t>polytope</a:t>
            </a:r>
            <a:r>
              <a:rPr lang="en-US" altLang="en-US" dirty="0" smtClean="0">
                <a:latin typeface="Times New Roman" panose="02020603050405020304" pitchFamily="18" charset="0"/>
                <a:cs typeface="Times New Roman" panose="02020603050405020304" pitchFamily="18" charset="0"/>
              </a:rPr>
              <a:t> in n-dimensional space</a:t>
            </a:r>
          </a:p>
          <a:p>
            <a:pPr lvl="1">
              <a:buFontTx/>
              <a:buNone/>
            </a:pPr>
            <a:r>
              <a:rPr lang="en-US" altLang="en-US" dirty="0" smtClean="0">
                <a:latin typeface="Times New Roman" panose="02020603050405020304" pitchFamily="18" charset="0"/>
                <a:cs typeface="Times New Roman" panose="02020603050405020304" pitchFamily="18" charset="0"/>
              </a:rPr>
              <a:t>Each inequality corresponds to a half-space.</a:t>
            </a:r>
          </a:p>
          <a:p>
            <a:pPr lvl="1">
              <a:buFontTx/>
              <a:buNone/>
            </a:pPr>
            <a:r>
              <a:rPr lang="en-US" altLang="en-US" dirty="0" smtClean="0">
                <a:latin typeface="Times New Roman" panose="02020603050405020304" pitchFamily="18" charset="0"/>
                <a:cs typeface="Times New Roman" panose="02020603050405020304" pitchFamily="18" charset="0"/>
              </a:rPr>
              <a:t>The “feasible set” is the intersection of the half-spaces</a:t>
            </a:r>
          </a:p>
          <a:p>
            <a:pPr lvl="1">
              <a:buFontTx/>
              <a:buNone/>
            </a:pPr>
            <a:r>
              <a:rPr lang="en-US" altLang="en-US" dirty="0" smtClean="0">
                <a:latin typeface="Times New Roman" panose="02020603050405020304" pitchFamily="18" charset="0"/>
                <a:cs typeface="Times New Roman" panose="02020603050405020304" pitchFamily="18" charset="0"/>
              </a:rPr>
              <a:t>This corresponds to a polytope</a:t>
            </a:r>
          </a:p>
          <a:p>
            <a:pPr lvl="1">
              <a:buFontTx/>
              <a:buNone/>
            </a:pPr>
            <a:r>
              <a:rPr lang="en-US" altLang="en-US" dirty="0" smtClean="0">
                <a:latin typeface="Times New Roman" panose="02020603050405020304" pitchFamily="18" charset="0"/>
                <a:cs typeface="Times New Roman" panose="02020603050405020304" pitchFamily="18" charset="0"/>
              </a:rPr>
              <a:t>Polytopes are </a:t>
            </a:r>
            <a:r>
              <a:rPr lang="en-US" altLang="en-US" b="1" dirty="0" smtClean="0">
                <a:latin typeface="Times New Roman" panose="02020603050405020304" pitchFamily="18" charset="0"/>
                <a:cs typeface="Times New Roman" panose="02020603050405020304" pitchFamily="18" charset="0"/>
              </a:rPr>
              <a:t>convex</a:t>
            </a:r>
            <a:r>
              <a:rPr lang="en-US" altLang="en-US" dirty="0" smtClean="0">
                <a:latin typeface="Times New Roman" panose="02020603050405020304" pitchFamily="18" charset="0"/>
                <a:cs typeface="Times New Roman" panose="02020603050405020304" pitchFamily="18" charset="0"/>
              </a:rPr>
              <a:t>: if </a:t>
            </a:r>
            <a:r>
              <a:rPr lang="en-US" altLang="en-US" dirty="0" err="1" smtClean="0">
                <a:latin typeface="Times New Roman" panose="02020603050405020304" pitchFamily="18" charset="0"/>
                <a:cs typeface="Times New Roman" panose="02020603050405020304" pitchFamily="18" charset="0"/>
              </a:rPr>
              <a:t>x,y</a:t>
            </a:r>
            <a:r>
              <a:rPr lang="en-US" altLang="en-US" dirty="0" smtClean="0">
                <a:latin typeface="Times New Roman" panose="02020603050405020304" pitchFamily="18" charset="0"/>
                <a:cs typeface="Times New Roman" panose="02020603050405020304" pitchFamily="18" charset="0"/>
              </a:rPr>
              <a:t> is in the polytope, so is the line segment joining them.</a:t>
            </a:r>
          </a:p>
          <a:p>
            <a:pPr lvl="1">
              <a:buFontTx/>
              <a:buNone/>
            </a:pPr>
            <a:r>
              <a:rPr lang="en-US" altLang="en-US" dirty="0" smtClean="0">
                <a:latin typeface="Times New Roman" panose="02020603050405020304" pitchFamily="18" charset="0"/>
                <a:cs typeface="Times New Roman" panose="02020603050405020304" pitchFamily="18" charset="0"/>
              </a:rPr>
              <a:t>The optimal solution is at a vertex (i.e., a corner).</a:t>
            </a:r>
          </a:p>
          <a:p>
            <a:pPr>
              <a:buFontTx/>
              <a:buNone/>
            </a:pP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7757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6"/>
          <p:cNvSpPr>
            <a:spLocks noGrp="1" noChangeArrowheads="1"/>
          </p:cNvSpPr>
          <p:nvPr>
            <p:ph type="sldNum" sz="quarter" idx="12"/>
          </p:nvPr>
        </p:nvSpPr>
        <p:spPr>
          <a:ln/>
        </p:spPr>
        <p:txBody>
          <a:bodyPr/>
          <a:lstStyle/>
          <a:p>
            <a:r>
              <a:rPr lang="en-US" altLang="en-US">
                <a:solidFill>
                  <a:srgbClr val="000000"/>
                </a:solidFill>
              </a:rPr>
              <a:t>Page </a:t>
            </a:r>
            <a:fld id="{BF2175CC-E3DF-4E51-843E-397B0F48EF1C}" type="slidenum">
              <a:rPr lang="en-US" altLang="en-US">
                <a:solidFill>
                  <a:srgbClr val="000000"/>
                </a:solidFill>
              </a:rPr>
              <a:pPr/>
              <a:t>32</a:t>
            </a:fld>
            <a:endParaRPr lang="en-US" altLang="en-US">
              <a:solidFill>
                <a:srgbClr val="000000"/>
              </a:solidFill>
            </a:endParaRPr>
          </a:p>
        </p:txBody>
      </p:sp>
      <p:sp>
        <p:nvSpPr>
          <p:cNvPr id="17412" name="Rectangle 2"/>
          <p:cNvSpPr>
            <a:spLocks noGrp="1" noChangeArrowheads="1"/>
          </p:cNvSpPr>
          <p:nvPr>
            <p:ph type="title"/>
          </p:nvPr>
        </p:nvSpPr>
        <p:spPr/>
        <p:txBody>
          <a:bodyPr/>
          <a:lstStyle/>
          <a:p>
            <a:r>
              <a:rPr lang="en-US" altLang="en-US" dirty="0" smtClean="0">
                <a:solidFill>
                  <a:schemeClr val="tx1"/>
                </a:solidFill>
                <a:latin typeface="Times New Roman" panose="02020603050405020304" pitchFamily="18" charset="0"/>
                <a:cs typeface="Times New Roman" panose="02020603050405020304" pitchFamily="18" charset="0"/>
              </a:rPr>
              <a:t>Geometric View of Canonical Form</a:t>
            </a:r>
          </a:p>
        </p:txBody>
      </p:sp>
      <p:sp>
        <p:nvSpPr>
          <p:cNvPr id="17413" name="Rectangle 3"/>
          <p:cNvSpPr>
            <a:spLocks noGrp="1" noChangeArrowheads="1"/>
          </p:cNvSpPr>
          <p:nvPr>
            <p:ph type="body" idx="1"/>
          </p:nvPr>
        </p:nvSpPr>
        <p:spPr>
          <a:xfrm>
            <a:off x="685800" y="5105400"/>
            <a:ext cx="2895600" cy="914400"/>
          </a:xfrm>
        </p:spPr>
        <p:txBody>
          <a:bodyPr/>
          <a:lstStyle/>
          <a:p>
            <a:pPr>
              <a:buFontTx/>
              <a:buNone/>
            </a:pPr>
            <a:r>
              <a:rPr lang="en-US" altLang="en-US" smtClean="0">
                <a:latin typeface="Times New Roman" panose="02020603050405020304" pitchFamily="18" charset="0"/>
                <a:cs typeface="Times New Roman" panose="02020603050405020304" pitchFamily="18" charset="0"/>
              </a:rPr>
              <a:t>An intersection of 5 halfspaces</a:t>
            </a:r>
          </a:p>
        </p:txBody>
      </p:sp>
      <p:graphicFrame>
        <p:nvGraphicFramePr>
          <p:cNvPr id="17460" name="Group 52"/>
          <p:cNvGraphicFramePr>
            <a:graphicFrameLocks noGrp="1"/>
          </p:cNvGraphicFramePr>
          <p:nvPr>
            <p:extLst>
              <p:ext uri="{D42A27DB-BD31-4B8C-83A1-F6EECF244321}">
                <p14:modId xmlns:p14="http://schemas.microsoft.com/office/powerpoint/2010/main" val="4021116599"/>
              </p:ext>
            </p:extLst>
          </p:nvPr>
        </p:nvGraphicFramePr>
        <p:xfrm>
          <a:off x="609600" y="1447800"/>
          <a:ext cx="2819400" cy="3200400"/>
        </p:xfrm>
        <a:graphic>
          <a:graphicData uri="http://schemas.openxmlformats.org/drawingml/2006/table">
            <a:tbl>
              <a:tblPr/>
              <a:tblGrid>
                <a:gridCol w="533400"/>
                <a:gridCol w="1295400"/>
                <a:gridCol w="990600"/>
              </a:tblGrid>
              <a:tr h="330200">
                <a:tc gridSpan="3">
                  <a:txBody>
                    <a:bodyPr/>
                    <a:lstStyle>
                      <a:lvl1pPr>
                        <a:spcBef>
                          <a:spcPct val="20000"/>
                        </a:spcBef>
                        <a:defRPr sz="2000">
                          <a:solidFill>
                            <a:schemeClr val="tx1"/>
                          </a:solidFill>
                          <a:latin typeface="Comic Sans MS" pitchFamily="66" charset="0"/>
                        </a:defRPr>
                      </a:lvl1pPr>
                      <a:lvl2pPr marL="742950" indent="-285750">
                        <a:spcBef>
                          <a:spcPct val="20000"/>
                        </a:spcBef>
                        <a:defRPr sz="2000">
                          <a:solidFill>
                            <a:schemeClr val="tx1"/>
                          </a:solidFill>
                          <a:latin typeface="Comic Sans MS" pitchFamily="66" charset="0"/>
                        </a:defRPr>
                      </a:lvl2pPr>
                      <a:lvl3pPr marL="1143000" indent="-228600">
                        <a:spcBef>
                          <a:spcPct val="20000"/>
                        </a:spcBef>
                        <a:defRPr sz="2000">
                          <a:solidFill>
                            <a:schemeClr val="tx1"/>
                          </a:solidFill>
                          <a:latin typeface="Comic Sans MS" pitchFamily="66" charset="0"/>
                        </a:defRPr>
                      </a:lvl3pPr>
                      <a:lvl4pPr marL="1600200" indent="-228600">
                        <a:spcBef>
                          <a:spcPct val="20000"/>
                        </a:spcBef>
                        <a:defRPr>
                          <a:solidFill>
                            <a:schemeClr val="tx1"/>
                          </a:solidFill>
                          <a:latin typeface="Comic Sans MS" pitchFamily="66" charset="0"/>
                        </a:defRPr>
                      </a:lvl4pPr>
                      <a:lvl5pPr marL="2057400" indent="-228600">
                        <a:spcBef>
                          <a:spcPct val="20000"/>
                        </a:spcBef>
                        <a:defRPr>
                          <a:solidFill>
                            <a:schemeClr val="tx1"/>
                          </a:solidFill>
                          <a:latin typeface="Comic Sans MS" pitchFamily="66" charset="0"/>
                        </a:defRPr>
                      </a:lvl5pPr>
                      <a:lvl6pPr marL="2514600" indent="-228600" eaLnBrk="0" fontAlgn="base" hangingPunct="0">
                        <a:spcBef>
                          <a:spcPct val="20000"/>
                        </a:spcBef>
                        <a:spcAft>
                          <a:spcPct val="0"/>
                        </a:spcAft>
                        <a:defRPr>
                          <a:solidFill>
                            <a:schemeClr val="tx1"/>
                          </a:solidFill>
                          <a:latin typeface="Comic Sans MS" pitchFamily="66" charset="0"/>
                        </a:defRPr>
                      </a:lvl6pPr>
                      <a:lvl7pPr marL="2971800" indent="-228600" eaLnBrk="0" fontAlgn="base" hangingPunct="0">
                        <a:spcBef>
                          <a:spcPct val="20000"/>
                        </a:spcBef>
                        <a:spcAft>
                          <a:spcPct val="0"/>
                        </a:spcAft>
                        <a:defRPr>
                          <a:solidFill>
                            <a:schemeClr val="tx1"/>
                          </a:solidFill>
                          <a:latin typeface="Comic Sans MS" pitchFamily="66" charset="0"/>
                        </a:defRPr>
                      </a:lvl7pPr>
                      <a:lvl8pPr marL="3429000" indent="-228600" eaLnBrk="0" fontAlgn="base" hangingPunct="0">
                        <a:spcBef>
                          <a:spcPct val="20000"/>
                        </a:spcBef>
                        <a:spcAft>
                          <a:spcPct val="0"/>
                        </a:spcAft>
                        <a:defRPr>
                          <a:solidFill>
                            <a:schemeClr val="tx1"/>
                          </a:solidFill>
                          <a:latin typeface="Comic Sans MS" pitchFamily="66" charset="0"/>
                        </a:defRPr>
                      </a:lvl8pPr>
                      <a:lvl9pPr marL="3886200" indent="-228600" eaLnBrk="0" fontAlgn="base" hangingPunct="0">
                        <a:spcBef>
                          <a:spcPct val="20000"/>
                        </a:spcBef>
                        <a:spcAft>
                          <a:spcPct val="0"/>
                        </a:spcAft>
                        <a:defRPr>
                          <a:solidFill>
                            <a:schemeClr val="tx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Comic Sans MS" pitchFamily="66" charset="0"/>
                        </a:rPr>
                        <a:t>minimize:</a:t>
                      </a:r>
                    </a:p>
                  </a:txBody>
                  <a:tcPr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330200">
                <a:tc>
                  <a:txBody>
                    <a:bodyPr/>
                    <a:lstStyle>
                      <a:lvl1pPr>
                        <a:spcBef>
                          <a:spcPct val="20000"/>
                        </a:spcBef>
                        <a:defRPr sz="2000">
                          <a:solidFill>
                            <a:schemeClr val="tx1"/>
                          </a:solidFill>
                          <a:latin typeface="Comic Sans MS" pitchFamily="66" charset="0"/>
                        </a:defRPr>
                      </a:lvl1pPr>
                      <a:lvl2pPr marL="742950" indent="-285750">
                        <a:spcBef>
                          <a:spcPct val="20000"/>
                        </a:spcBef>
                        <a:defRPr sz="2000">
                          <a:solidFill>
                            <a:schemeClr val="tx1"/>
                          </a:solidFill>
                          <a:latin typeface="Comic Sans MS" pitchFamily="66" charset="0"/>
                        </a:defRPr>
                      </a:lvl2pPr>
                      <a:lvl3pPr marL="1143000" indent="-228600">
                        <a:spcBef>
                          <a:spcPct val="20000"/>
                        </a:spcBef>
                        <a:defRPr sz="2000">
                          <a:solidFill>
                            <a:schemeClr val="tx1"/>
                          </a:solidFill>
                          <a:latin typeface="Comic Sans MS" pitchFamily="66" charset="0"/>
                        </a:defRPr>
                      </a:lvl3pPr>
                      <a:lvl4pPr marL="1600200" indent="-228600">
                        <a:spcBef>
                          <a:spcPct val="20000"/>
                        </a:spcBef>
                        <a:defRPr>
                          <a:solidFill>
                            <a:schemeClr val="tx1"/>
                          </a:solidFill>
                          <a:latin typeface="Comic Sans MS" pitchFamily="66" charset="0"/>
                        </a:defRPr>
                      </a:lvl4pPr>
                      <a:lvl5pPr marL="2057400" indent="-228600">
                        <a:spcBef>
                          <a:spcPct val="20000"/>
                        </a:spcBef>
                        <a:defRPr>
                          <a:solidFill>
                            <a:schemeClr val="tx1"/>
                          </a:solidFill>
                          <a:latin typeface="Comic Sans MS" pitchFamily="66" charset="0"/>
                        </a:defRPr>
                      </a:lvl5pPr>
                      <a:lvl6pPr marL="2514600" indent="-228600" eaLnBrk="0" fontAlgn="base" hangingPunct="0">
                        <a:spcBef>
                          <a:spcPct val="20000"/>
                        </a:spcBef>
                        <a:spcAft>
                          <a:spcPct val="0"/>
                        </a:spcAft>
                        <a:defRPr>
                          <a:solidFill>
                            <a:schemeClr val="tx1"/>
                          </a:solidFill>
                          <a:latin typeface="Comic Sans MS" pitchFamily="66" charset="0"/>
                        </a:defRPr>
                      </a:lvl6pPr>
                      <a:lvl7pPr marL="2971800" indent="-228600" eaLnBrk="0" fontAlgn="base" hangingPunct="0">
                        <a:spcBef>
                          <a:spcPct val="20000"/>
                        </a:spcBef>
                        <a:spcAft>
                          <a:spcPct val="0"/>
                        </a:spcAft>
                        <a:defRPr>
                          <a:solidFill>
                            <a:schemeClr val="tx1"/>
                          </a:solidFill>
                          <a:latin typeface="Comic Sans MS" pitchFamily="66" charset="0"/>
                        </a:defRPr>
                      </a:lvl7pPr>
                      <a:lvl8pPr marL="3429000" indent="-228600" eaLnBrk="0" fontAlgn="base" hangingPunct="0">
                        <a:spcBef>
                          <a:spcPct val="20000"/>
                        </a:spcBef>
                        <a:spcAft>
                          <a:spcPct val="0"/>
                        </a:spcAft>
                        <a:defRPr>
                          <a:solidFill>
                            <a:schemeClr val="tx1"/>
                          </a:solidFill>
                          <a:latin typeface="Comic Sans MS" pitchFamily="66" charset="0"/>
                        </a:defRPr>
                      </a:lvl8pPr>
                      <a:lvl9pPr marL="3886200" indent="-228600" eaLnBrk="0" fontAlgn="base" hangingPunct="0">
                        <a:spcBef>
                          <a:spcPct val="20000"/>
                        </a:spcBef>
                        <a:spcAft>
                          <a:spcPct val="0"/>
                        </a:spcAft>
                        <a:defRPr>
                          <a:solidFill>
                            <a:schemeClr val="tx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Comic Sans MS" pitchFamily="66" charset="0"/>
                      </a:endParaRP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gridSpan="2">
                  <a:txBody>
                    <a:bodyPr/>
                    <a:lstStyle>
                      <a:lvl1pPr>
                        <a:spcBef>
                          <a:spcPct val="20000"/>
                        </a:spcBef>
                        <a:defRPr sz="2000">
                          <a:solidFill>
                            <a:schemeClr val="tx1"/>
                          </a:solidFill>
                          <a:latin typeface="Comic Sans MS" pitchFamily="66" charset="0"/>
                        </a:defRPr>
                      </a:lvl1pPr>
                      <a:lvl2pPr marL="742950" indent="-285750">
                        <a:spcBef>
                          <a:spcPct val="20000"/>
                        </a:spcBef>
                        <a:defRPr sz="2000">
                          <a:solidFill>
                            <a:schemeClr val="tx1"/>
                          </a:solidFill>
                          <a:latin typeface="Comic Sans MS" pitchFamily="66" charset="0"/>
                        </a:defRPr>
                      </a:lvl2pPr>
                      <a:lvl3pPr marL="1143000" indent="-228600">
                        <a:spcBef>
                          <a:spcPct val="20000"/>
                        </a:spcBef>
                        <a:defRPr sz="2000">
                          <a:solidFill>
                            <a:schemeClr val="tx1"/>
                          </a:solidFill>
                          <a:latin typeface="Comic Sans MS" pitchFamily="66" charset="0"/>
                        </a:defRPr>
                      </a:lvl3pPr>
                      <a:lvl4pPr marL="1600200" indent="-228600">
                        <a:spcBef>
                          <a:spcPct val="20000"/>
                        </a:spcBef>
                        <a:defRPr>
                          <a:solidFill>
                            <a:schemeClr val="tx1"/>
                          </a:solidFill>
                          <a:latin typeface="Comic Sans MS" pitchFamily="66" charset="0"/>
                        </a:defRPr>
                      </a:lvl4pPr>
                      <a:lvl5pPr marL="2057400" indent="-228600">
                        <a:spcBef>
                          <a:spcPct val="20000"/>
                        </a:spcBef>
                        <a:defRPr>
                          <a:solidFill>
                            <a:schemeClr val="tx1"/>
                          </a:solidFill>
                          <a:latin typeface="Comic Sans MS" pitchFamily="66" charset="0"/>
                        </a:defRPr>
                      </a:lvl5pPr>
                      <a:lvl6pPr marL="2514600" indent="-228600" eaLnBrk="0" fontAlgn="base" hangingPunct="0">
                        <a:spcBef>
                          <a:spcPct val="20000"/>
                        </a:spcBef>
                        <a:spcAft>
                          <a:spcPct val="0"/>
                        </a:spcAft>
                        <a:defRPr>
                          <a:solidFill>
                            <a:schemeClr val="tx1"/>
                          </a:solidFill>
                          <a:latin typeface="Comic Sans MS" pitchFamily="66" charset="0"/>
                        </a:defRPr>
                      </a:lvl6pPr>
                      <a:lvl7pPr marL="2971800" indent="-228600" eaLnBrk="0" fontAlgn="base" hangingPunct="0">
                        <a:spcBef>
                          <a:spcPct val="20000"/>
                        </a:spcBef>
                        <a:spcAft>
                          <a:spcPct val="0"/>
                        </a:spcAft>
                        <a:defRPr>
                          <a:solidFill>
                            <a:schemeClr val="tx1"/>
                          </a:solidFill>
                          <a:latin typeface="Comic Sans MS" pitchFamily="66" charset="0"/>
                        </a:defRPr>
                      </a:lvl7pPr>
                      <a:lvl8pPr marL="3429000" indent="-228600" eaLnBrk="0" fontAlgn="base" hangingPunct="0">
                        <a:spcBef>
                          <a:spcPct val="20000"/>
                        </a:spcBef>
                        <a:spcAft>
                          <a:spcPct val="0"/>
                        </a:spcAft>
                        <a:defRPr>
                          <a:solidFill>
                            <a:schemeClr val="tx1"/>
                          </a:solidFill>
                          <a:latin typeface="Comic Sans MS" pitchFamily="66" charset="0"/>
                        </a:defRPr>
                      </a:lvl8pPr>
                      <a:lvl9pPr marL="3886200" indent="-228600" eaLnBrk="0" fontAlgn="base" hangingPunct="0">
                        <a:spcBef>
                          <a:spcPct val="20000"/>
                        </a:spcBef>
                        <a:spcAft>
                          <a:spcPct val="0"/>
                        </a:spcAft>
                        <a:defRPr>
                          <a:solidFill>
                            <a:schemeClr val="tx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Comic Sans MS" pitchFamily="66" charset="0"/>
                        </a:rPr>
                        <a:t>z = -2x</a:t>
                      </a:r>
                      <a:r>
                        <a:rPr kumimoji="0" lang="en-US" altLang="en-US" sz="2400" b="0" i="0" u="none" strike="noStrike" cap="none" normalizeH="0" baseline="-25000" smtClean="0">
                          <a:ln>
                            <a:noFill/>
                          </a:ln>
                          <a:solidFill>
                            <a:schemeClr val="tx1"/>
                          </a:solidFill>
                          <a:effectLst/>
                          <a:latin typeface="Comic Sans MS" pitchFamily="66" charset="0"/>
                        </a:rPr>
                        <a:t>1</a:t>
                      </a:r>
                      <a:r>
                        <a:rPr kumimoji="0" lang="en-US" altLang="en-US" sz="2400" b="0" i="0" u="none" strike="noStrike" cap="none" normalizeH="0" baseline="0" smtClean="0">
                          <a:ln>
                            <a:noFill/>
                          </a:ln>
                          <a:solidFill>
                            <a:schemeClr val="tx1"/>
                          </a:solidFill>
                          <a:effectLst/>
                          <a:latin typeface="Comic Sans MS" pitchFamily="66" charset="0"/>
                        </a:rPr>
                        <a:t> - 3x</a:t>
                      </a:r>
                      <a:r>
                        <a:rPr kumimoji="0" lang="en-US" altLang="en-US" sz="2400" b="0" i="0" u="none" strike="noStrike" cap="none" normalizeH="0" baseline="-25000" smtClean="0">
                          <a:ln>
                            <a:noFill/>
                          </a:ln>
                          <a:solidFill>
                            <a:schemeClr val="tx1"/>
                          </a:solidFill>
                          <a:effectLst/>
                          <a:latin typeface="Comic Sans MS" pitchFamily="66" charset="0"/>
                        </a:rPr>
                        <a:t>2</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r>
              <a:tr h="330200">
                <a:tc gridSpan="3">
                  <a:txBody>
                    <a:bodyPr/>
                    <a:lstStyle>
                      <a:lvl1pPr>
                        <a:spcBef>
                          <a:spcPct val="20000"/>
                        </a:spcBef>
                        <a:defRPr sz="2000">
                          <a:solidFill>
                            <a:schemeClr val="tx1"/>
                          </a:solidFill>
                          <a:latin typeface="Comic Sans MS" pitchFamily="66" charset="0"/>
                        </a:defRPr>
                      </a:lvl1pPr>
                      <a:lvl2pPr marL="742950" indent="-285750">
                        <a:spcBef>
                          <a:spcPct val="20000"/>
                        </a:spcBef>
                        <a:defRPr sz="2000">
                          <a:solidFill>
                            <a:schemeClr val="tx1"/>
                          </a:solidFill>
                          <a:latin typeface="Comic Sans MS" pitchFamily="66" charset="0"/>
                        </a:defRPr>
                      </a:lvl2pPr>
                      <a:lvl3pPr marL="1143000" indent="-228600">
                        <a:spcBef>
                          <a:spcPct val="20000"/>
                        </a:spcBef>
                        <a:defRPr sz="2000">
                          <a:solidFill>
                            <a:schemeClr val="tx1"/>
                          </a:solidFill>
                          <a:latin typeface="Comic Sans MS" pitchFamily="66" charset="0"/>
                        </a:defRPr>
                      </a:lvl3pPr>
                      <a:lvl4pPr marL="1600200" indent="-228600">
                        <a:spcBef>
                          <a:spcPct val="20000"/>
                        </a:spcBef>
                        <a:defRPr>
                          <a:solidFill>
                            <a:schemeClr val="tx1"/>
                          </a:solidFill>
                          <a:latin typeface="Comic Sans MS" pitchFamily="66" charset="0"/>
                        </a:defRPr>
                      </a:lvl4pPr>
                      <a:lvl5pPr marL="2057400" indent="-228600">
                        <a:spcBef>
                          <a:spcPct val="20000"/>
                        </a:spcBef>
                        <a:defRPr>
                          <a:solidFill>
                            <a:schemeClr val="tx1"/>
                          </a:solidFill>
                          <a:latin typeface="Comic Sans MS" pitchFamily="66" charset="0"/>
                        </a:defRPr>
                      </a:lvl5pPr>
                      <a:lvl6pPr marL="2514600" indent="-228600" eaLnBrk="0" fontAlgn="base" hangingPunct="0">
                        <a:spcBef>
                          <a:spcPct val="20000"/>
                        </a:spcBef>
                        <a:spcAft>
                          <a:spcPct val="0"/>
                        </a:spcAft>
                        <a:defRPr>
                          <a:solidFill>
                            <a:schemeClr val="tx1"/>
                          </a:solidFill>
                          <a:latin typeface="Comic Sans MS" pitchFamily="66" charset="0"/>
                        </a:defRPr>
                      </a:lvl6pPr>
                      <a:lvl7pPr marL="2971800" indent="-228600" eaLnBrk="0" fontAlgn="base" hangingPunct="0">
                        <a:spcBef>
                          <a:spcPct val="20000"/>
                        </a:spcBef>
                        <a:spcAft>
                          <a:spcPct val="0"/>
                        </a:spcAft>
                        <a:defRPr>
                          <a:solidFill>
                            <a:schemeClr val="tx1"/>
                          </a:solidFill>
                          <a:latin typeface="Comic Sans MS" pitchFamily="66" charset="0"/>
                        </a:defRPr>
                      </a:lvl7pPr>
                      <a:lvl8pPr marL="3429000" indent="-228600" eaLnBrk="0" fontAlgn="base" hangingPunct="0">
                        <a:spcBef>
                          <a:spcPct val="20000"/>
                        </a:spcBef>
                        <a:spcAft>
                          <a:spcPct val="0"/>
                        </a:spcAft>
                        <a:defRPr>
                          <a:solidFill>
                            <a:schemeClr val="tx1"/>
                          </a:solidFill>
                          <a:latin typeface="Comic Sans MS" pitchFamily="66" charset="0"/>
                        </a:defRPr>
                      </a:lvl8pPr>
                      <a:lvl9pPr marL="3886200" indent="-228600" eaLnBrk="0" fontAlgn="base" hangingPunct="0">
                        <a:spcBef>
                          <a:spcPct val="20000"/>
                        </a:spcBef>
                        <a:spcAft>
                          <a:spcPct val="0"/>
                        </a:spcAft>
                        <a:defRPr>
                          <a:solidFill>
                            <a:schemeClr val="tx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Comic Sans MS" pitchFamily="66" charset="0"/>
                        </a:rPr>
                        <a:t>subject to:</a:t>
                      </a:r>
                    </a:p>
                  </a:txBody>
                  <a:tcPr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330200">
                <a:tc>
                  <a:txBody>
                    <a:bodyPr/>
                    <a:lstStyle>
                      <a:lvl1pPr>
                        <a:spcBef>
                          <a:spcPct val="20000"/>
                        </a:spcBef>
                        <a:defRPr sz="2000">
                          <a:solidFill>
                            <a:schemeClr val="tx1"/>
                          </a:solidFill>
                          <a:latin typeface="Comic Sans MS" pitchFamily="66" charset="0"/>
                        </a:defRPr>
                      </a:lvl1pPr>
                      <a:lvl2pPr marL="742950" indent="-285750">
                        <a:spcBef>
                          <a:spcPct val="20000"/>
                        </a:spcBef>
                        <a:defRPr sz="2000">
                          <a:solidFill>
                            <a:schemeClr val="tx1"/>
                          </a:solidFill>
                          <a:latin typeface="Comic Sans MS" pitchFamily="66" charset="0"/>
                        </a:defRPr>
                      </a:lvl2pPr>
                      <a:lvl3pPr marL="1143000" indent="-228600">
                        <a:spcBef>
                          <a:spcPct val="20000"/>
                        </a:spcBef>
                        <a:defRPr sz="2000">
                          <a:solidFill>
                            <a:schemeClr val="tx1"/>
                          </a:solidFill>
                          <a:latin typeface="Comic Sans MS" pitchFamily="66" charset="0"/>
                        </a:defRPr>
                      </a:lvl3pPr>
                      <a:lvl4pPr marL="1600200" indent="-228600">
                        <a:spcBef>
                          <a:spcPct val="20000"/>
                        </a:spcBef>
                        <a:defRPr>
                          <a:solidFill>
                            <a:schemeClr val="tx1"/>
                          </a:solidFill>
                          <a:latin typeface="Comic Sans MS" pitchFamily="66" charset="0"/>
                        </a:defRPr>
                      </a:lvl4pPr>
                      <a:lvl5pPr marL="2057400" indent="-228600">
                        <a:spcBef>
                          <a:spcPct val="20000"/>
                        </a:spcBef>
                        <a:defRPr>
                          <a:solidFill>
                            <a:schemeClr val="tx1"/>
                          </a:solidFill>
                          <a:latin typeface="Comic Sans MS" pitchFamily="66" charset="0"/>
                        </a:defRPr>
                      </a:lvl5pPr>
                      <a:lvl6pPr marL="2514600" indent="-228600" eaLnBrk="0" fontAlgn="base" hangingPunct="0">
                        <a:spcBef>
                          <a:spcPct val="20000"/>
                        </a:spcBef>
                        <a:spcAft>
                          <a:spcPct val="0"/>
                        </a:spcAft>
                        <a:defRPr>
                          <a:solidFill>
                            <a:schemeClr val="tx1"/>
                          </a:solidFill>
                          <a:latin typeface="Comic Sans MS" pitchFamily="66" charset="0"/>
                        </a:defRPr>
                      </a:lvl6pPr>
                      <a:lvl7pPr marL="2971800" indent="-228600" eaLnBrk="0" fontAlgn="base" hangingPunct="0">
                        <a:spcBef>
                          <a:spcPct val="20000"/>
                        </a:spcBef>
                        <a:spcAft>
                          <a:spcPct val="0"/>
                        </a:spcAft>
                        <a:defRPr>
                          <a:solidFill>
                            <a:schemeClr val="tx1"/>
                          </a:solidFill>
                          <a:latin typeface="Comic Sans MS" pitchFamily="66" charset="0"/>
                        </a:defRPr>
                      </a:lvl7pPr>
                      <a:lvl8pPr marL="3429000" indent="-228600" eaLnBrk="0" fontAlgn="base" hangingPunct="0">
                        <a:spcBef>
                          <a:spcPct val="20000"/>
                        </a:spcBef>
                        <a:spcAft>
                          <a:spcPct val="0"/>
                        </a:spcAft>
                        <a:defRPr>
                          <a:solidFill>
                            <a:schemeClr val="tx1"/>
                          </a:solidFill>
                          <a:latin typeface="Comic Sans MS" pitchFamily="66" charset="0"/>
                        </a:defRPr>
                      </a:lvl8pPr>
                      <a:lvl9pPr marL="3886200" indent="-228600" eaLnBrk="0" fontAlgn="base" hangingPunct="0">
                        <a:spcBef>
                          <a:spcPct val="20000"/>
                        </a:spcBef>
                        <a:spcAft>
                          <a:spcPct val="0"/>
                        </a:spcAft>
                        <a:defRPr>
                          <a:solidFill>
                            <a:schemeClr val="tx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Comic Sans MS" pitchFamily="66" charset="0"/>
                      </a:endParaRP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chemeClr val="tx1"/>
                          </a:solidFill>
                          <a:latin typeface="Comic Sans MS" pitchFamily="66" charset="0"/>
                        </a:defRPr>
                      </a:lvl1pPr>
                      <a:lvl2pPr marL="742950" indent="-285750">
                        <a:spcBef>
                          <a:spcPct val="20000"/>
                        </a:spcBef>
                        <a:defRPr sz="2000">
                          <a:solidFill>
                            <a:schemeClr val="tx1"/>
                          </a:solidFill>
                          <a:latin typeface="Comic Sans MS" pitchFamily="66" charset="0"/>
                        </a:defRPr>
                      </a:lvl2pPr>
                      <a:lvl3pPr marL="1143000" indent="-228600">
                        <a:spcBef>
                          <a:spcPct val="20000"/>
                        </a:spcBef>
                        <a:defRPr sz="2000">
                          <a:solidFill>
                            <a:schemeClr val="tx1"/>
                          </a:solidFill>
                          <a:latin typeface="Comic Sans MS" pitchFamily="66" charset="0"/>
                        </a:defRPr>
                      </a:lvl3pPr>
                      <a:lvl4pPr marL="1600200" indent="-228600">
                        <a:spcBef>
                          <a:spcPct val="20000"/>
                        </a:spcBef>
                        <a:defRPr>
                          <a:solidFill>
                            <a:schemeClr val="tx1"/>
                          </a:solidFill>
                          <a:latin typeface="Comic Sans MS" pitchFamily="66" charset="0"/>
                        </a:defRPr>
                      </a:lvl4pPr>
                      <a:lvl5pPr marL="2057400" indent="-228600">
                        <a:spcBef>
                          <a:spcPct val="20000"/>
                        </a:spcBef>
                        <a:defRPr>
                          <a:solidFill>
                            <a:schemeClr val="tx1"/>
                          </a:solidFill>
                          <a:latin typeface="Comic Sans MS" pitchFamily="66" charset="0"/>
                        </a:defRPr>
                      </a:lvl5pPr>
                      <a:lvl6pPr marL="2514600" indent="-228600" eaLnBrk="0" fontAlgn="base" hangingPunct="0">
                        <a:spcBef>
                          <a:spcPct val="20000"/>
                        </a:spcBef>
                        <a:spcAft>
                          <a:spcPct val="0"/>
                        </a:spcAft>
                        <a:defRPr>
                          <a:solidFill>
                            <a:schemeClr val="tx1"/>
                          </a:solidFill>
                          <a:latin typeface="Comic Sans MS" pitchFamily="66" charset="0"/>
                        </a:defRPr>
                      </a:lvl6pPr>
                      <a:lvl7pPr marL="2971800" indent="-228600" eaLnBrk="0" fontAlgn="base" hangingPunct="0">
                        <a:spcBef>
                          <a:spcPct val="20000"/>
                        </a:spcBef>
                        <a:spcAft>
                          <a:spcPct val="0"/>
                        </a:spcAft>
                        <a:defRPr>
                          <a:solidFill>
                            <a:schemeClr val="tx1"/>
                          </a:solidFill>
                          <a:latin typeface="Comic Sans MS" pitchFamily="66" charset="0"/>
                        </a:defRPr>
                      </a:lvl7pPr>
                      <a:lvl8pPr marL="3429000" indent="-228600" eaLnBrk="0" fontAlgn="base" hangingPunct="0">
                        <a:spcBef>
                          <a:spcPct val="20000"/>
                        </a:spcBef>
                        <a:spcAft>
                          <a:spcPct val="0"/>
                        </a:spcAft>
                        <a:defRPr>
                          <a:solidFill>
                            <a:schemeClr val="tx1"/>
                          </a:solidFill>
                          <a:latin typeface="Comic Sans MS" pitchFamily="66" charset="0"/>
                        </a:defRPr>
                      </a:lvl8pPr>
                      <a:lvl9pPr marL="3886200" indent="-228600" eaLnBrk="0" fontAlgn="base" hangingPunct="0">
                        <a:spcBef>
                          <a:spcPct val="20000"/>
                        </a:spcBef>
                        <a:spcAft>
                          <a:spcPct val="0"/>
                        </a:spcAft>
                        <a:defRPr>
                          <a:solidFill>
                            <a:schemeClr val="tx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Comic Sans MS" pitchFamily="66" charset="0"/>
                        </a:rPr>
                        <a:t>x</a:t>
                      </a:r>
                      <a:r>
                        <a:rPr kumimoji="0" lang="en-US" altLang="en-US" sz="2400" b="0" i="0" u="none" strike="noStrike" cap="none" normalizeH="0" baseline="-25000" smtClean="0">
                          <a:ln>
                            <a:noFill/>
                          </a:ln>
                          <a:solidFill>
                            <a:schemeClr val="tx1"/>
                          </a:solidFill>
                          <a:effectLst/>
                          <a:latin typeface="Comic Sans MS" pitchFamily="66" charset="0"/>
                        </a:rPr>
                        <a:t>1</a:t>
                      </a:r>
                      <a:r>
                        <a:rPr kumimoji="0" lang="en-US" altLang="en-US" sz="2400" b="0" i="0" u="none" strike="noStrike" cap="none" normalizeH="0" baseline="0" smtClean="0">
                          <a:ln>
                            <a:noFill/>
                          </a:ln>
                          <a:solidFill>
                            <a:schemeClr val="tx1"/>
                          </a:solidFill>
                          <a:effectLst/>
                          <a:latin typeface="Comic Sans MS" pitchFamily="66" charset="0"/>
                        </a:rPr>
                        <a:t> – 2x</a:t>
                      </a:r>
                      <a:r>
                        <a:rPr kumimoji="0" lang="en-US" altLang="en-US" sz="2400" b="0" i="0" u="none" strike="noStrike" cap="none" normalizeH="0" baseline="-25000" smtClean="0">
                          <a:ln>
                            <a:noFill/>
                          </a:ln>
                          <a:solidFill>
                            <a:schemeClr val="tx1"/>
                          </a:solidFill>
                          <a:effectLst/>
                          <a:latin typeface="Comic Sans MS" pitchFamily="66" charset="0"/>
                        </a:rPr>
                        <a:t>2</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chemeClr val="tx1"/>
                          </a:solidFill>
                          <a:latin typeface="Comic Sans MS" pitchFamily="66" charset="0"/>
                        </a:defRPr>
                      </a:lvl1pPr>
                      <a:lvl2pPr marL="742950" indent="-285750">
                        <a:spcBef>
                          <a:spcPct val="20000"/>
                        </a:spcBef>
                        <a:defRPr sz="2000">
                          <a:solidFill>
                            <a:schemeClr val="tx1"/>
                          </a:solidFill>
                          <a:latin typeface="Comic Sans MS" pitchFamily="66" charset="0"/>
                        </a:defRPr>
                      </a:lvl2pPr>
                      <a:lvl3pPr marL="1143000" indent="-228600">
                        <a:spcBef>
                          <a:spcPct val="20000"/>
                        </a:spcBef>
                        <a:defRPr sz="2000">
                          <a:solidFill>
                            <a:schemeClr val="tx1"/>
                          </a:solidFill>
                          <a:latin typeface="Comic Sans MS" pitchFamily="66" charset="0"/>
                        </a:defRPr>
                      </a:lvl3pPr>
                      <a:lvl4pPr marL="1600200" indent="-228600">
                        <a:spcBef>
                          <a:spcPct val="20000"/>
                        </a:spcBef>
                        <a:defRPr>
                          <a:solidFill>
                            <a:schemeClr val="tx1"/>
                          </a:solidFill>
                          <a:latin typeface="Comic Sans MS" pitchFamily="66" charset="0"/>
                        </a:defRPr>
                      </a:lvl4pPr>
                      <a:lvl5pPr marL="2057400" indent="-228600">
                        <a:spcBef>
                          <a:spcPct val="20000"/>
                        </a:spcBef>
                        <a:defRPr>
                          <a:solidFill>
                            <a:schemeClr val="tx1"/>
                          </a:solidFill>
                          <a:latin typeface="Comic Sans MS" pitchFamily="66" charset="0"/>
                        </a:defRPr>
                      </a:lvl5pPr>
                      <a:lvl6pPr marL="2514600" indent="-228600" eaLnBrk="0" fontAlgn="base" hangingPunct="0">
                        <a:spcBef>
                          <a:spcPct val="20000"/>
                        </a:spcBef>
                        <a:spcAft>
                          <a:spcPct val="0"/>
                        </a:spcAft>
                        <a:defRPr>
                          <a:solidFill>
                            <a:schemeClr val="tx1"/>
                          </a:solidFill>
                          <a:latin typeface="Comic Sans MS" pitchFamily="66" charset="0"/>
                        </a:defRPr>
                      </a:lvl6pPr>
                      <a:lvl7pPr marL="2971800" indent="-228600" eaLnBrk="0" fontAlgn="base" hangingPunct="0">
                        <a:spcBef>
                          <a:spcPct val="20000"/>
                        </a:spcBef>
                        <a:spcAft>
                          <a:spcPct val="0"/>
                        </a:spcAft>
                        <a:defRPr>
                          <a:solidFill>
                            <a:schemeClr val="tx1"/>
                          </a:solidFill>
                          <a:latin typeface="Comic Sans MS" pitchFamily="66" charset="0"/>
                        </a:defRPr>
                      </a:lvl7pPr>
                      <a:lvl8pPr marL="3429000" indent="-228600" eaLnBrk="0" fontAlgn="base" hangingPunct="0">
                        <a:spcBef>
                          <a:spcPct val="20000"/>
                        </a:spcBef>
                        <a:spcAft>
                          <a:spcPct val="0"/>
                        </a:spcAft>
                        <a:defRPr>
                          <a:solidFill>
                            <a:schemeClr val="tx1"/>
                          </a:solidFill>
                          <a:latin typeface="Comic Sans MS" pitchFamily="66" charset="0"/>
                        </a:defRPr>
                      </a:lvl8pPr>
                      <a:lvl9pPr marL="3886200" indent="-228600" eaLnBrk="0" fontAlgn="base" hangingPunct="0">
                        <a:spcBef>
                          <a:spcPct val="20000"/>
                        </a:spcBef>
                        <a:spcAft>
                          <a:spcPct val="0"/>
                        </a:spcAft>
                        <a:defRPr>
                          <a:solidFill>
                            <a:schemeClr val="tx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altLang="en-US" sz="2400" b="0" i="0" u="none" strike="noStrike" cap="none" normalizeH="0" baseline="0" smtClean="0">
                          <a:ln>
                            <a:noFill/>
                          </a:ln>
                          <a:solidFill>
                            <a:schemeClr val="tx1"/>
                          </a:solidFill>
                          <a:effectLst/>
                          <a:latin typeface="Comic Sans MS" pitchFamily="66" charset="0"/>
                        </a:rPr>
                        <a:t> 4</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r>
              <a:tr h="330200">
                <a:tc>
                  <a:txBody>
                    <a:bodyPr/>
                    <a:lstStyle>
                      <a:lvl1pPr>
                        <a:spcBef>
                          <a:spcPct val="20000"/>
                        </a:spcBef>
                        <a:defRPr sz="2000">
                          <a:solidFill>
                            <a:schemeClr val="tx1"/>
                          </a:solidFill>
                          <a:latin typeface="Comic Sans MS" pitchFamily="66" charset="0"/>
                        </a:defRPr>
                      </a:lvl1pPr>
                      <a:lvl2pPr marL="742950" indent="-285750">
                        <a:spcBef>
                          <a:spcPct val="20000"/>
                        </a:spcBef>
                        <a:defRPr sz="2000">
                          <a:solidFill>
                            <a:schemeClr val="tx1"/>
                          </a:solidFill>
                          <a:latin typeface="Comic Sans MS" pitchFamily="66" charset="0"/>
                        </a:defRPr>
                      </a:lvl2pPr>
                      <a:lvl3pPr marL="1143000" indent="-228600">
                        <a:spcBef>
                          <a:spcPct val="20000"/>
                        </a:spcBef>
                        <a:defRPr sz="2000">
                          <a:solidFill>
                            <a:schemeClr val="tx1"/>
                          </a:solidFill>
                          <a:latin typeface="Comic Sans MS" pitchFamily="66" charset="0"/>
                        </a:defRPr>
                      </a:lvl3pPr>
                      <a:lvl4pPr marL="1600200" indent="-228600">
                        <a:spcBef>
                          <a:spcPct val="20000"/>
                        </a:spcBef>
                        <a:defRPr>
                          <a:solidFill>
                            <a:schemeClr val="tx1"/>
                          </a:solidFill>
                          <a:latin typeface="Comic Sans MS" pitchFamily="66" charset="0"/>
                        </a:defRPr>
                      </a:lvl4pPr>
                      <a:lvl5pPr marL="2057400" indent="-228600">
                        <a:spcBef>
                          <a:spcPct val="20000"/>
                        </a:spcBef>
                        <a:defRPr>
                          <a:solidFill>
                            <a:schemeClr val="tx1"/>
                          </a:solidFill>
                          <a:latin typeface="Comic Sans MS" pitchFamily="66" charset="0"/>
                        </a:defRPr>
                      </a:lvl5pPr>
                      <a:lvl6pPr marL="2514600" indent="-228600" eaLnBrk="0" fontAlgn="base" hangingPunct="0">
                        <a:spcBef>
                          <a:spcPct val="20000"/>
                        </a:spcBef>
                        <a:spcAft>
                          <a:spcPct val="0"/>
                        </a:spcAft>
                        <a:defRPr>
                          <a:solidFill>
                            <a:schemeClr val="tx1"/>
                          </a:solidFill>
                          <a:latin typeface="Comic Sans MS" pitchFamily="66" charset="0"/>
                        </a:defRPr>
                      </a:lvl6pPr>
                      <a:lvl7pPr marL="2971800" indent="-228600" eaLnBrk="0" fontAlgn="base" hangingPunct="0">
                        <a:spcBef>
                          <a:spcPct val="20000"/>
                        </a:spcBef>
                        <a:spcAft>
                          <a:spcPct val="0"/>
                        </a:spcAft>
                        <a:defRPr>
                          <a:solidFill>
                            <a:schemeClr val="tx1"/>
                          </a:solidFill>
                          <a:latin typeface="Comic Sans MS" pitchFamily="66" charset="0"/>
                        </a:defRPr>
                      </a:lvl7pPr>
                      <a:lvl8pPr marL="3429000" indent="-228600" eaLnBrk="0" fontAlgn="base" hangingPunct="0">
                        <a:spcBef>
                          <a:spcPct val="20000"/>
                        </a:spcBef>
                        <a:spcAft>
                          <a:spcPct val="0"/>
                        </a:spcAft>
                        <a:defRPr>
                          <a:solidFill>
                            <a:schemeClr val="tx1"/>
                          </a:solidFill>
                          <a:latin typeface="Comic Sans MS" pitchFamily="66" charset="0"/>
                        </a:defRPr>
                      </a:lvl8pPr>
                      <a:lvl9pPr marL="3886200" indent="-228600" eaLnBrk="0" fontAlgn="base" hangingPunct="0">
                        <a:spcBef>
                          <a:spcPct val="20000"/>
                        </a:spcBef>
                        <a:spcAft>
                          <a:spcPct val="0"/>
                        </a:spcAft>
                        <a:defRPr>
                          <a:solidFill>
                            <a:schemeClr val="tx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Comic Sans MS" pitchFamily="66" charset="0"/>
                      </a:endParaRP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chemeClr val="tx1"/>
                          </a:solidFill>
                          <a:latin typeface="Comic Sans MS" pitchFamily="66" charset="0"/>
                        </a:defRPr>
                      </a:lvl1pPr>
                      <a:lvl2pPr marL="742950" indent="-285750">
                        <a:spcBef>
                          <a:spcPct val="20000"/>
                        </a:spcBef>
                        <a:defRPr sz="2000">
                          <a:solidFill>
                            <a:schemeClr val="tx1"/>
                          </a:solidFill>
                          <a:latin typeface="Comic Sans MS" pitchFamily="66" charset="0"/>
                        </a:defRPr>
                      </a:lvl2pPr>
                      <a:lvl3pPr marL="1143000" indent="-228600">
                        <a:spcBef>
                          <a:spcPct val="20000"/>
                        </a:spcBef>
                        <a:defRPr sz="2000">
                          <a:solidFill>
                            <a:schemeClr val="tx1"/>
                          </a:solidFill>
                          <a:latin typeface="Comic Sans MS" pitchFamily="66" charset="0"/>
                        </a:defRPr>
                      </a:lvl3pPr>
                      <a:lvl4pPr marL="1600200" indent="-228600">
                        <a:spcBef>
                          <a:spcPct val="20000"/>
                        </a:spcBef>
                        <a:defRPr>
                          <a:solidFill>
                            <a:schemeClr val="tx1"/>
                          </a:solidFill>
                          <a:latin typeface="Comic Sans MS" pitchFamily="66" charset="0"/>
                        </a:defRPr>
                      </a:lvl4pPr>
                      <a:lvl5pPr marL="2057400" indent="-228600">
                        <a:spcBef>
                          <a:spcPct val="20000"/>
                        </a:spcBef>
                        <a:defRPr>
                          <a:solidFill>
                            <a:schemeClr val="tx1"/>
                          </a:solidFill>
                          <a:latin typeface="Comic Sans MS" pitchFamily="66" charset="0"/>
                        </a:defRPr>
                      </a:lvl5pPr>
                      <a:lvl6pPr marL="2514600" indent="-228600" eaLnBrk="0" fontAlgn="base" hangingPunct="0">
                        <a:spcBef>
                          <a:spcPct val="20000"/>
                        </a:spcBef>
                        <a:spcAft>
                          <a:spcPct val="0"/>
                        </a:spcAft>
                        <a:defRPr>
                          <a:solidFill>
                            <a:schemeClr val="tx1"/>
                          </a:solidFill>
                          <a:latin typeface="Comic Sans MS" pitchFamily="66" charset="0"/>
                        </a:defRPr>
                      </a:lvl6pPr>
                      <a:lvl7pPr marL="2971800" indent="-228600" eaLnBrk="0" fontAlgn="base" hangingPunct="0">
                        <a:spcBef>
                          <a:spcPct val="20000"/>
                        </a:spcBef>
                        <a:spcAft>
                          <a:spcPct val="0"/>
                        </a:spcAft>
                        <a:defRPr>
                          <a:solidFill>
                            <a:schemeClr val="tx1"/>
                          </a:solidFill>
                          <a:latin typeface="Comic Sans MS" pitchFamily="66" charset="0"/>
                        </a:defRPr>
                      </a:lvl7pPr>
                      <a:lvl8pPr marL="3429000" indent="-228600" eaLnBrk="0" fontAlgn="base" hangingPunct="0">
                        <a:spcBef>
                          <a:spcPct val="20000"/>
                        </a:spcBef>
                        <a:spcAft>
                          <a:spcPct val="0"/>
                        </a:spcAft>
                        <a:defRPr>
                          <a:solidFill>
                            <a:schemeClr val="tx1"/>
                          </a:solidFill>
                          <a:latin typeface="Comic Sans MS" pitchFamily="66" charset="0"/>
                        </a:defRPr>
                      </a:lvl8pPr>
                      <a:lvl9pPr marL="3886200" indent="-228600" eaLnBrk="0" fontAlgn="base" hangingPunct="0">
                        <a:spcBef>
                          <a:spcPct val="20000"/>
                        </a:spcBef>
                        <a:spcAft>
                          <a:spcPct val="0"/>
                        </a:spcAft>
                        <a:defRPr>
                          <a:solidFill>
                            <a:schemeClr val="tx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Comic Sans MS" pitchFamily="66" charset="0"/>
                        </a:rPr>
                        <a:t>2x</a:t>
                      </a:r>
                      <a:r>
                        <a:rPr kumimoji="0" lang="en-US" altLang="en-US" sz="2400" b="0" i="0" u="none" strike="noStrike" cap="none" normalizeH="0" baseline="-25000" smtClean="0">
                          <a:ln>
                            <a:noFill/>
                          </a:ln>
                          <a:solidFill>
                            <a:schemeClr val="tx1"/>
                          </a:solidFill>
                          <a:effectLst/>
                          <a:latin typeface="Comic Sans MS" pitchFamily="66" charset="0"/>
                        </a:rPr>
                        <a:t>1</a:t>
                      </a:r>
                      <a:r>
                        <a:rPr kumimoji="0" lang="en-US" altLang="en-US" sz="2400" b="0" i="0" u="none" strike="noStrike" cap="none" normalizeH="0" baseline="0" smtClean="0">
                          <a:ln>
                            <a:noFill/>
                          </a:ln>
                          <a:solidFill>
                            <a:schemeClr val="tx1"/>
                          </a:solidFill>
                          <a:effectLst/>
                          <a:latin typeface="Comic Sans MS" pitchFamily="66" charset="0"/>
                        </a:rPr>
                        <a:t> + x</a:t>
                      </a:r>
                      <a:r>
                        <a:rPr kumimoji="0" lang="en-US" altLang="en-US" sz="2400" b="0" i="0" u="none" strike="noStrike" cap="none" normalizeH="0" baseline="-25000" smtClean="0">
                          <a:ln>
                            <a:noFill/>
                          </a:ln>
                          <a:solidFill>
                            <a:schemeClr val="tx1"/>
                          </a:solidFill>
                          <a:effectLst/>
                          <a:latin typeface="Comic Sans MS" pitchFamily="66" charset="0"/>
                        </a:rPr>
                        <a:t>2</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chemeClr val="tx1"/>
                          </a:solidFill>
                          <a:latin typeface="Comic Sans MS" pitchFamily="66" charset="0"/>
                        </a:defRPr>
                      </a:lvl1pPr>
                      <a:lvl2pPr marL="742950" indent="-285750">
                        <a:spcBef>
                          <a:spcPct val="20000"/>
                        </a:spcBef>
                        <a:defRPr sz="2000">
                          <a:solidFill>
                            <a:schemeClr val="tx1"/>
                          </a:solidFill>
                          <a:latin typeface="Comic Sans MS" pitchFamily="66" charset="0"/>
                        </a:defRPr>
                      </a:lvl2pPr>
                      <a:lvl3pPr marL="1143000" indent="-228600">
                        <a:spcBef>
                          <a:spcPct val="20000"/>
                        </a:spcBef>
                        <a:defRPr sz="2000">
                          <a:solidFill>
                            <a:schemeClr val="tx1"/>
                          </a:solidFill>
                          <a:latin typeface="Comic Sans MS" pitchFamily="66" charset="0"/>
                        </a:defRPr>
                      </a:lvl3pPr>
                      <a:lvl4pPr marL="1600200" indent="-228600">
                        <a:spcBef>
                          <a:spcPct val="20000"/>
                        </a:spcBef>
                        <a:defRPr>
                          <a:solidFill>
                            <a:schemeClr val="tx1"/>
                          </a:solidFill>
                          <a:latin typeface="Comic Sans MS" pitchFamily="66" charset="0"/>
                        </a:defRPr>
                      </a:lvl4pPr>
                      <a:lvl5pPr marL="2057400" indent="-228600">
                        <a:spcBef>
                          <a:spcPct val="20000"/>
                        </a:spcBef>
                        <a:defRPr>
                          <a:solidFill>
                            <a:schemeClr val="tx1"/>
                          </a:solidFill>
                          <a:latin typeface="Comic Sans MS" pitchFamily="66" charset="0"/>
                        </a:defRPr>
                      </a:lvl5pPr>
                      <a:lvl6pPr marL="2514600" indent="-228600" eaLnBrk="0" fontAlgn="base" hangingPunct="0">
                        <a:spcBef>
                          <a:spcPct val="20000"/>
                        </a:spcBef>
                        <a:spcAft>
                          <a:spcPct val="0"/>
                        </a:spcAft>
                        <a:defRPr>
                          <a:solidFill>
                            <a:schemeClr val="tx1"/>
                          </a:solidFill>
                          <a:latin typeface="Comic Sans MS" pitchFamily="66" charset="0"/>
                        </a:defRPr>
                      </a:lvl6pPr>
                      <a:lvl7pPr marL="2971800" indent="-228600" eaLnBrk="0" fontAlgn="base" hangingPunct="0">
                        <a:spcBef>
                          <a:spcPct val="20000"/>
                        </a:spcBef>
                        <a:spcAft>
                          <a:spcPct val="0"/>
                        </a:spcAft>
                        <a:defRPr>
                          <a:solidFill>
                            <a:schemeClr val="tx1"/>
                          </a:solidFill>
                          <a:latin typeface="Comic Sans MS" pitchFamily="66" charset="0"/>
                        </a:defRPr>
                      </a:lvl7pPr>
                      <a:lvl8pPr marL="3429000" indent="-228600" eaLnBrk="0" fontAlgn="base" hangingPunct="0">
                        <a:spcBef>
                          <a:spcPct val="20000"/>
                        </a:spcBef>
                        <a:spcAft>
                          <a:spcPct val="0"/>
                        </a:spcAft>
                        <a:defRPr>
                          <a:solidFill>
                            <a:schemeClr val="tx1"/>
                          </a:solidFill>
                          <a:latin typeface="Comic Sans MS" pitchFamily="66" charset="0"/>
                        </a:defRPr>
                      </a:lvl8pPr>
                      <a:lvl9pPr marL="3886200" indent="-228600" eaLnBrk="0" fontAlgn="base" hangingPunct="0">
                        <a:spcBef>
                          <a:spcPct val="20000"/>
                        </a:spcBef>
                        <a:spcAft>
                          <a:spcPct val="0"/>
                        </a:spcAft>
                        <a:defRPr>
                          <a:solidFill>
                            <a:schemeClr val="tx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altLang="en-US" sz="2400" b="0" i="0" u="none" strike="noStrike" cap="none" normalizeH="0" baseline="0" smtClean="0">
                          <a:ln>
                            <a:noFill/>
                          </a:ln>
                          <a:solidFill>
                            <a:schemeClr val="tx1"/>
                          </a:solidFill>
                          <a:effectLst/>
                          <a:latin typeface="Comic Sans MS" pitchFamily="66" charset="0"/>
                        </a:rPr>
                        <a:t> 18</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r>
              <a:tr h="330200">
                <a:tc>
                  <a:txBody>
                    <a:bodyPr/>
                    <a:lstStyle>
                      <a:lvl1pPr>
                        <a:spcBef>
                          <a:spcPct val="20000"/>
                        </a:spcBef>
                        <a:defRPr sz="2000">
                          <a:solidFill>
                            <a:schemeClr val="tx1"/>
                          </a:solidFill>
                          <a:latin typeface="Comic Sans MS" pitchFamily="66" charset="0"/>
                        </a:defRPr>
                      </a:lvl1pPr>
                      <a:lvl2pPr marL="742950" indent="-285750">
                        <a:spcBef>
                          <a:spcPct val="20000"/>
                        </a:spcBef>
                        <a:defRPr sz="2000">
                          <a:solidFill>
                            <a:schemeClr val="tx1"/>
                          </a:solidFill>
                          <a:latin typeface="Comic Sans MS" pitchFamily="66" charset="0"/>
                        </a:defRPr>
                      </a:lvl2pPr>
                      <a:lvl3pPr marL="1143000" indent="-228600">
                        <a:spcBef>
                          <a:spcPct val="20000"/>
                        </a:spcBef>
                        <a:defRPr sz="2000">
                          <a:solidFill>
                            <a:schemeClr val="tx1"/>
                          </a:solidFill>
                          <a:latin typeface="Comic Sans MS" pitchFamily="66" charset="0"/>
                        </a:defRPr>
                      </a:lvl3pPr>
                      <a:lvl4pPr marL="1600200" indent="-228600">
                        <a:spcBef>
                          <a:spcPct val="20000"/>
                        </a:spcBef>
                        <a:defRPr>
                          <a:solidFill>
                            <a:schemeClr val="tx1"/>
                          </a:solidFill>
                          <a:latin typeface="Comic Sans MS" pitchFamily="66" charset="0"/>
                        </a:defRPr>
                      </a:lvl4pPr>
                      <a:lvl5pPr marL="2057400" indent="-228600">
                        <a:spcBef>
                          <a:spcPct val="20000"/>
                        </a:spcBef>
                        <a:defRPr>
                          <a:solidFill>
                            <a:schemeClr val="tx1"/>
                          </a:solidFill>
                          <a:latin typeface="Comic Sans MS" pitchFamily="66" charset="0"/>
                        </a:defRPr>
                      </a:lvl5pPr>
                      <a:lvl6pPr marL="2514600" indent="-228600" eaLnBrk="0" fontAlgn="base" hangingPunct="0">
                        <a:spcBef>
                          <a:spcPct val="20000"/>
                        </a:spcBef>
                        <a:spcAft>
                          <a:spcPct val="0"/>
                        </a:spcAft>
                        <a:defRPr>
                          <a:solidFill>
                            <a:schemeClr val="tx1"/>
                          </a:solidFill>
                          <a:latin typeface="Comic Sans MS" pitchFamily="66" charset="0"/>
                        </a:defRPr>
                      </a:lvl6pPr>
                      <a:lvl7pPr marL="2971800" indent="-228600" eaLnBrk="0" fontAlgn="base" hangingPunct="0">
                        <a:spcBef>
                          <a:spcPct val="20000"/>
                        </a:spcBef>
                        <a:spcAft>
                          <a:spcPct val="0"/>
                        </a:spcAft>
                        <a:defRPr>
                          <a:solidFill>
                            <a:schemeClr val="tx1"/>
                          </a:solidFill>
                          <a:latin typeface="Comic Sans MS" pitchFamily="66" charset="0"/>
                        </a:defRPr>
                      </a:lvl7pPr>
                      <a:lvl8pPr marL="3429000" indent="-228600" eaLnBrk="0" fontAlgn="base" hangingPunct="0">
                        <a:spcBef>
                          <a:spcPct val="20000"/>
                        </a:spcBef>
                        <a:spcAft>
                          <a:spcPct val="0"/>
                        </a:spcAft>
                        <a:defRPr>
                          <a:solidFill>
                            <a:schemeClr val="tx1"/>
                          </a:solidFill>
                          <a:latin typeface="Comic Sans MS" pitchFamily="66" charset="0"/>
                        </a:defRPr>
                      </a:lvl8pPr>
                      <a:lvl9pPr marL="3886200" indent="-228600" eaLnBrk="0" fontAlgn="base" hangingPunct="0">
                        <a:spcBef>
                          <a:spcPct val="20000"/>
                        </a:spcBef>
                        <a:spcAft>
                          <a:spcPct val="0"/>
                        </a:spcAft>
                        <a:defRPr>
                          <a:solidFill>
                            <a:schemeClr val="tx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Comic Sans MS" pitchFamily="66" charset="0"/>
                      </a:endParaRP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chemeClr val="tx1"/>
                          </a:solidFill>
                          <a:latin typeface="Comic Sans MS" pitchFamily="66" charset="0"/>
                        </a:defRPr>
                      </a:lvl1pPr>
                      <a:lvl2pPr marL="742950" indent="-285750">
                        <a:spcBef>
                          <a:spcPct val="20000"/>
                        </a:spcBef>
                        <a:defRPr sz="2000">
                          <a:solidFill>
                            <a:schemeClr val="tx1"/>
                          </a:solidFill>
                          <a:latin typeface="Comic Sans MS" pitchFamily="66" charset="0"/>
                        </a:defRPr>
                      </a:lvl2pPr>
                      <a:lvl3pPr marL="1143000" indent="-228600">
                        <a:spcBef>
                          <a:spcPct val="20000"/>
                        </a:spcBef>
                        <a:defRPr sz="2000">
                          <a:solidFill>
                            <a:schemeClr val="tx1"/>
                          </a:solidFill>
                          <a:latin typeface="Comic Sans MS" pitchFamily="66" charset="0"/>
                        </a:defRPr>
                      </a:lvl3pPr>
                      <a:lvl4pPr marL="1600200" indent="-228600">
                        <a:spcBef>
                          <a:spcPct val="20000"/>
                        </a:spcBef>
                        <a:defRPr>
                          <a:solidFill>
                            <a:schemeClr val="tx1"/>
                          </a:solidFill>
                          <a:latin typeface="Comic Sans MS" pitchFamily="66" charset="0"/>
                        </a:defRPr>
                      </a:lvl4pPr>
                      <a:lvl5pPr marL="2057400" indent="-228600">
                        <a:spcBef>
                          <a:spcPct val="20000"/>
                        </a:spcBef>
                        <a:defRPr>
                          <a:solidFill>
                            <a:schemeClr val="tx1"/>
                          </a:solidFill>
                          <a:latin typeface="Comic Sans MS" pitchFamily="66" charset="0"/>
                        </a:defRPr>
                      </a:lvl5pPr>
                      <a:lvl6pPr marL="2514600" indent="-228600" eaLnBrk="0" fontAlgn="base" hangingPunct="0">
                        <a:spcBef>
                          <a:spcPct val="20000"/>
                        </a:spcBef>
                        <a:spcAft>
                          <a:spcPct val="0"/>
                        </a:spcAft>
                        <a:defRPr>
                          <a:solidFill>
                            <a:schemeClr val="tx1"/>
                          </a:solidFill>
                          <a:latin typeface="Comic Sans MS" pitchFamily="66" charset="0"/>
                        </a:defRPr>
                      </a:lvl6pPr>
                      <a:lvl7pPr marL="2971800" indent="-228600" eaLnBrk="0" fontAlgn="base" hangingPunct="0">
                        <a:spcBef>
                          <a:spcPct val="20000"/>
                        </a:spcBef>
                        <a:spcAft>
                          <a:spcPct val="0"/>
                        </a:spcAft>
                        <a:defRPr>
                          <a:solidFill>
                            <a:schemeClr val="tx1"/>
                          </a:solidFill>
                          <a:latin typeface="Comic Sans MS" pitchFamily="66" charset="0"/>
                        </a:defRPr>
                      </a:lvl7pPr>
                      <a:lvl8pPr marL="3429000" indent="-228600" eaLnBrk="0" fontAlgn="base" hangingPunct="0">
                        <a:spcBef>
                          <a:spcPct val="20000"/>
                        </a:spcBef>
                        <a:spcAft>
                          <a:spcPct val="0"/>
                        </a:spcAft>
                        <a:defRPr>
                          <a:solidFill>
                            <a:schemeClr val="tx1"/>
                          </a:solidFill>
                          <a:latin typeface="Comic Sans MS" pitchFamily="66" charset="0"/>
                        </a:defRPr>
                      </a:lvl8pPr>
                      <a:lvl9pPr marL="3886200" indent="-228600" eaLnBrk="0" fontAlgn="base" hangingPunct="0">
                        <a:spcBef>
                          <a:spcPct val="20000"/>
                        </a:spcBef>
                        <a:spcAft>
                          <a:spcPct val="0"/>
                        </a:spcAft>
                        <a:defRPr>
                          <a:solidFill>
                            <a:schemeClr val="tx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Comic Sans MS" pitchFamily="66" charset="0"/>
                        </a:rPr>
                        <a:t>x</a:t>
                      </a:r>
                      <a:r>
                        <a:rPr kumimoji="0" lang="en-US" altLang="en-US" sz="2400" b="0" i="0" u="none" strike="noStrike" cap="none" normalizeH="0" baseline="-25000" smtClean="0">
                          <a:ln>
                            <a:noFill/>
                          </a:ln>
                          <a:solidFill>
                            <a:schemeClr val="tx1"/>
                          </a:solidFill>
                          <a:effectLst/>
                          <a:latin typeface="Comic Sans MS" pitchFamily="66" charset="0"/>
                        </a:rPr>
                        <a:t>2</a:t>
                      </a:r>
                      <a:r>
                        <a:rPr kumimoji="0" lang="en-US" altLang="en-US" sz="2400" b="0" i="0" u="none" strike="noStrike" cap="none" normalizeH="0" baseline="0" smtClean="0">
                          <a:ln>
                            <a:noFill/>
                          </a:ln>
                          <a:solidFill>
                            <a:schemeClr val="tx1"/>
                          </a:solidFill>
                          <a:effectLst/>
                          <a:latin typeface="Comic Sans MS" pitchFamily="66" charset="0"/>
                        </a:rPr>
                        <a:t> </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chemeClr val="tx1"/>
                          </a:solidFill>
                          <a:latin typeface="Comic Sans MS" pitchFamily="66" charset="0"/>
                        </a:defRPr>
                      </a:lvl1pPr>
                      <a:lvl2pPr marL="742950" indent="-285750">
                        <a:spcBef>
                          <a:spcPct val="20000"/>
                        </a:spcBef>
                        <a:defRPr sz="2000">
                          <a:solidFill>
                            <a:schemeClr val="tx1"/>
                          </a:solidFill>
                          <a:latin typeface="Comic Sans MS" pitchFamily="66" charset="0"/>
                        </a:defRPr>
                      </a:lvl2pPr>
                      <a:lvl3pPr marL="1143000" indent="-228600">
                        <a:spcBef>
                          <a:spcPct val="20000"/>
                        </a:spcBef>
                        <a:defRPr sz="2000">
                          <a:solidFill>
                            <a:schemeClr val="tx1"/>
                          </a:solidFill>
                          <a:latin typeface="Comic Sans MS" pitchFamily="66" charset="0"/>
                        </a:defRPr>
                      </a:lvl3pPr>
                      <a:lvl4pPr marL="1600200" indent="-228600">
                        <a:spcBef>
                          <a:spcPct val="20000"/>
                        </a:spcBef>
                        <a:defRPr>
                          <a:solidFill>
                            <a:schemeClr val="tx1"/>
                          </a:solidFill>
                          <a:latin typeface="Comic Sans MS" pitchFamily="66" charset="0"/>
                        </a:defRPr>
                      </a:lvl4pPr>
                      <a:lvl5pPr marL="2057400" indent="-228600">
                        <a:spcBef>
                          <a:spcPct val="20000"/>
                        </a:spcBef>
                        <a:defRPr>
                          <a:solidFill>
                            <a:schemeClr val="tx1"/>
                          </a:solidFill>
                          <a:latin typeface="Comic Sans MS" pitchFamily="66" charset="0"/>
                        </a:defRPr>
                      </a:lvl5pPr>
                      <a:lvl6pPr marL="2514600" indent="-228600" eaLnBrk="0" fontAlgn="base" hangingPunct="0">
                        <a:spcBef>
                          <a:spcPct val="20000"/>
                        </a:spcBef>
                        <a:spcAft>
                          <a:spcPct val="0"/>
                        </a:spcAft>
                        <a:defRPr>
                          <a:solidFill>
                            <a:schemeClr val="tx1"/>
                          </a:solidFill>
                          <a:latin typeface="Comic Sans MS" pitchFamily="66" charset="0"/>
                        </a:defRPr>
                      </a:lvl6pPr>
                      <a:lvl7pPr marL="2971800" indent="-228600" eaLnBrk="0" fontAlgn="base" hangingPunct="0">
                        <a:spcBef>
                          <a:spcPct val="20000"/>
                        </a:spcBef>
                        <a:spcAft>
                          <a:spcPct val="0"/>
                        </a:spcAft>
                        <a:defRPr>
                          <a:solidFill>
                            <a:schemeClr val="tx1"/>
                          </a:solidFill>
                          <a:latin typeface="Comic Sans MS" pitchFamily="66" charset="0"/>
                        </a:defRPr>
                      </a:lvl7pPr>
                      <a:lvl8pPr marL="3429000" indent="-228600" eaLnBrk="0" fontAlgn="base" hangingPunct="0">
                        <a:spcBef>
                          <a:spcPct val="20000"/>
                        </a:spcBef>
                        <a:spcAft>
                          <a:spcPct val="0"/>
                        </a:spcAft>
                        <a:defRPr>
                          <a:solidFill>
                            <a:schemeClr val="tx1"/>
                          </a:solidFill>
                          <a:latin typeface="Comic Sans MS" pitchFamily="66" charset="0"/>
                        </a:defRPr>
                      </a:lvl8pPr>
                      <a:lvl9pPr marL="3886200" indent="-228600" eaLnBrk="0" fontAlgn="base" hangingPunct="0">
                        <a:spcBef>
                          <a:spcPct val="20000"/>
                        </a:spcBef>
                        <a:spcAft>
                          <a:spcPct val="0"/>
                        </a:spcAft>
                        <a:defRPr>
                          <a:solidFill>
                            <a:schemeClr val="tx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altLang="en-US" sz="2400" b="0" i="0" u="none" strike="noStrike" cap="none" normalizeH="0" baseline="0" smtClean="0">
                          <a:ln>
                            <a:noFill/>
                          </a:ln>
                          <a:solidFill>
                            <a:schemeClr val="tx1"/>
                          </a:solidFill>
                          <a:effectLst/>
                          <a:latin typeface="Comic Sans MS" pitchFamily="66" charset="0"/>
                        </a:rPr>
                        <a:t> 10</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r>
              <a:tr h="330200">
                <a:tc>
                  <a:txBody>
                    <a:bodyPr/>
                    <a:lstStyle>
                      <a:lvl1pPr>
                        <a:spcBef>
                          <a:spcPct val="20000"/>
                        </a:spcBef>
                        <a:defRPr sz="2000">
                          <a:solidFill>
                            <a:schemeClr val="tx1"/>
                          </a:solidFill>
                          <a:latin typeface="Comic Sans MS" pitchFamily="66" charset="0"/>
                        </a:defRPr>
                      </a:lvl1pPr>
                      <a:lvl2pPr marL="742950" indent="-285750">
                        <a:spcBef>
                          <a:spcPct val="20000"/>
                        </a:spcBef>
                        <a:defRPr sz="2000">
                          <a:solidFill>
                            <a:schemeClr val="tx1"/>
                          </a:solidFill>
                          <a:latin typeface="Comic Sans MS" pitchFamily="66" charset="0"/>
                        </a:defRPr>
                      </a:lvl2pPr>
                      <a:lvl3pPr marL="1143000" indent="-228600">
                        <a:spcBef>
                          <a:spcPct val="20000"/>
                        </a:spcBef>
                        <a:defRPr sz="2000">
                          <a:solidFill>
                            <a:schemeClr val="tx1"/>
                          </a:solidFill>
                          <a:latin typeface="Comic Sans MS" pitchFamily="66" charset="0"/>
                        </a:defRPr>
                      </a:lvl3pPr>
                      <a:lvl4pPr marL="1600200" indent="-228600">
                        <a:spcBef>
                          <a:spcPct val="20000"/>
                        </a:spcBef>
                        <a:defRPr>
                          <a:solidFill>
                            <a:schemeClr val="tx1"/>
                          </a:solidFill>
                          <a:latin typeface="Comic Sans MS" pitchFamily="66" charset="0"/>
                        </a:defRPr>
                      </a:lvl4pPr>
                      <a:lvl5pPr marL="2057400" indent="-228600">
                        <a:spcBef>
                          <a:spcPct val="20000"/>
                        </a:spcBef>
                        <a:defRPr>
                          <a:solidFill>
                            <a:schemeClr val="tx1"/>
                          </a:solidFill>
                          <a:latin typeface="Comic Sans MS" pitchFamily="66" charset="0"/>
                        </a:defRPr>
                      </a:lvl5pPr>
                      <a:lvl6pPr marL="2514600" indent="-228600" eaLnBrk="0" fontAlgn="base" hangingPunct="0">
                        <a:spcBef>
                          <a:spcPct val="20000"/>
                        </a:spcBef>
                        <a:spcAft>
                          <a:spcPct val="0"/>
                        </a:spcAft>
                        <a:defRPr>
                          <a:solidFill>
                            <a:schemeClr val="tx1"/>
                          </a:solidFill>
                          <a:latin typeface="Comic Sans MS" pitchFamily="66" charset="0"/>
                        </a:defRPr>
                      </a:lvl6pPr>
                      <a:lvl7pPr marL="2971800" indent="-228600" eaLnBrk="0" fontAlgn="base" hangingPunct="0">
                        <a:spcBef>
                          <a:spcPct val="20000"/>
                        </a:spcBef>
                        <a:spcAft>
                          <a:spcPct val="0"/>
                        </a:spcAft>
                        <a:defRPr>
                          <a:solidFill>
                            <a:schemeClr val="tx1"/>
                          </a:solidFill>
                          <a:latin typeface="Comic Sans MS" pitchFamily="66" charset="0"/>
                        </a:defRPr>
                      </a:lvl7pPr>
                      <a:lvl8pPr marL="3429000" indent="-228600" eaLnBrk="0" fontAlgn="base" hangingPunct="0">
                        <a:spcBef>
                          <a:spcPct val="20000"/>
                        </a:spcBef>
                        <a:spcAft>
                          <a:spcPct val="0"/>
                        </a:spcAft>
                        <a:defRPr>
                          <a:solidFill>
                            <a:schemeClr val="tx1"/>
                          </a:solidFill>
                          <a:latin typeface="Comic Sans MS" pitchFamily="66" charset="0"/>
                        </a:defRPr>
                      </a:lvl8pPr>
                      <a:lvl9pPr marL="3886200" indent="-228600" eaLnBrk="0" fontAlgn="base" hangingPunct="0">
                        <a:spcBef>
                          <a:spcPct val="20000"/>
                        </a:spcBef>
                        <a:spcAft>
                          <a:spcPct val="0"/>
                        </a:spcAft>
                        <a:defRPr>
                          <a:solidFill>
                            <a:schemeClr val="tx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Comic Sans MS" pitchFamily="66" charset="0"/>
                      </a:endParaRP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gridSpan="2">
                  <a:txBody>
                    <a:bodyPr/>
                    <a:lstStyle>
                      <a:lvl1pPr>
                        <a:spcBef>
                          <a:spcPct val="20000"/>
                        </a:spcBef>
                        <a:defRPr sz="2000">
                          <a:solidFill>
                            <a:schemeClr val="tx1"/>
                          </a:solidFill>
                          <a:latin typeface="Comic Sans MS" pitchFamily="66" charset="0"/>
                        </a:defRPr>
                      </a:lvl1pPr>
                      <a:lvl2pPr marL="742950" indent="-285750">
                        <a:spcBef>
                          <a:spcPct val="20000"/>
                        </a:spcBef>
                        <a:defRPr sz="2000">
                          <a:solidFill>
                            <a:schemeClr val="tx1"/>
                          </a:solidFill>
                          <a:latin typeface="Comic Sans MS" pitchFamily="66" charset="0"/>
                        </a:defRPr>
                      </a:lvl2pPr>
                      <a:lvl3pPr marL="1143000" indent="-228600">
                        <a:spcBef>
                          <a:spcPct val="20000"/>
                        </a:spcBef>
                        <a:defRPr sz="2000">
                          <a:solidFill>
                            <a:schemeClr val="tx1"/>
                          </a:solidFill>
                          <a:latin typeface="Comic Sans MS" pitchFamily="66" charset="0"/>
                        </a:defRPr>
                      </a:lvl3pPr>
                      <a:lvl4pPr marL="1600200" indent="-228600">
                        <a:spcBef>
                          <a:spcPct val="20000"/>
                        </a:spcBef>
                        <a:defRPr>
                          <a:solidFill>
                            <a:schemeClr val="tx1"/>
                          </a:solidFill>
                          <a:latin typeface="Comic Sans MS" pitchFamily="66" charset="0"/>
                        </a:defRPr>
                      </a:lvl4pPr>
                      <a:lvl5pPr marL="2057400" indent="-228600">
                        <a:spcBef>
                          <a:spcPct val="20000"/>
                        </a:spcBef>
                        <a:defRPr>
                          <a:solidFill>
                            <a:schemeClr val="tx1"/>
                          </a:solidFill>
                          <a:latin typeface="Comic Sans MS" pitchFamily="66" charset="0"/>
                        </a:defRPr>
                      </a:lvl5pPr>
                      <a:lvl6pPr marL="2514600" indent="-228600" eaLnBrk="0" fontAlgn="base" hangingPunct="0">
                        <a:spcBef>
                          <a:spcPct val="20000"/>
                        </a:spcBef>
                        <a:spcAft>
                          <a:spcPct val="0"/>
                        </a:spcAft>
                        <a:defRPr>
                          <a:solidFill>
                            <a:schemeClr val="tx1"/>
                          </a:solidFill>
                          <a:latin typeface="Comic Sans MS" pitchFamily="66" charset="0"/>
                        </a:defRPr>
                      </a:lvl6pPr>
                      <a:lvl7pPr marL="2971800" indent="-228600" eaLnBrk="0" fontAlgn="base" hangingPunct="0">
                        <a:spcBef>
                          <a:spcPct val="20000"/>
                        </a:spcBef>
                        <a:spcAft>
                          <a:spcPct val="0"/>
                        </a:spcAft>
                        <a:defRPr>
                          <a:solidFill>
                            <a:schemeClr val="tx1"/>
                          </a:solidFill>
                          <a:latin typeface="Comic Sans MS" pitchFamily="66" charset="0"/>
                        </a:defRPr>
                      </a:lvl7pPr>
                      <a:lvl8pPr marL="3429000" indent="-228600" eaLnBrk="0" fontAlgn="base" hangingPunct="0">
                        <a:spcBef>
                          <a:spcPct val="20000"/>
                        </a:spcBef>
                        <a:spcAft>
                          <a:spcPct val="0"/>
                        </a:spcAft>
                        <a:defRPr>
                          <a:solidFill>
                            <a:schemeClr val="tx1"/>
                          </a:solidFill>
                          <a:latin typeface="Comic Sans MS" pitchFamily="66" charset="0"/>
                        </a:defRPr>
                      </a:lvl8pPr>
                      <a:lvl9pPr marL="3886200" indent="-228600" eaLnBrk="0" fontAlgn="base" hangingPunct="0">
                        <a:spcBef>
                          <a:spcPct val="20000"/>
                        </a:spcBef>
                        <a:spcAft>
                          <a:spcPct val="0"/>
                        </a:spcAft>
                        <a:defRPr>
                          <a:solidFill>
                            <a:schemeClr val="tx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Comic Sans MS" pitchFamily="66" charset="0"/>
                        </a:rPr>
                        <a:t>x</a:t>
                      </a:r>
                      <a:r>
                        <a:rPr kumimoji="0" lang="en-US" altLang="en-US" sz="2400" b="0" i="0" u="none" strike="noStrike" cap="none" normalizeH="0" baseline="-25000" smtClean="0">
                          <a:ln>
                            <a:noFill/>
                          </a:ln>
                          <a:solidFill>
                            <a:schemeClr val="tx1"/>
                          </a:solidFill>
                          <a:effectLst/>
                          <a:latin typeface="Comic Sans MS" pitchFamily="66" charset="0"/>
                        </a:rPr>
                        <a:t>1</a:t>
                      </a:r>
                      <a:r>
                        <a:rPr kumimoji="0" lang="en-US" altLang="en-US" sz="2400" b="0" i="0" u="none" strike="noStrike" cap="none" normalizeH="0" baseline="0" smtClean="0">
                          <a:ln>
                            <a:noFill/>
                          </a:ln>
                          <a:solidFill>
                            <a:schemeClr val="tx1"/>
                          </a:solidFill>
                          <a:effectLst/>
                          <a:latin typeface="Comic Sans MS" pitchFamily="66" charset="0"/>
                        </a:rPr>
                        <a:t>, x</a:t>
                      </a:r>
                      <a:r>
                        <a:rPr kumimoji="0" lang="en-US" altLang="en-US" sz="2400" b="0" i="0" u="none" strike="noStrike" cap="none" normalizeH="0" baseline="-25000" smtClean="0">
                          <a:ln>
                            <a:noFill/>
                          </a:ln>
                          <a:solidFill>
                            <a:schemeClr val="tx1"/>
                          </a:solidFill>
                          <a:effectLst/>
                          <a:latin typeface="Comic Sans MS" pitchFamily="66" charset="0"/>
                        </a:rPr>
                        <a:t>2</a:t>
                      </a:r>
                      <a:r>
                        <a:rPr kumimoji="0" lang="en-US" altLang="en-US" sz="2400" b="0" i="0" u="none" strike="noStrike" cap="none" normalizeH="0" baseline="0" smtClean="0">
                          <a:ln>
                            <a:noFill/>
                          </a:ln>
                          <a:solidFill>
                            <a:schemeClr val="tx1"/>
                          </a:solidFill>
                          <a:effectLst/>
                          <a:latin typeface="Comic Sans MS" pitchFamily="66" charset="0"/>
                        </a:rPr>
                        <a:t> </a:t>
                      </a:r>
                      <a:r>
                        <a:rPr kumimoji="0" lang="en-US" altLang="en-US" sz="2000" b="0" i="0" u="none" strike="noStrike" cap="none" normalizeH="0" baseline="0" smtClean="0">
                          <a:ln>
                            <a:noFill/>
                          </a:ln>
                          <a:solidFill>
                            <a:schemeClr val="tx1"/>
                          </a:solidFill>
                          <a:effectLst/>
                          <a:latin typeface="Comic Sans MS" pitchFamily="66" charset="0"/>
                        </a:rPr>
                        <a:t>≥</a:t>
                      </a:r>
                      <a:r>
                        <a:rPr kumimoji="0" lang="en-US" altLang="en-US" sz="2400" b="0" i="0" u="none" strike="noStrike" cap="none" normalizeH="0" baseline="0" smtClean="0">
                          <a:ln>
                            <a:noFill/>
                          </a:ln>
                          <a:solidFill>
                            <a:schemeClr val="tx1"/>
                          </a:solidFill>
                          <a:effectLst/>
                          <a:latin typeface="Comic Sans MS" pitchFamily="66" charset="0"/>
                        </a:rPr>
                        <a:t> 0</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r>
            </a:tbl>
          </a:graphicData>
        </a:graphic>
      </p:graphicFrame>
      <p:sp>
        <p:nvSpPr>
          <p:cNvPr id="17433" name="Text Box 146"/>
          <p:cNvSpPr txBox="1">
            <a:spLocks noChangeArrowheads="1"/>
          </p:cNvSpPr>
          <p:nvPr/>
        </p:nvSpPr>
        <p:spPr bwMode="auto">
          <a:xfrm>
            <a:off x="6418263" y="1660525"/>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sz="2000" i="0" smtClean="0">
                <a:solidFill>
                  <a:srgbClr val="000000"/>
                </a:solidFill>
                <a:latin typeface="Times New Roman" panose="02020603050405020304" pitchFamily="18" charset="0"/>
                <a:cs typeface="Times New Roman" panose="02020603050405020304" pitchFamily="18" charset="0"/>
              </a:rPr>
              <a:t>x</a:t>
            </a:r>
            <a:r>
              <a:rPr lang="en-US" altLang="en-US" sz="2000" i="0" baseline="-25000" smtClean="0">
                <a:solidFill>
                  <a:srgbClr val="000000"/>
                </a:solidFill>
                <a:latin typeface="Times New Roman" panose="02020603050405020304" pitchFamily="18" charset="0"/>
                <a:cs typeface="Times New Roman" panose="02020603050405020304" pitchFamily="18" charset="0"/>
              </a:rPr>
              <a:t>2</a:t>
            </a:r>
            <a:r>
              <a:rPr lang="en-US" altLang="en-US" sz="2000" i="0" smtClean="0">
                <a:solidFill>
                  <a:srgbClr val="000000"/>
                </a:solidFill>
                <a:latin typeface="Times New Roman" panose="02020603050405020304" pitchFamily="18" charset="0"/>
                <a:cs typeface="Times New Roman" panose="02020603050405020304" pitchFamily="18" charset="0"/>
              </a:rPr>
              <a:t> </a:t>
            </a:r>
            <a:r>
              <a:rPr lang="en-US" altLang="en-US" i="0" smtClean="0">
                <a:solidFill>
                  <a:srgbClr val="000000"/>
                </a:solidFill>
                <a:latin typeface="Times New Roman" panose="02020603050405020304" pitchFamily="18" charset="0"/>
                <a:cs typeface="Times New Roman" panose="02020603050405020304" pitchFamily="18" charset="0"/>
              </a:rPr>
              <a:t>≤</a:t>
            </a:r>
            <a:r>
              <a:rPr lang="en-US" altLang="en-US" sz="2000" i="0" smtClean="0">
                <a:solidFill>
                  <a:srgbClr val="000000"/>
                </a:solidFill>
                <a:latin typeface="Times New Roman" panose="02020603050405020304" pitchFamily="18" charset="0"/>
                <a:cs typeface="Times New Roman" panose="02020603050405020304" pitchFamily="18" charset="0"/>
              </a:rPr>
              <a:t> 10</a:t>
            </a:r>
          </a:p>
        </p:txBody>
      </p:sp>
      <p:sp>
        <p:nvSpPr>
          <p:cNvPr id="17434" name="Text Box 147"/>
          <p:cNvSpPr txBox="1">
            <a:spLocks noChangeArrowheads="1"/>
          </p:cNvSpPr>
          <p:nvPr/>
        </p:nvSpPr>
        <p:spPr bwMode="auto">
          <a:xfrm>
            <a:off x="5049838" y="5791200"/>
            <a:ext cx="14205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sz="2000" i="0" smtClean="0">
                <a:solidFill>
                  <a:srgbClr val="000000"/>
                </a:solidFill>
                <a:latin typeface="Times New Roman" panose="02020603050405020304" pitchFamily="18" charset="0"/>
                <a:cs typeface="Times New Roman" panose="02020603050405020304" pitchFamily="18" charset="0"/>
              </a:rPr>
              <a:t>x</a:t>
            </a:r>
            <a:r>
              <a:rPr lang="en-US" altLang="en-US" sz="2000" i="0" baseline="-25000" smtClean="0">
                <a:solidFill>
                  <a:srgbClr val="000000"/>
                </a:solidFill>
                <a:latin typeface="Times New Roman" panose="02020603050405020304" pitchFamily="18" charset="0"/>
                <a:cs typeface="Times New Roman" panose="02020603050405020304" pitchFamily="18" charset="0"/>
              </a:rPr>
              <a:t>1</a:t>
            </a:r>
            <a:r>
              <a:rPr lang="en-US" altLang="en-US" sz="2000" i="0" smtClean="0">
                <a:solidFill>
                  <a:srgbClr val="000000"/>
                </a:solidFill>
                <a:latin typeface="Times New Roman" panose="02020603050405020304" pitchFamily="18" charset="0"/>
                <a:cs typeface="Times New Roman" panose="02020603050405020304" pitchFamily="18" charset="0"/>
              </a:rPr>
              <a:t> – 2x</a:t>
            </a:r>
            <a:r>
              <a:rPr lang="en-US" altLang="en-US" sz="2000" i="0" baseline="-25000" smtClean="0">
                <a:solidFill>
                  <a:srgbClr val="000000"/>
                </a:solidFill>
                <a:latin typeface="Times New Roman" panose="02020603050405020304" pitchFamily="18" charset="0"/>
                <a:cs typeface="Times New Roman" panose="02020603050405020304" pitchFamily="18" charset="0"/>
              </a:rPr>
              <a:t>2</a:t>
            </a:r>
            <a:r>
              <a:rPr lang="en-US" altLang="en-US" sz="2000" i="0" smtClean="0">
                <a:solidFill>
                  <a:srgbClr val="000000"/>
                </a:solidFill>
                <a:latin typeface="Times New Roman" panose="02020603050405020304" pitchFamily="18" charset="0"/>
                <a:cs typeface="Times New Roman" panose="02020603050405020304" pitchFamily="18" charset="0"/>
              </a:rPr>
              <a:t> </a:t>
            </a:r>
            <a:r>
              <a:rPr lang="en-US" altLang="en-US" i="0" smtClean="0">
                <a:solidFill>
                  <a:srgbClr val="000000"/>
                </a:solidFill>
                <a:latin typeface="Times New Roman" panose="02020603050405020304" pitchFamily="18" charset="0"/>
                <a:cs typeface="Times New Roman" panose="02020603050405020304" pitchFamily="18" charset="0"/>
              </a:rPr>
              <a:t>≤</a:t>
            </a:r>
            <a:r>
              <a:rPr lang="en-US" altLang="en-US" sz="2000" i="0" smtClean="0">
                <a:solidFill>
                  <a:srgbClr val="000000"/>
                </a:solidFill>
                <a:latin typeface="Times New Roman" panose="02020603050405020304" pitchFamily="18" charset="0"/>
                <a:cs typeface="Times New Roman" panose="02020603050405020304" pitchFamily="18" charset="0"/>
              </a:rPr>
              <a:t> 4</a:t>
            </a:r>
          </a:p>
        </p:txBody>
      </p:sp>
      <p:sp>
        <p:nvSpPr>
          <p:cNvPr id="17435" name="Line 172"/>
          <p:cNvSpPr>
            <a:spLocks noChangeShapeType="1"/>
          </p:cNvSpPr>
          <p:nvPr/>
        </p:nvSpPr>
        <p:spPr bwMode="auto">
          <a:xfrm>
            <a:off x="3995738" y="1676400"/>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b="1" i="0" smtClean="0">
              <a:solidFill>
                <a:srgbClr val="000000"/>
              </a:solidFill>
              <a:latin typeface="Times New Roman" panose="02020603050405020304" pitchFamily="18" charset="0"/>
              <a:cs typeface="Times New Roman" panose="02020603050405020304" pitchFamily="18" charset="0"/>
            </a:endParaRPr>
          </a:p>
        </p:txBody>
      </p:sp>
      <p:sp>
        <p:nvSpPr>
          <p:cNvPr id="17436" name="Line 173"/>
          <p:cNvSpPr>
            <a:spLocks noChangeShapeType="1"/>
          </p:cNvSpPr>
          <p:nvPr/>
        </p:nvSpPr>
        <p:spPr bwMode="auto">
          <a:xfrm>
            <a:off x="3995738" y="5410200"/>
            <a:ext cx="3700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b="1" i="0" smtClean="0">
              <a:solidFill>
                <a:srgbClr val="000000"/>
              </a:solidFill>
              <a:latin typeface="Times New Roman" panose="02020603050405020304" pitchFamily="18" charset="0"/>
              <a:cs typeface="Times New Roman" panose="02020603050405020304" pitchFamily="18" charset="0"/>
            </a:endParaRPr>
          </a:p>
        </p:txBody>
      </p:sp>
      <p:sp>
        <p:nvSpPr>
          <p:cNvPr id="17437" name="Line 174"/>
          <p:cNvSpPr>
            <a:spLocks noChangeShapeType="1"/>
          </p:cNvSpPr>
          <p:nvPr/>
        </p:nvSpPr>
        <p:spPr bwMode="auto">
          <a:xfrm flipV="1">
            <a:off x="4452938" y="4495800"/>
            <a:ext cx="3048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b="1" i="0" smtClean="0">
              <a:solidFill>
                <a:srgbClr val="000000"/>
              </a:solidFill>
              <a:latin typeface="Times New Roman" panose="02020603050405020304" pitchFamily="18" charset="0"/>
              <a:cs typeface="Times New Roman" panose="02020603050405020304" pitchFamily="18" charset="0"/>
            </a:endParaRPr>
          </a:p>
        </p:txBody>
      </p:sp>
      <p:sp>
        <p:nvSpPr>
          <p:cNvPr id="17438" name="Line 175"/>
          <p:cNvSpPr>
            <a:spLocks noChangeShapeType="1"/>
          </p:cNvSpPr>
          <p:nvPr/>
        </p:nvSpPr>
        <p:spPr bwMode="auto">
          <a:xfrm flipV="1">
            <a:off x="3767138" y="22860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b="1" i="0" smtClean="0">
              <a:solidFill>
                <a:srgbClr val="000000"/>
              </a:solidFill>
              <a:latin typeface="Times New Roman" panose="02020603050405020304" pitchFamily="18" charset="0"/>
              <a:cs typeface="Times New Roman" panose="02020603050405020304" pitchFamily="18" charset="0"/>
            </a:endParaRPr>
          </a:p>
        </p:txBody>
      </p:sp>
      <p:sp>
        <p:nvSpPr>
          <p:cNvPr id="17439" name="Line 176"/>
          <p:cNvSpPr>
            <a:spLocks noChangeShapeType="1"/>
          </p:cNvSpPr>
          <p:nvPr/>
        </p:nvSpPr>
        <p:spPr bwMode="auto">
          <a:xfrm>
            <a:off x="5062538" y="1905000"/>
            <a:ext cx="2362200" cy="3810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b="1" i="0" smtClean="0">
              <a:solidFill>
                <a:srgbClr val="000000"/>
              </a:solidFill>
              <a:latin typeface="Times New Roman" panose="02020603050405020304" pitchFamily="18" charset="0"/>
              <a:cs typeface="Times New Roman" panose="02020603050405020304" pitchFamily="18" charset="0"/>
            </a:endParaRPr>
          </a:p>
        </p:txBody>
      </p:sp>
      <p:sp>
        <p:nvSpPr>
          <p:cNvPr id="17440" name="Freeform 178"/>
          <p:cNvSpPr>
            <a:spLocks/>
          </p:cNvSpPr>
          <p:nvPr/>
        </p:nvSpPr>
        <p:spPr bwMode="auto">
          <a:xfrm>
            <a:off x="3995738" y="2286000"/>
            <a:ext cx="2895600" cy="3124200"/>
          </a:xfrm>
          <a:custGeom>
            <a:avLst/>
            <a:gdLst>
              <a:gd name="T0" fmla="*/ 0 w 1824"/>
              <a:gd name="T1" fmla="*/ 2147483647 h 1968"/>
              <a:gd name="T2" fmla="*/ 0 w 1824"/>
              <a:gd name="T3" fmla="*/ 0 h 1968"/>
              <a:gd name="T4" fmla="*/ 2147483647 w 1824"/>
              <a:gd name="T5" fmla="*/ 0 h 1968"/>
              <a:gd name="T6" fmla="*/ 2147483647 w 1824"/>
              <a:gd name="T7" fmla="*/ 2147483647 h 1968"/>
              <a:gd name="T8" fmla="*/ 2147483647 w 1824"/>
              <a:gd name="T9" fmla="*/ 2147483647 h 1968"/>
              <a:gd name="T10" fmla="*/ 0 w 1824"/>
              <a:gd name="T11" fmla="*/ 2147483647 h 1968"/>
              <a:gd name="T12" fmla="*/ 0 60000 65536"/>
              <a:gd name="T13" fmla="*/ 0 60000 65536"/>
              <a:gd name="T14" fmla="*/ 0 60000 65536"/>
              <a:gd name="T15" fmla="*/ 0 60000 65536"/>
              <a:gd name="T16" fmla="*/ 0 60000 65536"/>
              <a:gd name="T17" fmla="*/ 0 60000 65536"/>
              <a:gd name="T18" fmla="*/ 0 w 1824"/>
              <a:gd name="T19" fmla="*/ 0 h 1968"/>
              <a:gd name="T20" fmla="*/ 1824 w 1824"/>
              <a:gd name="T21" fmla="*/ 1968 h 1968"/>
            </a:gdLst>
            <a:ahLst/>
            <a:cxnLst>
              <a:cxn ang="T12">
                <a:pos x="T0" y="T1"/>
              </a:cxn>
              <a:cxn ang="T13">
                <a:pos x="T2" y="T3"/>
              </a:cxn>
              <a:cxn ang="T14">
                <a:pos x="T4" y="T5"/>
              </a:cxn>
              <a:cxn ang="T15">
                <a:pos x="T6" y="T7"/>
              </a:cxn>
              <a:cxn ang="T16">
                <a:pos x="T8" y="T9"/>
              </a:cxn>
              <a:cxn ang="T17">
                <a:pos x="T10" y="T11"/>
              </a:cxn>
            </a:cxnLst>
            <a:rect l="T18" t="T19" r="T20" b="T21"/>
            <a:pathLst>
              <a:path w="1824" h="1968">
                <a:moveTo>
                  <a:pt x="0" y="1968"/>
                </a:moveTo>
                <a:lnTo>
                  <a:pt x="0" y="0"/>
                </a:lnTo>
                <a:lnTo>
                  <a:pt x="816" y="0"/>
                </a:lnTo>
                <a:lnTo>
                  <a:pt x="1824" y="1584"/>
                </a:lnTo>
                <a:lnTo>
                  <a:pt x="912" y="1968"/>
                </a:lnTo>
                <a:lnTo>
                  <a:pt x="0" y="1968"/>
                </a:lnTo>
                <a:close/>
              </a:path>
            </a:pathLst>
          </a:custGeom>
          <a:solidFill>
            <a:schemeClr val="accent1"/>
          </a:solidFill>
          <a:ln w="9525">
            <a:solidFill>
              <a:schemeClr val="tx1"/>
            </a:solidFill>
            <a:round/>
            <a:headEnd/>
            <a:tailEnd/>
          </a:ln>
        </p:spPr>
        <p:txBody>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endParaRPr lang="en-US" altLang="en-US" i="0" smtClean="0">
              <a:solidFill>
                <a:srgbClr val="000000"/>
              </a:solidFill>
              <a:latin typeface="Times New Roman" panose="02020603050405020304" pitchFamily="18" charset="0"/>
              <a:cs typeface="Times New Roman" panose="02020603050405020304" pitchFamily="18" charset="0"/>
            </a:endParaRPr>
          </a:p>
        </p:txBody>
      </p:sp>
      <p:sp>
        <p:nvSpPr>
          <p:cNvPr id="17441" name="Text Box 179"/>
          <p:cNvSpPr txBox="1">
            <a:spLocks noChangeArrowheads="1"/>
          </p:cNvSpPr>
          <p:nvPr/>
        </p:nvSpPr>
        <p:spPr bwMode="auto">
          <a:xfrm>
            <a:off x="7669213" y="5181600"/>
            <a:ext cx="407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sz="2000" i="0" smtClean="0">
                <a:solidFill>
                  <a:srgbClr val="000000"/>
                </a:solidFill>
                <a:latin typeface="Times New Roman" panose="02020603050405020304" pitchFamily="18" charset="0"/>
                <a:cs typeface="Times New Roman" panose="02020603050405020304" pitchFamily="18" charset="0"/>
              </a:rPr>
              <a:t>x</a:t>
            </a:r>
            <a:r>
              <a:rPr lang="en-US" altLang="en-US" sz="2000" i="0" baseline="-25000" smtClean="0">
                <a:solidFill>
                  <a:srgbClr val="000000"/>
                </a:solidFill>
                <a:latin typeface="Times New Roman" panose="02020603050405020304" pitchFamily="18" charset="0"/>
                <a:cs typeface="Times New Roman" panose="02020603050405020304" pitchFamily="18" charset="0"/>
              </a:rPr>
              <a:t>1</a:t>
            </a:r>
          </a:p>
        </p:txBody>
      </p:sp>
      <p:sp>
        <p:nvSpPr>
          <p:cNvPr id="17442" name="Text Box 180"/>
          <p:cNvSpPr txBox="1">
            <a:spLocks noChangeArrowheads="1"/>
          </p:cNvSpPr>
          <p:nvPr/>
        </p:nvSpPr>
        <p:spPr bwMode="auto">
          <a:xfrm>
            <a:off x="3833813" y="1295400"/>
            <a:ext cx="3978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sz="2000" i="0" smtClean="0">
                <a:solidFill>
                  <a:srgbClr val="000000"/>
                </a:solidFill>
                <a:latin typeface="Times New Roman" panose="02020603050405020304" pitchFamily="18" charset="0"/>
                <a:cs typeface="Times New Roman" panose="02020603050405020304" pitchFamily="18" charset="0"/>
              </a:rPr>
              <a:t>x</a:t>
            </a:r>
            <a:r>
              <a:rPr lang="en-US" altLang="en-US" sz="2000" i="0" baseline="-25000" smtClean="0">
                <a:solidFill>
                  <a:srgbClr val="000000"/>
                </a:solidFill>
                <a:latin typeface="Times New Roman" panose="02020603050405020304" pitchFamily="18" charset="0"/>
                <a:cs typeface="Times New Roman" panose="02020603050405020304" pitchFamily="18" charset="0"/>
              </a:rPr>
              <a:t>2</a:t>
            </a:r>
          </a:p>
        </p:txBody>
      </p:sp>
      <p:sp>
        <p:nvSpPr>
          <p:cNvPr id="17443" name="Freeform 183"/>
          <p:cNvSpPr>
            <a:spLocks/>
          </p:cNvSpPr>
          <p:nvPr/>
        </p:nvSpPr>
        <p:spPr bwMode="auto">
          <a:xfrm>
            <a:off x="4800600" y="5715000"/>
            <a:ext cx="304800" cy="304800"/>
          </a:xfrm>
          <a:custGeom>
            <a:avLst/>
            <a:gdLst>
              <a:gd name="T0" fmla="*/ 2147483647 w 336"/>
              <a:gd name="T1" fmla="*/ 2147483647 h 192"/>
              <a:gd name="T2" fmla="*/ 2147483647 w 336"/>
              <a:gd name="T3" fmla="*/ 2147483647 h 192"/>
              <a:gd name="T4" fmla="*/ 0 w 336"/>
              <a:gd name="T5" fmla="*/ 0 h 192"/>
              <a:gd name="T6" fmla="*/ 0 60000 65536"/>
              <a:gd name="T7" fmla="*/ 0 60000 65536"/>
              <a:gd name="T8" fmla="*/ 0 60000 65536"/>
              <a:gd name="T9" fmla="*/ 0 w 336"/>
              <a:gd name="T10" fmla="*/ 0 h 192"/>
              <a:gd name="T11" fmla="*/ 336 w 336"/>
              <a:gd name="T12" fmla="*/ 192 h 192"/>
            </a:gdLst>
            <a:ahLst/>
            <a:cxnLst>
              <a:cxn ang="T6">
                <a:pos x="T0" y="T1"/>
              </a:cxn>
              <a:cxn ang="T7">
                <a:pos x="T2" y="T3"/>
              </a:cxn>
              <a:cxn ang="T8">
                <a:pos x="T4" y="T5"/>
              </a:cxn>
            </a:cxnLst>
            <a:rect l="T9" t="T10" r="T11" b="T12"/>
            <a:pathLst>
              <a:path w="336" h="192">
                <a:moveTo>
                  <a:pt x="336" y="192"/>
                </a:moveTo>
                <a:cubicBezTo>
                  <a:pt x="244" y="184"/>
                  <a:pt x="152" y="176"/>
                  <a:pt x="96" y="144"/>
                </a:cubicBezTo>
                <a:cubicBezTo>
                  <a:pt x="40" y="112"/>
                  <a:pt x="20" y="56"/>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endParaRPr lang="en-US" altLang="en-US" i="0" smtClean="0">
              <a:solidFill>
                <a:srgbClr val="000000"/>
              </a:solidFill>
              <a:latin typeface="Times New Roman" panose="02020603050405020304" pitchFamily="18" charset="0"/>
              <a:cs typeface="Times New Roman" panose="02020603050405020304" pitchFamily="18" charset="0"/>
            </a:endParaRPr>
          </a:p>
        </p:txBody>
      </p:sp>
      <p:sp>
        <p:nvSpPr>
          <p:cNvPr id="17444" name="Text Box 184"/>
          <p:cNvSpPr txBox="1">
            <a:spLocks noChangeArrowheads="1"/>
          </p:cNvSpPr>
          <p:nvPr/>
        </p:nvSpPr>
        <p:spPr bwMode="auto">
          <a:xfrm>
            <a:off x="4114800" y="2438400"/>
            <a:ext cx="10374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sz="2000" i="0" smtClean="0">
                <a:solidFill>
                  <a:srgbClr val="000000"/>
                </a:solidFill>
                <a:latin typeface="Times New Roman" panose="02020603050405020304" pitchFamily="18" charset="0"/>
                <a:cs typeface="Times New Roman" panose="02020603050405020304" pitchFamily="18" charset="0"/>
              </a:rPr>
              <a:t>Feasible</a:t>
            </a:r>
            <a:br>
              <a:rPr lang="en-US" altLang="en-US" sz="2000" i="0" smtClean="0">
                <a:solidFill>
                  <a:srgbClr val="000000"/>
                </a:solidFill>
                <a:latin typeface="Times New Roman" panose="02020603050405020304" pitchFamily="18" charset="0"/>
                <a:cs typeface="Times New Roman" panose="02020603050405020304" pitchFamily="18" charset="0"/>
              </a:rPr>
            </a:br>
            <a:r>
              <a:rPr lang="en-US" altLang="en-US" sz="2000" i="0" smtClean="0">
                <a:solidFill>
                  <a:srgbClr val="000000"/>
                </a:solidFill>
                <a:latin typeface="Times New Roman" panose="02020603050405020304" pitchFamily="18" charset="0"/>
                <a:cs typeface="Times New Roman" panose="02020603050405020304" pitchFamily="18" charset="0"/>
              </a:rPr>
              <a:t>Set</a:t>
            </a:r>
          </a:p>
        </p:txBody>
      </p:sp>
      <p:sp>
        <p:nvSpPr>
          <p:cNvPr id="17445" name="Text Box 185"/>
          <p:cNvSpPr txBox="1">
            <a:spLocks noChangeArrowheads="1"/>
          </p:cNvSpPr>
          <p:nvPr/>
        </p:nvSpPr>
        <p:spPr bwMode="auto">
          <a:xfrm>
            <a:off x="7350125" y="3476625"/>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sz="2000" i="0" smtClean="0">
                <a:solidFill>
                  <a:srgbClr val="000000"/>
                </a:solidFill>
                <a:latin typeface="Times New Roman" panose="02020603050405020304" pitchFamily="18" charset="0"/>
                <a:cs typeface="Times New Roman" panose="02020603050405020304" pitchFamily="18" charset="0"/>
              </a:rPr>
              <a:t>Corners</a:t>
            </a:r>
          </a:p>
        </p:txBody>
      </p:sp>
      <p:cxnSp>
        <p:nvCxnSpPr>
          <p:cNvPr id="17446" name="AutoShape 186"/>
          <p:cNvCxnSpPr>
            <a:cxnSpLocks noChangeShapeType="1"/>
            <a:stCxn id="17445" idx="1"/>
            <a:endCxn id="17440" idx="2"/>
          </p:cNvCxnSpPr>
          <p:nvPr/>
        </p:nvCxnSpPr>
        <p:spPr bwMode="auto">
          <a:xfrm rot="10800000" flipH="1">
            <a:off x="7350125" y="2286000"/>
            <a:ext cx="2140133522" cy="1390680"/>
          </a:xfrm>
          <a:prstGeom prst="curvedConnector5">
            <a:avLst>
              <a:gd name="adj1" fmla="val -11"/>
              <a:gd name="adj2" fmla="val 116438"/>
              <a:gd name="adj3" fmla="val 10001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47" name="AutoShape 187"/>
          <p:cNvCxnSpPr>
            <a:cxnSpLocks noChangeShapeType="1"/>
            <a:stCxn id="17445" idx="1"/>
            <a:endCxn id="17440" idx="3"/>
          </p:cNvCxnSpPr>
          <p:nvPr/>
        </p:nvCxnSpPr>
        <p:spPr bwMode="auto">
          <a:xfrm rot="10800000" flipH="1" flipV="1">
            <a:off x="7350125" y="3676679"/>
            <a:ext cx="2140133522" cy="2143806967"/>
          </a:xfrm>
          <a:prstGeom prst="curvedConnector5">
            <a:avLst>
              <a:gd name="adj1" fmla="val -11"/>
              <a:gd name="adj2" fmla="val 92"/>
              <a:gd name="adj3" fmla="val 10001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48" name="AutoShape 189"/>
          <p:cNvCxnSpPr>
            <a:cxnSpLocks noChangeShapeType="1"/>
            <a:stCxn id="17445" idx="1"/>
            <a:endCxn id="17440" idx="4"/>
          </p:cNvCxnSpPr>
          <p:nvPr/>
        </p:nvCxnSpPr>
        <p:spPr bwMode="auto">
          <a:xfrm rot="10800000" flipH="1" flipV="1">
            <a:off x="7350125" y="3676679"/>
            <a:ext cx="2140133522" cy="2143806967"/>
          </a:xfrm>
          <a:prstGeom prst="curvedConnector5">
            <a:avLst>
              <a:gd name="adj1" fmla="val -11"/>
              <a:gd name="adj2" fmla="val 92"/>
              <a:gd name="adj3" fmla="val 10001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49" name="Freeform 191"/>
          <p:cNvSpPr>
            <a:spLocks/>
          </p:cNvSpPr>
          <p:nvPr/>
        </p:nvSpPr>
        <p:spPr bwMode="auto">
          <a:xfrm>
            <a:off x="6138863" y="1905000"/>
            <a:ext cx="355600" cy="381000"/>
          </a:xfrm>
          <a:custGeom>
            <a:avLst/>
            <a:gdLst>
              <a:gd name="T0" fmla="*/ 2147483647 w 224"/>
              <a:gd name="T1" fmla="*/ 0 h 240"/>
              <a:gd name="T2" fmla="*/ 2147483647 w 224"/>
              <a:gd name="T3" fmla="*/ 2147483647 h 240"/>
              <a:gd name="T4" fmla="*/ 2147483647 w 224"/>
              <a:gd name="T5" fmla="*/ 2147483647 h 240"/>
              <a:gd name="T6" fmla="*/ 0 60000 65536"/>
              <a:gd name="T7" fmla="*/ 0 60000 65536"/>
              <a:gd name="T8" fmla="*/ 0 60000 65536"/>
              <a:gd name="T9" fmla="*/ 0 w 224"/>
              <a:gd name="T10" fmla="*/ 0 h 240"/>
              <a:gd name="T11" fmla="*/ 224 w 224"/>
              <a:gd name="T12" fmla="*/ 240 h 240"/>
            </a:gdLst>
            <a:ahLst/>
            <a:cxnLst>
              <a:cxn ang="T6">
                <a:pos x="T0" y="T1"/>
              </a:cxn>
              <a:cxn ang="T7">
                <a:pos x="T2" y="T3"/>
              </a:cxn>
              <a:cxn ang="T8">
                <a:pos x="T4" y="T5"/>
              </a:cxn>
            </a:cxnLst>
            <a:rect l="T9" t="T10" r="T11" b="T12"/>
            <a:pathLst>
              <a:path w="224" h="240">
                <a:moveTo>
                  <a:pt x="224" y="0"/>
                </a:moveTo>
                <a:cubicBezTo>
                  <a:pt x="144" y="28"/>
                  <a:pt x="64" y="56"/>
                  <a:pt x="32" y="96"/>
                </a:cubicBezTo>
                <a:cubicBezTo>
                  <a:pt x="0" y="136"/>
                  <a:pt x="16" y="188"/>
                  <a:pt x="32" y="24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endParaRPr lang="en-US" altLang="en-US" i="0" smtClean="0">
              <a:solidFill>
                <a:srgbClr val="000000"/>
              </a:solidFill>
              <a:latin typeface="Times New Roman" panose="02020603050405020304" pitchFamily="18" charset="0"/>
              <a:cs typeface="Times New Roman" panose="02020603050405020304" pitchFamily="18" charset="0"/>
            </a:endParaRPr>
          </a:p>
        </p:txBody>
      </p:sp>
      <p:sp>
        <p:nvSpPr>
          <p:cNvPr id="206016" name="Line 192"/>
          <p:cNvSpPr>
            <a:spLocks noChangeShapeType="1"/>
          </p:cNvSpPr>
          <p:nvPr/>
        </p:nvSpPr>
        <p:spPr bwMode="auto">
          <a:xfrm flipV="1">
            <a:off x="4191000" y="4267200"/>
            <a:ext cx="457200" cy="762000"/>
          </a:xfrm>
          <a:prstGeom prst="line">
            <a:avLst/>
          </a:prstGeom>
          <a:ln w="38100">
            <a:solidFill>
              <a:srgbClr val="FF0000"/>
            </a:solidFill>
            <a:headEnd type="triangle" w="med" len="med"/>
            <a:tailEnd/>
          </a:ln>
        </p:spPr>
        <p:style>
          <a:lnRef idx="1">
            <a:schemeClr val="dk1"/>
          </a:lnRef>
          <a:fillRef idx="0">
            <a:schemeClr val="dk1"/>
          </a:fillRef>
          <a:effectRef idx="0">
            <a:schemeClr val="dk1"/>
          </a:effectRef>
          <a:fontRef idx="minor">
            <a:schemeClr val="tx1"/>
          </a:fontRef>
        </p:style>
        <p:txBody>
          <a:bodyPr/>
          <a:lstStyle/>
          <a:p>
            <a:pPr>
              <a:defRPr/>
            </a:pPr>
            <a:endParaRPr lang="en-US" sz="2400" i="0">
              <a:solidFill>
                <a:srgbClr val="000000"/>
              </a:solidFill>
              <a:latin typeface="Times New Roman" panose="02020603050405020304" pitchFamily="18" charset="0"/>
              <a:cs typeface="Times New Roman" panose="02020603050405020304" pitchFamily="18" charset="0"/>
            </a:endParaRPr>
          </a:p>
        </p:txBody>
      </p:sp>
      <p:sp>
        <p:nvSpPr>
          <p:cNvPr id="17451" name="Text Box 193"/>
          <p:cNvSpPr txBox="1">
            <a:spLocks noChangeArrowheads="1"/>
          </p:cNvSpPr>
          <p:nvPr/>
        </p:nvSpPr>
        <p:spPr bwMode="auto">
          <a:xfrm>
            <a:off x="4654550" y="4114800"/>
            <a:ext cx="12089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sz="1800" i="0" smtClean="0">
                <a:solidFill>
                  <a:srgbClr val="FF0000"/>
                </a:solidFill>
                <a:latin typeface="Times New Roman" panose="02020603050405020304" pitchFamily="18" charset="0"/>
                <a:cs typeface="Times New Roman" panose="02020603050405020304" pitchFamily="18" charset="0"/>
              </a:rPr>
              <a:t>Objective</a:t>
            </a:r>
          </a:p>
          <a:p>
            <a:r>
              <a:rPr lang="en-US" altLang="en-US" sz="1800" i="0" smtClean="0">
                <a:solidFill>
                  <a:srgbClr val="FF0000"/>
                </a:solidFill>
                <a:latin typeface="Times New Roman" panose="02020603050405020304" pitchFamily="18" charset="0"/>
                <a:cs typeface="Times New Roman" panose="02020603050405020304" pitchFamily="18" charset="0"/>
              </a:rPr>
              <a:t>Function</a:t>
            </a:r>
          </a:p>
          <a:p>
            <a:r>
              <a:rPr lang="en-US" altLang="en-US" sz="2000" i="0" smtClean="0">
                <a:solidFill>
                  <a:srgbClr val="FF0000"/>
                </a:solidFill>
                <a:latin typeface="Times New Roman" panose="02020603050405020304" pitchFamily="18" charset="0"/>
                <a:cs typeface="Times New Roman" panose="02020603050405020304" pitchFamily="18" charset="0"/>
              </a:rPr>
              <a:t>-2x</a:t>
            </a:r>
            <a:r>
              <a:rPr lang="en-US" altLang="en-US" sz="2000" i="0" baseline="-25000" smtClean="0">
                <a:solidFill>
                  <a:srgbClr val="FF0000"/>
                </a:solidFill>
                <a:latin typeface="Times New Roman" panose="02020603050405020304" pitchFamily="18" charset="0"/>
                <a:cs typeface="Times New Roman" panose="02020603050405020304" pitchFamily="18" charset="0"/>
              </a:rPr>
              <a:t>1</a:t>
            </a:r>
            <a:r>
              <a:rPr lang="en-US" altLang="en-US" sz="2000" i="0" smtClean="0">
                <a:solidFill>
                  <a:srgbClr val="FF0000"/>
                </a:solidFill>
                <a:latin typeface="Times New Roman" panose="02020603050405020304" pitchFamily="18" charset="0"/>
                <a:cs typeface="Times New Roman" panose="02020603050405020304" pitchFamily="18" charset="0"/>
              </a:rPr>
              <a:t> – 3x</a:t>
            </a:r>
            <a:r>
              <a:rPr lang="en-US" altLang="en-US" sz="2000" i="0" baseline="-25000" smtClean="0">
                <a:solidFill>
                  <a:srgbClr val="FF0000"/>
                </a:solidFill>
                <a:latin typeface="Times New Roman" panose="02020603050405020304" pitchFamily="18" charset="0"/>
                <a:cs typeface="Times New Roman" panose="02020603050405020304" pitchFamily="18" charset="0"/>
              </a:rPr>
              <a:t>2</a:t>
            </a:r>
          </a:p>
        </p:txBody>
      </p:sp>
      <p:cxnSp>
        <p:nvCxnSpPr>
          <p:cNvPr id="17452" name="AutoShape 194"/>
          <p:cNvCxnSpPr>
            <a:cxnSpLocks noChangeShapeType="1"/>
            <a:stCxn id="17445" idx="1"/>
            <a:endCxn id="17440" idx="5"/>
          </p:cNvCxnSpPr>
          <p:nvPr/>
        </p:nvCxnSpPr>
        <p:spPr bwMode="auto">
          <a:xfrm rot="10800000" flipV="1">
            <a:off x="3995739" y="3676679"/>
            <a:ext cx="3354387" cy="214380696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53" name="AutoShape 195"/>
          <p:cNvCxnSpPr>
            <a:cxnSpLocks noChangeShapeType="1"/>
            <a:stCxn id="17445" idx="1"/>
            <a:endCxn id="17440" idx="1"/>
          </p:cNvCxnSpPr>
          <p:nvPr/>
        </p:nvCxnSpPr>
        <p:spPr bwMode="auto">
          <a:xfrm rot="10800000">
            <a:off x="3995739" y="2286000"/>
            <a:ext cx="3354387" cy="139068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54" name="Text Box 196"/>
          <p:cNvSpPr txBox="1">
            <a:spLocks noChangeArrowheads="1"/>
          </p:cNvSpPr>
          <p:nvPr/>
        </p:nvSpPr>
        <p:spPr bwMode="auto">
          <a:xfrm>
            <a:off x="6934200" y="5791200"/>
            <a:ext cx="162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sz="2000" i="0" smtClean="0">
                <a:solidFill>
                  <a:srgbClr val="000000"/>
                </a:solidFill>
                <a:latin typeface="Times New Roman" panose="02020603050405020304" pitchFamily="18" charset="0"/>
                <a:cs typeface="Times New Roman" panose="02020603050405020304" pitchFamily="18" charset="0"/>
              </a:rPr>
              <a:t>2x</a:t>
            </a:r>
            <a:r>
              <a:rPr lang="en-US" altLang="en-US" sz="2000" i="0" baseline="-25000" smtClean="0">
                <a:solidFill>
                  <a:srgbClr val="000000"/>
                </a:solidFill>
                <a:latin typeface="Times New Roman" panose="02020603050405020304" pitchFamily="18" charset="0"/>
                <a:cs typeface="Times New Roman" panose="02020603050405020304" pitchFamily="18" charset="0"/>
              </a:rPr>
              <a:t>1</a:t>
            </a:r>
            <a:r>
              <a:rPr lang="en-US" altLang="en-US" sz="2000" i="0" smtClean="0">
                <a:solidFill>
                  <a:srgbClr val="000000"/>
                </a:solidFill>
                <a:latin typeface="Times New Roman" panose="02020603050405020304" pitchFamily="18" charset="0"/>
                <a:cs typeface="Times New Roman" panose="02020603050405020304" pitchFamily="18" charset="0"/>
              </a:rPr>
              <a:t> + x</a:t>
            </a:r>
            <a:r>
              <a:rPr lang="en-US" altLang="en-US" sz="2000" i="0" baseline="-25000" smtClean="0">
                <a:solidFill>
                  <a:srgbClr val="000000"/>
                </a:solidFill>
                <a:latin typeface="Times New Roman" panose="02020603050405020304" pitchFamily="18" charset="0"/>
                <a:cs typeface="Times New Roman" panose="02020603050405020304" pitchFamily="18" charset="0"/>
              </a:rPr>
              <a:t>2</a:t>
            </a:r>
            <a:r>
              <a:rPr lang="en-US" altLang="en-US" sz="2000" i="0" smtClean="0">
                <a:solidFill>
                  <a:srgbClr val="000000"/>
                </a:solidFill>
                <a:latin typeface="Times New Roman" panose="02020603050405020304" pitchFamily="18" charset="0"/>
                <a:cs typeface="Times New Roman" panose="02020603050405020304" pitchFamily="18" charset="0"/>
              </a:rPr>
              <a:t> </a:t>
            </a:r>
            <a:r>
              <a:rPr lang="en-US" altLang="en-US" i="0" smtClean="0">
                <a:solidFill>
                  <a:srgbClr val="000000"/>
                </a:solidFill>
                <a:latin typeface="Times New Roman" panose="02020603050405020304" pitchFamily="18" charset="0"/>
                <a:cs typeface="Times New Roman" panose="02020603050405020304" pitchFamily="18" charset="0"/>
              </a:rPr>
              <a:t>≤</a:t>
            </a:r>
            <a:r>
              <a:rPr lang="en-US" altLang="en-US" sz="2000" i="0" smtClean="0">
                <a:solidFill>
                  <a:srgbClr val="000000"/>
                </a:solidFill>
                <a:latin typeface="Times New Roman" panose="02020603050405020304" pitchFamily="18" charset="0"/>
                <a:cs typeface="Times New Roman" panose="02020603050405020304" pitchFamily="18" charset="0"/>
              </a:rPr>
              <a:t> 18</a:t>
            </a:r>
          </a:p>
        </p:txBody>
      </p:sp>
      <p:sp>
        <p:nvSpPr>
          <p:cNvPr id="17455" name="Freeform 197"/>
          <p:cNvSpPr>
            <a:spLocks/>
          </p:cNvSpPr>
          <p:nvPr/>
        </p:nvSpPr>
        <p:spPr bwMode="auto">
          <a:xfrm>
            <a:off x="7226300" y="5486400"/>
            <a:ext cx="88900" cy="381000"/>
          </a:xfrm>
          <a:custGeom>
            <a:avLst/>
            <a:gdLst>
              <a:gd name="T0" fmla="*/ 2147483647 w 56"/>
              <a:gd name="T1" fmla="*/ 2147483647 h 240"/>
              <a:gd name="T2" fmla="*/ 2147483647 w 56"/>
              <a:gd name="T3" fmla="*/ 2147483647 h 240"/>
              <a:gd name="T4" fmla="*/ 2147483647 w 56"/>
              <a:gd name="T5" fmla="*/ 0 h 240"/>
              <a:gd name="T6" fmla="*/ 0 60000 65536"/>
              <a:gd name="T7" fmla="*/ 0 60000 65536"/>
              <a:gd name="T8" fmla="*/ 0 60000 65536"/>
              <a:gd name="T9" fmla="*/ 0 w 56"/>
              <a:gd name="T10" fmla="*/ 0 h 240"/>
              <a:gd name="T11" fmla="*/ 56 w 56"/>
              <a:gd name="T12" fmla="*/ 240 h 240"/>
            </a:gdLst>
            <a:ahLst/>
            <a:cxnLst>
              <a:cxn ang="T6">
                <a:pos x="T0" y="T1"/>
              </a:cxn>
              <a:cxn ang="T7">
                <a:pos x="T2" y="T3"/>
              </a:cxn>
              <a:cxn ang="T8">
                <a:pos x="T4" y="T5"/>
              </a:cxn>
            </a:cxnLst>
            <a:rect l="T9" t="T10" r="T11" b="T12"/>
            <a:pathLst>
              <a:path w="56" h="240">
                <a:moveTo>
                  <a:pt x="8" y="240"/>
                </a:moveTo>
                <a:cubicBezTo>
                  <a:pt x="4" y="188"/>
                  <a:pt x="0" y="136"/>
                  <a:pt x="8" y="96"/>
                </a:cubicBezTo>
                <a:cubicBezTo>
                  <a:pt x="16" y="56"/>
                  <a:pt x="36" y="28"/>
                  <a:pt x="56"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endParaRPr lang="en-US" altLang="en-US" i="0" smtClean="0">
              <a:solidFill>
                <a:srgbClr val="000000"/>
              </a:solidFill>
              <a:latin typeface="Times New Roman" panose="02020603050405020304" pitchFamily="18" charset="0"/>
              <a:cs typeface="Times New Roman" panose="02020603050405020304" pitchFamily="18" charset="0"/>
            </a:endParaRPr>
          </a:p>
        </p:txBody>
      </p:sp>
      <p:sp>
        <p:nvSpPr>
          <p:cNvPr id="17456" name="Oval 61"/>
          <p:cNvSpPr>
            <a:spLocks noChangeArrowheads="1"/>
          </p:cNvSpPr>
          <p:nvPr/>
        </p:nvSpPr>
        <p:spPr bwMode="auto">
          <a:xfrm>
            <a:off x="5181600" y="2133600"/>
            <a:ext cx="304800" cy="3048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endParaRPr lang="en-US" altLang="en-US" i="0" smtClean="0">
              <a:solidFill>
                <a:srgbClr val="FF0000"/>
              </a:solidFill>
              <a:latin typeface="Times New Roman" panose="02020603050405020304" pitchFamily="18" charset="0"/>
              <a:cs typeface="Times New Roman" panose="02020603050405020304" pitchFamily="18" charset="0"/>
            </a:endParaRPr>
          </a:p>
        </p:txBody>
      </p:sp>
      <p:sp>
        <p:nvSpPr>
          <p:cNvPr id="63" name="Line 192"/>
          <p:cNvSpPr>
            <a:spLocks noChangeShapeType="1"/>
          </p:cNvSpPr>
          <p:nvPr/>
        </p:nvSpPr>
        <p:spPr bwMode="auto">
          <a:xfrm flipH="1">
            <a:off x="5029200" y="2971800"/>
            <a:ext cx="304800" cy="457200"/>
          </a:xfrm>
          <a:prstGeom prst="line">
            <a:avLst/>
          </a:prstGeom>
          <a:ln w="38100">
            <a:solidFill>
              <a:schemeClr val="tx1"/>
            </a:solidFill>
            <a:headEnd type="triangle" w="med" len="med"/>
            <a:tailEnd/>
          </a:ln>
        </p:spPr>
        <p:style>
          <a:lnRef idx="1">
            <a:schemeClr val="dk1"/>
          </a:lnRef>
          <a:fillRef idx="0">
            <a:schemeClr val="dk1"/>
          </a:fillRef>
          <a:effectRef idx="0">
            <a:schemeClr val="dk1"/>
          </a:effectRef>
          <a:fontRef idx="minor">
            <a:schemeClr val="tx1"/>
          </a:fontRef>
        </p:style>
        <p:txBody>
          <a:bodyPr/>
          <a:lstStyle/>
          <a:p>
            <a:pPr>
              <a:defRPr/>
            </a:pPr>
            <a:endParaRPr lang="en-US" sz="2400" i="0">
              <a:solidFill>
                <a:srgbClr val="000000"/>
              </a:solidFill>
              <a:latin typeface="Times New Roman" panose="02020603050405020304" pitchFamily="18" charset="0"/>
              <a:cs typeface="Times New Roman" panose="02020603050405020304" pitchFamily="18" charset="0"/>
            </a:endParaRPr>
          </a:p>
        </p:txBody>
      </p:sp>
      <p:sp>
        <p:nvSpPr>
          <p:cNvPr id="17458" name="Text Box 193"/>
          <p:cNvSpPr txBox="1">
            <a:spLocks noChangeArrowheads="1"/>
          </p:cNvSpPr>
          <p:nvPr/>
        </p:nvSpPr>
        <p:spPr bwMode="auto">
          <a:xfrm>
            <a:off x="4114800" y="3352800"/>
            <a:ext cx="190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800" i="0" smtClean="0">
                <a:solidFill>
                  <a:srgbClr val="000000"/>
                </a:solidFill>
                <a:latin typeface="Times New Roman" panose="02020603050405020304" pitchFamily="18" charset="0"/>
                <a:cs typeface="Times New Roman" panose="02020603050405020304" pitchFamily="18" charset="0"/>
              </a:rPr>
              <a:t>Direction</a:t>
            </a:r>
          </a:p>
          <a:p>
            <a:pPr algn="ctr"/>
            <a:r>
              <a:rPr lang="en-US" altLang="en-US" sz="1800" i="0" smtClean="0">
                <a:solidFill>
                  <a:srgbClr val="000000"/>
                </a:solidFill>
                <a:latin typeface="Times New Roman" panose="02020603050405020304" pitchFamily="18" charset="0"/>
                <a:cs typeface="Times New Roman" panose="02020603050405020304" pitchFamily="18" charset="0"/>
              </a:rPr>
              <a:t>of “Goodness”</a:t>
            </a:r>
          </a:p>
        </p:txBody>
      </p:sp>
    </p:spTree>
    <p:extLst>
      <p:ext uri="{BB962C8B-B14F-4D97-AF65-F5344CB8AC3E}">
        <p14:creationId xmlns:p14="http://schemas.microsoft.com/office/powerpoint/2010/main" val="29877660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a:ln/>
        </p:spPr>
        <p:txBody>
          <a:bodyPr/>
          <a:lstStyle/>
          <a:p>
            <a:r>
              <a:rPr lang="en-US" altLang="en-US">
                <a:solidFill>
                  <a:srgbClr val="000000"/>
                </a:solidFill>
              </a:rPr>
              <a:t>Page </a:t>
            </a:r>
            <a:fld id="{A9B6EA0B-60BF-46C8-B1AF-5430BCD346A0}" type="slidenum">
              <a:rPr lang="en-US" altLang="en-US">
                <a:solidFill>
                  <a:srgbClr val="000000"/>
                </a:solidFill>
              </a:rPr>
              <a:pPr/>
              <a:t>33</a:t>
            </a:fld>
            <a:endParaRPr lang="en-US" altLang="en-US">
              <a:solidFill>
                <a:srgbClr val="000000"/>
              </a:solidFill>
            </a:endParaRPr>
          </a:p>
        </p:txBody>
      </p:sp>
      <p:sp>
        <p:nvSpPr>
          <p:cNvPr id="20482" name="Rounded Rectangle 5"/>
          <p:cNvSpPr>
            <a:spLocks noChangeArrowheads="1"/>
          </p:cNvSpPr>
          <p:nvPr/>
        </p:nvSpPr>
        <p:spPr bwMode="auto">
          <a:xfrm>
            <a:off x="381000" y="4057291"/>
            <a:ext cx="8458200" cy="1066800"/>
          </a:xfrm>
          <a:prstGeom prst="roundRect">
            <a:avLst>
              <a:gd name="adj" fmla="val 16667"/>
            </a:avLst>
          </a:prstGeom>
          <a:solidFill>
            <a:schemeClr val="accent1"/>
          </a:solidFill>
          <a:ln w="9525" algn="ctr">
            <a:solidFill>
              <a:schemeClr val="tx1"/>
            </a:solidFill>
            <a:round/>
            <a:headEnd/>
            <a:tailEnd/>
          </a:ln>
        </p:spPr>
        <p:txBody>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endParaRPr lang="en-US" altLang="en-US" i="0" smtClean="0">
              <a:solidFill>
                <a:srgbClr val="000000"/>
              </a:solidFill>
              <a:latin typeface="Times New Roman" panose="02020603050405020304" pitchFamily="18" charset="0"/>
              <a:cs typeface="Times New Roman" panose="02020603050405020304" pitchFamily="18" charset="0"/>
            </a:endParaRPr>
          </a:p>
        </p:txBody>
      </p:sp>
      <p:sp>
        <p:nvSpPr>
          <p:cNvPr id="20485" name="Rectangle 2"/>
          <p:cNvSpPr>
            <a:spLocks noGrp="1" noChangeArrowheads="1"/>
          </p:cNvSpPr>
          <p:nvPr>
            <p:ph type="title"/>
          </p:nvPr>
        </p:nvSpPr>
        <p:spPr/>
        <p:txBody>
          <a:bodyPr/>
          <a:lstStyle/>
          <a:p>
            <a:r>
              <a:rPr lang="en-US" altLang="en-US" dirty="0" smtClean="0">
                <a:solidFill>
                  <a:schemeClr val="tx1"/>
                </a:solidFill>
                <a:latin typeface="Times New Roman" panose="02020603050405020304" pitchFamily="18" charset="0"/>
                <a:cs typeface="Times New Roman" panose="02020603050405020304" pitchFamily="18" charset="0"/>
              </a:rPr>
              <a:t>Geometric View of Canonical Form</a:t>
            </a:r>
          </a:p>
        </p:txBody>
      </p:sp>
      <p:sp>
        <p:nvSpPr>
          <p:cNvPr id="20486" name="Rectangle 3"/>
          <p:cNvSpPr>
            <a:spLocks noGrp="1" noChangeArrowheads="1"/>
          </p:cNvSpPr>
          <p:nvPr>
            <p:ph type="body" idx="1"/>
          </p:nvPr>
        </p:nvSpPr>
        <p:spPr/>
        <p:txBody>
          <a:bodyPr/>
          <a:lstStyle/>
          <a:p>
            <a:pPr>
              <a:buFontTx/>
              <a:buNone/>
            </a:pPr>
            <a:r>
              <a:rPr lang="en-US" altLang="en-US" dirty="0" smtClean="0">
                <a:latin typeface="Times New Roman" panose="02020603050405020304" pitchFamily="18" charset="0"/>
                <a:cs typeface="Times New Roman" panose="02020603050405020304" pitchFamily="18" charset="0"/>
              </a:rPr>
              <a:t>A </a:t>
            </a:r>
            <a:r>
              <a:rPr lang="en-US" altLang="en-US" b="1" u="sng" dirty="0" smtClean="0">
                <a:latin typeface="Times New Roman" panose="02020603050405020304" pitchFamily="18" charset="0"/>
                <a:cs typeface="Times New Roman" panose="02020603050405020304" pitchFamily="18" charset="0"/>
              </a:rPr>
              <a:t>polytope</a:t>
            </a:r>
            <a:r>
              <a:rPr lang="en-US" altLang="en-US" dirty="0" smtClean="0">
                <a:latin typeface="Times New Roman" panose="02020603050405020304" pitchFamily="18" charset="0"/>
                <a:cs typeface="Times New Roman" panose="02020603050405020304" pitchFamily="18" charset="0"/>
              </a:rPr>
              <a:t> in n-dimensional space</a:t>
            </a:r>
          </a:p>
          <a:p>
            <a:pPr lvl="1">
              <a:buFontTx/>
              <a:buNone/>
            </a:pPr>
            <a:r>
              <a:rPr lang="en-US" altLang="en-US" dirty="0" smtClean="0">
                <a:latin typeface="Times New Roman" panose="02020603050405020304" pitchFamily="18" charset="0"/>
                <a:cs typeface="Times New Roman" panose="02020603050405020304" pitchFamily="18" charset="0"/>
              </a:rPr>
              <a:t>Each inequality corresponds to a half-space.</a:t>
            </a:r>
          </a:p>
          <a:p>
            <a:pPr lvl="1">
              <a:buFontTx/>
              <a:buNone/>
            </a:pPr>
            <a:r>
              <a:rPr lang="en-US" altLang="en-US" dirty="0" smtClean="0">
                <a:latin typeface="Times New Roman" panose="02020603050405020304" pitchFamily="18" charset="0"/>
                <a:cs typeface="Times New Roman" panose="02020603050405020304" pitchFamily="18" charset="0"/>
              </a:rPr>
              <a:t>The “feasible set” is the intersection of the half-spaces.</a:t>
            </a:r>
          </a:p>
          <a:p>
            <a:pPr lvl="1">
              <a:buFontTx/>
              <a:buNone/>
            </a:pPr>
            <a:r>
              <a:rPr lang="en-US" altLang="en-US" dirty="0" smtClean="0">
                <a:latin typeface="Times New Roman" panose="02020603050405020304" pitchFamily="18" charset="0"/>
                <a:cs typeface="Times New Roman" panose="02020603050405020304" pitchFamily="18" charset="0"/>
              </a:rPr>
              <a:t>This corresponds to a polytope</a:t>
            </a:r>
          </a:p>
          <a:p>
            <a:pPr lvl="1">
              <a:buFontTx/>
              <a:buNone/>
            </a:pPr>
            <a:r>
              <a:rPr lang="en-US" altLang="en-US" dirty="0" smtClean="0">
                <a:latin typeface="Times New Roman" panose="02020603050405020304" pitchFamily="18" charset="0"/>
                <a:cs typeface="Times New Roman" panose="02020603050405020304" pitchFamily="18" charset="0"/>
              </a:rPr>
              <a:t>The optimal solution is at a corner.</a:t>
            </a:r>
          </a:p>
          <a:p>
            <a:pPr>
              <a:buFontTx/>
              <a:buNone/>
            </a:pPr>
            <a:endParaRPr lang="en-US" altLang="en-US" dirty="0" smtClean="0">
              <a:latin typeface="Times New Roman" panose="02020603050405020304" pitchFamily="18" charset="0"/>
              <a:cs typeface="Times New Roman" panose="02020603050405020304" pitchFamily="18" charset="0"/>
            </a:endParaRPr>
          </a:p>
          <a:p>
            <a:pPr>
              <a:buFontTx/>
              <a:buNone/>
            </a:pPr>
            <a:r>
              <a:rPr lang="en-US" altLang="en-US" b="1" u="sng" dirty="0" smtClean="0">
                <a:latin typeface="Times New Roman" panose="02020603050405020304" pitchFamily="18" charset="0"/>
                <a:cs typeface="Times New Roman" panose="02020603050405020304" pitchFamily="18" charset="0"/>
              </a:rPr>
              <a:t>Simplex</a:t>
            </a:r>
            <a:r>
              <a:rPr lang="en-US" altLang="en-US" dirty="0" smtClean="0">
                <a:latin typeface="Times New Roman" panose="02020603050405020304" pitchFamily="18" charset="0"/>
                <a:cs typeface="Times New Roman" panose="02020603050405020304" pitchFamily="18" charset="0"/>
              </a:rPr>
              <a:t> moves around on the surface of the polytope</a:t>
            </a:r>
          </a:p>
          <a:p>
            <a:pPr>
              <a:buFontTx/>
              <a:buNone/>
            </a:pPr>
            <a:r>
              <a:rPr lang="en-US" altLang="en-US" b="1" u="sng" dirty="0" smtClean="0">
                <a:latin typeface="Times New Roman" panose="02020603050405020304" pitchFamily="18" charset="0"/>
                <a:cs typeface="Times New Roman" panose="02020603050405020304" pitchFamily="18" charset="0"/>
              </a:rPr>
              <a:t>Interior-Point</a:t>
            </a:r>
            <a:r>
              <a:rPr lang="en-US" altLang="en-US" dirty="0" smtClean="0">
                <a:latin typeface="Times New Roman" panose="02020603050405020304" pitchFamily="18" charset="0"/>
                <a:cs typeface="Times New Roman" panose="02020603050405020304" pitchFamily="18" charset="0"/>
              </a:rPr>
              <a:t> methods move within the polytope</a:t>
            </a:r>
            <a:endParaRPr lang="en-US" altLang="en-US" b="1" u="sng" dirty="0" smtClean="0">
              <a:latin typeface="Times New Roman" panose="02020603050405020304" pitchFamily="18" charset="0"/>
              <a:cs typeface="Times New Roman" panose="02020603050405020304" pitchFamily="18" charset="0"/>
            </a:endParaRPr>
          </a:p>
          <a:p>
            <a:pPr>
              <a:buFontTx/>
              <a:buNone/>
            </a:pPr>
            <a:endParaRPr lang="en-US" altLang="en-US" dirty="0" smtClean="0">
              <a:latin typeface="Times New Roman" panose="02020603050405020304" pitchFamily="18" charset="0"/>
              <a:cs typeface="Times New Roman" panose="02020603050405020304" pitchFamily="18" charset="0"/>
            </a:endParaRPr>
          </a:p>
          <a:p>
            <a:pPr>
              <a:buFontTx/>
              <a:buNone/>
            </a:pP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1192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6"/>
          <p:cNvSpPr>
            <a:spLocks noGrp="1" noChangeArrowheads="1"/>
          </p:cNvSpPr>
          <p:nvPr>
            <p:ph type="sldNum" sz="quarter" idx="12"/>
          </p:nvPr>
        </p:nvSpPr>
        <p:spPr>
          <a:ln/>
        </p:spPr>
        <p:txBody>
          <a:bodyPr/>
          <a:lstStyle/>
          <a:p>
            <a:r>
              <a:rPr lang="en-US" altLang="en-US">
                <a:solidFill>
                  <a:srgbClr val="000000"/>
                </a:solidFill>
              </a:rPr>
              <a:t>Page </a:t>
            </a:r>
            <a:fld id="{7FFD741F-923D-48A7-A36E-7E2F9CDEB349}" type="slidenum">
              <a:rPr lang="en-US" altLang="en-US">
                <a:solidFill>
                  <a:srgbClr val="000000"/>
                </a:solidFill>
              </a:rPr>
              <a:pPr/>
              <a:t>34</a:t>
            </a:fld>
            <a:endParaRPr lang="en-US" altLang="en-US">
              <a:solidFill>
                <a:srgbClr val="000000"/>
              </a:solidFill>
            </a:endParaRPr>
          </a:p>
        </p:txBody>
      </p:sp>
      <p:sp>
        <p:nvSpPr>
          <p:cNvPr id="22530" name="Title 1"/>
          <p:cNvSpPr>
            <a:spLocks noGrp="1"/>
          </p:cNvSpPr>
          <p:nvPr>
            <p:ph type="title"/>
          </p:nvPr>
        </p:nvSpPr>
        <p:spPr/>
        <p:txBody>
          <a:bodyPr/>
          <a:lstStyle/>
          <a:p>
            <a:r>
              <a:rPr lang="en-US" altLang="en-US" dirty="0" smtClean="0">
                <a:solidFill>
                  <a:schemeClr val="tx1"/>
                </a:solidFill>
                <a:latin typeface="Times New Roman" panose="02020603050405020304" pitchFamily="18" charset="0"/>
                <a:cs typeface="Times New Roman" panose="02020603050405020304" pitchFamily="18" charset="0"/>
              </a:rPr>
              <a:t>The Simple </a:t>
            </a:r>
            <a:r>
              <a:rPr lang="en-US" altLang="en-US" dirty="0" err="1" smtClean="0">
                <a:solidFill>
                  <a:schemeClr val="tx1"/>
                </a:solidFill>
                <a:latin typeface="Times New Roman" panose="02020603050405020304" pitchFamily="18" charset="0"/>
                <a:cs typeface="Times New Roman" panose="02020603050405020304" pitchFamily="18" charset="0"/>
              </a:rPr>
              <a:t>Essense</a:t>
            </a:r>
            <a:r>
              <a:rPr lang="en-US" altLang="en-US" dirty="0" smtClean="0">
                <a:solidFill>
                  <a:schemeClr val="tx1"/>
                </a:solidFill>
                <a:latin typeface="Times New Roman" panose="02020603050405020304" pitchFamily="18" charset="0"/>
                <a:cs typeface="Times New Roman" panose="02020603050405020304" pitchFamily="18" charset="0"/>
              </a:rPr>
              <a:t> of Simplex</a:t>
            </a:r>
          </a:p>
        </p:txBody>
      </p:sp>
      <p:grpSp>
        <p:nvGrpSpPr>
          <p:cNvPr id="22533" name="Group 26"/>
          <p:cNvGrpSpPr>
            <a:grpSpLocks/>
          </p:cNvGrpSpPr>
          <p:nvPr/>
        </p:nvGrpSpPr>
        <p:grpSpPr bwMode="auto">
          <a:xfrm>
            <a:off x="609600" y="1828800"/>
            <a:ext cx="1905000" cy="1676400"/>
            <a:chOff x="1981200" y="1905000"/>
            <a:chExt cx="3048000" cy="2667000"/>
          </a:xfrm>
        </p:grpSpPr>
        <p:cxnSp>
          <p:nvCxnSpPr>
            <p:cNvPr id="22539" name="Straight Connector 7"/>
            <p:cNvCxnSpPr>
              <a:cxnSpLocks noChangeShapeType="1"/>
            </p:cNvCxnSpPr>
            <p:nvPr/>
          </p:nvCxnSpPr>
          <p:spPr bwMode="auto">
            <a:xfrm flipV="1">
              <a:off x="2057400" y="3048000"/>
              <a:ext cx="1905000" cy="990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40" name="Straight Connector 9"/>
            <p:cNvCxnSpPr>
              <a:cxnSpLocks noChangeShapeType="1"/>
            </p:cNvCxnSpPr>
            <p:nvPr/>
          </p:nvCxnSpPr>
          <p:spPr bwMode="auto">
            <a:xfrm rot="10800000">
              <a:off x="1981200" y="1905000"/>
              <a:ext cx="1981200" cy="1143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41" name="Straight Connector 11"/>
            <p:cNvCxnSpPr>
              <a:cxnSpLocks noChangeShapeType="1"/>
            </p:cNvCxnSpPr>
            <p:nvPr/>
          </p:nvCxnSpPr>
          <p:spPr bwMode="auto">
            <a:xfrm rot="16200000" flipH="1">
              <a:off x="952500" y="2933700"/>
              <a:ext cx="2133600" cy="76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42" name="Straight Connector 13"/>
            <p:cNvCxnSpPr>
              <a:cxnSpLocks noChangeShapeType="1"/>
            </p:cNvCxnSpPr>
            <p:nvPr/>
          </p:nvCxnSpPr>
          <p:spPr bwMode="auto">
            <a:xfrm>
              <a:off x="2057400" y="4038600"/>
              <a:ext cx="2743200" cy="533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43" name="Straight Connector 15"/>
            <p:cNvCxnSpPr>
              <a:cxnSpLocks noChangeShapeType="1"/>
            </p:cNvCxnSpPr>
            <p:nvPr/>
          </p:nvCxnSpPr>
          <p:spPr bwMode="auto">
            <a:xfrm rot="16200000" flipH="1">
              <a:off x="3619500" y="3390900"/>
              <a:ext cx="1524000" cy="838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44" name="Straight Connector 17"/>
            <p:cNvCxnSpPr>
              <a:cxnSpLocks noChangeShapeType="1"/>
            </p:cNvCxnSpPr>
            <p:nvPr/>
          </p:nvCxnSpPr>
          <p:spPr bwMode="auto">
            <a:xfrm rot="5400000" flipH="1" flipV="1">
              <a:off x="3886200" y="3429000"/>
              <a:ext cx="20574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45" name="Straight Connector 19"/>
            <p:cNvCxnSpPr>
              <a:cxnSpLocks noChangeShapeType="1"/>
            </p:cNvCxnSpPr>
            <p:nvPr/>
          </p:nvCxnSpPr>
          <p:spPr bwMode="auto">
            <a:xfrm>
              <a:off x="1981200" y="1905000"/>
              <a:ext cx="3048000" cy="609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46" name="Straight Connector 21"/>
            <p:cNvCxnSpPr>
              <a:cxnSpLocks noChangeShapeType="1"/>
            </p:cNvCxnSpPr>
            <p:nvPr/>
          </p:nvCxnSpPr>
          <p:spPr bwMode="auto">
            <a:xfrm rot="10800000" flipV="1">
              <a:off x="3962400" y="2514600"/>
              <a:ext cx="1066800" cy="533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22534" name="TextBox 27"/>
          <p:cNvSpPr txBox="1">
            <a:spLocks noChangeArrowheads="1"/>
          </p:cNvSpPr>
          <p:nvPr/>
        </p:nvSpPr>
        <p:spPr bwMode="auto">
          <a:xfrm>
            <a:off x="2819400" y="2176463"/>
            <a:ext cx="5181600" cy="15700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2400" i="0" dirty="0">
                <a:solidFill>
                  <a:srgbClr val="000000"/>
                </a:solidFill>
                <a:latin typeface="Times New Roman" panose="02020603050405020304" pitchFamily="18" charset="0"/>
                <a:cs typeface="Times New Roman" panose="02020603050405020304" pitchFamily="18" charset="0"/>
              </a:rPr>
              <a:t>Consider </a:t>
            </a:r>
            <a:r>
              <a:rPr lang="en-US" sz="2400" i="0" dirty="0" err="1">
                <a:solidFill>
                  <a:srgbClr val="000000"/>
                </a:solidFill>
                <a:latin typeface="Times New Roman" panose="02020603050405020304" pitchFamily="18" charset="0"/>
                <a:cs typeface="Times New Roman" panose="02020603050405020304" pitchFamily="18" charset="0"/>
              </a:rPr>
              <a:t>Polytope</a:t>
            </a:r>
            <a:r>
              <a:rPr lang="en-US" sz="2400" i="0" dirty="0">
                <a:solidFill>
                  <a:srgbClr val="000000"/>
                </a:solidFill>
                <a:latin typeface="Times New Roman" panose="02020603050405020304" pitchFamily="18" charset="0"/>
                <a:cs typeface="Times New Roman" panose="02020603050405020304" pitchFamily="18" charset="0"/>
              </a:rPr>
              <a:t> P from canonical form as a graph G = (V,E) with </a:t>
            </a:r>
          </a:p>
          <a:p>
            <a:pPr>
              <a:defRPr/>
            </a:pPr>
            <a:r>
              <a:rPr lang="en-US" sz="2400" i="0" dirty="0">
                <a:solidFill>
                  <a:srgbClr val="000000"/>
                </a:solidFill>
                <a:latin typeface="Times New Roman" panose="02020603050405020304" pitchFamily="18" charset="0"/>
                <a:cs typeface="Times New Roman" panose="02020603050405020304" pitchFamily="18" charset="0"/>
              </a:rPr>
              <a:t>V = </a:t>
            </a:r>
            <a:r>
              <a:rPr lang="en-US" sz="2400" i="0" dirty="0" err="1">
                <a:solidFill>
                  <a:srgbClr val="000000"/>
                </a:solidFill>
                <a:latin typeface="Times New Roman" panose="02020603050405020304" pitchFamily="18" charset="0"/>
                <a:cs typeface="Times New Roman" panose="02020603050405020304" pitchFamily="18" charset="0"/>
              </a:rPr>
              <a:t>polytope</a:t>
            </a:r>
            <a:r>
              <a:rPr lang="en-US" sz="2400" i="0" dirty="0">
                <a:solidFill>
                  <a:srgbClr val="000000"/>
                </a:solidFill>
                <a:latin typeface="Times New Roman" panose="02020603050405020304" pitchFamily="18" charset="0"/>
                <a:cs typeface="Times New Roman" panose="02020603050405020304" pitchFamily="18" charset="0"/>
              </a:rPr>
              <a:t> vertices,</a:t>
            </a:r>
          </a:p>
          <a:p>
            <a:pPr>
              <a:defRPr/>
            </a:pPr>
            <a:r>
              <a:rPr lang="en-US" sz="2400" i="0" dirty="0">
                <a:solidFill>
                  <a:srgbClr val="000000"/>
                </a:solidFill>
                <a:latin typeface="Times New Roman" panose="02020603050405020304" pitchFamily="18" charset="0"/>
                <a:cs typeface="Times New Roman" panose="02020603050405020304" pitchFamily="18" charset="0"/>
              </a:rPr>
              <a:t>E = </a:t>
            </a:r>
            <a:r>
              <a:rPr lang="en-US" sz="2400" i="0" dirty="0" err="1">
                <a:solidFill>
                  <a:srgbClr val="000000"/>
                </a:solidFill>
                <a:latin typeface="Times New Roman" panose="02020603050405020304" pitchFamily="18" charset="0"/>
                <a:cs typeface="Times New Roman" panose="02020603050405020304" pitchFamily="18" charset="0"/>
              </a:rPr>
              <a:t>polytope</a:t>
            </a:r>
            <a:r>
              <a:rPr lang="en-US" sz="2400" i="0" dirty="0">
                <a:solidFill>
                  <a:srgbClr val="000000"/>
                </a:solidFill>
                <a:latin typeface="Times New Roman" panose="02020603050405020304" pitchFamily="18" charset="0"/>
                <a:cs typeface="Times New Roman" panose="02020603050405020304" pitchFamily="18" charset="0"/>
              </a:rPr>
              <a:t> edges.</a:t>
            </a:r>
          </a:p>
        </p:txBody>
      </p:sp>
      <p:sp>
        <p:nvSpPr>
          <p:cNvPr id="29" name="TextBox 28"/>
          <p:cNvSpPr txBox="1"/>
          <p:nvPr/>
        </p:nvSpPr>
        <p:spPr>
          <a:xfrm>
            <a:off x="685800" y="3810000"/>
            <a:ext cx="6359433" cy="156966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457200" indent="-457200">
              <a:buFontTx/>
              <a:buAutoNum type="arabicParenR"/>
              <a:defRPr/>
            </a:pPr>
            <a:r>
              <a:rPr lang="en-US" sz="2400" i="0" dirty="0">
                <a:solidFill>
                  <a:srgbClr val="000000"/>
                </a:solidFill>
                <a:latin typeface="Times New Roman" panose="02020603050405020304" pitchFamily="18" charset="0"/>
                <a:cs typeface="Times New Roman" panose="02020603050405020304" pitchFamily="18" charset="0"/>
              </a:rPr>
              <a:t>Find </a:t>
            </a:r>
            <a:r>
              <a:rPr lang="en-US" sz="2400" dirty="0">
                <a:solidFill>
                  <a:srgbClr val="000000"/>
                </a:solidFill>
                <a:latin typeface="Times New Roman" panose="02020603050405020304" pitchFamily="18" charset="0"/>
                <a:cs typeface="Times New Roman" panose="02020603050405020304" pitchFamily="18" charset="0"/>
              </a:rPr>
              <a:t>any</a:t>
            </a:r>
            <a:r>
              <a:rPr lang="en-US" sz="2400" i="0" dirty="0">
                <a:solidFill>
                  <a:srgbClr val="000000"/>
                </a:solidFill>
                <a:latin typeface="Times New Roman" panose="02020603050405020304" pitchFamily="18" charset="0"/>
                <a:cs typeface="Times New Roman" panose="02020603050405020304" pitchFamily="18" charset="0"/>
              </a:rPr>
              <a:t> vertex v of P.</a:t>
            </a:r>
          </a:p>
          <a:p>
            <a:pPr marL="457200" indent="-457200">
              <a:buFontTx/>
              <a:buAutoNum type="arabicParenR"/>
              <a:defRPr/>
            </a:pPr>
            <a:r>
              <a:rPr lang="en-US" sz="2400" i="0" dirty="0">
                <a:solidFill>
                  <a:srgbClr val="000000"/>
                </a:solidFill>
                <a:latin typeface="Times New Roman" panose="02020603050405020304" pitchFamily="18" charset="0"/>
                <a:cs typeface="Times New Roman" panose="02020603050405020304" pitchFamily="18" charset="0"/>
              </a:rPr>
              <a:t>While there exists a neighbor u of v in G with </a:t>
            </a:r>
          </a:p>
          <a:p>
            <a:pPr marL="457200" indent="-457200">
              <a:defRPr/>
            </a:pPr>
            <a:r>
              <a:rPr lang="en-US" sz="2400" i="0" dirty="0">
                <a:solidFill>
                  <a:srgbClr val="000000"/>
                </a:solidFill>
                <a:latin typeface="Times New Roman" panose="02020603050405020304" pitchFamily="18" charset="0"/>
                <a:cs typeface="Times New Roman" panose="02020603050405020304" pitchFamily="18" charset="0"/>
              </a:rPr>
              <a:t>	f(u) &lt; f(v), update v to u.</a:t>
            </a:r>
          </a:p>
          <a:p>
            <a:pPr marL="457200" indent="-457200">
              <a:defRPr/>
            </a:pPr>
            <a:r>
              <a:rPr lang="en-US" sz="2400" i="0" dirty="0">
                <a:solidFill>
                  <a:srgbClr val="000000"/>
                </a:solidFill>
                <a:latin typeface="Times New Roman" panose="02020603050405020304" pitchFamily="18" charset="0"/>
                <a:cs typeface="Times New Roman" panose="02020603050405020304" pitchFamily="18" charset="0"/>
              </a:rPr>
              <a:t>3)  Output v.</a:t>
            </a:r>
          </a:p>
        </p:txBody>
      </p:sp>
      <p:sp>
        <p:nvSpPr>
          <p:cNvPr id="22536" name="TextBox 29"/>
          <p:cNvSpPr txBox="1">
            <a:spLocks noChangeArrowheads="1"/>
          </p:cNvSpPr>
          <p:nvPr/>
        </p:nvSpPr>
        <p:spPr bwMode="auto">
          <a:xfrm>
            <a:off x="2819400" y="1295400"/>
            <a:ext cx="4808176" cy="83099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i="0" smtClean="0">
                <a:solidFill>
                  <a:srgbClr val="000000"/>
                </a:solidFill>
                <a:latin typeface="Times New Roman" panose="02020603050405020304" pitchFamily="18" charset="0"/>
                <a:cs typeface="Times New Roman" panose="02020603050405020304" pitchFamily="18" charset="0"/>
              </a:rPr>
              <a:t>Input: min f(x) = cx </a:t>
            </a:r>
          </a:p>
          <a:p>
            <a:r>
              <a:rPr lang="en-US" altLang="en-US" i="0" smtClean="0">
                <a:solidFill>
                  <a:srgbClr val="000000"/>
                </a:solidFill>
                <a:latin typeface="Times New Roman" panose="02020603050405020304" pitchFamily="18" charset="0"/>
                <a:cs typeface="Times New Roman" panose="02020603050405020304" pitchFamily="18" charset="0"/>
              </a:rPr>
              <a:t>	s.t. x in P = {x: Ax ≤ b, x ≥ 0}</a:t>
            </a:r>
          </a:p>
        </p:txBody>
      </p:sp>
      <p:sp>
        <p:nvSpPr>
          <p:cNvPr id="22537" name="TextBox 30"/>
          <p:cNvSpPr txBox="1">
            <a:spLocks noChangeArrowheads="1"/>
          </p:cNvSpPr>
          <p:nvPr/>
        </p:nvSpPr>
        <p:spPr bwMode="auto">
          <a:xfrm>
            <a:off x="685800" y="1371600"/>
            <a:ext cx="1526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i="0" smtClean="0">
                <a:solidFill>
                  <a:srgbClr val="000000"/>
                </a:solidFill>
                <a:latin typeface="Times New Roman" panose="02020603050405020304" pitchFamily="18" charset="0"/>
                <a:cs typeface="Times New Roman" panose="02020603050405020304" pitchFamily="18" charset="0"/>
              </a:rPr>
              <a:t>Polytope P</a:t>
            </a:r>
          </a:p>
        </p:txBody>
      </p:sp>
      <p:sp>
        <p:nvSpPr>
          <p:cNvPr id="22538" name="TextBox 31"/>
          <p:cNvSpPr txBox="1">
            <a:spLocks noChangeArrowheads="1"/>
          </p:cNvSpPr>
          <p:nvPr/>
        </p:nvSpPr>
        <p:spPr bwMode="auto">
          <a:xfrm>
            <a:off x="685800" y="5341938"/>
            <a:ext cx="7391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i="0" dirty="0" smtClean="0">
                <a:solidFill>
                  <a:srgbClr val="000000"/>
                </a:solidFill>
                <a:latin typeface="Times New Roman" panose="02020603050405020304" pitchFamily="18" charset="0"/>
                <a:cs typeface="Times New Roman" panose="02020603050405020304" pitchFamily="18" charset="0"/>
              </a:rPr>
              <a:t>Choice of neighbor if several u have f(u) &lt; f(v)?</a:t>
            </a:r>
          </a:p>
        </p:txBody>
      </p:sp>
    </p:spTree>
    <p:extLst>
      <p:ext uri="{BB962C8B-B14F-4D97-AF65-F5344CB8AC3E}">
        <p14:creationId xmlns:p14="http://schemas.microsoft.com/office/powerpoint/2010/main" val="40316805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8BA7446-2663-4E6C-A876-3ECBAF24BC9F}" type="slidenum">
              <a:rPr lang="en-US" altLang="en-US"/>
              <a:pPr/>
              <a:t>35</a:t>
            </a:fld>
            <a:endParaRPr lang="en-US" altLang="en-US"/>
          </a:p>
        </p:txBody>
      </p:sp>
      <p:sp>
        <p:nvSpPr>
          <p:cNvPr id="12290" name="Rectangle 2"/>
          <p:cNvSpPr>
            <a:spLocks noGrp="1" noChangeArrowheads="1"/>
          </p:cNvSpPr>
          <p:nvPr>
            <p:ph type="title"/>
          </p:nvPr>
        </p:nvSpPr>
        <p:spPr>
          <a:xfrm>
            <a:off x="776377" y="476460"/>
            <a:ext cx="5018148" cy="406400"/>
          </a:xfrm>
          <a:ln cap="flat"/>
        </p:spPr>
        <p:txBody>
          <a:bodyPr/>
          <a:lstStyle/>
          <a:p>
            <a:r>
              <a:rPr lang="en-US" altLang="en-US" dirty="0">
                <a:solidFill>
                  <a:schemeClr val="tx1"/>
                </a:solidFill>
              </a:rPr>
              <a:t>Basic Steps of Simplex</a:t>
            </a:r>
          </a:p>
        </p:txBody>
      </p:sp>
      <p:sp>
        <p:nvSpPr>
          <p:cNvPr id="12291" name="Rectangle 3"/>
          <p:cNvSpPr>
            <a:spLocks noGrp="1" noChangeArrowheads="1"/>
          </p:cNvSpPr>
          <p:nvPr>
            <p:ph type="body" idx="1"/>
          </p:nvPr>
        </p:nvSpPr>
        <p:spPr bwMode="auto">
          <a:xfrm>
            <a:off x="817563" y="1222375"/>
            <a:ext cx="7302500" cy="3036729"/>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marL="342900" indent="-342900" algn="just">
              <a:lnSpc>
                <a:spcPct val="85000"/>
              </a:lnSpc>
              <a:spcBef>
                <a:spcPct val="40000"/>
              </a:spcBef>
              <a:buFontTx/>
              <a:buNone/>
            </a:pPr>
            <a:r>
              <a:rPr lang="en-US" altLang="en-US" sz="2000" b="0" dirty="0"/>
              <a:t>1.	Begin the search at an extreme point (i.e., a basic feasible solution</a:t>
            </a:r>
            <a:r>
              <a:rPr lang="en-US" altLang="en-US" sz="2000" b="0" dirty="0" smtClean="0"/>
              <a:t>).</a:t>
            </a:r>
            <a:endParaRPr lang="en-US" altLang="en-US" sz="2000" b="0" dirty="0"/>
          </a:p>
          <a:p>
            <a:pPr marL="342900" indent="-342900" algn="just">
              <a:lnSpc>
                <a:spcPct val="85000"/>
              </a:lnSpc>
              <a:spcBef>
                <a:spcPct val="40000"/>
              </a:spcBef>
              <a:buFontTx/>
              <a:buNone/>
            </a:pPr>
            <a:r>
              <a:rPr lang="en-US" altLang="en-US" sz="2000" b="0" dirty="0"/>
              <a:t>2.	Determine if the movement to an adjacent extreme can improve on the optimization of the objective function.  If not, the current solution is optimal.  If, however, improvement is possible, then proceed to the next step</a:t>
            </a:r>
            <a:r>
              <a:rPr lang="en-US" altLang="en-US" sz="2000" b="0" dirty="0" smtClean="0"/>
              <a:t>.</a:t>
            </a:r>
            <a:endParaRPr lang="en-US" altLang="en-US" sz="2000" b="0" dirty="0"/>
          </a:p>
          <a:p>
            <a:pPr marL="342900" indent="-342900" algn="just">
              <a:lnSpc>
                <a:spcPct val="85000"/>
              </a:lnSpc>
              <a:spcBef>
                <a:spcPct val="40000"/>
              </a:spcBef>
              <a:buFontTx/>
              <a:buNone/>
            </a:pPr>
            <a:r>
              <a:rPr lang="en-US" altLang="en-US" sz="2000" b="0" dirty="0"/>
              <a:t>3.	Move to the adjacent extreme point which offers (or, perhaps, </a:t>
            </a:r>
            <a:r>
              <a:rPr lang="en-US" altLang="en-US" sz="2000" b="0" i="1" dirty="0"/>
              <a:t>appears</a:t>
            </a:r>
            <a:r>
              <a:rPr lang="en-US" altLang="en-US" sz="2000" b="0" dirty="0"/>
              <a:t> to offer) the most improvement in the objective function</a:t>
            </a:r>
            <a:r>
              <a:rPr lang="en-US" altLang="en-US" sz="2000" b="0" dirty="0" smtClean="0"/>
              <a:t>.</a:t>
            </a:r>
            <a:endParaRPr lang="en-US" altLang="en-US" sz="2000" b="0" dirty="0"/>
          </a:p>
          <a:p>
            <a:pPr marL="342900" indent="-342900" algn="just">
              <a:lnSpc>
                <a:spcPct val="85000"/>
              </a:lnSpc>
              <a:spcBef>
                <a:spcPct val="40000"/>
              </a:spcBef>
              <a:buFontTx/>
              <a:buNone/>
            </a:pPr>
            <a:r>
              <a:rPr lang="en-US" altLang="en-US" sz="2000" b="0" dirty="0"/>
              <a:t>4.	Continue steps 2 and 3 until the optimal solution is found or it can be shown that the problem is either unbounded or infeasible.</a:t>
            </a:r>
          </a:p>
        </p:txBody>
      </p:sp>
    </p:spTree>
    <p:extLst>
      <p:ext uri="{BB962C8B-B14F-4D97-AF65-F5344CB8AC3E}">
        <p14:creationId xmlns:p14="http://schemas.microsoft.com/office/powerpoint/2010/main" val="6910975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r>
              <a:rPr lang="en-US" altLang="en-US">
                <a:solidFill>
                  <a:srgbClr val="000000"/>
                </a:solidFill>
              </a:rPr>
              <a:t>Page </a:t>
            </a:r>
            <a:fld id="{540217BD-BD9C-4FC4-BE9C-4FF0A3B1AC9D}" type="slidenum">
              <a:rPr lang="en-US" altLang="en-US">
                <a:solidFill>
                  <a:srgbClr val="000000"/>
                </a:solidFill>
              </a:rPr>
              <a:pPr/>
              <a:t>36</a:t>
            </a:fld>
            <a:endParaRPr lang="en-US" altLang="en-US">
              <a:solidFill>
                <a:srgbClr val="000000"/>
              </a:solidFill>
            </a:endParaRPr>
          </a:p>
        </p:txBody>
      </p:sp>
      <p:sp>
        <p:nvSpPr>
          <p:cNvPr id="49156" name="Rectangle 2"/>
          <p:cNvSpPr>
            <a:spLocks noGrp="1" noChangeArrowheads="1"/>
          </p:cNvSpPr>
          <p:nvPr>
            <p:ph type="title"/>
          </p:nvPr>
        </p:nvSpPr>
        <p:spPr/>
        <p:txBody>
          <a:bodyPr/>
          <a:lstStyle/>
          <a:p>
            <a:r>
              <a:rPr lang="en-US" altLang="en-US" dirty="0" smtClean="0">
                <a:solidFill>
                  <a:schemeClr val="tx1"/>
                </a:solidFill>
                <a:latin typeface="Times New Roman" panose="02020603050405020304" pitchFamily="18" charset="0"/>
                <a:cs typeface="Times New Roman" panose="02020603050405020304" pitchFamily="18" charset="0"/>
              </a:rPr>
              <a:t>Simplex Running Time</a:t>
            </a:r>
          </a:p>
        </p:txBody>
      </p:sp>
      <p:sp>
        <p:nvSpPr>
          <p:cNvPr id="49157" name="Rectangle 3"/>
          <p:cNvSpPr>
            <a:spLocks noGrp="1" noChangeArrowheads="1"/>
          </p:cNvSpPr>
          <p:nvPr>
            <p:ph type="body" idx="1"/>
          </p:nvPr>
        </p:nvSpPr>
        <p:spPr/>
        <p:txBody>
          <a:bodyPr/>
          <a:lstStyle/>
          <a:p>
            <a:pPr>
              <a:buFontTx/>
              <a:buNone/>
            </a:pPr>
            <a:r>
              <a:rPr lang="en-US" altLang="en-US" smtClean="0"/>
              <a:t>For dense matrices, takes O(n(n+m)) time per iteration</a:t>
            </a:r>
          </a:p>
          <a:p>
            <a:pPr>
              <a:buFontTx/>
              <a:buNone/>
            </a:pPr>
            <a:r>
              <a:rPr lang="en-US" altLang="en-US" smtClean="0"/>
              <a:t>Can take an </a:t>
            </a:r>
            <a:r>
              <a:rPr lang="en-US" altLang="en-US" b="1" smtClean="0"/>
              <a:t>exponential</a:t>
            </a:r>
            <a:r>
              <a:rPr lang="en-US" altLang="en-US" smtClean="0"/>
              <a:t> number of iterations.</a:t>
            </a:r>
          </a:p>
          <a:p>
            <a:pPr>
              <a:buFontTx/>
              <a:buNone/>
            </a:pPr>
            <a:r>
              <a:rPr lang="en-US" altLang="en-US" smtClean="0"/>
              <a:t>In practice, sparse methods are used for the iterations.</a:t>
            </a:r>
          </a:p>
        </p:txBody>
      </p:sp>
    </p:spTree>
    <p:extLst>
      <p:ext uri="{BB962C8B-B14F-4D97-AF65-F5344CB8AC3E}">
        <p14:creationId xmlns:p14="http://schemas.microsoft.com/office/powerpoint/2010/main" val="20276079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a:lstStyle/>
          <a:p>
            <a:r>
              <a:rPr lang="en-US" altLang="en-US" smtClean="0"/>
              <a:t>Linear Programming in 2 dimensions</a:t>
            </a:r>
          </a:p>
        </p:txBody>
      </p:sp>
      <p:graphicFrame>
        <p:nvGraphicFramePr>
          <p:cNvPr id="161795" name="Group 3"/>
          <p:cNvGraphicFramePr>
            <a:graphicFrameLocks noGrp="1"/>
          </p:cNvGraphicFramePr>
          <p:nvPr>
            <p:extLst>
              <p:ext uri="{D42A27DB-BD31-4B8C-83A1-F6EECF244321}">
                <p14:modId xmlns:p14="http://schemas.microsoft.com/office/powerpoint/2010/main" val="1312566271"/>
              </p:ext>
            </p:extLst>
          </p:nvPr>
        </p:nvGraphicFramePr>
        <p:xfrm>
          <a:off x="71719" y="1143000"/>
          <a:ext cx="8996081" cy="853854"/>
        </p:xfrm>
        <a:graphic>
          <a:graphicData uri="http://schemas.openxmlformats.org/drawingml/2006/table">
            <a:tbl>
              <a:tblPr/>
              <a:tblGrid>
                <a:gridCol w="3073344"/>
                <a:gridCol w="1272221"/>
                <a:gridCol w="2287139"/>
                <a:gridCol w="2363377"/>
              </a:tblGrid>
              <a:tr h="39643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dirty="0" smtClean="0">
                          <a:ln>
                            <a:noFill/>
                          </a:ln>
                          <a:solidFill>
                            <a:schemeClr val="folHlink"/>
                          </a:solidFill>
                          <a:effectLst/>
                          <a:latin typeface="Arial" charset="0"/>
                          <a:cs typeface="Arial" charset="0"/>
                        </a:rPr>
                        <a:t>Name </a:t>
                      </a:r>
                    </a:p>
                  </a:txBody>
                  <a:tcPr marT="45742" marB="45742" horzOverflow="overflow">
                    <a:lnL cap="flat">
                      <a:noFill/>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Vars</a:t>
                      </a:r>
                    </a:p>
                  </a:txBody>
                  <a:tcPr marT="45742" marB="45742"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Constraints</a:t>
                      </a:r>
                    </a:p>
                  </a:txBody>
                  <a:tcPr marT="45742" marB="45742"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dirty="0" smtClean="0">
                          <a:ln>
                            <a:noFill/>
                          </a:ln>
                          <a:solidFill>
                            <a:schemeClr val="folHlink"/>
                          </a:solidFill>
                          <a:effectLst/>
                          <a:latin typeface="Arial" charset="0"/>
                          <a:cs typeface="Arial" charset="0"/>
                        </a:rPr>
                        <a:t>Objective</a:t>
                      </a:r>
                    </a:p>
                  </a:txBody>
                  <a:tcPr marT="45742" marB="45742" horzOverflow="overflow">
                    <a:lnL w="38100" cap="flat" cmpd="sng" algn="ctr">
                      <a:solidFill>
                        <a:schemeClr val="folHlink"/>
                      </a:solidFill>
                      <a:prstDash val="solid"/>
                      <a:round/>
                      <a:headEnd type="none" w="med" len="med"/>
                      <a:tailEnd type="none" w="med" len="med"/>
                    </a:lnL>
                    <a:lnR cap="flat">
                      <a:noFill/>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r>
              <a:tr h="45742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linear programming (LP)</a:t>
                      </a:r>
                    </a:p>
                  </a:txBody>
                  <a:tcPr marT="45742" marB="45742" horzOverflow="overflow">
                    <a:lnL cap="flat">
                      <a:noFill/>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real</a:t>
                      </a:r>
                    </a:p>
                  </a:txBody>
                  <a:tcPr marT="45742" marB="45742"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FF0000"/>
                          </a:solidFill>
                          <a:effectLst/>
                          <a:latin typeface="Arial" charset="0"/>
                          <a:cs typeface="Arial" charset="0"/>
                        </a:rPr>
                        <a:t>linear inequalities</a:t>
                      </a:r>
                    </a:p>
                  </a:txBody>
                  <a:tcPr marT="45742" marB="45742"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linear function</a:t>
                      </a:r>
                    </a:p>
                  </a:txBody>
                  <a:tcPr marT="45742" marB="45742" horzOverflow="overflow">
                    <a:lnL w="38100" cap="flat" cmpd="sng" algn="ctr">
                      <a:solidFill>
                        <a:schemeClr val="folHlink"/>
                      </a:solidFill>
                      <a:prstDash val="solid"/>
                      <a:round/>
                      <a:headEnd type="none" w="med" len="med"/>
                      <a:tailEnd type="none" w="med" len="med"/>
                    </a:lnL>
                    <a:lnR cap="flat">
                      <a:noFill/>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r>
            </a:tbl>
          </a:graphicData>
        </a:graphic>
      </p:graphicFrame>
      <p:pic>
        <p:nvPicPr>
          <p:cNvPr id="161827" name="Picture 35" descr="http://fisher.osu.edu/~croxton_4/tutorial/graphics/graph1-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663" y="2514600"/>
            <a:ext cx="29749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828" name="Text Box 36"/>
          <p:cNvSpPr txBox="1">
            <a:spLocks noChangeArrowheads="1"/>
          </p:cNvSpPr>
          <p:nvPr/>
        </p:nvSpPr>
        <p:spPr bwMode="auto">
          <a:xfrm>
            <a:off x="5095875" y="2667000"/>
            <a:ext cx="763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r>
              <a:rPr lang="en-US" altLang="en-US" sz="2000"/>
              <a:t>y </a:t>
            </a:r>
            <a:r>
              <a:rPr lang="en-US" altLang="en-US" sz="2000">
                <a:sym typeface="Symbol" pitchFamily="18" charset="2"/>
              </a:rPr>
              <a:t> 4</a:t>
            </a:r>
          </a:p>
        </p:txBody>
      </p:sp>
      <p:sp>
        <p:nvSpPr>
          <p:cNvPr id="161829" name="Text Box 37"/>
          <p:cNvSpPr txBox="1">
            <a:spLocks noChangeArrowheads="1"/>
          </p:cNvSpPr>
          <p:nvPr/>
        </p:nvSpPr>
        <p:spPr bwMode="auto">
          <a:xfrm>
            <a:off x="5630863" y="5257800"/>
            <a:ext cx="763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r>
              <a:rPr lang="en-US" altLang="en-US" sz="2000"/>
              <a:t>y </a:t>
            </a:r>
            <a:r>
              <a:rPr lang="en-US" altLang="en-US" sz="2000">
                <a:sym typeface="Symbol" pitchFamily="18" charset="2"/>
              </a:rPr>
              <a:t> 0</a:t>
            </a:r>
          </a:p>
        </p:txBody>
      </p:sp>
      <p:sp>
        <p:nvSpPr>
          <p:cNvPr id="161830" name="Text Box 38"/>
          <p:cNvSpPr txBox="1">
            <a:spLocks noChangeArrowheads="1"/>
          </p:cNvSpPr>
          <p:nvPr/>
        </p:nvSpPr>
        <p:spPr bwMode="auto">
          <a:xfrm>
            <a:off x="6392863" y="4022725"/>
            <a:ext cx="781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r>
              <a:rPr lang="en-US" altLang="en-US" sz="2000"/>
              <a:t>x </a:t>
            </a:r>
            <a:r>
              <a:rPr lang="en-US" altLang="en-US" sz="2000">
                <a:sym typeface="Symbol" pitchFamily="18" charset="2"/>
              </a:rPr>
              <a:t> 3</a:t>
            </a:r>
          </a:p>
        </p:txBody>
      </p:sp>
      <p:sp>
        <p:nvSpPr>
          <p:cNvPr id="161831" name="Text Box 39"/>
          <p:cNvSpPr txBox="1">
            <a:spLocks noChangeArrowheads="1"/>
          </p:cNvSpPr>
          <p:nvPr/>
        </p:nvSpPr>
        <p:spPr bwMode="auto">
          <a:xfrm>
            <a:off x="3581400" y="3810000"/>
            <a:ext cx="781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r>
              <a:rPr lang="en-US" altLang="en-US" sz="2000"/>
              <a:t>x </a:t>
            </a:r>
            <a:r>
              <a:rPr lang="en-US" altLang="en-US" sz="2000">
                <a:sym typeface="Symbol" pitchFamily="18" charset="2"/>
              </a:rPr>
              <a:t> 0</a:t>
            </a:r>
          </a:p>
        </p:txBody>
      </p:sp>
      <p:sp>
        <p:nvSpPr>
          <p:cNvPr id="161832" name="Text Box 40"/>
          <p:cNvSpPr txBox="1">
            <a:spLocks noChangeArrowheads="1"/>
          </p:cNvSpPr>
          <p:nvPr/>
        </p:nvSpPr>
        <p:spPr bwMode="auto">
          <a:xfrm rot="1692449">
            <a:off x="4383088" y="5241925"/>
            <a:ext cx="1190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r>
              <a:rPr lang="en-US" altLang="en-US" sz="2000"/>
              <a:t>x+2y </a:t>
            </a:r>
            <a:r>
              <a:rPr lang="en-US" altLang="en-US" sz="2000">
                <a:sym typeface="Symbol" pitchFamily="18" charset="2"/>
              </a:rPr>
              <a:t> 2</a:t>
            </a:r>
          </a:p>
        </p:txBody>
      </p:sp>
      <p:sp>
        <p:nvSpPr>
          <p:cNvPr id="161834" name="Rectangle 42"/>
          <p:cNvSpPr>
            <a:spLocks noChangeArrowheads="1"/>
          </p:cNvSpPr>
          <p:nvPr/>
        </p:nvSpPr>
        <p:spPr bwMode="auto">
          <a:xfrm>
            <a:off x="304800" y="3200400"/>
            <a:ext cx="3048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algn="l" eaLnBrk="1" hangingPunct="1"/>
            <a:r>
              <a:rPr lang="en-US" altLang="en-US" sz="2400">
                <a:solidFill>
                  <a:srgbClr val="0000CC"/>
                </a:solidFill>
              </a:rPr>
              <a:t>2 variables:</a:t>
            </a:r>
            <a:br>
              <a:rPr lang="en-US" altLang="en-US" sz="2400">
                <a:solidFill>
                  <a:srgbClr val="0000CC"/>
                </a:solidFill>
              </a:rPr>
            </a:br>
            <a:r>
              <a:rPr lang="en-US" altLang="en-US" sz="2400">
                <a:solidFill>
                  <a:srgbClr val="0000CC"/>
                </a:solidFill>
              </a:rPr>
              <a:t>feasible region is a convex </a:t>
            </a:r>
            <a:r>
              <a:rPr lang="en-US" altLang="en-US" sz="2400" u="sng">
                <a:solidFill>
                  <a:srgbClr val="0000CC"/>
                </a:solidFill>
              </a:rPr>
              <a:t>polygon</a:t>
            </a:r>
          </a:p>
        </p:txBody>
      </p:sp>
      <p:sp>
        <p:nvSpPr>
          <p:cNvPr id="161835" name="Text Box 43"/>
          <p:cNvSpPr txBox="1">
            <a:spLocks noChangeArrowheads="1"/>
          </p:cNvSpPr>
          <p:nvPr/>
        </p:nvSpPr>
        <p:spPr bwMode="auto">
          <a:xfrm>
            <a:off x="7062788" y="4343400"/>
            <a:ext cx="20050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r>
              <a:rPr lang="en-US" altLang="en-US" sz="2000"/>
              <a:t>boundary of</a:t>
            </a:r>
            <a:br>
              <a:rPr lang="en-US" altLang="en-US" sz="2000"/>
            </a:br>
            <a:r>
              <a:rPr lang="en-US" altLang="en-US" sz="2000"/>
              <a:t>feasible region</a:t>
            </a:r>
            <a:br>
              <a:rPr lang="en-US" altLang="en-US" sz="2000"/>
            </a:br>
            <a:r>
              <a:rPr lang="en-US" altLang="en-US" sz="2000"/>
              <a:t>comes from</a:t>
            </a:r>
            <a:br>
              <a:rPr lang="en-US" altLang="en-US" sz="2000"/>
            </a:br>
            <a:r>
              <a:rPr lang="en-US" altLang="en-US" sz="2000"/>
              <a:t>the constraints</a:t>
            </a:r>
            <a:endParaRPr lang="en-US" altLang="en-US" sz="2000">
              <a:sym typeface="Symbol" pitchFamily="18" charset="2"/>
            </a:endParaRPr>
          </a:p>
        </p:txBody>
      </p:sp>
      <p:sp>
        <p:nvSpPr>
          <p:cNvPr id="2" name="Slide Number Placeholder 1"/>
          <p:cNvSpPr>
            <a:spLocks noGrp="1"/>
          </p:cNvSpPr>
          <p:nvPr>
            <p:ph type="sldNum" sz="quarter" idx="11"/>
          </p:nvPr>
        </p:nvSpPr>
        <p:spPr/>
        <p:txBody>
          <a:bodyPr/>
          <a:lstStyle/>
          <a:p>
            <a:pPr>
              <a:defRPr/>
            </a:pPr>
            <a:fld id="{F1E67E07-5510-4E3A-A988-189318653DFF}" type="slidenum">
              <a:rPr lang="en-US" altLang="en-US" smtClean="0"/>
              <a:pPr>
                <a:defRPr/>
              </a:pPr>
              <a:t>37</a:t>
            </a:fld>
            <a:r>
              <a:rPr lang="en-US" altLang="en-US" smtClean="0"/>
              <a:t> of 52</a:t>
            </a:r>
            <a:endParaRPr lang="en-US" altLang="en-US"/>
          </a:p>
        </p:txBody>
      </p:sp>
    </p:spTree>
    <p:extLst>
      <p:ext uri="{BB962C8B-B14F-4D97-AF65-F5344CB8AC3E}">
        <p14:creationId xmlns:p14="http://schemas.microsoft.com/office/powerpoint/2010/main" val="191884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18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8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82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18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18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8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183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1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28" grpId="0"/>
      <p:bldP spid="161829" grpId="0"/>
      <p:bldP spid="161830" grpId="0"/>
      <p:bldP spid="161831" grpId="0"/>
      <p:bldP spid="161832" grpId="0"/>
      <p:bldP spid="161834" grpId="0"/>
      <p:bldP spid="1618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806" name="Picture 62" descr="http://fisher.osu.edu/~croxton_4/tutorial/graphics/graph1-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000375"/>
            <a:ext cx="206375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6"/>
          <p:cNvGrpSpPr>
            <a:grpSpLocks/>
          </p:cNvGrpSpPr>
          <p:nvPr/>
        </p:nvGrpSpPr>
        <p:grpSpPr bwMode="auto">
          <a:xfrm>
            <a:off x="152400" y="3009900"/>
            <a:ext cx="2057400" cy="3200400"/>
            <a:chOff x="96" y="1824"/>
            <a:chExt cx="1296" cy="2016"/>
          </a:xfrm>
        </p:grpSpPr>
        <p:pic>
          <p:nvPicPr>
            <p:cNvPr id="14370" name="Picture 44" descr="http://fisher.osu.edu/~croxton_4/tutorial/graphics/graph1-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 y="1824"/>
              <a:ext cx="1296" cy="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1" name="Text Box 51"/>
            <p:cNvSpPr txBox="1">
              <a:spLocks noChangeArrowheads="1"/>
            </p:cNvSpPr>
            <p:nvPr/>
          </p:nvSpPr>
          <p:spPr bwMode="auto">
            <a:xfrm>
              <a:off x="384" y="3590"/>
              <a:ext cx="6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r>
                <a:rPr lang="en-US" altLang="en-US" sz="2000">
                  <a:solidFill>
                    <a:srgbClr val="0000CC"/>
                  </a:solidFill>
                </a:rPr>
                <a:t>x+y = 4</a:t>
              </a:r>
              <a:endParaRPr lang="en-US" altLang="en-US" sz="2000">
                <a:solidFill>
                  <a:srgbClr val="0000CC"/>
                </a:solidFill>
                <a:sym typeface="Symbol" pitchFamily="18" charset="2"/>
              </a:endParaRPr>
            </a:p>
          </p:txBody>
        </p:sp>
      </p:grpSp>
      <p:sp>
        <p:nvSpPr>
          <p:cNvPr id="14340" name="Title 1"/>
          <p:cNvSpPr>
            <a:spLocks noGrp="1"/>
          </p:cNvSpPr>
          <p:nvPr>
            <p:ph type="title" idx="4294967295"/>
          </p:nvPr>
        </p:nvSpPr>
        <p:spPr/>
        <p:txBody>
          <a:bodyPr/>
          <a:lstStyle/>
          <a:p>
            <a:r>
              <a:rPr lang="en-US" altLang="en-US" smtClean="0"/>
              <a:t>Linear Programming in 2 dimensions</a:t>
            </a:r>
          </a:p>
        </p:txBody>
      </p:sp>
      <p:graphicFrame>
        <p:nvGraphicFramePr>
          <p:cNvPr id="159747" name="Group 3"/>
          <p:cNvGraphicFramePr>
            <a:graphicFrameLocks noGrp="1"/>
          </p:cNvGraphicFramePr>
          <p:nvPr/>
        </p:nvGraphicFramePr>
        <p:xfrm>
          <a:off x="76200" y="1143000"/>
          <a:ext cx="8991600" cy="853854"/>
        </p:xfrm>
        <a:graphic>
          <a:graphicData uri="http://schemas.openxmlformats.org/drawingml/2006/table">
            <a:tbl>
              <a:tblPr/>
              <a:tblGrid>
                <a:gridCol w="3071813"/>
                <a:gridCol w="1271587"/>
                <a:gridCol w="2286000"/>
                <a:gridCol w="2362200"/>
              </a:tblGrid>
              <a:tr h="39643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dirty="0" smtClean="0">
                          <a:ln>
                            <a:noFill/>
                          </a:ln>
                          <a:solidFill>
                            <a:schemeClr val="folHlink"/>
                          </a:solidFill>
                          <a:effectLst/>
                          <a:latin typeface="Arial" charset="0"/>
                          <a:cs typeface="Arial" charset="0"/>
                        </a:rPr>
                        <a:t>Name </a:t>
                      </a:r>
                    </a:p>
                  </a:txBody>
                  <a:tcPr marT="45742" marB="45742" horzOverflow="overflow">
                    <a:lnL cap="flat">
                      <a:noFill/>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Vars</a:t>
                      </a:r>
                    </a:p>
                  </a:txBody>
                  <a:tcPr marT="45742" marB="45742"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Constraints</a:t>
                      </a:r>
                    </a:p>
                  </a:txBody>
                  <a:tcPr marT="45742" marB="45742"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Objective</a:t>
                      </a:r>
                    </a:p>
                  </a:txBody>
                  <a:tcPr marT="45742" marB="45742" horzOverflow="overflow">
                    <a:lnL w="38100" cap="flat" cmpd="sng" algn="ctr">
                      <a:solidFill>
                        <a:schemeClr val="folHlink"/>
                      </a:solidFill>
                      <a:prstDash val="solid"/>
                      <a:round/>
                      <a:headEnd type="none" w="med" len="med"/>
                      <a:tailEnd type="none" w="med" len="med"/>
                    </a:lnL>
                    <a:lnR cap="flat">
                      <a:noFill/>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r>
              <a:tr h="45742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linear programming (LP)</a:t>
                      </a:r>
                    </a:p>
                  </a:txBody>
                  <a:tcPr marT="45742" marB="45742" horzOverflow="overflow">
                    <a:lnL cap="flat">
                      <a:noFill/>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real</a:t>
                      </a:r>
                    </a:p>
                  </a:txBody>
                  <a:tcPr marT="45742" marB="45742"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linear inequalities</a:t>
                      </a:r>
                    </a:p>
                  </a:txBody>
                  <a:tcPr marT="45742" marB="45742"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00CC"/>
                          </a:solidFill>
                          <a:effectLst/>
                          <a:latin typeface="Arial" charset="0"/>
                          <a:cs typeface="Arial" charset="0"/>
                        </a:rPr>
                        <a:t>linear function</a:t>
                      </a:r>
                    </a:p>
                  </a:txBody>
                  <a:tcPr marT="45742" marB="45742" horzOverflow="overflow">
                    <a:lnL w="38100" cap="flat" cmpd="sng" algn="ctr">
                      <a:solidFill>
                        <a:schemeClr val="folHlink"/>
                      </a:solidFill>
                      <a:prstDash val="solid"/>
                      <a:round/>
                      <a:headEnd type="none" w="med" len="med"/>
                      <a:tailEnd type="none" w="med" len="med"/>
                    </a:lnL>
                    <a:lnR cap="flat">
                      <a:noFill/>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r>
            </a:tbl>
          </a:graphicData>
        </a:graphic>
      </p:graphicFrame>
      <p:grpSp>
        <p:nvGrpSpPr>
          <p:cNvPr id="3" name="Group 57"/>
          <p:cNvGrpSpPr>
            <a:grpSpLocks/>
          </p:cNvGrpSpPr>
          <p:nvPr/>
        </p:nvGrpSpPr>
        <p:grpSpPr bwMode="auto">
          <a:xfrm>
            <a:off x="2286000" y="3048000"/>
            <a:ext cx="2057400" cy="3162300"/>
            <a:chOff x="1440" y="1848"/>
            <a:chExt cx="1296" cy="1992"/>
          </a:xfrm>
        </p:grpSpPr>
        <p:pic>
          <p:nvPicPr>
            <p:cNvPr id="14368" name="Picture 46" descr="graph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 y="1848"/>
              <a:ext cx="1296" cy="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9" name="Text Box 52"/>
            <p:cNvSpPr txBox="1">
              <a:spLocks noChangeArrowheads="1"/>
            </p:cNvSpPr>
            <p:nvPr/>
          </p:nvSpPr>
          <p:spPr bwMode="auto">
            <a:xfrm>
              <a:off x="1754" y="3590"/>
              <a:ext cx="6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r>
                <a:rPr lang="en-US" altLang="en-US" sz="2000">
                  <a:solidFill>
                    <a:srgbClr val="0000CC"/>
                  </a:solidFill>
                </a:rPr>
                <a:t>x+y = 5</a:t>
              </a:r>
              <a:endParaRPr lang="en-US" altLang="en-US" sz="2000">
                <a:solidFill>
                  <a:srgbClr val="0000CC"/>
                </a:solidFill>
                <a:sym typeface="Symbol" pitchFamily="18" charset="2"/>
              </a:endParaRPr>
            </a:p>
          </p:txBody>
        </p:sp>
      </p:grpSp>
      <p:grpSp>
        <p:nvGrpSpPr>
          <p:cNvPr id="4" name="Group 58"/>
          <p:cNvGrpSpPr>
            <a:grpSpLocks/>
          </p:cNvGrpSpPr>
          <p:nvPr/>
        </p:nvGrpSpPr>
        <p:grpSpPr bwMode="auto">
          <a:xfrm>
            <a:off x="4572000" y="3048000"/>
            <a:ext cx="2057400" cy="3162300"/>
            <a:chOff x="2880" y="1848"/>
            <a:chExt cx="1296" cy="1992"/>
          </a:xfrm>
        </p:grpSpPr>
        <p:pic>
          <p:nvPicPr>
            <p:cNvPr id="14366" name="Picture 48" descr="graph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1848"/>
              <a:ext cx="1296" cy="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7" name="Text Box 53"/>
            <p:cNvSpPr txBox="1">
              <a:spLocks noChangeArrowheads="1"/>
            </p:cNvSpPr>
            <p:nvPr/>
          </p:nvSpPr>
          <p:spPr bwMode="auto">
            <a:xfrm>
              <a:off x="3194" y="3590"/>
              <a:ext cx="6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r>
                <a:rPr lang="en-US" altLang="en-US" sz="2000">
                  <a:solidFill>
                    <a:srgbClr val="0000CC"/>
                  </a:solidFill>
                </a:rPr>
                <a:t>x+y = 6</a:t>
              </a:r>
              <a:endParaRPr lang="en-US" altLang="en-US" sz="2000">
                <a:solidFill>
                  <a:srgbClr val="0000CC"/>
                </a:solidFill>
                <a:sym typeface="Symbol" pitchFamily="18" charset="2"/>
              </a:endParaRPr>
            </a:p>
          </p:txBody>
        </p:sp>
      </p:grpSp>
      <p:grpSp>
        <p:nvGrpSpPr>
          <p:cNvPr id="5" name="Group 59"/>
          <p:cNvGrpSpPr>
            <a:grpSpLocks/>
          </p:cNvGrpSpPr>
          <p:nvPr/>
        </p:nvGrpSpPr>
        <p:grpSpPr bwMode="auto">
          <a:xfrm>
            <a:off x="6705600" y="2819400"/>
            <a:ext cx="2286000" cy="3390900"/>
            <a:chOff x="4224" y="1704"/>
            <a:chExt cx="1440" cy="2136"/>
          </a:xfrm>
        </p:grpSpPr>
        <p:pic>
          <p:nvPicPr>
            <p:cNvPr id="14364" name="Picture 50" descr="graph1-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4" y="1704"/>
              <a:ext cx="1440" cy="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5" name="Text Box 54"/>
            <p:cNvSpPr txBox="1">
              <a:spLocks noChangeArrowheads="1"/>
            </p:cNvSpPr>
            <p:nvPr/>
          </p:nvSpPr>
          <p:spPr bwMode="auto">
            <a:xfrm>
              <a:off x="4538" y="3590"/>
              <a:ext cx="6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r>
                <a:rPr lang="en-US" altLang="en-US" sz="2000">
                  <a:solidFill>
                    <a:srgbClr val="0000CC"/>
                  </a:solidFill>
                </a:rPr>
                <a:t>x+y = 7</a:t>
              </a:r>
              <a:endParaRPr lang="en-US" altLang="en-US" sz="2000">
                <a:solidFill>
                  <a:srgbClr val="0000CC"/>
                </a:solidFill>
                <a:sym typeface="Symbol" pitchFamily="18" charset="2"/>
              </a:endParaRPr>
            </a:p>
          </p:txBody>
        </p:sp>
      </p:grpSp>
      <p:sp>
        <p:nvSpPr>
          <p:cNvPr id="159805" name="Rectangle 61"/>
          <p:cNvSpPr>
            <a:spLocks noChangeArrowheads="1"/>
          </p:cNvSpPr>
          <p:nvPr/>
        </p:nvSpPr>
        <p:spPr bwMode="auto">
          <a:xfrm>
            <a:off x="76200" y="2438400"/>
            <a:ext cx="883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r>
              <a:rPr lang="en-US" altLang="en-US" sz="2000">
                <a:solidFill>
                  <a:srgbClr val="0000CC"/>
                </a:solidFill>
              </a:rPr>
              <a:t>“level sets” of the objective x+y (sets where it takes a certain value)</a:t>
            </a:r>
          </a:p>
        </p:txBody>
      </p:sp>
      <p:sp>
        <p:nvSpPr>
          <p:cNvPr id="6" name="Slide Number Placeholder 5"/>
          <p:cNvSpPr>
            <a:spLocks noGrp="1"/>
          </p:cNvSpPr>
          <p:nvPr>
            <p:ph type="sldNum" sz="quarter" idx="11"/>
          </p:nvPr>
        </p:nvSpPr>
        <p:spPr/>
        <p:txBody>
          <a:bodyPr/>
          <a:lstStyle/>
          <a:p>
            <a:pPr>
              <a:defRPr/>
            </a:pPr>
            <a:fld id="{F1E67E07-5510-4E3A-A988-189318653DFF}" type="slidenum">
              <a:rPr lang="en-US" altLang="en-US" smtClean="0"/>
              <a:pPr>
                <a:defRPr/>
              </a:pPr>
              <a:t>38</a:t>
            </a:fld>
            <a:r>
              <a:rPr lang="en-US" altLang="en-US" smtClean="0"/>
              <a:t> of 52</a:t>
            </a:r>
            <a:endParaRPr lang="en-US" altLang="en-US"/>
          </a:p>
        </p:txBody>
      </p:sp>
    </p:spTree>
    <p:extLst>
      <p:ext uri="{BB962C8B-B14F-4D97-AF65-F5344CB8AC3E}">
        <p14:creationId xmlns:p14="http://schemas.microsoft.com/office/powerpoint/2010/main" val="892740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8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8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80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a:lstStyle/>
          <a:p>
            <a:r>
              <a:rPr lang="en-US" altLang="en-US" smtClean="0"/>
              <a:t>Linear Programming in </a:t>
            </a:r>
            <a:r>
              <a:rPr lang="en-US" altLang="en-US" i="1" smtClean="0"/>
              <a:t>n </a:t>
            </a:r>
            <a:r>
              <a:rPr lang="en-US" altLang="en-US" smtClean="0"/>
              <a:t>dimensions</a:t>
            </a:r>
          </a:p>
        </p:txBody>
      </p:sp>
      <p:graphicFrame>
        <p:nvGraphicFramePr>
          <p:cNvPr id="167939" name="Group 3"/>
          <p:cNvGraphicFramePr>
            <a:graphicFrameLocks noGrp="1"/>
          </p:cNvGraphicFramePr>
          <p:nvPr/>
        </p:nvGraphicFramePr>
        <p:xfrm>
          <a:off x="76200" y="1143000"/>
          <a:ext cx="8991600" cy="853854"/>
        </p:xfrm>
        <a:graphic>
          <a:graphicData uri="http://schemas.openxmlformats.org/drawingml/2006/table">
            <a:tbl>
              <a:tblPr/>
              <a:tblGrid>
                <a:gridCol w="3071813"/>
                <a:gridCol w="1271587"/>
                <a:gridCol w="2286000"/>
                <a:gridCol w="2362200"/>
              </a:tblGrid>
              <a:tr h="39643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dirty="0" smtClean="0">
                          <a:ln>
                            <a:noFill/>
                          </a:ln>
                          <a:solidFill>
                            <a:schemeClr val="folHlink"/>
                          </a:solidFill>
                          <a:effectLst/>
                          <a:latin typeface="Arial" charset="0"/>
                          <a:cs typeface="Arial" charset="0"/>
                        </a:rPr>
                        <a:t>Name </a:t>
                      </a:r>
                    </a:p>
                  </a:txBody>
                  <a:tcPr marT="45742" marB="45742" horzOverflow="overflow">
                    <a:lnL cap="flat">
                      <a:noFill/>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Vars</a:t>
                      </a:r>
                    </a:p>
                  </a:txBody>
                  <a:tcPr marT="45742" marB="45742"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Constraints</a:t>
                      </a:r>
                    </a:p>
                  </a:txBody>
                  <a:tcPr marT="45742" marB="45742"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Objective</a:t>
                      </a:r>
                    </a:p>
                  </a:txBody>
                  <a:tcPr marT="45742" marB="45742" horzOverflow="overflow">
                    <a:lnL w="38100" cap="flat" cmpd="sng" algn="ctr">
                      <a:solidFill>
                        <a:schemeClr val="folHlink"/>
                      </a:solidFill>
                      <a:prstDash val="solid"/>
                      <a:round/>
                      <a:headEnd type="none" w="med" len="med"/>
                      <a:tailEnd type="none" w="med" len="med"/>
                    </a:lnL>
                    <a:lnR cap="flat">
                      <a:noFill/>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r>
              <a:tr h="45742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linear programming (LP)</a:t>
                      </a:r>
                    </a:p>
                  </a:txBody>
                  <a:tcPr marT="45742" marB="45742" horzOverflow="overflow">
                    <a:lnL cap="flat">
                      <a:noFill/>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real</a:t>
                      </a:r>
                    </a:p>
                  </a:txBody>
                  <a:tcPr marT="45742" marB="45742"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FF0000"/>
                          </a:solidFill>
                          <a:effectLst/>
                          <a:latin typeface="Arial" charset="0"/>
                          <a:cs typeface="Arial" charset="0"/>
                        </a:rPr>
                        <a:t>linear inequalities</a:t>
                      </a:r>
                    </a:p>
                  </a:txBody>
                  <a:tcPr marT="45742" marB="45742"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linear function</a:t>
                      </a:r>
                    </a:p>
                  </a:txBody>
                  <a:tcPr marT="45742" marB="45742" horzOverflow="overflow">
                    <a:lnL w="38100" cap="flat" cmpd="sng" algn="ctr">
                      <a:solidFill>
                        <a:schemeClr val="folHlink"/>
                      </a:solidFill>
                      <a:prstDash val="solid"/>
                      <a:round/>
                      <a:headEnd type="none" w="med" len="med"/>
                      <a:tailEnd type="none" w="med" len="med"/>
                    </a:lnL>
                    <a:lnR cap="flat">
                      <a:noFill/>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r>
            </a:tbl>
          </a:graphicData>
        </a:graphic>
      </p:graphicFrame>
      <p:sp>
        <p:nvSpPr>
          <p:cNvPr id="13334" name="Rectangle 42"/>
          <p:cNvSpPr>
            <a:spLocks noChangeArrowheads="1"/>
          </p:cNvSpPr>
          <p:nvPr/>
        </p:nvSpPr>
        <p:spPr bwMode="auto">
          <a:xfrm>
            <a:off x="304800" y="3200400"/>
            <a:ext cx="320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algn="l" eaLnBrk="1" hangingPunct="1"/>
            <a:r>
              <a:rPr lang="en-US" altLang="en-US" sz="2400">
                <a:solidFill>
                  <a:srgbClr val="0000CC"/>
                </a:solidFill>
              </a:rPr>
              <a:t>3 variables:</a:t>
            </a:r>
            <a:br>
              <a:rPr lang="en-US" altLang="en-US" sz="2400">
                <a:solidFill>
                  <a:srgbClr val="0000CC"/>
                </a:solidFill>
              </a:rPr>
            </a:br>
            <a:r>
              <a:rPr lang="en-US" altLang="en-US" sz="2400">
                <a:solidFill>
                  <a:srgbClr val="0000CC"/>
                </a:solidFill>
              </a:rPr>
              <a:t>feasible region is a convex </a:t>
            </a:r>
            <a:r>
              <a:rPr lang="en-US" altLang="en-US" sz="2400" u="sng">
                <a:solidFill>
                  <a:srgbClr val="0000CC"/>
                </a:solidFill>
              </a:rPr>
              <a:t>polyhedron</a:t>
            </a:r>
          </a:p>
        </p:txBody>
      </p:sp>
      <p:pic>
        <p:nvPicPr>
          <p:cNvPr id="13335" name="Picture 2" descr="http://joyeuserrance.files.wordpress.com/2009/03/polytope1.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2514600"/>
            <a:ext cx="3048000"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pPr>
              <a:defRPr/>
            </a:pPr>
            <a:fld id="{F1E67E07-5510-4E3A-A988-189318653DFF}" type="slidenum">
              <a:rPr lang="en-US" altLang="en-US" smtClean="0"/>
              <a:pPr>
                <a:defRPr/>
              </a:pPr>
              <a:t>39</a:t>
            </a:fld>
            <a:r>
              <a:rPr lang="en-US" altLang="en-US" smtClean="0"/>
              <a:t> of 52</a:t>
            </a:r>
            <a:endParaRPr lang="en-US" altLang="en-US"/>
          </a:p>
        </p:txBody>
      </p:sp>
    </p:spTree>
    <p:extLst>
      <p:ext uri="{BB962C8B-B14F-4D97-AF65-F5344CB8AC3E}">
        <p14:creationId xmlns:p14="http://schemas.microsoft.com/office/powerpoint/2010/main" val="273820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0"/>
          <p:cNvSpPr>
            <a:spLocks noChangeArrowheads="1"/>
          </p:cNvSpPr>
          <p:nvPr/>
        </p:nvSpPr>
        <p:spPr bwMode="auto">
          <a:xfrm>
            <a:off x="269875" y="1458913"/>
            <a:ext cx="86026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buClr>
                <a:srgbClr val="009999"/>
              </a:buClr>
              <a:buSzPct val="70000"/>
            </a:pPr>
            <a:r>
              <a:rPr lang="en-US" altLang="en-US" sz="2800" i="0">
                <a:solidFill>
                  <a:srgbClr val="000000"/>
                </a:solidFill>
                <a:latin typeface="Times New Roman" panose="02020603050405020304" pitchFamily="18" charset="0"/>
              </a:rPr>
              <a:t>A </a:t>
            </a:r>
            <a:r>
              <a:rPr lang="en-US" altLang="en-US" sz="2800" b="1" i="0">
                <a:solidFill>
                  <a:srgbClr val="FF0000"/>
                </a:solidFill>
                <a:latin typeface="Times New Roman" panose="02020603050405020304" pitchFamily="18" charset="0"/>
              </a:rPr>
              <a:t>feasible solution </a:t>
            </a:r>
            <a:r>
              <a:rPr lang="en-US" altLang="en-US" sz="2800" i="0">
                <a:solidFill>
                  <a:srgbClr val="000000"/>
                </a:solidFill>
                <a:latin typeface="Times New Roman" panose="02020603050405020304" pitchFamily="18" charset="0"/>
              </a:rPr>
              <a:t>does not violate </a:t>
            </a:r>
            <a:r>
              <a:rPr lang="en-US" altLang="en-US" sz="2800" b="1" i="0">
                <a:solidFill>
                  <a:srgbClr val="FF0000"/>
                </a:solidFill>
                <a:latin typeface="Times New Roman" panose="02020603050405020304" pitchFamily="18" charset="0"/>
              </a:rPr>
              <a:t>any</a:t>
            </a:r>
            <a:r>
              <a:rPr lang="en-US" altLang="en-US" sz="2800" i="0">
                <a:solidFill>
                  <a:srgbClr val="000000"/>
                </a:solidFill>
                <a:latin typeface="Times New Roman" panose="02020603050405020304" pitchFamily="18" charset="0"/>
              </a:rPr>
              <a:t> of the constraints:</a:t>
            </a:r>
          </a:p>
          <a:p>
            <a:pPr>
              <a:buClr>
                <a:srgbClr val="009999"/>
              </a:buClr>
              <a:buSzPct val="70000"/>
              <a:buFont typeface="Wingdings" panose="05000000000000000000" pitchFamily="2" charset="2"/>
              <a:buNone/>
            </a:pPr>
            <a:r>
              <a:rPr lang="en-US" altLang="en-US" sz="2800" i="0">
                <a:solidFill>
                  <a:srgbClr val="000000"/>
                </a:solidFill>
                <a:latin typeface="Times New Roman" panose="02020603050405020304" pitchFamily="18" charset="0"/>
              </a:rPr>
              <a:t>        </a:t>
            </a:r>
          </a:p>
          <a:p>
            <a:pPr>
              <a:buClr>
                <a:srgbClr val="009999"/>
              </a:buClr>
              <a:buSzPct val="70000"/>
              <a:buFont typeface="Wingdings" panose="05000000000000000000" pitchFamily="2" charset="2"/>
              <a:buNone/>
            </a:pPr>
            <a:r>
              <a:rPr lang="en-US" altLang="en-US" sz="2800" i="0">
                <a:solidFill>
                  <a:srgbClr val="000000"/>
                </a:solidFill>
                <a:latin typeface="Times New Roman" panose="02020603050405020304" pitchFamily="18" charset="0"/>
              </a:rPr>
              <a:t>Example:	x</a:t>
            </a:r>
            <a:r>
              <a:rPr lang="en-US" altLang="en-US" sz="2800" i="0" baseline="-25000">
                <a:solidFill>
                  <a:srgbClr val="000000"/>
                </a:solidFill>
                <a:latin typeface="Times New Roman" panose="02020603050405020304" pitchFamily="18" charset="0"/>
              </a:rPr>
              <a:t>1 </a:t>
            </a:r>
            <a:r>
              <a:rPr lang="en-US" altLang="en-US" sz="2800" i="0">
                <a:solidFill>
                  <a:srgbClr val="000000"/>
                </a:solidFill>
                <a:latin typeface="Times New Roman" panose="02020603050405020304" pitchFamily="18" charset="0"/>
              </a:rPr>
              <a:t>= 5 bowls</a:t>
            </a:r>
          </a:p>
          <a:p>
            <a:pPr>
              <a:buClr>
                <a:srgbClr val="009999"/>
              </a:buClr>
              <a:buSzPct val="70000"/>
              <a:buFont typeface="Wingdings" panose="05000000000000000000" pitchFamily="2" charset="2"/>
              <a:buNone/>
            </a:pPr>
            <a:r>
              <a:rPr lang="en-US" altLang="en-US" sz="2800" i="0">
                <a:solidFill>
                  <a:srgbClr val="000000"/>
                </a:solidFill>
                <a:latin typeface="Times New Roman" panose="02020603050405020304" pitchFamily="18" charset="0"/>
              </a:rPr>
              <a:t>			x</a:t>
            </a:r>
            <a:r>
              <a:rPr lang="en-US" altLang="en-US" sz="2800" i="0" baseline="-25000">
                <a:solidFill>
                  <a:srgbClr val="000000"/>
                </a:solidFill>
                <a:latin typeface="Times New Roman" panose="02020603050405020304" pitchFamily="18" charset="0"/>
              </a:rPr>
              <a:t>2 </a:t>
            </a:r>
            <a:r>
              <a:rPr lang="en-US" altLang="en-US" sz="2800" i="0">
                <a:solidFill>
                  <a:srgbClr val="000000"/>
                </a:solidFill>
                <a:latin typeface="Times New Roman" panose="02020603050405020304" pitchFamily="18" charset="0"/>
              </a:rPr>
              <a:t>= 10 mugs</a:t>
            </a:r>
          </a:p>
          <a:p>
            <a:pPr>
              <a:buClr>
                <a:srgbClr val="009999"/>
              </a:buClr>
              <a:buSzPct val="70000"/>
              <a:buFont typeface="Wingdings" panose="05000000000000000000" pitchFamily="2" charset="2"/>
              <a:buNone/>
            </a:pPr>
            <a:r>
              <a:rPr lang="en-US" altLang="en-US" sz="2800" i="0">
                <a:solidFill>
                  <a:srgbClr val="000000"/>
                </a:solidFill>
                <a:latin typeface="Times New Roman" panose="02020603050405020304" pitchFamily="18" charset="0"/>
              </a:rPr>
              <a:t>			Z = $40x</a:t>
            </a:r>
            <a:r>
              <a:rPr lang="en-US" altLang="en-US" sz="2800" i="0" baseline="-25000">
                <a:solidFill>
                  <a:srgbClr val="000000"/>
                </a:solidFill>
                <a:latin typeface="Times New Roman" panose="02020603050405020304" pitchFamily="18" charset="0"/>
              </a:rPr>
              <a:t>1</a:t>
            </a:r>
            <a:r>
              <a:rPr lang="en-US" altLang="en-US" sz="2800" i="0">
                <a:solidFill>
                  <a:srgbClr val="000000"/>
                </a:solidFill>
                <a:latin typeface="Times New Roman" panose="02020603050405020304" pitchFamily="18" charset="0"/>
              </a:rPr>
              <a:t> + $50x</a:t>
            </a:r>
            <a:r>
              <a:rPr lang="en-US" altLang="en-US" sz="2800" i="0" baseline="-25000">
                <a:solidFill>
                  <a:srgbClr val="000000"/>
                </a:solidFill>
                <a:latin typeface="Times New Roman" panose="02020603050405020304" pitchFamily="18" charset="0"/>
              </a:rPr>
              <a:t>2 </a:t>
            </a:r>
            <a:r>
              <a:rPr lang="en-US" altLang="en-US" sz="2800" i="0">
                <a:solidFill>
                  <a:srgbClr val="000000"/>
                </a:solidFill>
                <a:latin typeface="Times New Roman" panose="02020603050405020304" pitchFamily="18" charset="0"/>
              </a:rPr>
              <a:t>= $700</a:t>
            </a:r>
          </a:p>
          <a:p>
            <a:pPr>
              <a:buClr>
                <a:srgbClr val="009999"/>
              </a:buClr>
              <a:buSzPct val="70000"/>
              <a:buFont typeface="Wingdings" panose="05000000000000000000" pitchFamily="2" charset="2"/>
              <a:buNone/>
            </a:pPr>
            <a:r>
              <a:rPr lang="en-US" altLang="en-US" sz="2800" i="0">
                <a:solidFill>
                  <a:srgbClr val="000000"/>
                </a:solidFill>
                <a:latin typeface="Times New Roman" panose="02020603050405020304" pitchFamily="18" charset="0"/>
              </a:rPr>
              <a:t>        </a:t>
            </a:r>
          </a:p>
          <a:p>
            <a:pPr>
              <a:buClr>
                <a:srgbClr val="009999"/>
              </a:buClr>
              <a:buSzPct val="70000"/>
              <a:buFont typeface="Wingdings" panose="05000000000000000000" pitchFamily="2" charset="2"/>
              <a:buNone/>
            </a:pPr>
            <a:r>
              <a:rPr lang="en-US" altLang="en-US" sz="2800" i="0">
                <a:solidFill>
                  <a:srgbClr val="000000"/>
                </a:solidFill>
                <a:latin typeface="Times New Roman" panose="02020603050405020304" pitchFamily="18" charset="0"/>
              </a:rPr>
              <a:t>Labor constraint check:	1(5) + 2(10) = 25 </a:t>
            </a:r>
            <a:r>
              <a:rPr lang="en-US" altLang="en-US" sz="2800" b="1" i="0">
                <a:solidFill>
                  <a:srgbClr val="FF0000"/>
                </a:solidFill>
                <a:latin typeface="Times New Roman" panose="02020603050405020304" pitchFamily="18" charset="0"/>
              </a:rPr>
              <a:t>&lt;</a:t>
            </a:r>
            <a:r>
              <a:rPr lang="en-US" altLang="en-US" sz="2800" i="0">
                <a:solidFill>
                  <a:srgbClr val="000000"/>
                </a:solidFill>
                <a:latin typeface="Times New Roman" panose="02020603050405020304" pitchFamily="18" charset="0"/>
              </a:rPr>
              <a:t> 40 hours </a:t>
            </a:r>
          </a:p>
          <a:p>
            <a:pPr>
              <a:buClr>
                <a:srgbClr val="009999"/>
              </a:buClr>
              <a:buSzPct val="70000"/>
              <a:buFont typeface="Wingdings" panose="05000000000000000000" pitchFamily="2" charset="2"/>
              <a:buNone/>
            </a:pPr>
            <a:r>
              <a:rPr lang="en-US" altLang="en-US" sz="2800" i="0">
                <a:solidFill>
                  <a:srgbClr val="000000"/>
                </a:solidFill>
                <a:latin typeface="Times New Roman" panose="02020603050405020304" pitchFamily="18" charset="0"/>
              </a:rPr>
              <a:t>Clay constraint check:	4(5) + 3(10) = </a:t>
            </a:r>
            <a:r>
              <a:rPr lang="tr-TR" altLang="en-US" sz="2800" i="0">
                <a:solidFill>
                  <a:srgbClr val="000000"/>
                </a:solidFill>
                <a:latin typeface="Times New Roman" panose="02020603050405020304" pitchFamily="18" charset="0"/>
              </a:rPr>
              <a:t>5</a:t>
            </a:r>
            <a:r>
              <a:rPr lang="en-US" altLang="en-US" sz="2800" i="0">
                <a:solidFill>
                  <a:srgbClr val="000000"/>
                </a:solidFill>
                <a:latin typeface="Times New Roman" panose="02020603050405020304" pitchFamily="18" charset="0"/>
              </a:rPr>
              <a:t>0 </a:t>
            </a:r>
            <a:r>
              <a:rPr lang="en-US" altLang="en-US" sz="2800" b="1" i="0">
                <a:solidFill>
                  <a:srgbClr val="FF0000"/>
                </a:solidFill>
                <a:latin typeface="Times New Roman" panose="02020603050405020304" pitchFamily="18" charset="0"/>
                <a:sym typeface="Symbol" panose="05050102010706020507" pitchFamily="18" charset="2"/>
              </a:rPr>
              <a:t>&lt;</a:t>
            </a:r>
            <a:r>
              <a:rPr lang="en-US" altLang="en-US" sz="2800" i="0">
                <a:solidFill>
                  <a:srgbClr val="000000"/>
                </a:solidFill>
                <a:latin typeface="Times New Roman" panose="02020603050405020304" pitchFamily="18" charset="0"/>
              </a:rPr>
              <a:t> 120 pounds</a:t>
            </a:r>
          </a:p>
          <a:p>
            <a:pPr>
              <a:buClr>
                <a:srgbClr val="009999"/>
              </a:buClr>
              <a:buSzPct val="70000"/>
              <a:buFont typeface="Wingdings" panose="05000000000000000000" pitchFamily="2" charset="2"/>
              <a:buNone/>
            </a:pPr>
            <a:endParaRPr lang="en-US" altLang="en-US" sz="2800" i="0">
              <a:solidFill>
                <a:srgbClr val="000000"/>
              </a:solidFill>
              <a:latin typeface="Garamond" panose="02020404030301010803" pitchFamily="18" charset="0"/>
            </a:endParaRPr>
          </a:p>
        </p:txBody>
      </p:sp>
      <p:sp>
        <p:nvSpPr>
          <p:cNvPr id="83971" name="Rectangle 1028"/>
          <p:cNvSpPr>
            <a:spLocks noChangeArrowheads="1"/>
          </p:cNvSpPr>
          <p:nvPr/>
        </p:nvSpPr>
        <p:spPr bwMode="auto">
          <a:xfrm>
            <a:off x="0" y="0"/>
            <a:ext cx="77343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600" b="1" i="0">
                <a:solidFill>
                  <a:srgbClr val="000000"/>
                </a:solidFill>
                <a:latin typeface="Times New Roman" panose="02020603050405020304" pitchFamily="18" charset="0"/>
              </a:rPr>
              <a:t>Feasible Solutions</a:t>
            </a:r>
          </a:p>
        </p:txBody>
      </p:sp>
      <p:sp>
        <p:nvSpPr>
          <p:cNvPr id="83972"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 name="Slide Number Placeholder 1"/>
          <p:cNvSpPr>
            <a:spLocks noGrp="1"/>
          </p:cNvSpPr>
          <p:nvPr>
            <p:ph type="sldNum" sz="quarter" idx="11"/>
          </p:nvPr>
        </p:nvSpPr>
        <p:spPr/>
        <p:txBody>
          <a:bodyPr/>
          <a:lstStyle/>
          <a:p>
            <a:pPr>
              <a:defRPr/>
            </a:pPr>
            <a:fld id="{21F377FA-3706-488F-A959-D4FA3CFF04BB}" type="slidenum">
              <a:rPr lang="en-US" altLang="en-US" smtClean="0"/>
              <a:pPr>
                <a:defRPr/>
              </a:pPr>
              <a:t>4</a:t>
            </a:fld>
            <a:r>
              <a:rPr lang="en-US" altLang="en-US" smtClean="0"/>
              <a:t> of 52</a:t>
            </a:r>
            <a:endParaRPr lang="en-US" altLang="en-US"/>
          </a:p>
        </p:txBody>
      </p:sp>
    </p:spTree>
    <p:extLst>
      <p:ext uri="{BB962C8B-B14F-4D97-AF65-F5344CB8AC3E}">
        <p14:creationId xmlns:p14="http://schemas.microsoft.com/office/powerpoint/2010/main" val="8954406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lstStyle/>
          <a:p>
            <a:r>
              <a:rPr lang="en-US" altLang="en-US" smtClean="0"/>
              <a:t>Linear Programming in </a:t>
            </a:r>
            <a:r>
              <a:rPr lang="en-US" altLang="en-US" i="1" smtClean="0"/>
              <a:t>n</a:t>
            </a:r>
            <a:r>
              <a:rPr lang="en-US" altLang="en-US" smtClean="0"/>
              <a:t> dimensions</a:t>
            </a:r>
          </a:p>
        </p:txBody>
      </p:sp>
      <p:graphicFrame>
        <p:nvGraphicFramePr>
          <p:cNvPr id="163843" name="Group 3"/>
          <p:cNvGraphicFramePr>
            <a:graphicFrameLocks noGrp="1"/>
          </p:cNvGraphicFramePr>
          <p:nvPr/>
        </p:nvGraphicFramePr>
        <p:xfrm>
          <a:off x="76200" y="1143000"/>
          <a:ext cx="8991600" cy="853854"/>
        </p:xfrm>
        <a:graphic>
          <a:graphicData uri="http://schemas.openxmlformats.org/drawingml/2006/table">
            <a:tbl>
              <a:tblPr/>
              <a:tblGrid>
                <a:gridCol w="3071813"/>
                <a:gridCol w="1271587"/>
                <a:gridCol w="2286000"/>
                <a:gridCol w="2362200"/>
              </a:tblGrid>
              <a:tr h="39643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dirty="0" smtClean="0">
                          <a:ln>
                            <a:noFill/>
                          </a:ln>
                          <a:solidFill>
                            <a:schemeClr val="folHlink"/>
                          </a:solidFill>
                          <a:effectLst/>
                          <a:latin typeface="Arial" charset="0"/>
                          <a:cs typeface="Arial" charset="0"/>
                        </a:rPr>
                        <a:t>Name </a:t>
                      </a:r>
                    </a:p>
                  </a:txBody>
                  <a:tcPr marT="45742" marB="45742" horzOverflow="overflow">
                    <a:lnL cap="flat">
                      <a:noFill/>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Vars</a:t>
                      </a:r>
                    </a:p>
                  </a:txBody>
                  <a:tcPr marT="45742" marB="45742"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Constraints</a:t>
                      </a:r>
                    </a:p>
                  </a:txBody>
                  <a:tcPr marT="45742" marB="45742"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Objective</a:t>
                      </a:r>
                    </a:p>
                  </a:txBody>
                  <a:tcPr marT="45742" marB="45742" horzOverflow="overflow">
                    <a:lnL w="38100" cap="flat" cmpd="sng" algn="ctr">
                      <a:solidFill>
                        <a:schemeClr val="folHlink"/>
                      </a:solidFill>
                      <a:prstDash val="solid"/>
                      <a:round/>
                      <a:headEnd type="none" w="med" len="med"/>
                      <a:tailEnd type="none" w="med" len="med"/>
                    </a:lnL>
                    <a:lnR cap="flat">
                      <a:noFill/>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r>
              <a:tr h="45742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linear programming (LP)</a:t>
                      </a:r>
                    </a:p>
                  </a:txBody>
                  <a:tcPr marT="45742" marB="45742" horzOverflow="overflow">
                    <a:lnL cap="flat">
                      <a:noFill/>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real</a:t>
                      </a:r>
                    </a:p>
                  </a:txBody>
                  <a:tcPr marT="45742" marB="45742"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linear inequalities</a:t>
                      </a:r>
                    </a:p>
                  </a:txBody>
                  <a:tcPr marT="45742" marB="45742"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00CC"/>
                          </a:solidFill>
                          <a:effectLst/>
                          <a:latin typeface="Arial" charset="0"/>
                          <a:cs typeface="Arial" charset="0"/>
                        </a:rPr>
                        <a:t>linear function</a:t>
                      </a:r>
                    </a:p>
                  </a:txBody>
                  <a:tcPr marT="45742" marB="45742" horzOverflow="overflow">
                    <a:lnL w="38100" cap="flat" cmpd="sng" algn="ctr">
                      <a:solidFill>
                        <a:schemeClr val="folHlink"/>
                      </a:solidFill>
                      <a:prstDash val="solid"/>
                      <a:round/>
                      <a:headEnd type="none" w="med" len="med"/>
                      <a:tailEnd type="none" w="med" len="med"/>
                    </a:lnL>
                    <a:lnR cap="flat">
                      <a:noFill/>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r>
            </a:tbl>
          </a:graphicData>
        </a:graphic>
      </p:graphicFrame>
      <p:pic>
        <p:nvPicPr>
          <p:cNvPr id="15382" name="Picture 45" descr="graph-3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514600"/>
            <a:ext cx="4038600"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6" name="Text Box 46"/>
          <p:cNvSpPr txBox="1">
            <a:spLocks noChangeArrowheads="1"/>
          </p:cNvSpPr>
          <p:nvPr/>
        </p:nvSpPr>
        <p:spPr bwMode="auto">
          <a:xfrm>
            <a:off x="458788" y="3660775"/>
            <a:ext cx="3929062" cy="1581150"/>
          </a:xfrm>
          <a:prstGeom prst="rect">
            <a:avLst/>
          </a:prstGeom>
          <a:noFill/>
          <a:ln w="28575" algn="ctr">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r>
              <a:rPr lang="en-US" altLang="en-US" sz="2400" dirty="0">
                <a:solidFill>
                  <a:srgbClr val="0000CC"/>
                </a:solidFill>
              </a:rPr>
              <a:t>If an LP optimum is finite,</a:t>
            </a:r>
            <a:br>
              <a:rPr lang="en-US" altLang="en-US" sz="2400" dirty="0">
                <a:solidFill>
                  <a:srgbClr val="0000CC"/>
                </a:solidFill>
              </a:rPr>
            </a:br>
            <a:r>
              <a:rPr lang="en-US" altLang="en-US" sz="2400" dirty="0">
                <a:solidFill>
                  <a:srgbClr val="0000CC"/>
                </a:solidFill>
              </a:rPr>
              <a:t>it can </a:t>
            </a:r>
            <a:r>
              <a:rPr lang="en-US" altLang="en-US" sz="2400" i="1" dirty="0">
                <a:solidFill>
                  <a:srgbClr val="0000CC"/>
                </a:solidFill>
              </a:rPr>
              <a:t>always </a:t>
            </a:r>
            <a:r>
              <a:rPr lang="en-US" altLang="en-US" sz="2400" dirty="0">
                <a:solidFill>
                  <a:srgbClr val="0000CC"/>
                </a:solidFill>
              </a:rPr>
              <a:t>be achieved</a:t>
            </a:r>
            <a:br>
              <a:rPr lang="en-US" altLang="en-US" sz="2400" dirty="0">
                <a:solidFill>
                  <a:srgbClr val="0000CC"/>
                </a:solidFill>
              </a:rPr>
            </a:br>
            <a:r>
              <a:rPr lang="en-US" altLang="en-US" sz="2400" dirty="0">
                <a:solidFill>
                  <a:srgbClr val="0000CC"/>
                </a:solidFill>
              </a:rPr>
              <a:t>at a corner (“vertex”) of </a:t>
            </a:r>
            <a:br>
              <a:rPr lang="en-US" altLang="en-US" sz="2400" dirty="0">
                <a:solidFill>
                  <a:srgbClr val="0000CC"/>
                </a:solidFill>
              </a:rPr>
            </a:br>
            <a:r>
              <a:rPr lang="en-US" altLang="en-US" sz="2400" dirty="0">
                <a:solidFill>
                  <a:srgbClr val="0000CC"/>
                </a:solidFill>
              </a:rPr>
              <a:t>the feasible region.</a:t>
            </a:r>
          </a:p>
        </p:txBody>
      </p:sp>
      <p:sp>
        <p:nvSpPr>
          <p:cNvPr id="163888" name="Rectangle 48"/>
          <p:cNvSpPr>
            <a:spLocks noChangeArrowheads="1"/>
          </p:cNvSpPr>
          <p:nvPr/>
        </p:nvSpPr>
        <p:spPr bwMode="auto">
          <a:xfrm>
            <a:off x="304800" y="5426075"/>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algn="l" eaLnBrk="1" hangingPunct="1"/>
            <a:endParaRPr lang="en-US" altLang="en-US" sz="2400">
              <a:solidFill>
                <a:srgbClr val="0000CC"/>
              </a:solidFill>
            </a:endParaRPr>
          </a:p>
          <a:p>
            <a:pPr algn="l" eaLnBrk="1" hangingPunct="1"/>
            <a:r>
              <a:rPr lang="en-US" altLang="en-US" sz="2400">
                <a:solidFill>
                  <a:srgbClr val="0000CC"/>
                </a:solidFill>
              </a:rPr>
              <a:t>(Can there be infinite solutions?  Multiple solutions?)</a:t>
            </a:r>
          </a:p>
        </p:txBody>
      </p:sp>
      <p:sp>
        <p:nvSpPr>
          <p:cNvPr id="163889" name="Rectangle 49"/>
          <p:cNvSpPr>
            <a:spLocks noChangeArrowheads="1"/>
          </p:cNvSpPr>
          <p:nvPr/>
        </p:nvSpPr>
        <p:spPr bwMode="auto">
          <a:xfrm>
            <a:off x="990600" y="2667000"/>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algn="l" eaLnBrk="1" hangingPunct="1"/>
            <a:r>
              <a:rPr lang="en-US" altLang="en-US" sz="2000">
                <a:solidFill>
                  <a:srgbClr val="0000CC"/>
                </a:solidFill>
              </a:rPr>
              <a:t>here level set is a plane (in general, a hyperplane)</a:t>
            </a:r>
          </a:p>
        </p:txBody>
      </p:sp>
      <p:sp>
        <p:nvSpPr>
          <p:cNvPr id="2" name="Slide Number Placeholder 1"/>
          <p:cNvSpPr>
            <a:spLocks noGrp="1"/>
          </p:cNvSpPr>
          <p:nvPr>
            <p:ph type="sldNum" sz="quarter" idx="11"/>
          </p:nvPr>
        </p:nvSpPr>
        <p:spPr/>
        <p:txBody>
          <a:bodyPr/>
          <a:lstStyle/>
          <a:p>
            <a:pPr>
              <a:defRPr/>
            </a:pPr>
            <a:fld id="{F1E67E07-5510-4E3A-A988-189318653DFF}" type="slidenum">
              <a:rPr lang="en-US" altLang="en-US" smtClean="0"/>
              <a:pPr>
                <a:defRPr/>
              </a:pPr>
              <a:t>40</a:t>
            </a:fld>
            <a:r>
              <a:rPr lang="en-US" altLang="en-US" smtClean="0"/>
              <a:t> of 52</a:t>
            </a:r>
            <a:endParaRPr lang="en-US" altLang="en-US"/>
          </a:p>
        </p:txBody>
      </p:sp>
    </p:spTree>
    <p:extLst>
      <p:ext uri="{BB962C8B-B14F-4D97-AF65-F5344CB8AC3E}">
        <p14:creationId xmlns:p14="http://schemas.microsoft.com/office/powerpoint/2010/main" val="688884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6" grpId="0" animBg="1"/>
      <p:bldP spid="163888" grpId="0"/>
      <p:bldP spid="16388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838200"/>
            <a:ext cx="487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pic>
        <p:nvPicPr>
          <p:cNvPr id="16388" name="Picture 12" descr="http://fisher.osu.edu/~croxton_4/tutorial/graphics/graph-3d-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74913"/>
            <a:ext cx="4953000" cy="362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2"/>
          <p:cNvSpPr>
            <a:spLocks noGrp="1" noChangeArrowheads="1"/>
          </p:cNvSpPr>
          <p:nvPr>
            <p:ph type="title"/>
          </p:nvPr>
        </p:nvSpPr>
        <p:spPr/>
        <p:txBody>
          <a:bodyPr/>
          <a:lstStyle/>
          <a:p>
            <a:r>
              <a:rPr lang="en-US" altLang="en-US" smtClean="0"/>
              <a:t>Simplex Method for Solving an LP</a:t>
            </a:r>
          </a:p>
        </p:txBody>
      </p:sp>
      <p:sp>
        <p:nvSpPr>
          <p:cNvPr id="16390" name="Rectangle 13"/>
          <p:cNvSpPr>
            <a:spLocks noChangeArrowheads="1"/>
          </p:cNvSpPr>
          <p:nvPr/>
        </p:nvSpPr>
        <p:spPr bwMode="auto">
          <a:xfrm>
            <a:off x="457200" y="838200"/>
            <a:ext cx="4038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algn="l" eaLnBrk="1" hangingPunct="1"/>
            <a:endParaRPr lang="en-US" altLang="en-US" sz="2400">
              <a:solidFill>
                <a:srgbClr val="0000CC"/>
              </a:solidFill>
            </a:endParaRPr>
          </a:p>
          <a:p>
            <a:pPr algn="l" eaLnBrk="1" hangingPunct="1"/>
            <a:r>
              <a:rPr lang="en-US" altLang="en-US" sz="2400">
                <a:solidFill>
                  <a:srgbClr val="0000CC"/>
                </a:solidFill>
              </a:rPr>
              <a:t>At every step, move to an adjacent vertex that improves the objective.</a:t>
            </a:r>
          </a:p>
        </p:txBody>
      </p:sp>
      <p:sp>
        <p:nvSpPr>
          <p:cNvPr id="2" name="Slide Number Placeholder 1"/>
          <p:cNvSpPr>
            <a:spLocks noGrp="1"/>
          </p:cNvSpPr>
          <p:nvPr>
            <p:ph type="sldNum" sz="quarter" idx="11"/>
          </p:nvPr>
        </p:nvSpPr>
        <p:spPr/>
        <p:txBody>
          <a:bodyPr/>
          <a:lstStyle/>
          <a:p>
            <a:pPr>
              <a:defRPr/>
            </a:pPr>
            <a:fld id="{21F377FA-3706-488F-A959-D4FA3CFF04BB}" type="slidenum">
              <a:rPr lang="en-US" altLang="en-US" smtClean="0"/>
              <a:pPr>
                <a:defRPr/>
              </a:pPr>
              <a:t>41</a:t>
            </a:fld>
            <a:r>
              <a:rPr lang="en-US" altLang="en-US" smtClean="0"/>
              <a:t> of 52</a:t>
            </a:r>
            <a:endParaRPr lang="en-US" altLang="en-US"/>
          </a:p>
        </p:txBody>
      </p:sp>
    </p:spTree>
    <p:extLst>
      <p:ext uri="{BB962C8B-B14F-4D97-AF65-F5344CB8AC3E}">
        <p14:creationId xmlns:p14="http://schemas.microsoft.com/office/powerpoint/2010/main" val="1870310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995363" y="801688"/>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endParaRPr lang="en-US" altLang="en-US" sz="2400">
              <a:solidFill>
                <a:schemeClr val="tx1"/>
              </a:solidFill>
              <a:latin typeface="Times New Roman" pitchFamily="18" charset="0"/>
            </a:endParaRPr>
          </a:p>
        </p:txBody>
      </p:sp>
      <p:sp>
        <p:nvSpPr>
          <p:cNvPr id="7171" name="Rectangle 5"/>
          <p:cNvSpPr>
            <a:spLocks noChangeArrowheads="1"/>
          </p:cNvSpPr>
          <p:nvPr/>
        </p:nvSpPr>
        <p:spPr bwMode="auto">
          <a:xfrm>
            <a:off x="576262" y="1400805"/>
            <a:ext cx="8124825"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36550" indent="-336550">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pPr>
            <a:r>
              <a:rPr lang="en-US" altLang="en-US" sz="2100" i="0" dirty="0" smtClean="0">
                <a:solidFill>
                  <a:schemeClr val="tx1"/>
                </a:solidFill>
                <a:latin typeface="Times New Roman" panose="02020603050405020304" pitchFamily="18" charset="0"/>
                <a:cs typeface="Times New Roman" panose="02020603050405020304" pitchFamily="18" charset="0"/>
              </a:rPr>
              <a:t>Acme Snacks produces three </a:t>
            </a:r>
            <a:r>
              <a:rPr lang="en-US" altLang="en-US" sz="2100" i="0" dirty="0">
                <a:solidFill>
                  <a:schemeClr val="tx1"/>
                </a:solidFill>
                <a:latin typeface="Times New Roman" panose="02020603050405020304" pitchFamily="18" charset="0"/>
                <a:cs typeface="Times New Roman" panose="02020603050405020304" pitchFamily="18" charset="0"/>
              </a:rPr>
              <a:t>different </a:t>
            </a:r>
            <a:r>
              <a:rPr lang="en-US" altLang="en-US" sz="2100" i="0" dirty="0" smtClean="0">
                <a:solidFill>
                  <a:schemeClr val="tx1"/>
                </a:solidFill>
                <a:latin typeface="Times New Roman" panose="02020603050405020304" pitchFamily="18" charset="0"/>
                <a:cs typeface="Times New Roman" panose="02020603050405020304" pitchFamily="18" charset="0"/>
              </a:rPr>
              <a:t>trail mix blends by </a:t>
            </a:r>
            <a:r>
              <a:rPr lang="en-US" altLang="en-US" sz="2100" i="0" dirty="0">
                <a:solidFill>
                  <a:schemeClr val="tx1"/>
                </a:solidFill>
                <a:latin typeface="Times New Roman" panose="02020603050405020304" pitchFamily="18" charset="0"/>
                <a:cs typeface="Times New Roman" panose="02020603050405020304" pitchFamily="18" charset="0"/>
              </a:rPr>
              <a:t>mixing the following raw ingredients: </a:t>
            </a:r>
            <a:r>
              <a:rPr lang="en-US" altLang="en-US" sz="2100" i="0" dirty="0" smtClean="0">
                <a:solidFill>
                  <a:schemeClr val="tx1"/>
                </a:solidFill>
                <a:latin typeface="Times New Roman" panose="02020603050405020304" pitchFamily="18" charset="0"/>
                <a:cs typeface="Times New Roman" panose="02020603050405020304" pitchFamily="18" charset="0"/>
              </a:rPr>
              <a:t>peanuts, raisins, </a:t>
            </a:r>
            <a:r>
              <a:rPr lang="en-US" altLang="en-US" sz="2100" i="0" dirty="0" err="1" smtClean="0">
                <a:solidFill>
                  <a:schemeClr val="tx1"/>
                </a:solidFill>
                <a:latin typeface="Times New Roman" panose="02020603050405020304" pitchFamily="18" charset="0"/>
                <a:cs typeface="Times New Roman" panose="02020603050405020304" pitchFamily="18" charset="0"/>
              </a:rPr>
              <a:t>soynuts</a:t>
            </a:r>
            <a:r>
              <a:rPr lang="en-US" altLang="en-US" sz="2100" i="0" dirty="0" smtClean="0">
                <a:solidFill>
                  <a:schemeClr val="tx1"/>
                </a:solidFill>
                <a:latin typeface="Times New Roman" panose="02020603050405020304" pitchFamily="18" charset="0"/>
                <a:cs typeface="Times New Roman" panose="02020603050405020304" pitchFamily="18" charset="0"/>
              </a:rPr>
              <a:t>, </a:t>
            </a:r>
            <a:r>
              <a:rPr lang="en-US" altLang="en-US" sz="2100" i="0" dirty="0">
                <a:solidFill>
                  <a:schemeClr val="tx1"/>
                </a:solidFill>
                <a:latin typeface="Times New Roman" panose="02020603050405020304" pitchFamily="18" charset="0"/>
                <a:cs typeface="Times New Roman" panose="02020603050405020304" pitchFamily="18" charset="0"/>
              </a:rPr>
              <a:t>and </a:t>
            </a:r>
            <a:r>
              <a:rPr lang="en-US" altLang="en-US" sz="2100" i="0" dirty="0" smtClean="0">
                <a:solidFill>
                  <a:schemeClr val="tx1"/>
                </a:solidFill>
                <a:latin typeface="Times New Roman" panose="02020603050405020304" pitchFamily="18" charset="0"/>
                <a:cs typeface="Times New Roman" panose="02020603050405020304" pitchFamily="18" charset="0"/>
              </a:rPr>
              <a:t>pretzels.</a:t>
            </a:r>
            <a:endParaRPr lang="en-US" altLang="en-US" sz="2100" i="0" dirty="0">
              <a:solidFill>
                <a:schemeClr val="tx1"/>
              </a:solidFill>
              <a:latin typeface="Times New Roman" panose="02020603050405020304" pitchFamily="18" charset="0"/>
              <a:cs typeface="Times New Roman" panose="02020603050405020304" pitchFamily="18" charset="0"/>
            </a:endParaRPr>
          </a:p>
          <a:p>
            <a:pPr>
              <a:spcBef>
                <a:spcPct val="0"/>
              </a:spcBef>
              <a:buFontTx/>
              <a:buNone/>
            </a:pPr>
            <a:endParaRPr lang="en-US" altLang="en-US" sz="2100" i="0" dirty="0">
              <a:solidFill>
                <a:schemeClr val="tx1"/>
              </a:solidFill>
              <a:latin typeface="Times New Roman" panose="02020603050405020304" pitchFamily="18" charset="0"/>
              <a:cs typeface="Times New Roman" panose="02020603050405020304" pitchFamily="18" charset="0"/>
            </a:endParaRPr>
          </a:p>
          <a:p>
            <a:pPr>
              <a:spcBef>
                <a:spcPct val="0"/>
              </a:spcBef>
            </a:pPr>
            <a:r>
              <a:rPr lang="en-US" altLang="en-US" sz="2100" i="0" dirty="0">
                <a:solidFill>
                  <a:schemeClr val="tx1"/>
                </a:solidFill>
                <a:latin typeface="Times New Roman" panose="02020603050405020304" pitchFamily="18" charset="0"/>
                <a:cs typeface="Times New Roman" panose="02020603050405020304" pitchFamily="18" charset="0"/>
              </a:rPr>
              <a:t>These ingredients contain the following nutrients: vitamins, protein, calcium, and </a:t>
            </a:r>
            <a:r>
              <a:rPr lang="en-US" altLang="en-US" sz="2100" i="0" dirty="0" smtClean="0">
                <a:solidFill>
                  <a:schemeClr val="tx1"/>
                </a:solidFill>
                <a:latin typeface="Times New Roman" panose="02020603050405020304" pitchFamily="18" charset="0"/>
                <a:cs typeface="Times New Roman" panose="02020603050405020304" pitchFamily="18" charset="0"/>
              </a:rPr>
              <a:t>fat </a:t>
            </a:r>
            <a:r>
              <a:rPr lang="en-US" altLang="en-US" sz="2100" i="0" dirty="0">
                <a:solidFill>
                  <a:schemeClr val="tx1"/>
                </a:solidFill>
                <a:latin typeface="Times New Roman" panose="02020603050405020304" pitchFamily="18" charset="0"/>
                <a:cs typeface="Times New Roman" panose="02020603050405020304" pitchFamily="18" charset="0"/>
              </a:rPr>
              <a:t>in the following quantities:</a:t>
            </a:r>
          </a:p>
        </p:txBody>
      </p:sp>
      <p:sp>
        <p:nvSpPr>
          <p:cNvPr id="7172" name="Rectangle 9"/>
          <p:cNvSpPr>
            <a:spLocks noChangeArrowheads="1"/>
          </p:cNvSpPr>
          <p:nvPr/>
        </p:nvSpPr>
        <p:spPr bwMode="auto">
          <a:xfrm>
            <a:off x="671513" y="3808413"/>
            <a:ext cx="1370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Ingredient,</a:t>
            </a:r>
            <a:r>
              <a:rPr lang="en-US" altLang="en-US" sz="1800" b="1" i="0">
                <a:solidFill>
                  <a:schemeClr val="tx1"/>
                </a:solidFill>
              </a:rPr>
              <a:t> </a:t>
            </a:r>
            <a:r>
              <a:rPr lang="en-US" altLang="en-US" sz="1800" i="0">
                <a:solidFill>
                  <a:schemeClr val="tx1"/>
                </a:solidFill>
              </a:rPr>
              <a:t>i</a:t>
            </a:r>
            <a:endParaRPr lang="en-US" altLang="en-US" sz="1800" i="0">
              <a:solidFill>
                <a:schemeClr val="tx1"/>
              </a:solidFill>
              <a:latin typeface="Times New Roman" pitchFamily="18" charset="0"/>
            </a:endParaRPr>
          </a:p>
        </p:txBody>
      </p:sp>
      <p:sp>
        <p:nvSpPr>
          <p:cNvPr id="7173" name="Rectangle 11"/>
          <p:cNvSpPr>
            <a:spLocks noChangeArrowheads="1"/>
          </p:cNvSpPr>
          <p:nvPr/>
        </p:nvSpPr>
        <p:spPr bwMode="auto">
          <a:xfrm>
            <a:off x="2573338" y="3605213"/>
            <a:ext cx="10114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Vitamins</a:t>
            </a:r>
            <a:endParaRPr lang="en-US" altLang="en-US" sz="1800" i="0">
              <a:solidFill>
                <a:schemeClr val="tx1"/>
              </a:solidFill>
              <a:latin typeface="Times New Roman" pitchFamily="18" charset="0"/>
            </a:endParaRPr>
          </a:p>
        </p:txBody>
      </p:sp>
      <p:sp>
        <p:nvSpPr>
          <p:cNvPr id="7174" name="Rectangle 12"/>
          <p:cNvSpPr>
            <a:spLocks noChangeArrowheads="1"/>
          </p:cNvSpPr>
          <p:nvPr/>
        </p:nvSpPr>
        <p:spPr bwMode="auto">
          <a:xfrm>
            <a:off x="4103688" y="3605213"/>
            <a:ext cx="8031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Protein</a:t>
            </a:r>
            <a:endParaRPr lang="en-US" altLang="en-US" sz="1800" i="0">
              <a:solidFill>
                <a:schemeClr val="tx1"/>
              </a:solidFill>
              <a:latin typeface="Times New Roman" pitchFamily="18" charset="0"/>
            </a:endParaRPr>
          </a:p>
        </p:txBody>
      </p:sp>
      <p:sp>
        <p:nvSpPr>
          <p:cNvPr id="7175" name="Rectangle 13"/>
          <p:cNvSpPr>
            <a:spLocks noChangeArrowheads="1"/>
          </p:cNvSpPr>
          <p:nvPr/>
        </p:nvSpPr>
        <p:spPr bwMode="auto">
          <a:xfrm>
            <a:off x="5468938" y="3605213"/>
            <a:ext cx="9377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Calcium</a:t>
            </a:r>
            <a:endParaRPr lang="en-US" altLang="en-US" sz="1800" i="0">
              <a:solidFill>
                <a:schemeClr val="tx1"/>
              </a:solidFill>
              <a:latin typeface="Times New Roman" pitchFamily="18" charset="0"/>
            </a:endParaRPr>
          </a:p>
        </p:txBody>
      </p:sp>
      <p:sp>
        <p:nvSpPr>
          <p:cNvPr id="7176" name="Rectangle 14"/>
          <p:cNvSpPr>
            <a:spLocks noChangeArrowheads="1"/>
          </p:cNvSpPr>
          <p:nvPr/>
        </p:nvSpPr>
        <p:spPr bwMode="auto">
          <a:xfrm>
            <a:off x="6802438" y="3605213"/>
            <a:ext cx="11365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Crude Fat</a:t>
            </a:r>
            <a:endParaRPr lang="en-US" altLang="en-US" sz="1800" i="0">
              <a:solidFill>
                <a:schemeClr val="tx1"/>
              </a:solidFill>
              <a:latin typeface="Times New Roman" pitchFamily="18" charset="0"/>
            </a:endParaRPr>
          </a:p>
        </p:txBody>
      </p:sp>
      <p:sp>
        <p:nvSpPr>
          <p:cNvPr id="7177" name="Rectangle 15"/>
          <p:cNvSpPr>
            <a:spLocks noChangeArrowheads="1"/>
          </p:cNvSpPr>
          <p:nvPr/>
        </p:nvSpPr>
        <p:spPr bwMode="auto">
          <a:xfrm>
            <a:off x="887413" y="4130881"/>
            <a:ext cx="9153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dirty="0" smtClean="0">
                <a:solidFill>
                  <a:schemeClr val="tx1"/>
                </a:solidFill>
              </a:rPr>
              <a:t>peanuts</a:t>
            </a:r>
            <a:endParaRPr lang="en-US" altLang="en-US" sz="1800" i="0" dirty="0">
              <a:solidFill>
                <a:schemeClr val="tx1"/>
              </a:solidFill>
              <a:latin typeface="Times New Roman" pitchFamily="18" charset="0"/>
            </a:endParaRPr>
          </a:p>
        </p:txBody>
      </p:sp>
      <p:sp>
        <p:nvSpPr>
          <p:cNvPr id="7178" name="Rectangle 16"/>
          <p:cNvSpPr>
            <a:spLocks noChangeArrowheads="1"/>
          </p:cNvSpPr>
          <p:nvPr/>
        </p:nvSpPr>
        <p:spPr bwMode="auto">
          <a:xfrm>
            <a:off x="2995613" y="4137025"/>
            <a:ext cx="1426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8</a:t>
            </a:r>
            <a:endParaRPr lang="en-US" altLang="en-US" sz="1800" i="0">
              <a:solidFill>
                <a:schemeClr val="tx1"/>
              </a:solidFill>
              <a:latin typeface="Times New Roman" pitchFamily="18" charset="0"/>
            </a:endParaRPr>
          </a:p>
        </p:txBody>
      </p:sp>
      <p:sp>
        <p:nvSpPr>
          <p:cNvPr id="7179" name="Rectangle 17"/>
          <p:cNvSpPr>
            <a:spLocks noChangeArrowheads="1"/>
          </p:cNvSpPr>
          <p:nvPr/>
        </p:nvSpPr>
        <p:spPr bwMode="auto">
          <a:xfrm>
            <a:off x="4356100" y="4137025"/>
            <a:ext cx="2853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10</a:t>
            </a:r>
            <a:endParaRPr lang="en-US" altLang="en-US" sz="1800" i="0">
              <a:solidFill>
                <a:schemeClr val="tx1"/>
              </a:solidFill>
              <a:latin typeface="Times New Roman" pitchFamily="18" charset="0"/>
            </a:endParaRPr>
          </a:p>
        </p:txBody>
      </p:sp>
      <p:sp>
        <p:nvSpPr>
          <p:cNvPr id="7180" name="Rectangle 18"/>
          <p:cNvSpPr>
            <a:spLocks noChangeArrowheads="1"/>
          </p:cNvSpPr>
          <p:nvPr/>
        </p:nvSpPr>
        <p:spPr bwMode="auto">
          <a:xfrm>
            <a:off x="5856288" y="4137025"/>
            <a:ext cx="1426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6</a:t>
            </a:r>
            <a:endParaRPr lang="en-US" altLang="en-US" sz="1800" i="0">
              <a:solidFill>
                <a:schemeClr val="tx1"/>
              </a:solidFill>
              <a:latin typeface="Times New Roman" pitchFamily="18" charset="0"/>
            </a:endParaRPr>
          </a:p>
        </p:txBody>
      </p:sp>
      <p:sp>
        <p:nvSpPr>
          <p:cNvPr id="7181" name="Rectangle 19"/>
          <p:cNvSpPr>
            <a:spLocks noChangeArrowheads="1"/>
          </p:cNvSpPr>
          <p:nvPr/>
        </p:nvSpPr>
        <p:spPr bwMode="auto">
          <a:xfrm>
            <a:off x="7286625" y="4137025"/>
            <a:ext cx="1426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8</a:t>
            </a:r>
            <a:endParaRPr lang="en-US" altLang="en-US" sz="1800" i="0">
              <a:solidFill>
                <a:schemeClr val="tx1"/>
              </a:solidFill>
              <a:latin typeface="Times New Roman" pitchFamily="18" charset="0"/>
            </a:endParaRPr>
          </a:p>
        </p:txBody>
      </p:sp>
      <p:sp>
        <p:nvSpPr>
          <p:cNvPr id="7182" name="Rectangle 20"/>
          <p:cNvSpPr>
            <a:spLocks noChangeArrowheads="1"/>
          </p:cNvSpPr>
          <p:nvPr/>
        </p:nvSpPr>
        <p:spPr bwMode="auto">
          <a:xfrm>
            <a:off x="887413" y="4443413"/>
            <a:ext cx="7662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dirty="0" smtClean="0">
                <a:solidFill>
                  <a:schemeClr val="tx1"/>
                </a:solidFill>
              </a:rPr>
              <a:t>raisins</a:t>
            </a:r>
            <a:endParaRPr lang="en-US" altLang="en-US" sz="1800" i="0" dirty="0">
              <a:solidFill>
                <a:schemeClr val="tx1"/>
              </a:solidFill>
              <a:latin typeface="Times New Roman" pitchFamily="18" charset="0"/>
            </a:endParaRPr>
          </a:p>
        </p:txBody>
      </p:sp>
      <p:sp>
        <p:nvSpPr>
          <p:cNvPr id="7183" name="Rectangle 21"/>
          <p:cNvSpPr>
            <a:spLocks noChangeArrowheads="1"/>
          </p:cNvSpPr>
          <p:nvPr/>
        </p:nvSpPr>
        <p:spPr bwMode="auto">
          <a:xfrm>
            <a:off x="2995613" y="4443413"/>
            <a:ext cx="1426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6</a:t>
            </a:r>
            <a:endParaRPr lang="en-US" altLang="en-US" sz="1800" i="0">
              <a:solidFill>
                <a:schemeClr val="tx1"/>
              </a:solidFill>
              <a:latin typeface="Times New Roman" pitchFamily="18" charset="0"/>
            </a:endParaRPr>
          </a:p>
        </p:txBody>
      </p:sp>
      <p:sp>
        <p:nvSpPr>
          <p:cNvPr id="7184" name="Rectangle 22"/>
          <p:cNvSpPr>
            <a:spLocks noChangeArrowheads="1"/>
          </p:cNvSpPr>
          <p:nvPr/>
        </p:nvSpPr>
        <p:spPr bwMode="auto">
          <a:xfrm>
            <a:off x="4425950" y="4443413"/>
            <a:ext cx="1426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5</a:t>
            </a:r>
            <a:endParaRPr lang="en-US" altLang="en-US" sz="1800" i="0">
              <a:solidFill>
                <a:schemeClr val="tx1"/>
              </a:solidFill>
              <a:latin typeface="Times New Roman" pitchFamily="18" charset="0"/>
            </a:endParaRPr>
          </a:p>
        </p:txBody>
      </p:sp>
      <p:sp>
        <p:nvSpPr>
          <p:cNvPr id="7185" name="Rectangle 23"/>
          <p:cNvSpPr>
            <a:spLocks noChangeArrowheads="1"/>
          </p:cNvSpPr>
          <p:nvPr/>
        </p:nvSpPr>
        <p:spPr bwMode="auto">
          <a:xfrm>
            <a:off x="5786438" y="4443413"/>
            <a:ext cx="2853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10</a:t>
            </a:r>
            <a:endParaRPr lang="en-US" altLang="en-US" sz="1800" i="0">
              <a:solidFill>
                <a:schemeClr val="tx1"/>
              </a:solidFill>
              <a:latin typeface="Times New Roman" pitchFamily="18" charset="0"/>
            </a:endParaRPr>
          </a:p>
        </p:txBody>
      </p:sp>
      <p:sp>
        <p:nvSpPr>
          <p:cNvPr id="7186" name="Rectangle 24"/>
          <p:cNvSpPr>
            <a:spLocks noChangeArrowheads="1"/>
          </p:cNvSpPr>
          <p:nvPr/>
        </p:nvSpPr>
        <p:spPr bwMode="auto">
          <a:xfrm>
            <a:off x="7286625" y="4443413"/>
            <a:ext cx="1426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6</a:t>
            </a:r>
            <a:endParaRPr lang="en-US" altLang="en-US" sz="1800" i="0">
              <a:solidFill>
                <a:schemeClr val="tx1"/>
              </a:solidFill>
              <a:latin typeface="Times New Roman" pitchFamily="18" charset="0"/>
            </a:endParaRPr>
          </a:p>
        </p:txBody>
      </p:sp>
      <p:sp>
        <p:nvSpPr>
          <p:cNvPr id="7187" name="Rectangle 25"/>
          <p:cNvSpPr>
            <a:spLocks noChangeArrowheads="1"/>
          </p:cNvSpPr>
          <p:nvPr/>
        </p:nvSpPr>
        <p:spPr bwMode="auto">
          <a:xfrm>
            <a:off x="925513" y="4754563"/>
            <a:ext cx="8928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dirty="0" err="1" smtClean="0">
                <a:solidFill>
                  <a:schemeClr val="tx1"/>
                </a:solidFill>
              </a:rPr>
              <a:t>soynuts</a:t>
            </a:r>
            <a:endParaRPr lang="en-US" altLang="en-US" sz="1800" i="0" dirty="0">
              <a:solidFill>
                <a:schemeClr val="tx1"/>
              </a:solidFill>
              <a:latin typeface="Times New Roman" pitchFamily="18" charset="0"/>
            </a:endParaRPr>
          </a:p>
        </p:txBody>
      </p:sp>
      <p:sp>
        <p:nvSpPr>
          <p:cNvPr id="7188" name="Rectangle 26"/>
          <p:cNvSpPr>
            <a:spLocks noChangeArrowheads="1"/>
          </p:cNvSpPr>
          <p:nvPr/>
        </p:nvSpPr>
        <p:spPr bwMode="auto">
          <a:xfrm>
            <a:off x="2925763" y="4754563"/>
            <a:ext cx="2853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10</a:t>
            </a:r>
            <a:endParaRPr lang="en-US" altLang="en-US" sz="1800" i="0">
              <a:solidFill>
                <a:schemeClr val="tx1"/>
              </a:solidFill>
              <a:latin typeface="Times New Roman" pitchFamily="18" charset="0"/>
            </a:endParaRPr>
          </a:p>
        </p:txBody>
      </p:sp>
      <p:sp>
        <p:nvSpPr>
          <p:cNvPr id="7189" name="Rectangle 27"/>
          <p:cNvSpPr>
            <a:spLocks noChangeArrowheads="1"/>
          </p:cNvSpPr>
          <p:nvPr/>
        </p:nvSpPr>
        <p:spPr bwMode="auto">
          <a:xfrm>
            <a:off x="4356100" y="4754563"/>
            <a:ext cx="2853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12</a:t>
            </a:r>
            <a:endParaRPr lang="en-US" altLang="en-US" sz="1800" i="0">
              <a:solidFill>
                <a:schemeClr val="tx1"/>
              </a:solidFill>
              <a:latin typeface="Times New Roman" pitchFamily="18" charset="0"/>
            </a:endParaRPr>
          </a:p>
        </p:txBody>
      </p:sp>
      <p:sp>
        <p:nvSpPr>
          <p:cNvPr id="7190" name="Rectangle 28"/>
          <p:cNvSpPr>
            <a:spLocks noChangeArrowheads="1"/>
          </p:cNvSpPr>
          <p:nvPr/>
        </p:nvSpPr>
        <p:spPr bwMode="auto">
          <a:xfrm>
            <a:off x="5856288" y="4754563"/>
            <a:ext cx="1426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6</a:t>
            </a:r>
            <a:endParaRPr lang="en-US" altLang="en-US" sz="1800" i="0">
              <a:solidFill>
                <a:schemeClr val="tx1"/>
              </a:solidFill>
              <a:latin typeface="Times New Roman" pitchFamily="18" charset="0"/>
            </a:endParaRPr>
          </a:p>
        </p:txBody>
      </p:sp>
      <p:sp>
        <p:nvSpPr>
          <p:cNvPr id="7191" name="Rectangle 29"/>
          <p:cNvSpPr>
            <a:spLocks noChangeArrowheads="1"/>
          </p:cNvSpPr>
          <p:nvPr/>
        </p:nvSpPr>
        <p:spPr bwMode="auto">
          <a:xfrm>
            <a:off x="7286625" y="4754563"/>
            <a:ext cx="1426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6</a:t>
            </a:r>
            <a:endParaRPr lang="en-US" altLang="en-US" sz="1800" i="0">
              <a:solidFill>
                <a:schemeClr val="tx1"/>
              </a:solidFill>
              <a:latin typeface="Times New Roman" pitchFamily="18" charset="0"/>
            </a:endParaRPr>
          </a:p>
        </p:txBody>
      </p:sp>
      <p:sp>
        <p:nvSpPr>
          <p:cNvPr id="7192" name="Rectangle 30"/>
          <p:cNvSpPr>
            <a:spLocks noChangeArrowheads="1"/>
          </p:cNvSpPr>
          <p:nvPr/>
        </p:nvSpPr>
        <p:spPr bwMode="auto">
          <a:xfrm>
            <a:off x="914400" y="5060950"/>
            <a:ext cx="8720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dirty="0" smtClean="0">
                <a:solidFill>
                  <a:schemeClr val="tx1"/>
                </a:solidFill>
              </a:rPr>
              <a:t>pretzels</a:t>
            </a:r>
            <a:endParaRPr lang="en-US" altLang="en-US" sz="1800" i="0" dirty="0">
              <a:solidFill>
                <a:schemeClr val="tx1"/>
              </a:solidFill>
              <a:latin typeface="Times New Roman" pitchFamily="18" charset="0"/>
            </a:endParaRPr>
          </a:p>
        </p:txBody>
      </p:sp>
      <p:sp>
        <p:nvSpPr>
          <p:cNvPr id="7193" name="Rectangle 31"/>
          <p:cNvSpPr>
            <a:spLocks noChangeArrowheads="1"/>
          </p:cNvSpPr>
          <p:nvPr/>
        </p:nvSpPr>
        <p:spPr bwMode="auto">
          <a:xfrm>
            <a:off x="2995613" y="5060950"/>
            <a:ext cx="1426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4</a:t>
            </a:r>
            <a:endParaRPr lang="en-US" altLang="en-US" sz="1800" i="0">
              <a:solidFill>
                <a:schemeClr val="tx1"/>
              </a:solidFill>
              <a:latin typeface="Times New Roman" pitchFamily="18" charset="0"/>
            </a:endParaRPr>
          </a:p>
        </p:txBody>
      </p:sp>
      <p:sp>
        <p:nvSpPr>
          <p:cNvPr id="7194" name="Rectangle 32"/>
          <p:cNvSpPr>
            <a:spLocks noChangeArrowheads="1"/>
          </p:cNvSpPr>
          <p:nvPr/>
        </p:nvSpPr>
        <p:spPr bwMode="auto">
          <a:xfrm>
            <a:off x="4356100" y="5060950"/>
            <a:ext cx="2853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18</a:t>
            </a:r>
            <a:endParaRPr lang="en-US" altLang="en-US" sz="1800" i="0">
              <a:solidFill>
                <a:schemeClr val="tx1"/>
              </a:solidFill>
              <a:latin typeface="Times New Roman" pitchFamily="18" charset="0"/>
            </a:endParaRPr>
          </a:p>
        </p:txBody>
      </p:sp>
      <p:sp>
        <p:nvSpPr>
          <p:cNvPr id="7195" name="Rectangle 33"/>
          <p:cNvSpPr>
            <a:spLocks noChangeArrowheads="1"/>
          </p:cNvSpPr>
          <p:nvPr/>
        </p:nvSpPr>
        <p:spPr bwMode="auto">
          <a:xfrm>
            <a:off x="5856288" y="5060950"/>
            <a:ext cx="1426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6</a:t>
            </a:r>
            <a:endParaRPr lang="en-US" altLang="en-US" sz="1800" i="0">
              <a:solidFill>
                <a:schemeClr val="tx1"/>
              </a:solidFill>
              <a:latin typeface="Times New Roman" pitchFamily="18" charset="0"/>
            </a:endParaRPr>
          </a:p>
        </p:txBody>
      </p:sp>
      <p:sp>
        <p:nvSpPr>
          <p:cNvPr id="7196" name="Rectangle 34"/>
          <p:cNvSpPr>
            <a:spLocks noChangeArrowheads="1"/>
          </p:cNvSpPr>
          <p:nvPr/>
        </p:nvSpPr>
        <p:spPr bwMode="auto">
          <a:xfrm>
            <a:off x="7286625" y="5060950"/>
            <a:ext cx="1426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0">
                <a:solidFill>
                  <a:schemeClr val="tx1"/>
                </a:solidFill>
              </a:rPr>
              <a:t>9</a:t>
            </a:r>
            <a:endParaRPr lang="en-US" altLang="en-US" sz="1800" i="0">
              <a:solidFill>
                <a:schemeClr val="tx1"/>
              </a:solidFill>
              <a:latin typeface="Times New Roman" pitchFamily="18" charset="0"/>
            </a:endParaRPr>
          </a:p>
        </p:txBody>
      </p:sp>
      <p:sp>
        <p:nvSpPr>
          <p:cNvPr id="7197" name="Rectangle 35"/>
          <p:cNvSpPr>
            <a:spLocks noChangeArrowheads="1"/>
          </p:cNvSpPr>
          <p:nvPr/>
        </p:nvSpPr>
        <p:spPr bwMode="auto">
          <a:xfrm>
            <a:off x="1019175" y="5773738"/>
            <a:ext cx="47769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66"/>
                </a:solidFill>
                <a:miter lim="800000"/>
                <a:headEnd/>
                <a:tailEnd/>
              </a14:hiddenLine>
            </a:ext>
          </a:extLst>
        </p:spPr>
        <p:txBody>
          <a:bodyPr wrap="none" lIns="0" tIns="0" rIns="0" bIns="0">
            <a:spAutoFit/>
          </a:bodyPr>
          <a:lstStyle>
            <a:lvl1pPr marL="457200" indent="-457200">
              <a:defRPr sz="2000">
                <a:solidFill>
                  <a:schemeClr val="tx1"/>
                </a:solidFill>
                <a:latin typeface="Times New Roman" pitchFamily="18" charset="0"/>
              </a:defRPr>
            </a:lvl1pPr>
            <a:lvl2pPr marL="914400" indent="-457200">
              <a:defRPr sz="2000">
                <a:solidFill>
                  <a:schemeClr val="tx1"/>
                </a:solidFill>
                <a:latin typeface="Times New Roman" pitchFamily="18" charset="0"/>
              </a:defRPr>
            </a:lvl2pPr>
            <a:lvl3pPr marL="1371600" indent="-457200">
              <a:defRPr sz="2000">
                <a:solidFill>
                  <a:schemeClr val="tx1"/>
                </a:solidFill>
                <a:latin typeface="Times New Roman" pitchFamily="18" charset="0"/>
              </a:defRPr>
            </a:lvl3pPr>
            <a:lvl4pPr marL="1828800" indent="-457200">
              <a:defRPr sz="2000">
                <a:solidFill>
                  <a:schemeClr val="tx1"/>
                </a:solidFill>
                <a:latin typeface="Times New Roman" pitchFamily="18" charset="0"/>
              </a:defRPr>
            </a:lvl4pPr>
            <a:lvl5pPr marL="2286000" indent="-457200">
              <a:defRPr sz="2000">
                <a:solidFill>
                  <a:schemeClr val="tx1"/>
                </a:solidFill>
                <a:latin typeface="Times New Roman" pitchFamily="18" charset="0"/>
              </a:defRPr>
            </a:lvl5pPr>
            <a:lvl6pPr marL="2743200" indent="-457200" eaLnBrk="0" fontAlgn="base" hangingPunct="0">
              <a:spcBef>
                <a:spcPct val="0"/>
              </a:spcBef>
              <a:spcAft>
                <a:spcPct val="0"/>
              </a:spcAft>
              <a:defRPr sz="2000">
                <a:solidFill>
                  <a:schemeClr val="tx1"/>
                </a:solidFill>
                <a:latin typeface="Times New Roman" pitchFamily="18" charset="0"/>
              </a:defRPr>
            </a:lvl6pPr>
            <a:lvl7pPr marL="3200400" indent="-457200" eaLnBrk="0" fontAlgn="base" hangingPunct="0">
              <a:spcBef>
                <a:spcPct val="0"/>
              </a:spcBef>
              <a:spcAft>
                <a:spcPct val="0"/>
              </a:spcAft>
              <a:defRPr sz="2000">
                <a:solidFill>
                  <a:schemeClr val="tx1"/>
                </a:solidFill>
                <a:latin typeface="Times New Roman" pitchFamily="18" charset="0"/>
              </a:defRPr>
            </a:lvl7pPr>
            <a:lvl8pPr marL="3657600" indent="-457200" eaLnBrk="0" fontAlgn="base" hangingPunct="0">
              <a:spcBef>
                <a:spcPct val="0"/>
              </a:spcBef>
              <a:spcAft>
                <a:spcPct val="0"/>
              </a:spcAft>
              <a:defRPr sz="2000">
                <a:solidFill>
                  <a:schemeClr val="tx1"/>
                </a:solidFill>
                <a:latin typeface="Times New Roman" pitchFamily="18" charset="0"/>
              </a:defRPr>
            </a:lvl8pPr>
            <a:lvl9pPr marL="4114800" indent="-457200" eaLnBrk="0" fontAlgn="base" hangingPunct="0">
              <a:spcBef>
                <a:spcPct val="0"/>
              </a:spcBef>
              <a:spcAft>
                <a:spcPct val="0"/>
              </a:spcAft>
              <a:defRPr sz="2000">
                <a:solidFill>
                  <a:schemeClr val="tx1"/>
                </a:solidFill>
                <a:latin typeface="Times New Roman" pitchFamily="18" charset="0"/>
              </a:defRPr>
            </a:lvl9pPr>
          </a:lstStyle>
          <a:p>
            <a:r>
              <a:rPr lang="en-US" altLang="en-US" sz="1800" i="0"/>
              <a:t>Let a</a:t>
            </a:r>
            <a:r>
              <a:rPr lang="en-US" altLang="en-US" sz="1800" i="0" baseline="-25000"/>
              <a:t>ik </a:t>
            </a:r>
            <a:r>
              <a:rPr lang="en-US" altLang="en-US" sz="1800" i="0"/>
              <a:t>= quantity of nutrient k per kg of ingredient i</a:t>
            </a:r>
          </a:p>
        </p:txBody>
      </p:sp>
      <p:sp>
        <p:nvSpPr>
          <p:cNvPr id="7198" name="Text Box 41"/>
          <p:cNvSpPr txBox="1">
            <a:spLocks noChangeArrowheads="1"/>
          </p:cNvSpPr>
          <p:nvPr/>
        </p:nvSpPr>
        <p:spPr bwMode="auto">
          <a:xfrm>
            <a:off x="4638675" y="3189288"/>
            <a:ext cx="1887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50000"/>
              </a:spcBef>
              <a:buFontTx/>
              <a:buNone/>
            </a:pPr>
            <a:r>
              <a:rPr lang="en-US" altLang="en-US" sz="1800" i="0">
                <a:solidFill>
                  <a:schemeClr val="tx1"/>
                </a:solidFill>
              </a:rPr>
              <a:t>Nutrient,</a:t>
            </a:r>
            <a:r>
              <a:rPr lang="en-US" altLang="en-US" sz="1800" b="1" i="0">
                <a:solidFill>
                  <a:schemeClr val="tx1"/>
                </a:solidFill>
              </a:rPr>
              <a:t> </a:t>
            </a:r>
            <a:r>
              <a:rPr lang="en-US" altLang="en-US" sz="1800" i="0">
                <a:solidFill>
                  <a:schemeClr val="tx1"/>
                </a:solidFill>
              </a:rPr>
              <a:t>k</a:t>
            </a:r>
            <a:endParaRPr lang="en-US" altLang="en-US" sz="1800" b="1" i="0">
              <a:solidFill>
                <a:schemeClr val="tx1"/>
              </a:solidFill>
            </a:endParaRPr>
          </a:p>
        </p:txBody>
      </p:sp>
      <p:sp>
        <p:nvSpPr>
          <p:cNvPr id="7199" name="Rectangle 42"/>
          <p:cNvSpPr>
            <a:spLocks noGrp="1" noChangeArrowheads="1"/>
          </p:cNvSpPr>
          <p:nvPr>
            <p:ph type="title"/>
          </p:nvPr>
        </p:nvSpPr>
        <p:spPr>
          <a:xfrm>
            <a:off x="876300" y="254000"/>
            <a:ext cx="7772400" cy="495300"/>
          </a:xfrm>
        </p:spPr>
        <p:txBody>
          <a:bodyPr/>
          <a:lstStyle/>
          <a:p>
            <a:r>
              <a:rPr lang="en-US" altLang="en-US" sz="3200" dirty="0" smtClean="0">
                <a:solidFill>
                  <a:schemeClr val="tx1"/>
                </a:solidFill>
                <a:latin typeface="Times New Roman" panose="02020603050405020304" pitchFamily="18" charset="0"/>
                <a:cs typeface="Times New Roman" panose="02020603050405020304" pitchFamily="18" charset="0"/>
              </a:rPr>
              <a:t>Trail Mix Problem</a:t>
            </a:r>
          </a:p>
        </p:txBody>
      </p:sp>
    </p:spTree>
    <p:extLst>
      <p:ext uri="{BB962C8B-B14F-4D97-AF65-F5344CB8AC3E}">
        <p14:creationId xmlns:p14="http://schemas.microsoft.com/office/powerpoint/2010/main" val="2002256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623888" y="841375"/>
            <a:ext cx="7661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36550" indent="-336550">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pPr>
            <a:r>
              <a:rPr lang="en-US" altLang="en-US" sz="2000" dirty="0">
                <a:solidFill>
                  <a:schemeClr val="tx1"/>
                </a:solidFill>
              </a:rPr>
              <a:t>The </a:t>
            </a:r>
            <a:r>
              <a:rPr lang="en-US" altLang="en-US" sz="2000" dirty="0" smtClean="0">
                <a:solidFill>
                  <a:schemeClr val="tx1"/>
                </a:solidFill>
              </a:rPr>
              <a:t>company contracts </a:t>
            </a:r>
            <a:r>
              <a:rPr lang="en-US" altLang="en-US" sz="2000" dirty="0">
                <a:solidFill>
                  <a:schemeClr val="tx1"/>
                </a:solidFill>
              </a:rPr>
              <a:t>for the following demands.</a:t>
            </a:r>
            <a:endParaRPr lang="en-US" altLang="en-US" sz="2400" dirty="0">
              <a:solidFill>
                <a:schemeClr val="tx1"/>
              </a:solidFill>
              <a:latin typeface="Times New Roman" pitchFamily="18" charset="0"/>
            </a:endParaRPr>
          </a:p>
        </p:txBody>
      </p:sp>
      <p:sp>
        <p:nvSpPr>
          <p:cNvPr id="8195" name="Rectangle 4"/>
          <p:cNvSpPr>
            <a:spLocks noChangeArrowheads="1"/>
          </p:cNvSpPr>
          <p:nvPr/>
        </p:nvSpPr>
        <p:spPr bwMode="auto">
          <a:xfrm>
            <a:off x="1158875" y="1335088"/>
            <a:ext cx="13593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a:solidFill>
                  <a:schemeClr val="tx1"/>
                </a:solidFill>
                <a:latin typeface="Times New Roman" panose="02020603050405020304" pitchFamily="18" charset="0"/>
                <a:cs typeface="Times New Roman" panose="02020603050405020304" pitchFamily="18" charset="0"/>
              </a:rPr>
              <a:t>Demand (kg)</a:t>
            </a:r>
            <a:endParaRPr lang="en-US" altLang="en-US" sz="2400" i="0">
              <a:solidFill>
                <a:schemeClr val="tx1"/>
              </a:solidFill>
              <a:latin typeface="Times New Roman" pitchFamily="18" charset="0"/>
              <a:cs typeface="Times New Roman" panose="02020603050405020304" pitchFamily="18" charset="0"/>
            </a:endParaRPr>
          </a:p>
        </p:txBody>
      </p:sp>
      <p:sp>
        <p:nvSpPr>
          <p:cNvPr id="8196" name="Rectangle 5"/>
          <p:cNvSpPr>
            <a:spLocks noChangeArrowheads="1"/>
          </p:cNvSpPr>
          <p:nvPr/>
        </p:nvSpPr>
        <p:spPr bwMode="auto">
          <a:xfrm>
            <a:off x="3333750" y="1335088"/>
            <a:ext cx="6187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dirty="0" smtClean="0">
                <a:solidFill>
                  <a:schemeClr val="tx1"/>
                </a:solidFill>
                <a:latin typeface="Times New Roman" panose="02020603050405020304" pitchFamily="18" charset="0"/>
                <a:cs typeface="Times New Roman" panose="02020603050405020304" pitchFamily="18" charset="0"/>
              </a:rPr>
              <a:t>Mix 1</a:t>
            </a:r>
            <a:endParaRPr lang="en-US" altLang="en-US" sz="2400" i="0" dirty="0">
              <a:solidFill>
                <a:schemeClr val="tx1"/>
              </a:solidFill>
              <a:latin typeface="Times New Roman" pitchFamily="18" charset="0"/>
              <a:cs typeface="Times New Roman" panose="02020603050405020304" pitchFamily="18" charset="0"/>
            </a:endParaRPr>
          </a:p>
        </p:txBody>
      </p:sp>
      <p:sp>
        <p:nvSpPr>
          <p:cNvPr id="8197" name="Rectangle 6"/>
          <p:cNvSpPr>
            <a:spLocks noChangeArrowheads="1"/>
          </p:cNvSpPr>
          <p:nvPr/>
        </p:nvSpPr>
        <p:spPr bwMode="auto">
          <a:xfrm>
            <a:off x="5133975" y="1335088"/>
            <a:ext cx="6187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dirty="0" smtClean="0">
                <a:solidFill>
                  <a:schemeClr val="tx1"/>
                </a:solidFill>
                <a:latin typeface="Times New Roman" panose="02020603050405020304" pitchFamily="18" charset="0"/>
                <a:cs typeface="Times New Roman" panose="02020603050405020304" pitchFamily="18" charset="0"/>
              </a:rPr>
              <a:t>Mix 2</a:t>
            </a:r>
            <a:endParaRPr lang="en-US" altLang="en-US" sz="2400" i="0" dirty="0">
              <a:solidFill>
                <a:schemeClr val="tx1"/>
              </a:solidFill>
              <a:latin typeface="Times New Roman" pitchFamily="18" charset="0"/>
              <a:cs typeface="Times New Roman" panose="02020603050405020304" pitchFamily="18" charset="0"/>
            </a:endParaRPr>
          </a:p>
        </p:txBody>
      </p:sp>
      <p:sp>
        <p:nvSpPr>
          <p:cNvPr id="8198" name="Rectangle 7"/>
          <p:cNvSpPr>
            <a:spLocks noChangeArrowheads="1"/>
          </p:cNvSpPr>
          <p:nvPr/>
        </p:nvSpPr>
        <p:spPr bwMode="auto">
          <a:xfrm>
            <a:off x="6934200" y="1335088"/>
            <a:ext cx="6187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dirty="0" smtClean="0">
                <a:solidFill>
                  <a:schemeClr val="tx1"/>
                </a:solidFill>
                <a:latin typeface="Times New Roman" panose="02020603050405020304" pitchFamily="18" charset="0"/>
                <a:cs typeface="Times New Roman" panose="02020603050405020304" pitchFamily="18" charset="0"/>
              </a:rPr>
              <a:t>Mix 3</a:t>
            </a:r>
            <a:endParaRPr lang="en-US" altLang="en-US" sz="2400" i="0" dirty="0">
              <a:solidFill>
                <a:schemeClr val="tx1"/>
              </a:solidFill>
              <a:latin typeface="Times New Roman" pitchFamily="18" charset="0"/>
              <a:cs typeface="Times New Roman" panose="02020603050405020304" pitchFamily="18" charset="0"/>
            </a:endParaRPr>
          </a:p>
        </p:txBody>
      </p:sp>
      <p:sp>
        <p:nvSpPr>
          <p:cNvPr id="8199" name="Rectangle 8"/>
          <p:cNvSpPr>
            <a:spLocks noChangeArrowheads="1"/>
          </p:cNvSpPr>
          <p:nvPr/>
        </p:nvSpPr>
        <p:spPr bwMode="auto">
          <a:xfrm>
            <a:off x="3333750" y="1639888"/>
            <a:ext cx="7053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a:solidFill>
                  <a:schemeClr val="tx1"/>
                </a:solidFill>
                <a:latin typeface="Times New Roman" panose="02020603050405020304" pitchFamily="18" charset="0"/>
                <a:cs typeface="Times New Roman" panose="02020603050405020304" pitchFamily="18" charset="0"/>
              </a:rPr>
              <a:t>10,000</a:t>
            </a:r>
            <a:endParaRPr lang="en-US" altLang="en-US" sz="2400" i="0">
              <a:solidFill>
                <a:schemeClr val="tx1"/>
              </a:solidFill>
              <a:latin typeface="Times New Roman" pitchFamily="18" charset="0"/>
              <a:cs typeface="Times New Roman" panose="02020603050405020304" pitchFamily="18" charset="0"/>
            </a:endParaRPr>
          </a:p>
        </p:txBody>
      </p:sp>
      <p:sp>
        <p:nvSpPr>
          <p:cNvPr id="8200" name="Rectangle 9"/>
          <p:cNvSpPr>
            <a:spLocks noChangeArrowheads="1"/>
          </p:cNvSpPr>
          <p:nvPr/>
        </p:nvSpPr>
        <p:spPr bwMode="auto">
          <a:xfrm>
            <a:off x="5133975" y="1639888"/>
            <a:ext cx="5770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a:solidFill>
                  <a:schemeClr val="tx1"/>
                </a:solidFill>
                <a:latin typeface="Times New Roman" panose="02020603050405020304" pitchFamily="18" charset="0"/>
                <a:cs typeface="Times New Roman" panose="02020603050405020304" pitchFamily="18" charset="0"/>
              </a:rPr>
              <a:t>6,000</a:t>
            </a:r>
            <a:endParaRPr lang="en-US" altLang="en-US" sz="2400" i="0">
              <a:solidFill>
                <a:schemeClr val="tx1"/>
              </a:solidFill>
              <a:latin typeface="Times New Roman" pitchFamily="18" charset="0"/>
              <a:cs typeface="Times New Roman" panose="02020603050405020304" pitchFamily="18" charset="0"/>
            </a:endParaRPr>
          </a:p>
        </p:txBody>
      </p:sp>
      <p:sp>
        <p:nvSpPr>
          <p:cNvPr id="8201" name="Rectangle 10"/>
          <p:cNvSpPr>
            <a:spLocks noChangeArrowheads="1"/>
          </p:cNvSpPr>
          <p:nvPr/>
        </p:nvSpPr>
        <p:spPr bwMode="auto">
          <a:xfrm>
            <a:off x="6934200" y="1639888"/>
            <a:ext cx="5770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a:solidFill>
                  <a:schemeClr val="tx1"/>
                </a:solidFill>
                <a:latin typeface="Times New Roman" panose="02020603050405020304" pitchFamily="18" charset="0"/>
                <a:cs typeface="Times New Roman" panose="02020603050405020304" pitchFamily="18" charset="0"/>
              </a:rPr>
              <a:t>8,000</a:t>
            </a:r>
            <a:endParaRPr lang="en-US" altLang="en-US" sz="2400" i="0">
              <a:solidFill>
                <a:schemeClr val="tx1"/>
              </a:solidFill>
              <a:latin typeface="Times New Roman" pitchFamily="18" charset="0"/>
              <a:cs typeface="Times New Roman" panose="02020603050405020304" pitchFamily="18" charset="0"/>
            </a:endParaRPr>
          </a:p>
        </p:txBody>
      </p:sp>
      <p:sp>
        <p:nvSpPr>
          <p:cNvPr id="8202" name="Rectangle 11"/>
          <p:cNvSpPr>
            <a:spLocks noChangeArrowheads="1"/>
          </p:cNvSpPr>
          <p:nvPr/>
        </p:nvSpPr>
        <p:spPr bwMode="auto">
          <a:xfrm>
            <a:off x="679450" y="2300288"/>
            <a:ext cx="5838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36550" indent="-336550">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pPr>
            <a:r>
              <a:rPr lang="en-US" altLang="en-US" sz="2000" i="0">
                <a:solidFill>
                  <a:schemeClr val="tx1"/>
                </a:solidFill>
                <a:latin typeface="Times New Roman" panose="02020603050405020304" pitchFamily="18" charset="0"/>
                <a:cs typeface="Times New Roman" panose="02020603050405020304" pitchFamily="18" charset="0"/>
              </a:rPr>
              <a:t>There are limited availabilities of the raw ingredients.</a:t>
            </a:r>
            <a:endParaRPr lang="en-US" altLang="en-US" sz="2400" i="0">
              <a:solidFill>
                <a:schemeClr val="tx1"/>
              </a:solidFill>
              <a:latin typeface="Times New Roman" pitchFamily="18" charset="0"/>
              <a:cs typeface="Times New Roman" panose="02020603050405020304" pitchFamily="18" charset="0"/>
            </a:endParaRPr>
          </a:p>
        </p:txBody>
      </p:sp>
      <p:sp>
        <p:nvSpPr>
          <p:cNvPr id="8203" name="Rectangle 12"/>
          <p:cNvSpPr>
            <a:spLocks noChangeArrowheads="1"/>
          </p:cNvSpPr>
          <p:nvPr/>
        </p:nvSpPr>
        <p:spPr bwMode="auto">
          <a:xfrm>
            <a:off x="1158875" y="2814638"/>
            <a:ext cx="1216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a:solidFill>
                  <a:schemeClr val="tx1"/>
                </a:solidFill>
                <a:latin typeface="Times New Roman" panose="02020603050405020304" pitchFamily="18" charset="0"/>
                <a:cs typeface="Times New Roman" panose="02020603050405020304" pitchFamily="18" charset="0"/>
              </a:rPr>
              <a:t>Supply (kg)</a:t>
            </a:r>
            <a:endParaRPr lang="en-US" altLang="en-US" sz="2400" i="0">
              <a:solidFill>
                <a:schemeClr val="tx1"/>
              </a:solidFill>
              <a:latin typeface="Times New Roman" pitchFamily="18" charset="0"/>
              <a:cs typeface="Times New Roman" panose="02020603050405020304" pitchFamily="18" charset="0"/>
            </a:endParaRPr>
          </a:p>
        </p:txBody>
      </p:sp>
      <p:sp>
        <p:nvSpPr>
          <p:cNvPr id="8204" name="Rectangle 13"/>
          <p:cNvSpPr>
            <a:spLocks noChangeArrowheads="1"/>
          </p:cNvSpPr>
          <p:nvPr/>
        </p:nvSpPr>
        <p:spPr bwMode="auto">
          <a:xfrm>
            <a:off x="2733675" y="2814638"/>
            <a:ext cx="7822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dirty="0" smtClean="0">
                <a:solidFill>
                  <a:schemeClr val="tx1"/>
                </a:solidFill>
                <a:latin typeface="Times New Roman" panose="02020603050405020304" pitchFamily="18" charset="0"/>
                <a:cs typeface="Times New Roman" panose="02020603050405020304" pitchFamily="18" charset="0"/>
              </a:rPr>
              <a:t>peanuts</a:t>
            </a:r>
            <a:endParaRPr lang="en-US" altLang="en-US" sz="2400" i="0" dirty="0">
              <a:solidFill>
                <a:schemeClr val="tx1"/>
              </a:solidFill>
              <a:latin typeface="Times New Roman" pitchFamily="18" charset="0"/>
              <a:cs typeface="Times New Roman" panose="02020603050405020304" pitchFamily="18" charset="0"/>
            </a:endParaRPr>
          </a:p>
        </p:txBody>
      </p:sp>
      <p:sp>
        <p:nvSpPr>
          <p:cNvPr id="8205" name="Rectangle 14"/>
          <p:cNvSpPr>
            <a:spLocks noChangeArrowheads="1"/>
          </p:cNvSpPr>
          <p:nvPr/>
        </p:nvSpPr>
        <p:spPr bwMode="auto">
          <a:xfrm>
            <a:off x="3333750" y="2814638"/>
            <a:ext cx="11798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dirty="0">
                <a:solidFill>
                  <a:schemeClr val="tx1"/>
                </a:solidFill>
                <a:latin typeface="Times New Roman" panose="02020603050405020304" pitchFamily="18" charset="0"/>
                <a:cs typeface="Times New Roman" panose="02020603050405020304" pitchFamily="18" charset="0"/>
              </a:rPr>
              <a:t>     </a:t>
            </a:r>
            <a:r>
              <a:rPr lang="en-US" altLang="en-US" sz="2000" i="0" dirty="0" smtClean="0">
                <a:solidFill>
                  <a:schemeClr val="tx1"/>
                </a:solidFill>
                <a:latin typeface="Times New Roman" panose="02020603050405020304" pitchFamily="18" charset="0"/>
                <a:cs typeface="Times New Roman" panose="02020603050405020304" pitchFamily="18" charset="0"/>
              </a:rPr>
              <a:t>   raisins</a:t>
            </a:r>
            <a:endParaRPr lang="en-US" altLang="en-US" sz="2400" i="0" dirty="0">
              <a:solidFill>
                <a:schemeClr val="tx1"/>
              </a:solidFill>
              <a:latin typeface="Times New Roman" pitchFamily="18" charset="0"/>
              <a:cs typeface="Times New Roman" panose="02020603050405020304" pitchFamily="18" charset="0"/>
            </a:endParaRPr>
          </a:p>
        </p:txBody>
      </p:sp>
      <p:sp>
        <p:nvSpPr>
          <p:cNvPr id="8206" name="Rectangle 15"/>
          <p:cNvSpPr>
            <a:spLocks noChangeArrowheads="1"/>
          </p:cNvSpPr>
          <p:nvPr/>
        </p:nvSpPr>
        <p:spPr bwMode="auto">
          <a:xfrm>
            <a:off x="5133975" y="2814638"/>
            <a:ext cx="10387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dirty="0">
                <a:solidFill>
                  <a:schemeClr val="tx1"/>
                </a:solidFill>
                <a:latin typeface="Times New Roman" panose="02020603050405020304" pitchFamily="18" charset="0"/>
                <a:cs typeface="Times New Roman" panose="02020603050405020304" pitchFamily="18" charset="0"/>
              </a:rPr>
              <a:t>    </a:t>
            </a:r>
            <a:r>
              <a:rPr lang="en-US" altLang="en-US" sz="2000" i="0" dirty="0" err="1" smtClean="0">
                <a:solidFill>
                  <a:schemeClr val="tx1"/>
                </a:solidFill>
                <a:latin typeface="Times New Roman" panose="02020603050405020304" pitchFamily="18" charset="0"/>
                <a:cs typeface="Times New Roman" panose="02020603050405020304" pitchFamily="18" charset="0"/>
              </a:rPr>
              <a:t>soynuts</a:t>
            </a:r>
            <a:endParaRPr lang="en-US" altLang="en-US" sz="2400" i="0" dirty="0">
              <a:solidFill>
                <a:schemeClr val="tx1"/>
              </a:solidFill>
              <a:latin typeface="Times New Roman" pitchFamily="18" charset="0"/>
              <a:cs typeface="Times New Roman" panose="02020603050405020304" pitchFamily="18" charset="0"/>
            </a:endParaRPr>
          </a:p>
        </p:txBody>
      </p:sp>
      <p:sp>
        <p:nvSpPr>
          <p:cNvPr id="8207" name="Rectangle 16"/>
          <p:cNvSpPr>
            <a:spLocks noChangeArrowheads="1"/>
          </p:cNvSpPr>
          <p:nvPr/>
        </p:nvSpPr>
        <p:spPr bwMode="auto">
          <a:xfrm>
            <a:off x="6934200" y="2814638"/>
            <a:ext cx="7950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dirty="0" smtClean="0">
                <a:solidFill>
                  <a:schemeClr val="tx1"/>
                </a:solidFill>
                <a:latin typeface="Times New Roman" panose="02020603050405020304" pitchFamily="18" charset="0"/>
                <a:cs typeface="Times New Roman" panose="02020603050405020304" pitchFamily="18" charset="0"/>
              </a:rPr>
              <a:t>pretzels</a:t>
            </a:r>
            <a:endParaRPr lang="en-US" altLang="en-US" sz="2400" i="0" dirty="0">
              <a:solidFill>
                <a:schemeClr val="tx1"/>
              </a:solidFill>
              <a:latin typeface="Times New Roman" pitchFamily="18" charset="0"/>
              <a:cs typeface="Times New Roman" panose="02020603050405020304" pitchFamily="18" charset="0"/>
            </a:endParaRPr>
          </a:p>
        </p:txBody>
      </p:sp>
      <p:sp>
        <p:nvSpPr>
          <p:cNvPr id="8208" name="Rectangle 17"/>
          <p:cNvSpPr>
            <a:spLocks noChangeArrowheads="1"/>
          </p:cNvSpPr>
          <p:nvPr/>
        </p:nvSpPr>
        <p:spPr bwMode="auto">
          <a:xfrm>
            <a:off x="2733675" y="3116263"/>
            <a:ext cx="5770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a:solidFill>
                  <a:schemeClr val="tx1"/>
                </a:solidFill>
                <a:latin typeface="Times New Roman" panose="02020603050405020304" pitchFamily="18" charset="0"/>
                <a:cs typeface="Times New Roman" panose="02020603050405020304" pitchFamily="18" charset="0"/>
              </a:rPr>
              <a:t>6,000</a:t>
            </a:r>
            <a:endParaRPr lang="en-US" altLang="en-US" sz="2400" i="0">
              <a:solidFill>
                <a:schemeClr val="tx1"/>
              </a:solidFill>
              <a:latin typeface="Times New Roman" pitchFamily="18" charset="0"/>
              <a:cs typeface="Times New Roman" panose="02020603050405020304" pitchFamily="18" charset="0"/>
            </a:endParaRPr>
          </a:p>
        </p:txBody>
      </p:sp>
      <p:sp>
        <p:nvSpPr>
          <p:cNvPr id="8209" name="Rectangle 18"/>
          <p:cNvSpPr>
            <a:spLocks noChangeArrowheads="1"/>
          </p:cNvSpPr>
          <p:nvPr/>
        </p:nvSpPr>
        <p:spPr bwMode="auto">
          <a:xfrm>
            <a:off x="3933825" y="3116263"/>
            <a:ext cx="7053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a:solidFill>
                  <a:schemeClr val="tx1"/>
                </a:solidFill>
                <a:latin typeface="Times New Roman" panose="02020603050405020304" pitchFamily="18" charset="0"/>
                <a:cs typeface="Times New Roman" panose="02020603050405020304" pitchFamily="18" charset="0"/>
              </a:rPr>
              <a:t>10,000</a:t>
            </a:r>
            <a:endParaRPr lang="en-US" altLang="en-US" sz="2400" i="0">
              <a:solidFill>
                <a:schemeClr val="tx1"/>
              </a:solidFill>
              <a:latin typeface="Times New Roman" pitchFamily="18" charset="0"/>
              <a:cs typeface="Times New Roman" panose="02020603050405020304" pitchFamily="18" charset="0"/>
            </a:endParaRPr>
          </a:p>
        </p:txBody>
      </p:sp>
      <p:sp>
        <p:nvSpPr>
          <p:cNvPr id="8210" name="Rectangle 19"/>
          <p:cNvSpPr>
            <a:spLocks noChangeArrowheads="1"/>
          </p:cNvSpPr>
          <p:nvPr/>
        </p:nvSpPr>
        <p:spPr bwMode="auto">
          <a:xfrm>
            <a:off x="5734050" y="3116263"/>
            <a:ext cx="5770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dirty="0" smtClean="0">
                <a:solidFill>
                  <a:schemeClr val="tx1"/>
                </a:solidFill>
                <a:latin typeface="Times New Roman" panose="02020603050405020304" pitchFamily="18" charset="0"/>
                <a:cs typeface="Times New Roman" panose="02020603050405020304" pitchFamily="18" charset="0"/>
              </a:rPr>
              <a:t>4,000</a:t>
            </a:r>
            <a:endParaRPr lang="en-US" altLang="en-US" sz="2400" i="0" dirty="0">
              <a:solidFill>
                <a:schemeClr val="tx1"/>
              </a:solidFill>
              <a:latin typeface="Times New Roman" pitchFamily="18" charset="0"/>
              <a:cs typeface="Times New Roman" panose="02020603050405020304" pitchFamily="18" charset="0"/>
            </a:endParaRPr>
          </a:p>
        </p:txBody>
      </p:sp>
      <p:sp>
        <p:nvSpPr>
          <p:cNvPr id="8212" name="Rectangle 21"/>
          <p:cNvSpPr>
            <a:spLocks noChangeArrowheads="1"/>
          </p:cNvSpPr>
          <p:nvPr/>
        </p:nvSpPr>
        <p:spPr bwMode="auto">
          <a:xfrm>
            <a:off x="6934200" y="3116263"/>
            <a:ext cx="5770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a:solidFill>
                  <a:schemeClr val="tx1"/>
                </a:solidFill>
                <a:latin typeface="Times New Roman" panose="02020603050405020304" pitchFamily="18" charset="0"/>
                <a:cs typeface="Times New Roman" panose="02020603050405020304" pitchFamily="18" charset="0"/>
              </a:rPr>
              <a:t>5,000</a:t>
            </a:r>
            <a:endParaRPr lang="en-US" altLang="en-US" sz="2400" i="0">
              <a:solidFill>
                <a:schemeClr val="tx1"/>
              </a:solidFill>
              <a:latin typeface="Times New Roman" pitchFamily="18" charset="0"/>
              <a:cs typeface="Times New Roman" panose="02020603050405020304" pitchFamily="18" charset="0"/>
            </a:endParaRPr>
          </a:p>
        </p:txBody>
      </p:sp>
      <p:sp>
        <p:nvSpPr>
          <p:cNvPr id="8213" name="Rectangle 22"/>
          <p:cNvSpPr>
            <a:spLocks noChangeArrowheads="1"/>
          </p:cNvSpPr>
          <p:nvPr/>
        </p:nvSpPr>
        <p:spPr bwMode="auto">
          <a:xfrm>
            <a:off x="681038" y="3722688"/>
            <a:ext cx="7464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36550" indent="-336550">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pPr>
            <a:r>
              <a:rPr lang="en-US" altLang="en-US" sz="2000" i="0" dirty="0">
                <a:solidFill>
                  <a:schemeClr val="tx1"/>
                </a:solidFill>
                <a:latin typeface="Times New Roman" panose="02020603050405020304" pitchFamily="18" charset="0"/>
                <a:cs typeface="Times New Roman" panose="02020603050405020304" pitchFamily="18" charset="0"/>
              </a:rPr>
              <a:t>The different </a:t>
            </a:r>
            <a:r>
              <a:rPr lang="en-US" altLang="en-US" sz="2000" i="0" dirty="0" smtClean="0">
                <a:solidFill>
                  <a:schemeClr val="tx1"/>
                </a:solidFill>
                <a:latin typeface="Times New Roman" panose="02020603050405020304" pitchFamily="18" charset="0"/>
                <a:cs typeface="Times New Roman" panose="02020603050405020304" pitchFamily="18" charset="0"/>
              </a:rPr>
              <a:t>mixes </a:t>
            </a:r>
            <a:r>
              <a:rPr lang="en-US" altLang="en-US" sz="2000" i="0" dirty="0">
                <a:solidFill>
                  <a:schemeClr val="tx1"/>
                </a:solidFill>
                <a:latin typeface="Times New Roman" panose="02020603050405020304" pitchFamily="18" charset="0"/>
                <a:cs typeface="Times New Roman" panose="02020603050405020304" pitchFamily="18" charset="0"/>
              </a:rPr>
              <a:t>have “quality” bounds per kilogram.</a:t>
            </a:r>
            <a:endParaRPr lang="en-US" altLang="en-US" sz="2400" i="0" dirty="0">
              <a:solidFill>
                <a:schemeClr val="tx1"/>
              </a:solidFill>
              <a:latin typeface="Times New Roman" pitchFamily="18" charset="0"/>
              <a:cs typeface="Times New Roman" panose="02020603050405020304" pitchFamily="18" charset="0"/>
            </a:endParaRPr>
          </a:p>
        </p:txBody>
      </p:sp>
      <p:sp>
        <p:nvSpPr>
          <p:cNvPr id="8214" name="Rectangle 24"/>
          <p:cNvSpPr>
            <a:spLocks noChangeArrowheads="1"/>
          </p:cNvSpPr>
          <p:nvPr/>
        </p:nvSpPr>
        <p:spPr bwMode="auto">
          <a:xfrm>
            <a:off x="2479675" y="4329113"/>
            <a:ext cx="1112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Vitamins</a:t>
            </a:r>
            <a:endParaRPr lang="en-US" altLang="en-US" sz="2400">
              <a:solidFill>
                <a:schemeClr val="tx1"/>
              </a:solidFill>
              <a:latin typeface="Times New Roman" pitchFamily="18" charset="0"/>
            </a:endParaRPr>
          </a:p>
        </p:txBody>
      </p:sp>
      <p:sp>
        <p:nvSpPr>
          <p:cNvPr id="8215" name="Rectangle 25"/>
          <p:cNvSpPr>
            <a:spLocks noChangeArrowheads="1"/>
          </p:cNvSpPr>
          <p:nvPr/>
        </p:nvSpPr>
        <p:spPr bwMode="auto">
          <a:xfrm>
            <a:off x="4068763" y="4330700"/>
            <a:ext cx="8495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Protein</a:t>
            </a:r>
            <a:endParaRPr lang="en-US" altLang="en-US" sz="2400">
              <a:solidFill>
                <a:schemeClr val="tx1"/>
              </a:solidFill>
              <a:latin typeface="Times New Roman" pitchFamily="18" charset="0"/>
            </a:endParaRPr>
          </a:p>
        </p:txBody>
      </p:sp>
      <p:sp>
        <p:nvSpPr>
          <p:cNvPr id="8216" name="Rectangle 26"/>
          <p:cNvSpPr>
            <a:spLocks noChangeArrowheads="1"/>
          </p:cNvSpPr>
          <p:nvPr/>
        </p:nvSpPr>
        <p:spPr bwMode="auto">
          <a:xfrm>
            <a:off x="5461000" y="4343400"/>
            <a:ext cx="1031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Calcium</a:t>
            </a:r>
            <a:endParaRPr lang="en-US" altLang="en-US" sz="2400">
              <a:solidFill>
                <a:schemeClr val="tx1"/>
              </a:solidFill>
              <a:latin typeface="Times New Roman" pitchFamily="18" charset="0"/>
            </a:endParaRPr>
          </a:p>
        </p:txBody>
      </p:sp>
      <p:sp>
        <p:nvSpPr>
          <p:cNvPr id="8217" name="Rectangle 27"/>
          <p:cNvSpPr>
            <a:spLocks noChangeArrowheads="1"/>
          </p:cNvSpPr>
          <p:nvPr/>
        </p:nvSpPr>
        <p:spPr bwMode="auto">
          <a:xfrm>
            <a:off x="6796088" y="4329113"/>
            <a:ext cx="116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Crude fat</a:t>
            </a:r>
            <a:endParaRPr lang="en-US" altLang="en-US" sz="2400">
              <a:solidFill>
                <a:schemeClr val="tx1"/>
              </a:solidFill>
              <a:latin typeface="Times New Roman" pitchFamily="18" charset="0"/>
            </a:endParaRPr>
          </a:p>
        </p:txBody>
      </p:sp>
      <p:sp>
        <p:nvSpPr>
          <p:cNvPr id="8218" name="Rectangle 28"/>
          <p:cNvSpPr>
            <a:spLocks noChangeArrowheads="1"/>
          </p:cNvSpPr>
          <p:nvPr/>
        </p:nvSpPr>
        <p:spPr bwMode="auto">
          <a:xfrm>
            <a:off x="2409825" y="4635500"/>
            <a:ext cx="1254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min   max</a:t>
            </a:r>
            <a:endParaRPr lang="en-US" altLang="en-US" sz="2400">
              <a:solidFill>
                <a:schemeClr val="tx1"/>
              </a:solidFill>
              <a:latin typeface="Times New Roman" pitchFamily="18" charset="0"/>
            </a:endParaRPr>
          </a:p>
        </p:txBody>
      </p:sp>
      <p:sp>
        <p:nvSpPr>
          <p:cNvPr id="8219" name="Rectangle 29"/>
          <p:cNvSpPr>
            <a:spLocks noChangeArrowheads="1"/>
          </p:cNvSpPr>
          <p:nvPr/>
        </p:nvSpPr>
        <p:spPr bwMode="auto">
          <a:xfrm>
            <a:off x="3886200" y="4635500"/>
            <a:ext cx="1254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min   max</a:t>
            </a:r>
            <a:endParaRPr lang="en-US" altLang="en-US" sz="2400">
              <a:solidFill>
                <a:schemeClr val="tx1"/>
              </a:solidFill>
              <a:latin typeface="Times New Roman" pitchFamily="18" charset="0"/>
            </a:endParaRPr>
          </a:p>
        </p:txBody>
      </p:sp>
      <p:sp>
        <p:nvSpPr>
          <p:cNvPr id="8220" name="Rectangle 30"/>
          <p:cNvSpPr>
            <a:spLocks noChangeArrowheads="1"/>
          </p:cNvSpPr>
          <p:nvPr/>
        </p:nvSpPr>
        <p:spPr bwMode="auto">
          <a:xfrm>
            <a:off x="5362575" y="4635500"/>
            <a:ext cx="1254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min   max</a:t>
            </a:r>
            <a:endParaRPr lang="en-US" altLang="en-US" sz="2400">
              <a:solidFill>
                <a:schemeClr val="tx1"/>
              </a:solidFill>
              <a:latin typeface="Times New Roman" pitchFamily="18" charset="0"/>
            </a:endParaRPr>
          </a:p>
        </p:txBody>
      </p:sp>
      <p:sp>
        <p:nvSpPr>
          <p:cNvPr id="8221" name="Rectangle 31"/>
          <p:cNvSpPr>
            <a:spLocks noChangeArrowheads="1"/>
          </p:cNvSpPr>
          <p:nvPr/>
        </p:nvSpPr>
        <p:spPr bwMode="auto">
          <a:xfrm>
            <a:off x="6837363" y="4635500"/>
            <a:ext cx="1254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min   max</a:t>
            </a:r>
            <a:endParaRPr lang="en-US" altLang="en-US" sz="2400">
              <a:solidFill>
                <a:schemeClr val="tx1"/>
              </a:solidFill>
              <a:latin typeface="Times New Roman" pitchFamily="18" charset="0"/>
            </a:endParaRPr>
          </a:p>
        </p:txBody>
      </p:sp>
      <p:sp>
        <p:nvSpPr>
          <p:cNvPr id="8222" name="Rectangle 32"/>
          <p:cNvSpPr>
            <a:spLocks noChangeArrowheads="1"/>
          </p:cNvSpPr>
          <p:nvPr/>
        </p:nvSpPr>
        <p:spPr bwMode="auto">
          <a:xfrm>
            <a:off x="933450" y="4935538"/>
            <a:ext cx="6668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dirty="0" smtClean="0">
                <a:solidFill>
                  <a:schemeClr val="tx1"/>
                </a:solidFill>
              </a:rPr>
              <a:t>Mix 1</a:t>
            </a:r>
            <a:endParaRPr lang="en-US" altLang="en-US" sz="2400" dirty="0">
              <a:solidFill>
                <a:schemeClr val="tx1"/>
              </a:solidFill>
              <a:latin typeface="Times New Roman" pitchFamily="18" charset="0"/>
            </a:endParaRPr>
          </a:p>
        </p:txBody>
      </p:sp>
      <p:sp>
        <p:nvSpPr>
          <p:cNvPr id="8223" name="Rectangle 33"/>
          <p:cNvSpPr>
            <a:spLocks noChangeArrowheads="1"/>
          </p:cNvSpPr>
          <p:nvPr/>
        </p:nvSpPr>
        <p:spPr bwMode="auto">
          <a:xfrm>
            <a:off x="2562225" y="4935538"/>
            <a:ext cx="8608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6       --</a:t>
            </a:r>
            <a:endParaRPr lang="en-US" altLang="en-US" sz="2400">
              <a:solidFill>
                <a:schemeClr val="tx1"/>
              </a:solidFill>
              <a:latin typeface="Times New Roman" pitchFamily="18" charset="0"/>
            </a:endParaRPr>
          </a:p>
        </p:txBody>
      </p:sp>
      <p:sp>
        <p:nvSpPr>
          <p:cNvPr id="8224" name="Rectangle 34"/>
          <p:cNvSpPr>
            <a:spLocks noChangeArrowheads="1"/>
          </p:cNvSpPr>
          <p:nvPr/>
        </p:nvSpPr>
        <p:spPr bwMode="auto">
          <a:xfrm>
            <a:off x="4067175" y="4935538"/>
            <a:ext cx="8608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6       --</a:t>
            </a:r>
            <a:endParaRPr lang="en-US" altLang="en-US" sz="2400">
              <a:solidFill>
                <a:schemeClr val="tx1"/>
              </a:solidFill>
              <a:latin typeface="Times New Roman" pitchFamily="18" charset="0"/>
            </a:endParaRPr>
          </a:p>
        </p:txBody>
      </p:sp>
      <p:sp>
        <p:nvSpPr>
          <p:cNvPr id="8225" name="Rectangle 35"/>
          <p:cNvSpPr>
            <a:spLocks noChangeArrowheads="1"/>
          </p:cNvSpPr>
          <p:nvPr/>
        </p:nvSpPr>
        <p:spPr bwMode="auto">
          <a:xfrm>
            <a:off x="5521325" y="4935538"/>
            <a:ext cx="8608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7       --</a:t>
            </a:r>
            <a:endParaRPr lang="en-US" altLang="en-US" sz="2400">
              <a:solidFill>
                <a:schemeClr val="tx1"/>
              </a:solidFill>
              <a:latin typeface="Times New Roman" pitchFamily="18" charset="0"/>
            </a:endParaRPr>
          </a:p>
        </p:txBody>
      </p:sp>
      <p:sp>
        <p:nvSpPr>
          <p:cNvPr id="8226" name="Rectangle 36"/>
          <p:cNvSpPr>
            <a:spLocks noChangeArrowheads="1"/>
          </p:cNvSpPr>
          <p:nvPr/>
        </p:nvSpPr>
        <p:spPr bwMode="auto">
          <a:xfrm>
            <a:off x="7018338" y="4935538"/>
            <a:ext cx="96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4        8</a:t>
            </a:r>
            <a:endParaRPr lang="en-US" altLang="en-US" sz="2400">
              <a:solidFill>
                <a:schemeClr val="tx1"/>
              </a:solidFill>
              <a:latin typeface="Times New Roman" pitchFamily="18" charset="0"/>
            </a:endParaRPr>
          </a:p>
        </p:txBody>
      </p:sp>
      <p:sp>
        <p:nvSpPr>
          <p:cNvPr id="8227" name="Rectangle 37"/>
          <p:cNvSpPr>
            <a:spLocks noChangeArrowheads="1"/>
          </p:cNvSpPr>
          <p:nvPr/>
        </p:nvSpPr>
        <p:spPr bwMode="auto">
          <a:xfrm>
            <a:off x="933450" y="5241925"/>
            <a:ext cx="6668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dirty="0" smtClean="0">
                <a:solidFill>
                  <a:schemeClr val="tx1"/>
                </a:solidFill>
              </a:rPr>
              <a:t>Mix 2</a:t>
            </a:r>
            <a:endParaRPr lang="en-US" altLang="en-US" sz="2400" dirty="0">
              <a:solidFill>
                <a:schemeClr val="tx1"/>
              </a:solidFill>
              <a:latin typeface="Times New Roman" pitchFamily="18" charset="0"/>
            </a:endParaRPr>
          </a:p>
        </p:txBody>
      </p:sp>
      <p:sp>
        <p:nvSpPr>
          <p:cNvPr id="8228" name="Rectangle 38"/>
          <p:cNvSpPr>
            <a:spLocks noChangeArrowheads="1"/>
          </p:cNvSpPr>
          <p:nvPr/>
        </p:nvSpPr>
        <p:spPr bwMode="auto">
          <a:xfrm>
            <a:off x="2552700" y="5241925"/>
            <a:ext cx="8608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6       --</a:t>
            </a:r>
            <a:endParaRPr lang="en-US" altLang="en-US" sz="2400">
              <a:solidFill>
                <a:schemeClr val="tx1"/>
              </a:solidFill>
              <a:latin typeface="Times New Roman" pitchFamily="18" charset="0"/>
            </a:endParaRPr>
          </a:p>
        </p:txBody>
      </p:sp>
      <p:sp>
        <p:nvSpPr>
          <p:cNvPr id="8229" name="Rectangle 39"/>
          <p:cNvSpPr>
            <a:spLocks noChangeArrowheads="1"/>
          </p:cNvSpPr>
          <p:nvPr/>
        </p:nvSpPr>
        <p:spPr bwMode="auto">
          <a:xfrm>
            <a:off x="4048125" y="5241925"/>
            <a:ext cx="8608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6       --</a:t>
            </a:r>
            <a:endParaRPr lang="en-US" altLang="en-US" sz="2400">
              <a:solidFill>
                <a:schemeClr val="tx1"/>
              </a:solidFill>
              <a:latin typeface="Times New Roman" pitchFamily="18" charset="0"/>
            </a:endParaRPr>
          </a:p>
        </p:txBody>
      </p:sp>
      <p:sp>
        <p:nvSpPr>
          <p:cNvPr id="8230" name="Rectangle 40"/>
          <p:cNvSpPr>
            <a:spLocks noChangeArrowheads="1"/>
          </p:cNvSpPr>
          <p:nvPr/>
        </p:nvSpPr>
        <p:spPr bwMode="auto">
          <a:xfrm>
            <a:off x="5521325" y="5241925"/>
            <a:ext cx="8608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6       --</a:t>
            </a:r>
            <a:endParaRPr lang="en-US" altLang="en-US" sz="2400">
              <a:solidFill>
                <a:schemeClr val="tx1"/>
              </a:solidFill>
              <a:latin typeface="Times New Roman" pitchFamily="18" charset="0"/>
            </a:endParaRPr>
          </a:p>
        </p:txBody>
      </p:sp>
      <p:sp>
        <p:nvSpPr>
          <p:cNvPr id="8231" name="Rectangle 41"/>
          <p:cNvSpPr>
            <a:spLocks noChangeArrowheads="1"/>
          </p:cNvSpPr>
          <p:nvPr/>
        </p:nvSpPr>
        <p:spPr bwMode="auto">
          <a:xfrm>
            <a:off x="7027863" y="5241925"/>
            <a:ext cx="96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4        8</a:t>
            </a:r>
            <a:endParaRPr lang="en-US" altLang="en-US" sz="2400">
              <a:solidFill>
                <a:schemeClr val="tx1"/>
              </a:solidFill>
              <a:latin typeface="Times New Roman" pitchFamily="18" charset="0"/>
            </a:endParaRPr>
          </a:p>
        </p:txBody>
      </p:sp>
      <p:sp>
        <p:nvSpPr>
          <p:cNvPr id="8232" name="Rectangle 42"/>
          <p:cNvSpPr>
            <a:spLocks noChangeArrowheads="1"/>
          </p:cNvSpPr>
          <p:nvPr/>
        </p:nvSpPr>
        <p:spPr bwMode="auto">
          <a:xfrm>
            <a:off x="933450" y="5541963"/>
            <a:ext cx="6668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dirty="0" smtClean="0">
                <a:solidFill>
                  <a:schemeClr val="tx1"/>
                </a:solidFill>
              </a:rPr>
              <a:t>Mix 3</a:t>
            </a:r>
            <a:endParaRPr lang="en-US" altLang="en-US" sz="2400" dirty="0">
              <a:solidFill>
                <a:schemeClr val="tx1"/>
              </a:solidFill>
              <a:latin typeface="Times New Roman" pitchFamily="18" charset="0"/>
            </a:endParaRPr>
          </a:p>
        </p:txBody>
      </p:sp>
      <p:sp>
        <p:nvSpPr>
          <p:cNvPr id="8233" name="Rectangle 43"/>
          <p:cNvSpPr>
            <a:spLocks noChangeArrowheads="1"/>
          </p:cNvSpPr>
          <p:nvPr/>
        </p:nvSpPr>
        <p:spPr bwMode="auto">
          <a:xfrm>
            <a:off x="2543175" y="5541963"/>
            <a:ext cx="884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4       6</a:t>
            </a:r>
            <a:endParaRPr lang="en-US" altLang="en-US" sz="2400">
              <a:solidFill>
                <a:schemeClr val="tx1"/>
              </a:solidFill>
              <a:latin typeface="Times New Roman" pitchFamily="18" charset="0"/>
            </a:endParaRPr>
          </a:p>
        </p:txBody>
      </p:sp>
      <p:sp>
        <p:nvSpPr>
          <p:cNvPr id="8234" name="Rectangle 44"/>
          <p:cNvSpPr>
            <a:spLocks noChangeArrowheads="1"/>
          </p:cNvSpPr>
          <p:nvPr/>
        </p:nvSpPr>
        <p:spPr bwMode="auto">
          <a:xfrm>
            <a:off x="4048125" y="5541963"/>
            <a:ext cx="8608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6       --</a:t>
            </a:r>
            <a:endParaRPr lang="en-US" altLang="en-US" sz="2400">
              <a:solidFill>
                <a:schemeClr val="tx1"/>
              </a:solidFill>
              <a:latin typeface="Times New Roman" pitchFamily="18" charset="0"/>
            </a:endParaRPr>
          </a:p>
        </p:txBody>
      </p:sp>
      <p:sp>
        <p:nvSpPr>
          <p:cNvPr id="8235" name="Rectangle 45"/>
          <p:cNvSpPr>
            <a:spLocks noChangeArrowheads="1"/>
          </p:cNvSpPr>
          <p:nvPr/>
        </p:nvSpPr>
        <p:spPr bwMode="auto">
          <a:xfrm>
            <a:off x="5532438" y="5527675"/>
            <a:ext cx="8608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6       --</a:t>
            </a:r>
            <a:endParaRPr lang="en-US" altLang="en-US" sz="2400">
              <a:solidFill>
                <a:schemeClr val="tx1"/>
              </a:solidFill>
              <a:latin typeface="Times New Roman" pitchFamily="18" charset="0"/>
            </a:endParaRPr>
          </a:p>
        </p:txBody>
      </p:sp>
      <p:sp>
        <p:nvSpPr>
          <p:cNvPr id="8236" name="Rectangle 46"/>
          <p:cNvSpPr>
            <a:spLocks noChangeArrowheads="1"/>
          </p:cNvSpPr>
          <p:nvPr/>
        </p:nvSpPr>
        <p:spPr bwMode="auto">
          <a:xfrm>
            <a:off x="7018338" y="5541963"/>
            <a:ext cx="96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4        8</a:t>
            </a:r>
            <a:endParaRPr lang="en-US" altLang="en-US" sz="2400">
              <a:solidFill>
                <a:schemeClr val="tx1"/>
              </a:solidFill>
              <a:latin typeface="Times New Roman" pitchFamily="18" charset="0"/>
            </a:endParaRPr>
          </a:p>
        </p:txBody>
      </p:sp>
      <p:sp>
        <p:nvSpPr>
          <p:cNvPr id="8237" name="Text Box 47"/>
          <p:cNvSpPr txBox="1">
            <a:spLocks noChangeArrowheads="1"/>
          </p:cNvSpPr>
          <p:nvPr/>
        </p:nvSpPr>
        <p:spPr bwMode="auto">
          <a:xfrm>
            <a:off x="1431925" y="3068638"/>
            <a:ext cx="3321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0">
                <a:solidFill>
                  <a:schemeClr val="tx1"/>
                </a:solidFill>
                <a:latin typeface="Times New Roman" panose="02020603050405020304" pitchFamily="18" charset="0"/>
                <a:cs typeface="Times New Roman" panose="02020603050405020304" pitchFamily="18" charset="0"/>
              </a:rPr>
              <a:t>s</a:t>
            </a:r>
            <a:r>
              <a:rPr lang="en-US" altLang="en-US" sz="2000" i="0" baseline="-25000">
                <a:solidFill>
                  <a:schemeClr val="tx1"/>
                </a:solidFill>
                <a:latin typeface="Times New Roman" panose="02020603050405020304" pitchFamily="18" charset="0"/>
                <a:cs typeface="Times New Roman" panose="02020603050405020304" pitchFamily="18" charset="0"/>
              </a:rPr>
              <a:t>i</a:t>
            </a:r>
            <a:endParaRPr lang="en-US" altLang="en-US" sz="2000" i="0">
              <a:solidFill>
                <a:schemeClr val="tx1"/>
              </a:solidFill>
              <a:latin typeface="Times New Roman" panose="02020603050405020304" pitchFamily="18" charset="0"/>
              <a:cs typeface="Times New Roman" panose="02020603050405020304" pitchFamily="18" charset="0"/>
            </a:endParaRPr>
          </a:p>
        </p:txBody>
      </p:sp>
      <p:sp>
        <p:nvSpPr>
          <p:cNvPr id="8238" name="Text Box 48"/>
          <p:cNvSpPr txBox="1">
            <a:spLocks noChangeArrowheads="1"/>
          </p:cNvSpPr>
          <p:nvPr/>
        </p:nvSpPr>
        <p:spPr bwMode="auto">
          <a:xfrm>
            <a:off x="1487488" y="1585913"/>
            <a:ext cx="52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50000"/>
              </a:spcBef>
              <a:buFontTx/>
              <a:buNone/>
            </a:pPr>
            <a:r>
              <a:rPr lang="en-US" altLang="en-US" sz="2000" i="0">
                <a:solidFill>
                  <a:schemeClr val="tx1"/>
                </a:solidFill>
                <a:latin typeface="Times New Roman" panose="02020603050405020304" pitchFamily="18" charset="0"/>
                <a:cs typeface="Times New Roman" panose="02020603050405020304" pitchFamily="18" charset="0"/>
              </a:rPr>
              <a:t>d</a:t>
            </a:r>
            <a:r>
              <a:rPr lang="en-US" altLang="en-US" sz="2000" i="0" baseline="-25000">
                <a:solidFill>
                  <a:schemeClr val="tx1"/>
                </a:solidFill>
                <a:latin typeface="Times New Roman" panose="02020603050405020304" pitchFamily="18" charset="0"/>
                <a:cs typeface="Times New Roman" panose="02020603050405020304" pitchFamily="18" charset="0"/>
              </a:rPr>
              <a:t>j</a:t>
            </a:r>
            <a:endParaRPr lang="en-US" altLang="en-US" sz="2000" i="0">
              <a:solidFill>
                <a:schemeClr val="tx1"/>
              </a:solidFill>
              <a:latin typeface="Times New Roman" panose="02020603050405020304" pitchFamily="18" charset="0"/>
              <a:cs typeface="Times New Roman" panose="02020603050405020304" pitchFamily="18" charset="0"/>
            </a:endParaRPr>
          </a:p>
        </p:txBody>
      </p:sp>
      <p:sp>
        <p:nvSpPr>
          <p:cNvPr id="8239" name="Rectangle 51"/>
          <p:cNvSpPr>
            <a:spLocks noChangeArrowheads="1"/>
          </p:cNvSpPr>
          <p:nvPr/>
        </p:nvSpPr>
        <p:spPr bwMode="auto">
          <a:xfrm>
            <a:off x="684213" y="6056313"/>
            <a:ext cx="6129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36550" indent="-336550">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50000"/>
              </a:spcBef>
              <a:buFontTx/>
              <a:buNone/>
            </a:pPr>
            <a:r>
              <a:rPr lang="en-US" altLang="en-US" sz="2000" dirty="0">
                <a:solidFill>
                  <a:schemeClr val="tx1"/>
                </a:solidFill>
              </a:rPr>
              <a:t>   The above values represent bounds: </a:t>
            </a:r>
            <a:r>
              <a:rPr lang="en-US" altLang="en-US" sz="2000" i="1" dirty="0" err="1">
                <a:solidFill>
                  <a:schemeClr val="tx1"/>
                </a:solidFill>
              </a:rPr>
              <a:t>l</a:t>
            </a:r>
            <a:r>
              <a:rPr lang="en-US" altLang="en-US" sz="2000" i="1" baseline="-25000" dirty="0" err="1">
                <a:solidFill>
                  <a:schemeClr val="tx1"/>
                </a:solidFill>
              </a:rPr>
              <a:t>jk</a:t>
            </a:r>
            <a:r>
              <a:rPr lang="en-US" altLang="en-US" sz="2000" i="1" dirty="0">
                <a:solidFill>
                  <a:schemeClr val="tx1"/>
                </a:solidFill>
              </a:rPr>
              <a:t> </a:t>
            </a:r>
            <a:r>
              <a:rPr lang="en-US" altLang="en-US" sz="2000" dirty="0">
                <a:solidFill>
                  <a:schemeClr val="tx1"/>
                </a:solidFill>
              </a:rPr>
              <a:t>and </a:t>
            </a:r>
            <a:r>
              <a:rPr lang="en-US" altLang="en-US" sz="2000" i="1" dirty="0" err="1">
                <a:solidFill>
                  <a:schemeClr val="tx1"/>
                </a:solidFill>
              </a:rPr>
              <a:t>u</a:t>
            </a:r>
            <a:r>
              <a:rPr lang="en-US" altLang="en-US" sz="2000" i="1" baseline="-25000" dirty="0" err="1">
                <a:solidFill>
                  <a:schemeClr val="tx1"/>
                </a:solidFill>
              </a:rPr>
              <a:t>jk</a:t>
            </a:r>
            <a:endParaRPr lang="en-US" altLang="en-US" sz="2000" dirty="0">
              <a:solidFill>
                <a:schemeClr val="tx1"/>
              </a:solidFill>
            </a:endParaRPr>
          </a:p>
        </p:txBody>
      </p:sp>
      <p:sp>
        <p:nvSpPr>
          <p:cNvPr id="8240" name="Rectangle 52"/>
          <p:cNvSpPr>
            <a:spLocks noGrp="1" noChangeArrowheads="1"/>
          </p:cNvSpPr>
          <p:nvPr>
            <p:ph type="title"/>
          </p:nvPr>
        </p:nvSpPr>
        <p:spPr>
          <a:xfrm>
            <a:off x="736600" y="177800"/>
            <a:ext cx="7772400" cy="469900"/>
          </a:xfrm>
        </p:spPr>
        <p:txBody>
          <a:bodyPr/>
          <a:lstStyle/>
          <a:p>
            <a:r>
              <a:rPr lang="en-US" altLang="en-US" sz="3200" dirty="0" smtClean="0">
                <a:solidFill>
                  <a:schemeClr val="tx1"/>
                </a:solidFill>
                <a:latin typeface="Times New Roman" panose="02020603050405020304" pitchFamily="18" charset="0"/>
                <a:cs typeface="Times New Roman" panose="02020603050405020304" pitchFamily="18" charset="0"/>
              </a:rPr>
              <a:t>Constraints</a:t>
            </a:r>
          </a:p>
        </p:txBody>
      </p:sp>
    </p:spTree>
    <p:extLst>
      <p:ext uri="{BB962C8B-B14F-4D97-AF65-F5344CB8AC3E}">
        <p14:creationId xmlns:p14="http://schemas.microsoft.com/office/powerpoint/2010/main" val="3344871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ChangeArrowheads="1"/>
          </p:cNvSpPr>
          <p:nvPr/>
        </p:nvSpPr>
        <p:spPr bwMode="auto">
          <a:xfrm>
            <a:off x="492814" y="997640"/>
            <a:ext cx="77438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36550" indent="-336550">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marL="0" indent="0">
              <a:spcBef>
                <a:spcPct val="0"/>
              </a:spcBef>
              <a:buNone/>
            </a:pPr>
            <a:r>
              <a:rPr lang="en-US" altLang="en-US" sz="2000" dirty="0">
                <a:solidFill>
                  <a:schemeClr val="tx1"/>
                </a:solidFill>
                <a:latin typeface="Times New Roman" panose="02020603050405020304" pitchFamily="18" charset="0"/>
                <a:cs typeface="Times New Roman" panose="02020603050405020304" pitchFamily="18" charset="0"/>
              </a:rPr>
              <a:t>Cost per kg of the raw ingredients is as follows:</a:t>
            </a:r>
          </a:p>
        </p:txBody>
      </p:sp>
      <p:sp>
        <p:nvSpPr>
          <p:cNvPr id="9219" name="Rectangle 7"/>
          <p:cNvSpPr>
            <a:spLocks noChangeArrowheads="1"/>
          </p:cNvSpPr>
          <p:nvPr/>
        </p:nvSpPr>
        <p:spPr bwMode="auto">
          <a:xfrm>
            <a:off x="2173976" y="1662802"/>
            <a:ext cx="7966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dirty="0" smtClean="0">
                <a:solidFill>
                  <a:schemeClr val="tx1"/>
                </a:solidFill>
                <a:latin typeface="Times New Roman" panose="02020603050405020304" pitchFamily="18" charset="0"/>
                <a:cs typeface="Times New Roman" panose="02020603050405020304" pitchFamily="18" charset="0"/>
              </a:rPr>
              <a:t>peanuts</a:t>
            </a:r>
            <a:endParaRPr lang="en-US" altLang="en-US" sz="2000" dirty="0">
              <a:solidFill>
                <a:schemeClr val="tx1"/>
              </a:solidFill>
              <a:latin typeface="Times New Roman" pitchFamily="18" charset="0"/>
              <a:cs typeface="Times New Roman" panose="02020603050405020304" pitchFamily="18" charset="0"/>
            </a:endParaRPr>
          </a:p>
        </p:txBody>
      </p:sp>
      <p:sp>
        <p:nvSpPr>
          <p:cNvPr id="9220" name="Rectangle 8"/>
          <p:cNvSpPr>
            <a:spLocks noChangeArrowheads="1"/>
          </p:cNvSpPr>
          <p:nvPr/>
        </p:nvSpPr>
        <p:spPr bwMode="auto">
          <a:xfrm>
            <a:off x="3439835" y="1662802"/>
            <a:ext cx="69570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dirty="0" smtClean="0">
                <a:solidFill>
                  <a:schemeClr val="tx1"/>
                </a:solidFill>
                <a:latin typeface="Times New Roman" panose="02020603050405020304" pitchFamily="18" charset="0"/>
                <a:cs typeface="Times New Roman" panose="02020603050405020304" pitchFamily="18" charset="0"/>
              </a:rPr>
              <a:t>raisins</a:t>
            </a:r>
            <a:endParaRPr lang="en-US" altLang="en-US" sz="2000" dirty="0">
              <a:solidFill>
                <a:schemeClr val="tx1"/>
              </a:solidFill>
              <a:latin typeface="Times New Roman" pitchFamily="18" charset="0"/>
              <a:cs typeface="Times New Roman" panose="02020603050405020304" pitchFamily="18" charset="0"/>
            </a:endParaRPr>
          </a:p>
        </p:txBody>
      </p:sp>
      <p:sp>
        <p:nvSpPr>
          <p:cNvPr id="9221" name="Rectangle 9"/>
          <p:cNvSpPr>
            <a:spLocks noChangeArrowheads="1"/>
          </p:cNvSpPr>
          <p:nvPr/>
        </p:nvSpPr>
        <p:spPr bwMode="auto">
          <a:xfrm>
            <a:off x="4904476" y="1634227"/>
            <a:ext cx="7678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dirty="0" err="1" smtClean="0">
                <a:solidFill>
                  <a:schemeClr val="tx1"/>
                </a:solidFill>
                <a:latin typeface="Times New Roman" panose="02020603050405020304" pitchFamily="18" charset="0"/>
                <a:cs typeface="Times New Roman" panose="02020603050405020304" pitchFamily="18" charset="0"/>
              </a:rPr>
              <a:t>soynuts</a:t>
            </a:r>
            <a:endParaRPr lang="en-US" altLang="en-US" sz="2000" dirty="0">
              <a:solidFill>
                <a:schemeClr val="tx1"/>
              </a:solidFill>
              <a:latin typeface="Times New Roman" pitchFamily="18" charset="0"/>
              <a:cs typeface="Times New Roman" panose="02020603050405020304" pitchFamily="18" charset="0"/>
            </a:endParaRPr>
          </a:p>
        </p:txBody>
      </p:sp>
      <p:sp>
        <p:nvSpPr>
          <p:cNvPr id="9222" name="Rectangle 10"/>
          <p:cNvSpPr>
            <a:spLocks noChangeArrowheads="1"/>
          </p:cNvSpPr>
          <p:nvPr/>
        </p:nvSpPr>
        <p:spPr bwMode="auto">
          <a:xfrm>
            <a:off x="6733276" y="1634227"/>
            <a:ext cx="785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dirty="0" smtClean="0">
                <a:solidFill>
                  <a:schemeClr val="tx1"/>
                </a:solidFill>
                <a:latin typeface="Times New Roman" panose="02020603050405020304" pitchFamily="18" charset="0"/>
                <a:cs typeface="Times New Roman" panose="02020603050405020304" pitchFamily="18" charset="0"/>
              </a:rPr>
              <a:t>pretzels</a:t>
            </a:r>
            <a:endParaRPr lang="en-US" altLang="en-US" sz="2000" dirty="0">
              <a:solidFill>
                <a:schemeClr val="tx1"/>
              </a:solidFill>
              <a:latin typeface="Times New Roman" pitchFamily="18" charset="0"/>
              <a:cs typeface="Times New Roman" panose="02020603050405020304" pitchFamily="18" charset="0"/>
            </a:endParaRPr>
          </a:p>
        </p:txBody>
      </p:sp>
      <p:sp>
        <p:nvSpPr>
          <p:cNvPr id="9223" name="Rectangle 11"/>
          <p:cNvSpPr>
            <a:spLocks noChangeArrowheads="1"/>
          </p:cNvSpPr>
          <p:nvPr/>
        </p:nvSpPr>
        <p:spPr bwMode="auto">
          <a:xfrm>
            <a:off x="448364" y="2091427"/>
            <a:ext cx="10788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latin typeface="Times New Roman" panose="02020603050405020304" pitchFamily="18" charset="0"/>
                <a:cs typeface="Times New Roman" panose="02020603050405020304" pitchFamily="18" charset="0"/>
              </a:rPr>
              <a:t>cost/kg, </a:t>
            </a:r>
            <a:r>
              <a:rPr lang="en-US" altLang="en-US" sz="2000" i="1">
                <a:solidFill>
                  <a:schemeClr val="tx1"/>
                </a:solidFill>
                <a:latin typeface="Times New Roman" pitchFamily="18" charset="0"/>
                <a:cs typeface="Times New Roman" panose="02020603050405020304" pitchFamily="18" charset="0"/>
              </a:rPr>
              <a:t>c</a:t>
            </a:r>
            <a:r>
              <a:rPr lang="en-US" altLang="en-US" sz="2000" i="1" baseline="-25000">
                <a:solidFill>
                  <a:schemeClr val="tx1"/>
                </a:solidFill>
                <a:latin typeface="Times New Roman" pitchFamily="18" charset="0"/>
                <a:cs typeface="Times New Roman" panose="02020603050405020304" pitchFamily="18" charset="0"/>
              </a:rPr>
              <a:t>i</a:t>
            </a:r>
            <a:r>
              <a:rPr lang="en-US" altLang="en-US" sz="2000" i="1">
                <a:solidFill>
                  <a:schemeClr val="tx1"/>
                </a:solidFill>
                <a:latin typeface="Times New Roman" panose="02020603050405020304" pitchFamily="18" charset="0"/>
                <a:cs typeface="Times New Roman" panose="02020603050405020304" pitchFamily="18" charset="0"/>
              </a:rPr>
              <a:t> </a:t>
            </a:r>
          </a:p>
        </p:txBody>
      </p:sp>
      <p:sp>
        <p:nvSpPr>
          <p:cNvPr id="9224" name="Rectangle 12"/>
          <p:cNvSpPr>
            <a:spLocks noChangeArrowheads="1"/>
          </p:cNvSpPr>
          <p:nvPr/>
        </p:nvSpPr>
        <p:spPr bwMode="auto">
          <a:xfrm>
            <a:off x="2326376" y="2120002"/>
            <a:ext cx="3847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latin typeface="Times New Roman" panose="02020603050405020304" pitchFamily="18" charset="0"/>
                <a:cs typeface="Times New Roman" panose="02020603050405020304" pitchFamily="18" charset="0"/>
              </a:rPr>
              <a:t>20¢</a:t>
            </a:r>
          </a:p>
        </p:txBody>
      </p:sp>
      <p:sp>
        <p:nvSpPr>
          <p:cNvPr id="9225" name="Rectangle 13"/>
          <p:cNvSpPr>
            <a:spLocks noChangeArrowheads="1"/>
          </p:cNvSpPr>
          <p:nvPr/>
        </p:nvSpPr>
        <p:spPr bwMode="auto">
          <a:xfrm>
            <a:off x="3621776" y="2120002"/>
            <a:ext cx="3847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latin typeface="Times New Roman" panose="02020603050405020304" pitchFamily="18" charset="0"/>
                <a:cs typeface="Times New Roman" panose="02020603050405020304" pitchFamily="18" charset="0"/>
              </a:rPr>
              <a:t>12¢</a:t>
            </a:r>
          </a:p>
        </p:txBody>
      </p:sp>
      <p:sp>
        <p:nvSpPr>
          <p:cNvPr id="9226" name="Rectangle 14"/>
          <p:cNvSpPr>
            <a:spLocks noChangeArrowheads="1"/>
          </p:cNvSpPr>
          <p:nvPr/>
        </p:nvSpPr>
        <p:spPr bwMode="auto">
          <a:xfrm>
            <a:off x="5361676" y="2091427"/>
            <a:ext cx="3847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latin typeface="Times New Roman" panose="02020603050405020304" pitchFamily="18" charset="0"/>
                <a:cs typeface="Times New Roman" panose="02020603050405020304" pitchFamily="18" charset="0"/>
              </a:rPr>
              <a:t>24¢</a:t>
            </a:r>
          </a:p>
        </p:txBody>
      </p:sp>
      <p:sp>
        <p:nvSpPr>
          <p:cNvPr id="9227" name="Rectangle 15"/>
          <p:cNvSpPr>
            <a:spLocks noChangeArrowheads="1"/>
          </p:cNvSpPr>
          <p:nvPr/>
        </p:nvSpPr>
        <p:spPr bwMode="auto">
          <a:xfrm>
            <a:off x="7114276" y="2091427"/>
            <a:ext cx="3847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latin typeface="Times New Roman" panose="02020603050405020304" pitchFamily="18" charset="0"/>
                <a:cs typeface="Times New Roman" panose="02020603050405020304" pitchFamily="18" charset="0"/>
              </a:rPr>
              <a:t>12¢</a:t>
            </a:r>
          </a:p>
        </p:txBody>
      </p:sp>
      <p:sp>
        <p:nvSpPr>
          <p:cNvPr id="9228" name="Rectangle 16"/>
          <p:cNvSpPr>
            <a:spLocks noChangeArrowheads="1"/>
          </p:cNvSpPr>
          <p:nvPr/>
        </p:nvSpPr>
        <p:spPr bwMode="auto">
          <a:xfrm>
            <a:off x="380101" y="2912165"/>
            <a:ext cx="840422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lgn="ctr">
              <a:spcBef>
                <a:spcPct val="0"/>
              </a:spcBef>
              <a:buFontTx/>
              <a:buNone/>
            </a:pPr>
            <a:r>
              <a:rPr lang="en-US" altLang="en-US" sz="2000" i="0" dirty="0">
                <a:solidFill>
                  <a:schemeClr val="tx1"/>
                </a:solidFill>
                <a:latin typeface="Times New Roman" panose="02020603050405020304" pitchFamily="18" charset="0"/>
                <a:cs typeface="Times New Roman" panose="02020603050405020304" pitchFamily="18" charset="0"/>
              </a:rPr>
              <a:t>Formulate problem as a linear program whose solution yields desired </a:t>
            </a:r>
            <a:r>
              <a:rPr lang="en-US" altLang="en-US" sz="2000" i="0" dirty="0" smtClean="0">
                <a:solidFill>
                  <a:schemeClr val="tx1"/>
                </a:solidFill>
                <a:latin typeface="Times New Roman" panose="02020603050405020304" pitchFamily="18" charset="0"/>
                <a:cs typeface="Times New Roman" panose="02020603050405020304" pitchFamily="18" charset="0"/>
              </a:rPr>
              <a:t>trail mix </a:t>
            </a:r>
            <a:r>
              <a:rPr lang="en-US" altLang="en-US" sz="2000" i="0" dirty="0">
                <a:solidFill>
                  <a:schemeClr val="tx1"/>
                </a:solidFill>
                <a:latin typeface="Times New Roman" panose="02020603050405020304" pitchFamily="18" charset="0"/>
                <a:cs typeface="Times New Roman" panose="02020603050405020304" pitchFamily="18" charset="0"/>
              </a:rPr>
              <a:t>production levels at minimum cost.</a:t>
            </a:r>
          </a:p>
        </p:txBody>
      </p:sp>
      <p:sp>
        <p:nvSpPr>
          <p:cNvPr id="9229" name="Rectangle 18"/>
          <p:cNvSpPr>
            <a:spLocks noChangeArrowheads="1"/>
          </p:cNvSpPr>
          <p:nvPr/>
        </p:nvSpPr>
        <p:spPr bwMode="auto">
          <a:xfrm>
            <a:off x="481701" y="4051990"/>
            <a:ext cx="15292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Indices/sets</a:t>
            </a:r>
            <a:endParaRPr lang="en-US" altLang="en-US" sz="2000">
              <a:solidFill>
                <a:schemeClr val="tx1"/>
              </a:solidFill>
              <a:latin typeface="Times New Roman" pitchFamily="18" charset="0"/>
            </a:endParaRPr>
          </a:p>
        </p:txBody>
      </p:sp>
      <p:sp>
        <p:nvSpPr>
          <p:cNvPr id="9230" name="Rectangle 20"/>
          <p:cNvSpPr>
            <a:spLocks noChangeArrowheads="1"/>
          </p:cNvSpPr>
          <p:nvPr/>
        </p:nvSpPr>
        <p:spPr bwMode="auto">
          <a:xfrm>
            <a:off x="567740" y="4683814"/>
            <a:ext cx="6143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1" dirty="0" err="1">
                <a:solidFill>
                  <a:schemeClr val="tx1"/>
                </a:solidFill>
              </a:rPr>
              <a:t>i</a:t>
            </a:r>
            <a:r>
              <a:rPr lang="en-US" altLang="en-US" sz="2000" i="1" dirty="0">
                <a:solidFill>
                  <a:schemeClr val="tx1"/>
                </a:solidFill>
              </a:rPr>
              <a:t> </a:t>
            </a:r>
            <a:r>
              <a:rPr lang="en-US" altLang="en-US" sz="2000" dirty="0">
                <a:solidFill>
                  <a:schemeClr val="tx1"/>
                </a:solidFill>
                <a:sym typeface="Symbol" pitchFamily="18" charset="2"/>
              </a:rPr>
              <a:t> </a:t>
            </a:r>
            <a:r>
              <a:rPr lang="en-US" altLang="en-US" sz="2000" i="1" dirty="0">
                <a:solidFill>
                  <a:schemeClr val="tx1"/>
                </a:solidFill>
              </a:rPr>
              <a:t>I</a:t>
            </a:r>
            <a:r>
              <a:rPr lang="en-US" altLang="en-US" sz="2000" dirty="0">
                <a:solidFill>
                  <a:schemeClr val="tx1"/>
                </a:solidFill>
              </a:rPr>
              <a:t> </a:t>
            </a:r>
            <a:endParaRPr lang="en-US" altLang="en-US" sz="2000" dirty="0">
              <a:solidFill>
                <a:schemeClr val="tx1"/>
              </a:solidFill>
              <a:latin typeface="Times New Roman" pitchFamily="18" charset="0"/>
            </a:endParaRPr>
          </a:p>
        </p:txBody>
      </p:sp>
      <p:sp>
        <p:nvSpPr>
          <p:cNvPr id="9231" name="Rectangle 25"/>
          <p:cNvSpPr>
            <a:spLocks noChangeArrowheads="1"/>
          </p:cNvSpPr>
          <p:nvPr/>
        </p:nvSpPr>
        <p:spPr bwMode="auto">
          <a:xfrm>
            <a:off x="1480239" y="4683815"/>
            <a:ext cx="60208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dirty="0">
                <a:solidFill>
                  <a:schemeClr val="tx1"/>
                </a:solidFill>
              </a:rPr>
              <a:t>ingredients { </a:t>
            </a:r>
            <a:r>
              <a:rPr lang="en-US" altLang="en-US" sz="2000" dirty="0" smtClean="0">
                <a:solidFill>
                  <a:schemeClr val="tx1"/>
                </a:solidFill>
              </a:rPr>
              <a:t>peanuts, raisins, </a:t>
            </a:r>
            <a:r>
              <a:rPr lang="en-US" altLang="en-US" sz="2000" dirty="0" err="1" smtClean="0">
                <a:solidFill>
                  <a:schemeClr val="tx1"/>
                </a:solidFill>
              </a:rPr>
              <a:t>soynuts</a:t>
            </a:r>
            <a:r>
              <a:rPr lang="en-US" altLang="en-US" sz="2000" dirty="0" smtClean="0">
                <a:solidFill>
                  <a:schemeClr val="tx1"/>
                </a:solidFill>
              </a:rPr>
              <a:t>, pretzels </a:t>
            </a:r>
            <a:r>
              <a:rPr lang="en-US" altLang="en-US" sz="2000" dirty="0">
                <a:solidFill>
                  <a:schemeClr val="tx1"/>
                </a:solidFill>
              </a:rPr>
              <a:t>}</a:t>
            </a:r>
          </a:p>
        </p:txBody>
      </p:sp>
      <p:sp>
        <p:nvSpPr>
          <p:cNvPr id="9232" name="Rectangle 26"/>
          <p:cNvSpPr>
            <a:spLocks noChangeArrowheads="1"/>
          </p:cNvSpPr>
          <p:nvPr/>
        </p:nvSpPr>
        <p:spPr bwMode="auto">
          <a:xfrm>
            <a:off x="510276" y="5058465"/>
            <a:ext cx="7921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1">
                <a:solidFill>
                  <a:schemeClr val="tx1"/>
                </a:solidFill>
              </a:rPr>
              <a:t>j </a:t>
            </a:r>
            <a:r>
              <a:rPr lang="en-US" altLang="en-US" sz="2000">
                <a:solidFill>
                  <a:schemeClr val="tx1"/>
                </a:solidFill>
                <a:sym typeface="Symbol" pitchFamily="18" charset="2"/>
              </a:rPr>
              <a:t> </a:t>
            </a:r>
            <a:r>
              <a:rPr lang="en-US" altLang="en-US" sz="2000" i="1">
                <a:solidFill>
                  <a:schemeClr val="tx1"/>
                </a:solidFill>
              </a:rPr>
              <a:t>J</a:t>
            </a:r>
            <a:endParaRPr lang="en-US" altLang="en-US" sz="2000" i="1">
              <a:solidFill>
                <a:schemeClr val="tx1"/>
              </a:solidFill>
              <a:latin typeface="Times New Roman" pitchFamily="18" charset="0"/>
            </a:endParaRPr>
          </a:p>
        </p:txBody>
      </p:sp>
      <p:sp>
        <p:nvSpPr>
          <p:cNvPr id="9233" name="Rectangle 30"/>
          <p:cNvSpPr>
            <a:spLocks noChangeArrowheads="1"/>
          </p:cNvSpPr>
          <p:nvPr/>
        </p:nvSpPr>
        <p:spPr bwMode="auto">
          <a:xfrm>
            <a:off x="1480239" y="5064815"/>
            <a:ext cx="37317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dirty="0">
                <a:solidFill>
                  <a:schemeClr val="tx1"/>
                </a:solidFill>
              </a:rPr>
              <a:t>products { </a:t>
            </a:r>
            <a:r>
              <a:rPr lang="en-US" altLang="en-US" sz="2000" dirty="0" smtClean="0">
                <a:solidFill>
                  <a:schemeClr val="tx1"/>
                </a:solidFill>
              </a:rPr>
              <a:t>mix 1, mix 2, mix 3}</a:t>
            </a:r>
            <a:endParaRPr lang="en-US" altLang="en-US" sz="2000" dirty="0">
              <a:solidFill>
                <a:schemeClr val="tx1"/>
              </a:solidFill>
            </a:endParaRPr>
          </a:p>
        </p:txBody>
      </p:sp>
      <p:sp>
        <p:nvSpPr>
          <p:cNvPr id="9234" name="Rectangle 31"/>
          <p:cNvSpPr>
            <a:spLocks noChangeArrowheads="1"/>
          </p:cNvSpPr>
          <p:nvPr/>
        </p:nvSpPr>
        <p:spPr bwMode="auto">
          <a:xfrm>
            <a:off x="415026" y="5450577"/>
            <a:ext cx="809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i="1">
                <a:solidFill>
                  <a:schemeClr val="tx1"/>
                </a:solidFill>
              </a:rPr>
              <a:t>k </a:t>
            </a:r>
            <a:r>
              <a:rPr lang="en-US" altLang="en-US" sz="2000">
                <a:solidFill>
                  <a:schemeClr val="tx1"/>
                </a:solidFill>
                <a:sym typeface="Symbol" pitchFamily="18" charset="2"/>
              </a:rPr>
              <a:t> </a:t>
            </a:r>
            <a:r>
              <a:rPr lang="en-US" altLang="en-US" sz="2000" i="1">
                <a:solidFill>
                  <a:schemeClr val="tx1"/>
                </a:solidFill>
              </a:rPr>
              <a:t>K</a:t>
            </a:r>
            <a:r>
              <a:rPr lang="en-US" altLang="en-US" sz="2000">
                <a:solidFill>
                  <a:schemeClr val="tx1"/>
                </a:solidFill>
              </a:rPr>
              <a:t> </a:t>
            </a:r>
            <a:endParaRPr lang="en-US" altLang="en-US" sz="2000">
              <a:solidFill>
                <a:schemeClr val="tx1"/>
              </a:solidFill>
              <a:latin typeface="Times New Roman" pitchFamily="18" charset="0"/>
            </a:endParaRPr>
          </a:p>
        </p:txBody>
      </p:sp>
      <p:sp>
        <p:nvSpPr>
          <p:cNvPr id="9235" name="Rectangle 35"/>
          <p:cNvSpPr>
            <a:spLocks noChangeArrowheads="1"/>
          </p:cNvSpPr>
          <p:nvPr/>
        </p:nvSpPr>
        <p:spPr bwMode="auto">
          <a:xfrm>
            <a:off x="1519926" y="5445815"/>
            <a:ext cx="59118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000">
                <a:solidFill>
                  <a:schemeClr val="tx1"/>
                </a:solidFill>
              </a:rPr>
              <a:t>nutrients { vitamins, protein, calcium, crude fat }</a:t>
            </a:r>
          </a:p>
        </p:txBody>
      </p:sp>
      <p:sp>
        <p:nvSpPr>
          <p:cNvPr id="9236" name="Rectangle 40"/>
          <p:cNvSpPr>
            <a:spLocks noGrp="1" noChangeArrowheads="1"/>
          </p:cNvSpPr>
          <p:nvPr>
            <p:ph type="title"/>
          </p:nvPr>
        </p:nvSpPr>
        <p:spPr>
          <a:xfrm>
            <a:off x="685800" y="242888"/>
            <a:ext cx="7772400" cy="550862"/>
          </a:xfrm>
        </p:spPr>
        <p:txBody>
          <a:bodyPr/>
          <a:lstStyle/>
          <a:p>
            <a:r>
              <a:rPr lang="en-US" altLang="en-US" sz="2800" dirty="0" smtClean="0">
                <a:solidFill>
                  <a:schemeClr val="tx1"/>
                </a:solidFill>
                <a:latin typeface="Times New Roman" panose="02020603050405020304" pitchFamily="18" charset="0"/>
                <a:cs typeface="Times New Roman" panose="02020603050405020304" pitchFamily="18" charset="0"/>
              </a:rPr>
              <a:t>Costs and Notation</a:t>
            </a:r>
          </a:p>
        </p:txBody>
      </p:sp>
    </p:spTree>
    <p:extLst>
      <p:ext uri="{BB962C8B-B14F-4D97-AF65-F5344CB8AC3E}">
        <p14:creationId xmlns:p14="http://schemas.microsoft.com/office/powerpoint/2010/main" val="1784029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9"/>
          <p:cNvSpPr>
            <a:spLocks noChangeArrowheads="1"/>
          </p:cNvSpPr>
          <p:nvPr/>
        </p:nvSpPr>
        <p:spPr bwMode="auto">
          <a:xfrm>
            <a:off x="609600" y="538163"/>
            <a:ext cx="6842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dirty="0" smtClean="0">
                <a:solidFill>
                  <a:schemeClr val="tx1"/>
                </a:solidFill>
              </a:rPr>
              <a:t>Data</a:t>
            </a:r>
            <a:endParaRPr lang="en-US" altLang="en-US" sz="2400" dirty="0">
              <a:solidFill>
                <a:schemeClr val="tx1"/>
              </a:solidFill>
              <a:latin typeface="Times New Roman" pitchFamily="18" charset="0"/>
            </a:endParaRPr>
          </a:p>
        </p:txBody>
      </p:sp>
      <p:sp>
        <p:nvSpPr>
          <p:cNvPr id="10243" name="Rectangle 11"/>
          <p:cNvSpPr>
            <a:spLocks noChangeArrowheads="1"/>
          </p:cNvSpPr>
          <p:nvPr/>
        </p:nvSpPr>
        <p:spPr bwMode="auto">
          <a:xfrm>
            <a:off x="866775" y="1171575"/>
            <a:ext cx="243656"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i="1">
                <a:solidFill>
                  <a:schemeClr val="tx1"/>
                </a:solidFill>
              </a:rPr>
              <a:t>d</a:t>
            </a:r>
            <a:r>
              <a:rPr lang="en-US" altLang="en-US" sz="2300" i="1" baseline="-25000">
                <a:solidFill>
                  <a:schemeClr val="tx1"/>
                </a:solidFill>
              </a:rPr>
              <a:t>j</a:t>
            </a:r>
            <a:endParaRPr lang="en-US" altLang="en-US" sz="2400" i="1">
              <a:solidFill>
                <a:schemeClr val="tx1"/>
              </a:solidFill>
              <a:latin typeface="Times New Roman" pitchFamily="18" charset="0"/>
            </a:endParaRPr>
          </a:p>
        </p:txBody>
      </p:sp>
      <p:sp>
        <p:nvSpPr>
          <p:cNvPr id="10244" name="Rectangle 13"/>
          <p:cNvSpPr>
            <a:spLocks noChangeArrowheads="1"/>
          </p:cNvSpPr>
          <p:nvPr/>
        </p:nvSpPr>
        <p:spPr bwMode="auto">
          <a:xfrm>
            <a:off x="1930400" y="1171575"/>
            <a:ext cx="37147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a:solidFill>
                  <a:schemeClr val="tx1"/>
                </a:solidFill>
              </a:rPr>
              <a:t>demand for product </a:t>
            </a:r>
            <a:r>
              <a:rPr lang="en-US" altLang="en-US" sz="2300" i="1">
                <a:solidFill>
                  <a:schemeClr val="tx1"/>
                </a:solidFill>
              </a:rPr>
              <a:t>j</a:t>
            </a:r>
            <a:r>
              <a:rPr lang="en-US" altLang="en-US" sz="2300">
                <a:solidFill>
                  <a:schemeClr val="tx1"/>
                </a:solidFill>
              </a:rPr>
              <a:t>  (kg)</a:t>
            </a:r>
            <a:endParaRPr lang="en-US" altLang="en-US" sz="2400">
              <a:solidFill>
                <a:schemeClr val="tx1"/>
              </a:solidFill>
              <a:latin typeface="Times New Roman" pitchFamily="18" charset="0"/>
            </a:endParaRPr>
          </a:p>
        </p:txBody>
      </p:sp>
      <p:sp>
        <p:nvSpPr>
          <p:cNvPr id="10245" name="Rectangle 14"/>
          <p:cNvSpPr>
            <a:spLocks noChangeArrowheads="1"/>
          </p:cNvSpPr>
          <p:nvPr/>
        </p:nvSpPr>
        <p:spPr bwMode="auto">
          <a:xfrm>
            <a:off x="866775" y="1517650"/>
            <a:ext cx="21113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i="1">
                <a:solidFill>
                  <a:schemeClr val="tx1"/>
                </a:solidFill>
              </a:rPr>
              <a:t>s</a:t>
            </a:r>
            <a:r>
              <a:rPr lang="en-US" altLang="en-US" sz="2300" i="1" baseline="-25000">
                <a:solidFill>
                  <a:schemeClr val="tx1"/>
                </a:solidFill>
              </a:rPr>
              <a:t>i</a:t>
            </a:r>
            <a:endParaRPr lang="en-US" altLang="en-US" sz="2400" i="1">
              <a:solidFill>
                <a:schemeClr val="tx1"/>
              </a:solidFill>
              <a:latin typeface="Times New Roman" pitchFamily="18" charset="0"/>
            </a:endParaRPr>
          </a:p>
        </p:txBody>
      </p:sp>
      <p:sp>
        <p:nvSpPr>
          <p:cNvPr id="10246" name="Rectangle 16"/>
          <p:cNvSpPr>
            <a:spLocks noChangeArrowheads="1"/>
          </p:cNvSpPr>
          <p:nvPr/>
        </p:nvSpPr>
        <p:spPr bwMode="auto">
          <a:xfrm>
            <a:off x="1930400" y="1517650"/>
            <a:ext cx="3721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a:solidFill>
                  <a:schemeClr val="tx1"/>
                </a:solidFill>
              </a:rPr>
              <a:t>supply of ingredient </a:t>
            </a:r>
            <a:r>
              <a:rPr lang="en-US" altLang="en-US" sz="2300" i="1">
                <a:solidFill>
                  <a:schemeClr val="tx1"/>
                </a:solidFill>
              </a:rPr>
              <a:t>i</a:t>
            </a:r>
            <a:r>
              <a:rPr lang="en-US" altLang="en-US" sz="2300">
                <a:solidFill>
                  <a:schemeClr val="tx1"/>
                </a:solidFill>
              </a:rPr>
              <a:t>  (kg)</a:t>
            </a:r>
            <a:endParaRPr lang="en-US" altLang="en-US" sz="2400">
              <a:solidFill>
                <a:schemeClr val="tx1"/>
              </a:solidFill>
              <a:latin typeface="Times New Roman" pitchFamily="18" charset="0"/>
            </a:endParaRPr>
          </a:p>
        </p:txBody>
      </p:sp>
      <p:sp>
        <p:nvSpPr>
          <p:cNvPr id="10247" name="Rectangle 17"/>
          <p:cNvSpPr>
            <a:spLocks noChangeArrowheads="1"/>
          </p:cNvSpPr>
          <p:nvPr/>
        </p:nvSpPr>
        <p:spPr bwMode="auto">
          <a:xfrm>
            <a:off x="854075" y="1909763"/>
            <a:ext cx="25487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i="1">
                <a:solidFill>
                  <a:schemeClr val="tx1"/>
                </a:solidFill>
              </a:rPr>
              <a:t>l</a:t>
            </a:r>
            <a:r>
              <a:rPr lang="en-US" altLang="en-US" sz="2300" i="1" baseline="-25000">
                <a:solidFill>
                  <a:schemeClr val="tx1"/>
                </a:solidFill>
              </a:rPr>
              <a:t>jk</a:t>
            </a:r>
            <a:endParaRPr lang="en-US" altLang="en-US" sz="2400" i="1">
              <a:solidFill>
                <a:schemeClr val="tx1"/>
              </a:solidFill>
              <a:latin typeface="Times New Roman" pitchFamily="18" charset="0"/>
            </a:endParaRPr>
          </a:p>
        </p:txBody>
      </p:sp>
      <p:sp>
        <p:nvSpPr>
          <p:cNvPr id="10248" name="Rectangle 19"/>
          <p:cNvSpPr>
            <a:spLocks noChangeArrowheads="1"/>
          </p:cNvSpPr>
          <p:nvPr/>
        </p:nvSpPr>
        <p:spPr bwMode="auto">
          <a:xfrm>
            <a:off x="1917700" y="1909763"/>
            <a:ext cx="69738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a:solidFill>
                  <a:schemeClr val="tx1"/>
                </a:solidFill>
              </a:rPr>
              <a:t>lower bound on number of nutrients of type </a:t>
            </a:r>
            <a:r>
              <a:rPr lang="en-US" altLang="en-US" sz="2300" i="1">
                <a:solidFill>
                  <a:schemeClr val="tx1"/>
                </a:solidFill>
              </a:rPr>
              <a:t>k </a:t>
            </a:r>
            <a:r>
              <a:rPr lang="en-US" altLang="en-US" sz="2300">
                <a:solidFill>
                  <a:schemeClr val="tx1"/>
                </a:solidFill>
              </a:rPr>
              <a:t>per kg of product </a:t>
            </a:r>
            <a:r>
              <a:rPr lang="en-US" altLang="en-US" sz="2300" i="1">
                <a:solidFill>
                  <a:schemeClr val="tx1"/>
                </a:solidFill>
              </a:rPr>
              <a:t>j</a:t>
            </a:r>
            <a:endParaRPr lang="en-US" altLang="en-US" sz="2400" i="1">
              <a:solidFill>
                <a:schemeClr val="tx1"/>
              </a:solidFill>
              <a:latin typeface="Times New Roman" pitchFamily="18" charset="0"/>
            </a:endParaRPr>
          </a:p>
          <a:p>
            <a:pPr>
              <a:spcBef>
                <a:spcPct val="0"/>
              </a:spcBef>
              <a:buFontTx/>
              <a:buNone/>
            </a:pPr>
            <a:endParaRPr lang="en-US" altLang="en-US" sz="2400" i="1">
              <a:solidFill>
                <a:schemeClr val="tx1"/>
              </a:solidFill>
              <a:latin typeface="Times New Roman" pitchFamily="18" charset="0"/>
            </a:endParaRPr>
          </a:p>
        </p:txBody>
      </p:sp>
      <p:sp>
        <p:nvSpPr>
          <p:cNvPr id="10249" name="Rectangle 23"/>
          <p:cNvSpPr>
            <a:spLocks noChangeArrowheads="1"/>
          </p:cNvSpPr>
          <p:nvPr/>
        </p:nvSpPr>
        <p:spPr bwMode="auto">
          <a:xfrm>
            <a:off x="1917700" y="2595563"/>
            <a:ext cx="6732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a:solidFill>
                  <a:schemeClr val="tx1"/>
                </a:solidFill>
              </a:rPr>
              <a:t>upper bound on number of nutrients of type </a:t>
            </a:r>
            <a:r>
              <a:rPr lang="en-US" altLang="en-US" sz="2300" i="1">
                <a:solidFill>
                  <a:schemeClr val="tx1"/>
                </a:solidFill>
              </a:rPr>
              <a:t>k </a:t>
            </a:r>
            <a:r>
              <a:rPr lang="en-US" altLang="en-US" sz="2300">
                <a:solidFill>
                  <a:schemeClr val="tx1"/>
                </a:solidFill>
              </a:rPr>
              <a:t>per kg of product </a:t>
            </a:r>
            <a:r>
              <a:rPr lang="en-US" altLang="en-US" sz="2300" i="1">
                <a:solidFill>
                  <a:schemeClr val="tx1"/>
                </a:solidFill>
              </a:rPr>
              <a:t>j</a:t>
            </a:r>
            <a:endParaRPr lang="en-US" altLang="en-US" sz="2400" i="1">
              <a:solidFill>
                <a:schemeClr val="tx1"/>
              </a:solidFill>
              <a:latin typeface="Times New Roman" pitchFamily="18" charset="0"/>
            </a:endParaRPr>
          </a:p>
        </p:txBody>
      </p:sp>
      <p:sp>
        <p:nvSpPr>
          <p:cNvPr id="10250" name="Rectangle 27"/>
          <p:cNvSpPr>
            <a:spLocks noChangeArrowheads="1"/>
          </p:cNvSpPr>
          <p:nvPr/>
        </p:nvSpPr>
        <p:spPr bwMode="auto">
          <a:xfrm>
            <a:off x="1917700" y="3281363"/>
            <a:ext cx="38608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a:solidFill>
                  <a:schemeClr val="tx1"/>
                </a:solidFill>
              </a:rPr>
              <a:t>cost per kg of ingredient </a:t>
            </a:r>
            <a:r>
              <a:rPr lang="en-US" altLang="en-US" sz="2300" i="1">
                <a:solidFill>
                  <a:schemeClr val="tx1"/>
                </a:solidFill>
              </a:rPr>
              <a:t>i</a:t>
            </a:r>
            <a:endParaRPr lang="en-US" altLang="en-US" sz="2400" i="1">
              <a:solidFill>
                <a:schemeClr val="tx1"/>
              </a:solidFill>
              <a:latin typeface="Times New Roman" pitchFamily="18" charset="0"/>
            </a:endParaRPr>
          </a:p>
        </p:txBody>
      </p:sp>
      <p:sp>
        <p:nvSpPr>
          <p:cNvPr id="10251" name="Rectangle 28"/>
          <p:cNvSpPr>
            <a:spLocks noChangeArrowheads="1"/>
          </p:cNvSpPr>
          <p:nvPr/>
        </p:nvSpPr>
        <p:spPr bwMode="auto">
          <a:xfrm>
            <a:off x="893763" y="3627438"/>
            <a:ext cx="35586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i="1">
                <a:solidFill>
                  <a:schemeClr val="tx1"/>
                </a:solidFill>
              </a:rPr>
              <a:t>a</a:t>
            </a:r>
            <a:r>
              <a:rPr lang="en-US" altLang="en-US" sz="2300" i="1" baseline="-25000">
                <a:solidFill>
                  <a:schemeClr val="tx1"/>
                </a:solidFill>
              </a:rPr>
              <a:t>ik</a:t>
            </a:r>
            <a:endParaRPr lang="en-US" altLang="en-US" sz="2400" i="1">
              <a:solidFill>
                <a:schemeClr val="tx1"/>
              </a:solidFill>
              <a:latin typeface="Times New Roman" pitchFamily="18" charset="0"/>
            </a:endParaRPr>
          </a:p>
        </p:txBody>
      </p:sp>
      <p:sp>
        <p:nvSpPr>
          <p:cNvPr id="10252" name="Rectangle 30"/>
          <p:cNvSpPr>
            <a:spLocks noChangeArrowheads="1"/>
          </p:cNvSpPr>
          <p:nvPr/>
        </p:nvSpPr>
        <p:spPr bwMode="auto">
          <a:xfrm>
            <a:off x="1917700" y="3627438"/>
            <a:ext cx="648176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a:solidFill>
                  <a:schemeClr val="tx1"/>
                </a:solidFill>
              </a:rPr>
              <a:t>number of nutrients </a:t>
            </a:r>
            <a:r>
              <a:rPr lang="en-US" altLang="en-US" sz="2300" i="1">
                <a:solidFill>
                  <a:schemeClr val="tx1"/>
                </a:solidFill>
              </a:rPr>
              <a:t>k</a:t>
            </a:r>
            <a:r>
              <a:rPr lang="en-US" altLang="en-US" sz="2300">
                <a:solidFill>
                  <a:schemeClr val="tx1"/>
                </a:solidFill>
              </a:rPr>
              <a:t> per kg of ingredient </a:t>
            </a:r>
            <a:r>
              <a:rPr lang="en-US" altLang="en-US" sz="2300" i="1">
                <a:solidFill>
                  <a:schemeClr val="tx1"/>
                </a:solidFill>
              </a:rPr>
              <a:t>i</a:t>
            </a:r>
            <a:endParaRPr lang="en-US" altLang="en-US" sz="2400" i="1">
              <a:solidFill>
                <a:schemeClr val="tx1"/>
              </a:solidFill>
              <a:latin typeface="Times New Roman" pitchFamily="18" charset="0"/>
            </a:endParaRPr>
          </a:p>
        </p:txBody>
      </p:sp>
      <p:sp>
        <p:nvSpPr>
          <p:cNvPr id="10253" name="Rectangle 31"/>
          <p:cNvSpPr>
            <a:spLocks noChangeArrowheads="1"/>
          </p:cNvSpPr>
          <p:nvPr/>
        </p:nvSpPr>
        <p:spPr bwMode="auto">
          <a:xfrm>
            <a:off x="609600" y="3967163"/>
            <a:ext cx="88166"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a:solidFill>
                  <a:schemeClr val="tx1"/>
                </a:solidFill>
              </a:rPr>
              <a:t> </a:t>
            </a:r>
            <a:endParaRPr lang="en-US" altLang="en-US" sz="2400">
              <a:solidFill>
                <a:schemeClr val="tx1"/>
              </a:solidFill>
              <a:latin typeface="Times New Roman" pitchFamily="18" charset="0"/>
            </a:endParaRPr>
          </a:p>
        </p:txBody>
      </p:sp>
      <p:sp>
        <p:nvSpPr>
          <p:cNvPr id="10254" name="Rectangle 32"/>
          <p:cNvSpPr>
            <a:spLocks noChangeArrowheads="1"/>
          </p:cNvSpPr>
          <p:nvPr/>
        </p:nvSpPr>
        <p:spPr bwMode="auto">
          <a:xfrm>
            <a:off x="609600" y="4652963"/>
            <a:ext cx="264636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a:solidFill>
                  <a:schemeClr val="tx1"/>
                </a:solidFill>
              </a:rPr>
              <a:t>Decision Variables</a:t>
            </a:r>
            <a:endParaRPr lang="en-US" altLang="en-US" sz="2400">
              <a:solidFill>
                <a:schemeClr val="tx1"/>
              </a:solidFill>
              <a:latin typeface="Times New Roman" pitchFamily="18" charset="0"/>
            </a:endParaRPr>
          </a:p>
        </p:txBody>
      </p:sp>
      <p:sp>
        <p:nvSpPr>
          <p:cNvPr id="10255" name="Rectangle 34"/>
          <p:cNvSpPr>
            <a:spLocks noChangeArrowheads="1"/>
          </p:cNvSpPr>
          <p:nvPr/>
        </p:nvSpPr>
        <p:spPr bwMode="auto">
          <a:xfrm>
            <a:off x="1027113" y="5192713"/>
            <a:ext cx="267702"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i="1">
                <a:solidFill>
                  <a:schemeClr val="tx1"/>
                </a:solidFill>
              </a:rPr>
              <a:t>x</a:t>
            </a:r>
            <a:r>
              <a:rPr lang="en-US" altLang="en-US" sz="2300" i="1" baseline="-25000">
                <a:solidFill>
                  <a:schemeClr val="tx1"/>
                </a:solidFill>
              </a:rPr>
              <a:t>ij</a:t>
            </a:r>
            <a:endParaRPr lang="en-US" altLang="en-US" sz="2400" i="1">
              <a:solidFill>
                <a:schemeClr val="tx1"/>
              </a:solidFill>
              <a:latin typeface="Times New Roman" pitchFamily="18" charset="0"/>
            </a:endParaRPr>
          </a:p>
        </p:txBody>
      </p:sp>
      <p:sp>
        <p:nvSpPr>
          <p:cNvPr id="10256" name="Rectangle 36"/>
          <p:cNvSpPr>
            <a:spLocks noChangeArrowheads="1"/>
          </p:cNvSpPr>
          <p:nvPr/>
        </p:nvSpPr>
        <p:spPr bwMode="auto">
          <a:xfrm>
            <a:off x="1971675" y="5219700"/>
            <a:ext cx="6799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a:solidFill>
                  <a:schemeClr val="tx1"/>
                </a:solidFill>
              </a:rPr>
              <a:t>amount (kg) of ingredient </a:t>
            </a:r>
            <a:r>
              <a:rPr lang="en-US" altLang="en-US" sz="2300" i="1">
                <a:solidFill>
                  <a:schemeClr val="tx1"/>
                </a:solidFill>
              </a:rPr>
              <a:t>i</a:t>
            </a:r>
            <a:r>
              <a:rPr lang="en-US" altLang="en-US" sz="2300">
                <a:solidFill>
                  <a:schemeClr val="tx1"/>
                </a:solidFill>
              </a:rPr>
              <a:t> used in producing product  </a:t>
            </a:r>
            <a:r>
              <a:rPr lang="en-US" altLang="en-US" sz="2300" i="1">
                <a:solidFill>
                  <a:schemeClr val="tx1"/>
                </a:solidFill>
              </a:rPr>
              <a:t>j</a:t>
            </a:r>
            <a:endParaRPr lang="en-US" altLang="en-US" sz="2400">
              <a:solidFill>
                <a:schemeClr val="tx1"/>
              </a:solidFill>
              <a:latin typeface="Times New Roman" pitchFamily="18" charset="0"/>
            </a:endParaRPr>
          </a:p>
        </p:txBody>
      </p:sp>
      <p:sp>
        <p:nvSpPr>
          <p:cNvPr id="10257" name="Rectangle 38"/>
          <p:cNvSpPr>
            <a:spLocks noChangeArrowheads="1"/>
          </p:cNvSpPr>
          <p:nvPr/>
        </p:nvSpPr>
        <p:spPr bwMode="auto">
          <a:xfrm>
            <a:off x="779463" y="2603500"/>
            <a:ext cx="540533"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i="1">
                <a:solidFill>
                  <a:schemeClr val="tx1"/>
                </a:solidFill>
              </a:rPr>
              <a:t>u</a:t>
            </a:r>
            <a:r>
              <a:rPr lang="en-US" altLang="en-US" sz="2300" i="1" baseline="-25000">
                <a:solidFill>
                  <a:schemeClr val="tx1"/>
                </a:solidFill>
              </a:rPr>
              <a:t>jk</a:t>
            </a:r>
          </a:p>
        </p:txBody>
      </p:sp>
      <p:sp>
        <p:nvSpPr>
          <p:cNvPr id="10258" name="Rectangle 39"/>
          <p:cNvSpPr>
            <a:spLocks noChangeArrowheads="1"/>
          </p:cNvSpPr>
          <p:nvPr/>
        </p:nvSpPr>
        <p:spPr bwMode="auto">
          <a:xfrm>
            <a:off x="887413" y="3273425"/>
            <a:ext cx="1936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i="1">
                <a:solidFill>
                  <a:schemeClr val="tx1"/>
                </a:solidFill>
              </a:rPr>
              <a:t>c</a:t>
            </a:r>
            <a:r>
              <a:rPr lang="en-US" altLang="en-US" sz="2300" i="1" baseline="-25000">
                <a:solidFill>
                  <a:schemeClr val="tx1"/>
                </a:solidFill>
              </a:rPr>
              <a:t>i</a:t>
            </a:r>
            <a:endParaRPr lang="en-US" altLang="en-US" sz="2400" i="1">
              <a:solidFill>
                <a:schemeClr val="tx1"/>
              </a:solidFill>
              <a:latin typeface="Times New Roman" pitchFamily="18" charset="0"/>
            </a:endParaRPr>
          </a:p>
        </p:txBody>
      </p:sp>
    </p:spTree>
    <p:extLst>
      <p:ext uri="{BB962C8B-B14F-4D97-AF65-F5344CB8AC3E}">
        <p14:creationId xmlns:p14="http://schemas.microsoft.com/office/powerpoint/2010/main" val="3390288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ChangeArrowheads="1"/>
          </p:cNvSpPr>
          <p:nvPr/>
        </p:nvSpPr>
        <p:spPr bwMode="auto">
          <a:xfrm>
            <a:off x="1187450" y="1528763"/>
            <a:ext cx="5866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200">
                <a:solidFill>
                  <a:schemeClr val="tx1"/>
                </a:solidFill>
              </a:rPr>
              <a:t>min </a:t>
            </a:r>
            <a:endParaRPr lang="en-US" altLang="en-US" sz="2400">
              <a:solidFill>
                <a:schemeClr val="tx1"/>
              </a:solidFill>
              <a:latin typeface="Times New Roman" pitchFamily="18" charset="0"/>
            </a:endParaRPr>
          </a:p>
        </p:txBody>
      </p:sp>
      <p:sp>
        <p:nvSpPr>
          <p:cNvPr id="11267" name="Rectangle 7"/>
          <p:cNvSpPr>
            <a:spLocks noChangeArrowheads="1"/>
          </p:cNvSpPr>
          <p:nvPr/>
        </p:nvSpPr>
        <p:spPr bwMode="auto">
          <a:xfrm>
            <a:off x="2230438" y="1352550"/>
            <a:ext cx="26449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900">
                <a:solidFill>
                  <a:schemeClr val="tx1"/>
                </a:solidFill>
                <a:latin typeface="Symbol" pitchFamily="18" charset="2"/>
              </a:rPr>
              <a:t>å</a:t>
            </a:r>
            <a:endParaRPr lang="en-US" altLang="en-US" sz="2400">
              <a:solidFill>
                <a:schemeClr val="tx1"/>
              </a:solidFill>
              <a:latin typeface="Times New Roman" pitchFamily="18" charset="0"/>
            </a:endParaRPr>
          </a:p>
        </p:txBody>
      </p:sp>
      <p:sp>
        <p:nvSpPr>
          <p:cNvPr id="11268" name="Rectangle 11"/>
          <p:cNvSpPr>
            <a:spLocks noChangeArrowheads="1"/>
          </p:cNvSpPr>
          <p:nvPr/>
        </p:nvSpPr>
        <p:spPr bwMode="auto">
          <a:xfrm>
            <a:off x="2500313" y="1606550"/>
            <a:ext cx="609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600">
                <a:solidFill>
                  <a:schemeClr val="tx1"/>
                </a:solidFill>
              </a:rPr>
              <a:t> </a:t>
            </a:r>
            <a:endParaRPr lang="en-US" altLang="en-US" sz="2400">
              <a:solidFill>
                <a:schemeClr val="tx1"/>
              </a:solidFill>
              <a:latin typeface="Times New Roman" pitchFamily="18" charset="0"/>
            </a:endParaRPr>
          </a:p>
        </p:txBody>
      </p:sp>
      <p:sp>
        <p:nvSpPr>
          <p:cNvPr id="11269" name="Rectangle 12"/>
          <p:cNvSpPr>
            <a:spLocks noChangeArrowheads="1"/>
          </p:cNvSpPr>
          <p:nvPr/>
        </p:nvSpPr>
        <p:spPr bwMode="auto">
          <a:xfrm>
            <a:off x="2555875" y="1606550"/>
            <a:ext cx="609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600">
                <a:solidFill>
                  <a:schemeClr val="tx1"/>
                </a:solidFill>
              </a:rPr>
              <a:t> </a:t>
            </a:r>
            <a:endParaRPr lang="en-US" altLang="en-US" sz="2400">
              <a:solidFill>
                <a:schemeClr val="tx1"/>
              </a:solidFill>
              <a:latin typeface="Times New Roman" pitchFamily="18" charset="0"/>
            </a:endParaRPr>
          </a:p>
        </p:txBody>
      </p:sp>
      <p:sp>
        <p:nvSpPr>
          <p:cNvPr id="11270" name="Rectangle 13"/>
          <p:cNvSpPr>
            <a:spLocks noChangeArrowheads="1"/>
          </p:cNvSpPr>
          <p:nvPr/>
        </p:nvSpPr>
        <p:spPr bwMode="auto">
          <a:xfrm>
            <a:off x="2643188" y="1352550"/>
            <a:ext cx="26449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900">
                <a:solidFill>
                  <a:schemeClr val="tx1"/>
                </a:solidFill>
                <a:latin typeface="Symbol" pitchFamily="18" charset="2"/>
              </a:rPr>
              <a:t>å</a:t>
            </a:r>
            <a:endParaRPr lang="en-US" altLang="en-US" sz="2400">
              <a:solidFill>
                <a:schemeClr val="tx1"/>
              </a:solidFill>
              <a:latin typeface="Times New Roman" pitchFamily="18" charset="0"/>
            </a:endParaRPr>
          </a:p>
        </p:txBody>
      </p:sp>
      <p:sp>
        <p:nvSpPr>
          <p:cNvPr id="11271" name="Rectangle 17"/>
          <p:cNvSpPr>
            <a:spLocks noChangeArrowheads="1"/>
          </p:cNvSpPr>
          <p:nvPr/>
        </p:nvSpPr>
        <p:spPr bwMode="auto">
          <a:xfrm>
            <a:off x="2905125" y="1606550"/>
            <a:ext cx="609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600">
                <a:solidFill>
                  <a:schemeClr val="tx1"/>
                </a:solidFill>
              </a:rPr>
              <a:t> </a:t>
            </a:r>
            <a:endParaRPr lang="en-US" altLang="en-US" sz="2400">
              <a:solidFill>
                <a:schemeClr val="tx1"/>
              </a:solidFill>
              <a:latin typeface="Times New Roman" pitchFamily="18" charset="0"/>
            </a:endParaRPr>
          </a:p>
        </p:txBody>
      </p:sp>
      <p:sp>
        <p:nvSpPr>
          <p:cNvPr id="11272" name="Rectangle 18"/>
          <p:cNvSpPr>
            <a:spLocks noChangeArrowheads="1"/>
          </p:cNvSpPr>
          <p:nvPr/>
        </p:nvSpPr>
        <p:spPr bwMode="auto">
          <a:xfrm>
            <a:off x="2965450" y="1606550"/>
            <a:ext cx="18274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600">
                <a:solidFill>
                  <a:schemeClr val="tx1"/>
                </a:solidFill>
              </a:rPr>
              <a:t>   </a:t>
            </a:r>
            <a:endParaRPr lang="en-US" altLang="en-US" sz="2400">
              <a:solidFill>
                <a:schemeClr val="tx1"/>
              </a:solidFill>
              <a:latin typeface="Times New Roman" pitchFamily="18" charset="0"/>
            </a:endParaRPr>
          </a:p>
        </p:txBody>
      </p:sp>
      <p:sp>
        <p:nvSpPr>
          <p:cNvPr id="11273" name="Rectangle 19"/>
          <p:cNvSpPr>
            <a:spLocks noChangeArrowheads="1"/>
          </p:cNvSpPr>
          <p:nvPr/>
        </p:nvSpPr>
        <p:spPr bwMode="auto">
          <a:xfrm>
            <a:off x="3060700" y="1462088"/>
            <a:ext cx="6016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200" i="1">
                <a:solidFill>
                  <a:schemeClr val="tx1"/>
                </a:solidFill>
              </a:rPr>
              <a:t>c</a:t>
            </a:r>
            <a:r>
              <a:rPr lang="en-US" altLang="en-US" sz="2200" i="1" baseline="-25000">
                <a:solidFill>
                  <a:schemeClr val="tx1"/>
                </a:solidFill>
              </a:rPr>
              <a:t>i</a:t>
            </a:r>
            <a:r>
              <a:rPr lang="en-US" altLang="en-US" sz="2200" i="1">
                <a:solidFill>
                  <a:schemeClr val="tx1"/>
                </a:solidFill>
              </a:rPr>
              <a:t>x</a:t>
            </a:r>
            <a:r>
              <a:rPr lang="en-US" altLang="en-US" sz="2200" i="1" baseline="-25000">
                <a:solidFill>
                  <a:schemeClr val="tx1"/>
                </a:solidFill>
              </a:rPr>
              <a:t>ij</a:t>
            </a:r>
            <a:endParaRPr lang="en-US" altLang="en-US" sz="2400" i="1">
              <a:solidFill>
                <a:schemeClr val="tx1"/>
              </a:solidFill>
              <a:latin typeface="Times New Roman" pitchFamily="18" charset="0"/>
            </a:endParaRPr>
          </a:p>
        </p:txBody>
      </p:sp>
      <p:sp>
        <p:nvSpPr>
          <p:cNvPr id="11274" name="Rectangle 23"/>
          <p:cNvSpPr>
            <a:spLocks noChangeArrowheads="1"/>
          </p:cNvSpPr>
          <p:nvPr/>
        </p:nvSpPr>
        <p:spPr bwMode="auto">
          <a:xfrm>
            <a:off x="1187450" y="2570163"/>
            <a:ext cx="4183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200">
                <a:solidFill>
                  <a:schemeClr val="tx1"/>
                </a:solidFill>
              </a:rPr>
              <a:t>s.t.</a:t>
            </a:r>
            <a:endParaRPr lang="en-US" altLang="en-US" sz="2400">
              <a:solidFill>
                <a:schemeClr val="tx1"/>
              </a:solidFill>
              <a:latin typeface="Times New Roman" pitchFamily="18" charset="0"/>
            </a:endParaRPr>
          </a:p>
        </p:txBody>
      </p:sp>
      <p:sp>
        <p:nvSpPr>
          <p:cNvPr id="11275" name="Rectangle 24"/>
          <p:cNvSpPr>
            <a:spLocks noChangeArrowheads="1"/>
          </p:cNvSpPr>
          <p:nvPr/>
        </p:nvSpPr>
        <p:spPr bwMode="auto">
          <a:xfrm>
            <a:off x="2259013" y="2395538"/>
            <a:ext cx="26449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900">
                <a:solidFill>
                  <a:schemeClr val="tx1"/>
                </a:solidFill>
                <a:latin typeface="Symbol" pitchFamily="18" charset="2"/>
              </a:rPr>
              <a:t>å</a:t>
            </a:r>
            <a:endParaRPr lang="en-US" altLang="en-US" sz="2400">
              <a:solidFill>
                <a:schemeClr val="tx1"/>
              </a:solidFill>
              <a:latin typeface="Times New Roman" pitchFamily="18" charset="0"/>
            </a:endParaRPr>
          </a:p>
        </p:txBody>
      </p:sp>
      <p:sp>
        <p:nvSpPr>
          <p:cNvPr id="11276" name="Rectangle 28"/>
          <p:cNvSpPr>
            <a:spLocks noChangeArrowheads="1"/>
          </p:cNvSpPr>
          <p:nvPr/>
        </p:nvSpPr>
        <p:spPr bwMode="auto">
          <a:xfrm>
            <a:off x="2500313" y="2647950"/>
            <a:ext cx="609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600">
                <a:solidFill>
                  <a:schemeClr val="tx1"/>
                </a:solidFill>
              </a:rPr>
              <a:t> </a:t>
            </a:r>
            <a:endParaRPr lang="en-US" altLang="en-US" sz="2400">
              <a:solidFill>
                <a:schemeClr val="tx1"/>
              </a:solidFill>
              <a:latin typeface="Times New Roman" pitchFamily="18" charset="0"/>
            </a:endParaRPr>
          </a:p>
        </p:txBody>
      </p:sp>
      <p:sp>
        <p:nvSpPr>
          <p:cNvPr id="11277" name="Rectangle 29"/>
          <p:cNvSpPr>
            <a:spLocks noChangeArrowheads="1"/>
          </p:cNvSpPr>
          <p:nvPr/>
        </p:nvSpPr>
        <p:spPr bwMode="auto">
          <a:xfrm>
            <a:off x="2555875" y="2647950"/>
            <a:ext cx="609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600">
                <a:solidFill>
                  <a:schemeClr val="tx1"/>
                </a:solidFill>
              </a:rPr>
              <a:t> </a:t>
            </a:r>
            <a:endParaRPr lang="en-US" altLang="en-US" sz="2400">
              <a:solidFill>
                <a:schemeClr val="tx1"/>
              </a:solidFill>
              <a:latin typeface="Times New Roman" pitchFamily="18" charset="0"/>
            </a:endParaRPr>
          </a:p>
        </p:txBody>
      </p:sp>
      <p:sp>
        <p:nvSpPr>
          <p:cNvPr id="11278" name="Rectangle 36"/>
          <p:cNvSpPr>
            <a:spLocks noChangeArrowheads="1"/>
          </p:cNvSpPr>
          <p:nvPr/>
        </p:nvSpPr>
        <p:spPr bwMode="auto">
          <a:xfrm>
            <a:off x="4818063" y="2543175"/>
            <a:ext cx="849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200">
                <a:solidFill>
                  <a:schemeClr val="tx1"/>
                </a:solidFill>
              </a:rPr>
              <a:t> </a:t>
            </a:r>
            <a:endParaRPr lang="en-US" altLang="en-US" sz="2400">
              <a:solidFill>
                <a:schemeClr val="tx1"/>
              </a:solidFill>
              <a:latin typeface="Times New Roman" pitchFamily="18" charset="0"/>
            </a:endParaRPr>
          </a:p>
        </p:txBody>
      </p:sp>
      <p:sp>
        <p:nvSpPr>
          <p:cNvPr id="11279" name="Rectangle 39"/>
          <p:cNvSpPr>
            <a:spLocks noChangeArrowheads="1"/>
          </p:cNvSpPr>
          <p:nvPr/>
        </p:nvSpPr>
        <p:spPr bwMode="auto">
          <a:xfrm>
            <a:off x="2281238" y="3100388"/>
            <a:ext cx="26449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900">
                <a:solidFill>
                  <a:schemeClr val="tx1"/>
                </a:solidFill>
                <a:latin typeface="Symbol" pitchFamily="18" charset="2"/>
              </a:rPr>
              <a:t>å</a:t>
            </a:r>
            <a:endParaRPr lang="en-US" altLang="en-US" sz="2400">
              <a:solidFill>
                <a:schemeClr val="tx1"/>
              </a:solidFill>
              <a:latin typeface="Times New Roman" pitchFamily="18" charset="0"/>
            </a:endParaRPr>
          </a:p>
        </p:txBody>
      </p:sp>
      <p:sp>
        <p:nvSpPr>
          <p:cNvPr id="11280" name="Rectangle 43"/>
          <p:cNvSpPr>
            <a:spLocks noChangeArrowheads="1"/>
          </p:cNvSpPr>
          <p:nvPr/>
        </p:nvSpPr>
        <p:spPr bwMode="auto">
          <a:xfrm>
            <a:off x="2543175" y="3354388"/>
            <a:ext cx="609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600">
                <a:solidFill>
                  <a:schemeClr val="tx1"/>
                </a:solidFill>
              </a:rPr>
              <a:t> </a:t>
            </a:r>
            <a:endParaRPr lang="en-US" altLang="en-US" sz="2400">
              <a:solidFill>
                <a:schemeClr val="tx1"/>
              </a:solidFill>
              <a:latin typeface="Times New Roman" pitchFamily="18" charset="0"/>
            </a:endParaRPr>
          </a:p>
        </p:txBody>
      </p:sp>
      <p:sp>
        <p:nvSpPr>
          <p:cNvPr id="11281" name="Rectangle 97"/>
          <p:cNvSpPr>
            <a:spLocks noChangeArrowheads="1"/>
          </p:cNvSpPr>
          <p:nvPr/>
        </p:nvSpPr>
        <p:spPr bwMode="auto">
          <a:xfrm>
            <a:off x="2260600" y="5522913"/>
            <a:ext cx="901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200" i="1">
                <a:solidFill>
                  <a:schemeClr val="tx1"/>
                </a:solidFill>
              </a:rPr>
              <a:t>x</a:t>
            </a:r>
            <a:r>
              <a:rPr lang="en-US" altLang="en-US" sz="2200" i="1" baseline="-25000">
                <a:solidFill>
                  <a:schemeClr val="tx1"/>
                </a:solidFill>
              </a:rPr>
              <a:t>ij</a:t>
            </a:r>
            <a:r>
              <a:rPr lang="en-US" altLang="en-US" sz="2200" i="1">
                <a:solidFill>
                  <a:schemeClr val="tx1"/>
                </a:solidFill>
                <a:latin typeface="Symbol" pitchFamily="18" charset="2"/>
              </a:rPr>
              <a:t> </a:t>
            </a:r>
            <a:r>
              <a:rPr lang="en-US" altLang="en-US" sz="2200">
                <a:solidFill>
                  <a:schemeClr val="tx1"/>
                </a:solidFill>
                <a:latin typeface="Symbol" pitchFamily="18" charset="2"/>
              </a:rPr>
              <a:t>³ 0</a:t>
            </a:r>
          </a:p>
        </p:txBody>
      </p:sp>
      <p:sp>
        <p:nvSpPr>
          <p:cNvPr id="11282" name="Rectangle 112"/>
          <p:cNvSpPr>
            <a:spLocks noChangeArrowheads="1"/>
          </p:cNvSpPr>
          <p:nvPr/>
        </p:nvSpPr>
        <p:spPr bwMode="auto">
          <a:xfrm>
            <a:off x="2584450" y="2447925"/>
            <a:ext cx="10477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200" i="1">
                <a:solidFill>
                  <a:schemeClr val="tx1"/>
                </a:solidFill>
              </a:rPr>
              <a:t>x</a:t>
            </a:r>
            <a:r>
              <a:rPr lang="en-US" altLang="en-US" sz="2200" i="1" baseline="-25000">
                <a:solidFill>
                  <a:schemeClr val="tx1"/>
                </a:solidFill>
              </a:rPr>
              <a:t>ij  </a:t>
            </a:r>
            <a:r>
              <a:rPr lang="en-US" altLang="en-US" sz="2200">
                <a:solidFill>
                  <a:schemeClr val="tx1"/>
                </a:solidFill>
              </a:rPr>
              <a:t>= </a:t>
            </a:r>
            <a:r>
              <a:rPr lang="en-US" altLang="en-US" sz="2200" i="1">
                <a:solidFill>
                  <a:schemeClr val="tx1"/>
                </a:solidFill>
              </a:rPr>
              <a:t>d</a:t>
            </a:r>
            <a:r>
              <a:rPr lang="en-US" altLang="en-US" sz="2200" i="1" baseline="-25000">
                <a:solidFill>
                  <a:schemeClr val="tx1"/>
                </a:solidFill>
              </a:rPr>
              <a:t>j</a:t>
            </a:r>
            <a:endParaRPr lang="en-US" altLang="en-US" sz="2200">
              <a:solidFill>
                <a:schemeClr val="tx1"/>
              </a:solidFill>
            </a:endParaRPr>
          </a:p>
        </p:txBody>
      </p:sp>
      <p:sp>
        <p:nvSpPr>
          <p:cNvPr id="11283" name="Rectangle 113"/>
          <p:cNvSpPr>
            <a:spLocks noChangeArrowheads="1"/>
          </p:cNvSpPr>
          <p:nvPr/>
        </p:nvSpPr>
        <p:spPr bwMode="auto">
          <a:xfrm>
            <a:off x="2590800" y="3090863"/>
            <a:ext cx="102944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200" i="1">
                <a:solidFill>
                  <a:schemeClr val="tx1"/>
                </a:solidFill>
              </a:rPr>
              <a:t>x</a:t>
            </a:r>
            <a:r>
              <a:rPr lang="en-US" altLang="en-US" sz="2200" i="1" baseline="-25000">
                <a:solidFill>
                  <a:schemeClr val="tx1"/>
                </a:solidFill>
              </a:rPr>
              <a:t>ij</a:t>
            </a:r>
            <a:r>
              <a:rPr lang="en-US" altLang="en-US" sz="2200" i="1">
                <a:solidFill>
                  <a:schemeClr val="tx1"/>
                </a:solidFill>
              </a:rPr>
              <a:t> </a:t>
            </a:r>
            <a:r>
              <a:rPr lang="en-US" altLang="en-US" sz="2200">
                <a:solidFill>
                  <a:schemeClr val="tx1"/>
                </a:solidFill>
                <a:latin typeface="Symbol" pitchFamily="18" charset="2"/>
              </a:rPr>
              <a:t>£ </a:t>
            </a:r>
            <a:r>
              <a:rPr lang="en-US" altLang="en-US" sz="2200" i="1">
                <a:solidFill>
                  <a:schemeClr val="tx1"/>
                </a:solidFill>
              </a:rPr>
              <a:t>s</a:t>
            </a:r>
            <a:r>
              <a:rPr lang="en-US" altLang="en-US" sz="2200" i="1" baseline="-25000">
                <a:solidFill>
                  <a:schemeClr val="tx1"/>
                </a:solidFill>
              </a:rPr>
              <a:t>i</a:t>
            </a:r>
            <a:r>
              <a:rPr lang="en-US" altLang="en-US" sz="2200">
                <a:solidFill>
                  <a:schemeClr val="tx1"/>
                </a:solidFill>
                <a:latin typeface="Symbol" pitchFamily="18" charset="2"/>
              </a:rPr>
              <a:t> </a:t>
            </a:r>
          </a:p>
        </p:txBody>
      </p:sp>
      <p:sp>
        <p:nvSpPr>
          <p:cNvPr id="11284" name="Rectangle 118"/>
          <p:cNvSpPr>
            <a:spLocks noChangeArrowheads="1"/>
          </p:cNvSpPr>
          <p:nvPr/>
        </p:nvSpPr>
        <p:spPr bwMode="auto">
          <a:xfrm>
            <a:off x="4841875" y="2517775"/>
            <a:ext cx="9048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a:solidFill>
                  <a:schemeClr val="tx1"/>
                </a:solidFill>
                <a:latin typeface="Symbol" pitchFamily="18" charset="2"/>
              </a:rPr>
              <a:t>"</a:t>
            </a:r>
            <a:r>
              <a:rPr lang="en-US" altLang="en-US" sz="2200">
                <a:solidFill>
                  <a:schemeClr val="tx1"/>
                </a:solidFill>
              </a:rPr>
              <a:t> </a:t>
            </a:r>
            <a:r>
              <a:rPr lang="en-US" altLang="en-US" sz="2200" i="1">
                <a:solidFill>
                  <a:schemeClr val="tx1"/>
                </a:solidFill>
              </a:rPr>
              <a:t>j </a:t>
            </a:r>
            <a:r>
              <a:rPr lang="en-US" altLang="en-US" sz="2200">
                <a:solidFill>
                  <a:schemeClr val="tx1"/>
                </a:solidFill>
                <a:sym typeface="Symbol" pitchFamily="18" charset="2"/>
              </a:rPr>
              <a:t> </a:t>
            </a:r>
            <a:r>
              <a:rPr lang="en-US" altLang="en-US" sz="2200" i="1">
                <a:solidFill>
                  <a:schemeClr val="tx1"/>
                </a:solidFill>
              </a:rPr>
              <a:t>J</a:t>
            </a:r>
          </a:p>
        </p:txBody>
      </p:sp>
      <p:sp>
        <p:nvSpPr>
          <p:cNvPr id="11285" name="Rectangle 119"/>
          <p:cNvSpPr>
            <a:spLocks noChangeArrowheads="1"/>
          </p:cNvSpPr>
          <p:nvPr/>
        </p:nvSpPr>
        <p:spPr bwMode="auto">
          <a:xfrm>
            <a:off x="2160588" y="1825625"/>
            <a:ext cx="3508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1">
                <a:solidFill>
                  <a:schemeClr val="tx1"/>
                </a:solidFill>
              </a:rPr>
              <a:t>i</a:t>
            </a:r>
            <a:r>
              <a:rPr lang="en-US" altLang="en-US" sz="1800">
                <a:solidFill>
                  <a:schemeClr val="tx1"/>
                </a:solidFill>
                <a:latin typeface="Symbol" pitchFamily="18" charset="2"/>
              </a:rPr>
              <a:t>Î</a:t>
            </a:r>
            <a:r>
              <a:rPr lang="en-US" altLang="en-US" sz="1800" i="1">
                <a:solidFill>
                  <a:schemeClr val="tx1"/>
                </a:solidFill>
                <a:latin typeface="Times New Roman" pitchFamily="18" charset="0"/>
              </a:rPr>
              <a:t>I</a:t>
            </a:r>
          </a:p>
        </p:txBody>
      </p:sp>
      <p:sp>
        <p:nvSpPr>
          <p:cNvPr id="11286" name="Rectangle 120"/>
          <p:cNvSpPr>
            <a:spLocks noChangeArrowheads="1"/>
          </p:cNvSpPr>
          <p:nvPr/>
        </p:nvSpPr>
        <p:spPr bwMode="auto">
          <a:xfrm>
            <a:off x="2592388" y="1822450"/>
            <a:ext cx="434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1">
                <a:solidFill>
                  <a:schemeClr val="tx1"/>
                </a:solidFill>
              </a:rPr>
              <a:t>j</a:t>
            </a:r>
            <a:r>
              <a:rPr lang="en-US" altLang="en-US" sz="1800">
                <a:solidFill>
                  <a:schemeClr val="tx1"/>
                </a:solidFill>
                <a:latin typeface="Symbol" pitchFamily="18" charset="2"/>
              </a:rPr>
              <a:t>Î</a:t>
            </a:r>
            <a:r>
              <a:rPr lang="en-US" altLang="en-US" sz="1800" i="1">
                <a:solidFill>
                  <a:schemeClr val="tx1"/>
                </a:solidFill>
                <a:latin typeface="Times New Roman" pitchFamily="18" charset="0"/>
              </a:rPr>
              <a:t>J</a:t>
            </a:r>
          </a:p>
        </p:txBody>
      </p:sp>
      <p:sp>
        <p:nvSpPr>
          <p:cNvPr id="11287" name="Rectangle 121"/>
          <p:cNvSpPr>
            <a:spLocks noChangeArrowheads="1"/>
          </p:cNvSpPr>
          <p:nvPr/>
        </p:nvSpPr>
        <p:spPr bwMode="auto">
          <a:xfrm>
            <a:off x="2184400" y="2835275"/>
            <a:ext cx="350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1">
                <a:solidFill>
                  <a:schemeClr val="tx1"/>
                </a:solidFill>
              </a:rPr>
              <a:t>i</a:t>
            </a:r>
            <a:r>
              <a:rPr lang="en-US" altLang="en-US" sz="1800">
                <a:solidFill>
                  <a:schemeClr val="tx1"/>
                </a:solidFill>
                <a:latin typeface="Symbol" pitchFamily="18" charset="2"/>
              </a:rPr>
              <a:t>Î</a:t>
            </a:r>
            <a:r>
              <a:rPr lang="en-US" altLang="en-US" sz="1800" i="1">
                <a:solidFill>
                  <a:schemeClr val="tx1"/>
                </a:solidFill>
                <a:latin typeface="Times New Roman" pitchFamily="18" charset="0"/>
              </a:rPr>
              <a:t>I</a:t>
            </a:r>
          </a:p>
        </p:txBody>
      </p:sp>
      <p:sp>
        <p:nvSpPr>
          <p:cNvPr id="11288" name="Rectangle 122"/>
          <p:cNvSpPr>
            <a:spLocks noChangeArrowheads="1"/>
          </p:cNvSpPr>
          <p:nvPr/>
        </p:nvSpPr>
        <p:spPr bwMode="auto">
          <a:xfrm>
            <a:off x="4838700" y="3175000"/>
            <a:ext cx="8382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a:solidFill>
                  <a:schemeClr val="tx1"/>
                </a:solidFill>
                <a:latin typeface="Symbol" pitchFamily="18" charset="2"/>
              </a:rPr>
              <a:t>"</a:t>
            </a:r>
            <a:r>
              <a:rPr lang="en-US" altLang="en-US" sz="2200">
                <a:solidFill>
                  <a:schemeClr val="tx1"/>
                </a:solidFill>
              </a:rPr>
              <a:t> </a:t>
            </a:r>
            <a:r>
              <a:rPr lang="en-US" altLang="en-US" sz="2200" i="1">
                <a:solidFill>
                  <a:schemeClr val="tx1"/>
                </a:solidFill>
              </a:rPr>
              <a:t>i </a:t>
            </a:r>
            <a:r>
              <a:rPr lang="en-US" altLang="en-US" sz="2200">
                <a:solidFill>
                  <a:schemeClr val="tx1"/>
                </a:solidFill>
                <a:sym typeface="Symbol" pitchFamily="18" charset="2"/>
              </a:rPr>
              <a:t> </a:t>
            </a:r>
            <a:r>
              <a:rPr lang="en-US" altLang="en-US" sz="2200" i="1">
                <a:solidFill>
                  <a:schemeClr val="tx1"/>
                </a:solidFill>
              </a:rPr>
              <a:t>I</a:t>
            </a:r>
          </a:p>
        </p:txBody>
      </p:sp>
      <p:sp>
        <p:nvSpPr>
          <p:cNvPr id="11289" name="Rectangle 123"/>
          <p:cNvSpPr>
            <a:spLocks noChangeArrowheads="1"/>
          </p:cNvSpPr>
          <p:nvPr/>
        </p:nvSpPr>
        <p:spPr bwMode="auto">
          <a:xfrm>
            <a:off x="2224088" y="3492500"/>
            <a:ext cx="434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1">
                <a:solidFill>
                  <a:schemeClr val="tx1"/>
                </a:solidFill>
              </a:rPr>
              <a:t>j</a:t>
            </a:r>
            <a:r>
              <a:rPr lang="en-US" altLang="en-US" sz="1800">
                <a:solidFill>
                  <a:schemeClr val="tx1"/>
                </a:solidFill>
                <a:latin typeface="Symbol" pitchFamily="18" charset="2"/>
              </a:rPr>
              <a:t>Î</a:t>
            </a:r>
            <a:r>
              <a:rPr lang="en-US" altLang="en-US" sz="1800" i="1">
                <a:solidFill>
                  <a:schemeClr val="tx1"/>
                </a:solidFill>
                <a:latin typeface="Times New Roman" pitchFamily="18" charset="0"/>
              </a:rPr>
              <a:t>J</a:t>
            </a:r>
          </a:p>
        </p:txBody>
      </p:sp>
      <p:grpSp>
        <p:nvGrpSpPr>
          <p:cNvPr id="11290" name="Group 130"/>
          <p:cNvGrpSpPr>
            <a:grpSpLocks/>
          </p:cNvGrpSpPr>
          <p:nvPr/>
        </p:nvGrpSpPr>
        <p:grpSpPr bwMode="auto">
          <a:xfrm>
            <a:off x="2214563" y="4713288"/>
            <a:ext cx="4365625" cy="719137"/>
            <a:chOff x="1395" y="2401"/>
            <a:chExt cx="2750" cy="453"/>
          </a:xfrm>
        </p:grpSpPr>
        <p:sp>
          <p:nvSpPr>
            <p:cNvPr id="11298" name="Rectangle 53"/>
            <p:cNvSpPr>
              <a:spLocks noChangeArrowheads="1"/>
            </p:cNvSpPr>
            <p:nvPr/>
          </p:nvSpPr>
          <p:spPr bwMode="auto">
            <a:xfrm>
              <a:off x="1423" y="2401"/>
              <a:ext cx="16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900">
                  <a:solidFill>
                    <a:schemeClr val="tx1"/>
                  </a:solidFill>
                  <a:latin typeface="Symbol" pitchFamily="18" charset="2"/>
                </a:rPr>
                <a:t>å</a:t>
              </a:r>
              <a:endParaRPr lang="en-US" altLang="en-US" sz="2400">
                <a:solidFill>
                  <a:schemeClr val="tx1"/>
                </a:solidFill>
                <a:latin typeface="Times New Roman" pitchFamily="18" charset="0"/>
              </a:endParaRPr>
            </a:p>
          </p:txBody>
        </p:sp>
        <p:sp>
          <p:nvSpPr>
            <p:cNvPr id="11299" name="Rectangle 58"/>
            <p:cNvSpPr>
              <a:spLocks noChangeArrowheads="1"/>
            </p:cNvSpPr>
            <p:nvPr/>
          </p:nvSpPr>
          <p:spPr bwMode="auto">
            <a:xfrm>
              <a:off x="1670" y="2442"/>
              <a:ext cx="12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200" i="1">
                  <a:solidFill>
                    <a:schemeClr val="tx1"/>
                  </a:solidFill>
                </a:rPr>
                <a:t>a</a:t>
              </a:r>
              <a:r>
                <a:rPr lang="en-US" altLang="en-US" sz="2200" i="1" baseline="-25000">
                  <a:solidFill>
                    <a:schemeClr val="tx1"/>
                  </a:solidFill>
                </a:rPr>
                <a:t>ik</a:t>
              </a:r>
              <a:r>
                <a:rPr lang="en-US" altLang="en-US" sz="2200" i="1">
                  <a:solidFill>
                    <a:schemeClr val="tx1"/>
                  </a:solidFill>
                </a:rPr>
                <a:t>x</a:t>
              </a:r>
              <a:r>
                <a:rPr lang="en-US" altLang="en-US" sz="2200" i="1" baseline="-25000">
                  <a:solidFill>
                    <a:schemeClr val="tx1"/>
                  </a:solidFill>
                </a:rPr>
                <a:t>ij</a:t>
              </a:r>
              <a:r>
                <a:rPr lang="en-US" altLang="en-US" sz="2200" i="1">
                  <a:solidFill>
                    <a:schemeClr val="tx1"/>
                  </a:solidFill>
                </a:rPr>
                <a:t> </a:t>
              </a:r>
              <a:r>
                <a:rPr lang="en-US" altLang="en-US" sz="2200">
                  <a:solidFill>
                    <a:schemeClr val="tx1"/>
                  </a:solidFill>
                  <a:latin typeface="Symbol" pitchFamily="18" charset="2"/>
                </a:rPr>
                <a:t>£ </a:t>
              </a:r>
              <a:r>
                <a:rPr lang="en-US" altLang="en-US" sz="2200" i="1">
                  <a:solidFill>
                    <a:schemeClr val="tx1"/>
                  </a:solidFill>
                </a:rPr>
                <a:t>u</a:t>
              </a:r>
              <a:r>
                <a:rPr lang="en-US" altLang="en-US" sz="2200" i="1" baseline="-25000">
                  <a:solidFill>
                    <a:schemeClr val="tx1"/>
                  </a:solidFill>
                </a:rPr>
                <a:t>jk</a:t>
              </a:r>
              <a:r>
                <a:rPr lang="en-US" altLang="en-US" sz="2200" i="1">
                  <a:solidFill>
                    <a:schemeClr val="tx1"/>
                  </a:solidFill>
                </a:rPr>
                <a:t>d</a:t>
              </a:r>
              <a:r>
                <a:rPr lang="en-US" altLang="en-US" sz="2200" i="1" baseline="-25000">
                  <a:solidFill>
                    <a:schemeClr val="tx1"/>
                  </a:solidFill>
                </a:rPr>
                <a:t>j</a:t>
              </a:r>
              <a:r>
                <a:rPr lang="en-US" altLang="en-US" sz="2200">
                  <a:solidFill>
                    <a:schemeClr val="tx1"/>
                  </a:solidFill>
                  <a:latin typeface="Symbol" pitchFamily="18" charset="2"/>
                </a:rPr>
                <a:t> </a:t>
              </a:r>
            </a:p>
          </p:txBody>
        </p:sp>
        <p:sp>
          <p:nvSpPr>
            <p:cNvPr id="11300" name="Rectangle 124"/>
            <p:cNvSpPr>
              <a:spLocks noChangeArrowheads="1"/>
            </p:cNvSpPr>
            <p:nvPr/>
          </p:nvSpPr>
          <p:spPr bwMode="auto">
            <a:xfrm>
              <a:off x="1395" y="2681"/>
              <a:ext cx="2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1">
                  <a:solidFill>
                    <a:schemeClr val="tx1"/>
                  </a:solidFill>
                </a:rPr>
                <a:t>i</a:t>
              </a:r>
              <a:r>
                <a:rPr lang="en-US" altLang="en-US" sz="1800">
                  <a:solidFill>
                    <a:schemeClr val="tx1"/>
                  </a:solidFill>
                  <a:latin typeface="Symbol" pitchFamily="18" charset="2"/>
                </a:rPr>
                <a:t>Î</a:t>
              </a:r>
              <a:r>
                <a:rPr lang="en-US" altLang="en-US" sz="1800" i="1">
                  <a:solidFill>
                    <a:schemeClr val="tx1"/>
                  </a:solidFill>
                  <a:latin typeface="Times New Roman" pitchFamily="18" charset="0"/>
                </a:rPr>
                <a:t>I</a:t>
              </a:r>
            </a:p>
          </p:txBody>
        </p:sp>
        <p:sp>
          <p:nvSpPr>
            <p:cNvPr id="11301" name="Rectangle 127"/>
            <p:cNvSpPr>
              <a:spLocks noChangeArrowheads="1"/>
            </p:cNvSpPr>
            <p:nvPr/>
          </p:nvSpPr>
          <p:spPr bwMode="auto">
            <a:xfrm>
              <a:off x="3056" y="2447"/>
              <a:ext cx="108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a:solidFill>
                    <a:schemeClr val="tx1"/>
                  </a:solidFill>
                  <a:latin typeface="Symbol" pitchFamily="18" charset="2"/>
                </a:rPr>
                <a:t>"</a:t>
              </a:r>
              <a:r>
                <a:rPr lang="en-US" altLang="en-US" sz="2200">
                  <a:solidFill>
                    <a:schemeClr val="tx1"/>
                  </a:solidFill>
                </a:rPr>
                <a:t> </a:t>
              </a:r>
              <a:r>
                <a:rPr lang="en-US" altLang="en-US" sz="2200" i="1">
                  <a:solidFill>
                    <a:schemeClr val="tx1"/>
                  </a:solidFill>
                </a:rPr>
                <a:t>j </a:t>
              </a:r>
              <a:r>
                <a:rPr lang="en-US" altLang="en-US" sz="2200">
                  <a:solidFill>
                    <a:schemeClr val="tx1"/>
                  </a:solidFill>
                  <a:sym typeface="Symbol" pitchFamily="18" charset="2"/>
                </a:rPr>
                <a:t> </a:t>
              </a:r>
              <a:r>
                <a:rPr lang="en-US" altLang="en-US" sz="2200" i="1">
                  <a:solidFill>
                    <a:schemeClr val="tx1"/>
                  </a:solidFill>
                </a:rPr>
                <a:t>J</a:t>
              </a:r>
              <a:r>
                <a:rPr lang="en-US" altLang="en-US" sz="2200">
                  <a:solidFill>
                    <a:schemeClr val="tx1"/>
                  </a:solidFill>
                </a:rPr>
                <a:t>,</a:t>
              </a:r>
              <a:r>
                <a:rPr lang="en-US" altLang="en-US" sz="2200" i="1">
                  <a:solidFill>
                    <a:schemeClr val="tx1"/>
                  </a:solidFill>
                </a:rPr>
                <a:t> k</a:t>
              </a:r>
              <a:r>
                <a:rPr lang="en-US" altLang="en-US" sz="2200">
                  <a:solidFill>
                    <a:schemeClr val="tx1"/>
                  </a:solidFill>
                  <a:sym typeface="Symbol" pitchFamily="18" charset="2"/>
                </a:rPr>
                <a:t></a:t>
              </a:r>
              <a:r>
                <a:rPr lang="en-US" altLang="en-US" sz="2200" i="1">
                  <a:solidFill>
                    <a:schemeClr val="tx1"/>
                  </a:solidFill>
                </a:rPr>
                <a:t>K </a:t>
              </a:r>
            </a:p>
          </p:txBody>
        </p:sp>
      </p:grpSp>
      <p:grpSp>
        <p:nvGrpSpPr>
          <p:cNvPr id="11291" name="Group 131"/>
          <p:cNvGrpSpPr>
            <a:grpSpLocks/>
          </p:cNvGrpSpPr>
          <p:nvPr/>
        </p:nvGrpSpPr>
        <p:grpSpPr bwMode="auto">
          <a:xfrm>
            <a:off x="2200275" y="3905250"/>
            <a:ext cx="4338638" cy="711200"/>
            <a:chOff x="1410" y="2900"/>
            <a:chExt cx="2733" cy="448"/>
          </a:xfrm>
        </p:grpSpPr>
        <p:sp>
          <p:nvSpPr>
            <p:cNvPr id="11294" name="Rectangle 74"/>
            <p:cNvSpPr>
              <a:spLocks noChangeArrowheads="1"/>
            </p:cNvSpPr>
            <p:nvPr/>
          </p:nvSpPr>
          <p:spPr bwMode="auto">
            <a:xfrm>
              <a:off x="1432" y="2900"/>
              <a:ext cx="16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900">
                  <a:solidFill>
                    <a:schemeClr val="tx1"/>
                  </a:solidFill>
                  <a:latin typeface="Symbol" pitchFamily="18" charset="2"/>
                </a:rPr>
                <a:t>å</a:t>
              </a:r>
              <a:endParaRPr lang="en-US" altLang="en-US" sz="2400">
                <a:solidFill>
                  <a:schemeClr val="tx1"/>
                </a:solidFill>
                <a:latin typeface="Times New Roman" pitchFamily="18" charset="0"/>
              </a:endParaRPr>
            </a:p>
          </p:txBody>
        </p:sp>
        <p:sp>
          <p:nvSpPr>
            <p:cNvPr id="11295" name="Rectangle 125"/>
            <p:cNvSpPr>
              <a:spLocks noChangeArrowheads="1"/>
            </p:cNvSpPr>
            <p:nvPr/>
          </p:nvSpPr>
          <p:spPr bwMode="auto">
            <a:xfrm>
              <a:off x="1679" y="2937"/>
              <a:ext cx="98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200" i="1">
                  <a:solidFill>
                    <a:schemeClr val="tx1"/>
                  </a:solidFill>
                </a:rPr>
                <a:t>a</a:t>
              </a:r>
              <a:r>
                <a:rPr lang="en-US" altLang="en-US" sz="2200" i="1" baseline="-25000">
                  <a:solidFill>
                    <a:schemeClr val="tx1"/>
                  </a:solidFill>
                </a:rPr>
                <a:t>ik</a:t>
              </a:r>
              <a:r>
                <a:rPr lang="en-US" altLang="en-US" sz="2200" i="1">
                  <a:solidFill>
                    <a:schemeClr val="tx1"/>
                  </a:solidFill>
                </a:rPr>
                <a:t>x</a:t>
              </a:r>
              <a:r>
                <a:rPr lang="en-US" altLang="en-US" sz="2200" i="1" baseline="-25000">
                  <a:solidFill>
                    <a:schemeClr val="tx1"/>
                  </a:solidFill>
                </a:rPr>
                <a:t>ij </a:t>
              </a:r>
              <a:r>
                <a:rPr lang="en-US" altLang="en-US" sz="2200">
                  <a:solidFill>
                    <a:schemeClr val="tx1"/>
                  </a:solidFill>
                  <a:latin typeface="Symbol" pitchFamily="18" charset="2"/>
                </a:rPr>
                <a:t>³ </a:t>
              </a:r>
              <a:r>
                <a:rPr lang="en-US" altLang="en-US" sz="2300" i="1">
                  <a:solidFill>
                    <a:schemeClr val="tx1"/>
                  </a:solidFill>
                </a:rPr>
                <a:t>l</a:t>
              </a:r>
              <a:r>
                <a:rPr lang="en-US" altLang="en-US" sz="2300" i="1" baseline="-25000">
                  <a:solidFill>
                    <a:schemeClr val="tx1"/>
                  </a:solidFill>
                </a:rPr>
                <a:t>jk </a:t>
              </a:r>
              <a:r>
                <a:rPr lang="en-US" altLang="en-US" sz="2300" i="1">
                  <a:solidFill>
                    <a:schemeClr val="tx1"/>
                  </a:solidFill>
                </a:rPr>
                <a:t>d</a:t>
              </a:r>
              <a:r>
                <a:rPr lang="en-US" altLang="en-US" sz="2300" i="1" baseline="-25000">
                  <a:solidFill>
                    <a:schemeClr val="tx1"/>
                  </a:solidFill>
                </a:rPr>
                <a:t>j</a:t>
              </a:r>
            </a:p>
          </p:txBody>
        </p:sp>
        <p:sp>
          <p:nvSpPr>
            <p:cNvPr id="11296" name="Rectangle 126"/>
            <p:cNvSpPr>
              <a:spLocks noChangeArrowheads="1"/>
            </p:cNvSpPr>
            <p:nvPr/>
          </p:nvSpPr>
          <p:spPr bwMode="auto">
            <a:xfrm>
              <a:off x="1410" y="3175"/>
              <a:ext cx="2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1800" i="1">
                  <a:solidFill>
                    <a:schemeClr val="tx1"/>
                  </a:solidFill>
                </a:rPr>
                <a:t>i</a:t>
              </a:r>
              <a:r>
                <a:rPr lang="en-US" altLang="en-US" sz="1800">
                  <a:solidFill>
                    <a:schemeClr val="tx1"/>
                  </a:solidFill>
                  <a:latin typeface="Symbol" pitchFamily="18" charset="2"/>
                </a:rPr>
                <a:t>Î</a:t>
              </a:r>
              <a:r>
                <a:rPr lang="en-US" altLang="en-US" sz="1800" i="1">
                  <a:solidFill>
                    <a:schemeClr val="tx1"/>
                  </a:solidFill>
                  <a:latin typeface="Times New Roman" pitchFamily="18" charset="0"/>
                </a:rPr>
                <a:t>I</a:t>
              </a:r>
            </a:p>
          </p:txBody>
        </p:sp>
        <p:sp>
          <p:nvSpPr>
            <p:cNvPr id="11297" name="Rectangle 128"/>
            <p:cNvSpPr>
              <a:spLocks noChangeArrowheads="1"/>
            </p:cNvSpPr>
            <p:nvPr/>
          </p:nvSpPr>
          <p:spPr bwMode="auto">
            <a:xfrm>
              <a:off x="3054" y="2960"/>
              <a:ext cx="108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a:solidFill>
                    <a:schemeClr val="tx1"/>
                  </a:solidFill>
                  <a:latin typeface="Symbol" pitchFamily="18" charset="2"/>
                </a:rPr>
                <a:t>"</a:t>
              </a:r>
              <a:r>
                <a:rPr lang="en-US" altLang="en-US" sz="2200">
                  <a:solidFill>
                    <a:schemeClr val="tx1"/>
                  </a:solidFill>
                </a:rPr>
                <a:t> </a:t>
              </a:r>
              <a:r>
                <a:rPr lang="en-US" altLang="en-US" sz="2200" i="1">
                  <a:solidFill>
                    <a:schemeClr val="tx1"/>
                  </a:solidFill>
                </a:rPr>
                <a:t>j </a:t>
              </a:r>
              <a:r>
                <a:rPr lang="en-US" altLang="en-US" sz="2200">
                  <a:solidFill>
                    <a:schemeClr val="tx1"/>
                  </a:solidFill>
                  <a:sym typeface="Symbol" pitchFamily="18" charset="2"/>
                </a:rPr>
                <a:t> </a:t>
              </a:r>
              <a:r>
                <a:rPr lang="en-US" altLang="en-US" sz="2200" i="1">
                  <a:solidFill>
                    <a:schemeClr val="tx1"/>
                  </a:solidFill>
                </a:rPr>
                <a:t>J</a:t>
              </a:r>
              <a:r>
                <a:rPr lang="en-US" altLang="en-US" sz="2200">
                  <a:solidFill>
                    <a:schemeClr val="tx1"/>
                  </a:solidFill>
                </a:rPr>
                <a:t>,</a:t>
              </a:r>
              <a:r>
                <a:rPr lang="en-US" altLang="en-US" sz="2200" i="1">
                  <a:solidFill>
                    <a:schemeClr val="tx1"/>
                  </a:solidFill>
                </a:rPr>
                <a:t> k</a:t>
              </a:r>
              <a:r>
                <a:rPr lang="en-US" altLang="en-US" sz="2200">
                  <a:solidFill>
                    <a:schemeClr val="tx1"/>
                  </a:solidFill>
                  <a:sym typeface="Symbol" pitchFamily="18" charset="2"/>
                </a:rPr>
                <a:t></a:t>
              </a:r>
              <a:r>
                <a:rPr lang="en-US" altLang="en-US" sz="2200" i="1">
                  <a:solidFill>
                    <a:schemeClr val="tx1"/>
                  </a:solidFill>
                </a:rPr>
                <a:t>K </a:t>
              </a:r>
            </a:p>
          </p:txBody>
        </p:sp>
      </p:grpSp>
      <p:sp>
        <p:nvSpPr>
          <p:cNvPr id="11292" name="Rectangle 129"/>
          <p:cNvSpPr>
            <a:spLocks noChangeArrowheads="1"/>
          </p:cNvSpPr>
          <p:nvPr/>
        </p:nvSpPr>
        <p:spPr bwMode="auto">
          <a:xfrm>
            <a:off x="4913313" y="5499100"/>
            <a:ext cx="1617662"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bg1"/>
                </a:solidFill>
                <a:latin typeface="Bookman Old Style" pitchFamily="18" charset="0"/>
              </a:defRPr>
            </a:lvl1pPr>
            <a:lvl2pPr marL="742950" indent="-285750">
              <a:spcBef>
                <a:spcPct val="20000"/>
              </a:spcBef>
              <a:buChar char="–"/>
              <a:defRPr sz="2800">
                <a:solidFill>
                  <a:schemeClr val="bg1"/>
                </a:solidFill>
                <a:latin typeface="Bookman Old Style" pitchFamily="18" charset="0"/>
              </a:defRPr>
            </a:lvl2pPr>
            <a:lvl3pPr marL="1143000" indent="-228600">
              <a:spcBef>
                <a:spcPct val="20000"/>
              </a:spcBef>
              <a:buChar char="•"/>
              <a:defRPr sz="2400">
                <a:solidFill>
                  <a:schemeClr val="bg1"/>
                </a:solidFill>
                <a:latin typeface="Bookman Old Style" pitchFamily="18" charset="0"/>
              </a:defRPr>
            </a:lvl3pPr>
            <a:lvl4pPr marL="1600200" indent="-228600">
              <a:spcBef>
                <a:spcPct val="20000"/>
              </a:spcBef>
              <a:buChar char="–"/>
              <a:defRPr sz="2000">
                <a:solidFill>
                  <a:schemeClr val="bg1"/>
                </a:solidFill>
                <a:latin typeface="Bookman Old Style" pitchFamily="18" charset="0"/>
              </a:defRPr>
            </a:lvl4pPr>
            <a:lvl5pPr marL="2057400" indent="-228600">
              <a:spcBef>
                <a:spcPct val="20000"/>
              </a:spcBef>
              <a:buChar char="»"/>
              <a:defRPr sz="2000">
                <a:solidFill>
                  <a:schemeClr val="bg1"/>
                </a:solidFill>
                <a:latin typeface="Bookman Old Style" pitchFamily="18" charset="0"/>
              </a:defRPr>
            </a:lvl5pPr>
            <a:lvl6pPr marL="2514600" indent="-228600" eaLnBrk="0" fontAlgn="base" hangingPunct="0">
              <a:spcBef>
                <a:spcPct val="20000"/>
              </a:spcBef>
              <a:spcAft>
                <a:spcPct val="0"/>
              </a:spcAft>
              <a:buChar char="»"/>
              <a:defRPr sz="2000">
                <a:solidFill>
                  <a:schemeClr val="bg1"/>
                </a:solidFill>
                <a:latin typeface="Bookman Old Style" pitchFamily="18" charset="0"/>
              </a:defRPr>
            </a:lvl6pPr>
            <a:lvl7pPr marL="2971800" indent="-228600" eaLnBrk="0" fontAlgn="base" hangingPunct="0">
              <a:spcBef>
                <a:spcPct val="20000"/>
              </a:spcBef>
              <a:spcAft>
                <a:spcPct val="0"/>
              </a:spcAft>
              <a:buChar char="»"/>
              <a:defRPr sz="2000">
                <a:solidFill>
                  <a:schemeClr val="bg1"/>
                </a:solidFill>
                <a:latin typeface="Bookman Old Style" pitchFamily="18" charset="0"/>
              </a:defRPr>
            </a:lvl7pPr>
            <a:lvl8pPr marL="3429000" indent="-228600" eaLnBrk="0" fontAlgn="base" hangingPunct="0">
              <a:spcBef>
                <a:spcPct val="20000"/>
              </a:spcBef>
              <a:spcAft>
                <a:spcPct val="0"/>
              </a:spcAft>
              <a:buChar char="»"/>
              <a:defRPr sz="2000">
                <a:solidFill>
                  <a:schemeClr val="bg1"/>
                </a:solidFill>
                <a:latin typeface="Bookman Old Style" pitchFamily="18" charset="0"/>
              </a:defRPr>
            </a:lvl8pPr>
            <a:lvl9pPr marL="3886200" indent="-228600" eaLnBrk="0" fontAlgn="base" hangingPunct="0">
              <a:spcBef>
                <a:spcPct val="20000"/>
              </a:spcBef>
              <a:spcAft>
                <a:spcPct val="0"/>
              </a:spcAft>
              <a:buChar char="»"/>
              <a:defRPr sz="2000">
                <a:solidFill>
                  <a:schemeClr val="bg1"/>
                </a:solidFill>
                <a:latin typeface="Bookman Old Style" pitchFamily="18" charset="0"/>
              </a:defRPr>
            </a:lvl9pPr>
          </a:lstStyle>
          <a:p>
            <a:pPr>
              <a:spcBef>
                <a:spcPct val="0"/>
              </a:spcBef>
              <a:buFontTx/>
              <a:buNone/>
            </a:pPr>
            <a:r>
              <a:rPr lang="en-US" altLang="en-US" sz="2300">
                <a:solidFill>
                  <a:schemeClr val="tx1"/>
                </a:solidFill>
                <a:latin typeface="Symbol" pitchFamily="18" charset="2"/>
              </a:rPr>
              <a:t>"</a:t>
            </a:r>
            <a:r>
              <a:rPr lang="en-US" altLang="en-US" sz="2200">
                <a:solidFill>
                  <a:schemeClr val="tx1"/>
                </a:solidFill>
              </a:rPr>
              <a:t> </a:t>
            </a:r>
            <a:r>
              <a:rPr lang="en-US" altLang="en-US" sz="2200" i="1">
                <a:solidFill>
                  <a:schemeClr val="tx1"/>
                </a:solidFill>
              </a:rPr>
              <a:t>i </a:t>
            </a:r>
            <a:r>
              <a:rPr lang="en-US" altLang="en-US" sz="2200">
                <a:solidFill>
                  <a:schemeClr val="tx1"/>
                </a:solidFill>
                <a:sym typeface="Symbol" pitchFamily="18" charset="2"/>
              </a:rPr>
              <a:t> </a:t>
            </a:r>
            <a:r>
              <a:rPr lang="en-US" altLang="en-US" sz="2200" i="1">
                <a:solidFill>
                  <a:schemeClr val="tx1"/>
                </a:solidFill>
              </a:rPr>
              <a:t>I</a:t>
            </a:r>
            <a:r>
              <a:rPr lang="en-US" altLang="en-US" sz="2200">
                <a:solidFill>
                  <a:schemeClr val="tx1"/>
                </a:solidFill>
              </a:rPr>
              <a:t>,</a:t>
            </a:r>
            <a:r>
              <a:rPr lang="en-US" altLang="en-US" sz="2200" i="1">
                <a:solidFill>
                  <a:schemeClr val="tx1"/>
                </a:solidFill>
              </a:rPr>
              <a:t> j </a:t>
            </a:r>
            <a:r>
              <a:rPr lang="en-US" altLang="en-US" sz="2200">
                <a:solidFill>
                  <a:schemeClr val="tx1"/>
                </a:solidFill>
                <a:sym typeface="Symbol" pitchFamily="18" charset="2"/>
              </a:rPr>
              <a:t> </a:t>
            </a:r>
            <a:r>
              <a:rPr lang="en-US" altLang="en-US" sz="2200" i="1">
                <a:solidFill>
                  <a:schemeClr val="tx1"/>
                </a:solidFill>
              </a:rPr>
              <a:t>J</a:t>
            </a:r>
          </a:p>
        </p:txBody>
      </p:sp>
      <p:sp>
        <p:nvSpPr>
          <p:cNvPr id="11293" name="Rectangle 132"/>
          <p:cNvSpPr>
            <a:spLocks noGrp="1" noChangeArrowheads="1"/>
          </p:cNvSpPr>
          <p:nvPr>
            <p:ph type="title"/>
          </p:nvPr>
        </p:nvSpPr>
        <p:spPr>
          <a:xfrm>
            <a:off x="292100" y="330200"/>
            <a:ext cx="8610600" cy="787400"/>
          </a:xfrm>
        </p:spPr>
        <p:txBody>
          <a:bodyPr/>
          <a:lstStyle/>
          <a:p>
            <a:r>
              <a:rPr lang="en-US" altLang="en-US" sz="3400" dirty="0" smtClean="0">
                <a:solidFill>
                  <a:schemeClr val="tx1"/>
                </a:solidFill>
                <a:latin typeface="Times New Roman" panose="02020603050405020304" pitchFamily="18" charset="0"/>
                <a:cs typeface="Times New Roman" panose="02020603050405020304" pitchFamily="18" charset="0"/>
              </a:rPr>
              <a:t>LP Formulation of  Mix Problem</a:t>
            </a:r>
          </a:p>
        </p:txBody>
      </p:sp>
    </p:spTree>
    <p:extLst>
      <p:ext uri="{BB962C8B-B14F-4D97-AF65-F5344CB8AC3E}">
        <p14:creationId xmlns:p14="http://schemas.microsoft.com/office/powerpoint/2010/main" val="3752947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21F377FA-3706-488F-A959-D4FA3CFF04BB}" type="slidenum">
              <a:rPr lang="en-US" altLang="en-US" smtClean="0"/>
              <a:pPr>
                <a:defRPr/>
              </a:pPr>
              <a:t>47</a:t>
            </a:fld>
            <a:r>
              <a:rPr lang="en-US" altLang="en-US" smtClean="0"/>
              <a:t> of 52</a:t>
            </a:r>
            <a:endParaRPr lang="en-US" altLang="en-US"/>
          </a:p>
        </p:txBody>
      </p:sp>
    </p:spTree>
    <p:extLst>
      <p:ext uri="{BB962C8B-B14F-4D97-AF65-F5344CB8AC3E}">
        <p14:creationId xmlns:p14="http://schemas.microsoft.com/office/powerpoint/2010/main" val="693130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tr-TR" dirty="0" smtClean="0">
                <a:solidFill>
                  <a:schemeClr val="accent1">
                    <a:lumMod val="50000"/>
                  </a:schemeClr>
                </a:solidFill>
              </a:rPr>
              <a:t>LP:Labor Planning</a:t>
            </a:r>
          </a:p>
        </p:txBody>
      </p:sp>
      <p:sp>
        <p:nvSpPr>
          <p:cNvPr id="49157" name="Rectangle 3"/>
          <p:cNvSpPr>
            <a:spLocks noGrp="1" noChangeArrowheads="1"/>
          </p:cNvSpPr>
          <p:nvPr>
            <p:ph sz="quarter" idx="1"/>
          </p:nvPr>
        </p:nvSpPr>
        <p:spPr>
          <a:xfrm>
            <a:off x="0" y="1268413"/>
            <a:ext cx="7650163" cy="4497387"/>
          </a:xfrm>
        </p:spPr>
        <p:txBody>
          <a:bodyPr/>
          <a:lstStyle/>
          <a:p>
            <a:pPr>
              <a:lnSpc>
                <a:spcPct val="90000"/>
              </a:lnSpc>
            </a:pPr>
            <a:r>
              <a:rPr lang="tr-TR" sz="2400" dirty="0" smtClean="0"/>
              <a:t>Addresses staffing needs over a specific time period.</a:t>
            </a:r>
          </a:p>
          <a:p>
            <a:pPr>
              <a:lnSpc>
                <a:spcPct val="90000"/>
              </a:lnSpc>
              <a:buFontTx/>
              <a:buNone/>
            </a:pPr>
            <a:endParaRPr lang="tr-TR" sz="2400" dirty="0" smtClean="0"/>
          </a:p>
          <a:p>
            <a:pPr lvl="1">
              <a:lnSpc>
                <a:spcPct val="90000"/>
              </a:lnSpc>
              <a:buFontTx/>
              <a:buNone/>
            </a:pPr>
            <a:r>
              <a:rPr lang="tr-TR" sz="2000" b="1" dirty="0" smtClean="0"/>
              <a:t>Hong Kong Bank of Commerce:</a:t>
            </a:r>
          </a:p>
          <a:p>
            <a:pPr marL="800100" lvl="1" indent="-342900">
              <a:lnSpc>
                <a:spcPct val="90000"/>
              </a:lnSpc>
              <a:buFont typeface="Arial" panose="020B0604020202020204" pitchFamily="34" charset="0"/>
              <a:buChar char="•"/>
            </a:pPr>
            <a:r>
              <a:rPr lang="tr-TR" sz="2400" dirty="0" smtClean="0"/>
              <a:t>12 Full time workers available, but may fire some.</a:t>
            </a:r>
          </a:p>
          <a:p>
            <a:pPr marL="800100" lvl="1" indent="-342900">
              <a:lnSpc>
                <a:spcPct val="90000"/>
              </a:lnSpc>
              <a:buFont typeface="Arial" panose="020B0604020202020204" pitchFamily="34" charset="0"/>
              <a:buChar char="•"/>
            </a:pPr>
            <a:r>
              <a:rPr lang="tr-TR" sz="2400" dirty="0" smtClean="0"/>
              <a:t>Use part time workers who has to work for 4 consequtive hours in a day.</a:t>
            </a:r>
          </a:p>
          <a:p>
            <a:pPr marL="800100" lvl="1" indent="-342900">
              <a:lnSpc>
                <a:spcPct val="90000"/>
              </a:lnSpc>
              <a:buFont typeface="Arial" panose="020B0604020202020204" pitchFamily="34" charset="0"/>
              <a:buChar char="•"/>
            </a:pPr>
            <a:r>
              <a:rPr lang="tr-TR" sz="2400" dirty="0" smtClean="0"/>
              <a:t>Luch time is one hour between 11a.m. and 1p.m. shared by full time workers.</a:t>
            </a:r>
          </a:p>
          <a:p>
            <a:pPr marL="800100" lvl="1" indent="-342900">
              <a:lnSpc>
                <a:spcPct val="90000"/>
              </a:lnSpc>
              <a:buFont typeface="Arial" panose="020B0604020202020204" pitchFamily="34" charset="0"/>
              <a:buChar char="•"/>
            </a:pPr>
            <a:r>
              <a:rPr lang="tr-TR" sz="2400" dirty="0" smtClean="0"/>
              <a:t>Total part time hours is less than 50% of the day’s total requirement.</a:t>
            </a:r>
          </a:p>
          <a:p>
            <a:pPr marL="800100" lvl="1" indent="-342900">
              <a:lnSpc>
                <a:spcPct val="90000"/>
              </a:lnSpc>
              <a:buFont typeface="Arial" panose="020B0604020202020204" pitchFamily="34" charset="0"/>
              <a:buChar char="•"/>
            </a:pPr>
            <a:r>
              <a:rPr lang="tr-TR" sz="2400" dirty="0" smtClean="0"/>
              <a:t>Part-timers earn $4/hr (=$16/day) and full timers earn $50/day.</a:t>
            </a:r>
          </a:p>
          <a:p>
            <a:pPr>
              <a:lnSpc>
                <a:spcPct val="90000"/>
              </a:lnSpc>
              <a:buFontTx/>
              <a:buNone/>
            </a:pPr>
            <a:endParaRPr lang="tr-TR" sz="2800" dirty="0" smtClean="0"/>
          </a:p>
        </p:txBody>
      </p:sp>
      <p:sp>
        <p:nvSpPr>
          <p:cNvPr id="2" name="Slide Number Placeholder 1"/>
          <p:cNvSpPr>
            <a:spLocks noGrp="1"/>
          </p:cNvSpPr>
          <p:nvPr>
            <p:ph type="sldNum" sz="quarter" idx="11"/>
          </p:nvPr>
        </p:nvSpPr>
        <p:spPr/>
        <p:txBody>
          <a:bodyPr/>
          <a:lstStyle/>
          <a:p>
            <a:pPr>
              <a:defRPr/>
            </a:pPr>
            <a:fld id="{21F377FA-3706-488F-A959-D4FA3CFF04BB}" type="slidenum">
              <a:rPr lang="en-US" altLang="en-US" smtClean="0"/>
              <a:pPr>
                <a:defRPr/>
              </a:pPr>
              <a:t>48</a:t>
            </a:fld>
            <a:r>
              <a:rPr lang="en-US" altLang="en-US" smtClean="0"/>
              <a:t> of 52</a:t>
            </a:r>
            <a:endParaRPr lang="en-US" altLang="en-US"/>
          </a:p>
        </p:txBody>
      </p:sp>
    </p:spTree>
    <p:extLst>
      <p:ext uri="{BB962C8B-B14F-4D97-AF65-F5344CB8AC3E}">
        <p14:creationId xmlns:p14="http://schemas.microsoft.com/office/powerpoint/2010/main" val="5467660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9075" y="227013"/>
            <a:ext cx="7477125" cy="754062"/>
          </a:xfrm>
        </p:spPr>
        <p:txBody>
          <a:bodyPr/>
          <a:lstStyle/>
          <a:p>
            <a:r>
              <a:rPr lang="tr-TR" smtClean="0"/>
              <a:t>LP:Labor Planning (Cont’d.)</a:t>
            </a:r>
          </a:p>
        </p:txBody>
      </p:sp>
      <p:graphicFrame>
        <p:nvGraphicFramePr>
          <p:cNvPr id="67649" name="Group 65"/>
          <p:cNvGraphicFramePr>
            <a:graphicFrameLocks noGrp="1"/>
          </p:cNvGraphicFramePr>
          <p:nvPr>
            <p:ph type="tbl" idx="1"/>
          </p:nvPr>
        </p:nvGraphicFramePr>
        <p:xfrm>
          <a:off x="900113" y="1484313"/>
          <a:ext cx="5688012" cy="4114800"/>
        </p:xfrm>
        <a:graphic>
          <a:graphicData uri="http://schemas.openxmlformats.org/drawingml/2006/table">
            <a:tbl>
              <a:tblPr/>
              <a:tblGrid>
                <a:gridCol w="2198687"/>
                <a:gridCol w="3489325"/>
              </a:tblGrid>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Time Period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Minimum labor required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9a.m.-10a.m.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10a.m.-11a.m.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11a.m.-noon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Noon-1p.m.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1p.m.-2p.m.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2p.m.-3p.m.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3p.m.-4p.m.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4p.m.-5p.m.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1"/>
          </p:nvPr>
        </p:nvSpPr>
        <p:spPr/>
        <p:txBody>
          <a:bodyPr/>
          <a:lstStyle/>
          <a:p>
            <a:pPr>
              <a:defRPr/>
            </a:pPr>
            <a:fld id="{3C91DFD4-5904-4250-8C87-8BAA5BEA9ED4}" type="slidenum">
              <a:rPr lang="en-US" altLang="en-US" smtClean="0"/>
              <a:pPr>
                <a:defRPr/>
              </a:pPr>
              <a:t>49</a:t>
            </a:fld>
            <a:r>
              <a:rPr lang="en-US" altLang="en-US" smtClean="0"/>
              <a:t> of 52</a:t>
            </a:r>
            <a:endParaRPr lang="en-US" altLang="en-US"/>
          </a:p>
        </p:txBody>
      </p:sp>
    </p:spTree>
    <p:extLst>
      <p:ext uri="{BB962C8B-B14F-4D97-AF65-F5344CB8AC3E}">
        <p14:creationId xmlns:p14="http://schemas.microsoft.com/office/powerpoint/2010/main" val="2870795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263525" y="1676400"/>
            <a:ext cx="868997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buClr>
                <a:srgbClr val="009999"/>
              </a:buClr>
              <a:buSzPct val="70000"/>
            </a:pPr>
            <a:r>
              <a:rPr lang="en-US" altLang="en-US" sz="2800" i="0">
                <a:solidFill>
                  <a:srgbClr val="000000"/>
                </a:solidFill>
                <a:latin typeface="Times New Roman" panose="02020603050405020304" pitchFamily="18" charset="0"/>
              </a:rPr>
              <a:t>An </a:t>
            </a:r>
            <a:r>
              <a:rPr lang="en-US" altLang="en-US" sz="2800" b="1" i="0">
                <a:solidFill>
                  <a:srgbClr val="FF0000"/>
                </a:solidFill>
                <a:latin typeface="Times New Roman" panose="02020603050405020304" pitchFamily="18" charset="0"/>
              </a:rPr>
              <a:t>infeasible solution </a:t>
            </a:r>
            <a:r>
              <a:rPr lang="en-US" altLang="en-US" sz="2800" i="0">
                <a:solidFill>
                  <a:srgbClr val="000000"/>
                </a:solidFill>
                <a:latin typeface="Times New Roman" panose="02020603050405020304" pitchFamily="18" charset="0"/>
              </a:rPr>
              <a:t>violates </a:t>
            </a:r>
            <a:r>
              <a:rPr lang="en-US" altLang="en-US" sz="2800" b="1" i="0">
                <a:solidFill>
                  <a:srgbClr val="FF0000"/>
                </a:solidFill>
                <a:latin typeface="Times New Roman" panose="02020603050405020304" pitchFamily="18" charset="0"/>
              </a:rPr>
              <a:t>at least one </a:t>
            </a:r>
            <a:r>
              <a:rPr lang="en-US" altLang="en-US" sz="2800" i="0">
                <a:solidFill>
                  <a:srgbClr val="000000"/>
                </a:solidFill>
                <a:latin typeface="Times New Roman" panose="02020603050405020304" pitchFamily="18" charset="0"/>
              </a:rPr>
              <a:t>of the constraints:</a:t>
            </a:r>
          </a:p>
          <a:p>
            <a:pPr>
              <a:buClr>
                <a:srgbClr val="009999"/>
              </a:buClr>
              <a:buSzPct val="70000"/>
              <a:buFont typeface="Wingdings" panose="05000000000000000000" pitchFamily="2" charset="2"/>
              <a:buNone/>
            </a:pPr>
            <a:r>
              <a:rPr lang="en-US" altLang="en-US" sz="2800" i="0">
                <a:solidFill>
                  <a:srgbClr val="000000"/>
                </a:solidFill>
                <a:latin typeface="Times New Roman" panose="02020603050405020304" pitchFamily="18" charset="0"/>
              </a:rPr>
              <a:t>    </a:t>
            </a:r>
          </a:p>
          <a:p>
            <a:pPr>
              <a:buClr>
                <a:srgbClr val="009999"/>
              </a:buClr>
              <a:buSzPct val="70000"/>
              <a:buFont typeface="Wingdings" panose="05000000000000000000" pitchFamily="2" charset="2"/>
              <a:buNone/>
            </a:pPr>
            <a:r>
              <a:rPr lang="en-US" altLang="en-US" sz="2800" i="0">
                <a:solidFill>
                  <a:srgbClr val="000000"/>
                </a:solidFill>
                <a:latin typeface="Times New Roman" panose="02020603050405020304" pitchFamily="18" charset="0"/>
              </a:rPr>
              <a:t>Example:	x</a:t>
            </a:r>
            <a:r>
              <a:rPr lang="en-US" altLang="en-US" sz="2800" i="0" baseline="-25000">
                <a:solidFill>
                  <a:srgbClr val="000000"/>
                </a:solidFill>
                <a:latin typeface="Times New Roman" panose="02020603050405020304" pitchFamily="18" charset="0"/>
              </a:rPr>
              <a:t>1</a:t>
            </a:r>
            <a:r>
              <a:rPr lang="en-US" altLang="en-US" sz="2800" i="0">
                <a:solidFill>
                  <a:srgbClr val="000000"/>
                </a:solidFill>
                <a:latin typeface="Times New Roman" panose="02020603050405020304" pitchFamily="18" charset="0"/>
              </a:rPr>
              <a:t> = 10 bowls</a:t>
            </a:r>
          </a:p>
          <a:p>
            <a:pPr>
              <a:buClr>
                <a:srgbClr val="009999"/>
              </a:buClr>
              <a:buSzPct val="70000"/>
              <a:buFont typeface="Wingdings" panose="05000000000000000000" pitchFamily="2" charset="2"/>
              <a:buNone/>
            </a:pPr>
            <a:r>
              <a:rPr lang="en-US" altLang="en-US" sz="2800" i="0">
                <a:solidFill>
                  <a:srgbClr val="000000"/>
                </a:solidFill>
                <a:latin typeface="Times New Roman" panose="02020603050405020304" pitchFamily="18" charset="0"/>
              </a:rPr>
              <a:t>			x</a:t>
            </a:r>
            <a:r>
              <a:rPr lang="en-US" altLang="en-US" sz="2800" i="0" baseline="-25000">
                <a:solidFill>
                  <a:srgbClr val="000000"/>
                </a:solidFill>
                <a:latin typeface="Times New Roman" panose="02020603050405020304" pitchFamily="18" charset="0"/>
              </a:rPr>
              <a:t>2</a:t>
            </a:r>
            <a:r>
              <a:rPr lang="en-US" altLang="en-US" sz="2800" i="0">
                <a:solidFill>
                  <a:srgbClr val="000000"/>
                </a:solidFill>
                <a:latin typeface="Times New Roman" panose="02020603050405020304" pitchFamily="18" charset="0"/>
              </a:rPr>
              <a:t> = 20 mugs</a:t>
            </a:r>
          </a:p>
          <a:p>
            <a:pPr>
              <a:buClr>
                <a:srgbClr val="009999"/>
              </a:buClr>
              <a:buSzPct val="70000"/>
              <a:buFont typeface="Wingdings" panose="05000000000000000000" pitchFamily="2" charset="2"/>
              <a:buNone/>
            </a:pPr>
            <a:r>
              <a:rPr lang="en-US" altLang="en-US" sz="2800" i="0">
                <a:solidFill>
                  <a:srgbClr val="000000"/>
                </a:solidFill>
                <a:latin typeface="Times New Roman" panose="02020603050405020304" pitchFamily="18" charset="0"/>
              </a:rPr>
              <a:t> 			Z = $40x</a:t>
            </a:r>
            <a:r>
              <a:rPr lang="en-US" altLang="en-US" sz="2800" i="0" baseline="-25000">
                <a:solidFill>
                  <a:srgbClr val="000000"/>
                </a:solidFill>
                <a:latin typeface="Times New Roman" panose="02020603050405020304" pitchFamily="18" charset="0"/>
              </a:rPr>
              <a:t>1</a:t>
            </a:r>
            <a:r>
              <a:rPr lang="en-US" altLang="en-US" sz="2800" i="0">
                <a:solidFill>
                  <a:srgbClr val="000000"/>
                </a:solidFill>
                <a:latin typeface="Times New Roman" panose="02020603050405020304" pitchFamily="18" charset="0"/>
              </a:rPr>
              <a:t> + $50x</a:t>
            </a:r>
            <a:r>
              <a:rPr lang="en-US" altLang="en-US" sz="2800" i="0" baseline="-25000">
                <a:solidFill>
                  <a:srgbClr val="000000"/>
                </a:solidFill>
                <a:latin typeface="Times New Roman" panose="02020603050405020304" pitchFamily="18" charset="0"/>
              </a:rPr>
              <a:t>2 </a:t>
            </a:r>
            <a:r>
              <a:rPr lang="en-US" altLang="en-US" sz="2800" i="0">
                <a:solidFill>
                  <a:srgbClr val="000000"/>
                </a:solidFill>
                <a:latin typeface="Times New Roman" panose="02020603050405020304" pitchFamily="18" charset="0"/>
              </a:rPr>
              <a:t>= $1400</a:t>
            </a:r>
          </a:p>
          <a:p>
            <a:pPr>
              <a:buClr>
                <a:srgbClr val="009999"/>
              </a:buClr>
              <a:buSzPct val="70000"/>
              <a:buFont typeface="Wingdings" panose="05000000000000000000" pitchFamily="2" charset="2"/>
              <a:buNone/>
            </a:pPr>
            <a:endParaRPr lang="en-US" altLang="en-US" sz="2800" i="0">
              <a:solidFill>
                <a:srgbClr val="000000"/>
              </a:solidFill>
              <a:latin typeface="Times New Roman" panose="02020603050405020304" pitchFamily="18" charset="0"/>
            </a:endParaRPr>
          </a:p>
          <a:p>
            <a:pPr>
              <a:buClr>
                <a:srgbClr val="009999"/>
              </a:buClr>
              <a:buSzPct val="70000"/>
              <a:buFont typeface="Wingdings" panose="05000000000000000000" pitchFamily="2" charset="2"/>
              <a:buNone/>
            </a:pPr>
            <a:r>
              <a:rPr lang="en-US" altLang="en-US" sz="2800" i="0">
                <a:solidFill>
                  <a:srgbClr val="000000"/>
                </a:solidFill>
                <a:latin typeface="Times New Roman" panose="02020603050405020304" pitchFamily="18" charset="0"/>
              </a:rPr>
              <a:t>Labor constraint check:	1(10) + 2(20) = 50 </a:t>
            </a:r>
            <a:r>
              <a:rPr lang="en-US" altLang="en-US" sz="2800" b="1" i="0">
                <a:solidFill>
                  <a:srgbClr val="FF0000"/>
                </a:solidFill>
                <a:latin typeface="Times New Roman" panose="02020603050405020304" pitchFamily="18" charset="0"/>
              </a:rPr>
              <a:t>&gt;</a:t>
            </a:r>
            <a:r>
              <a:rPr lang="en-US" altLang="en-US" sz="2800" i="0">
                <a:solidFill>
                  <a:srgbClr val="000000"/>
                </a:solidFill>
                <a:latin typeface="Times New Roman" panose="02020603050405020304" pitchFamily="18" charset="0"/>
              </a:rPr>
              <a:t> 40 hours</a:t>
            </a:r>
          </a:p>
        </p:txBody>
      </p:sp>
      <p:sp>
        <p:nvSpPr>
          <p:cNvPr id="86019" name="Rectangle 3"/>
          <p:cNvSpPr>
            <a:spLocks noChangeArrowheads="1"/>
          </p:cNvSpPr>
          <p:nvPr/>
        </p:nvSpPr>
        <p:spPr bwMode="auto">
          <a:xfrm>
            <a:off x="0" y="0"/>
            <a:ext cx="86106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600" b="1" i="0">
                <a:solidFill>
                  <a:srgbClr val="000000"/>
                </a:solidFill>
                <a:latin typeface="Times New Roman" panose="02020603050405020304" pitchFamily="18" charset="0"/>
              </a:rPr>
              <a:t>Infeasible Solutions</a:t>
            </a:r>
          </a:p>
        </p:txBody>
      </p:sp>
      <p:sp>
        <p:nvSpPr>
          <p:cNvPr id="86020" name="Line 6"/>
          <p:cNvSpPr>
            <a:spLocks noChangeShapeType="1"/>
          </p:cNvSpPr>
          <p:nvPr/>
        </p:nvSpPr>
        <p:spPr bwMode="auto">
          <a:xfrm>
            <a:off x="0" y="7874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 name="Slide Number Placeholder 1"/>
          <p:cNvSpPr>
            <a:spLocks noGrp="1"/>
          </p:cNvSpPr>
          <p:nvPr>
            <p:ph type="sldNum" sz="quarter" idx="11"/>
          </p:nvPr>
        </p:nvSpPr>
        <p:spPr/>
        <p:txBody>
          <a:bodyPr/>
          <a:lstStyle/>
          <a:p>
            <a:pPr>
              <a:defRPr/>
            </a:pPr>
            <a:fld id="{21F377FA-3706-488F-A959-D4FA3CFF04BB}" type="slidenum">
              <a:rPr lang="en-US" altLang="en-US" smtClean="0"/>
              <a:pPr>
                <a:defRPr/>
              </a:pPr>
              <a:t>5</a:t>
            </a:fld>
            <a:r>
              <a:rPr lang="en-US" altLang="en-US" smtClean="0"/>
              <a:t> of 52</a:t>
            </a:r>
            <a:endParaRPr lang="en-US" altLang="en-US"/>
          </a:p>
        </p:txBody>
      </p:sp>
    </p:spTree>
    <p:extLst>
      <p:ext uri="{BB962C8B-B14F-4D97-AF65-F5344CB8AC3E}">
        <p14:creationId xmlns:p14="http://schemas.microsoft.com/office/powerpoint/2010/main" val="39546026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49771" y="104931"/>
            <a:ext cx="8382000" cy="683120"/>
          </a:xfrm>
        </p:spPr>
        <p:txBody>
          <a:bodyPr/>
          <a:lstStyle/>
          <a:p>
            <a:r>
              <a:rPr lang="tr-TR" dirty="0" smtClean="0">
                <a:solidFill>
                  <a:schemeClr val="accent1">
                    <a:lumMod val="50000"/>
                  </a:schemeClr>
                </a:solidFill>
              </a:rPr>
              <a:t>LP:Labor Planning (cont’d.)</a:t>
            </a:r>
          </a:p>
        </p:txBody>
      </p:sp>
      <p:graphicFrame>
        <p:nvGraphicFramePr>
          <p:cNvPr id="7170" name="Object 4"/>
          <p:cNvGraphicFramePr>
            <a:graphicFrameLocks noGrp="1" noChangeAspect="1"/>
          </p:cNvGraphicFramePr>
          <p:nvPr>
            <p:ph sz="quarter" idx="1"/>
            <p:extLst>
              <p:ext uri="{D42A27DB-BD31-4B8C-83A1-F6EECF244321}">
                <p14:modId xmlns:p14="http://schemas.microsoft.com/office/powerpoint/2010/main" val="2249144555"/>
              </p:ext>
            </p:extLst>
          </p:nvPr>
        </p:nvGraphicFramePr>
        <p:xfrm>
          <a:off x="1259772" y="902245"/>
          <a:ext cx="6235309" cy="5547853"/>
        </p:xfrm>
        <a:graphic>
          <a:graphicData uri="http://schemas.openxmlformats.org/presentationml/2006/ole">
            <mc:AlternateContent xmlns:mc="http://schemas.openxmlformats.org/markup-compatibility/2006">
              <mc:Choice xmlns:v="urn:schemas-microsoft-com:vml" Requires="v">
                <p:oleObj spid="_x0000_s196746" name="Equation" r:id="rId3" imgW="3682800" imgH="3276360" progId="Equation.3">
                  <p:embed/>
                </p:oleObj>
              </mc:Choice>
              <mc:Fallback>
                <p:oleObj name="Equation" r:id="rId3" imgW="3682800" imgH="3276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772" y="902245"/>
                        <a:ext cx="6235309" cy="5547853"/>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21F377FA-3706-488F-A959-D4FA3CFF04BB}" type="slidenum">
              <a:rPr lang="en-US" altLang="en-US" smtClean="0"/>
              <a:pPr>
                <a:defRPr/>
              </a:pPr>
              <a:t>50</a:t>
            </a:fld>
            <a:r>
              <a:rPr lang="en-US" altLang="en-US" smtClean="0"/>
              <a:t> of 52</a:t>
            </a:r>
            <a:endParaRPr lang="en-US" altLang="en-US"/>
          </a:p>
        </p:txBody>
      </p:sp>
    </p:spTree>
    <p:extLst>
      <p:ext uri="{BB962C8B-B14F-4D97-AF65-F5344CB8AC3E}">
        <p14:creationId xmlns:p14="http://schemas.microsoft.com/office/powerpoint/2010/main" val="3125347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rmAutofit/>
          </a:bodyPr>
          <a:lstStyle/>
          <a:p>
            <a:pPr fontAlgn="auto">
              <a:spcAft>
                <a:spcPts val="0"/>
              </a:spcAft>
              <a:defRPr/>
            </a:pPr>
            <a:r>
              <a:rPr lang="tr-TR" sz="3600" smtClean="0"/>
              <a:t>Applications of LP:Transportation Models</a:t>
            </a:r>
          </a:p>
        </p:txBody>
      </p:sp>
      <p:sp>
        <p:nvSpPr>
          <p:cNvPr id="40965" name="Rectangle 3"/>
          <p:cNvSpPr>
            <a:spLocks noGrp="1" noChangeArrowheads="1"/>
          </p:cNvSpPr>
          <p:nvPr>
            <p:ph idx="1"/>
          </p:nvPr>
        </p:nvSpPr>
        <p:spPr>
          <a:xfrm>
            <a:off x="263525" y="1598613"/>
            <a:ext cx="7386638" cy="677862"/>
          </a:xfrm>
        </p:spPr>
        <p:txBody>
          <a:bodyPr/>
          <a:lstStyle/>
          <a:p>
            <a:r>
              <a:rPr lang="tr-TR" smtClean="0"/>
              <a:t>Sporting goods company</a:t>
            </a:r>
          </a:p>
        </p:txBody>
      </p:sp>
      <p:sp>
        <p:nvSpPr>
          <p:cNvPr id="40966" name="Text Box 4"/>
          <p:cNvSpPr txBox="1">
            <a:spLocks noChangeArrowheads="1"/>
          </p:cNvSpPr>
          <p:nvPr/>
        </p:nvSpPr>
        <p:spPr bwMode="auto">
          <a:xfrm>
            <a:off x="250825" y="2420938"/>
            <a:ext cx="2019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2000" smtClean="0">
                <a:solidFill>
                  <a:prstClr val="black"/>
                </a:solidFill>
              </a:rPr>
              <a:t>Capacity  Plants</a:t>
            </a:r>
          </a:p>
        </p:txBody>
      </p:sp>
      <p:sp>
        <p:nvSpPr>
          <p:cNvPr id="40967" name="Text Box 5"/>
          <p:cNvSpPr txBox="1">
            <a:spLocks noChangeArrowheads="1"/>
          </p:cNvSpPr>
          <p:nvPr/>
        </p:nvSpPr>
        <p:spPr bwMode="auto">
          <a:xfrm>
            <a:off x="4932363" y="2349500"/>
            <a:ext cx="269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1800" b="1" smtClean="0">
                <a:solidFill>
                  <a:prstClr val="black"/>
                </a:solidFill>
              </a:rPr>
              <a:t>Warehouses    Demand</a:t>
            </a:r>
          </a:p>
        </p:txBody>
      </p:sp>
      <p:sp>
        <p:nvSpPr>
          <p:cNvPr id="40968" name="Rectangle 13"/>
          <p:cNvSpPr>
            <a:spLocks noChangeArrowheads="1"/>
          </p:cNvSpPr>
          <p:nvPr/>
        </p:nvSpPr>
        <p:spPr bwMode="auto">
          <a:xfrm>
            <a:off x="1403350" y="3068638"/>
            <a:ext cx="1223963"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sz="1800" smtClean="0">
                <a:solidFill>
                  <a:prstClr val="black"/>
                </a:solidFill>
              </a:rPr>
              <a:t>Juarez</a:t>
            </a:r>
          </a:p>
        </p:txBody>
      </p:sp>
      <p:sp>
        <p:nvSpPr>
          <p:cNvPr id="40969" name="Rectangle 15"/>
          <p:cNvSpPr>
            <a:spLocks noChangeArrowheads="1"/>
          </p:cNvSpPr>
          <p:nvPr/>
        </p:nvSpPr>
        <p:spPr bwMode="auto">
          <a:xfrm>
            <a:off x="1403350" y="3860800"/>
            <a:ext cx="1223963"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sz="1800" smtClean="0">
                <a:solidFill>
                  <a:prstClr val="black"/>
                </a:solidFill>
              </a:rPr>
              <a:t>Seoul</a:t>
            </a:r>
          </a:p>
        </p:txBody>
      </p:sp>
      <p:sp>
        <p:nvSpPr>
          <p:cNvPr id="40970" name="Rectangle 16"/>
          <p:cNvSpPr>
            <a:spLocks noChangeArrowheads="1"/>
          </p:cNvSpPr>
          <p:nvPr/>
        </p:nvSpPr>
        <p:spPr bwMode="auto">
          <a:xfrm>
            <a:off x="1403350" y="4652963"/>
            <a:ext cx="1223963"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sz="1800" smtClean="0">
                <a:solidFill>
                  <a:prstClr val="black"/>
                </a:solidFill>
              </a:rPr>
              <a:t>Tel Aviv</a:t>
            </a:r>
          </a:p>
        </p:txBody>
      </p:sp>
      <p:sp>
        <p:nvSpPr>
          <p:cNvPr id="40971" name="Rectangle 17"/>
          <p:cNvSpPr>
            <a:spLocks noChangeArrowheads="1"/>
          </p:cNvSpPr>
          <p:nvPr/>
        </p:nvSpPr>
        <p:spPr bwMode="auto">
          <a:xfrm>
            <a:off x="5003800" y="5516563"/>
            <a:ext cx="1223963"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sz="1800" smtClean="0">
                <a:solidFill>
                  <a:prstClr val="black"/>
                </a:solidFill>
              </a:rPr>
              <a:t>Yokohama</a:t>
            </a:r>
          </a:p>
        </p:txBody>
      </p:sp>
      <p:sp>
        <p:nvSpPr>
          <p:cNvPr id="40972" name="Rectangle 18"/>
          <p:cNvSpPr>
            <a:spLocks noChangeArrowheads="1"/>
          </p:cNvSpPr>
          <p:nvPr/>
        </p:nvSpPr>
        <p:spPr bwMode="auto">
          <a:xfrm>
            <a:off x="5003800" y="4581525"/>
            <a:ext cx="1223963"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sz="1800" smtClean="0">
                <a:solidFill>
                  <a:prstClr val="black"/>
                </a:solidFill>
              </a:rPr>
              <a:t>Phoenx</a:t>
            </a:r>
          </a:p>
        </p:txBody>
      </p:sp>
      <p:sp>
        <p:nvSpPr>
          <p:cNvPr id="40973" name="Rectangle 19"/>
          <p:cNvSpPr>
            <a:spLocks noChangeArrowheads="1"/>
          </p:cNvSpPr>
          <p:nvPr/>
        </p:nvSpPr>
        <p:spPr bwMode="auto">
          <a:xfrm>
            <a:off x="5003800" y="3789363"/>
            <a:ext cx="1223963"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sz="1800" smtClean="0">
                <a:solidFill>
                  <a:prstClr val="black"/>
                </a:solidFill>
              </a:rPr>
              <a:t>NY</a:t>
            </a:r>
          </a:p>
        </p:txBody>
      </p:sp>
      <p:sp>
        <p:nvSpPr>
          <p:cNvPr id="40974" name="Rectangle 20"/>
          <p:cNvSpPr>
            <a:spLocks noChangeArrowheads="1"/>
          </p:cNvSpPr>
          <p:nvPr/>
        </p:nvSpPr>
        <p:spPr bwMode="auto">
          <a:xfrm>
            <a:off x="5003800" y="2924175"/>
            <a:ext cx="1223963"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sz="1800" smtClean="0">
                <a:solidFill>
                  <a:prstClr val="black"/>
                </a:solidFill>
              </a:rPr>
              <a:t>Frankfurt</a:t>
            </a:r>
          </a:p>
        </p:txBody>
      </p:sp>
      <p:sp>
        <p:nvSpPr>
          <p:cNvPr id="40975" name="Text Box 27"/>
          <p:cNvSpPr txBox="1">
            <a:spLocks noChangeArrowheads="1"/>
          </p:cNvSpPr>
          <p:nvPr/>
        </p:nvSpPr>
        <p:spPr bwMode="auto">
          <a:xfrm>
            <a:off x="395288" y="31416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sz="1800" smtClean="0">
              <a:solidFill>
                <a:prstClr val="black"/>
              </a:solidFill>
            </a:endParaRPr>
          </a:p>
        </p:txBody>
      </p:sp>
      <p:sp>
        <p:nvSpPr>
          <p:cNvPr id="40976" name="Text Box 28"/>
          <p:cNvSpPr txBox="1">
            <a:spLocks noChangeArrowheads="1"/>
          </p:cNvSpPr>
          <p:nvPr/>
        </p:nvSpPr>
        <p:spPr bwMode="auto">
          <a:xfrm>
            <a:off x="468313" y="3068638"/>
            <a:ext cx="56515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1800" smtClean="0">
                <a:solidFill>
                  <a:prstClr val="black"/>
                </a:solidFill>
              </a:rPr>
              <a:t>100</a:t>
            </a:r>
          </a:p>
          <a:p>
            <a:pPr algn="l" eaLnBrk="1" hangingPunct="1"/>
            <a:endParaRPr lang="tr-TR" sz="1800" smtClean="0">
              <a:solidFill>
                <a:prstClr val="black"/>
              </a:solidFill>
            </a:endParaRPr>
          </a:p>
          <a:p>
            <a:pPr algn="l" eaLnBrk="1" hangingPunct="1"/>
            <a:endParaRPr lang="tr-TR" sz="1800" smtClean="0">
              <a:solidFill>
                <a:prstClr val="black"/>
              </a:solidFill>
            </a:endParaRPr>
          </a:p>
          <a:p>
            <a:pPr algn="l" eaLnBrk="1" hangingPunct="1"/>
            <a:r>
              <a:rPr lang="tr-TR" sz="1800" smtClean="0">
                <a:solidFill>
                  <a:prstClr val="black"/>
                </a:solidFill>
              </a:rPr>
              <a:t>300</a:t>
            </a:r>
          </a:p>
          <a:p>
            <a:pPr algn="l" eaLnBrk="1" hangingPunct="1"/>
            <a:endParaRPr lang="tr-TR" sz="1800" smtClean="0">
              <a:solidFill>
                <a:prstClr val="black"/>
              </a:solidFill>
            </a:endParaRPr>
          </a:p>
          <a:p>
            <a:pPr algn="l" eaLnBrk="1" hangingPunct="1"/>
            <a:endParaRPr lang="tr-TR" sz="1800" smtClean="0">
              <a:solidFill>
                <a:prstClr val="black"/>
              </a:solidFill>
            </a:endParaRPr>
          </a:p>
          <a:p>
            <a:pPr algn="l" eaLnBrk="1" hangingPunct="1"/>
            <a:r>
              <a:rPr lang="tr-TR" sz="1800" smtClean="0">
                <a:solidFill>
                  <a:prstClr val="black"/>
                </a:solidFill>
              </a:rPr>
              <a:t>200</a:t>
            </a:r>
          </a:p>
          <a:p>
            <a:pPr algn="l" eaLnBrk="1" hangingPunct="1"/>
            <a:endParaRPr lang="tr-TR" sz="1800" smtClean="0">
              <a:solidFill>
                <a:prstClr val="black"/>
              </a:solidFill>
            </a:endParaRPr>
          </a:p>
          <a:p>
            <a:pPr algn="l" eaLnBrk="1" hangingPunct="1"/>
            <a:endParaRPr lang="tr-TR" sz="1800" u="sng" smtClean="0">
              <a:solidFill>
                <a:prstClr val="black"/>
              </a:solidFill>
            </a:endParaRPr>
          </a:p>
          <a:p>
            <a:pPr algn="l" eaLnBrk="1" hangingPunct="1"/>
            <a:endParaRPr lang="tr-TR" sz="1800" smtClean="0">
              <a:solidFill>
                <a:prstClr val="black"/>
              </a:solidFill>
            </a:endParaRPr>
          </a:p>
        </p:txBody>
      </p:sp>
      <p:sp>
        <p:nvSpPr>
          <p:cNvPr id="40977" name="Text Box 29"/>
          <p:cNvSpPr txBox="1">
            <a:spLocks noChangeArrowheads="1"/>
          </p:cNvSpPr>
          <p:nvPr/>
        </p:nvSpPr>
        <p:spPr bwMode="auto">
          <a:xfrm>
            <a:off x="6659563" y="3068638"/>
            <a:ext cx="56515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1800" smtClean="0">
                <a:solidFill>
                  <a:prstClr val="black"/>
                </a:solidFill>
              </a:rPr>
              <a:t>150</a:t>
            </a:r>
          </a:p>
          <a:p>
            <a:pPr algn="l" eaLnBrk="1" hangingPunct="1"/>
            <a:endParaRPr lang="tr-TR" sz="1800" smtClean="0">
              <a:solidFill>
                <a:prstClr val="black"/>
              </a:solidFill>
            </a:endParaRPr>
          </a:p>
          <a:p>
            <a:pPr algn="l" eaLnBrk="1" hangingPunct="1"/>
            <a:endParaRPr lang="tr-TR" sz="1800" smtClean="0">
              <a:solidFill>
                <a:prstClr val="black"/>
              </a:solidFill>
            </a:endParaRPr>
          </a:p>
          <a:p>
            <a:pPr algn="l" eaLnBrk="1" hangingPunct="1"/>
            <a:r>
              <a:rPr lang="tr-TR" sz="1800" smtClean="0">
                <a:solidFill>
                  <a:prstClr val="black"/>
                </a:solidFill>
              </a:rPr>
              <a:t>100</a:t>
            </a:r>
          </a:p>
          <a:p>
            <a:pPr algn="l" eaLnBrk="1" hangingPunct="1"/>
            <a:endParaRPr lang="tr-TR" sz="1800" smtClean="0">
              <a:solidFill>
                <a:prstClr val="black"/>
              </a:solidFill>
            </a:endParaRPr>
          </a:p>
          <a:p>
            <a:pPr algn="l" eaLnBrk="1" hangingPunct="1"/>
            <a:endParaRPr lang="tr-TR" sz="1800" smtClean="0">
              <a:solidFill>
                <a:prstClr val="black"/>
              </a:solidFill>
            </a:endParaRPr>
          </a:p>
          <a:p>
            <a:pPr algn="l" eaLnBrk="1" hangingPunct="1"/>
            <a:r>
              <a:rPr lang="tr-TR" sz="1800" smtClean="0">
                <a:solidFill>
                  <a:prstClr val="black"/>
                </a:solidFill>
              </a:rPr>
              <a:t>200</a:t>
            </a:r>
          </a:p>
          <a:p>
            <a:pPr algn="l" eaLnBrk="1" hangingPunct="1"/>
            <a:endParaRPr lang="tr-TR" sz="1800" smtClean="0">
              <a:solidFill>
                <a:prstClr val="black"/>
              </a:solidFill>
            </a:endParaRPr>
          </a:p>
          <a:p>
            <a:pPr algn="l" eaLnBrk="1" hangingPunct="1"/>
            <a:endParaRPr lang="tr-TR" sz="1800" smtClean="0">
              <a:solidFill>
                <a:prstClr val="black"/>
              </a:solidFill>
            </a:endParaRPr>
          </a:p>
          <a:p>
            <a:pPr algn="l" eaLnBrk="1" hangingPunct="1"/>
            <a:r>
              <a:rPr lang="tr-TR" sz="1800" smtClean="0">
                <a:solidFill>
                  <a:prstClr val="black"/>
                </a:solidFill>
              </a:rPr>
              <a:t>150</a:t>
            </a:r>
          </a:p>
        </p:txBody>
      </p:sp>
      <p:sp>
        <p:nvSpPr>
          <p:cNvPr id="40978" name="Line 30"/>
          <p:cNvSpPr>
            <a:spLocks noChangeShapeType="1"/>
          </p:cNvSpPr>
          <p:nvPr/>
        </p:nvSpPr>
        <p:spPr bwMode="auto">
          <a:xfrm flipV="1">
            <a:off x="2627313" y="3357563"/>
            <a:ext cx="2376487" cy="71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sp>
        <p:nvSpPr>
          <p:cNvPr id="40979" name="Line 31"/>
          <p:cNvSpPr>
            <a:spLocks noChangeShapeType="1"/>
          </p:cNvSpPr>
          <p:nvPr/>
        </p:nvSpPr>
        <p:spPr bwMode="auto">
          <a:xfrm>
            <a:off x="2627313" y="3429000"/>
            <a:ext cx="2373312" cy="7858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sp>
        <p:nvSpPr>
          <p:cNvPr id="40980" name="Line 32"/>
          <p:cNvSpPr>
            <a:spLocks noChangeShapeType="1"/>
          </p:cNvSpPr>
          <p:nvPr/>
        </p:nvSpPr>
        <p:spPr bwMode="auto">
          <a:xfrm>
            <a:off x="2627313" y="3429000"/>
            <a:ext cx="2376487" cy="14398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sp>
        <p:nvSpPr>
          <p:cNvPr id="40981" name="Line 33"/>
          <p:cNvSpPr>
            <a:spLocks noChangeShapeType="1"/>
          </p:cNvSpPr>
          <p:nvPr/>
        </p:nvSpPr>
        <p:spPr bwMode="auto">
          <a:xfrm>
            <a:off x="2627313" y="3429000"/>
            <a:ext cx="2376487" cy="23764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sp>
        <p:nvSpPr>
          <p:cNvPr id="40982" name="Line 34"/>
          <p:cNvSpPr>
            <a:spLocks noChangeShapeType="1"/>
          </p:cNvSpPr>
          <p:nvPr/>
        </p:nvSpPr>
        <p:spPr bwMode="auto">
          <a:xfrm flipV="1">
            <a:off x="2627313" y="3357563"/>
            <a:ext cx="2376487"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sp>
        <p:nvSpPr>
          <p:cNvPr id="40983" name="Line 35"/>
          <p:cNvSpPr>
            <a:spLocks noChangeShapeType="1"/>
          </p:cNvSpPr>
          <p:nvPr/>
        </p:nvSpPr>
        <p:spPr bwMode="auto">
          <a:xfrm flipV="1">
            <a:off x="2627313" y="4221163"/>
            <a:ext cx="23764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sp>
        <p:nvSpPr>
          <p:cNvPr id="40984" name="Line 36"/>
          <p:cNvSpPr>
            <a:spLocks noChangeShapeType="1"/>
          </p:cNvSpPr>
          <p:nvPr/>
        </p:nvSpPr>
        <p:spPr bwMode="auto">
          <a:xfrm>
            <a:off x="2627313" y="4221163"/>
            <a:ext cx="2376487"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sp>
        <p:nvSpPr>
          <p:cNvPr id="40985" name="Line 37"/>
          <p:cNvSpPr>
            <a:spLocks noChangeShapeType="1"/>
          </p:cNvSpPr>
          <p:nvPr/>
        </p:nvSpPr>
        <p:spPr bwMode="auto">
          <a:xfrm>
            <a:off x="2627313" y="4221163"/>
            <a:ext cx="2376487"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sp>
        <p:nvSpPr>
          <p:cNvPr id="40986" name="Line 38"/>
          <p:cNvSpPr>
            <a:spLocks noChangeShapeType="1"/>
          </p:cNvSpPr>
          <p:nvPr/>
        </p:nvSpPr>
        <p:spPr bwMode="auto">
          <a:xfrm flipV="1">
            <a:off x="2627313" y="3357563"/>
            <a:ext cx="2376487"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sp>
        <p:nvSpPr>
          <p:cNvPr id="40987" name="Line 39"/>
          <p:cNvSpPr>
            <a:spLocks noChangeShapeType="1"/>
          </p:cNvSpPr>
          <p:nvPr/>
        </p:nvSpPr>
        <p:spPr bwMode="auto">
          <a:xfrm flipV="1">
            <a:off x="2627313" y="4221163"/>
            <a:ext cx="2376487"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sp>
        <p:nvSpPr>
          <p:cNvPr id="40988" name="Line 40"/>
          <p:cNvSpPr>
            <a:spLocks noChangeShapeType="1"/>
          </p:cNvSpPr>
          <p:nvPr/>
        </p:nvSpPr>
        <p:spPr bwMode="auto">
          <a:xfrm>
            <a:off x="2627313" y="4941888"/>
            <a:ext cx="2376487"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cxnSp>
        <p:nvCxnSpPr>
          <p:cNvPr id="31" name="Straight Arrow Connector 30"/>
          <p:cNvCxnSpPr>
            <a:stCxn id="40970" idx="3"/>
            <a:endCxn id="40984" idx="1"/>
          </p:cNvCxnSpPr>
          <p:nvPr/>
        </p:nvCxnSpPr>
        <p:spPr>
          <a:xfrm flipV="1">
            <a:off x="2627313" y="4868863"/>
            <a:ext cx="2376487" cy="73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pPr>
              <a:defRPr/>
            </a:pPr>
            <a:fld id="{21F377FA-3706-488F-A959-D4FA3CFF04BB}" type="slidenum">
              <a:rPr lang="en-US" altLang="en-US" smtClean="0"/>
              <a:pPr>
                <a:defRPr/>
              </a:pPr>
              <a:t>51</a:t>
            </a:fld>
            <a:r>
              <a:rPr lang="en-US" altLang="en-US" smtClean="0"/>
              <a:t> of 52</a:t>
            </a:r>
            <a:endParaRPr lang="en-US" altLang="en-US"/>
          </a:p>
        </p:txBody>
      </p:sp>
    </p:spTree>
    <p:extLst>
      <p:ext uri="{BB962C8B-B14F-4D97-AF65-F5344CB8AC3E}">
        <p14:creationId xmlns:p14="http://schemas.microsoft.com/office/powerpoint/2010/main" val="12846368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19075" y="227013"/>
            <a:ext cx="7477125" cy="825500"/>
          </a:xfrm>
        </p:spPr>
        <p:txBody>
          <a:bodyPr/>
          <a:lstStyle/>
          <a:p>
            <a:r>
              <a:rPr lang="tr-TR" sz="3600" smtClean="0"/>
              <a:t>LP:Transportation Models (cont’d.)</a:t>
            </a:r>
          </a:p>
        </p:txBody>
      </p:sp>
      <p:graphicFrame>
        <p:nvGraphicFramePr>
          <p:cNvPr id="45121" name="Group 65"/>
          <p:cNvGraphicFramePr>
            <a:graphicFrameLocks noGrp="1"/>
          </p:cNvGraphicFramePr>
          <p:nvPr>
            <p:ph type="tbl" idx="1"/>
          </p:nvPr>
        </p:nvGraphicFramePr>
        <p:xfrm>
          <a:off x="323850" y="3573463"/>
          <a:ext cx="7386638" cy="2452688"/>
        </p:xfrm>
        <a:graphic>
          <a:graphicData uri="http://schemas.openxmlformats.org/drawingml/2006/table">
            <a:tbl>
              <a:tblPr/>
              <a:tblGrid>
                <a:gridCol w="1477963"/>
                <a:gridCol w="1476375"/>
                <a:gridCol w="1477962"/>
                <a:gridCol w="1476375"/>
                <a:gridCol w="1477963"/>
              </a:tblGrid>
              <a:tr h="461963">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From Plant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Destination</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hMerge="1">
                  <a:txBody>
                    <a:bodyPr/>
                    <a:lstStyle/>
                    <a:p>
                      <a:endParaRPr lang="tr-TR"/>
                    </a:p>
                  </a:txBody>
                  <a:tcPr/>
                </a:tc>
              </a:tr>
              <a:tr h="498475">
                <a:tc vMerge="1">
                  <a:txBody>
                    <a:bodyPr/>
                    <a:lstStyle/>
                    <a:p>
                      <a:endParaRPr lang="tr-TR"/>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Frankfurt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NY</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Phoenix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Yokohama</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Juarez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Seoul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Tel Aviv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23" name="Text Box 66"/>
          <p:cNvSpPr txBox="1">
            <a:spLocks noChangeArrowheads="1"/>
          </p:cNvSpPr>
          <p:nvPr/>
        </p:nvSpPr>
        <p:spPr bwMode="auto">
          <a:xfrm>
            <a:off x="1403350" y="3048000"/>
            <a:ext cx="4303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2400" smtClean="0">
                <a:solidFill>
                  <a:prstClr val="black"/>
                </a:solidFill>
              </a:rPr>
              <a:t>Shipping Costs per pair of skis</a:t>
            </a:r>
          </a:p>
        </p:txBody>
      </p:sp>
      <p:sp>
        <p:nvSpPr>
          <p:cNvPr id="42024" name="Text Box 67"/>
          <p:cNvSpPr txBox="1">
            <a:spLocks noChangeArrowheads="1"/>
          </p:cNvSpPr>
          <p:nvPr/>
        </p:nvSpPr>
        <p:spPr bwMode="auto">
          <a:xfrm>
            <a:off x="179388" y="1268413"/>
            <a:ext cx="6692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2400" dirty="0" smtClean="0">
                <a:solidFill>
                  <a:prstClr val="black"/>
                </a:solidFill>
              </a:rPr>
              <a:t> </a:t>
            </a:r>
            <a:r>
              <a:rPr lang="tr-TR" sz="2000" dirty="0" smtClean="0">
                <a:solidFill>
                  <a:prstClr val="black"/>
                </a:solidFill>
              </a:rPr>
              <a:t>What are the optimal shipping quantities from the </a:t>
            </a:r>
          </a:p>
          <a:p>
            <a:pPr algn="l" eaLnBrk="1" hangingPunct="1"/>
            <a:r>
              <a:rPr lang="tr-TR" sz="2000" dirty="0" smtClean="0">
                <a:solidFill>
                  <a:prstClr val="black"/>
                </a:solidFill>
              </a:rPr>
              <a:t>plants to the warehouses, if the demand has to be met </a:t>
            </a:r>
          </a:p>
          <a:p>
            <a:pPr algn="l" eaLnBrk="1" hangingPunct="1"/>
            <a:r>
              <a:rPr lang="tr-TR" sz="2000" dirty="0" smtClean="0">
                <a:solidFill>
                  <a:prstClr val="black"/>
                </a:solidFill>
              </a:rPr>
              <a:t>by limited capacities while the shipping cost is minimized?</a:t>
            </a:r>
          </a:p>
        </p:txBody>
      </p:sp>
      <p:sp>
        <p:nvSpPr>
          <p:cNvPr id="2" name="Slide Number Placeholder 1"/>
          <p:cNvSpPr>
            <a:spLocks noGrp="1"/>
          </p:cNvSpPr>
          <p:nvPr>
            <p:ph type="sldNum" sz="quarter" idx="11"/>
          </p:nvPr>
        </p:nvSpPr>
        <p:spPr/>
        <p:txBody>
          <a:bodyPr/>
          <a:lstStyle/>
          <a:p>
            <a:pPr>
              <a:defRPr/>
            </a:pPr>
            <a:fld id="{3C91DFD4-5904-4250-8C87-8BAA5BEA9ED4}" type="slidenum">
              <a:rPr lang="en-US" altLang="en-US" smtClean="0"/>
              <a:pPr>
                <a:defRPr/>
              </a:pPr>
              <a:t>52</a:t>
            </a:fld>
            <a:r>
              <a:rPr lang="en-US" altLang="en-US" smtClean="0"/>
              <a:t> of 52</a:t>
            </a:r>
            <a:endParaRPr lang="en-US" altLang="en-US"/>
          </a:p>
        </p:txBody>
      </p:sp>
    </p:spTree>
    <p:extLst>
      <p:ext uri="{BB962C8B-B14F-4D97-AF65-F5344CB8AC3E}">
        <p14:creationId xmlns:p14="http://schemas.microsoft.com/office/powerpoint/2010/main" val="27201001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19075" y="227013"/>
            <a:ext cx="7477125" cy="681037"/>
          </a:xfrm>
        </p:spPr>
        <p:txBody>
          <a:bodyPr/>
          <a:lstStyle/>
          <a:p>
            <a:r>
              <a:rPr lang="tr-TR" sz="3600" smtClean="0"/>
              <a:t>LP:Transportation Models (cont’d.)</a:t>
            </a:r>
          </a:p>
        </p:txBody>
      </p:sp>
      <p:sp>
        <p:nvSpPr>
          <p:cNvPr id="43011" name="Rectangle 3"/>
          <p:cNvSpPr>
            <a:spLocks noGrp="1" noChangeArrowheads="1"/>
          </p:cNvSpPr>
          <p:nvPr>
            <p:ph type="body" sz="half" idx="1"/>
          </p:nvPr>
        </p:nvSpPr>
        <p:spPr>
          <a:xfrm>
            <a:off x="323850" y="1268413"/>
            <a:ext cx="7056438" cy="1944687"/>
          </a:xfrm>
        </p:spPr>
        <p:txBody>
          <a:bodyPr>
            <a:normAutofit/>
          </a:bodyPr>
          <a:lstStyle/>
          <a:p>
            <a:pPr>
              <a:lnSpc>
                <a:spcPct val="90000"/>
              </a:lnSpc>
              <a:buFontTx/>
              <a:buNone/>
            </a:pPr>
            <a:r>
              <a:rPr lang="tr-TR" sz="2000" smtClean="0"/>
              <a:t>X</a:t>
            </a:r>
            <a:r>
              <a:rPr lang="tr-TR" sz="2000" baseline="-25000" smtClean="0"/>
              <a:t>ij</a:t>
            </a:r>
            <a:r>
              <a:rPr lang="tr-TR" sz="2000" smtClean="0"/>
              <a:t>: Number of units shipped from plant i to warehouse j. i=1,2,3 and j=1,2,3,4.</a:t>
            </a:r>
          </a:p>
          <a:p>
            <a:pPr>
              <a:lnSpc>
                <a:spcPct val="90000"/>
              </a:lnSpc>
              <a:buFontTx/>
              <a:buNone/>
            </a:pPr>
            <a:endParaRPr lang="tr-TR" sz="800" smtClean="0"/>
          </a:p>
          <a:p>
            <a:pPr>
              <a:lnSpc>
                <a:spcPct val="90000"/>
              </a:lnSpc>
              <a:buFontTx/>
              <a:buNone/>
            </a:pPr>
            <a:r>
              <a:rPr lang="tr-TR" sz="2000" smtClean="0"/>
              <a:t>Minimize shipping costs=19X</a:t>
            </a:r>
            <a:r>
              <a:rPr lang="tr-TR" sz="2000" baseline="-25000" smtClean="0"/>
              <a:t>11</a:t>
            </a:r>
            <a:r>
              <a:rPr lang="tr-TR" sz="2000" smtClean="0"/>
              <a:t>+7X</a:t>
            </a:r>
            <a:r>
              <a:rPr lang="tr-TR" sz="2000" baseline="-25000" smtClean="0"/>
              <a:t>12</a:t>
            </a:r>
            <a:r>
              <a:rPr lang="tr-TR" sz="2000" smtClean="0"/>
              <a:t>+3X</a:t>
            </a:r>
            <a:r>
              <a:rPr lang="tr-TR" sz="2000" baseline="-25000" smtClean="0"/>
              <a:t>13</a:t>
            </a:r>
            <a:r>
              <a:rPr lang="tr-TR" sz="2000" smtClean="0"/>
              <a:t>+21X</a:t>
            </a:r>
            <a:r>
              <a:rPr lang="tr-TR" sz="2000" baseline="-25000" smtClean="0"/>
              <a:t>14</a:t>
            </a:r>
          </a:p>
          <a:p>
            <a:pPr>
              <a:lnSpc>
                <a:spcPct val="90000"/>
              </a:lnSpc>
              <a:buFontTx/>
              <a:buNone/>
            </a:pPr>
            <a:r>
              <a:rPr lang="tr-TR" sz="2000" smtClean="0"/>
              <a:t>			             +15X</a:t>
            </a:r>
            <a:r>
              <a:rPr lang="tr-TR" sz="2000" baseline="-25000" smtClean="0"/>
              <a:t>21</a:t>
            </a:r>
            <a:r>
              <a:rPr lang="tr-TR" sz="2000" smtClean="0"/>
              <a:t>+21X</a:t>
            </a:r>
            <a:r>
              <a:rPr lang="tr-TR" sz="2000" baseline="-25000" smtClean="0"/>
              <a:t>22</a:t>
            </a:r>
            <a:r>
              <a:rPr lang="tr-TR" sz="2000" smtClean="0"/>
              <a:t>+18X</a:t>
            </a:r>
            <a:r>
              <a:rPr lang="tr-TR" sz="2000" baseline="-25000" smtClean="0"/>
              <a:t>23</a:t>
            </a:r>
            <a:r>
              <a:rPr lang="tr-TR" sz="2000" smtClean="0"/>
              <a:t>+6X</a:t>
            </a:r>
            <a:r>
              <a:rPr lang="tr-TR" sz="2000" baseline="-25000" smtClean="0"/>
              <a:t>24</a:t>
            </a:r>
            <a:endParaRPr lang="tr-TR" sz="2400" smtClean="0"/>
          </a:p>
          <a:p>
            <a:pPr>
              <a:lnSpc>
                <a:spcPct val="90000"/>
              </a:lnSpc>
              <a:buFontTx/>
              <a:buNone/>
            </a:pPr>
            <a:r>
              <a:rPr lang="tr-TR" sz="2400" smtClean="0"/>
              <a:t>                                 </a:t>
            </a:r>
            <a:r>
              <a:rPr lang="tr-TR" sz="2000" smtClean="0"/>
              <a:t>+</a:t>
            </a:r>
            <a:r>
              <a:rPr lang="tr-TR" sz="1800" smtClean="0"/>
              <a:t>11X</a:t>
            </a:r>
            <a:r>
              <a:rPr lang="tr-TR" sz="1800" baseline="-25000" smtClean="0"/>
              <a:t>31</a:t>
            </a:r>
            <a:r>
              <a:rPr lang="tr-TR" sz="1800" smtClean="0"/>
              <a:t>+14X</a:t>
            </a:r>
            <a:r>
              <a:rPr lang="tr-TR" sz="1800" baseline="-25000" smtClean="0"/>
              <a:t>32</a:t>
            </a:r>
            <a:r>
              <a:rPr lang="tr-TR" sz="1800" smtClean="0"/>
              <a:t>+15X</a:t>
            </a:r>
            <a:r>
              <a:rPr lang="tr-TR" sz="1800" baseline="-25000" smtClean="0"/>
              <a:t>33</a:t>
            </a:r>
            <a:r>
              <a:rPr lang="tr-TR" sz="1800" smtClean="0"/>
              <a:t>+22X</a:t>
            </a:r>
            <a:r>
              <a:rPr lang="tr-TR" sz="1800" baseline="-25000" smtClean="0"/>
              <a:t>34</a:t>
            </a:r>
            <a:endParaRPr lang="tr-TR" sz="2000" baseline="-25000" smtClean="0"/>
          </a:p>
          <a:p>
            <a:pPr>
              <a:lnSpc>
                <a:spcPct val="90000"/>
              </a:lnSpc>
              <a:buFontTx/>
              <a:buNone/>
            </a:pPr>
            <a:endParaRPr lang="tr-TR" sz="2000" smtClean="0">
              <a:cs typeface="Arial" panose="020B0604020202020204" pitchFamily="34" charset="0"/>
            </a:endParaRPr>
          </a:p>
        </p:txBody>
      </p:sp>
      <p:graphicFrame>
        <p:nvGraphicFramePr>
          <p:cNvPr id="47326" name="Group 222"/>
          <p:cNvGraphicFramePr>
            <a:graphicFrameLocks noGrp="1"/>
          </p:cNvGraphicFramePr>
          <p:nvPr>
            <p:ph sz="half" idx="2"/>
          </p:nvPr>
        </p:nvGraphicFramePr>
        <p:xfrm>
          <a:off x="323850" y="3213100"/>
          <a:ext cx="7345363" cy="2671763"/>
        </p:xfrm>
        <a:graphic>
          <a:graphicData uri="http://schemas.openxmlformats.org/drawingml/2006/table">
            <a:tbl>
              <a:tblPr/>
              <a:tblGrid>
                <a:gridCol w="1152525"/>
                <a:gridCol w="1333500"/>
                <a:gridCol w="898525"/>
                <a:gridCol w="1223963"/>
                <a:gridCol w="1439862"/>
                <a:gridCol w="1296988"/>
              </a:tblGrid>
              <a:tr h="431902">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From Plant</a:t>
                      </a:r>
                    </a:p>
                  </a:txBody>
                  <a:tcPr marT="45731" marB="45731" anchor="b"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Destination</a:t>
                      </a:r>
                    </a:p>
                  </a:txBody>
                  <a:tcPr marT="45731" marB="45731"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hMerge="1">
                  <a:txBody>
                    <a:bodyPr/>
                    <a:lstStyle/>
                    <a:p>
                      <a:endParaRPr lang="tr-TR"/>
                    </a:p>
                  </a:txBody>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Capacity</a:t>
                      </a:r>
                    </a:p>
                  </a:txBody>
                  <a:tcPr marT="45731" marB="45731" anchor="b"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30315">
                <a:tc vMerge="1">
                  <a:txBody>
                    <a:bodyPr/>
                    <a:lstStyle/>
                    <a:p>
                      <a:endParaRPr lang="tr-TR"/>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Frankfurt</a:t>
                      </a:r>
                    </a:p>
                  </a:txBody>
                  <a:tcPr marT="45731" marB="45731"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NY</a:t>
                      </a:r>
                    </a:p>
                  </a:txBody>
                  <a:tcPr marT="45731" marB="4573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Phoenix</a:t>
                      </a:r>
                    </a:p>
                  </a:txBody>
                  <a:tcPr marT="45731" marB="4573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Yokohama</a:t>
                      </a:r>
                    </a:p>
                  </a:txBody>
                  <a:tcPr marT="45731" marB="45731"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tr-TR"/>
                    </a:p>
                  </a:txBody>
                  <a:tcPr/>
                </a:tc>
              </a:tr>
              <a:tr h="3963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Juarez</a:t>
                      </a:r>
                    </a:p>
                  </a:txBody>
                  <a:tcPr marT="45731" marB="45731"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X11</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X12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X13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X14</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100</a:t>
                      </a:r>
                    </a:p>
                  </a:txBody>
                  <a:tcPr marT="45731" marB="45731"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7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Seoul</a:t>
                      </a:r>
                    </a:p>
                  </a:txBody>
                  <a:tcPr marT="45731" marB="45731"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X21</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X22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X23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X24</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300</a:t>
                      </a:r>
                    </a:p>
                  </a:txBody>
                  <a:tcPr marT="45731" marB="45731"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2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Tel Aviv</a:t>
                      </a:r>
                    </a:p>
                  </a:txBody>
                  <a:tcPr marT="45731" marB="45731"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X31</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X32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X33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X34</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200</a:t>
                      </a:r>
                    </a:p>
                  </a:txBody>
                  <a:tcPr marT="45731" marB="45731"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684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Demand</a:t>
                      </a:r>
                    </a:p>
                  </a:txBody>
                  <a:tcPr marT="45731" marB="45731"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150</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100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200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150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600</a:t>
                      </a:r>
                    </a:p>
                  </a:txBody>
                  <a:tcPr marT="45731" marB="45731"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Slide Number Placeholder 1"/>
          <p:cNvSpPr>
            <a:spLocks noGrp="1"/>
          </p:cNvSpPr>
          <p:nvPr>
            <p:ph type="sldNum" sz="quarter" idx="11"/>
          </p:nvPr>
        </p:nvSpPr>
        <p:spPr/>
        <p:txBody>
          <a:bodyPr/>
          <a:lstStyle/>
          <a:p>
            <a:pPr>
              <a:defRPr/>
            </a:pPr>
            <a:fld id="{780A65F8-6690-41CE-8CF8-2F90A6201044}" type="slidenum">
              <a:rPr lang="en-US" altLang="en-US" smtClean="0"/>
              <a:pPr>
                <a:defRPr/>
              </a:pPr>
              <a:t>53</a:t>
            </a:fld>
            <a:r>
              <a:rPr lang="en-US" altLang="en-US" smtClean="0"/>
              <a:t> of 52</a:t>
            </a:r>
            <a:endParaRPr lang="en-US" altLang="en-US"/>
          </a:p>
        </p:txBody>
      </p:sp>
    </p:spTree>
    <p:extLst>
      <p:ext uri="{BB962C8B-B14F-4D97-AF65-F5344CB8AC3E}">
        <p14:creationId xmlns:p14="http://schemas.microsoft.com/office/powerpoint/2010/main" val="11539411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tr-TR" sz="3600" dirty="0" smtClean="0">
                <a:solidFill>
                  <a:schemeClr val="accent1">
                    <a:lumMod val="50000"/>
                  </a:schemeClr>
                </a:solidFill>
              </a:rPr>
              <a:t>LP:Transportation Models (cont’d.)</a:t>
            </a:r>
          </a:p>
        </p:txBody>
      </p:sp>
      <p:sp>
        <p:nvSpPr>
          <p:cNvPr id="44037" name="Rectangle 3"/>
          <p:cNvSpPr>
            <a:spLocks noGrp="1" noChangeArrowheads="1"/>
          </p:cNvSpPr>
          <p:nvPr>
            <p:ph idx="1"/>
          </p:nvPr>
        </p:nvSpPr>
        <p:spPr>
          <a:xfrm>
            <a:off x="250825" y="1268413"/>
            <a:ext cx="7386638" cy="4497387"/>
          </a:xfrm>
        </p:spPr>
        <p:txBody>
          <a:bodyPr>
            <a:normAutofit/>
          </a:bodyPr>
          <a:lstStyle/>
          <a:p>
            <a:pPr>
              <a:lnSpc>
                <a:spcPct val="80000"/>
              </a:lnSpc>
              <a:buFontTx/>
              <a:buNone/>
            </a:pPr>
            <a:r>
              <a:rPr lang="tr-TR" sz="2000" smtClean="0"/>
              <a:t>subject to</a:t>
            </a:r>
          </a:p>
          <a:p>
            <a:pPr>
              <a:lnSpc>
                <a:spcPct val="80000"/>
              </a:lnSpc>
              <a:buFontTx/>
              <a:buNone/>
            </a:pPr>
            <a:r>
              <a:rPr lang="tr-TR" sz="2000" smtClean="0"/>
              <a:t>#shipped from a plant can not exceed the capacity:</a:t>
            </a:r>
          </a:p>
          <a:p>
            <a:pPr>
              <a:lnSpc>
                <a:spcPct val="80000"/>
              </a:lnSpc>
              <a:buFontTx/>
              <a:buNone/>
            </a:pPr>
            <a:r>
              <a:rPr lang="tr-TR" sz="2000" smtClean="0"/>
              <a:t>			X</a:t>
            </a:r>
            <a:r>
              <a:rPr lang="tr-TR" sz="2000" baseline="-25000" smtClean="0"/>
              <a:t>11</a:t>
            </a:r>
            <a:r>
              <a:rPr lang="tr-TR" sz="2000" smtClean="0"/>
              <a:t>+X</a:t>
            </a:r>
            <a:r>
              <a:rPr lang="tr-TR" sz="2000" baseline="-25000" smtClean="0"/>
              <a:t>12</a:t>
            </a:r>
            <a:r>
              <a:rPr lang="tr-TR" sz="2000" smtClean="0"/>
              <a:t>+X</a:t>
            </a:r>
            <a:r>
              <a:rPr lang="tr-TR" sz="2000" baseline="-25000" smtClean="0"/>
              <a:t>13</a:t>
            </a:r>
            <a:r>
              <a:rPr lang="tr-TR" sz="2000" smtClean="0"/>
              <a:t>+X</a:t>
            </a:r>
            <a:r>
              <a:rPr lang="tr-TR" sz="2000" baseline="-25000" smtClean="0"/>
              <a:t>14</a:t>
            </a:r>
            <a:r>
              <a:rPr lang="tr-TR" sz="2400" smtClean="0">
                <a:cs typeface="Arial" panose="020B0604020202020204" pitchFamily="34" charset="0"/>
              </a:rPr>
              <a:t>≤</a:t>
            </a:r>
            <a:r>
              <a:rPr lang="tr-TR" sz="2000" smtClean="0">
                <a:cs typeface="Arial" panose="020B0604020202020204" pitchFamily="34" charset="0"/>
              </a:rPr>
              <a:t>100 (Juarez Plant)</a:t>
            </a:r>
          </a:p>
          <a:p>
            <a:pPr>
              <a:lnSpc>
                <a:spcPct val="80000"/>
              </a:lnSpc>
              <a:buFontTx/>
              <a:buNone/>
            </a:pPr>
            <a:r>
              <a:rPr lang="tr-TR" sz="2000" smtClean="0"/>
              <a:t>			X</a:t>
            </a:r>
            <a:r>
              <a:rPr lang="tr-TR" sz="2000" baseline="-25000" smtClean="0"/>
              <a:t>21</a:t>
            </a:r>
            <a:r>
              <a:rPr lang="tr-TR" sz="2000" smtClean="0"/>
              <a:t>+X</a:t>
            </a:r>
            <a:r>
              <a:rPr lang="tr-TR" sz="2000" baseline="-25000" smtClean="0"/>
              <a:t>22</a:t>
            </a:r>
            <a:r>
              <a:rPr lang="tr-TR" sz="2000" smtClean="0"/>
              <a:t>+X</a:t>
            </a:r>
            <a:r>
              <a:rPr lang="tr-TR" sz="2000" baseline="-25000" smtClean="0"/>
              <a:t>23</a:t>
            </a:r>
            <a:r>
              <a:rPr lang="tr-TR" sz="2000" smtClean="0"/>
              <a:t>+X</a:t>
            </a:r>
            <a:r>
              <a:rPr lang="tr-TR" sz="2000" baseline="-25000" smtClean="0"/>
              <a:t>24</a:t>
            </a:r>
            <a:r>
              <a:rPr lang="tr-TR" sz="2400" smtClean="0">
                <a:cs typeface="Arial" panose="020B0604020202020204" pitchFamily="34" charset="0"/>
              </a:rPr>
              <a:t>≤</a:t>
            </a:r>
            <a:r>
              <a:rPr lang="tr-TR" sz="2000" smtClean="0">
                <a:cs typeface="Arial" panose="020B0604020202020204" pitchFamily="34" charset="0"/>
              </a:rPr>
              <a:t>300  (Seoul Plant)</a:t>
            </a:r>
          </a:p>
          <a:p>
            <a:pPr>
              <a:lnSpc>
                <a:spcPct val="80000"/>
              </a:lnSpc>
              <a:buFontTx/>
              <a:buNone/>
            </a:pPr>
            <a:r>
              <a:rPr lang="tr-TR" sz="2000" smtClean="0"/>
              <a:t>			X</a:t>
            </a:r>
            <a:r>
              <a:rPr lang="tr-TR" sz="2000" baseline="-25000" smtClean="0"/>
              <a:t>31</a:t>
            </a:r>
            <a:r>
              <a:rPr lang="tr-TR" sz="2000" smtClean="0"/>
              <a:t>+X</a:t>
            </a:r>
            <a:r>
              <a:rPr lang="tr-TR" sz="2000" baseline="-25000" smtClean="0"/>
              <a:t>32</a:t>
            </a:r>
            <a:r>
              <a:rPr lang="tr-TR" sz="2000" smtClean="0"/>
              <a:t>+X</a:t>
            </a:r>
            <a:r>
              <a:rPr lang="tr-TR" sz="2000" baseline="-25000" smtClean="0"/>
              <a:t>33</a:t>
            </a:r>
            <a:r>
              <a:rPr lang="tr-TR" sz="2000" smtClean="0"/>
              <a:t>+X</a:t>
            </a:r>
            <a:r>
              <a:rPr lang="tr-TR" sz="2000" baseline="-25000" smtClean="0"/>
              <a:t>34</a:t>
            </a:r>
            <a:r>
              <a:rPr lang="tr-TR" sz="2400" smtClean="0">
                <a:cs typeface="Arial" panose="020B0604020202020204" pitchFamily="34" charset="0"/>
              </a:rPr>
              <a:t>≤</a:t>
            </a:r>
            <a:r>
              <a:rPr lang="tr-TR" sz="2000" smtClean="0">
                <a:cs typeface="Arial" panose="020B0604020202020204" pitchFamily="34" charset="0"/>
              </a:rPr>
              <a:t>200  (Tel Aviv Plant)</a:t>
            </a:r>
          </a:p>
          <a:p>
            <a:pPr>
              <a:lnSpc>
                <a:spcPct val="80000"/>
              </a:lnSpc>
              <a:buFontTx/>
              <a:buNone/>
            </a:pPr>
            <a:endParaRPr lang="tr-TR" sz="2000" smtClean="0"/>
          </a:p>
          <a:p>
            <a:pPr>
              <a:lnSpc>
                <a:spcPct val="80000"/>
              </a:lnSpc>
              <a:buFontTx/>
              <a:buNone/>
            </a:pPr>
            <a:r>
              <a:rPr lang="tr-TR" sz="2000" smtClean="0"/>
              <a:t>#shipped to a warehouse can not be less than the demand:</a:t>
            </a:r>
          </a:p>
          <a:p>
            <a:pPr>
              <a:lnSpc>
                <a:spcPct val="80000"/>
              </a:lnSpc>
              <a:buFontTx/>
              <a:buNone/>
            </a:pPr>
            <a:r>
              <a:rPr lang="tr-TR" sz="2000" smtClean="0"/>
              <a:t>			X</a:t>
            </a:r>
            <a:r>
              <a:rPr lang="tr-TR" sz="2000" baseline="-25000" smtClean="0"/>
              <a:t>11</a:t>
            </a:r>
            <a:r>
              <a:rPr lang="tr-TR" sz="2000" smtClean="0"/>
              <a:t>+X</a:t>
            </a:r>
            <a:r>
              <a:rPr lang="tr-TR" sz="2000" baseline="-25000" smtClean="0"/>
              <a:t>21</a:t>
            </a:r>
            <a:r>
              <a:rPr lang="tr-TR" sz="2000" smtClean="0"/>
              <a:t>+X</a:t>
            </a:r>
            <a:r>
              <a:rPr lang="tr-TR" sz="2000" baseline="-25000" smtClean="0"/>
              <a:t>31</a:t>
            </a:r>
            <a:r>
              <a:rPr lang="tr-TR" sz="2400" smtClean="0">
                <a:cs typeface="Arial" panose="020B0604020202020204" pitchFamily="34" charset="0"/>
              </a:rPr>
              <a:t>≥</a:t>
            </a:r>
            <a:r>
              <a:rPr lang="tr-TR" sz="2000" smtClean="0">
                <a:cs typeface="Arial" panose="020B0604020202020204" pitchFamily="34" charset="0"/>
              </a:rPr>
              <a:t>150 (Frankfurt)</a:t>
            </a:r>
          </a:p>
          <a:p>
            <a:pPr>
              <a:lnSpc>
                <a:spcPct val="80000"/>
              </a:lnSpc>
              <a:buFontTx/>
              <a:buNone/>
            </a:pPr>
            <a:r>
              <a:rPr lang="tr-TR" sz="2000" smtClean="0"/>
              <a:t>			X</a:t>
            </a:r>
            <a:r>
              <a:rPr lang="tr-TR" sz="2000" baseline="-25000" smtClean="0"/>
              <a:t>12</a:t>
            </a:r>
            <a:r>
              <a:rPr lang="tr-TR" sz="2000" smtClean="0"/>
              <a:t>+X</a:t>
            </a:r>
            <a:r>
              <a:rPr lang="tr-TR" sz="2000" baseline="-25000" smtClean="0"/>
              <a:t>22</a:t>
            </a:r>
            <a:r>
              <a:rPr lang="tr-TR" sz="2000" smtClean="0"/>
              <a:t>+X</a:t>
            </a:r>
            <a:r>
              <a:rPr lang="tr-TR" sz="2000" baseline="-25000" smtClean="0"/>
              <a:t>32</a:t>
            </a:r>
            <a:r>
              <a:rPr lang="tr-TR" sz="2400" smtClean="0">
                <a:cs typeface="Arial" panose="020B0604020202020204" pitchFamily="34" charset="0"/>
              </a:rPr>
              <a:t>≥</a:t>
            </a:r>
            <a:r>
              <a:rPr lang="tr-TR" sz="2000" smtClean="0">
                <a:cs typeface="Arial" panose="020B0604020202020204" pitchFamily="34" charset="0"/>
              </a:rPr>
              <a:t>100  (NY)</a:t>
            </a:r>
          </a:p>
          <a:p>
            <a:pPr>
              <a:lnSpc>
                <a:spcPct val="80000"/>
              </a:lnSpc>
              <a:buFontTx/>
              <a:buNone/>
            </a:pPr>
            <a:r>
              <a:rPr lang="tr-TR" sz="2000" smtClean="0"/>
              <a:t>			X</a:t>
            </a:r>
            <a:r>
              <a:rPr lang="tr-TR" sz="2000" baseline="-25000" smtClean="0"/>
              <a:t>13</a:t>
            </a:r>
            <a:r>
              <a:rPr lang="tr-TR" sz="2000" smtClean="0"/>
              <a:t>+X</a:t>
            </a:r>
            <a:r>
              <a:rPr lang="tr-TR" sz="2000" baseline="-25000" smtClean="0"/>
              <a:t>23</a:t>
            </a:r>
            <a:r>
              <a:rPr lang="tr-TR" sz="2000" smtClean="0"/>
              <a:t>+X</a:t>
            </a:r>
            <a:r>
              <a:rPr lang="tr-TR" sz="2000" baseline="-25000" smtClean="0"/>
              <a:t>33</a:t>
            </a:r>
            <a:r>
              <a:rPr lang="tr-TR" sz="2400" smtClean="0">
                <a:cs typeface="Arial" panose="020B0604020202020204" pitchFamily="34" charset="0"/>
              </a:rPr>
              <a:t>≥</a:t>
            </a:r>
            <a:r>
              <a:rPr lang="tr-TR" sz="2000" smtClean="0">
                <a:cs typeface="Arial" panose="020B0604020202020204" pitchFamily="34" charset="0"/>
              </a:rPr>
              <a:t>200  (Phoenix)</a:t>
            </a:r>
          </a:p>
          <a:p>
            <a:pPr>
              <a:lnSpc>
                <a:spcPct val="80000"/>
              </a:lnSpc>
              <a:buFontTx/>
              <a:buNone/>
            </a:pPr>
            <a:r>
              <a:rPr lang="tr-TR" sz="2000" smtClean="0"/>
              <a:t>			X</a:t>
            </a:r>
            <a:r>
              <a:rPr lang="tr-TR" sz="2000" baseline="-25000" smtClean="0"/>
              <a:t>14</a:t>
            </a:r>
            <a:r>
              <a:rPr lang="tr-TR" sz="2000" smtClean="0"/>
              <a:t>+X</a:t>
            </a:r>
            <a:r>
              <a:rPr lang="tr-TR" sz="2000" baseline="-25000" smtClean="0"/>
              <a:t>24</a:t>
            </a:r>
            <a:r>
              <a:rPr lang="tr-TR" sz="2000" smtClean="0"/>
              <a:t>+X</a:t>
            </a:r>
            <a:r>
              <a:rPr lang="tr-TR" sz="2000" baseline="-25000" smtClean="0"/>
              <a:t>34</a:t>
            </a:r>
            <a:r>
              <a:rPr lang="tr-TR" sz="2400" smtClean="0">
                <a:cs typeface="Arial" panose="020B0604020202020204" pitchFamily="34" charset="0"/>
              </a:rPr>
              <a:t>≥</a:t>
            </a:r>
            <a:r>
              <a:rPr lang="tr-TR" sz="2000" smtClean="0">
                <a:cs typeface="Arial" panose="020B0604020202020204" pitchFamily="34" charset="0"/>
              </a:rPr>
              <a:t>150  (Yokohama)</a:t>
            </a:r>
          </a:p>
          <a:p>
            <a:pPr>
              <a:lnSpc>
                <a:spcPct val="80000"/>
              </a:lnSpc>
              <a:buFontTx/>
              <a:buNone/>
            </a:pPr>
            <a:r>
              <a:rPr lang="tr-TR" sz="2000" smtClean="0"/>
              <a:t>Nonnegativity</a:t>
            </a:r>
          </a:p>
          <a:p>
            <a:pPr>
              <a:lnSpc>
                <a:spcPct val="80000"/>
              </a:lnSpc>
              <a:buFontTx/>
              <a:buNone/>
            </a:pPr>
            <a:r>
              <a:rPr lang="tr-TR" sz="2000" smtClean="0"/>
              <a:t>			</a:t>
            </a:r>
            <a:r>
              <a:rPr lang="tr-TR" sz="1800" smtClean="0"/>
              <a:t>X</a:t>
            </a:r>
            <a:r>
              <a:rPr lang="tr-TR" sz="1800" baseline="-25000" smtClean="0"/>
              <a:t>ij </a:t>
            </a:r>
            <a:r>
              <a:rPr lang="tr-TR" sz="2000" smtClean="0">
                <a:cs typeface="Arial" panose="020B0604020202020204" pitchFamily="34" charset="0"/>
              </a:rPr>
              <a:t>≥0 for all i,j.</a:t>
            </a:r>
            <a:r>
              <a:rPr lang="tr-TR" sz="1800" smtClean="0">
                <a:cs typeface="Arial" panose="020B0604020202020204" pitchFamily="34" charset="0"/>
              </a:rPr>
              <a:t> </a:t>
            </a:r>
          </a:p>
        </p:txBody>
      </p:sp>
      <p:sp>
        <p:nvSpPr>
          <p:cNvPr id="2" name="Slide Number Placeholder 1"/>
          <p:cNvSpPr>
            <a:spLocks noGrp="1"/>
          </p:cNvSpPr>
          <p:nvPr>
            <p:ph type="sldNum" sz="quarter" idx="11"/>
          </p:nvPr>
        </p:nvSpPr>
        <p:spPr/>
        <p:txBody>
          <a:bodyPr/>
          <a:lstStyle/>
          <a:p>
            <a:pPr>
              <a:defRPr/>
            </a:pPr>
            <a:fld id="{21F377FA-3706-488F-A959-D4FA3CFF04BB}" type="slidenum">
              <a:rPr lang="en-US" altLang="en-US" smtClean="0"/>
              <a:pPr>
                <a:defRPr/>
              </a:pPr>
              <a:t>54</a:t>
            </a:fld>
            <a:r>
              <a:rPr lang="en-US" altLang="en-US" smtClean="0"/>
              <a:t> of 52</a:t>
            </a:r>
            <a:endParaRPr lang="en-US" altLang="en-US"/>
          </a:p>
        </p:txBody>
      </p:sp>
    </p:spTree>
    <p:extLst>
      <p:ext uri="{BB962C8B-B14F-4D97-AF65-F5344CB8AC3E}">
        <p14:creationId xmlns:p14="http://schemas.microsoft.com/office/powerpoint/2010/main" val="27778075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2"/>
          <p:cNvSpPr>
            <a:spLocks noGrp="1" noChangeArrowheads="1"/>
          </p:cNvSpPr>
          <p:nvPr>
            <p:ph type="title"/>
          </p:nvPr>
        </p:nvSpPr>
        <p:spPr>
          <a:noFill/>
        </p:spPr>
        <p:txBody>
          <a:bodyPr/>
          <a:lstStyle/>
          <a:p>
            <a:r>
              <a:rPr lang="tr-TR" sz="3600" dirty="0" smtClean="0">
                <a:solidFill>
                  <a:schemeClr val="accent1">
                    <a:lumMod val="50000"/>
                  </a:schemeClr>
                </a:solidFill>
              </a:rPr>
              <a:t>LP:Transportation Models (cont’d.)</a:t>
            </a:r>
          </a:p>
        </p:txBody>
      </p:sp>
      <p:sp>
        <p:nvSpPr>
          <p:cNvPr id="45061" name="Text Box 4"/>
          <p:cNvSpPr txBox="1">
            <a:spLocks noChangeArrowheads="1"/>
          </p:cNvSpPr>
          <p:nvPr/>
        </p:nvSpPr>
        <p:spPr bwMode="auto">
          <a:xfrm>
            <a:off x="322263" y="1987550"/>
            <a:ext cx="252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2000" b="1" smtClean="0">
                <a:solidFill>
                  <a:prstClr val="black"/>
                </a:solidFill>
              </a:rPr>
              <a:t>Capacity    Plants</a:t>
            </a:r>
          </a:p>
        </p:txBody>
      </p:sp>
      <p:sp>
        <p:nvSpPr>
          <p:cNvPr id="45062" name="Text Box 5"/>
          <p:cNvSpPr txBox="1">
            <a:spLocks noChangeArrowheads="1"/>
          </p:cNvSpPr>
          <p:nvPr/>
        </p:nvSpPr>
        <p:spPr bwMode="auto">
          <a:xfrm>
            <a:off x="5003800" y="1916113"/>
            <a:ext cx="269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1800" b="1" smtClean="0">
                <a:solidFill>
                  <a:prstClr val="black"/>
                </a:solidFill>
              </a:rPr>
              <a:t>Warehouses    Demand</a:t>
            </a:r>
          </a:p>
        </p:txBody>
      </p:sp>
      <p:sp>
        <p:nvSpPr>
          <p:cNvPr id="45063" name="Rectangle 6"/>
          <p:cNvSpPr>
            <a:spLocks noChangeArrowheads="1"/>
          </p:cNvSpPr>
          <p:nvPr/>
        </p:nvSpPr>
        <p:spPr bwMode="auto">
          <a:xfrm>
            <a:off x="1474788" y="2635250"/>
            <a:ext cx="1223962"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sz="1800" smtClean="0">
                <a:solidFill>
                  <a:prstClr val="black"/>
                </a:solidFill>
              </a:rPr>
              <a:t>Juarez</a:t>
            </a:r>
          </a:p>
        </p:txBody>
      </p:sp>
      <p:sp>
        <p:nvSpPr>
          <p:cNvPr id="45064" name="Rectangle 7"/>
          <p:cNvSpPr>
            <a:spLocks noChangeArrowheads="1"/>
          </p:cNvSpPr>
          <p:nvPr/>
        </p:nvSpPr>
        <p:spPr bwMode="auto">
          <a:xfrm>
            <a:off x="1474788" y="3427413"/>
            <a:ext cx="1223962"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sz="1800" smtClean="0">
                <a:solidFill>
                  <a:prstClr val="black"/>
                </a:solidFill>
              </a:rPr>
              <a:t>Seoul</a:t>
            </a:r>
          </a:p>
        </p:txBody>
      </p:sp>
      <p:sp>
        <p:nvSpPr>
          <p:cNvPr id="45065" name="Rectangle 8"/>
          <p:cNvSpPr>
            <a:spLocks noChangeArrowheads="1"/>
          </p:cNvSpPr>
          <p:nvPr/>
        </p:nvSpPr>
        <p:spPr bwMode="auto">
          <a:xfrm>
            <a:off x="1474788" y="4219575"/>
            <a:ext cx="1223962"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sz="1800" smtClean="0">
                <a:solidFill>
                  <a:prstClr val="black"/>
                </a:solidFill>
              </a:rPr>
              <a:t>Tel Aviv</a:t>
            </a:r>
          </a:p>
        </p:txBody>
      </p:sp>
      <p:sp>
        <p:nvSpPr>
          <p:cNvPr id="45066" name="Rectangle 9"/>
          <p:cNvSpPr>
            <a:spLocks noChangeArrowheads="1"/>
          </p:cNvSpPr>
          <p:nvPr/>
        </p:nvSpPr>
        <p:spPr bwMode="auto">
          <a:xfrm>
            <a:off x="5075238" y="5083175"/>
            <a:ext cx="1223962"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sz="1800" smtClean="0">
                <a:solidFill>
                  <a:prstClr val="black"/>
                </a:solidFill>
              </a:rPr>
              <a:t>Yokohama</a:t>
            </a:r>
          </a:p>
        </p:txBody>
      </p:sp>
      <p:sp>
        <p:nvSpPr>
          <p:cNvPr id="45067" name="Rectangle 10"/>
          <p:cNvSpPr>
            <a:spLocks noChangeArrowheads="1"/>
          </p:cNvSpPr>
          <p:nvPr/>
        </p:nvSpPr>
        <p:spPr bwMode="auto">
          <a:xfrm>
            <a:off x="5075238" y="4148138"/>
            <a:ext cx="1223962"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sz="1800" smtClean="0">
                <a:solidFill>
                  <a:prstClr val="black"/>
                </a:solidFill>
              </a:rPr>
              <a:t>Phoenx</a:t>
            </a:r>
          </a:p>
        </p:txBody>
      </p:sp>
      <p:sp>
        <p:nvSpPr>
          <p:cNvPr id="45068" name="Rectangle 11"/>
          <p:cNvSpPr>
            <a:spLocks noChangeArrowheads="1"/>
          </p:cNvSpPr>
          <p:nvPr/>
        </p:nvSpPr>
        <p:spPr bwMode="auto">
          <a:xfrm>
            <a:off x="5075238" y="3355975"/>
            <a:ext cx="1223962"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sz="1800" smtClean="0">
                <a:solidFill>
                  <a:prstClr val="black"/>
                </a:solidFill>
              </a:rPr>
              <a:t>NY</a:t>
            </a:r>
          </a:p>
        </p:txBody>
      </p:sp>
      <p:sp>
        <p:nvSpPr>
          <p:cNvPr id="45069" name="Rectangle 12"/>
          <p:cNvSpPr>
            <a:spLocks noChangeArrowheads="1"/>
          </p:cNvSpPr>
          <p:nvPr/>
        </p:nvSpPr>
        <p:spPr bwMode="auto">
          <a:xfrm>
            <a:off x="5075238" y="2490788"/>
            <a:ext cx="1223962"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sz="1800" smtClean="0">
                <a:solidFill>
                  <a:prstClr val="black"/>
                </a:solidFill>
              </a:rPr>
              <a:t>Frankfurt</a:t>
            </a:r>
          </a:p>
        </p:txBody>
      </p:sp>
      <p:sp>
        <p:nvSpPr>
          <p:cNvPr id="45070" name="Text Box 13"/>
          <p:cNvSpPr txBox="1">
            <a:spLocks noChangeArrowheads="1"/>
          </p:cNvSpPr>
          <p:nvPr/>
        </p:nvSpPr>
        <p:spPr bwMode="auto">
          <a:xfrm>
            <a:off x="539750" y="2635250"/>
            <a:ext cx="56515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1800" smtClean="0">
                <a:solidFill>
                  <a:prstClr val="black"/>
                </a:solidFill>
              </a:rPr>
              <a:t>100</a:t>
            </a:r>
          </a:p>
          <a:p>
            <a:pPr algn="l" eaLnBrk="1" hangingPunct="1"/>
            <a:endParaRPr lang="tr-TR" sz="1800" smtClean="0">
              <a:solidFill>
                <a:prstClr val="black"/>
              </a:solidFill>
            </a:endParaRPr>
          </a:p>
          <a:p>
            <a:pPr algn="l" eaLnBrk="1" hangingPunct="1"/>
            <a:endParaRPr lang="tr-TR" sz="1800" smtClean="0">
              <a:solidFill>
                <a:prstClr val="black"/>
              </a:solidFill>
            </a:endParaRPr>
          </a:p>
          <a:p>
            <a:pPr algn="l" eaLnBrk="1" hangingPunct="1"/>
            <a:r>
              <a:rPr lang="tr-TR" sz="1800" smtClean="0">
                <a:solidFill>
                  <a:prstClr val="black"/>
                </a:solidFill>
              </a:rPr>
              <a:t>300</a:t>
            </a:r>
          </a:p>
          <a:p>
            <a:pPr algn="l" eaLnBrk="1" hangingPunct="1"/>
            <a:endParaRPr lang="tr-TR" sz="1800" smtClean="0">
              <a:solidFill>
                <a:prstClr val="black"/>
              </a:solidFill>
            </a:endParaRPr>
          </a:p>
          <a:p>
            <a:pPr algn="l" eaLnBrk="1" hangingPunct="1"/>
            <a:endParaRPr lang="tr-TR" sz="1800" smtClean="0">
              <a:solidFill>
                <a:prstClr val="black"/>
              </a:solidFill>
            </a:endParaRPr>
          </a:p>
          <a:p>
            <a:pPr algn="l" eaLnBrk="1" hangingPunct="1"/>
            <a:r>
              <a:rPr lang="tr-TR" sz="1800" smtClean="0">
                <a:solidFill>
                  <a:prstClr val="black"/>
                </a:solidFill>
              </a:rPr>
              <a:t>200</a:t>
            </a:r>
          </a:p>
          <a:p>
            <a:pPr algn="l" eaLnBrk="1" hangingPunct="1"/>
            <a:endParaRPr lang="tr-TR" sz="1800" smtClean="0">
              <a:solidFill>
                <a:prstClr val="black"/>
              </a:solidFill>
            </a:endParaRPr>
          </a:p>
          <a:p>
            <a:pPr algn="l" eaLnBrk="1" hangingPunct="1"/>
            <a:endParaRPr lang="tr-TR" sz="1800" u="sng" smtClean="0">
              <a:solidFill>
                <a:prstClr val="black"/>
              </a:solidFill>
            </a:endParaRPr>
          </a:p>
          <a:p>
            <a:pPr algn="l" eaLnBrk="1" hangingPunct="1"/>
            <a:endParaRPr lang="tr-TR" sz="1800" smtClean="0">
              <a:solidFill>
                <a:prstClr val="black"/>
              </a:solidFill>
            </a:endParaRPr>
          </a:p>
        </p:txBody>
      </p:sp>
      <p:sp>
        <p:nvSpPr>
          <p:cNvPr id="45071" name="Text Box 14"/>
          <p:cNvSpPr txBox="1">
            <a:spLocks noChangeArrowheads="1"/>
          </p:cNvSpPr>
          <p:nvPr/>
        </p:nvSpPr>
        <p:spPr bwMode="auto">
          <a:xfrm>
            <a:off x="6731000" y="2635250"/>
            <a:ext cx="56515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1800" smtClean="0">
                <a:solidFill>
                  <a:prstClr val="black"/>
                </a:solidFill>
              </a:rPr>
              <a:t>150</a:t>
            </a:r>
          </a:p>
          <a:p>
            <a:pPr algn="l" eaLnBrk="1" hangingPunct="1"/>
            <a:endParaRPr lang="tr-TR" sz="1800" smtClean="0">
              <a:solidFill>
                <a:prstClr val="black"/>
              </a:solidFill>
            </a:endParaRPr>
          </a:p>
          <a:p>
            <a:pPr algn="l" eaLnBrk="1" hangingPunct="1"/>
            <a:endParaRPr lang="tr-TR" sz="1800" smtClean="0">
              <a:solidFill>
                <a:prstClr val="black"/>
              </a:solidFill>
            </a:endParaRPr>
          </a:p>
          <a:p>
            <a:pPr algn="l" eaLnBrk="1" hangingPunct="1"/>
            <a:r>
              <a:rPr lang="tr-TR" sz="1800" smtClean="0">
                <a:solidFill>
                  <a:prstClr val="black"/>
                </a:solidFill>
              </a:rPr>
              <a:t>100</a:t>
            </a:r>
          </a:p>
          <a:p>
            <a:pPr algn="l" eaLnBrk="1" hangingPunct="1"/>
            <a:endParaRPr lang="tr-TR" sz="1800" smtClean="0">
              <a:solidFill>
                <a:prstClr val="black"/>
              </a:solidFill>
            </a:endParaRPr>
          </a:p>
          <a:p>
            <a:pPr algn="l" eaLnBrk="1" hangingPunct="1"/>
            <a:endParaRPr lang="tr-TR" sz="1800" smtClean="0">
              <a:solidFill>
                <a:prstClr val="black"/>
              </a:solidFill>
            </a:endParaRPr>
          </a:p>
          <a:p>
            <a:pPr algn="l" eaLnBrk="1" hangingPunct="1"/>
            <a:r>
              <a:rPr lang="tr-TR" sz="1800" smtClean="0">
                <a:solidFill>
                  <a:prstClr val="black"/>
                </a:solidFill>
              </a:rPr>
              <a:t>200</a:t>
            </a:r>
          </a:p>
          <a:p>
            <a:pPr algn="l" eaLnBrk="1" hangingPunct="1"/>
            <a:endParaRPr lang="tr-TR" sz="1800" smtClean="0">
              <a:solidFill>
                <a:prstClr val="black"/>
              </a:solidFill>
            </a:endParaRPr>
          </a:p>
          <a:p>
            <a:pPr algn="l" eaLnBrk="1" hangingPunct="1"/>
            <a:endParaRPr lang="tr-TR" sz="1800" smtClean="0">
              <a:solidFill>
                <a:prstClr val="black"/>
              </a:solidFill>
            </a:endParaRPr>
          </a:p>
          <a:p>
            <a:pPr algn="l" eaLnBrk="1" hangingPunct="1"/>
            <a:r>
              <a:rPr lang="tr-TR" sz="1800" smtClean="0">
                <a:solidFill>
                  <a:prstClr val="black"/>
                </a:solidFill>
              </a:rPr>
              <a:t>150</a:t>
            </a:r>
          </a:p>
        </p:txBody>
      </p:sp>
      <p:sp>
        <p:nvSpPr>
          <p:cNvPr id="45072" name="Line 15"/>
          <p:cNvSpPr>
            <a:spLocks noChangeShapeType="1"/>
          </p:cNvSpPr>
          <p:nvPr/>
        </p:nvSpPr>
        <p:spPr bwMode="auto">
          <a:xfrm>
            <a:off x="2698750" y="2924175"/>
            <a:ext cx="2376488"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sp>
        <p:nvSpPr>
          <p:cNvPr id="45073" name="Line 16"/>
          <p:cNvSpPr>
            <a:spLocks noChangeShapeType="1"/>
          </p:cNvSpPr>
          <p:nvPr/>
        </p:nvSpPr>
        <p:spPr bwMode="auto">
          <a:xfrm flipV="1">
            <a:off x="2698750" y="2779713"/>
            <a:ext cx="2376488"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sp>
        <p:nvSpPr>
          <p:cNvPr id="45074" name="Line 17"/>
          <p:cNvSpPr>
            <a:spLocks noChangeShapeType="1"/>
          </p:cNvSpPr>
          <p:nvPr/>
        </p:nvSpPr>
        <p:spPr bwMode="auto">
          <a:xfrm>
            <a:off x="2698750" y="3716338"/>
            <a:ext cx="2376488"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sp>
        <p:nvSpPr>
          <p:cNvPr id="45075" name="Line 18"/>
          <p:cNvSpPr>
            <a:spLocks noChangeShapeType="1"/>
          </p:cNvSpPr>
          <p:nvPr/>
        </p:nvSpPr>
        <p:spPr bwMode="auto">
          <a:xfrm>
            <a:off x="2698750" y="3716338"/>
            <a:ext cx="2376488" cy="16557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sp>
        <p:nvSpPr>
          <p:cNvPr id="45076" name="Line 19"/>
          <p:cNvSpPr>
            <a:spLocks noChangeShapeType="1"/>
          </p:cNvSpPr>
          <p:nvPr/>
        </p:nvSpPr>
        <p:spPr bwMode="auto">
          <a:xfrm flipV="1">
            <a:off x="2698750" y="2779713"/>
            <a:ext cx="2376488" cy="17287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sp>
        <p:nvSpPr>
          <p:cNvPr id="45077" name="Line 20"/>
          <p:cNvSpPr>
            <a:spLocks noChangeShapeType="1"/>
          </p:cNvSpPr>
          <p:nvPr/>
        </p:nvSpPr>
        <p:spPr bwMode="auto">
          <a:xfrm flipV="1">
            <a:off x="2698750" y="3716338"/>
            <a:ext cx="2378075"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en-US" sz="1800" smtClean="0">
              <a:solidFill>
                <a:prstClr val="black"/>
              </a:solidFill>
              <a:latin typeface="Arial" panose="020B0604020202020204" pitchFamily="34" charset="0"/>
            </a:endParaRPr>
          </a:p>
        </p:txBody>
      </p:sp>
      <p:sp>
        <p:nvSpPr>
          <p:cNvPr id="45078" name="Text Box 23"/>
          <p:cNvSpPr txBox="1">
            <a:spLocks noChangeArrowheads="1"/>
          </p:cNvSpPr>
          <p:nvPr/>
        </p:nvSpPr>
        <p:spPr bwMode="auto">
          <a:xfrm>
            <a:off x="376238" y="1308100"/>
            <a:ext cx="6369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2800" dirty="0" smtClean="0">
                <a:solidFill>
                  <a:prstClr val="black"/>
                </a:solidFill>
              </a:rPr>
              <a:t>Optimal Solution:  Optimal cost=$6,250</a:t>
            </a:r>
          </a:p>
        </p:txBody>
      </p:sp>
      <p:sp>
        <p:nvSpPr>
          <p:cNvPr id="45079" name="Text Box 24"/>
          <p:cNvSpPr txBox="1">
            <a:spLocks noChangeArrowheads="1"/>
          </p:cNvSpPr>
          <p:nvPr/>
        </p:nvSpPr>
        <p:spPr bwMode="auto">
          <a:xfrm>
            <a:off x="4427538" y="3933825"/>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1800" smtClean="0">
                <a:solidFill>
                  <a:prstClr val="black"/>
                </a:solidFill>
              </a:rPr>
              <a:t>100</a:t>
            </a:r>
          </a:p>
        </p:txBody>
      </p:sp>
      <p:sp>
        <p:nvSpPr>
          <p:cNvPr id="45080" name="Text Box 25"/>
          <p:cNvSpPr txBox="1">
            <a:spLocks noChangeArrowheads="1"/>
          </p:cNvSpPr>
          <p:nvPr/>
        </p:nvSpPr>
        <p:spPr bwMode="auto">
          <a:xfrm>
            <a:off x="4500563" y="26368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1800" smtClean="0">
                <a:solidFill>
                  <a:prstClr val="black"/>
                </a:solidFill>
              </a:rPr>
              <a:t>50</a:t>
            </a:r>
          </a:p>
        </p:txBody>
      </p:sp>
      <p:sp>
        <p:nvSpPr>
          <p:cNvPr id="45081" name="Text Box 26"/>
          <p:cNvSpPr txBox="1">
            <a:spLocks noChangeArrowheads="1"/>
          </p:cNvSpPr>
          <p:nvPr/>
        </p:nvSpPr>
        <p:spPr bwMode="auto">
          <a:xfrm>
            <a:off x="4211638" y="4292600"/>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1800" smtClean="0">
                <a:solidFill>
                  <a:prstClr val="black"/>
                </a:solidFill>
              </a:rPr>
              <a:t>100</a:t>
            </a:r>
          </a:p>
        </p:txBody>
      </p:sp>
      <p:sp>
        <p:nvSpPr>
          <p:cNvPr id="45082" name="Text Box 27"/>
          <p:cNvSpPr txBox="1">
            <a:spLocks noChangeArrowheads="1"/>
          </p:cNvSpPr>
          <p:nvPr/>
        </p:nvSpPr>
        <p:spPr bwMode="auto">
          <a:xfrm>
            <a:off x="4427538" y="5157788"/>
            <a:ext cx="56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1800" smtClean="0">
                <a:solidFill>
                  <a:prstClr val="black"/>
                </a:solidFill>
              </a:rPr>
              <a:t>150</a:t>
            </a:r>
          </a:p>
        </p:txBody>
      </p:sp>
      <p:sp>
        <p:nvSpPr>
          <p:cNvPr id="45083" name="Text Box 28"/>
          <p:cNvSpPr txBox="1">
            <a:spLocks noChangeArrowheads="1"/>
          </p:cNvSpPr>
          <p:nvPr/>
        </p:nvSpPr>
        <p:spPr bwMode="auto">
          <a:xfrm>
            <a:off x="4427538" y="2997200"/>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1800" smtClean="0">
                <a:solidFill>
                  <a:prstClr val="black"/>
                </a:solidFill>
              </a:rPr>
              <a:t>100</a:t>
            </a:r>
          </a:p>
        </p:txBody>
      </p:sp>
      <p:sp>
        <p:nvSpPr>
          <p:cNvPr id="45084" name="Text Box 29"/>
          <p:cNvSpPr txBox="1">
            <a:spLocks noChangeArrowheads="1"/>
          </p:cNvSpPr>
          <p:nvPr/>
        </p:nvSpPr>
        <p:spPr bwMode="auto">
          <a:xfrm>
            <a:off x="4427538" y="3573463"/>
            <a:ext cx="56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tr-TR" sz="1800" smtClean="0">
                <a:solidFill>
                  <a:prstClr val="black"/>
                </a:solidFill>
              </a:rPr>
              <a:t>100</a:t>
            </a:r>
          </a:p>
        </p:txBody>
      </p:sp>
      <p:sp>
        <p:nvSpPr>
          <p:cNvPr id="2" name="Slide Number Placeholder 1"/>
          <p:cNvSpPr>
            <a:spLocks noGrp="1"/>
          </p:cNvSpPr>
          <p:nvPr>
            <p:ph type="sldNum" sz="quarter" idx="11"/>
          </p:nvPr>
        </p:nvSpPr>
        <p:spPr/>
        <p:txBody>
          <a:bodyPr/>
          <a:lstStyle/>
          <a:p>
            <a:pPr>
              <a:defRPr/>
            </a:pPr>
            <a:fld id="{21F377FA-3706-488F-A959-D4FA3CFF04BB}" type="slidenum">
              <a:rPr lang="en-US" altLang="en-US" smtClean="0"/>
              <a:pPr>
                <a:defRPr/>
              </a:pPr>
              <a:t>55</a:t>
            </a:fld>
            <a:r>
              <a:rPr lang="en-US" altLang="en-US" smtClean="0"/>
              <a:t> of 52</a:t>
            </a:r>
            <a:endParaRPr lang="en-US" altLang="en-US"/>
          </a:p>
        </p:txBody>
      </p:sp>
    </p:spTree>
    <p:extLst>
      <p:ext uri="{BB962C8B-B14F-4D97-AF65-F5344CB8AC3E}">
        <p14:creationId xmlns:p14="http://schemas.microsoft.com/office/powerpoint/2010/main" val="24695595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21F377FA-3706-488F-A959-D4FA3CFF04BB}" type="slidenum">
              <a:rPr lang="en-US" altLang="en-US" smtClean="0"/>
              <a:pPr>
                <a:defRPr/>
              </a:pPr>
              <a:t>56</a:t>
            </a:fld>
            <a:r>
              <a:rPr lang="en-US" altLang="en-US" smtClean="0"/>
              <a:t> of 52</a:t>
            </a:r>
            <a:endParaRPr lang="en-US" altLang="en-US"/>
          </a:p>
        </p:txBody>
      </p:sp>
    </p:spTree>
    <p:extLst>
      <p:ext uri="{BB962C8B-B14F-4D97-AF65-F5344CB8AC3E}">
        <p14:creationId xmlns:p14="http://schemas.microsoft.com/office/powerpoint/2010/main" val="14324743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Proble</a:t>
            </a:r>
            <a:r>
              <a:rPr lang="en-US" dirty="0"/>
              <a:t>m</a:t>
            </a:r>
          </a:p>
        </p:txBody>
      </p:sp>
      <p:sp>
        <p:nvSpPr>
          <p:cNvPr id="3" name="Content Placeholder 2"/>
          <p:cNvSpPr>
            <a:spLocks noGrp="1"/>
          </p:cNvSpPr>
          <p:nvPr>
            <p:ph idx="1"/>
          </p:nvPr>
        </p:nvSpPr>
        <p:spPr/>
        <p:txBody>
          <a:bodyPr/>
          <a:lstStyle/>
          <a:p>
            <a:r>
              <a:rPr lang="en-US" sz="2400" dirty="0" smtClean="0"/>
              <a:t>min(max (x1, x2, x3))</a:t>
            </a:r>
          </a:p>
          <a:p>
            <a:r>
              <a:rPr lang="en-US" sz="2400" dirty="0" smtClean="0"/>
              <a:t>ST 3x1 + 2x2 – 5x3 &lt;= 8</a:t>
            </a:r>
            <a:endParaRPr lang="en-US" sz="2400" dirty="0"/>
          </a:p>
        </p:txBody>
      </p:sp>
      <p:sp>
        <p:nvSpPr>
          <p:cNvPr id="4" name="Slide Number Placeholder 3"/>
          <p:cNvSpPr>
            <a:spLocks noGrp="1"/>
          </p:cNvSpPr>
          <p:nvPr>
            <p:ph type="sldNum" sz="quarter" idx="11"/>
          </p:nvPr>
        </p:nvSpPr>
        <p:spPr/>
        <p:txBody>
          <a:bodyPr/>
          <a:lstStyle/>
          <a:p>
            <a:pPr>
              <a:defRPr/>
            </a:pPr>
            <a:fld id="{21F377FA-3706-488F-A959-D4FA3CFF04BB}" type="slidenum">
              <a:rPr lang="en-US" altLang="en-US" smtClean="0"/>
              <a:pPr>
                <a:defRPr/>
              </a:pPr>
              <a:t>57</a:t>
            </a:fld>
            <a:r>
              <a:rPr lang="en-US" altLang="en-US" smtClean="0"/>
              <a:t> of 52</a:t>
            </a:r>
            <a:endParaRPr lang="en-US" altLang="en-US"/>
          </a:p>
        </p:txBody>
      </p:sp>
    </p:spTree>
    <p:extLst>
      <p:ext uri="{BB962C8B-B14F-4D97-AF65-F5344CB8AC3E}">
        <p14:creationId xmlns:p14="http://schemas.microsoft.com/office/powerpoint/2010/main" val="1568990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Proble</a:t>
            </a:r>
            <a:r>
              <a:rPr lang="en-US" dirty="0"/>
              <a:t>m</a:t>
            </a:r>
          </a:p>
        </p:txBody>
      </p:sp>
      <p:sp>
        <p:nvSpPr>
          <p:cNvPr id="3" name="Content Placeholder 2"/>
          <p:cNvSpPr>
            <a:spLocks noGrp="1"/>
          </p:cNvSpPr>
          <p:nvPr>
            <p:ph idx="1"/>
          </p:nvPr>
        </p:nvSpPr>
        <p:spPr/>
        <p:txBody>
          <a:bodyPr/>
          <a:lstStyle/>
          <a:p>
            <a:r>
              <a:rPr lang="en-US" sz="2400" dirty="0" smtClean="0"/>
              <a:t>min(max (x1, x2, x3))</a:t>
            </a:r>
          </a:p>
          <a:p>
            <a:r>
              <a:rPr lang="en-US" sz="2400" dirty="0" smtClean="0"/>
              <a:t>ST 3x1 + 2x2 – 5x3 &lt;= 8</a:t>
            </a:r>
          </a:p>
          <a:p>
            <a:r>
              <a:rPr lang="en-US" sz="2400" dirty="0"/>
              <a:t>min  = t</a:t>
            </a:r>
          </a:p>
          <a:p>
            <a:r>
              <a:rPr lang="en-US" sz="2400" dirty="0" smtClean="0"/>
              <a:t>ST 3x</a:t>
            </a:r>
            <a:r>
              <a:rPr lang="en-US" sz="2400" baseline="-25000" dirty="0" smtClean="0"/>
              <a:t>1</a:t>
            </a:r>
            <a:r>
              <a:rPr lang="en-US" sz="2400" dirty="0" smtClean="0"/>
              <a:t>+2x</a:t>
            </a:r>
            <a:r>
              <a:rPr lang="en-US" sz="2400" baseline="-25000" dirty="0" smtClean="0"/>
              <a:t>2</a:t>
            </a:r>
            <a:r>
              <a:rPr lang="en-US" sz="2400" dirty="0" smtClean="0"/>
              <a:t>- </a:t>
            </a:r>
            <a:r>
              <a:rPr lang="en-US" sz="2400" dirty="0"/>
              <a:t>5x</a:t>
            </a:r>
            <a:r>
              <a:rPr lang="en-US" sz="2400" baseline="-25000" dirty="0"/>
              <a:t>3</a:t>
            </a:r>
            <a:r>
              <a:rPr lang="en-US" sz="2400" dirty="0"/>
              <a:t> &lt;=8</a:t>
            </a:r>
          </a:p>
          <a:p>
            <a:r>
              <a:rPr lang="en-US" sz="2400" dirty="0"/>
              <a:t>x</a:t>
            </a:r>
            <a:r>
              <a:rPr lang="en-US" sz="2400" baseline="-25000" dirty="0"/>
              <a:t>1</a:t>
            </a:r>
            <a:r>
              <a:rPr lang="en-US" sz="2400" dirty="0"/>
              <a:t>&lt;=</a:t>
            </a:r>
            <a:r>
              <a:rPr lang="en-US" sz="2400" dirty="0" smtClean="0"/>
              <a:t>t      x1 – t &lt;= 0</a:t>
            </a:r>
            <a:endParaRPr lang="en-US" sz="2400" dirty="0"/>
          </a:p>
          <a:p>
            <a:r>
              <a:rPr lang="en-US" sz="2400" dirty="0"/>
              <a:t>x</a:t>
            </a:r>
            <a:r>
              <a:rPr lang="en-US" sz="2400" baseline="-25000" dirty="0"/>
              <a:t>2</a:t>
            </a:r>
            <a:r>
              <a:rPr lang="en-US" sz="2400" dirty="0"/>
              <a:t>&lt;=</a:t>
            </a:r>
            <a:r>
              <a:rPr lang="en-US" sz="2400" dirty="0" smtClean="0"/>
              <a:t>t      x2 – t &lt;= 0</a:t>
            </a:r>
            <a:endParaRPr lang="en-US" sz="2400" dirty="0"/>
          </a:p>
          <a:p>
            <a:r>
              <a:rPr lang="en-US" sz="2400" dirty="0"/>
              <a:t>x</a:t>
            </a:r>
            <a:r>
              <a:rPr lang="en-US" sz="2400" baseline="-25000" dirty="0"/>
              <a:t>3</a:t>
            </a:r>
            <a:r>
              <a:rPr lang="en-US" sz="2400" dirty="0"/>
              <a:t>&lt;=</a:t>
            </a:r>
            <a:r>
              <a:rPr lang="en-US" sz="2400" dirty="0" smtClean="0"/>
              <a:t>t      x3 – t &lt;= 0</a:t>
            </a:r>
            <a:endParaRPr lang="en-US" sz="2400" dirty="0"/>
          </a:p>
          <a:p>
            <a:endParaRPr lang="en-US" sz="2400" dirty="0"/>
          </a:p>
        </p:txBody>
      </p:sp>
      <p:sp>
        <p:nvSpPr>
          <p:cNvPr id="4" name="Slide Number Placeholder 3"/>
          <p:cNvSpPr>
            <a:spLocks noGrp="1"/>
          </p:cNvSpPr>
          <p:nvPr>
            <p:ph type="sldNum" sz="quarter" idx="11"/>
          </p:nvPr>
        </p:nvSpPr>
        <p:spPr/>
        <p:txBody>
          <a:bodyPr/>
          <a:lstStyle/>
          <a:p>
            <a:pPr>
              <a:defRPr/>
            </a:pPr>
            <a:fld id="{21F377FA-3706-488F-A959-D4FA3CFF04BB}" type="slidenum">
              <a:rPr lang="en-US" altLang="en-US" smtClean="0"/>
              <a:pPr>
                <a:defRPr/>
              </a:pPr>
              <a:t>58</a:t>
            </a:fld>
            <a:r>
              <a:rPr lang="en-US" altLang="en-US" smtClean="0"/>
              <a:t> of 52</a:t>
            </a:r>
            <a:endParaRPr lang="en-US" altLang="en-US"/>
          </a:p>
        </p:txBody>
      </p:sp>
    </p:spTree>
    <p:extLst>
      <p:ext uri="{BB962C8B-B14F-4D97-AF65-F5344CB8AC3E}">
        <p14:creationId xmlns:p14="http://schemas.microsoft.com/office/powerpoint/2010/main" val="11646155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Proble</a:t>
            </a:r>
            <a:r>
              <a:rPr lang="en-US" dirty="0"/>
              <a:t>m</a:t>
            </a:r>
          </a:p>
        </p:txBody>
      </p:sp>
      <p:sp>
        <p:nvSpPr>
          <p:cNvPr id="3" name="Content Placeholder 2"/>
          <p:cNvSpPr>
            <a:spLocks noGrp="1"/>
          </p:cNvSpPr>
          <p:nvPr>
            <p:ph idx="1"/>
          </p:nvPr>
        </p:nvSpPr>
        <p:spPr/>
        <p:txBody>
          <a:bodyPr/>
          <a:lstStyle/>
          <a:p>
            <a:r>
              <a:rPr lang="en-US" sz="2400" dirty="0" smtClean="0"/>
              <a:t>min </a:t>
            </a:r>
            <a:r>
              <a:rPr lang="en-US" sz="2400" dirty="0"/>
              <a:t> = t</a:t>
            </a:r>
          </a:p>
          <a:p>
            <a:r>
              <a:rPr lang="en-US" sz="2400" dirty="0" smtClean="0"/>
              <a:t>ST 3x</a:t>
            </a:r>
            <a:r>
              <a:rPr lang="en-US" sz="2400" baseline="-25000" dirty="0" smtClean="0"/>
              <a:t>1</a:t>
            </a:r>
            <a:r>
              <a:rPr lang="en-US" sz="2400" dirty="0" smtClean="0"/>
              <a:t>+2x</a:t>
            </a:r>
            <a:r>
              <a:rPr lang="en-US" sz="2400" baseline="-25000" dirty="0" smtClean="0"/>
              <a:t>2</a:t>
            </a:r>
            <a:r>
              <a:rPr lang="en-US" sz="2400" dirty="0" smtClean="0"/>
              <a:t>- </a:t>
            </a:r>
            <a:r>
              <a:rPr lang="en-US" sz="2400" dirty="0"/>
              <a:t>5x</a:t>
            </a:r>
            <a:r>
              <a:rPr lang="en-US" sz="2400" baseline="-25000" dirty="0"/>
              <a:t>3</a:t>
            </a:r>
            <a:r>
              <a:rPr lang="en-US" sz="2400" dirty="0"/>
              <a:t> &lt;=8</a:t>
            </a:r>
          </a:p>
          <a:p>
            <a:r>
              <a:rPr lang="en-US" sz="2400" dirty="0"/>
              <a:t>x</a:t>
            </a:r>
            <a:r>
              <a:rPr lang="en-US" sz="2400" baseline="-25000" dirty="0"/>
              <a:t>1</a:t>
            </a:r>
            <a:r>
              <a:rPr lang="en-US" sz="2400" dirty="0"/>
              <a:t>&lt;=</a:t>
            </a:r>
            <a:r>
              <a:rPr lang="en-US" sz="2400" dirty="0" smtClean="0"/>
              <a:t>t      x1 – t &lt;= 0</a:t>
            </a:r>
            <a:endParaRPr lang="en-US" sz="2400" dirty="0"/>
          </a:p>
          <a:p>
            <a:r>
              <a:rPr lang="en-US" sz="2400" dirty="0"/>
              <a:t>x</a:t>
            </a:r>
            <a:r>
              <a:rPr lang="en-US" sz="2400" baseline="-25000" dirty="0"/>
              <a:t>2</a:t>
            </a:r>
            <a:r>
              <a:rPr lang="en-US" sz="2400" dirty="0"/>
              <a:t>&lt;=</a:t>
            </a:r>
            <a:r>
              <a:rPr lang="en-US" sz="2400" dirty="0" smtClean="0"/>
              <a:t>t      x2 – t &lt;= 0</a:t>
            </a:r>
            <a:endParaRPr lang="en-US" sz="2400" dirty="0"/>
          </a:p>
          <a:p>
            <a:r>
              <a:rPr lang="en-US" sz="2400" dirty="0"/>
              <a:t>x</a:t>
            </a:r>
            <a:r>
              <a:rPr lang="en-US" sz="2400" baseline="-25000" dirty="0"/>
              <a:t>3</a:t>
            </a:r>
            <a:r>
              <a:rPr lang="en-US" sz="2400" dirty="0"/>
              <a:t>&lt;=</a:t>
            </a:r>
            <a:r>
              <a:rPr lang="en-US" sz="2400" dirty="0" smtClean="0"/>
              <a:t>t      x3 – t &lt;= 0</a:t>
            </a:r>
            <a:endParaRPr lang="en-US" sz="2400" dirty="0"/>
          </a:p>
          <a:p>
            <a:endParaRPr lang="en-US" sz="2400" dirty="0" smtClean="0"/>
          </a:p>
          <a:p>
            <a:r>
              <a:rPr lang="en-US" sz="2400" dirty="0" smtClean="0"/>
              <a:t>Unbounded: x’s can keep getting smaller</a:t>
            </a:r>
            <a:endParaRPr lang="en-US" sz="2400" dirty="0"/>
          </a:p>
        </p:txBody>
      </p:sp>
      <p:sp>
        <p:nvSpPr>
          <p:cNvPr id="4" name="Slide Number Placeholder 3"/>
          <p:cNvSpPr>
            <a:spLocks noGrp="1"/>
          </p:cNvSpPr>
          <p:nvPr>
            <p:ph type="sldNum" sz="quarter" idx="11"/>
          </p:nvPr>
        </p:nvSpPr>
        <p:spPr/>
        <p:txBody>
          <a:bodyPr/>
          <a:lstStyle/>
          <a:p>
            <a:pPr>
              <a:defRPr/>
            </a:pPr>
            <a:fld id="{21F377FA-3706-488F-A959-D4FA3CFF04BB}" type="slidenum">
              <a:rPr lang="en-US" altLang="en-US" smtClean="0"/>
              <a:pPr>
                <a:defRPr/>
              </a:pPr>
              <a:t>59</a:t>
            </a:fld>
            <a:r>
              <a:rPr lang="en-US" altLang="en-US" smtClean="0"/>
              <a:t> of 52</a:t>
            </a:r>
            <a:endParaRPr lang="en-US" altLang="en-US"/>
          </a:p>
        </p:txBody>
      </p:sp>
    </p:spTree>
    <p:extLst>
      <p:ext uri="{BB962C8B-B14F-4D97-AF65-F5344CB8AC3E}">
        <p14:creationId xmlns:p14="http://schemas.microsoft.com/office/powerpoint/2010/main" val="286065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6"/>
          <p:cNvSpPr>
            <a:spLocks noChangeArrowheads="1"/>
          </p:cNvSpPr>
          <p:nvPr/>
        </p:nvSpPr>
        <p:spPr bwMode="auto">
          <a:xfrm>
            <a:off x="4381500" y="1371600"/>
            <a:ext cx="4419600" cy="426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endParaRPr lang="tr-TR" altLang="en-US" sz="3200" i="0">
              <a:solidFill>
                <a:srgbClr val="000000"/>
              </a:solidFill>
              <a:latin typeface="Garamond" panose="02020404030301010803" pitchFamily="18" charset="0"/>
            </a:endParaRPr>
          </a:p>
        </p:txBody>
      </p:sp>
      <p:sp>
        <p:nvSpPr>
          <p:cNvPr id="110595" name="Rectangle 17"/>
          <p:cNvSpPr>
            <a:spLocks noChangeArrowheads="1"/>
          </p:cNvSpPr>
          <p:nvPr/>
        </p:nvSpPr>
        <p:spPr bwMode="auto">
          <a:xfrm>
            <a:off x="0" y="0"/>
            <a:ext cx="91440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000" b="1" i="0">
                <a:solidFill>
                  <a:srgbClr val="000000"/>
                </a:solidFill>
                <a:latin typeface="Times New Roman" panose="02020603050405020304" pitchFamily="18" charset="0"/>
              </a:rPr>
              <a:t>Extreme (Corner) Point Solutions</a:t>
            </a:r>
          </a:p>
          <a:p>
            <a:pPr algn="ctr"/>
            <a:r>
              <a:rPr lang="en-US" altLang="en-US" sz="3000" b="1" i="0">
                <a:solidFill>
                  <a:srgbClr val="000000"/>
                </a:solidFill>
                <a:latin typeface="Times New Roman" panose="02020603050405020304" pitchFamily="18" charset="0"/>
              </a:rPr>
              <a:t>Graphical Solution of Maximization Model</a:t>
            </a:r>
          </a:p>
        </p:txBody>
      </p:sp>
      <p:pic>
        <p:nvPicPr>
          <p:cNvPr id="110596" name="Picture 4" descr="02-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8725" y="1347788"/>
            <a:ext cx="5038725"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7" name="Text Box 20"/>
          <p:cNvSpPr txBox="1">
            <a:spLocks noChangeArrowheads="1"/>
          </p:cNvSpPr>
          <p:nvPr/>
        </p:nvSpPr>
        <p:spPr bwMode="auto">
          <a:xfrm>
            <a:off x="3581400" y="6096000"/>
            <a:ext cx="5408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sz="2400" i="0">
                <a:solidFill>
                  <a:srgbClr val="000000"/>
                </a:solidFill>
                <a:latin typeface="Times New Roman" panose="02020603050405020304" pitchFamily="18" charset="0"/>
                <a:cs typeface="Times" panose="02020603050405020304" pitchFamily="18" charset="0"/>
              </a:rPr>
              <a:t>Solutions at All Corner Points</a:t>
            </a:r>
            <a:endParaRPr lang="en-US" sz="2400" i="0">
              <a:solidFill>
                <a:srgbClr val="000000"/>
              </a:solidFill>
              <a:latin typeface="Times New Roman" panose="02020603050405020304" pitchFamily="18" charset="0"/>
            </a:endParaRPr>
          </a:p>
        </p:txBody>
      </p:sp>
      <p:sp>
        <p:nvSpPr>
          <p:cNvPr id="110598" name="Text Box 3"/>
          <p:cNvSpPr txBox="1">
            <a:spLocks noChangeArrowheads="1"/>
          </p:cNvSpPr>
          <p:nvPr/>
        </p:nvSpPr>
        <p:spPr bwMode="auto">
          <a:xfrm>
            <a:off x="0" y="2819400"/>
            <a:ext cx="4114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US" altLang="en-US" sz="2400" i="0">
                <a:solidFill>
                  <a:srgbClr val="000000"/>
                </a:solidFill>
                <a:latin typeface="Garamond" panose="02020404030301010803" pitchFamily="18" charset="0"/>
              </a:rPr>
              <a:t>Maximize Z = $40x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$50x</a:t>
            </a:r>
            <a:r>
              <a:rPr lang="en-US" altLang="en-US" sz="2400" i="0" baseline="-25000">
                <a:solidFill>
                  <a:srgbClr val="000000"/>
                </a:solidFill>
                <a:latin typeface="Garamond" panose="02020404030301010803" pitchFamily="18" charset="0"/>
              </a:rPr>
              <a:t>2</a:t>
            </a:r>
            <a:endParaRPr lang="en-US" altLang="en-US" sz="2400" i="0">
              <a:solidFill>
                <a:srgbClr val="000000"/>
              </a:solidFill>
              <a:latin typeface="Garamond" panose="02020404030301010803" pitchFamily="18" charset="0"/>
            </a:endParaRPr>
          </a:p>
          <a:p>
            <a:r>
              <a:rPr lang="en-US" altLang="en-US" sz="2400" i="0">
                <a:solidFill>
                  <a:srgbClr val="000000"/>
                </a:solidFill>
                <a:latin typeface="Garamond" panose="02020404030301010803" pitchFamily="18" charset="0"/>
              </a:rPr>
              <a:t>subject to:	1x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+ 2x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40 </a:t>
            </a:r>
          </a:p>
          <a:p>
            <a:r>
              <a:rPr lang="en-US" altLang="en-US" sz="2400" i="0">
                <a:solidFill>
                  <a:srgbClr val="000000"/>
                </a:solidFill>
                <a:latin typeface="Garamond" panose="02020404030301010803" pitchFamily="18" charset="0"/>
              </a:rPr>
              <a:t>                	4x</a:t>
            </a:r>
            <a:r>
              <a:rPr lang="tr-TR"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+ 3x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120</a:t>
            </a:r>
          </a:p>
          <a:p>
            <a:r>
              <a:rPr lang="en-US" altLang="en-US" sz="2400" i="0">
                <a:solidFill>
                  <a:srgbClr val="000000"/>
                </a:solidFill>
                <a:latin typeface="Garamond" panose="02020404030301010803" pitchFamily="18" charset="0"/>
              </a:rPr>
              <a:t>	             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0</a:t>
            </a:r>
          </a:p>
        </p:txBody>
      </p:sp>
      <p:sp>
        <p:nvSpPr>
          <p:cNvPr id="110599"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0601" name="Rectangle 10"/>
          <p:cNvSpPr>
            <a:spLocks noChangeArrowheads="1"/>
          </p:cNvSpPr>
          <p:nvPr/>
        </p:nvSpPr>
        <p:spPr bwMode="auto">
          <a:xfrm>
            <a:off x="4738688" y="4703763"/>
            <a:ext cx="14620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eaLnBrk="1" hangingPunct="1"/>
            <a:r>
              <a:rPr lang="en-US" sz="3200" i="0">
                <a:solidFill>
                  <a:srgbClr val="336600"/>
                </a:solidFill>
                <a:latin typeface="Times New Roman" panose="02020603050405020304" pitchFamily="18" charset="0"/>
              </a:rPr>
              <a:t>feasible</a:t>
            </a:r>
          </a:p>
        </p:txBody>
      </p:sp>
      <p:sp>
        <p:nvSpPr>
          <p:cNvPr id="2" name="Slide Number Placeholder 1"/>
          <p:cNvSpPr>
            <a:spLocks noGrp="1"/>
          </p:cNvSpPr>
          <p:nvPr>
            <p:ph type="sldNum" sz="quarter" idx="11"/>
          </p:nvPr>
        </p:nvSpPr>
        <p:spPr/>
        <p:txBody>
          <a:bodyPr/>
          <a:lstStyle/>
          <a:p>
            <a:pPr>
              <a:defRPr/>
            </a:pPr>
            <a:fld id="{6F936E6C-028F-49E1-90D3-BEDB120E6A56}" type="slidenum">
              <a:rPr lang="en-US" altLang="en-US" smtClean="0"/>
              <a:pPr>
                <a:defRPr/>
              </a:pPr>
              <a:t>6</a:t>
            </a:fld>
            <a:r>
              <a:rPr lang="en-US" altLang="en-US" smtClean="0"/>
              <a:t> of 52</a:t>
            </a:r>
            <a:endParaRPr lang="en-US" altLang="en-US"/>
          </a:p>
        </p:txBody>
      </p:sp>
    </p:spTree>
    <p:extLst>
      <p:ext uri="{BB962C8B-B14F-4D97-AF65-F5344CB8AC3E}">
        <p14:creationId xmlns:p14="http://schemas.microsoft.com/office/powerpoint/2010/main" val="33555412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1F377FA-3706-488F-A959-D4FA3CFF04BB}" type="slidenum">
              <a:rPr lang="en-US" altLang="en-US" smtClean="0"/>
              <a:pPr>
                <a:defRPr/>
              </a:pPr>
              <a:t>60</a:t>
            </a:fld>
            <a:r>
              <a:rPr lang="en-US" altLang="en-US" smtClean="0"/>
              <a:t> of 52</a:t>
            </a:r>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3974560779"/>
              </p:ext>
            </p:extLst>
          </p:nvPr>
        </p:nvGraphicFramePr>
        <p:xfrm>
          <a:off x="1112812" y="457187"/>
          <a:ext cx="6114540" cy="5638818"/>
        </p:xfrm>
        <a:graphic>
          <a:graphicData uri="http://schemas.openxmlformats.org/drawingml/2006/table">
            <a:tbl>
              <a:tblPr/>
              <a:tblGrid>
                <a:gridCol w="41428"/>
                <a:gridCol w="1139650"/>
                <a:gridCol w="590539"/>
                <a:gridCol w="590539"/>
                <a:gridCol w="590539"/>
                <a:gridCol w="590539"/>
                <a:gridCol w="890739"/>
                <a:gridCol w="499489"/>
                <a:gridCol w="590539"/>
                <a:gridCol w="590539"/>
              </a:tblGrid>
              <a:tr h="194442">
                <a:tc>
                  <a:txBody>
                    <a:bodyPr/>
                    <a:lstStyle/>
                    <a:p>
                      <a:pPr algn="l" fontAlgn="b"/>
                      <a:endParaRPr lang="en-US" sz="900" b="0" i="0" u="none" strike="noStrike" dirty="0">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 </a:t>
                      </a:r>
                    </a:p>
                  </a:txBody>
                  <a:tcPr marL="8014" marR="8014" marT="8014" marB="0" anchor="b">
                    <a:lnL>
                      <a:noFill/>
                    </a:lnL>
                    <a:lnR>
                      <a:noFill/>
                    </a:lnR>
                    <a:lnT>
                      <a:noFill/>
                    </a:lnT>
                    <a:lnB>
                      <a:noFill/>
                    </a:lnB>
                    <a:solidFill>
                      <a:srgbClr val="C6EFCE"/>
                    </a:solidFill>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1200" b="0" i="0" u="none" strike="noStrike">
                        <a:solidFill>
                          <a:srgbClr val="000000"/>
                        </a:solidFill>
                        <a:effectLst/>
                        <a:latin typeface="Calibri"/>
                      </a:endParaRPr>
                    </a:p>
                  </a:txBody>
                  <a:tcPr marL="8014" marR="8014" marT="8014" marB="0" anchor="b">
                    <a:lnL>
                      <a:noFill/>
                    </a:lnL>
                    <a:lnR>
                      <a:noFill/>
                    </a:lnR>
                    <a:lnT>
                      <a:noFill/>
                    </a:lnT>
                    <a:lnB>
                      <a:noFill/>
                    </a:lnB>
                  </a:tcPr>
                </a:tc>
                <a:tc gridSpan="3">
                  <a:txBody>
                    <a:bodyPr/>
                    <a:lstStyle/>
                    <a:p>
                      <a:pPr algn="l" fontAlgn="b"/>
                      <a:r>
                        <a:rPr lang="en-US" sz="1200" b="0" i="0" u="none" strike="noStrike" dirty="0">
                          <a:solidFill>
                            <a:srgbClr val="000000"/>
                          </a:solidFill>
                          <a:effectLst/>
                          <a:latin typeface="Calibri"/>
                        </a:rPr>
                        <a:t>min (max(x1, x2, x3))</a:t>
                      </a:r>
                    </a:p>
                  </a:txBody>
                  <a:tcPr marL="8014" marR="8014" marT="8014"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 </a:t>
                      </a:r>
                    </a:p>
                  </a:txBody>
                  <a:tcPr marL="8014" marR="8014" marT="8014" marB="0" anchor="b">
                    <a:lnL>
                      <a:noFill/>
                    </a:lnL>
                    <a:lnR>
                      <a:noFill/>
                    </a:lnR>
                    <a:lnT>
                      <a:noFill/>
                    </a:lnT>
                    <a:lnB>
                      <a:noFill/>
                    </a:lnB>
                    <a:solidFill>
                      <a:srgbClr val="C6EFCE"/>
                    </a:solidFill>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ctr" fontAlgn="b"/>
                      <a:r>
                        <a:rPr lang="en-US" sz="1100" b="1" i="0" u="none" strike="noStrike">
                          <a:solidFill>
                            <a:srgbClr val="006100"/>
                          </a:solidFill>
                          <a:effectLst/>
                          <a:latin typeface="Calibri"/>
                        </a:rPr>
                        <a:t>max </a:t>
                      </a:r>
                    </a:p>
                  </a:txBody>
                  <a:tcPr marL="8014" marR="8014" marT="8014" marB="0" anchor="b">
                    <a:lnL>
                      <a:noFill/>
                    </a:lnL>
                    <a:lnR>
                      <a:noFill/>
                    </a:lnR>
                    <a:lnT>
                      <a:noFill/>
                    </a:lnT>
                    <a:lnB>
                      <a:noFill/>
                    </a:lnB>
                    <a:solidFill>
                      <a:srgbClr val="C6EFCE"/>
                    </a:solidFill>
                  </a:tcPr>
                </a:tc>
                <a:tc>
                  <a:txBody>
                    <a:bodyPr/>
                    <a:lstStyle/>
                    <a:p>
                      <a:pPr algn="l" fontAlgn="b"/>
                      <a:r>
                        <a:rPr lang="en-US" sz="1100" b="0" i="0" u="none" strike="noStrike">
                          <a:solidFill>
                            <a:srgbClr val="333333"/>
                          </a:solidFill>
                          <a:effectLst/>
                          <a:latin typeface="Arial"/>
                        </a:rPr>
                        <a:t>3x1+2x2- 5x3</a:t>
                      </a:r>
                    </a:p>
                  </a:txBody>
                  <a:tcPr marL="8014" marR="8014" marT="8014"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&lt;= 8</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1" i="0" u="none" strike="noStrike" dirty="0">
                          <a:solidFill>
                            <a:srgbClr val="000000"/>
                          </a:solidFill>
                          <a:effectLst/>
                          <a:latin typeface="Calibri"/>
                        </a:rPr>
                        <a:t>x1</a:t>
                      </a:r>
                    </a:p>
                  </a:txBody>
                  <a:tcPr marL="8014" marR="8014" marT="8014" marB="0" anchor="b">
                    <a:lnL>
                      <a:noFill/>
                    </a:lnL>
                    <a:lnR>
                      <a:noFill/>
                    </a:lnR>
                    <a:lnT>
                      <a:noFill/>
                    </a:lnT>
                    <a:lnB>
                      <a:noFill/>
                    </a:lnB>
                  </a:tcPr>
                </a:tc>
                <a:tc>
                  <a:txBody>
                    <a:bodyPr/>
                    <a:lstStyle/>
                    <a:p>
                      <a:pPr algn="r" fontAlgn="b"/>
                      <a:r>
                        <a:rPr lang="en-US" sz="1100" b="1" i="0" u="none" strike="noStrike">
                          <a:solidFill>
                            <a:srgbClr val="000000"/>
                          </a:solidFill>
                          <a:effectLst/>
                          <a:latin typeface="Calibri"/>
                        </a:rPr>
                        <a:t>x2</a:t>
                      </a:r>
                    </a:p>
                  </a:txBody>
                  <a:tcPr marL="8014" marR="8014" marT="8014" marB="0" anchor="b">
                    <a:lnL>
                      <a:noFill/>
                    </a:lnL>
                    <a:lnR>
                      <a:noFill/>
                    </a:lnR>
                    <a:lnT>
                      <a:noFill/>
                    </a:lnT>
                    <a:lnB>
                      <a:noFill/>
                    </a:lnB>
                  </a:tcPr>
                </a:tc>
                <a:tc>
                  <a:txBody>
                    <a:bodyPr/>
                    <a:lstStyle/>
                    <a:p>
                      <a:pPr algn="r" fontAlgn="b"/>
                      <a:r>
                        <a:rPr lang="en-US" sz="1100" b="1" i="0" u="none" strike="noStrike">
                          <a:solidFill>
                            <a:srgbClr val="000000"/>
                          </a:solidFill>
                          <a:effectLst/>
                          <a:latin typeface="Calibri"/>
                        </a:rPr>
                        <a:t>x3</a:t>
                      </a:r>
                    </a:p>
                  </a:txBody>
                  <a:tcPr marL="8014" marR="8014" marT="8014" marB="0" anchor="b">
                    <a:lnL>
                      <a:noFill/>
                    </a:lnL>
                    <a:lnR>
                      <a:noFill/>
                    </a:lnR>
                    <a:lnT>
                      <a:noFill/>
                    </a:lnT>
                    <a:lnB>
                      <a:noFill/>
                    </a:lnB>
                  </a:tcPr>
                </a:tc>
                <a:tc>
                  <a:txBody>
                    <a:bodyPr/>
                    <a:lstStyle/>
                    <a:p>
                      <a:pPr algn="r" fontAlgn="b"/>
                      <a:r>
                        <a:rPr lang="en-US" sz="1100" b="1" i="0" u="none" strike="noStrike">
                          <a:solidFill>
                            <a:srgbClr val="006100"/>
                          </a:solidFill>
                          <a:effectLst/>
                          <a:latin typeface="Calibri"/>
                        </a:rPr>
                        <a:t>0</a:t>
                      </a:r>
                    </a:p>
                  </a:txBody>
                  <a:tcPr marL="8014" marR="8014" marT="8014" marB="0" anchor="b">
                    <a:lnL>
                      <a:noFill/>
                    </a:lnL>
                    <a:lnR>
                      <a:noFill/>
                    </a:lnR>
                    <a:lnT>
                      <a:noFill/>
                    </a:lnT>
                    <a:lnB>
                      <a:noFill/>
                    </a:lnB>
                    <a:solidFill>
                      <a:srgbClr val="C6EFCE"/>
                    </a:solidFill>
                  </a:tcPr>
                </a:tc>
                <a:tc>
                  <a:txBody>
                    <a:bodyPr/>
                    <a:lstStyle/>
                    <a:p>
                      <a:pPr algn="r" fontAlgn="b"/>
                      <a:r>
                        <a:rPr lang="en-US" sz="1100" b="1" i="0" u="none" strike="noStrike">
                          <a:solidFill>
                            <a:srgbClr val="000000"/>
                          </a:solidFill>
                          <a:effectLst/>
                          <a:latin typeface="Calibri"/>
                        </a:rPr>
                        <a:t>constraint</a:t>
                      </a:r>
                    </a:p>
                  </a:txBody>
                  <a:tcPr marL="8014" marR="8014" marT="8014" marB="0" anchor="b">
                    <a:lnL>
                      <a:noFill/>
                    </a:lnL>
                    <a:lnR>
                      <a:noFill/>
                    </a:lnR>
                    <a:lnT>
                      <a:noFill/>
                    </a:lnT>
                    <a:lnB>
                      <a:noFill/>
                    </a:lnB>
                  </a:tcPr>
                </a:tc>
                <a:tc>
                  <a:txBody>
                    <a:bodyPr/>
                    <a:lstStyle/>
                    <a:p>
                      <a:pPr algn="r" fontAlgn="b"/>
                      <a:r>
                        <a:rPr lang="en-US" sz="1100" b="1" i="0" u="none" strike="noStrike">
                          <a:solidFill>
                            <a:srgbClr val="000000"/>
                          </a:solidFill>
                          <a:effectLst/>
                          <a:latin typeface="Calibri"/>
                        </a:rPr>
                        <a:t>met</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2</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5</a:t>
                      </a: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5</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-17</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8</a:t>
                      </a: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8</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-52</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a:t>
                      </a:r>
                    </a:p>
                  </a:txBody>
                  <a:tcPr marL="8014" marR="8014" marT="8014"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-2</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a:t>
                      </a: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3</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-5</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-10</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-20</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-7</a:t>
                      </a:r>
                    </a:p>
                  </a:txBody>
                  <a:tcPr marL="8014" marR="8014" marT="8014" marB="0" anchor="b">
                    <a:lnL>
                      <a:noFill/>
                    </a:lnL>
                    <a:lnR>
                      <a:noFill/>
                    </a:lnR>
                    <a:lnT>
                      <a:noFill/>
                    </a:lnT>
                    <a:lnB>
                      <a:noFill/>
                    </a:lnB>
                  </a:tcPr>
                </a:tc>
                <a:tc>
                  <a:txBody>
                    <a:bodyPr/>
                    <a:lstStyle/>
                    <a:p>
                      <a:pPr algn="r" fontAlgn="b"/>
                      <a:r>
                        <a:rPr lang="en-US" sz="1100" b="0" i="0" u="none" strike="noStrike" dirty="0">
                          <a:solidFill>
                            <a:srgbClr val="006100"/>
                          </a:solidFill>
                          <a:effectLst/>
                          <a:latin typeface="Calibri"/>
                        </a:rPr>
                        <a:t>-7</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-35</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-10</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-20</a:t>
                      </a:r>
                    </a:p>
                  </a:txBody>
                  <a:tcPr marL="8014" marR="8014" marT="8014"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-8</a:t>
                      </a:r>
                    </a:p>
                  </a:txBody>
                  <a:tcPr marL="8014" marR="8014" marT="8014" marB="0" anchor="b">
                    <a:lnL>
                      <a:noFill/>
                    </a:lnL>
                    <a:lnR>
                      <a:noFill/>
                    </a:lnR>
                    <a:lnT>
                      <a:noFill/>
                    </a:lnT>
                    <a:lnB>
                      <a:noFill/>
                    </a:lnB>
                  </a:tcPr>
                </a:tc>
                <a:tc>
                  <a:txBody>
                    <a:bodyPr/>
                    <a:lstStyle/>
                    <a:p>
                      <a:pPr algn="r" fontAlgn="b"/>
                      <a:r>
                        <a:rPr lang="en-US" sz="1100" b="0" i="0" u="none" strike="noStrike" dirty="0">
                          <a:solidFill>
                            <a:srgbClr val="006100"/>
                          </a:solidFill>
                          <a:effectLst/>
                          <a:latin typeface="Calibri"/>
                        </a:rPr>
                        <a:t>-8</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-30</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-10</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-20</a:t>
                      </a:r>
                    </a:p>
                  </a:txBody>
                  <a:tcPr marL="8014" marR="8014" marT="8014"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-9</a:t>
                      </a:r>
                    </a:p>
                  </a:txBody>
                  <a:tcPr marL="8014" marR="8014" marT="8014" marB="0" anchor="b">
                    <a:lnL>
                      <a:noFill/>
                    </a:lnL>
                    <a:lnR>
                      <a:noFill/>
                    </a:lnR>
                    <a:lnT>
                      <a:noFill/>
                    </a:lnT>
                    <a:lnB>
                      <a:noFill/>
                    </a:lnB>
                  </a:tcPr>
                </a:tc>
                <a:tc>
                  <a:txBody>
                    <a:bodyPr/>
                    <a:lstStyle/>
                    <a:p>
                      <a:pPr algn="r" fontAlgn="b"/>
                      <a:r>
                        <a:rPr lang="en-US" sz="1100" b="0" i="0" u="none" strike="noStrike" dirty="0">
                          <a:solidFill>
                            <a:srgbClr val="006100"/>
                          </a:solidFill>
                          <a:effectLst/>
                          <a:latin typeface="Calibri"/>
                        </a:rPr>
                        <a:t>-9</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-25</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-12</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-22</a:t>
                      </a:r>
                    </a:p>
                  </a:txBody>
                  <a:tcPr marL="8014" marR="8014" marT="8014"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-10</a:t>
                      </a: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-10</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-30</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-14</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-24</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-11</a:t>
                      </a:r>
                    </a:p>
                  </a:txBody>
                  <a:tcPr marL="8014" marR="8014" marT="8014" marB="0" anchor="b">
                    <a:lnL>
                      <a:noFill/>
                    </a:lnL>
                    <a:lnR>
                      <a:noFill/>
                    </a:lnR>
                    <a:lnT>
                      <a:noFill/>
                    </a:lnT>
                    <a:lnB>
                      <a:noFill/>
                    </a:lnB>
                  </a:tcPr>
                </a:tc>
                <a:tc>
                  <a:txBody>
                    <a:bodyPr/>
                    <a:lstStyle/>
                    <a:p>
                      <a:pPr algn="r" fontAlgn="b"/>
                      <a:r>
                        <a:rPr lang="en-US" sz="1100" b="0" i="0" u="none" strike="noStrike" dirty="0">
                          <a:solidFill>
                            <a:srgbClr val="006100"/>
                          </a:solidFill>
                          <a:effectLst/>
                          <a:latin typeface="Calibri"/>
                        </a:rPr>
                        <a:t>-11</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-35</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-16</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-26</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-12</a:t>
                      </a:r>
                    </a:p>
                  </a:txBody>
                  <a:tcPr marL="8014" marR="8014" marT="8014" marB="0" anchor="b">
                    <a:lnL>
                      <a:noFill/>
                    </a:lnL>
                    <a:lnR>
                      <a:noFill/>
                    </a:lnR>
                    <a:lnT>
                      <a:noFill/>
                    </a:lnT>
                    <a:lnB>
                      <a:noFill/>
                    </a:lnB>
                  </a:tcPr>
                </a:tc>
                <a:tc>
                  <a:txBody>
                    <a:bodyPr/>
                    <a:lstStyle/>
                    <a:p>
                      <a:pPr algn="r" fontAlgn="b"/>
                      <a:r>
                        <a:rPr lang="en-US" sz="1100" b="0" i="0" u="none" strike="noStrike" dirty="0">
                          <a:solidFill>
                            <a:srgbClr val="006100"/>
                          </a:solidFill>
                          <a:effectLst/>
                          <a:latin typeface="Calibri"/>
                        </a:rPr>
                        <a:t>-12</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-40</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-18</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-28</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-13</a:t>
                      </a: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-13</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dirty="0">
                          <a:solidFill>
                            <a:srgbClr val="000000"/>
                          </a:solidFill>
                          <a:effectLst/>
                          <a:latin typeface="Calibri"/>
                        </a:rPr>
                        <a:t>-45</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-20</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-30</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-14</a:t>
                      </a: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-14</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dirty="0">
                          <a:solidFill>
                            <a:srgbClr val="000000"/>
                          </a:solidFill>
                          <a:effectLst/>
                          <a:latin typeface="Calibri"/>
                        </a:rPr>
                        <a:t>-50</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-22</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-32</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-15</a:t>
                      </a: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-15</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-55</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-24</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-34</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-16</a:t>
                      </a: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-16</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-60</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-26</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-36</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-17</a:t>
                      </a: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-17</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-65</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-28</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-38</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-18</a:t>
                      </a: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-18</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-70</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-30</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-40</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-19</a:t>
                      </a: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-19</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-75</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-32</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-42</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-20</a:t>
                      </a: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-20</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-80</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-34</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-44</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-21</a:t>
                      </a: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-21</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-85</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-36</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-46</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-22</a:t>
                      </a: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-22</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-90</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-38</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-48</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-23</a:t>
                      </a: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-23</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-95</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-40</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-50</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-24</a:t>
                      </a: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-24</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-100</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-42</a:t>
                      </a:r>
                    </a:p>
                  </a:txBody>
                  <a:tcPr marL="8014" marR="8014" marT="8014"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-52</a:t>
                      </a:r>
                    </a:p>
                  </a:txBody>
                  <a:tcPr marL="8014" marR="8014" marT="8014" marB="0" anchor="b">
                    <a:lnL>
                      <a:noFill/>
                    </a:lnL>
                    <a:lnR>
                      <a:noFill/>
                    </a:lnR>
                    <a:lnT>
                      <a:noFill/>
                    </a:lnT>
                    <a:lnB>
                      <a:noFill/>
                    </a:lnB>
                  </a:tcPr>
                </a:tc>
                <a:tc>
                  <a:txBody>
                    <a:bodyPr/>
                    <a:lstStyle/>
                    <a:p>
                      <a:pPr algn="r" fontAlgn="b"/>
                      <a:r>
                        <a:rPr lang="en-US" sz="1100" b="0" i="0" u="none" strike="noStrike" dirty="0" smtClean="0">
                          <a:solidFill>
                            <a:srgbClr val="000000"/>
                          </a:solidFill>
                          <a:effectLst/>
                          <a:latin typeface="Calibri"/>
                        </a:rPr>
                        <a:t>-25</a:t>
                      </a:r>
                      <a:endParaRPr lang="en-US" sz="1100" b="0" i="0" u="none" strike="noStrike" dirty="0">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-25</a:t>
                      </a:r>
                    </a:p>
                  </a:txBody>
                  <a:tcPr marL="8014" marR="8014" marT="8014" marB="0" anchor="b">
                    <a:lnL>
                      <a:noFill/>
                    </a:lnL>
                    <a:lnR>
                      <a:noFill/>
                    </a:lnR>
                    <a:lnT>
                      <a:noFill/>
                    </a:lnT>
                    <a:lnB>
                      <a:noFill/>
                    </a:lnB>
                    <a:solidFill>
                      <a:srgbClr val="C6EFCE"/>
                    </a:solidFill>
                  </a:tcPr>
                </a:tc>
                <a:tc>
                  <a:txBody>
                    <a:bodyPr/>
                    <a:lstStyle/>
                    <a:p>
                      <a:pPr algn="r" fontAlgn="b"/>
                      <a:r>
                        <a:rPr lang="en-US" sz="1100" b="0" i="0" u="none" strike="noStrike">
                          <a:solidFill>
                            <a:srgbClr val="000000"/>
                          </a:solidFill>
                          <a:effectLst/>
                          <a:latin typeface="Calibri"/>
                        </a:rPr>
                        <a:t>-105</a:t>
                      </a:r>
                    </a:p>
                  </a:txBody>
                  <a:tcPr marL="8014" marR="8014" marT="8014"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TRUE</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t>
                      </a: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 </a:t>
                      </a:r>
                    </a:p>
                  </a:txBody>
                  <a:tcPr marL="8014" marR="8014" marT="8014" marB="0" anchor="b">
                    <a:lnL>
                      <a:noFill/>
                    </a:lnL>
                    <a:lnR>
                      <a:noFill/>
                    </a:lnR>
                    <a:lnT>
                      <a:noFill/>
                    </a:lnT>
                    <a:lnB>
                      <a:noFill/>
                    </a:lnB>
                    <a:solidFill>
                      <a:srgbClr val="C6EFCE"/>
                    </a:solidFill>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r" fontAlgn="b"/>
                      <a:r>
                        <a:rPr lang="en-US" sz="1100" b="0" i="0" u="none" strike="noStrike">
                          <a:solidFill>
                            <a:srgbClr val="006100"/>
                          </a:solidFill>
                          <a:effectLst/>
                          <a:latin typeface="Calibri"/>
                        </a:rPr>
                        <a:t> </a:t>
                      </a:r>
                    </a:p>
                  </a:txBody>
                  <a:tcPr marL="8014" marR="8014" marT="8014" marB="0" anchor="b">
                    <a:lnL>
                      <a:noFill/>
                    </a:lnL>
                    <a:lnR>
                      <a:noFill/>
                    </a:lnR>
                    <a:lnT>
                      <a:noFill/>
                    </a:lnT>
                    <a:lnB>
                      <a:noFill/>
                    </a:lnB>
                    <a:solidFill>
                      <a:srgbClr val="C6EFCE"/>
                    </a:solidFill>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8014" marR="8014" marT="8014" marB="0" anchor="b">
                    <a:lnL>
                      <a:noFill/>
                    </a:lnL>
                    <a:lnR>
                      <a:noFill/>
                    </a:lnR>
                    <a:lnT>
                      <a:noFill/>
                    </a:lnT>
                    <a:lnB>
                      <a:noFill/>
                    </a:lnB>
                  </a:tcPr>
                </a:tc>
              </a:tr>
              <a:tr h="194442">
                <a:tc>
                  <a:txBody>
                    <a:bodyPr/>
                    <a:lstStyle/>
                    <a:p>
                      <a:pPr algn="l" fontAlgn="b"/>
                      <a:endParaRPr lang="en-US" sz="9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r>
                        <a:rPr lang="en-US" sz="1100" b="0" i="0" u="none" strike="noStrike">
                          <a:solidFill>
                            <a:srgbClr val="9C0006"/>
                          </a:solidFill>
                          <a:effectLst/>
                          <a:latin typeface="Calibri"/>
                        </a:rPr>
                        <a:t>min</a:t>
                      </a:r>
                    </a:p>
                  </a:txBody>
                  <a:tcPr marL="8014" marR="8014" marT="8014" marB="0" anchor="b">
                    <a:lnL>
                      <a:noFill/>
                    </a:lnL>
                    <a:lnR>
                      <a:noFill/>
                    </a:lnR>
                    <a:lnT>
                      <a:noFill/>
                    </a:lnT>
                    <a:lnB>
                      <a:noFill/>
                    </a:lnB>
                    <a:solidFill>
                      <a:srgbClr val="FFC7CE"/>
                    </a:solidFill>
                  </a:tcPr>
                </a:tc>
                <a:tc>
                  <a:txBody>
                    <a:bodyPr/>
                    <a:lstStyle/>
                    <a:p>
                      <a:pPr algn="r" fontAlgn="b"/>
                      <a:r>
                        <a:rPr lang="en-US" sz="1100" b="0" i="0" u="none" strike="noStrike">
                          <a:solidFill>
                            <a:srgbClr val="9C6500"/>
                          </a:solidFill>
                          <a:effectLst/>
                          <a:latin typeface="Calibri"/>
                        </a:rPr>
                        <a:t>-25</a:t>
                      </a:r>
                    </a:p>
                  </a:txBody>
                  <a:tcPr marL="8014" marR="8014" marT="8014" marB="0" anchor="b">
                    <a:lnL>
                      <a:noFill/>
                    </a:lnL>
                    <a:lnR>
                      <a:noFill/>
                    </a:lnR>
                    <a:lnT>
                      <a:noFill/>
                    </a:lnT>
                    <a:lnB>
                      <a:noFill/>
                    </a:lnB>
                    <a:solidFill>
                      <a:srgbClr val="FFEB9C"/>
                    </a:solidFill>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8014" marR="8014" marT="8014"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8014" marR="8014" marT="8014" marB="0" anchor="b">
                    <a:lnL>
                      <a:noFill/>
                    </a:lnL>
                    <a:lnR>
                      <a:noFill/>
                    </a:lnR>
                    <a:lnT>
                      <a:noFill/>
                    </a:lnT>
                    <a:lnB>
                      <a:noFill/>
                    </a:lnB>
                  </a:tcPr>
                </a:tc>
              </a:tr>
            </a:tbl>
          </a:graphicData>
        </a:graphic>
      </p:graphicFrame>
    </p:spTree>
    <p:extLst>
      <p:ext uri="{BB962C8B-B14F-4D97-AF65-F5344CB8AC3E}">
        <p14:creationId xmlns:p14="http://schemas.microsoft.com/office/powerpoint/2010/main" val="2973311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Paths</a:t>
            </a:r>
            <a:endParaRPr lang="en-US" dirty="0"/>
          </a:p>
        </p:txBody>
      </p:sp>
      <p:pic>
        <p:nvPicPr>
          <p:cNvPr id="199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1733550"/>
            <a:ext cx="897255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9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4321786"/>
            <a:ext cx="8639175"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1"/>
          </p:nvPr>
        </p:nvSpPr>
        <p:spPr/>
        <p:txBody>
          <a:bodyPr/>
          <a:lstStyle/>
          <a:p>
            <a:pPr>
              <a:defRPr/>
            </a:pPr>
            <a:fld id="{6F936E6C-028F-49E1-90D3-BEDB120E6A56}" type="slidenum">
              <a:rPr lang="en-US" altLang="en-US" smtClean="0"/>
              <a:pPr>
                <a:defRPr/>
              </a:pPr>
              <a:t>61</a:t>
            </a:fld>
            <a:r>
              <a:rPr lang="en-US" altLang="en-US" smtClean="0"/>
              <a:t> of 52</a:t>
            </a:r>
            <a:endParaRPr lang="en-US" altLang="en-US"/>
          </a:p>
        </p:txBody>
      </p:sp>
    </p:spTree>
    <p:extLst>
      <p:ext uri="{BB962C8B-B14F-4D97-AF65-F5344CB8AC3E}">
        <p14:creationId xmlns:p14="http://schemas.microsoft.com/office/powerpoint/2010/main" val="89688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9683"/>
                                        </p:tgtEl>
                                        <p:attrNameLst>
                                          <p:attrName>style.visibility</p:attrName>
                                        </p:attrNameLst>
                                      </p:cBhvr>
                                      <p:to>
                                        <p:strVal val="visible"/>
                                      </p:to>
                                    </p:set>
                                    <p:anim calcmode="lin" valueType="num">
                                      <p:cBhvr additive="base">
                                        <p:cTn id="7" dur="500" fill="hold"/>
                                        <p:tgtEl>
                                          <p:spTgt spid="199683"/>
                                        </p:tgtEl>
                                        <p:attrNameLst>
                                          <p:attrName>ppt_x</p:attrName>
                                        </p:attrNameLst>
                                      </p:cBhvr>
                                      <p:tavLst>
                                        <p:tav tm="0">
                                          <p:val>
                                            <p:strVal val="#ppt_x"/>
                                          </p:val>
                                        </p:tav>
                                        <p:tav tm="100000">
                                          <p:val>
                                            <p:strVal val="#ppt_x"/>
                                          </p:val>
                                        </p:tav>
                                      </p:tavLst>
                                    </p:anim>
                                    <p:anim calcmode="lin" valueType="num">
                                      <p:cBhvr additive="base">
                                        <p:cTn id="8" dur="500" fill="hold"/>
                                        <p:tgtEl>
                                          <p:spTgt spid="199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a:t>
            </a:r>
            <a:endParaRPr lang="en-US" dirty="0"/>
          </a:p>
        </p:txBody>
      </p:sp>
      <p:sp>
        <p:nvSpPr>
          <p:cNvPr id="5" name="Content Placeholder 4"/>
          <p:cNvSpPr>
            <a:spLocks noGrp="1"/>
          </p:cNvSpPr>
          <p:nvPr>
            <p:ph type="body" idx="1"/>
          </p:nvPr>
        </p:nvSpPr>
        <p:spPr/>
        <p:txBody>
          <a:bodyPr/>
          <a:lstStyle/>
          <a:p>
            <a:pPr marL="457200" indent="-457200">
              <a:buFont typeface="Arial" panose="020B0604020202020204" pitchFamily="34" charset="0"/>
              <a:buChar char="•"/>
            </a:pPr>
            <a:r>
              <a:rPr lang="en-US" dirty="0" smtClean="0"/>
              <a:t>Integer Programming</a:t>
            </a:r>
          </a:p>
          <a:p>
            <a:pPr marL="457200" indent="-457200">
              <a:buFont typeface="Arial" panose="020B0604020202020204" pitchFamily="34" charset="0"/>
              <a:buChar char="•"/>
            </a:pPr>
            <a:r>
              <a:rPr lang="en-US" dirty="0" smtClean="0"/>
              <a:t>Mixed Integer Programming</a:t>
            </a:r>
            <a:endParaRPr lang="en-US" dirty="0"/>
          </a:p>
        </p:txBody>
      </p:sp>
      <p:sp>
        <p:nvSpPr>
          <p:cNvPr id="3" name="Slide Number Placeholder 2"/>
          <p:cNvSpPr>
            <a:spLocks noGrp="1"/>
          </p:cNvSpPr>
          <p:nvPr>
            <p:ph type="sldNum" sz="quarter" idx="11"/>
          </p:nvPr>
        </p:nvSpPr>
        <p:spPr/>
        <p:txBody>
          <a:bodyPr/>
          <a:lstStyle/>
          <a:p>
            <a:pPr>
              <a:defRPr/>
            </a:pPr>
            <a:fld id="{6F936E6C-028F-49E1-90D3-BEDB120E6A56}" type="slidenum">
              <a:rPr lang="en-US" altLang="en-US" smtClean="0"/>
              <a:pPr>
                <a:defRPr/>
              </a:pPr>
              <a:t>62</a:t>
            </a:fld>
            <a:r>
              <a:rPr lang="en-US" altLang="en-US" smtClean="0"/>
              <a:t> of 52</a:t>
            </a:r>
            <a:endParaRPr lang="en-US" altLang="en-US"/>
          </a:p>
        </p:txBody>
      </p:sp>
    </p:spTree>
    <p:extLst>
      <p:ext uri="{BB962C8B-B14F-4D97-AF65-F5344CB8AC3E}">
        <p14:creationId xmlns:p14="http://schemas.microsoft.com/office/powerpoint/2010/main" val="1544559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p:txBody>
          <a:bodyPr/>
          <a:lstStyle/>
          <a:p>
            <a:r>
              <a:rPr lang="en-US" altLang="en-US" smtClean="0"/>
              <a:t>Integer Linear Programming (ILP)</a:t>
            </a:r>
          </a:p>
        </p:txBody>
      </p:sp>
      <p:graphicFrame>
        <p:nvGraphicFramePr>
          <p:cNvPr id="149596" name="Group 92"/>
          <p:cNvGraphicFramePr>
            <a:graphicFrameLocks noGrp="1"/>
          </p:cNvGraphicFramePr>
          <p:nvPr>
            <p:extLst>
              <p:ext uri="{D42A27DB-BD31-4B8C-83A1-F6EECF244321}">
                <p14:modId xmlns:p14="http://schemas.microsoft.com/office/powerpoint/2010/main" val="3504233535"/>
              </p:ext>
            </p:extLst>
          </p:nvPr>
        </p:nvGraphicFramePr>
        <p:xfrm>
          <a:off x="76200" y="1143000"/>
          <a:ext cx="8991600" cy="883915"/>
        </p:xfrm>
        <a:graphic>
          <a:graphicData uri="http://schemas.openxmlformats.org/drawingml/2006/table">
            <a:tbl>
              <a:tblPr/>
              <a:tblGrid>
                <a:gridCol w="3071813"/>
                <a:gridCol w="1271587"/>
                <a:gridCol w="2286000"/>
                <a:gridCol w="2362200"/>
              </a:tblGrid>
              <a:tr h="3963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dirty="0" smtClean="0">
                          <a:ln>
                            <a:noFill/>
                          </a:ln>
                          <a:solidFill>
                            <a:schemeClr val="folHlink"/>
                          </a:solidFill>
                          <a:effectLst/>
                          <a:latin typeface="Arial" charset="0"/>
                          <a:cs typeface="Arial" charset="0"/>
                        </a:rPr>
                        <a:t>Name </a:t>
                      </a:r>
                    </a:p>
                  </a:txBody>
                  <a:tcPr marT="45736" marB="45736" horzOverflow="overflow">
                    <a:lnL cap="flat">
                      <a:noFill/>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Vars</a:t>
                      </a:r>
                    </a:p>
                  </a:txBody>
                  <a:tcPr marT="45736" marB="45736"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Constraints</a:t>
                      </a:r>
                    </a:p>
                  </a:txBody>
                  <a:tcPr marT="45736" marB="45736"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Objective</a:t>
                      </a:r>
                    </a:p>
                  </a:txBody>
                  <a:tcPr marT="45736" marB="45736" horzOverflow="overflow">
                    <a:lnL w="38100" cap="flat" cmpd="sng" algn="ctr">
                      <a:solidFill>
                        <a:schemeClr val="folHlink"/>
                      </a:solidFill>
                      <a:prstDash val="solid"/>
                      <a:round/>
                      <a:headEnd type="none" w="med" len="med"/>
                      <a:tailEnd type="none" w="med" len="med"/>
                    </a:lnL>
                    <a:lnR cap="flat">
                      <a:noFill/>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r>
              <a:tr h="487535">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integer linear </a:t>
                      </a:r>
                      <a:r>
                        <a:rPr kumimoji="0" lang="en-US" sz="2000" b="0" i="0" u="none" strike="noStrike" cap="none" normalizeH="0" baseline="0" dirty="0" err="1" smtClean="0">
                          <a:ln>
                            <a:noFill/>
                          </a:ln>
                          <a:solidFill>
                            <a:schemeClr val="tx1"/>
                          </a:solidFill>
                          <a:effectLst/>
                          <a:latin typeface="Arial" charset="0"/>
                          <a:cs typeface="Arial" charset="0"/>
                        </a:rPr>
                        <a:t>prog</a:t>
                      </a:r>
                      <a:r>
                        <a:rPr kumimoji="0" lang="en-US" sz="2000" b="0" i="0" u="none" strike="noStrike" cap="none" normalizeH="0" baseline="0" dirty="0" smtClean="0">
                          <a:ln>
                            <a:noFill/>
                          </a:ln>
                          <a:solidFill>
                            <a:schemeClr val="tx1"/>
                          </a:solidFill>
                          <a:effectLst/>
                          <a:latin typeface="Arial" charset="0"/>
                          <a:cs typeface="Arial" charset="0"/>
                        </a:rPr>
                        <a:t>. (ILP)</a:t>
                      </a:r>
                    </a:p>
                  </a:txBody>
                  <a:tcPr marT="45736" marB="45736" horzOverflow="overflow">
                    <a:lnL cap="flat">
                      <a:noFill/>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FF0000"/>
                          </a:solidFill>
                          <a:effectLst/>
                          <a:latin typeface="Arial" charset="0"/>
                          <a:cs typeface="Arial" charset="0"/>
                        </a:rPr>
                        <a:t>integer</a:t>
                      </a:r>
                    </a:p>
                  </a:txBody>
                  <a:tcPr marT="45736" marB="45736"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linear inequalities</a:t>
                      </a:r>
                    </a:p>
                  </a:txBody>
                  <a:tcPr marT="45736" marB="45736"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linear function</a:t>
                      </a:r>
                    </a:p>
                  </a:txBody>
                  <a:tcPr marT="45736" marB="45736" horzOverflow="overflow">
                    <a:lnL w="38100" cap="flat" cmpd="sng" algn="ctr">
                      <a:solidFill>
                        <a:schemeClr val="folHlink"/>
                      </a:solidFill>
                      <a:prstDash val="solid"/>
                      <a:round/>
                      <a:headEnd type="none" w="med" len="med"/>
                      <a:tailEnd type="none" w="med" len="med"/>
                    </a:lnL>
                    <a:lnR cap="flat">
                      <a:noFill/>
                    </a:lnR>
                    <a:lnT w="38100" cap="flat" cmpd="sng" algn="ctr">
                      <a:solidFill>
                        <a:schemeClr val="folHlink"/>
                      </a:solidFill>
                      <a:prstDash val="solid"/>
                      <a:round/>
                      <a:headEnd type="none" w="med" len="med"/>
                      <a:tailEnd type="none" w="med" len="med"/>
                    </a:lnT>
                    <a:lnB cap="flat">
                      <a:noFill/>
                    </a:lnB>
                    <a:lnTlToBr>
                      <a:noFill/>
                    </a:lnTlToBr>
                    <a:lnBlToTr>
                      <a:noFill/>
                    </a:lnBlToTr>
                    <a:solidFill>
                      <a:schemeClr val="bg1"/>
                    </a:solidFill>
                  </a:tcPr>
                </a:tc>
              </a:tr>
            </a:tbl>
          </a:graphicData>
        </a:graphic>
      </p:graphicFrame>
      <p:pic>
        <p:nvPicPr>
          <p:cNvPr id="17435" name="Picture 94" descr="http://www.cs.duke.edu/courses/spring08/cps296.2/linear_programming.gif"/>
          <p:cNvPicPr>
            <a:picLocks noChangeAspect="1" noChangeArrowheads="1"/>
          </p:cNvPicPr>
          <p:nvPr/>
        </p:nvPicPr>
        <p:blipFill>
          <a:blip r:embed="rId3">
            <a:extLst>
              <a:ext uri="{28A0092B-C50C-407E-A947-70E740481C1C}">
                <a14:useLocalDpi xmlns:a14="http://schemas.microsoft.com/office/drawing/2010/main" val="0"/>
              </a:ext>
            </a:extLst>
          </a:blip>
          <a:srcRect t="7127"/>
          <a:stretch>
            <a:fillRect/>
          </a:stretch>
        </p:blipFill>
        <p:spPr bwMode="auto">
          <a:xfrm>
            <a:off x="2133600" y="2819400"/>
            <a:ext cx="4162425"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6" name="Text Box 97"/>
          <p:cNvSpPr txBox="1">
            <a:spLocks noChangeArrowheads="1"/>
          </p:cNvSpPr>
          <p:nvPr/>
        </p:nvSpPr>
        <p:spPr bwMode="auto">
          <a:xfrm>
            <a:off x="4832350" y="6067425"/>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endParaRPr lang="en-US" altLang="en-US"/>
          </a:p>
        </p:txBody>
      </p:sp>
      <p:sp>
        <p:nvSpPr>
          <p:cNvPr id="17437" name="Rectangle 99"/>
          <p:cNvSpPr>
            <a:spLocks noChangeArrowheads="1"/>
          </p:cNvSpPr>
          <p:nvPr/>
        </p:nvSpPr>
        <p:spPr bwMode="auto">
          <a:xfrm>
            <a:off x="5203825" y="6070600"/>
            <a:ext cx="184150" cy="27463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endParaRPr lang="en-US" altLang="en-US"/>
          </a:p>
        </p:txBody>
      </p:sp>
      <p:pic>
        <p:nvPicPr>
          <p:cNvPr id="17438" name="Picture 98" descr="http://www.cs.duke.edu/courses/spring08/cps296.2/linear_programming.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0572" t="16258" r="33524" b="77171"/>
          <a:stretch>
            <a:fillRect/>
          </a:stretch>
        </p:blipFill>
        <p:spPr bwMode="auto">
          <a:xfrm>
            <a:off x="4924425" y="6021388"/>
            <a:ext cx="738188" cy="312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6" name="Group 35"/>
          <p:cNvGrpSpPr>
            <a:grpSpLocks/>
          </p:cNvGrpSpPr>
          <p:nvPr/>
        </p:nvGrpSpPr>
        <p:grpSpPr bwMode="auto">
          <a:xfrm>
            <a:off x="2505075" y="4735513"/>
            <a:ext cx="2900363" cy="2098675"/>
            <a:chOff x="714" y="2503"/>
            <a:chExt cx="1827" cy="1322"/>
          </a:xfrm>
        </p:grpSpPr>
        <p:sp>
          <p:nvSpPr>
            <p:cNvPr id="17448" name="Rectangle 103"/>
            <p:cNvSpPr>
              <a:spLocks noChangeArrowheads="1"/>
            </p:cNvSpPr>
            <p:nvPr/>
          </p:nvSpPr>
          <p:spPr bwMode="auto">
            <a:xfrm>
              <a:off x="2180" y="2503"/>
              <a:ext cx="134" cy="191"/>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endParaRPr lang="en-US" altLang="en-US"/>
            </a:p>
          </p:txBody>
        </p:sp>
        <p:sp>
          <p:nvSpPr>
            <p:cNvPr id="17449" name="Rectangle 104"/>
            <p:cNvSpPr>
              <a:spLocks noChangeArrowheads="1"/>
            </p:cNvSpPr>
            <p:nvPr/>
          </p:nvSpPr>
          <p:spPr bwMode="auto">
            <a:xfrm>
              <a:off x="714" y="3634"/>
              <a:ext cx="1827" cy="191"/>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endParaRPr lang="en-US" altLang="en-US"/>
            </a:p>
          </p:txBody>
        </p:sp>
      </p:grpSp>
      <p:grpSp>
        <p:nvGrpSpPr>
          <p:cNvPr id="7" name="Group 38"/>
          <p:cNvGrpSpPr>
            <a:grpSpLocks/>
          </p:cNvGrpSpPr>
          <p:nvPr/>
        </p:nvGrpSpPr>
        <p:grpSpPr bwMode="auto">
          <a:xfrm>
            <a:off x="2495550" y="3321050"/>
            <a:ext cx="3200400" cy="3033713"/>
            <a:chOff x="708" y="1612"/>
            <a:chExt cx="2016" cy="1911"/>
          </a:xfrm>
        </p:grpSpPr>
        <p:sp>
          <p:nvSpPr>
            <p:cNvPr id="17446" name="Oval 106"/>
            <p:cNvSpPr>
              <a:spLocks noChangeArrowheads="1"/>
            </p:cNvSpPr>
            <p:nvPr/>
          </p:nvSpPr>
          <p:spPr bwMode="auto">
            <a:xfrm>
              <a:off x="1721" y="1612"/>
              <a:ext cx="134" cy="239"/>
            </a:xfrm>
            <a:prstGeom prst="ellipse">
              <a:avLst/>
            </a:prstGeom>
            <a:noFill/>
            <a:ln w="28575"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endParaRPr lang="en-US" altLang="en-US"/>
            </a:p>
          </p:txBody>
        </p:sp>
        <p:sp>
          <p:nvSpPr>
            <p:cNvPr id="17447" name="Rectangle 107"/>
            <p:cNvSpPr>
              <a:spLocks noChangeArrowheads="1"/>
            </p:cNvSpPr>
            <p:nvPr/>
          </p:nvSpPr>
          <p:spPr bwMode="auto">
            <a:xfrm>
              <a:off x="708" y="3332"/>
              <a:ext cx="2016" cy="191"/>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endParaRPr lang="en-US" altLang="en-US"/>
            </a:p>
          </p:txBody>
        </p:sp>
      </p:grpSp>
      <p:sp>
        <p:nvSpPr>
          <p:cNvPr id="149613" name="Text Box 109"/>
          <p:cNvSpPr txBox="1">
            <a:spLocks noChangeArrowheads="1"/>
          </p:cNvSpPr>
          <p:nvPr/>
        </p:nvSpPr>
        <p:spPr bwMode="auto">
          <a:xfrm>
            <a:off x="6019800" y="3257550"/>
            <a:ext cx="30480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algn="l" eaLnBrk="1" hangingPunct="1"/>
            <a:r>
              <a:rPr lang="en-US" altLang="en-US" sz="1800">
                <a:solidFill>
                  <a:srgbClr val="0000CC"/>
                </a:solidFill>
              </a:rPr>
              <a:t>round to nearest int (3,3)?  </a:t>
            </a:r>
            <a:br>
              <a:rPr lang="en-US" altLang="en-US" sz="1800">
                <a:solidFill>
                  <a:srgbClr val="0000CC"/>
                </a:solidFill>
              </a:rPr>
            </a:br>
            <a:r>
              <a:rPr lang="en-US" altLang="en-US" sz="1800">
                <a:solidFill>
                  <a:srgbClr val="0000CC"/>
                </a:solidFill>
              </a:rPr>
              <a:t>	No, infeasible.</a:t>
            </a:r>
          </a:p>
          <a:p>
            <a:pPr algn="l" eaLnBrk="1" hangingPunct="1"/>
            <a:endParaRPr lang="en-US" altLang="en-US" sz="1800">
              <a:solidFill>
                <a:srgbClr val="0000CC"/>
              </a:solidFill>
            </a:endParaRPr>
          </a:p>
          <a:p>
            <a:pPr algn="l" eaLnBrk="1" hangingPunct="1"/>
            <a:r>
              <a:rPr lang="en-US" altLang="en-US" sz="1800">
                <a:solidFill>
                  <a:srgbClr val="0000CC"/>
                </a:solidFill>
              </a:rPr>
              <a:t>round to nearest feasible </a:t>
            </a:r>
            <a:br>
              <a:rPr lang="en-US" altLang="en-US" sz="1800">
                <a:solidFill>
                  <a:srgbClr val="0000CC"/>
                </a:solidFill>
              </a:rPr>
            </a:br>
            <a:r>
              <a:rPr lang="en-US" altLang="en-US" sz="1800">
                <a:solidFill>
                  <a:srgbClr val="0000CC"/>
                </a:solidFill>
              </a:rPr>
              <a:t>int (2,3) or (3,2)?  	</a:t>
            </a:r>
            <a:br>
              <a:rPr lang="en-US" altLang="en-US" sz="1800">
                <a:solidFill>
                  <a:srgbClr val="0000CC"/>
                </a:solidFill>
              </a:rPr>
            </a:br>
            <a:r>
              <a:rPr lang="en-US" altLang="en-US" sz="1800">
                <a:solidFill>
                  <a:srgbClr val="0000CC"/>
                </a:solidFill>
              </a:rPr>
              <a:t>	No, suboptimal.</a:t>
            </a:r>
          </a:p>
          <a:p>
            <a:pPr algn="l" eaLnBrk="1" hangingPunct="1"/>
            <a:endParaRPr lang="en-US" altLang="en-US" sz="1800">
              <a:solidFill>
                <a:srgbClr val="0000CC"/>
              </a:solidFill>
            </a:endParaRPr>
          </a:p>
          <a:p>
            <a:pPr algn="l" eaLnBrk="1" hangingPunct="1"/>
            <a:r>
              <a:rPr lang="en-US" altLang="en-US" sz="1800">
                <a:solidFill>
                  <a:srgbClr val="0000CC"/>
                </a:solidFill>
              </a:rPr>
              <a:t>round to nearest integer </a:t>
            </a:r>
            <a:r>
              <a:rPr lang="en-US" altLang="en-US" sz="1800" u="sng">
                <a:solidFill>
                  <a:srgbClr val="0000CC"/>
                </a:solidFill>
              </a:rPr>
              <a:t>vertex</a:t>
            </a:r>
            <a:r>
              <a:rPr lang="en-US" altLang="en-US" sz="1800">
                <a:solidFill>
                  <a:srgbClr val="0000CC"/>
                </a:solidFill>
              </a:rPr>
              <a:t> (0,4)?  </a:t>
            </a:r>
            <a:br>
              <a:rPr lang="en-US" altLang="en-US" sz="1800">
                <a:solidFill>
                  <a:srgbClr val="0000CC"/>
                </a:solidFill>
              </a:rPr>
            </a:br>
            <a:r>
              <a:rPr lang="en-US" altLang="en-US" sz="1800">
                <a:solidFill>
                  <a:srgbClr val="0000CC"/>
                </a:solidFill>
              </a:rPr>
              <a:t>             No, suboptimal.</a:t>
            </a:r>
          </a:p>
        </p:txBody>
      </p:sp>
      <p:sp>
        <p:nvSpPr>
          <p:cNvPr id="149610" name="Oval 106"/>
          <p:cNvSpPr>
            <a:spLocks noChangeArrowheads="1"/>
          </p:cNvSpPr>
          <p:nvPr/>
        </p:nvSpPr>
        <p:spPr bwMode="auto">
          <a:xfrm>
            <a:off x="4283075" y="3473450"/>
            <a:ext cx="212725" cy="379413"/>
          </a:xfrm>
          <a:prstGeom prst="ellipse">
            <a:avLst/>
          </a:prstGeom>
          <a:noFill/>
          <a:ln w="2857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endParaRPr lang="en-US" altLang="en-US"/>
          </a:p>
        </p:txBody>
      </p:sp>
      <p:sp>
        <p:nvSpPr>
          <p:cNvPr id="3" name="Oval 106"/>
          <p:cNvSpPr>
            <a:spLocks noChangeArrowheads="1"/>
          </p:cNvSpPr>
          <p:nvPr/>
        </p:nvSpPr>
        <p:spPr bwMode="auto">
          <a:xfrm>
            <a:off x="4267200" y="4116388"/>
            <a:ext cx="212725" cy="379412"/>
          </a:xfrm>
          <a:prstGeom prst="ellipse">
            <a:avLst/>
          </a:prstGeom>
          <a:noFill/>
          <a:ln w="2857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endParaRPr lang="en-US" altLang="en-US"/>
          </a:p>
        </p:txBody>
      </p:sp>
      <p:sp>
        <p:nvSpPr>
          <p:cNvPr id="4" name="Oval 106"/>
          <p:cNvSpPr>
            <a:spLocks noChangeArrowheads="1"/>
          </p:cNvSpPr>
          <p:nvPr/>
        </p:nvSpPr>
        <p:spPr bwMode="auto">
          <a:xfrm>
            <a:off x="3657600" y="3505200"/>
            <a:ext cx="212725" cy="379413"/>
          </a:xfrm>
          <a:prstGeom prst="ellipse">
            <a:avLst/>
          </a:prstGeom>
          <a:noFill/>
          <a:ln w="2857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endParaRPr lang="en-US" altLang="en-US"/>
          </a:p>
        </p:txBody>
      </p:sp>
      <p:sp>
        <p:nvSpPr>
          <p:cNvPr id="5" name="Oval 106"/>
          <p:cNvSpPr>
            <a:spLocks noChangeArrowheads="1"/>
          </p:cNvSpPr>
          <p:nvPr/>
        </p:nvSpPr>
        <p:spPr bwMode="auto">
          <a:xfrm>
            <a:off x="2438400" y="2895600"/>
            <a:ext cx="212725" cy="379413"/>
          </a:xfrm>
          <a:prstGeom prst="ellipse">
            <a:avLst/>
          </a:prstGeom>
          <a:noFill/>
          <a:ln w="2857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endParaRPr lang="en-US" altLang="en-US"/>
          </a:p>
        </p:txBody>
      </p:sp>
      <p:sp>
        <p:nvSpPr>
          <p:cNvPr id="2" name="Slide Number Placeholder 1"/>
          <p:cNvSpPr>
            <a:spLocks noGrp="1"/>
          </p:cNvSpPr>
          <p:nvPr>
            <p:ph type="sldNum" sz="quarter" idx="11"/>
          </p:nvPr>
        </p:nvSpPr>
        <p:spPr/>
        <p:txBody>
          <a:bodyPr/>
          <a:lstStyle/>
          <a:p>
            <a:pPr>
              <a:defRPr/>
            </a:pPr>
            <a:fld id="{F1E67E07-5510-4E3A-A988-189318653DFF}" type="slidenum">
              <a:rPr lang="en-US" altLang="en-US" smtClean="0"/>
              <a:pPr>
                <a:defRPr/>
              </a:pPr>
              <a:t>63</a:t>
            </a:fld>
            <a:r>
              <a:rPr lang="en-US" altLang="en-US" smtClean="0"/>
              <a:t> of 52</a:t>
            </a:r>
            <a:endParaRPr lang="en-US" altLang="en-US"/>
          </a:p>
        </p:txBody>
      </p:sp>
    </p:spTree>
    <p:extLst>
      <p:ext uri="{BB962C8B-B14F-4D97-AF65-F5344CB8AC3E}">
        <p14:creationId xmlns:p14="http://schemas.microsoft.com/office/powerpoint/2010/main" val="2801280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61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961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961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961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613" grpId="0" build="p"/>
      <p:bldP spid="149610" grpId="0" animBg="1"/>
      <p:bldP spid="3" grpId="0" animBg="1"/>
      <p:bldP spid="4"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a:lstStyle/>
          <a:p>
            <a:r>
              <a:rPr lang="en-US" altLang="en-US" smtClean="0"/>
              <a:t>Mixed Integer Programming (MIP)</a:t>
            </a:r>
          </a:p>
        </p:txBody>
      </p:sp>
      <p:graphicFrame>
        <p:nvGraphicFramePr>
          <p:cNvPr id="165891" name="Group 3"/>
          <p:cNvGraphicFramePr>
            <a:graphicFrameLocks noGrp="1"/>
          </p:cNvGraphicFramePr>
          <p:nvPr>
            <p:extLst>
              <p:ext uri="{D42A27DB-BD31-4B8C-83A1-F6EECF244321}">
                <p14:modId xmlns:p14="http://schemas.microsoft.com/office/powerpoint/2010/main" val="375598667"/>
              </p:ext>
            </p:extLst>
          </p:nvPr>
        </p:nvGraphicFramePr>
        <p:xfrm>
          <a:off x="76200" y="1143000"/>
          <a:ext cx="8991600" cy="1828673"/>
        </p:xfrm>
        <a:graphic>
          <a:graphicData uri="http://schemas.openxmlformats.org/drawingml/2006/table">
            <a:tbl>
              <a:tblPr/>
              <a:tblGrid>
                <a:gridCol w="3071813"/>
                <a:gridCol w="1271587"/>
                <a:gridCol w="2286000"/>
                <a:gridCol w="2362200"/>
              </a:tblGrid>
              <a:tr h="3963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dirty="0" smtClean="0">
                          <a:ln>
                            <a:noFill/>
                          </a:ln>
                          <a:solidFill>
                            <a:schemeClr val="folHlink"/>
                          </a:solidFill>
                          <a:effectLst/>
                          <a:latin typeface="Arial" charset="0"/>
                          <a:cs typeface="Arial" charset="0"/>
                        </a:rPr>
                        <a:t>Name </a:t>
                      </a:r>
                    </a:p>
                  </a:txBody>
                  <a:tcPr marT="45733" marB="45733" horzOverflow="overflow">
                    <a:lnL cap="flat">
                      <a:noFill/>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Vars</a:t>
                      </a:r>
                    </a:p>
                  </a:txBody>
                  <a:tcPr marT="45733" marB="45733"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Constraints</a:t>
                      </a:r>
                    </a:p>
                  </a:txBody>
                  <a:tcPr marT="45733" marB="45733"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smtClean="0">
                          <a:ln>
                            <a:noFill/>
                          </a:ln>
                          <a:solidFill>
                            <a:schemeClr val="folHlink"/>
                          </a:solidFill>
                          <a:effectLst/>
                          <a:latin typeface="Arial" charset="0"/>
                          <a:cs typeface="Arial" charset="0"/>
                        </a:rPr>
                        <a:t>Objective</a:t>
                      </a:r>
                    </a:p>
                  </a:txBody>
                  <a:tcPr marT="45733" marB="45733" horzOverflow="overflow">
                    <a:lnL w="38100" cap="flat" cmpd="sng" algn="ctr">
                      <a:solidFill>
                        <a:schemeClr val="folHlink"/>
                      </a:solidFill>
                      <a:prstDash val="solid"/>
                      <a:round/>
                      <a:headEnd type="none" w="med" len="med"/>
                      <a:tailEnd type="none" w="med" len="med"/>
                    </a:lnL>
                    <a:lnR cap="flat">
                      <a:noFill/>
                    </a:lnR>
                    <a:lnT cap="flat">
                      <a:noFill/>
                    </a:lnT>
                    <a:lnB w="38100" cap="flat" cmpd="sng" algn="ctr">
                      <a:solidFill>
                        <a:schemeClr val="folHlink"/>
                      </a:solidFill>
                      <a:prstDash val="solid"/>
                      <a:round/>
                      <a:headEnd type="none" w="med" len="med"/>
                      <a:tailEnd type="none" w="med" len="med"/>
                    </a:lnB>
                    <a:lnTlToBr>
                      <a:noFill/>
                    </a:lnTlToBr>
                    <a:lnBlToTr>
                      <a:noFill/>
                    </a:lnBlToTr>
                    <a:solidFill>
                      <a:schemeClr val="bg1"/>
                    </a:solidFill>
                  </a:tcPr>
                </a:tc>
              </a:tr>
              <a:tr h="457327">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linear programming (LP)</a:t>
                      </a:r>
                    </a:p>
                  </a:txBody>
                  <a:tcPr marT="45733" marB="45733" horzOverflow="overflow">
                    <a:lnL cap="flat">
                      <a:noFill/>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real</a:t>
                      </a:r>
                    </a:p>
                  </a:txBody>
                  <a:tcPr marT="45733" marB="45733"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linear inequalities</a:t>
                      </a:r>
                    </a:p>
                  </a:txBody>
                  <a:tcPr marT="45733" marB="45733"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linear function</a:t>
                      </a:r>
                    </a:p>
                  </a:txBody>
                  <a:tcPr marT="45733" marB="45733" horzOverflow="overflow">
                    <a:lnL w="38100" cap="flat" cmpd="sng" algn="ctr">
                      <a:solidFill>
                        <a:schemeClr val="folHlink"/>
                      </a:solidFill>
                      <a:prstDash val="solid"/>
                      <a:round/>
                      <a:headEnd type="none" w="med" len="med"/>
                      <a:tailEnd type="none" w="med" len="med"/>
                    </a:lnL>
                    <a:lnR cap="flat">
                      <a:noFill/>
                    </a:lnR>
                    <a:lnT w="38100" cap="flat" cmpd="sng" algn="ctr">
                      <a:solidFill>
                        <a:schemeClr val="fo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8749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integer linear prog. (ILP)</a:t>
                      </a:r>
                    </a:p>
                  </a:txBody>
                  <a:tcPr marT="45733" marB="45733" horzOverflow="overflow">
                    <a:lnL cap="flat">
                      <a:noFill/>
                    </a:lnL>
                    <a:lnR w="38100" cap="flat" cmpd="sng" algn="ctr">
                      <a:solidFill>
                        <a:schemeClr val="fo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FF0000"/>
                          </a:solidFill>
                          <a:effectLst/>
                          <a:latin typeface="Arial" charset="0"/>
                          <a:cs typeface="Arial" charset="0"/>
                        </a:rPr>
                        <a:t>integer</a:t>
                      </a:r>
                    </a:p>
                  </a:txBody>
                  <a:tcPr marT="45733" marB="45733"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linear inequalities</a:t>
                      </a:r>
                    </a:p>
                  </a:txBody>
                  <a:tcPr marT="45733" marB="45733"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linear function</a:t>
                      </a:r>
                    </a:p>
                  </a:txBody>
                  <a:tcPr marT="45733" marB="45733" horzOverflow="overflow">
                    <a:lnL w="38100" cap="flat" cmpd="sng" algn="ctr">
                      <a:solidFill>
                        <a:schemeClr val="folHlink"/>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8749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mixed integer prog. (MIP)</a:t>
                      </a:r>
                    </a:p>
                  </a:txBody>
                  <a:tcPr marT="45733" marB="45733" horzOverflow="overflow">
                    <a:lnL cap="flat">
                      <a:noFill/>
                    </a:lnL>
                    <a:lnR w="38100" cap="flat" cmpd="sng" algn="ctr">
                      <a:solidFill>
                        <a:schemeClr val="fo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FF0000"/>
                          </a:solidFill>
                          <a:effectLst/>
                          <a:latin typeface="Arial" charset="0"/>
                          <a:cs typeface="Arial" charset="0"/>
                        </a:rPr>
                        <a:t>int</a:t>
                      </a:r>
                      <a:r>
                        <a:rPr kumimoji="0" lang="en-US" sz="2000" b="0" i="0" u="none" strike="noStrike" cap="none" normalizeH="0" baseline="0" smtClean="0">
                          <a:ln>
                            <a:noFill/>
                          </a:ln>
                          <a:solidFill>
                            <a:schemeClr val="tx1"/>
                          </a:solidFill>
                          <a:effectLst/>
                          <a:latin typeface="Arial" charset="0"/>
                          <a:cs typeface="Arial" charset="0"/>
                        </a:rPr>
                        <a:t>&amp;real</a:t>
                      </a:r>
                    </a:p>
                  </a:txBody>
                  <a:tcPr marT="45733" marB="45733"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linear inequalities</a:t>
                      </a:r>
                    </a:p>
                  </a:txBody>
                  <a:tcPr marT="45733" marB="45733"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linear function</a:t>
                      </a:r>
                    </a:p>
                  </a:txBody>
                  <a:tcPr marT="45733" marB="45733" horzOverflow="overflow">
                    <a:lnL w="38100" cap="flat" cmpd="sng" algn="ctr">
                      <a:solidFill>
                        <a:schemeClr val="folHlink"/>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r>
            </a:tbl>
          </a:graphicData>
        </a:graphic>
      </p:graphicFrame>
      <p:pic>
        <p:nvPicPr>
          <p:cNvPr id="18463" name="Picture 51" descr="http://www.cs.duke.edu/courses/spring08/cps296.2/linear_programming.gif"/>
          <p:cNvPicPr>
            <a:picLocks noChangeAspect="1" noChangeArrowheads="1"/>
          </p:cNvPicPr>
          <p:nvPr/>
        </p:nvPicPr>
        <p:blipFill>
          <a:blip r:embed="rId3">
            <a:extLst>
              <a:ext uri="{28A0092B-C50C-407E-A947-70E740481C1C}">
                <a14:useLocalDpi xmlns:a14="http://schemas.microsoft.com/office/drawing/2010/main" val="0"/>
              </a:ext>
            </a:extLst>
          </a:blip>
          <a:srcRect t="7127" b="23163"/>
          <a:stretch>
            <a:fillRect/>
          </a:stretch>
        </p:blipFill>
        <p:spPr bwMode="auto">
          <a:xfrm>
            <a:off x="2743200" y="3495675"/>
            <a:ext cx="4162425"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2"/>
          <p:cNvGrpSpPr>
            <a:grpSpLocks/>
          </p:cNvGrpSpPr>
          <p:nvPr/>
        </p:nvGrpSpPr>
        <p:grpSpPr bwMode="auto">
          <a:xfrm>
            <a:off x="3167063" y="3733800"/>
            <a:ext cx="2395537" cy="2438400"/>
            <a:chOff x="1995" y="2352"/>
            <a:chExt cx="1509" cy="1536"/>
          </a:xfrm>
        </p:grpSpPr>
        <p:sp>
          <p:nvSpPr>
            <p:cNvPr id="18471" name="Line 55"/>
            <p:cNvSpPr>
              <a:spLocks noChangeShapeType="1"/>
            </p:cNvSpPr>
            <p:nvPr/>
          </p:nvSpPr>
          <p:spPr bwMode="auto">
            <a:xfrm>
              <a:off x="1995" y="2352"/>
              <a:ext cx="0" cy="153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72" name="Line 56"/>
            <p:cNvSpPr>
              <a:spLocks noChangeShapeType="1"/>
            </p:cNvSpPr>
            <p:nvPr/>
          </p:nvSpPr>
          <p:spPr bwMode="auto">
            <a:xfrm>
              <a:off x="2361" y="2469"/>
              <a:ext cx="9" cy="141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8473" name="Line 57"/>
            <p:cNvSpPr>
              <a:spLocks noChangeShapeType="1"/>
            </p:cNvSpPr>
            <p:nvPr/>
          </p:nvSpPr>
          <p:spPr bwMode="auto">
            <a:xfrm>
              <a:off x="2745" y="2577"/>
              <a:ext cx="9" cy="131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8474" name="Line 58"/>
            <p:cNvSpPr>
              <a:spLocks noChangeShapeType="1"/>
            </p:cNvSpPr>
            <p:nvPr/>
          </p:nvSpPr>
          <p:spPr bwMode="auto">
            <a:xfrm>
              <a:off x="3120" y="2748"/>
              <a:ext cx="0" cy="114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8475" name="Line 59"/>
            <p:cNvSpPr>
              <a:spLocks noChangeShapeType="1"/>
            </p:cNvSpPr>
            <p:nvPr/>
          </p:nvSpPr>
          <p:spPr bwMode="auto">
            <a:xfrm>
              <a:off x="3504" y="3303"/>
              <a:ext cx="0" cy="42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165948" name="Rectangle 60"/>
          <p:cNvSpPr>
            <a:spLocks noChangeArrowheads="1"/>
          </p:cNvSpPr>
          <p:nvPr/>
        </p:nvSpPr>
        <p:spPr bwMode="auto">
          <a:xfrm>
            <a:off x="327025" y="4495800"/>
            <a:ext cx="2119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r>
              <a:rPr lang="en-US" altLang="en-US" sz="2000">
                <a:solidFill>
                  <a:srgbClr val="0000CC"/>
                </a:solidFill>
              </a:rPr>
              <a:t>x still integer</a:t>
            </a:r>
          </a:p>
          <a:p>
            <a:pPr eaLnBrk="1" hangingPunct="1"/>
            <a:r>
              <a:rPr lang="en-US" altLang="en-US" sz="2000">
                <a:solidFill>
                  <a:srgbClr val="0000CC"/>
                </a:solidFill>
              </a:rPr>
              <a:t>but y is now real</a:t>
            </a:r>
          </a:p>
        </p:txBody>
      </p:sp>
      <p:grpSp>
        <p:nvGrpSpPr>
          <p:cNvPr id="3" name="Group 65"/>
          <p:cNvGrpSpPr>
            <a:grpSpLocks/>
          </p:cNvGrpSpPr>
          <p:nvPr/>
        </p:nvGrpSpPr>
        <p:grpSpPr bwMode="auto">
          <a:xfrm>
            <a:off x="4238625" y="3962400"/>
            <a:ext cx="838200" cy="533400"/>
            <a:chOff x="2670" y="2496"/>
            <a:chExt cx="528" cy="336"/>
          </a:xfrm>
        </p:grpSpPr>
        <p:sp>
          <p:nvSpPr>
            <p:cNvPr id="18469" name="AutoShape 63"/>
            <p:cNvSpPr>
              <a:spLocks noChangeArrowheads="1"/>
            </p:cNvSpPr>
            <p:nvPr/>
          </p:nvSpPr>
          <p:spPr bwMode="auto">
            <a:xfrm>
              <a:off x="2670" y="2496"/>
              <a:ext cx="144" cy="144"/>
            </a:xfrm>
            <a:prstGeom prst="diamond">
              <a:avLst/>
            </a:prstGeom>
            <a:solidFill>
              <a:srgbClr val="FF0000"/>
            </a:solidFill>
            <a:ln w="28575" algn="ctr">
              <a:solidFill>
                <a:schemeClr val="tx1"/>
              </a:solidFill>
              <a:miter lim="800000"/>
              <a:headEnd/>
              <a:tailEnd/>
            </a:ln>
          </p:spPr>
          <p:txBody>
            <a:bodyPr wrap="none" anchor="ct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endParaRPr lang="en-US" altLang="en-US"/>
            </a:p>
          </p:txBody>
        </p:sp>
        <p:sp>
          <p:nvSpPr>
            <p:cNvPr id="18470" name="AutoShape 64"/>
            <p:cNvSpPr>
              <a:spLocks noChangeArrowheads="1"/>
            </p:cNvSpPr>
            <p:nvPr/>
          </p:nvSpPr>
          <p:spPr bwMode="auto">
            <a:xfrm>
              <a:off x="3054" y="2688"/>
              <a:ext cx="144" cy="144"/>
            </a:xfrm>
            <a:prstGeom prst="diamond">
              <a:avLst/>
            </a:prstGeom>
            <a:solidFill>
              <a:srgbClr val="FF0000"/>
            </a:solidFill>
            <a:ln w="28575" algn="ctr">
              <a:solidFill>
                <a:schemeClr val="tx1"/>
              </a:solidFill>
              <a:miter lim="800000"/>
              <a:headEnd/>
              <a:tailEnd/>
            </a:ln>
          </p:spPr>
          <p:txBody>
            <a:bodyPr wrap="none" anchor="ct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endParaRPr lang="en-US" altLang="en-US"/>
            </a:p>
          </p:txBody>
        </p:sp>
      </p:grpSp>
      <p:sp>
        <p:nvSpPr>
          <p:cNvPr id="165954" name="Rectangle 66"/>
          <p:cNvSpPr>
            <a:spLocks noChangeArrowheads="1"/>
          </p:cNvSpPr>
          <p:nvPr/>
        </p:nvSpPr>
        <p:spPr bwMode="auto">
          <a:xfrm>
            <a:off x="6575425" y="3581400"/>
            <a:ext cx="2416175" cy="1949450"/>
          </a:xfrm>
          <a:prstGeom prst="rect">
            <a:avLst/>
          </a:prstGeom>
          <a:noFill/>
          <a:ln w="28575" algn="ctr">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r>
              <a:rPr lang="en-US" altLang="en-US" sz="2000">
                <a:solidFill>
                  <a:srgbClr val="0000CC"/>
                </a:solidFill>
              </a:rPr>
              <a:t>We’ll be studying</a:t>
            </a:r>
          </a:p>
          <a:p>
            <a:pPr eaLnBrk="1" hangingPunct="1"/>
            <a:r>
              <a:rPr lang="en-US" altLang="en-US" sz="2000">
                <a:solidFill>
                  <a:srgbClr val="0000CC"/>
                </a:solidFill>
              </a:rPr>
              <a:t>MIP solvers.</a:t>
            </a:r>
          </a:p>
          <a:p>
            <a:pPr eaLnBrk="1" hangingPunct="1"/>
            <a:endParaRPr lang="en-US" altLang="en-US" sz="2000">
              <a:solidFill>
                <a:srgbClr val="0000CC"/>
              </a:solidFill>
            </a:endParaRPr>
          </a:p>
          <a:p>
            <a:pPr eaLnBrk="1" hangingPunct="1"/>
            <a:r>
              <a:rPr lang="en-US" altLang="en-US" sz="2000">
                <a:solidFill>
                  <a:srgbClr val="0000CC"/>
                </a:solidFill>
              </a:rPr>
              <a:t>SCIP mainly does</a:t>
            </a:r>
            <a:br>
              <a:rPr lang="en-US" altLang="en-US" sz="2000">
                <a:solidFill>
                  <a:srgbClr val="0000CC"/>
                </a:solidFill>
              </a:rPr>
            </a:br>
            <a:r>
              <a:rPr lang="en-US" altLang="en-US" sz="2000">
                <a:solidFill>
                  <a:srgbClr val="0000CC"/>
                </a:solidFill>
              </a:rPr>
              <a:t>MIP though it</a:t>
            </a:r>
            <a:br>
              <a:rPr lang="en-US" altLang="en-US" sz="2000">
                <a:solidFill>
                  <a:srgbClr val="0000CC"/>
                </a:solidFill>
              </a:rPr>
            </a:br>
            <a:r>
              <a:rPr lang="en-US" altLang="en-US" sz="2000">
                <a:solidFill>
                  <a:srgbClr val="0000CC"/>
                </a:solidFill>
              </a:rPr>
              <a:t>goes a bit farther.</a:t>
            </a:r>
          </a:p>
        </p:txBody>
      </p:sp>
      <p:sp>
        <p:nvSpPr>
          <p:cNvPr id="18468" name="Oval 67"/>
          <p:cNvSpPr>
            <a:spLocks noChangeArrowheads="1"/>
          </p:cNvSpPr>
          <p:nvPr/>
        </p:nvSpPr>
        <p:spPr bwMode="auto">
          <a:xfrm>
            <a:off x="4738688" y="4095750"/>
            <a:ext cx="171450" cy="171450"/>
          </a:xfrm>
          <a:prstGeom prst="ellipse">
            <a:avLst/>
          </a:prstGeom>
          <a:noFill/>
          <a:ln w="2857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200">
                <a:solidFill>
                  <a:srgbClr val="FF5050"/>
                </a:solidFill>
                <a:latin typeface="Comic Sans MS" pitchFamily="66" charset="0"/>
                <a:cs typeface="Arial" pitchFamily="34" charset="0"/>
              </a:defRPr>
            </a:lvl1pPr>
            <a:lvl2pPr marL="742950" indent="-285750" eaLnBrk="0" hangingPunct="0">
              <a:defRPr sz="1200">
                <a:solidFill>
                  <a:srgbClr val="FF5050"/>
                </a:solidFill>
                <a:latin typeface="Comic Sans MS" pitchFamily="66" charset="0"/>
                <a:cs typeface="Arial" pitchFamily="34" charset="0"/>
              </a:defRPr>
            </a:lvl2pPr>
            <a:lvl3pPr marL="1143000" indent="-228600" eaLnBrk="0" hangingPunct="0">
              <a:defRPr sz="1200">
                <a:solidFill>
                  <a:srgbClr val="FF5050"/>
                </a:solidFill>
                <a:latin typeface="Comic Sans MS" pitchFamily="66" charset="0"/>
                <a:cs typeface="Arial" pitchFamily="34" charset="0"/>
              </a:defRPr>
            </a:lvl3pPr>
            <a:lvl4pPr marL="1600200" indent="-228600" eaLnBrk="0" hangingPunct="0">
              <a:defRPr sz="1200">
                <a:solidFill>
                  <a:srgbClr val="FF5050"/>
                </a:solidFill>
                <a:latin typeface="Comic Sans MS" pitchFamily="66" charset="0"/>
                <a:cs typeface="Arial" pitchFamily="34" charset="0"/>
              </a:defRPr>
            </a:lvl4pPr>
            <a:lvl5pPr marL="2057400" indent="-228600" eaLnBrk="0" hangingPunct="0">
              <a:defRPr sz="1200">
                <a:solidFill>
                  <a:srgbClr val="FF5050"/>
                </a:solidFill>
                <a:latin typeface="Comic Sans MS" pitchFamily="66" charset="0"/>
                <a:cs typeface="Arial" pitchFamily="34" charset="0"/>
              </a:defRPr>
            </a:lvl5pPr>
            <a:lvl6pPr marL="2514600" indent="-228600" algn="ctr" eaLnBrk="0" fontAlgn="base" hangingPunct="0">
              <a:spcBef>
                <a:spcPct val="0"/>
              </a:spcBef>
              <a:spcAft>
                <a:spcPct val="0"/>
              </a:spcAft>
              <a:defRPr sz="1200">
                <a:solidFill>
                  <a:srgbClr val="FF5050"/>
                </a:solidFill>
                <a:latin typeface="Comic Sans MS" pitchFamily="66" charset="0"/>
                <a:cs typeface="Arial" pitchFamily="34" charset="0"/>
              </a:defRPr>
            </a:lvl6pPr>
            <a:lvl7pPr marL="2971800" indent="-228600" algn="ctr" eaLnBrk="0" fontAlgn="base" hangingPunct="0">
              <a:spcBef>
                <a:spcPct val="0"/>
              </a:spcBef>
              <a:spcAft>
                <a:spcPct val="0"/>
              </a:spcAft>
              <a:defRPr sz="1200">
                <a:solidFill>
                  <a:srgbClr val="FF5050"/>
                </a:solidFill>
                <a:latin typeface="Comic Sans MS" pitchFamily="66" charset="0"/>
                <a:cs typeface="Arial" pitchFamily="34" charset="0"/>
              </a:defRPr>
            </a:lvl7pPr>
            <a:lvl8pPr marL="3429000" indent="-228600" algn="ctr" eaLnBrk="0" fontAlgn="base" hangingPunct="0">
              <a:spcBef>
                <a:spcPct val="0"/>
              </a:spcBef>
              <a:spcAft>
                <a:spcPct val="0"/>
              </a:spcAft>
              <a:defRPr sz="1200">
                <a:solidFill>
                  <a:srgbClr val="FF5050"/>
                </a:solidFill>
                <a:latin typeface="Comic Sans MS" pitchFamily="66" charset="0"/>
                <a:cs typeface="Arial" pitchFamily="34" charset="0"/>
              </a:defRPr>
            </a:lvl8pPr>
            <a:lvl9pPr marL="3886200" indent="-228600" algn="ctr" eaLnBrk="0" fontAlgn="base" hangingPunct="0">
              <a:spcBef>
                <a:spcPct val="0"/>
              </a:spcBef>
              <a:spcAft>
                <a:spcPct val="0"/>
              </a:spcAft>
              <a:defRPr sz="1200">
                <a:solidFill>
                  <a:srgbClr val="FF5050"/>
                </a:solidFill>
                <a:latin typeface="Comic Sans MS" pitchFamily="66" charset="0"/>
                <a:cs typeface="Arial" pitchFamily="34" charset="0"/>
              </a:defRPr>
            </a:lvl9pPr>
          </a:lstStyle>
          <a:p>
            <a:pPr eaLnBrk="1" hangingPunct="1"/>
            <a:endParaRPr lang="en-US" altLang="en-US"/>
          </a:p>
        </p:txBody>
      </p:sp>
      <p:sp>
        <p:nvSpPr>
          <p:cNvPr id="4" name="Slide Number Placeholder 3"/>
          <p:cNvSpPr>
            <a:spLocks noGrp="1"/>
          </p:cNvSpPr>
          <p:nvPr>
            <p:ph type="sldNum" sz="quarter" idx="11"/>
          </p:nvPr>
        </p:nvSpPr>
        <p:spPr/>
        <p:txBody>
          <a:bodyPr/>
          <a:lstStyle/>
          <a:p>
            <a:pPr>
              <a:defRPr/>
            </a:pPr>
            <a:fld id="{F1E67E07-5510-4E3A-A988-189318653DFF}" type="slidenum">
              <a:rPr lang="en-US" altLang="en-US" smtClean="0"/>
              <a:pPr>
                <a:defRPr/>
              </a:pPr>
              <a:t>64</a:t>
            </a:fld>
            <a:r>
              <a:rPr lang="en-US" altLang="en-US" smtClean="0"/>
              <a:t> of 52</a:t>
            </a:r>
            <a:endParaRPr lang="en-US" altLang="en-US"/>
          </a:p>
        </p:txBody>
      </p:sp>
    </p:spTree>
    <p:extLst>
      <p:ext uri="{BB962C8B-B14F-4D97-AF65-F5344CB8AC3E}">
        <p14:creationId xmlns:p14="http://schemas.microsoft.com/office/powerpoint/2010/main" val="3098174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948"/>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wipe(down)">
                                      <p:cBhvr>
                                        <p:cTn id="9" dur="500"/>
                                        <p:tgtEl>
                                          <p:spTgt spid="2"/>
                                        </p:tgtEl>
                                      </p:cBhvr>
                                    </p:animEffect>
                                  </p:childTnLst>
                                </p:cTn>
                              </p:par>
                            </p:childTnLst>
                          </p:cTn>
                        </p:par>
                        <p:par>
                          <p:cTn id="10" fill="hold" nodeType="afterGroup">
                            <p:stCondLst>
                              <p:cond delay="500"/>
                            </p:stCondLst>
                            <p:childTnLst>
                              <p:par>
                                <p:cTn id="11" presetID="1"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48" grpId="0"/>
      <p:bldP spid="16595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1E67E07-5510-4E3A-A988-189318653DFF}" type="slidenum">
              <a:rPr lang="en-US" altLang="en-US" smtClean="0"/>
              <a:pPr>
                <a:defRPr/>
              </a:pPr>
              <a:t>65</a:t>
            </a:fld>
            <a:r>
              <a:rPr lang="en-US" altLang="en-US" smtClean="0"/>
              <a:t> of 52</a:t>
            </a:r>
            <a:endParaRPr lang="en-US" altLang="en-US"/>
          </a:p>
        </p:txBody>
      </p:sp>
      <p:grpSp>
        <p:nvGrpSpPr>
          <p:cNvPr id="4" name="Group 3"/>
          <p:cNvGrpSpPr/>
          <p:nvPr/>
        </p:nvGrpSpPr>
        <p:grpSpPr>
          <a:xfrm>
            <a:off x="1384537" y="1475621"/>
            <a:ext cx="7148962" cy="4606183"/>
            <a:chOff x="1384537" y="1475621"/>
            <a:chExt cx="7148962" cy="4606183"/>
          </a:xfrm>
        </p:grpSpPr>
        <p:pic>
          <p:nvPicPr>
            <p:cNvPr id="201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537" y="1475621"/>
              <a:ext cx="7148962" cy="4606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852640" y="4705644"/>
              <a:ext cx="298480" cy="338554"/>
            </a:xfrm>
            <a:prstGeom prst="rect">
              <a:avLst/>
            </a:prstGeom>
            <a:noFill/>
          </p:spPr>
          <p:txBody>
            <a:bodyPr wrap="none" rtlCol="0">
              <a:spAutoFit/>
            </a:bodyPr>
            <a:lstStyle/>
            <a:p>
              <a:r>
                <a:rPr lang="en-US" sz="1600" i="0" dirty="0" smtClean="0">
                  <a:solidFill>
                    <a:srgbClr val="FF0000"/>
                  </a:solidFill>
                </a:rPr>
                <a:t>5</a:t>
              </a:r>
              <a:endParaRPr lang="en-US" sz="1600" i="0" dirty="0">
                <a:solidFill>
                  <a:srgbClr val="FF0000"/>
                </a:solidFill>
              </a:endParaRPr>
            </a:p>
          </p:txBody>
        </p:sp>
        <p:sp>
          <p:nvSpPr>
            <p:cNvPr id="6" name="TextBox 5"/>
            <p:cNvSpPr txBox="1"/>
            <p:nvPr/>
          </p:nvSpPr>
          <p:spPr>
            <a:xfrm rot="18169045">
              <a:off x="3684474" y="3922517"/>
              <a:ext cx="405606" cy="338554"/>
            </a:xfrm>
            <a:prstGeom prst="rect">
              <a:avLst/>
            </a:prstGeom>
            <a:noFill/>
          </p:spPr>
          <p:txBody>
            <a:bodyPr wrap="square" rtlCol="0">
              <a:spAutoFit/>
            </a:bodyPr>
            <a:lstStyle/>
            <a:p>
              <a:r>
                <a:rPr lang="en-US" sz="1600" i="0" dirty="0" smtClean="0">
                  <a:solidFill>
                    <a:srgbClr val="FF0000"/>
                  </a:solidFill>
                </a:rPr>
                <a:t>1</a:t>
              </a:r>
              <a:endParaRPr lang="en-US" sz="1600" i="0" dirty="0">
                <a:solidFill>
                  <a:srgbClr val="FF0000"/>
                </a:solidFill>
              </a:endParaRPr>
            </a:p>
          </p:txBody>
        </p:sp>
        <p:sp>
          <p:nvSpPr>
            <p:cNvPr id="7" name="TextBox 6"/>
            <p:cNvSpPr txBox="1"/>
            <p:nvPr/>
          </p:nvSpPr>
          <p:spPr>
            <a:xfrm rot="19383849">
              <a:off x="4222891" y="2767952"/>
              <a:ext cx="298480" cy="338554"/>
            </a:xfrm>
            <a:prstGeom prst="rect">
              <a:avLst/>
            </a:prstGeom>
            <a:noFill/>
          </p:spPr>
          <p:txBody>
            <a:bodyPr wrap="none" rtlCol="0">
              <a:spAutoFit/>
            </a:bodyPr>
            <a:lstStyle/>
            <a:p>
              <a:r>
                <a:rPr lang="en-US" sz="1600" i="0" dirty="0" smtClean="0">
                  <a:solidFill>
                    <a:srgbClr val="FF0000"/>
                  </a:solidFill>
                </a:rPr>
                <a:t>7</a:t>
              </a:r>
              <a:endParaRPr lang="en-US" sz="1600" i="0" dirty="0">
                <a:solidFill>
                  <a:srgbClr val="FF0000"/>
                </a:solidFill>
              </a:endParaRPr>
            </a:p>
          </p:txBody>
        </p:sp>
        <p:sp>
          <p:nvSpPr>
            <p:cNvPr id="8" name="TextBox 7"/>
            <p:cNvSpPr txBox="1"/>
            <p:nvPr/>
          </p:nvSpPr>
          <p:spPr>
            <a:xfrm>
              <a:off x="4175813" y="2344856"/>
              <a:ext cx="298480" cy="338554"/>
            </a:xfrm>
            <a:prstGeom prst="rect">
              <a:avLst/>
            </a:prstGeom>
            <a:noFill/>
          </p:spPr>
          <p:txBody>
            <a:bodyPr wrap="none" rtlCol="0">
              <a:spAutoFit/>
            </a:bodyPr>
            <a:lstStyle/>
            <a:p>
              <a:r>
                <a:rPr lang="en-US" sz="1600" i="0" dirty="0" smtClean="0">
                  <a:solidFill>
                    <a:srgbClr val="FF0000"/>
                  </a:solidFill>
                </a:rPr>
                <a:t>6</a:t>
              </a:r>
              <a:endParaRPr lang="en-US" sz="1600" i="0" dirty="0">
                <a:solidFill>
                  <a:srgbClr val="FF0000"/>
                </a:solidFill>
              </a:endParaRPr>
            </a:p>
          </p:txBody>
        </p:sp>
        <p:sp>
          <p:nvSpPr>
            <p:cNvPr id="9" name="TextBox 8"/>
            <p:cNvSpPr txBox="1"/>
            <p:nvPr/>
          </p:nvSpPr>
          <p:spPr>
            <a:xfrm rot="18455837">
              <a:off x="4994308" y="3660338"/>
              <a:ext cx="298480" cy="338554"/>
            </a:xfrm>
            <a:prstGeom prst="rect">
              <a:avLst/>
            </a:prstGeom>
            <a:noFill/>
          </p:spPr>
          <p:txBody>
            <a:bodyPr wrap="none" rtlCol="0">
              <a:spAutoFit/>
            </a:bodyPr>
            <a:lstStyle/>
            <a:p>
              <a:r>
                <a:rPr lang="en-US" sz="1600" i="0" dirty="0" smtClean="0">
                  <a:solidFill>
                    <a:srgbClr val="FF0000"/>
                  </a:solidFill>
                </a:rPr>
                <a:t>2</a:t>
              </a:r>
              <a:endParaRPr lang="en-US" sz="1600" i="0" dirty="0">
                <a:solidFill>
                  <a:srgbClr val="FF0000"/>
                </a:solidFill>
              </a:endParaRPr>
            </a:p>
          </p:txBody>
        </p:sp>
        <p:sp>
          <p:nvSpPr>
            <p:cNvPr id="10" name="TextBox 9"/>
            <p:cNvSpPr txBox="1"/>
            <p:nvPr/>
          </p:nvSpPr>
          <p:spPr>
            <a:xfrm>
              <a:off x="4660538" y="2683410"/>
              <a:ext cx="298480" cy="338554"/>
            </a:xfrm>
            <a:prstGeom prst="rect">
              <a:avLst/>
            </a:prstGeom>
            <a:noFill/>
          </p:spPr>
          <p:txBody>
            <a:bodyPr wrap="none" rtlCol="0">
              <a:spAutoFit/>
            </a:bodyPr>
            <a:lstStyle/>
            <a:p>
              <a:r>
                <a:rPr lang="en-US" sz="1600" i="0" dirty="0" smtClean="0">
                  <a:solidFill>
                    <a:srgbClr val="FF0000"/>
                  </a:solidFill>
                </a:rPr>
                <a:t>3</a:t>
              </a:r>
              <a:endParaRPr lang="en-US" sz="1600" i="0" dirty="0">
                <a:solidFill>
                  <a:srgbClr val="FF0000"/>
                </a:solidFill>
              </a:endParaRPr>
            </a:p>
          </p:txBody>
        </p:sp>
        <p:sp>
          <p:nvSpPr>
            <p:cNvPr id="11" name="TextBox 10"/>
            <p:cNvSpPr txBox="1"/>
            <p:nvPr/>
          </p:nvSpPr>
          <p:spPr>
            <a:xfrm rot="335923">
              <a:off x="4314582" y="3922519"/>
              <a:ext cx="298480" cy="338554"/>
            </a:xfrm>
            <a:prstGeom prst="rect">
              <a:avLst/>
            </a:prstGeom>
            <a:noFill/>
          </p:spPr>
          <p:txBody>
            <a:bodyPr wrap="none" rtlCol="0">
              <a:spAutoFit/>
            </a:bodyPr>
            <a:lstStyle/>
            <a:p>
              <a:r>
                <a:rPr lang="en-US" sz="1600" i="0" dirty="0" smtClean="0">
                  <a:solidFill>
                    <a:srgbClr val="FF0000"/>
                  </a:solidFill>
                </a:rPr>
                <a:t>4</a:t>
              </a:r>
              <a:endParaRPr lang="en-US" sz="1600" i="0" dirty="0">
                <a:solidFill>
                  <a:srgbClr val="FF0000"/>
                </a:solidFill>
              </a:endParaRPr>
            </a:p>
          </p:txBody>
        </p:sp>
      </p:grpSp>
    </p:spTree>
    <p:extLst>
      <p:ext uri="{BB962C8B-B14F-4D97-AF65-F5344CB8AC3E}">
        <p14:creationId xmlns:p14="http://schemas.microsoft.com/office/powerpoint/2010/main" val="281290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6"/>
          <p:cNvSpPr>
            <a:spLocks noChangeArrowheads="1"/>
          </p:cNvSpPr>
          <p:nvPr/>
        </p:nvSpPr>
        <p:spPr bwMode="auto">
          <a:xfrm>
            <a:off x="4381500" y="1371600"/>
            <a:ext cx="4419600" cy="426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endParaRPr lang="tr-TR" altLang="en-US" sz="3200" i="0">
              <a:solidFill>
                <a:srgbClr val="000000"/>
              </a:solidFill>
              <a:latin typeface="Garamond" panose="02020404030301010803" pitchFamily="18" charset="0"/>
            </a:endParaRPr>
          </a:p>
        </p:txBody>
      </p:sp>
      <p:sp>
        <p:nvSpPr>
          <p:cNvPr id="112643" name="Rectangle 7"/>
          <p:cNvSpPr>
            <a:spLocks noChangeArrowheads="1"/>
          </p:cNvSpPr>
          <p:nvPr/>
        </p:nvSpPr>
        <p:spPr bwMode="auto">
          <a:xfrm>
            <a:off x="0" y="0"/>
            <a:ext cx="91440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000" b="1" i="0">
                <a:solidFill>
                  <a:srgbClr val="000000"/>
                </a:solidFill>
                <a:latin typeface="Times New Roman" panose="02020603050405020304" pitchFamily="18" charset="0"/>
              </a:rPr>
              <a:t>Optimal Solution for New Objective Function</a:t>
            </a:r>
          </a:p>
          <a:p>
            <a:pPr algn="ctr"/>
            <a:r>
              <a:rPr lang="en-US" altLang="en-US" sz="3000" b="1" i="0">
                <a:solidFill>
                  <a:srgbClr val="000000"/>
                </a:solidFill>
                <a:latin typeface="Times New Roman" panose="02020603050405020304" pitchFamily="18" charset="0"/>
              </a:rPr>
              <a:t>Graphical Solution of Maximization Model</a:t>
            </a:r>
          </a:p>
        </p:txBody>
      </p:sp>
      <p:pic>
        <p:nvPicPr>
          <p:cNvPr id="112644" name="Picture 4" descr="02-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0" y="1493838"/>
            <a:ext cx="4641850"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Text Box 8"/>
          <p:cNvSpPr txBox="1">
            <a:spLocks noChangeArrowheads="1"/>
          </p:cNvSpPr>
          <p:nvPr/>
        </p:nvSpPr>
        <p:spPr bwMode="auto">
          <a:xfrm>
            <a:off x="0" y="2819400"/>
            <a:ext cx="39512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2400" i="0">
                <a:solidFill>
                  <a:srgbClr val="000000"/>
                </a:solidFill>
                <a:latin typeface="Garamond" panose="02020404030301010803" pitchFamily="18" charset="0"/>
              </a:rPr>
              <a:t>Maximize Z = $70x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$20x</a:t>
            </a:r>
            <a:r>
              <a:rPr lang="en-US" altLang="en-US" sz="2400" i="0" baseline="-25000">
                <a:solidFill>
                  <a:srgbClr val="000000"/>
                </a:solidFill>
                <a:latin typeface="Garamond" panose="02020404030301010803" pitchFamily="18" charset="0"/>
              </a:rPr>
              <a:t>2</a:t>
            </a:r>
            <a:endParaRPr lang="en-US" altLang="en-US" sz="2400" i="0">
              <a:solidFill>
                <a:srgbClr val="000000"/>
              </a:solidFill>
              <a:latin typeface="Garamond" panose="02020404030301010803" pitchFamily="18" charset="0"/>
            </a:endParaRPr>
          </a:p>
          <a:p>
            <a:pPr algn="ctr"/>
            <a:r>
              <a:rPr lang="en-US" altLang="en-US" sz="2400" i="0">
                <a:solidFill>
                  <a:srgbClr val="000000"/>
                </a:solidFill>
                <a:latin typeface="Garamond" panose="02020404030301010803" pitchFamily="18" charset="0"/>
              </a:rPr>
              <a:t>subject to:	1x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+ 2x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40 </a:t>
            </a:r>
          </a:p>
          <a:p>
            <a:pPr algn="ctr"/>
            <a:r>
              <a:rPr lang="en-US" altLang="en-US" sz="2400" i="0">
                <a:solidFill>
                  <a:srgbClr val="000000"/>
                </a:solidFill>
                <a:latin typeface="Garamond" panose="02020404030301010803" pitchFamily="18" charset="0"/>
              </a:rPr>
              <a:t>                	4x</a:t>
            </a:r>
            <a:r>
              <a:rPr lang="tr-TR"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+ 3x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120</a:t>
            </a:r>
          </a:p>
          <a:p>
            <a:pPr algn="ctr"/>
            <a:r>
              <a:rPr lang="en-US" altLang="en-US" sz="2400" i="0">
                <a:solidFill>
                  <a:srgbClr val="000000"/>
                </a:solidFill>
                <a:latin typeface="Garamond" panose="02020404030301010803" pitchFamily="18" charset="0"/>
              </a:rPr>
              <a:t>	             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0</a:t>
            </a:r>
          </a:p>
        </p:txBody>
      </p:sp>
      <p:sp>
        <p:nvSpPr>
          <p:cNvPr id="112646" name="Text Box 10"/>
          <p:cNvSpPr txBox="1">
            <a:spLocks noChangeArrowheads="1"/>
          </p:cNvSpPr>
          <p:nvPr/>
        </p:nvSpPr>
        <p:spPr bwMode="auto">
          <a:xfrm>
            <a:off x="2563813" y="6203950"/>
            <a:ext cx="6462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sz="2400" i="0">
                <a:solidFill>
                  <a:srgbClr val="000000"/>
                </a:solidFill>
                <a:latin typeface="Times New Roman" panose="02020603050405020304" pitchFamily="18" charset="0"/>
                <a:cs typeface="Times" panose="02020603050405020304" pitchFamily="18" charset="0"/>
              </a:rPr>
              <a:t>Optimal Solution with Z = 70x</a:t>
            </a:r>
            <a:r>
              <a:rPr lang="en-US" sz="2400" i="0" baseline="-25000">
                <a:solidFill>
                  <a:srgbClr val="000000"/>
                </a:solidFill>
                <a:latin typeface="Times New Roman" panose="02020603050405020304" pitchFamily="18" charset="0"/>
                <a:cs typeface="Times" panose="02020603050405020304" pitchFamily="18" charset="0"/>
              </a:rPr>
              <a:t>1</a:t>
            </a:r>
            <a:r>
              <a:rPr lang="en-US" sz="2400" i="0">
                <a:solidFill>
                  <a:srgbClr val="000000"/>
                </a:solidFill>
                <a:latin typeface="Times New Roman" panose="02020603050405020304" pitchFamily="18" charset="0"/>
                <a:cs typeface="Times" panose="02020603050405020304" pitchFamily="18" charset="0"/>
              </a:rPr>
              <a:t> + 20x</a:t>
            </a:r>
            <a:r>
              <a:rPr lang="en-US" sz="2400" i="0" baseline="-25000">
                <a:solidFill>
                  <a:srgbClr val="000000"/>
                </a:solidFill>
                <a:latin typeface="Times New Roman" panose="02020603050405020304" pitchFamily="18" charset="0"/>
                <a:cs typeface="Times" panose="02020603050405020304" pitchFamily="18" charset="0"/>
              </a:rPr>
              <a:t>2</a:t>
            </a:r>
            <a:endParaRPr lang="en-US" sz="2400" i="0">
              <a:solidFill>
                <a:srgbClr val="000000"/>
              </a:solidFill>
              <a:latin typeface="Times New Roman" panose="02020603050405020304" pitchFamily="18" charset="0"/>
            </a:endParaRPr>
          </a:p>
        </p:txBody>
      </p:sp>
      <p:sp>
        <p:nvSpPr>
          <p:cNvPr id="112647"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2649" name="Rectangle 9"/>
          <p:cNvSpPr>
            <a:spLocks noChangeArrowheads="1"/>
          </p:cNvSpPr>
          <p:nvPr/>
        </p:nvSpPr>
        <p:spPr bwMode="auto">
          <a:xfrm>
            <a:off x="4700588" y="4835525"/>
            <a:ext cx="14620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eaLnBrk="1" hangingPunct="1"/>
            <a:r>
              <a:rPr lang="en-US" sz="3200" i="0">
                <a:solidFill>
                  <a:srgbClr val="336600"/>
                </a:solidFill>
                <a:latin typeface="Times New Roman" panose="02020603050405020304" pitchFamily="18" charset="0"/>
              </a:rPr>
              <a:t>feasible</a:t>
            </a:r>
          </a:p>
        </p:txBody>
      </p:sp>
      <p:sp>
        <p:nvSpPr>
          <p:cNvPr id="2" name="Slide Number Placeholder 1"/>
          <p:cNvSpPr>
            <a:spLocks noGrp="1"/>
          </p:cNvSpPr>
          <p:nvPr>
            <p:ph type="sldNum" sz="quarter" idx="11"/>
          </p:nvPr>
        </p:nvSpPr>
        <p:spPr/>
        <p:txBody>
          <a:bodyPr/>
          <a:lstStyle/>
          <a:p>
            <a:pPr>
              <a:defRPr/>
            </a:pPr>
            <a:fld id="{6F936E6C-028F-49E1-90D3-BEDB120E6A56}" type="slidenum">
              <a:rPr lang="en-US" altLang="en-US" smtClean="0"/>
              <a:pPr>
                <a:defRPr/>
              </a:pPr>
              <a:t>7</a:t>
            </a:fld>
            <a:r>
              <a:rPr lang="en-US" altLang="en-US" smtClean="0"/>
              <a:t> of 52</a:t>
            </a:r>
            <a:endParaRPr lang="en-US" altLang="en-US"/>
          </a:p>
        </p:txBody>
      </p:sp>
    </p:spTree>
    <p:extLst>
      <p:ext uri="{BB962C8B-B14F-4D97-AF65-F5344CB8AC3E}">
        <p14:creationId xmlns:p14="http://schemas.microsoft.com/office/powerpoint/2010/main" val="425023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4"/>
          <p:cNvSpPr>
            <a:spLocks noChangeArrowheads="1"/>
          </p:cNvSpPr>
          <p:nvPr/>
        </p:nvSpPr>
        <p:spPr bwMode="auto">
          <a:xfrm>
            <a:off x="4381500" y="1371600"/>
            <a:ext cx="4419600" cy="426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endParaRPr lang="tr-TR" altLang="en-US" sz="3200" i="0">
              <a:solidFill>
                <a:srgbClr val="000000"/>
              </a:solidFill>
              <a:latin typeface="Garamond" panose="02020404030301010803" pitchFamily="18" charset="0"/>
            </a:endParaRPr>
          </a:p>
        </p:txBody>
      </p:sp>
      <p:pic>
        <p:nvPicPr>
          <p:cNvPr id="121859" name="Picture 4" descr="02-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1288" y="1201738"/>
            <a:ext cx="4778375"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Rectangle 12"/>
          <p:cNvSpPr>
            <a:spLocks noChangeArrowheads="1"/>
          </p:cNvSpPr>
          <p:nvPr/>
        </p:nvSpPr>
        <p:spPr bwMode="auto">
          <a:xfrm>
            <a:off x="0" y="0"/>
            <a:ext cx="91440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600" b="1" i="0">
                <a:solidFill>
                  <a:srgbClr val="000000"/>
                </a:solidFill>
                <a:latin typeface="Times New Roman" panose="02020603050405020304" pitchFamily="18" charset="0"/>
              </a:rPr>
              <a:t>Linear Programming Model: Standard Form</a:t>
            </a:r>
          </a:p>
        </p:txBody>
      </p:sp>
      <p:sp>
        <p:nvSpPr>
          <p:cNvPr id="121861" name="Text Box 15"/>
          <p:cNvSpPr txBox="1">
            <a:spLocks noChangeArrowheads="1"/>
          </p:cNvSpPr>
          <p:nvPr/>
        </p:nvSpPr>
        <p:spPr bwMode="auto">
          <a:xfrm>
            <a:off x="0" y="1828800"/>
            <a:ext cx="4381500"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US" altLang="en-US" sz="2400" i="0">
                <a:solidFill>
                  <a:srgbClr val="000000"/>
                </a:solidFill>
                <a:latin typeface="Garamond" panose="02020404030301010803" pitchFamily="18" charset="0"/>
              </a:rPr>
              <a:t>Max Z = 40x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+ 50x</a:t>
            </a:r>
            <a:r>
              <a:rPr lang="en-US" altLang="en-US" sz="2400" i="0" baseline="-25000">
                <a:solidFill>
                  <a:srgbClr val="000000"/>
                </a:solidFill>
                <a:latin typeface="Garamond" panose="02020404030301010803" pitchFamily="18" charset="0"/>
              </a:rPr>
              <a:t>2</a:t>
            </a:r>
            <a:r>
              <a:rPr lang="en-US" altLang="en-US" sz="2400" i="0">
                <a:solidFill>
                  <a:srgbClr val="000000"/>
                </a:solidFill>
                <a:latin typeface="Garamond" panose="02020404030301010803" pitchFamily="18" charset="0"/>
              </a:rPr>
              <a:t> + </a:t>
            </a:r>
            <a:r>
              <a:rPr lang="tr-TR" altLang="en-US" sz="2400" i="0">
                <a:solidFill>
                  <a:srgbClr val="000000"/>
                </a:solidFill>
                <a:latin typeface="Garamond" panose="02020404030301010803" pitchFamily="18" charset="0"/>
              </a:rPr>
              <a:t>0</a:t>
            </a:r>
            <a:r>
              <a:rPr lang="en-US" altLang="en-US" sz="2400" i="0">
                <a:solidFill>
                  <a:srgbClr val="000000"/>
                </a:solidFill>
                <a:latin typeface="Garamond" panose="02020404030301010803" pitchFamily="18" charset="0"/>
              </a:rPr>
              <a:t>s</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a:t>
            </a:r>
            <a:r>
              <a:rPr lang="tr-TR" altLang="en-US" sz="2400" i="0">
                <a:solidFill>
                  <a:srgbClr val="000000"/>
                </a:solidFill>
                <a:latin typeface="Garamond" panose="02020404030301010803" pitchFamily="18" charset="0"/>
              </a:rPr>
              <a:t>0</a:t>
            </a:r>
            <a:r>
              <a:rPr lang="en-US" altLang="en-US" sz="2400" i="0">
                <a:solidFill>
                  <a:srgbClr val="000000"/>
                </a:solidFill>
                <a:latin typeface="Garamond" panose="02020404030301010803" pitchFamily="18" charset="0"/>
              </a:rPr>
              <a:t>s</a:t>
            </a:r>
            <a:r>
              <a:rPr lang="en-US" altLang="en-US" sz="2400" i="0" baseline="-25000">
                <a:solidFill>
                  <a:srgbClr val="000000"/>
                </a:solidFill>
                <a:latin typeface="Garamond" panose="02020404030301010803" pitchFamily="18" charset="0"/>
              </a:rPr>
              <a:t>2</a:t>
            </a:r>
            <a:endParaRPr lang="en-US" altLang="en-US" sz="2400" i="0">
              <a:solidFill>
                <a:srgbClr val="000000"/>
              </a:solidFill>
              <a:latin typeface="Garamond" panose="02020404030301010803" pitchFamily="18" charset="0"/>
            </a:endParaRPr>
          </a:p>
          <a:p>
            <a:r>
              <a:rPr lang="en-US" altLang="en-US" sz="2400" i="0">
                <a:solidFill>
                  <a:srgbClr val="000000"/>
                </a:solidFill>
                <a:latin typeface="Garamond" panose="02020404030301010803" pitchFamily="18" charset="0"/>
              </a:rPr>
              <a:t>subject to:1x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+ 2x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rPr>
              <a:t>+ s</a:t>
            </a:r>
            <a:r>
              <a:rPr lang="en-US" altLang="en-US" sz="2400" i="0" baseline="-25000">
                <a:solidFill>
                  <a:srgbClr val="000000"/>
                </a:solidFill>
                <a:latin typeface="Garamond" panose="02020404030301010803" pitchFamily="18" charset="0"/>
              </a:rPr>
              <a:t>1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40 </a:t>
            </a:r>
          </a:p>
          <a:p>
            <a:r>
              <a:rPr lang="en-US" altLang="en-US" sz="2400" i="0">
                <a:solidFill>
                  <a:srgbClr val="000000"/>
                </a:solidFill>
                <a:latin typeface="Garamond" panose="02020404030301010803" pitchFamily="18" charset="0"/>
              </a:rPr>
              <a:t>                4x</a:t>
            </a:r>
            <a:r>
              <a:rPr lang="tr-TR" altLang="en-US" sz="2400" i="0" baseline="-25000">
                <a:solidFill>
                  <a:srgbClr val="000000"/>
                </a:solidFill>
                <a:latin typeface="Garamond" panose="02020404030301010803" pitchFamily="18" charset="0"/>
              </a:rPr>
              <a:t>1</a:t>
            </a:r>
            <a:r>
              <a:rPr lang="en-US" altLang="en-US" sz="2400" i="0" baseline="-25000">
                <a:solidFill>
                  <a:srgbClr val="000000"/>
                </a:solidFill>
                <a:latin typeface="Garamond" panose="02020404030301010803" pitchFamily="18" charset="0"/>
              </a:rPr>
              <a:t> </a:t>
            </a:r>
            <a:r>
              <a:rPr lang="en-US" altLang="en-US" sz="2400" i="0">
                <a:solidFill>
                  <a:srgbClr val="000000"/>
                </a:solidFill>
                <a:latin typeface="Garamond" panose="02020404030301010803" pitchFamily="18" charset="0"/>
              </a:rPr>
              <a:t>+ 3x</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rPr>
              <a:t>+ s</a:t>
            </a:r>
            <a:r>
              <a:rPr lang="en-US" altLang="en-US" sz="2400" i="0" baseline="-25000">
                <a:solidFill>
                  <a:srgbClr val="000000"/>
                </a:solidFill>
                <a:latin typeface="Garamond" panose="02020404030301010803" pitchFamily="18" charset="0"/>
              </a:rPr>
              <a:t>2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120</a:t>
            </a:r>
          </a:p>
          <a:p>
            <a:r>
              <a:rPr lang="en-US" altLang="en-US" sz="2400" i="0">
                <a:solidFill>
                  <a:srgbClr val="000000"/>
                </a:solidFill>
                <a:latin typeface="Garamond" panose="02020404030301010803" pitchFamily="18" charset="0"/>
              </a:rPr>
              <a:t>                  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x</a:t>
            </a:r>
            <a:r>
              <a:rPr lang="en-US" altLang="en-US" sz="2400" i="0" baseline="-25000">
                <a:solidFill>
                  <a:srgbClr val="000000"/>
                </a:solidFill>
                <a:latin typeface="Garamond" panose="02020404030301010803" pitchFamily="18" charset="0"/>
              </a:rPr>
              <a:t>2</a:t>
            </a:r>
            <a:r>
              <a:rPr lang="en-US" altLang="en-US" sz="2400" i="0">
                <a:solidFill>
                  <a:srgbClr val="000000"/>
                </a:solidFill>
                <a:latin typeface="Garamond" panose="02020404030301010803" pitchFamily="18" charset="0"/>
              </a:rPr>
              <a:t>, s</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s</a:t>
            </a:r>
            <a:r>
              <a:rPr lang="en-US" altLang="en-US" sz="2400" i="0" baseline="-25000">
                <a:solidFill>
                  <a:srgbClr val="000000"/>
                </a:solidFill>
                <a:latin typeface="Garamond" panose="02020404030301010803" pitchFamily="18" charset="0"/>
              </a:rPr>
              <a:t>2</a:t>
            </a:r>
            <a:r>
              <a:rPr lang="en-US" altLang="en-US" sz="2400" i="0">
                <a:solidFill>
                  <a:srgbClr val="000000"/>
                </a:solidFill>
                <a:latin typeface="Garamond" panose="02020404030301010803" pitchFamily="18" charset="0"/>
              </a:rPr>
              <a:t> </a:t>
            </a:r>
            <a:r>
              <a:rPr lang="en-US" altLang="en-US" sz="2400" i="0" baseline="-25000">
                <a:solidFill>
                  <a:srgbClr val="000000"/>
                </a:solidFill>
                <a:latin typeface="Garamond" panose="02020404030301010803" pitchFamily="18" charset="0"/>
              </a:rPr>
              <a:t> </a:t>
            </a:r>
            <a:r>
              <a:rPr lang="en-US" altLang="en-US" sz="2400" i="0">
                <a:solidFill>
                  <a:srgbClr val="000000"/>
                </a:solidFill>
                <a:latin typeface="Garamond" panose="02020404030301010803" pitchFamily="18" charset="0"/>
                <a:sym typeface="Symbol" panose="05050102010706020507" pitchFamily="18" charset="2"/>
              </a:rPr>
              <a:t></a:t>
            </a:r>
            <a:r>
              <a:rPr lang="en-US" altLang="en-US" sz="2400" i="0">
                <a:solidFill>
                  <a:srgbClr val="000000"/>
                </a:solidFill>
                <a:latin typeface="Garamond" panose="02020404030301010803" pitchFamily="18" charset="0"/>
              </a:rPr>
              <a:t> 0</a:t>
            </a:r>
          </a:p>
          <a:p>
            <a:pPr>
              <a:spcAft>
                <a:spcPct val="35000"/>
              </a:spcAft>
            </a:pPr>
            <a:r>
              <a:rPr lang="en-US" altLang="en-US" sz="2400" i="0">
                <a:solidFill>
                  <a:srgbClr val="000000"/>
                </a:solidFill>
                <a:latin typeface="Garamond" panose="02020404030301010803" pitchFamily="18" charset="0"/>
              </a:rPr>
              <a:t>Where:</a:t>
            </a:r>
          </a:p>
          <a:p>
            <a:r>
              <a:rPr lang="en-US" altLang="en-US" sz="2400" i="0">
                <a:solidFill>
                  <a:srgbClr val="000000"/>
                </a:solidFill>
                <a:latin typeface="Garamond" panose="02020404030301010803" pitchFamily="18" charset="0"/>
              </a:rPr>
              <a:t>   x</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 number of bowls</a:t>
            </a:r>
          </a:p>
          <a:p>
            <a:r>
              <a:rPr lang="en-US" altLang="en-US" sz="2400" i="0">
                <a:solidFill>
                  <a:srgbClr val="000000"/>
                </a:solidFill>
                <a:latin typeface="Garamond" panose="02020404030301010803" pitchFamily="18" charset="0"/>
              </a:rPr>
              <a:t>   x</a:t>
            </a:r>
            <a:r>
              <a:rPr lang="en-US" altLang="en-US" sz="2400" i="0" baseline="-25000">
                <a:solidFill>
                  <a:srgbClr val="000000"/>
                </a:solidFill>
                <a:latin typeface="Garamond" panose="02020404030301010803" pitchFamily="18" charset="0"/>
              </a:rPr>
              <a:t>2</a:t>
            </a:r>
            <a:r>
              <a:rPr lang="en-US" altLang="en-US" sz="2400" i="0">
                <a:solidFill>
                  <a:srgbClr val="000000"/>
                </a:solidFill>
                <a:latin typeface="Garamond" panose="02020404030301010803" pitchFamily="18" charset="0"/>
              </a:rPr>
              <a:t> = number of mugs</a:t>
            </a:r>
          </a:p>
          <a:p>
            <a:r>
              <a:rPr lang="en-US" altLang="en-US" sz="2400" i="0">
                <a:solidFill>
                  <a:srgbClr val="000000"/>
                </a:solidFill>
                <a:latin typeface="Garamond" panose="02020404030301010803" pitchFamily="18" charset="0"/>
              </a:rPr>
              <a:t>   s</a:t>
            </a:r>
            <a:r>
              <a:rPr lang="en-US" altLang="en-US" sz="2400" i="0" baseline="-25000">
                <a:solidFill>
                  <a:srgbClr val="000000"/>
                </a:solidFill>
                <a:latin typeface="Garamond" panose="02020404030301010803" pitchFamily="18" charset="0"/>
              </a:rPr>
              <a:t>1</a:t>
            </a:r>
            <a:r>
              <a:rPr lang="en-US" altLang="en-US" sz="2400" i="0">
                <a:solidFill>
                  <a:srgbClr val="000000"/>
                </a:solidFill>
                <a:latin typeface="Garamond" panose="02020404030301010803" pitchFamily="18" charset="0"/>
              </a:rPr>
              <a:t>, s</a:t>
            </a:r>
            <a:r>
              <a:rPr lang="en-US" altLang="en-US" sz="2400" i="0" baseline="-25000">
                <a:solidFill>
                  <a:srgbClr val="000000"/>
                </a:solidFill>
                <a:latin typeface="Garamond" panose="02020404030301010803" pitchFamily="18" charset="0"/>
              </a:rPr>
              <a:t>2</a:t>
            </a:r>
            <a:r>
              <a:rPr lang="en-US" altLang="en-US" sz="2400" i="0">
                <a:solidFill>
                  <a:srgbClr val="000000"/>
                </a:solidFill>
                <a:latin typeface="Garamond" panose="02020404030301010803" pitchFamily="18" charset="0"/>
              </a:rPr>
              <a:t> are slack variables</a:t>
            </a:r>
          </a:p>
        </p:txBody>
      </p:sp>
      <p:sp>
        <p:nvSpPr>
          <p:cNvPr id="121862" name="Text Box 16"/>
          <p:cNvSpPr txBox="1">
            <a:spLocks noChangeArrowheads="1"/>
          </p:cNvSpPr>
          <p:nvPr/>
        </p:nvSpPr>
        <p:spPr bwMode="auto">
          <a:xfrm>
            <a:off x="2452688" y="6062663"/>
            <a:ext cx="669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sz="2400" i="0">
                <a:solidFill>
                  <a:srgbClr val="000000"/>
                </a:solidFill>
                <a:latin typeface="Times New Roman" panose="02020603050405020304" pitchFamily="18" charset="0"/>
                <a:cs typeface="Times" panose="02020603050405020304" pitchFamily="18" charset="0"/>
              </a:rPr>
              <a:t>Solution Points A, B, and C with Slack</a:t>
            </a:r>
            <a:endParaRPr lang="en-US" sz="2400" i="0">
              <a:solidFill>
                <a:srgbClr val="000000"/>
              </a:solidFill>
              <a:latin typeface="Times New Roman" panose="02020603050405020304" pitchFamily="18" charset="0"/>
            </a:endParaRPr>
          </a:p>
        </p:txBody>
      </p:sp>
      <p:sp>
        <p:nvSpPr>
          <p:cNvPr id="121863"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1865" name="Rectangle 9"/>
          <p:cNvSpPr>
            <a:spLocks noChangeArrowheads="1"/>
          </p:cNvSpPr>
          <p:nvPr/>
        </p:nvSpPr>
        <p:spPr bwMode="auto">
          <a:xfrm>
            <a:off x="4749800" y="4713288"/>
            <a:ext cx="14620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eaLnBrk="1" hangingPunct="1"/>
            <a:r>
              <a:rPr lang="en-US" sz="3200" i="0">
                <a:solidFill>
                  <a:srgbClr val="336600"/>
                </a:solidFill>
                <a:latin typeface="Times New Roman" panose="02020603050405020304" pitchFamily="18" charset="0"/>
              </a:rPr>
              <a:t>feasible</a:t>
            </a:r>
          </a:p>
        </p:txBody>
      </p:sp>
      <p:sp>
        <p:nvSpPr>
          <p:cNvPr id="2" name="Slide Number Placeholder 1"/>
          <p:cNvSpPr>
            <a:spLocks noGrp="1"/>
          </p:cNvSpPr>
          <p:nvPr>
            <p:ph type="sldNum" sz="quarter" idx="11"/>
          </p:nvPr>
        </p:nvSpPr>
        <p:spPr/>
        <p:txBody>
          <a:bodyPr/>
          <a:lstStyle/>
          <a:p>
            <a:pPr>
              <a:defRPr/>
            </a:pPr>
            <a:fld id="{6F936E6C-028F-49E1-90D3-BEDB120E6A56}" type="slidenum">
              <a:rPr lang="en-US" altLang="en-US" smtClean="0"/>
              <a:pPr>
                <a:defRPr/>
              </a:pPr>
              <a:t>8</a:t>
            </a:fld>
            <a:r>
              <a:rPr lang="en-US" altLang="en-US" smtClean="0"/>
              <a:t> of 52</a:t>
            </a:r>
            <a:endParaRPr lang="en-US" altLang="en-US"/>
          </a:p>
        </p:txBody>
      </p:sp>
    </p:spTree>
    <p:extLst>
      <p:ext uri="{BB962C8B-B14F-4D97-AF65-F5344CB8AC3E}">
        <p14:creationId xmlns:p14="http://schemas.microsoft.com/office/powerpoint/2010/main" val="3554092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ChangeArrowheads="1"/>
          </p:cNvSpPr>
          <p:nvPr/>
        </p:nvSpPr>
        <p:spPr bwMode="auto">
          <a:xfrm>
            <a:off x="0" y="250372"/>
            <a:ext cx="86106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gn="ctr"/>
            <a:r>
              <a:rPr lang="en-US" altLang="en-US" sz="3200" b="1" i="0" dirty="0" smtClean="0">
                <a:solidFill>
                  <a:srgbClr val="000000"/>
                </a:solidFill>
                <a:latin typeface="Times New Roman" panose="02020603050405020304" pitchFamily="18" charset="0"/>
              </a:rPr>
              <a:t>What if we add a plate and 5 hours of labor?</a:t>
            </a:r>
            <a:endParaRPr lang="en-US" altLang="en-US" sz="3200" b="1" i="0" dirty="0">
              <a:solidFill>
                <a:srgbClr val="000000"/>
              </a:solidFill>
              <a:latin typeface="Times New Roman" panose="02020603050405020304" pitchFamily="18" charset="0"/>
            </a:endParaRPr>
          </a:p>
        </p:txBody>
      </p:sp>
      <p:sp>
        <p:nvSpPr>
          <p:cNvPr id="81923" name="Rectangle 1028"/>
          <p:cNvSpPr>
            <a:spLocks noChangeArrowheads="1"/>
          </p:cNvSpPr>
          <p:nvPr/>
        </p:nvSpPr>
        <p:spPr bwMode="auto">
          <a:xfrm>
            <a:off x="914400" y="1828800"/>
            <a:ext cx="7958138"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pPr>
              <a:lnSpc>
                <a:spcPct val="90000"/>
              </a:lnSpc>
            </a:pPr>
            <a:r>
              <a:rPr lang="en-US" altLang="en-US" sz="2800" b="1" i="0" dirty="0" smtClean="0">
                <a:solidFill>
                  <a:srgbClr val="000000"/>
                </a:solidFill>
                <a:latin typeface="Garamond" panose="02020404030301010803" pitchFamily="18" charset="0"/>
              </a:rPr>
              <a:t>Profit $30</a:t>
            </a:r>
          </a:p>
          <a:p>
            <a:pPr>
              <a:lnSpc>
                <a:spcPct val="90000"/>
              </a:lnSpc>
            </a:pPr>
            <a:r>
              <a:rPr lang="en-US" altLang="en-US" sz="2800" b="1" i="0" dirty="0" smtClean="0">
                <a:solidFill>
                  <a:srgbClr val="000000"/>
                </a:solidFill>
                <a:latin typeface="Garamond" panose="02020404030301010803" pitchFamily="18" charset="0"/>
              </a:rPr>
              <a:t>Labor = 0.5 hours, clay = 2 </a:t>
            </a:r>
            <a:r>
              <a:rPr lang="en-US" altLang="en-US" sz="2800" b="1" i="0" dirty="0" err="1" smtClean="0">
                <a:solidFill>
                  <a:srgbClr val="000000"/>
                </a:solidFill>
                <a:latin typeface="Garamond" panose="02020404030301010803" pitchFamily="18" charset="0"/>
              </a:rPr>
              <a:t>lbs</a:t>
            </a:r>
            <a:endParaRPr lang="en-US" altLang="en-US" sz="2800" b="1" i="0" dirty="0" smtClean="0">
              <a:solidFill>
                <a:srgbClr val="000000"/>
              </a:solidFill>
              <a:latin typeface="Garamond" panose="02020404030301010803" pitchFamily="18" charset="0"/>
            </a:endParaRPr>
          </a:p>
          <a:p>
            <a:pPr>
              <a:lnSpc>
                <a:spcPct val="90000"/>
              </a:lnSpc>
            </a:pPr>
            <a:endParaRPr lang="en-US" altLang="en-US" sz="2800" b="1" i="0" dirty="0">
              <a:solidFill>
                <a:srgbClr val="000000"/>
              </a:solidFill>
              <a:latin typeface="Garamond" panose="02020404030301010803" pitchFamily="18" charset="0"/>
            </a:endParaRPr>
          </a:p>
          <a:p>
            <a:pPr>
              <a:lnSpc>
                <a:spcPct val="90000"/>
              </a:lnSpc>
            </a:pPr>
            <a:r>
              <a:rPr lang="en-US" altLang="en-US" sz="2800" i="0" dirty="0">
                <a:solidFill>
                  <a:srgbClr val="000000"/>
                </a:solidFill>
                <a:latin typeface="Times New Roman" panose="02020603050405020304" pitchFamily="18" charset="0"/>
              </a:rPr>
              <a:t>Maximize	Z  =  $40x</a:t>
            </a:r>
            <a:r>
              <a:rPr lang="en-US" altLang="en-US" sz="2800" i="0" baseline="-25000" dirty="0">
                <a:solidFill>
                  <a:srgbClr val="000000"/>
                </a:solidFill>
                <a:latin typeface="Times New Roman" panose="02020603050405020304" pitchFamily="18" charset="0"/>
              </a:rPr>
              <a:t>1</a:t>
            </a:r>
            <a:r>
              <a:rPr lang="en-US" altLang="en-US" sz="2800" i="0" dirty="0">
                <a:solidFill>
                  <a:srgbClr val="000000"/>
                </a:solidFill>
                <a:latin typeface="Times New Roman" panose="02020603050405020304" pitchFamily="18" charset="0"/>
              </a:rPr>
              <a:t> + $</a:t>
            </a:r>
            <a:r>
              <a:rPr lang="en-US" altLang="en-US" sz="2800" i="0" dirty="0" smtClean="0">
                <a:solidFill>
                  <a:srgbClr val="000000"/>
                </a:solidFill>
                <a:latin typeface="Times New Roman" panose="02020603050405020304" pitchFamily="18" charset="0"/>
              </a:rPr>
              <a:t>50x</a:t>
            </a:r>
            <a:r>
              <a:rPr lang="en-US" altLang="en-US" sz="2800" i="0" baseline="-25000" dirty="0" smtClean="0">
                <a:solidFill>
                  <a:srgbClr val="000000"/>
                </a:solidFill>
                <a:latin typeface="Times New Roman" panose="02020603050405020304" pitchFamily="18" charset="0"/>
              </a:rPr>
              <a:t>2</a:t>
            </a:r>
            <a:r>
              <a:rPr lang="en-US" altLang="en-US" sz="2800" i="0" dirty="0" smtClean="0">
                <a:solidFill>
                  <a:srgbClr val="000000"/>
                </a:solidFill>
                <a:latin typeface="Times New Roman" panose="02020603050405020304" pitchFamily="18" charset="0"/>
              </a:rPr>
              <a:t>+$30x</a:t>
            </a:r>
            <a:r>
              <a:rPr lang="en-US" altLang="en-US" sz="2800" i="0" baseline="-25000" dirty="0" smtClean="0">
                <a:solidFill>
                  <a:srgbClr val="000000"/>
                </a:solidFill>
                <a:latin typeface="Times New Roman" panose="02020603050405020304" pitchFamily="18" charset="0"/>
              </a:rPr>
              <a:t>3</a:t>
            </a:r>
            <a:endParaRPr lang="en-US" altLang="en-US" sz="2800" i="0" dirty="0">
              <a:solidFill>
                <a:srgbClr val="000000"/>
              </a:solidFill>
              <a:latin typeface="Times New Roman" panose="02020603050405020304" pitchFamily="18" charset="0"/>
            </a:endParaRPr>
          </a:p>
          <a:p>
            <a:pPr>
              <a:lnSpc>
                <a:spcPct val="90000"/>
              </a:lnSpc>
            </a:pPr>
            <a:endParaRPr lang="en-US" altLang="en-US" sz="2800" i="0" dirty="0">
              <a:solidFill>
                <a:srgbClr val="000000"/>
              </a:solidFill>
              <a:latin typeface="Times New Roman" panose="02020603050405020304" pitchFamily="18" charset="0"/>
            </a:endParaRPr>
          </a:p>
          <a:p>
            <a:pPr>
              <a:lnSpc>
                <a:spcPct val="90000"/>
              </a:lnSpc>
            </a:pPr>
            <a:r>
              <a:rPr lang="en-US" altLang="en-US" sz="2800" i="0" dirty="0">
                <a:solidFill>
                  <a:srgbClr val="000000"/>
                </a:solidFill>
                <a:latin typeface="Times New Roman" panose="02020603050405020304" pitchFamily="18" charset="0"/>
              </a:rPr>
              <a:t>subject to:	1x</a:t>
            </a:r>
            <a:r>
              <a:rPr lang="en-US" altLang="en-US" sz="2800" i="0" baseline="-25000" dirty="0">
                <a:solidFill>
                  <a:srgbClr val="000000"/>
                </a:solidFill>
                <a:latin typeface="Times New Roman" panose="02020603050405020304" pitchFamily="18" charset="0"/>
              </a:rPr>
              <a:t>1</a:t>
            </a:r>
            <a:r>
              <a:rPr lang="en-US" altLang="en-US" sz="2800" i="0" dirty="0">
                <a:solidFill>
                  <a:srgbClr val="000000"/>
                </a:solidFill>
                <a:latin typeface="Times New Roman" panose="02020603050405020304" pitchFamily="18" charset="0"/>
              </a:rPr>
              <a:t> + 2x</a:t>
            </a:r>
            <a:r>
              <a:rPr lang="en-US" altLang="en-US" sz="2800" i="0" baseline="-25000" dirty="0">
                <a:solidFill>
                  <a:srgbClr val="000000"/>
                </a:solidFill>
                <a:latin typeface="Times New Roman" panose="02020603050405020304" pitchFamily="18" charset="0"/>
              </a:rPr>
              <a:t>2 </a:t>
            </a:r>
            <a:r>
              <a:rPr lang="en-US" altLang="en-US" sz="2800" i="0" dirty="0">
                <a:solidFill>
                  <a:srgbClr val="000000"/>
                </a:solidFill>
                <a:latin typeface="Times New Roman" panose="02020603050405020304" pitchFamily="18" charset="0"/>
              </a:rPr>
              <a:t>+ </a:t>
            </a:r>
            <a:r>
              <a:rPr lang="en-US" altLang="en-US" sz="2800" i="0" dirty="0" smtClean="0">
                <a:solidFill>
                  <a:srgbClr val="000000"/>
                </a:solidFill>
                <a:latin typeface="Times New Roman" panose="02020603050405020304" pitchFamily="18" charset="0"/>
              </a:rPr>
              <a:t>0.5x</a:t>
            </a:r>
            <a:r>
              <a:rPr lang="en-US" altLang="en-US" sz="2800" i="0" baseline="-25000" dirty="0" smtClean="0">
                <a:solidFill>
                  <a:srgbClr val="000000"/>
                </a:solidFill>
                <a:latin typeface="Times New Roman" panose="02020603050405020304" pitchFamily="18" charset="0"/>
              </a:rPr>
              <a:t>3 </a:t>
            </a:r>
            <a:r>
              <a:rPr lang="en-US" altLang="en-US" sz="2800" i="0" dirty="0" smtClean="0">
                <a:solidFill>
                  <a:srgbClr val="000000"/>
                </a:solidFill>
                <a:latin typeface="Times New Roman" panose="02020603050405020304" pitchFamily="18" charset="0"/>
                <a:sym typeface="Symbol" panose="05050102010706020507" pitchFamily="18" charset="2"/>
              </a:rPr>
              <a:t></a:t>
            </a:r>
            <a:r>
              <a:rPr lang="en-US" altLang="en-US" sz="2800" i="0" dirty="0" smtClean="0">
                <a:solidFill>
                  <a:srgbClr val="000000"/>
                </a:solidFill>
                <a:latin typeface="Times New Roman" panose="02020603050405020304" pitchFamily="18" charset="0"/>
              </a:rPr>
              <a:t>  45</a:t>
            </a:r>
            <a:endParaRPr lang="en-US" altLang="en-US" sz="2800" i="0" dirty="0">
              <a:solidFill>
                <a:srgbClr val="000000"/>
              </a:solidFill>
              <a:latin typeface="Times New Roman" panose="02020603050405020304" pitchFamily="18" charset="0"/>
            </a:endParaRPr>
          </a:p>
          <a:p>
            <a:pPr>
              <a:lnSpc>
                <a:spcPct val="90000"/>
              </a:lnSpc>
            </a:pPr>
            <a:r>
              <a:rPr lang="en-US" altLang="en-US" sz="2800" i="0" dirty="0">
                <a:solidFill>
                  <a:srgbClr val="000000"/>
                </a:solidFill>
                <a:latin typeface="Times New Roman" panose="02020603050405020304" pitchFamily="18" charset="0"/>
              </a:rPr>
              <a:t>			4x</a:t>
            </a:r>
            <a:r>
              <a:rPr lang="tr-TR" altLang="en-US" sz="2800" i="0" baseline="-25000" dirty="0">
                <a:solidFill>
                  <a:srgbClr val="000000"/>
                </a:solidFill>
                <a:latin typeface="Times New Roman" panose="02020603050405020304" pitchFamily="18" charset="0"/>
              </a:rPr>
              <a:t>1</a:t>
            </a:r>
            <a:r>
              <a:rPr lang="en-US" altLang="en-US" sz="2800" i="0" baseline="-25000" dirty="0">
                <a:solidFill>
                  <a:srgbClr val="000000"/>
                </a:solidFill>
                <a:latin typeface="Times New Roman" panose="02020603050405020304" pitchFamily="18" charset="0"/>
              </a:rPr>
              <a:t> </a:t>
            </a:r>
            <a:r>
              <a:rPr lang="en-US" altLang="en-US" sz="2800" i="0" dirty="0">
                <a:solidFill>
                  <a:srgbClr val="000000"/>
                </a:solidFill>
                <a:latin typeface="Times New Roman" panose="02020603050405020304" pitchFamily="18" charset="0"/>
              </a:rPr>
              <a:t>+ 3x</a:t>
            </a:r>
            <a:r>
              <a:rPr lang="en-US" altLang="en-US" sz="2800" i="0" baseline="-25000" dirty="0">
                <a:solidFill>
                  <a:srgbClr val="000000"/>
                </a:solidFill>
                <a:latin typeface="Times New Roman" panose="02020603050405020304" pitchFamily="18" charset="0"/>
              </a:rPr>
              <a:t>2 </a:t>
            </a:r>
            <a:r>
              <a:rPr lang="en-US" altLang="en-US" sz="2800" i="0" dirty="0">
                <a:solidFill>
                  <a:srgbClr val="000000"/>
                </a:solidFill>
                <a:latin typeface="Times New Roman" panose="02020603050405020304" pitchFamily="18" charset="0"/>
              </a:rPr>
              <a:t>+ </a:t>
            </a:r>
            <a:r>
              <a:rPr lang="en-US" altLang="en-US" sz="2800" i="0" dirty="0" smtClean="0">
                <a:solidFill>
                  <a:srgbClr val="000000"/>
                </a:solidFill>
                <a:latin typeface="Times New Roman" panose="02020603050405020304" pitchFamily="18" charset="0"/>
              </a:rPr>
              <a:t>2x</a:t>
            </a:r>
            <a:r>
              <a:rPr lang="en-US" altLang="en-US" sz="2800" i="0" baseline="-25000" dirty="0" smtClean="0">
                <a:solidFill>
                  <a:srgbClr val="000000"/>
                </a:solidFill>
                <a:latin typeface="Times New Roman" panose="02020603050405020304" pitchFamily="18" charset="0"/>
              </a:rPr>
              <a:t>3 </a:t>
            </a:r>
            <a:r>
              <a:rPr lang="en-US" altLang="en-US" sz="2800" i="0" dirty="0" smtClean="0">
                <a:solidFill>
                  <a:srgbClr val="000000"/>
                </a:solidFill>
                <a:latin typeface="Times New Roman" panose="02020603050405020304" pitchFamily="18" charset="0"/>
                <a:sym typeface="Symbol" panose="05050102010706020507" pitchFamily="18" charset="2"/>
              </a:rPr>
              <a:t></a:t>
            </a:r>
            <a:r>
              <a:rPr lang="en-US" altLang="en-US" sz="2800" i="0" dirty="0" smtClean="0">
                <a:solidFill>
                  <a:srgbClr val="000000"/>
                </a:solidFill>
                <a:latin typeface="Times New Roman" panose="02020603050405020304" pitchFamily="18" charset="0"/>
              </a:rPr>
              <a:t>  </a:t>
            </a:r>
            <a:r>
              <a:rPr lang="en-US" altLang="en-US" sz="2800" i="0" dirty="0">
                <a:solidFill>
                  <a:srgbClr val="000000"/>
                </a:solidFill>
                <a:latin typeface="Times New Roman" panose="02020603050405020304" pitchFamily="18" charset="0"/>
              </a:rPr>
              <a:t>120</a:t>
            </a:r>
          </a:p>
          <a:p>
            <a:pPr>
              <a:lnSpc>
                <a:spcPct val="90000"/>
              </a:lnSpc>
            </a:pPr>
            <a:r>
              <a:rPr lang="en-US" altLang="en-US" sz="2800" i="0" dirty="0">
                <a:solidFill>
                  <a:srgbClr val="000000"/>
                </a:solidFill>
                <a:latin typeface="Times New Roman" panose="02020603050405020304" pitchFamily="18" charset="0"/>
              </a:rPr>
              <a:t>			x</a:t>
            </a:r>
            <a:r>
              <a:rPr lang="en-US" altLang="en-US" sz="2800" i="0" baseline="-25000" dirty="0">
                <a:solidFill>
                  <a:srgbClr val="000000"/>
                </a:solidFill>
                <a:latin typeface="Times New Roman" panose="02020603050405020304" pitchFamily="18" charset="0"/>
              </a:rPr>
              <a:t>1</a:t>
            </a:r>
            <a:r>
              <a:rPr lang="en-US" altLang="en-US" sz="2800" i="0" dirty="0">
                <a:solidFill>
                  <a:srgbClr val="000000"/>
                </a:solidFill>
                <a:latin typeface="Times New Roman" panose="02020603050405020304" pitchFamily="18" charset="0"/>
              </a:rPr>
              <a:t>, x</a:t>
            </a:r>
            <a:r>
              <a:rPr lang="en-US" altLang="en-US" sz="2800" i="0" baseline="-25000" dirty="0">
                <a:solidFill>
                  <a:srgbClr val="000000"/>
                </a:solidFill>
                <a:latin typeface="Times New Roman" panose="02020603050405020304" pitchFamily="18" charset="0"/>
              </a:rPr>
              <a:t>2  </a:t>
            </a:r>
            <a:r>
              <a:rPr lang="en-US" altLang="en-US" sz="2800" i="0" dirty="0">
                <a:solidFill>
                  <a:srgbClr val="000000"/>
                </a:solidFill>
                <a:latin typeface="Times New Roman" panose="02020603050405020304" pitchFamily="18" charset="0"/>
                <a:sym typeface="Symbol" panose="05050102010706020507" pitchFamily="18" charset="2"/>
              </a:rPr>
              <a:t></a:t>
            </a:r>
            <a:r>
              <a:rPr lang="en-US" altLang="en-US" sz="2800" i="0" dirty="0">
                <a:solidFill>
                  <a:srgbClr val="000000"/>
                </a:solidFill>
                <a:latin typeface="Times New Roman" panose="02020603050405020304" pitchFamily="18" charset="0"/>
              </a:rPr>
              <a:t>  0</a:t>
            </a:r>
          </a:p>
          <a:p>
            <a:pPr algn="ctr"/>
            <a:endParaRPr lang="en-US" altLang="en-US" sz="2800" i="0" dirty="0">
              <a:solidFill>
                <a:srgbClr val="000000"/>
              </a:solidFill>
              <a:latin typeface="Garamond" panose="02020404030301010803" pitchFamily="18" charset="0"/>
            </a:endParaRPr>
          </a:p>
        </p:txBody>
      </p:sp>
      <p:sp>
        <p:nvSpPr>
          <p:cNvPr id="81924" name="Line 6"/>
          <p:cNvSpPr>
            <a:spLocks noChangeShapeType="1"/>
          </p:cNvSpPr>
          <p:nvPr/>
        </p:nvSpPr>
        <p:spPr bwMode="auto">
          <a:xfrm>
            <a:off x="0" y="1092200"/>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 name="Slide Number Placeholder 1"/>
          <p:cNvSpPr>
            <a:spLocks noGrp="1"/>
          </p:cNvSpPr>
          <p:nvPr>
            <p:ph type="sldNum" sz="quarter" idx="11"/>
          </p:nvPr>
        </p:nvSpPr>
        <p:spPr/>
        <p:txBody>
          <a:bodyPr/>
          <a:lstStyle/>
          <a:p>
            <a:pPr>
              <a:defRPr/>
            </a:pPr>
            <a:fld id="{21F377FA-3706-488F-A959-D4FA3CFF04BB}" type="slidenum">
              <a:rPr lang="en-US" altLang="en-US" smtClean="0"/>
              <a:pPr>
                <a:defRPr/>
              </a:pPr>
              <a:t>9</a:t>
            </a:fld>
            <a:r>
              <a:rPr lang="en-US" altLang="en-US" smtClean="0"/>
              <a:t> of 52</a:t>
            </a:r>
            <a:endParaRPr lang="en-US" altLang="en-US"/>
          </a:p>
        </p:txBody>
      </p:sp>
    </p:spTree>
    <p:extLst>
      <p:ext uri="{BB962C8B-B14F-4D97-AF65-F5344CB8AC3E}">
        <p14:creationId xmlns:p14="http://schemas.microsoft.com/office/powerpoint/2010/main" val="29705292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FA26A2E48815477C944A0FB0E4EE77E1"/>
  <p:tag name="TPVERSION" val="5"/>
  <p:tag name="TPFULLVERSION" val="5.2.1.3179"/>
  <p:tag name="PPTVERSION" val="15"/>
  <p:tag name="TPOS" val="2"/>
</p:tagLst>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pattFill prst="ltVert">
          <a:fgClr>
            <a:schemeClr val="accent1"/>
          </a:fgClr>
          <a:bgClr>
            <a:schemeClr val="bg1"/>
          </a:bgClr>
        </a:patt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1"/>
            </a:solidFill>
            <a:effectLst/>
            <a:latin typeface="Times New Roman" pitchFamily="18" charset="0"/>
            <a:cs typeface="Arial" pitchFamily="34" charset="0"/>
          </a:defRPr>
        </a:defPPr>
      </a:lstStyle>
    </a:spDef>
    <a:lnDef>
      <a:spPr bwMode="auto">
        <a:xfrm>
          <a:off x="0" y="0"/>
          <a:ext cx="1" cy="1"/>
        </a:xfrm>
        <a:custGeom>
          <a:avLst/>
          <a:gdLst/>
          <a:ahLst/>
          <a:cxnLst/>
          <a:rect l="0" t="0" r="0" b="0"/>
          <a:pathLst/>
        </a:custGeom>
        <a:pattFill prst="ltVert">
          <a:fgClr>
            <a:schemeClr val="accent1"/>
          </a:fgClr>
          <a:bgClr>
            <a:schemeClr val="bg1"/>
          </a:bgClr>
        </a:patt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1"/>
            </a:solidFill>
            <a:effectLst/>
            <a:latin typeface="Times New Roman" pitchFamily="18"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
      <a:dk1>
        <a:srgbClr val="000000"/>
      </a:dk1>
      <a:lt1>
        <a:srgbClr val="FFFFFF"/>
      </a:lt1>
      <a:dk2>
        <a:srgbClr val="0033CC"/>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6281</TotalTime>
  <Words>2791</Words>
  <Application>Microsoft Office PowerPoint</Application>
  <PresentationFormat>On-screen Show (4:3)</PresentationFormat>
  <Paragraphs>1029</Paragraphs>
  <Slides>65</Slides>
  <Notes>32</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65</vt:i4>
      </vt:variant>
    </vt:vector>
  </HeadingPairs>
  <TitlesOfParts>
    <vt:vector size="77" baseType="lpstr">
      <vt:lpstr>Arial</vt:lpstr>
      <vt:lpstr>Bookman Old Style</vt:lpstr>
      <vt:lpstr>Calibri</vt:lpstr>
      <vt:lpstr>Comic Sans MS</vt:lpstr>
      <vt:lpstr>Garamond</vt:lpstr>
      <vt:lpstr>Symbol</vt:lpstr>
      <vt:lpstr>Times</vt:lpstr>
      <vt:lpstr>Times New Roman</vt:lpstr>
      <vt:lpstr>Wingdings</vt:lpstr>
      <vt:lpstr>1_Default Design</vt:lpstr>
      <vt:lpstr>Default Design</vt:lpstr>
      <vt:lpstr>Equation</vt:lpstr>
      <vt:lpstr>Introduction to Linear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Reduced Cost</vt:lpstr>
      <vt:lpstr>What if mugs had a profit of $60?</vt:lpstr>
      <vt:lpstr>Dual Price / Shadow Price</vt:lpstr>
      <vt:lpstr>What if we add 5 hours of labor?  The objective increases by 5*4 = $20.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Simplex Method</vt:lpstr>
      <vt:lpstr>PowerPoint Presentation</vt:lpstr>
      <vt:lpstr>What does the extreme point theorem imply?</vt:lpstr>
      <vt:lpstr>PowerPoint Presentation</vt:lpstr>
      <vt:lpstr>Formulations</vt:lpstr>
      <vt:lpstr>Geometric View of Canonical Form</vt:lpstr>
      <vt:lpstr>Geometric View of Canonical Form</vt:lpstr>
      <vt:lpstr>Geometric View of Canonical Form</vt:lpstr>
      <vt:lpstr>The Simple Essense of Simplex</vt:lpstr>
      <vt:lpstr>Basic Steps of Simplex</vt:lpstr>
      <vt:lpstr>Simplex Running Time</vt:lpstr>
      <vt:lpstr>Linear Programming in 2 dimensions</vt:lpstr>
      <vt:lpstr>Linear Programming in 2 dimensions</vt:lpstr>
      <vt:lpstr>Linear Programming in n dimensions</vt:lpstr>
      <vt:lpstr>Linear Programming in n dimensions</vt:lpstr>
      <vt:lpstr>Simplex Method for Solving an LP</vt:lpstr>
      <vt:lpstr>Trail Mix Problem</vt:lpstr>
      <vt:lpstr>Constraints</vt:lpstr>
      <vt:lpstr>Costs and Notation</vt:lpstr>
      <vt:lpstr>PowerPoint Presentation</vt:lpstr>
      <vt:lpstr>LP Formulation of  Mix Problem</vt:lpstr>
      <vt:lpstr>PowerPoint Presentation</vt:lpstr>
      <vt:lpstr>LP:Labor Planning</vt:lpstr>
      <vt:lpstr>LP:Labor Planning (Cont’d.)</vt:lpstr>
      <vt:lpstr>LP:Labor Planning (cont’d.)</vt:lpstr>
      <vt:lpstr>Applications of LP:Transportation Models</vt:lpstr>
      <vt:lpstr>LP:Transportation Models (cont’d.)</vt:lpstr>
      <vt:lpstr>LP:Transportation Models (cont’d.)</vt:lpstr>
      <vt:lpstr>LP:Transportation Models (cont’d.)</vt:lpstr>
      <vt:lpstr>LP:Transportation Models (cont’d.)</vt:lpstr>
      <vt:lpstr>PowerPoint Presentation</vt:lpstr>
      <vt:lpstr>Decision Problem</vt:lpstr>
      <vt:lpstr>Decision Problem</vt:lpstr>
      <vt:lpstr>Decision Problem</vt:lpstr>
      <vt:lpstr>PowerPoint Presentation</vt:lpstr>
      <vt:lpstr>Shortest Paths</vt:lpstr>
      <vt:lpstr>Variations</vt:lpstr>
      <vt:lpstr>Integer Linear Programming (ILP)</vt:lpstr>
      <vt:lpstr>Mixed Integer Programming (MIP)</vt:lpstr>
      <vt:lpstr>PowerPoint Presentation</vt:lpstr>
    </vt:vector>
  </TitlesOfParts>
  <Company>University of Colorado at Denver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LP</dc:subject>
  <dc:creator>Schutfort</dc:creator>
  <cp:keywords>delivered</cp:keywords>
  <cp:lastModifiedBy>Julianne Schutfort</cp:lastModifiedBy>
  <cp:revision>282</cp:revision>
  <dcterms:created xsi:type="dcterms:W3CDTF">2005-09-10T23:08:44Z</dcterms:created>
  <dcterms:modified xsi:type="dcterms:W3CDTF">2016-07-25T21:25:55Z</dcterms:modified>
</cp:coreProperties>
</file>