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  <p:sldMasterId id="2147483862" r:id="rId2"/>
  </p:sldMasterIdLst>
  <p:notesMasterIdLst>
    <p:notesMasterId r:id="rId38"/>
  </p:notesMasterIdLst>
  <p:handoutMasterIdLst>
    <p:handoutMasterId r:id="rId39"/>
  </p:handoutMasterIdLst>
  <p:sldIdLst>
    <p:sldId id="726" r:id="rId3"/>
    <p:sldId id="727" r:id="rId4"/>
    <p:sldId id="728" r:id="rId5"/>
    <p:sldId id="731" r:id="rId6"/>
    <p:sldId id="730" r:id="rId7"/>
    <p:sldId id="729" r:id="rId8"/>
    <p:sldId id="725" r:id="rId9"/>
    <p:sldId id="733" r:id="rId10"/>
    <p:sldId id="734" r:id="rId11"/>
    <p:sldId id="735" r:id="rId12"/>
    <p:sldId id="736" r:id="rId13"/>
    <p:sldId id="752" r:id="rId14"/>
    <p:sldId id="753" r:id="rId15"/>
    <p:sldId id="754" r:id="rId16"/>
    <p:sldId id="737" r:id="rId17"/>
    <p:sldId id="660" r:id="rId18"/>
    <p:sldId id="739" r:id="rId19"/>
    <p:sldId id="740" r:id="rId20"/>
    <p:sldId id="742" r:id="rId21"/>
    <p:sldId id="741" r:id="rId22"/>
    <p:sldId id="755" r:id="rId23"/>
    <p:sldId id="743" r:id="rId24"/>
    <p:sldId id="744" r:id="rId25"/>
    <p:sldId id="756" r:id="rId26"/>
    <p:sldId id="757" r:id="rId27"/>
    <p:sldId id="758" r:id="rId28"/>
    <p:sldId id="667" r:id="rId29"/>
    <p:sldId id="745" r:id="rId30"/>
    <p:sldId id="747" r:id="rId31"/>
    <p:sldId id="748" r:id="rId32"/>
    <p:sldId id="746" r:id="rId33"/>
    <p:sldId id="749" r:id="rId34"/>
    <p:sldId id="750" r:id="rId35"/>
    <p:sldId id="751" r:id="rId36"/>
    <p:sldId id="708" r:id="rId37"/>
  </p:sldIdLst>
  <p:sldSz cx="9144000" cy="6858000" type="letter"/>
  <p:notesSz cx="6858000" cy="9144000"/>
  <p:defaultTextStyle>
    <a:defPPr>
      <a:defRPr lang="en-US"/>
    </a:defPPr>
    <a:lvl1pPr algn="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G. Dietterich" initials="TGD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ECFF"/>
    <a:srgbClr val="FF0000"/>
    <a:srgbClr val="3333CC"/>
    <a:srgbClr val="7A007A"/>
    <a:srgbClr val="6600FF"/>
    <a:srgbClr val="7F00FE"/>
    <a:srgbClr val="962D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640" autoAdjust="0"/>
  </p:normalViewPr>
  <p:slideViewPr>
    <p:cSldViewPr snapToGrid="0">
      <p:cViewPr varScale="1">
        <p:scale>
          <a:sx n="92" d="100"/>
          <a:sy n="92" d="100"/>
        </p:scale>
        <p:origin x="1374" y="66"/>
      </p:cViewPr>
      <p:guideLst>
        <p:guide orient="horz" pos="2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694"/>
    </p:cViewPr>
  </p:sorterViewPr>
  <p:notesViewPr>
    <p:cSldViewPr snapToGrid="0">
      <p:cViewPr varScale="1">
        <p:scale>
          <a:sx n="54" d="100"/>
          <a:sy n="54" d="100"/>
        </p:scale>
        <p:origin x="-180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t" anchorCtr="0" compatLnSpc="1">
            <a:prstTxWarp prst="textNoShape">
              <a:avLst/>
            </a:prstTxWarp>
          </a:bodyPr>
          <a:lstStyle>
            <a:lvl1pPr algn="l" defTabSz="911225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2550" y="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t" anchorCtr="0" compatLnSpc="1">
            <a:prstTxWarp prst="textNoShape">
              <a:avLst/>
            </a:prstTxWarp>
          </a:bodyPr>
          <a:lstStyle>
            <a:lvl1pPr defTabSz="911225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9500"/>
            <a:ext cx="2994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b" anchorCtr="0" compatLnSpc="1">
            <a:prstTxWarp prst="textNoShape">
              <a:avLst/>
            </a:prstTxWarp>
          </a:bodyPr>
          <a:lstStyle>
            <a:lvl1pPr algn="l" defTabSz="911225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2550" y="869950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b" anchorCtr="0" compatLnSpc="1">
            <a:prstTxWarp prst="textNoShape">
              <a:avLst/>
            </a:prstTxWarp>
          </a:bodyPr>
          <a:lstStyle>
            <a:lvl1pPr defTabSz="911225">
              <a:spcBef>
                <a:spcPct val="0"/>
              </a:spcBef>
              <a:defRPr sz="1200">
                <a:latin typeface="Times New Roman" panose="02020603050405020304" pitchFamily="18" charset="0"/>
              </a:defRPr>
            </a:lvl1pPr>
          </a:lstStyle>
          <a:p>
            <a:fld id="{28B20306-48EA-4AAB-A850-B777AF9EA1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9716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>
            <a:lvl1pPr algn="l" defTabSz="912813">
              <a:spcBef>
                <a:spcPct val="0"/>
              </a:spcBef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>
            <a:lvl1pPr defTabSz="912813">
              <a:spcBef>
                <a:spcPct val="0"/>
              </a:spcBef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82625"/>
            <a:ext cx="4554538" cy="3416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25938"/>
            <a:ext cx="50292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34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b" anchorCtr="0" compatLnSpc="1">
            <a:prstTxWarp prst="textNoShape">
              <a:avLst/>
            </a:prstTxWarp>
          </a:bodyPr>
          <a:lstStyle>
            <a:lvl1pPr algn="l" defTabSz="912813">
              <a:spcBef>
                <a:spcPct val="0"/>
              </a:spcBef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534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b" anchorCtr="0" compatLnSpc="1">
            <a:prstTxWarp prst="textNoShape">
              <a:avLst/>
            </a:prstTxWarp>
          </a:bodyPr>
          <a:lstStyle>
            <a:lvl1pPr defTabSz="912813">
              <a:spcBef>
                <a:spcPct val="0"/>
              </a:spcBef>
              <a:defRPr sz="1200">
                <a:latin typeface="Helvetica" panose="020B0604020202020204" pitchFamily="34" charset="0"/>
              </a:defRPr>
            </a:lvl1pPr>
          </a:lstStyle>
          <a:p>
            <a:fld id="{C8592710-3131-4C52-AEB0-AC24547197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5437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C23291-A152-4E98-B1C7-A32B203FF78B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5843" name="Rectangle 7"/>
          <p:cNvSpPr txBox="1">
            <a:spLocks noGrp="1" noChangeArrowheads="1"/>
          </p:cNvSpPr>
          <p:nvPr/>
        </p:nvSpPr>
        <p:spPr bwMode="auto">
          <a:xfrm>
            <a:off x="3886200" y="86534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24" tIns="45612" rIns="91224" bIns="45612" anchor="b"/>
          <a:lstStyle/>
          <a:p>
            <a:pPr defTabSz="912813" fontAlgn="auto">
              <a:spcBef>
                <a:spcPts val="0"/>
              </a:spcBef>
              <a:spcAft>
                <a:spcPts val="0"/>
              </a:spcAft>
            </a:pPr>
            <a:fld id="{C1C48E02-6ADC-4139-8029-3421B927176C}" type="slidenum">
              <a:rPr lang="en-US" sz="1200">
                <a:solidFill>
                  <a:prstClr val="black"/>
                </a:solidFill>
                <a:latin typeface="Helvetica"/>
              </a:rPr>
              <a:pPr defTabSz="912813" fontAlgn="auto">
                <a:spcBef>
                  <a:spcPts val="0"/>
                </a:spcBef>
                <a:spcAft>
                  <a:spcPts val="0"/>
                </a:spcAft>
              </a:pPr>
              <a:t>1</a:t>
            </a:fld>
            <a:endParaRPr lang="en-US" sz="1200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3587" cy="3430587"/>
          </a:xfrm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224" tIns="45612" rIns="91224" bIns="45612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273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94F76-3A50-4664-86FA-2AAB249602D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87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AE126F-46BA-48F7-A534-D8A598EA881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89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9FD4F2-D6A7-4C85-8B72-F5D92CE54605}" type="slidenum">
              <a:rPr lang="en-US" altLang="en-US" sz="1200">
                <a:solidFill>
                  <a:srgbClr val="000000"/>
                </a:solidFill>
                <a:latin typeface="Helvetica" panose="020B0604020202020204" pitchFamily="34" charset="0"/>
              </a:rPr>
              <a:pPr/>
              <a:t>34</a:t>
            </a:fld>
            <a:endParaRPr lang="en-US" altLang="en-US" sz="12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25350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9FD4F2-D6A7-4C85-8B72-F5D92CE54605}" type="slidenum">
              <a:rPr lang="en-US" altLang="en-US" sz="1200">
                <a:solidFill>
                  <a:srgbClr val="000000"/>
                </a:solidFill>
                <a:latin typeface="Helvetica" panose="020B0604020202020204" pitchFamily="34" charset="0"/>
              </a:rPr>
              <a:pPr/>
              <a:t>6</a:t>
            </a:fld>
            <a:endParaRPr lang="en-US" altLang="en-US" sz="12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94301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F9CC49-2C16-412C-99D5-A009785C6FAC}" type="slidenum">
              <a:rPr lang="en-US" altLang="en-US" sz="1200">
                <a:latin typeface="Helvetica" panose="020B0604020202020204" pitchFamily="34" charset="0"/>
              </a:rPr>
              <a:pPr/>
              <a:t>7</a:t>
            </a:fld>
            <a:endParaRPr lang="en-US" altLang="en-US" sz="1200">
              <a:latin typeface="Helvetica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23251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F9CC49-2C16-412C-99D5-A009785C6FAC}" type="slidenum">
              <a:rPr lang="en-US" altLang="en-US" sz="1200">
                <a:latin typeface="Helvetica" panose="020B0604020202020204" pitchFamily="34" charset="0"/>
              </a:rPr>
              <a:pPr/>
              <a:t>8</a:t>
            </a:fld>
            <a:endParaRPr lang="en-US" altLang="en-US" sz="1200">
              <a:latin typeface="Helvetica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88565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F9CC49-2C16-412C-99D5-A009785C6FAC}" type="slidenum">
              <a:rPr lang="en-US" altLang="en-US" sz="1200">
                <a:latin typeface="Helvetica" panose="020B0604020202020204" pitchFamily="34" charset="0"/>
              </a:rPr>
              <a:pPr/>
              <a:t>13</a:t>
            </a:fld>
            <a:endParaRPr lang="en-US" altLang="en-US" sz="1200">
              <a:latin typeface="Helvetica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62057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F9CC49-2C16-412C-99D5-A009785C6FAC}" type="slidenum">
              <a:rPr lang="en-US" altLang="en-US" sz="1200">
                <a:latin typeface="Helvetica" panose="020B0604020202020204" pitchFamily="34" charset="0"/>
              </a:rPr>
              <a:pPr/>
              <a:t>15</a:t>
            </a:fld>
            <a:endParaRPr lang="en-US" altLang="en-US" sz="1200">
              <a:latin typeface="Helvetica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55154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F9CC49-2C16-412C-99D5-A009785C6FAC}" type="slidenum">
              <a:rPr lang="en-US" altLang="en-US" sz="1200">
                <a:latin typeface="Helvetica" panose="020B0604020202020204" pitchFamily="34" charset="0"/>
              </a:rPr>
              <a:pPr/>
              <a:t>19</a:t>
            </a:fld>
            <a:endParaRPr lang="en-US" altLang="en-US" sz="1200">
              <a:latin typeface="Helvetica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72063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F9CC49-2C16-412C-99D5-A009785C6FAC}" type="slidenum">
              <a:rPr lang="en-US" altLang="en-US" sz="1200">
                <a:latin typeface="Helvetica" panose="020B0604020202020204" pitchFamily="34" charset="0"/>
              </a:rPr>
              <a:pPr/>
              <a:t>22</a:t>
            </a:fld>
            <a:endParaRPr lang="en-US" altLang="en-US" sz="1200">
              <a:latin typeface="Helvetica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72382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984107-78BD-44E5-A6A1-A5DFB0E418E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5761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7359650" y="5740400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7740650" y="5740400"/>
            <a:ext cx="4381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045450" y="5740400"/>
            <a:ext cx="476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1572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625475"/>
            <a:ext cx="7772400" cy="2803525"/>
          </a:xfrm>
        </p:spPr>
        <p:txBody>
          <a:bodyPr/>
          <a:lstStyle>
            <a:lvl1pPr algn="ctr">
              <a:defRPr sz="4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57188" y="3594100"/>
            <a:ext cx="8467725" cy="9667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Alan FernElectrical and Computer Engineering</a:t>
            </a:r>
          </a:p>
          <a:p>
            <a:pPr>
              <a:defRPr/>
            </a:pPr>
            <a:r>
              <a:rPr lang="en-US"/>
              <a:t>Purdue University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2800" y="6537325"/>
            <a:ext cx="1905000" cy="244475"/>
          </a:xfrm>
        </p:spPr>
        <p:txBody>
          <a:bodyPr>
            <a:spAutoFit/>
          </a:bodyPr>
          <a:lstStyle>
            <a:lvl1pPr>
              <a:defRPr sz="1000">
                <a:latin typeface="Arial" panose="020B0604020202020204" pitchFamily="34" charset="0"/>
              </a:defRPr>
            </a:lvl1pPr>
          </a:lstStyle>
          <a:p>
            <a:fld id="{92E1F876-3709-4D66-A8B2-432382A579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159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249991-4523-4346-8447-086CB78EFF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106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0338" y="298450"/>
            <a:ext cx="1947862" cy="5694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1988" y="298450"/>
            <a:ext cx="5695950" cy="5694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F8E950-7019-4440-BE59-FE22C504E5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0219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88" y="298450"/>
            <a:ext cx="7772400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9C1787-981A-46ED-A1B7-48F9254B74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070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88" y="298450"/>
            <a:ext cx="7772400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87425"/>
            <a:ext cx="3810000" cy="2425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565525"/>
            <a:ext cx="3810000" cy="242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05ABF-77EB-48A2-B112-B83F0A6C9C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62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470238C-B777-4791-8A92-B1BC7F79B2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78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BE8E-B14C-40A4-89F2-568FC60153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0852-A594-4327-9705-1EE4A35529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155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BE8E-B14C-40A4-89F2-568FC60153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0852-A594-4327-9705-1EE4A35529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417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BE8E-B14C-40A4-89F2-568FC60153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0852-A594-4327-9705-1EE4A35529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4401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BE8E-B14C-40A4-89F2-568FC60153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0852-A594-4327-9705-1EE4A35529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811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BE8E-B14C-40A4-89F2-568FC60153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0852-A594-4327-9705-1EE4A35529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30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1167AA-2717-471F-8D6C-852A2AB610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743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BE8E-B14C-40A4-89F2-568FC60153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0852-A594-4327-9705-1EE4A35529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685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BE8E-B14C-40A4-89F2-568FC60153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0852-A594-4327-9705-1EE4A35529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4325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BE8E-B14C-40A4-89F2-568FC60153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0852-A594-4327-9705-1EE4A35529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6107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BE8E-B14C-40A4-89F2-568FC60153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0852-A594-4327-9705-1EE4A35529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8005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BE8E-B14C-40A4-89F2-568FC60153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0852-A594-4327-9705-1EE4A35529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7670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BE8E-B14C-40A4-89F2-568FC60153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0852-A594-4327-9705-1EE4A35529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18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B3B1A0-85F1-439B-9C6B-49E5DC4E6D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124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425"/>
            <a:ext cx="3810000" cy="500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4431FB-36A6-40B8-A5F1-C56DF2085A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90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6C6715-E5ED-4C48-B7A9-4814CCD91F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154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E751C-2252-43B8-8E9B-E43D7C75D0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F8CD2F-6963-4C58-9C5A-D2EC4A5A41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235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670FB9-6E67-4BEE-B77D-BE8C3A2285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870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70FD83-42B4-4147-A305-C3D09BE93B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65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520113" y="6370638"/>
            <a:ext cx="2079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8664575" y="6370638"/>
            <a:ext cx="227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028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298450"/>
            <a:ext cx="7772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87425"/>
            <a:ext cx="7772400" cy="5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471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7225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Comic Sans MS" panose="030F0702030302020204" pitchFamily="66" charset="0"/>
              </a:defRPr>
            </a:lvl1pPr>
          </a:lstStyle>
          <a:p>
            <a:fld id="{651C8888-A230-4F9A-B61B-9FE07151773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1" r:id="rId13"/>
    <p:sldLayoutId id="2147483874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FF3300"/>
        </a:buClr>
        <a:buSzPct val="85000"/>
        <a:buFont typeface="Marlett" pitchFamily="2" charset="2"/>
        <a:buChar char="h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33"/>
        </a:buClr>
        <a:buSzPct val="85000"/>
        <a:buFont typeface="Marlett" pitchFamily="2" charset="2"/>
        <a:buChar char="5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50000"/>
        <a:buFont typeface="Marlett" pitchFamily="2" charset="2"/>
        <a:buChar char="g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arlett" pitchFamily="2" charset="2"/>
        <a:buChar char="6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9740BE8E-B14C-40A4-89F2-568FC6015305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5/23/2016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28CB0852-A594-4327-9705-1EE4A35529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8298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espnfivethirtyeight.files.wordpress.com/2014/10/51659306crop.jpg?w=1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97" y="202186"/>
            <a:ext cx="3820726" cy="286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5196" y="3081523"/>
            <a:ext cx="3306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Garry Kasparov vs. Deep 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Blue   (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1997)</a:t>
            </a:r>
          </a:p>
        </p:txBody>
      </p:sp>
      <p:pic>
        <p:nvPicPr>
          <p:cNvPr id="1030" name="Picture 6" descr="https://incrediblevanishingpaperweight.files.wordpress.com/2011/12/7962300_600x33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97" y="3776557"/>
            <a:ext cx="4286429" cy="241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39479" y="6265677"/>
            <a:ext cx="2844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Watson vs. Ken 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Jennings (2011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</p:txBody>
      </p:sp>
      <p:pic>
        <p:nvPicPr>
          <p:cNvPr id="1034" name="Picture 10" descr="Image result for go boar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202" y="1069093"/>
            <a:ext cx="3532898" cy="235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30828" y="3531846"/>
            <a:ext cx="4442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Deep Mind’s 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/>
              </a:rPr>
              <a:t>AlphaGo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 vs. 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Lee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Sedol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(2016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4144122"/>
      </p:ext>
    </p:extLst>
  </p:cSld>
  <p:clrMapOvr>
    <a:masterClrMapping/>
  </p:clrMapOvr>
  <p:transition advTm="2083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Image result for game t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5596" y="819169"/>
            <a:ext cx="4891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/>
              <a:t>Idea #2: </a:t>
            </a:r>
            <a:r>
              <a:rPr lang="en-US" dirty="0" smtClean="0"/>
              <a:t>selective tree expansion  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8575"/>
            <a:ext cx="7772400" cy="617538"/>
          </a:xfrm>
        </p:spPr>
        <p:txBody>
          <a:bodyPr/>
          <a:lstStyle/>
          <a:p>
            <a:r>
              <a:rPr lang="en-US" altLang="en-US" sz="4000" dirty="0" smtClean="0"/>
              <a:t>Monte Carlo Tree Search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909" y="228366"/>
            <a:ext cx="1269540" cy="133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4" name="Picture 2" descr="http://i.stack.imgur.com/z8z6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73" y="2182483"/>
            <a:ext cx="8857773" cy="361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 Brace 1"/>
          <p:cNvSpPr/>
          <p:nvPr/>
        </p:nvSpPr>
        <p:spPr bwMode="auto">
          <a:xfrm>
            <a:off x="4641011" y="4753155"/>
            <a:ext cx="284671" cy="1043797"/>
          </a:xfrm>
          <a:prstGeom prst="leftBrace">
            <a:avLst/>
          </a:prstGeom>
          <a:noFill/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16372" y="5044220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rollout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9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Image result for game t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5596" y="819169"/>
            <a:ext cx="4891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/>
              <a:t>Idea #2: </a:t>
            </a:r>
            <a:r>
              <a:rPr lang="en-US" dirty="0" smtClean="0"/>
              <a:t>selective tree expansion  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8575"/>
            <a:ext cx="7772400" cy="617538"/>
          </a:xfrm>
        </p:spPr>
        <p:txBody>
          <a:bodyPr/>
          <a:lstStyle/>
          <a:p>
            <a:r>
              <a:rPr lang="en-US" altLang="en-US" sz="4000" dirty="0" smtClean="0"/>
              <a:t>Monte Carlo Tree Search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909" y="228366"/>
            <a:ext cx="1269540" cy="133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8" y="1280834"/>
            <a:ext cx="6600751" cy="47625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75089" y="5909094"/>
            <a:ext cx="3506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Non-uniform tree growth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85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Image result for game t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8575"/>
            <a:ext cx="7772400" cy="617538"/>
          </a:xfrm>
        </p:spPr>
        <p:txBody>
          <a:bodyPr/>
          <a:lstStyle/>
          <a:p>
            <a:r>
              <a:rPr lang="en-US" altLang="en-US" sz="4000" dirty="0" smtClean="0"/>
              <a:t>Monte Carlo Tree Search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909" y="228366"/>
            <a:ext cx="1269540" cy="133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4" name="Picture 2" descr="http://i.stack.imgur.com/z8z6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73" y="2838087"/>
            <a:ext cx="8857773" cy="361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 Brace 1"/>
          <p:cNvSpPr/>
          <p:nvPr/>
        </p:nvSpPr>
        <p:spPr bwMode="auto">
          <a:xfrm>
            <a:off x="4641011" y="5408759"/>
            <a:ext cx="284671" cy="1043797"/>
          </a:xfrm>
          <a:prstGeom prst="leftBrace">
            <a:avLst/>
          </a:prstGeom>
          <a:noFill/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16372" y="5699824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rollout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1988" y="885702"/>
            <a:ext cx="5407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/>
              <a:t>Idea:</a:t>
            </a:r>
            <a:r>
              <a:rPr lang="en-US" dirty="0" smtClean="0"/>
              <a:t> learn an improved rollout policy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6985" y="1632895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How?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8106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529116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buClr>
                <a:srgbClr val="FF3300"/>
              </a:buClr>
              <a:buSzPct val="85000"/>
              <a:buFont typeface="Marlett" pitchFamily="2" charset="2"/>
              <a:buChar char="h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339933"/>
              </a:buClr>
              <a:buSzPct val="85000"/>
              <a:buFont typeface="Marlett" pitchFamily="2" charset="2"/>
              <a:buChar char="5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00FF"/>
              </a:buClr>
              <a:buSzPct val="50000"/>
              <a:buFont typeface="Marlett" pitchFamily="2" charset="2"/>
              <a:buChar char="g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6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buClrTx/>
              <a:buSzTx/>
              <a:buFontTx/>
              <a:buNone/>
            </a:pPr>
            <a:fld id="{BFFEA52F-D844-4DE0-A651-7A3A851DEDDF}" type="slidenum">
              <a:rPr kumimoji="0" lang="en-US" altLang="en-US" sz="1400">
                <a:latin typeface="Comic Sans MS" panose="030F0702030302020204" pitchFamily="66" charset="0"/>
              </a:rPr>
              <a:pPr algn="r">
                <a:buClrTx/>
                <a:buSzTx/>
                <a:buFontTx/>
                <a:buNone/>
              </a:pPr>
              <a:t>13</a:t>
            </a:fld>
            <a:endParaRPr kumimoji="0"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8575"/>
            <a:ext cx="7772400" cy="617538"/>
          </a:xfrm>
        </p:spPr>
        <p:txBody>
          <a:bodyPr/>
          <a:lstStyle/>
          <a:p>
            <a:r>
              <a:rPr lang="en-US" altLang="en-US" sz="4000" dirty="0" smtClean="0"/>
              <a:t>Arsenal of </a:t>
            </a:r>
            <a:r>
              <a:rPr lang="en-US" altLang="en-US" sz="4000" dirty="0" err="1" smtClean="0"/>
              <a:t>AlphaGo</a:t>
            </a:r>
            <a:endParaRPr lang="en-US" altLang="en-US" sz="4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277883" y="2723522"/>
            <a:ext cx="1611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AlphaGo</a:t>
            </a:r>
            <a:endParaRPr lang="en-US" dirty="0"/>
          </a:p>
        </p:txBody>
      </p:sp>
      <p:pic>
        <p:nvPicPr>
          <p:cNvPr id="86018" name="Picture 2" descr="http://www.techweekeurope.co.uk/wp-content/uploads/2011/07/computer-brain_to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810" y="2436301"/>
            <a:ext cx="1249523" cy="163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920" y="2804027"/>
            <a:ext cx="3284874" cy="461665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Deep Neural Networks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8093" y="1224109"/>
            <a:ext cx="3625351" cy="461665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Monte Carlo Tree Search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7431" y="4073177"/>
            <a:ext cx="3012363" cy="461665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Supervised Learning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883" y="4184680"/>
            <a:ext cx="3474028" cy="461665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68853" y="969628"/>
            <a:ext cx="4328429" cy="83099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Distributed High-Performance </a:t>
            </a:r>
            <a:br>
              <a:rPr lang="en-US" dirty="0" smtClean="0"/>
            </a:br>
            <a:r>
              <a:rPr lang="en-US" dirty="0" smtClean="0"/>
              <a:t>Computing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 bwMode="auto">
          <a:xfrm rot="2640355">
            <a:off x="3440299" y="1986805"/>
            <a:ext cx="1043762" cy="438398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8106561">
            <a:off x="5175274" y="1979588"/>
            <a:ext cx="873030" cy="438398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3537531" y="2827294"/>
            <a:ext cx="690271" cy="438398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9542453">
            <a:off x="3452816" y="3595526"/>
            <a:ext cx="870132" cy="438398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13312595">
            <a:off x="5382698" y="3509674"/>
            <a:ext cx="802673" cy="438398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22455" y="5023417"/>
            <a:ext cx="2204450" cy="461665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Huge Data 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18463144">
            <a:off x="3826717" y="4219898"/>
            <a:ext cx="1060615" cy="438398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0871" y="5944388"/>
            <a:ext cx="7897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b="1" dirty="0"/>
              <a:t>Mastering the game of Go with deep neural networks and tree </a:t>
            </a:r>
            <a:r>
              <a:rPr lang="en-US" sz="1800" b="1" dirty="0" smtClean="0"/>
              <a:t>search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i="1" dirty="0" smtClean="0"/>
              <a:t>Nature</a:t>
            </a:r>
            <a:r>
              <a:rPr lang="en-US" sz="1800" dirty="0"/>
              <a:t>,</a:t>
            </a:r>
            <a:r>
              <a:rPr lang="en-US" sz="1800" dirty="0" smtClean="0"/>
              <a:t> 529, January 2016.</a:t>
            </a:r>
          </a:p>
        </p:txBody>
      </p:sp>
    </p:spTree>
    <p:extLst>
      <p:ext uri="{BB962C8B-B14F-4D97-AF65-F5344CB8AC3E}">
        <p14:creationId xmlns:p14="http://schemas.microsoft.com/office/powerpoint/2010/main" val="38657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1760" y="6150"/>
            <a:ext cx="7772400" cy="617538"/>
          </a:xfrm>
        </p:spPr>
        <p:txBody>
          <a:bodyPr/>
          <a:lstStyle/>
          <a:p>
            <a:r>
              <a:rPr lang="en-US" altLang="en-US" sz="3200" dirty="0" smtClean="0"/>
              <a:t>Supervised Learning of Go Policies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1760" y="837035"/>
            <a:ext cx="7534435" cy="1477328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/>
              <a:t>Suppose you are given a database of 30 million moves made by </a:t>
            </a:r>
            <a:br>
              <a:rPr lang="en-US" sz="2000" dirty="0" smtClean="0"/>
            </a:br>
            <a:r>
              <a:rPr lang="en-US" sz="2000" dirty="0" smtClean="0"/>
              <a:t>Go experts.  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pPr algn="l"/>
            <a:r>
              <a:rPr lang="en-US" sz="2000" dirty="0" smtClean="0"/>
              <a:t>Can we use supervised classifier learning to learn a Go policy?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18045" y="4908501"/>
            <a:ext cx="1452642" cy="461665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Classifier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32" y="3977221"/>
            <a:ext cx="2246601" cy="235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562099" y="4908501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 Move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16320" y="2653782"/>
            <a:ext cx="3746538" cy="1323439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/>
              <a:t>A Go policy is just a classifier </a:t>
            </a:r>
            <a:endParaRPr lang="en-US" sz="20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Input = Board Position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Output Class = go move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3062381" y="4982300"/>
            <a:ext cx="836762" cy="314319"/>
          </a:xfrm>
          <a:prstGeom prst="rightArrow">
            <a:avLst/>
          </a:prstGeom>
          <a:noFill/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5589589" y="4982300"/>
            <a:ext cx="836762" cy="314319"/>
          </a:xfrm>
          <a:prstGeom prst="rightArrow">
            <a:avLst/>
          </a:prstGeom>
          <a:noFill/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0762" y="5753819"/>
            <a:ext cx="5407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What classifier and learning algorithm </a:t>
            </a:r>
            <a:br>
              <a:rPr lang="en-US" dirty="0" smtClean="0"/>
            </a:br>
            <a:r>
              <a:rPr lang="en-US" dirty="0" smtClean="0"/>
              <a:t>would you choose?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0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2" grpId="0" animBg="1"/>
      <p:bldP spid="3" grpId="0" animBg="1"/>
      <p:bldP spid="12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529116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buClr>
                <a:srgbClr val="FF3300"/>
              </a:buClr>
              <a:buSzPct val="85000"/>
              <a:buFont typeface="Marlett" pitchFamily="2" charset="2"/>
              <a:buChar char="h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339933"/>
              </a:buClr>
              <a:buSzPct val="85000"/>
              <a:buFont typeface="Marlett" pitchFamily="2" charset="2"/>
              <a:buChar char="5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00FF"/>
              </a:buClr>
              <a:buSzPct val="50000"/>
              <a:buFont typeface="Marlett" pitchFamily="2" charset="2"/>
              <a:buChar char="g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6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buClrTx/>
              <a:buSzTx/>
              <a:buFontTx/>
              <a:buNone/>
            </a:pPr>
            <a:fld id="{BFFEA52F-D844-4DE0-A651-7A3A851DEDDF}" type="slidenum">
              <a:rPr kumimoji="0" lang="en-US" altLang="en-US" sz="1400">
                <a:latin typeface="Comic Sans MS" panose="030F0702030302020204" pitchFamily="66" charset="0"/>
              </a:rPr>
              <a:pPr algn="r">
                <a:buClrTx/>
                <a:buSzTx/>
                <a:buFontTx/>
                <a:buNone/>
              </a:pPr>
              <a:t>15</a:t>
            </a:fld>
            <a:endParaRPr kumimoji="0"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8575"/>
            <a:ext cx="7772400" cy="617538"/>
          </a:xfrm>
        </p:spPr>
        <p:txBody>
          <a:bodyPr/>
          <a:lstStyle/>
          <a:p>
            <a:r>
              <a:rPr lang="en-US" altLang="en-US" sz="4000" dirty="0" smtClean="0"/>
              <a:t>Arsenal of </a:t>
            </a:r>
            <a:r>
              <a:rPr lang="en-US" altLang="en-US" sz="4000" dirty="0" err="1" smtClean="0"/>
              <a:t>AlphaGo</a:t>
            </a:r>
            <a:endParaRPr lang="en-US" altLang="en-US" sz="4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277883" y="2723522"/>
            <a:ext cx="1611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AlphaGo</a:t>
            </a:r>
            <a:endParaRPr lang="en-US" dirty="0"/>
          </a:p>
        </p:txBody>
      </p:sp>
      <p:pic>
        <p:nvPicPr>
          <p:cNvPr id="86018" name="Picture 2" descr="http://www.techweekeurope.co.uk/wp-content/uploads/2011/07/computer-brain_to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810" y="2436301"/>
            <a:ext cx="1249523" cy="163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920" y="2804027"/>
            <a:ext cx="3284874" cy="461665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Deep Neural Networks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093" y="1224109"/>
            <a:ext cx="3625351" cy="461665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Monte Carlo Tree Search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7431" y="4073177"/>
            <a:ext cx="3012363" cy="461665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77883" y="4184680"/>
            <a:ext cx="3474028" cy="461665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68853" y="969628"/>
            <a:ext cx="4328429" cy="83099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Distributed High-Performance </a:t>
            </a:r>
            <a:br>
              <a:rPr lang="en-US" dirty="0" smtClean="0"/>
            </a:br>
            <a:r>
              <a:rPr lang="en-US" dirty="0" smtClean="0"/>
              <a:t>Computing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 bwMode="auto">
          <a:xfrm rot="2640355">
            <a:off x="3440299" y="1986805"/>
            <a:ext cx="1043762" cy="438398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8106561">
            <a:off x="5175274" y="1979588"/>
            <a:ext cx="873030" cy="438398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3537531" y="2827294"/>
            <a:ext cx="690271" cy="438398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9542453">
            <a:off x="3452816" y="3595526"/>
            <a:ext cx="870132" cy="438398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13312595">
            <a:off x="5382698" y="3509674"/>
            <a:ext cx="802673" cy="438398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22455" y="5023417"/>
            <a:ext cx="2204450" cy="461665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Huge Data Set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 bwMode="auto">
          <a:xfrm rot="18463144">
            <a:off x="3826717" y="4219898"/>
            <a:ext cx="1060615" cy="438398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0871" y="5944388"/>
            <a:ext cx="7897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b="1" dirty="0"/>
              <a:t>Mastering the game of Go with deep neural networks and tree </a:t>
            </a:r>
            <a:r>
              <a:rPr lang="en-US" sz="1800" b="1" dirty="0" smtClean="0"/>
              <a:t>search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i="1" dirty="0" smtClean="0"/>
              <a:t>Nature</a:t>
            </a:r>
            <a:r>
              <a:rPr lang="en-US" sz="1800" dirty="0"/>
              <a:t>,</a:t>
            </a:r>
            <a:r>
              <a:rPr lang="en-US" sz="1800" dirty="0" smtClean="0"/>
              <a:t> 529, January 2016.</a:t>
            </a:r>
          </a:p>
        </p:txBody>
      </p:sp>
    </p:spTree>
    <p:extLst>
      <p:ext uri="{BB962C8B-B14F-4D97-AF65-F5344CB8AC3E}">
        <p14:creationId xmlns:p14="http://schemas.microsoft.com/office/powerpoint/2010/main" val="16879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1760" y="6150"/>
            <a:ext cx="7772400" cy="617538"/>
          </a:xfrm>
        </p:spPr>
        <p:txBody>
          <a:bodyPr/>
          <a:lstStyle/>
          <a:p>
            <a:r>
              <a:rPr lang="en-US" altLang="en-US" sz="3200" dirty="0" smtClean="0"/>
              <a:t>Deep Neural Networks</a:t>
            </a:r>
          </a:p>
        </p:txBody>
      </p:sp>
      <p:pic>
        <p:nvPicPr>
          <p:cNvPr id="7180" name="Picture 12" descr="http://www.tails.co/images/do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30" y="3799065"/>
            <a:ext cx="2895800" cy="282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http://animalpetdoctor.homestead.com/acat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38" y="2029588"/>
            <a:ext cx="2808749" cy="191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 descr="http://robohub.org/wp-content/uploads/2014/09/Convolutional_NN-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408" y="3473134"/>
            <a:ext cx="4039458" cy="307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05831" y="4461343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40547" y="5197403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45329" y="769676"/>
            <a:ext cx="6159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How can you write a program to distinguish </a:t>
            </a:r>
            <a:br>
              <a:rPr lang="en-US" dirty="0" smtClean="0"/>
            </a:br>
            <a:r>
              <a:rPr lang="en-US" dirty="0" smtClean="0"/>
              <a:t>cats from dogs in images?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24858" y="1963366"/>
            <a:ext cx="4257897" cy="1015663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000" b="1" dirty="0" smtClean="0"/>
              <a:t>Machine Learning:</a:t>
            </a:r>
            <a:r>
              <a:rPr lang="en-US" sz="2000" dirty="0" smtClean="0"/>
              <a:t> show computer</a:t>
            </a:r>
            <a:br>
              <a:rPr lang="en-US" sz="2000" dirty="0" smtClean="0"/>
            </a:br>
            <a:r>
              <a:rPr lang="en-US" sz="2000" dirty="0" smtClean="0"/>
              <a:t>example cats and dogs and let it </a:t>
            </a:r>
            <a:br>
              <a:rPr lang="en-US" sz="2000" dirty="0" smtClean="0"/>
            </a:br>
            <a:r>
              <a:rPr lang="en-US" sz="2000" dirty="0" smtClean="0"/>
              <a:t>decide how to distinguish them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372363" y="3324942"/>
            <a:ext cx="313098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Deep Neural Network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1760" y="6150"/>
            <a:ext cx="7772400" cy="617538"/>
          </a:xfrm>
        </p:spPr>
        <p:txBody>
          <a:bodyPr/>
          <a:lstStyle/>
          <a:p>
            <a:r>
              <a:rPr lang="en-US" altLang="en-US" sz="3200" dirty="0" smtClean="0"/>
              <a:t>Deep Neural Networks</a:t>
            </a:r>
          </a:p>
        </p:txBody>
      </p:sp>
      <p:pic>
        <p:nvPicPr>
          <p:cNvPr id="7180" name="Picture 12" descr="http://www.tails.co/images/do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30" y="3799065"/>
            <a:ext cx="2895800" cy="282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http://animalpetdoctor.homestead.com/acat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38" y="2029588"/>
            <a:ext cx="2808749" cy="191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 descr="http://robohub.org/wp-content/uploads/2014/09/Convolutional_NN-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408" y="3473134"/>
            <a:ext cx="4039458" cy="307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05831" y="4461343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40547" y="5197403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1760" y="927154"/>
            <a:ext cx="8116324" cy="707886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000" b="1" dirty="0" smtClean="0"/>
              <a:t>State-of-the-Art Performance: </a:t>
            </a:r>
            <a:r>
              <a:rPr lang="en-US" sz="2000" dirty="0" smtClean="0"/>
              <a:t>very fast </a:t>
            </a:r>
            <a:r>
              <a:rPr lang="en-US" sz="2000" dirty="0" smtClean="0">
                <a:solidFill>
                  <a:srgbClr val="FF0000"/>
                </a:solidFill>
              </a:rPr>
              <a:t>GPU implementations </a:t>
            </a:r>
            <a:r>
              <a:rPr lang="en-US" sz="2000" dirty="0" smtClean="0"/>
              <a:t>allow </a:t>
            </a:r>
            <a:br>
              <a:rPr lang="en-US" sz="2000" dirty="0" smtClean="0"/>
            </a:br>
            <a:r>
              <a:rPr lang="en-US" sz="2000" dirty="0" smtClean="0"/>
              <a:t>training giant networks (millions of parameters) on </a:t>
            </a:r>
            <a:r>
              <a:rPr lang="en-US" sz="2000" dirty="0" smtClean="0">
                <a:solidFill>
                  <a:srgbClr val="FF0000"/>
                </a:solidFill>
              </a:rPr>
              <a:t>massive data sets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72363" y="3324942"/>
            <a:ext cx="313098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Deep 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8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1760" y="6150"/>
            <a:ext cx="7772400" cy="617538"/>
          </a:xfrm>
        </p:spPr>
        <p:txBody>
          <a:bodyPr/>
          <a:lstStyle/>
          <a:p>
            <a:r>
              <a:rPr lang="en-US" altLang="en-US" sz="3200" dirty="0" smtClean="0"/>
              <a:t>Deep Neural Networks</a:t>
            </a:r>
          </a:p>
        </p:txBody>
      </p:sp>
      <p:pic>
        <p:nvPicPr>
          <p:cNvPr id="7186" name="Picture 18" descr="http://robohub.org/wp-content/uploads/2014/09/Convolutional_NN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408" y="3473134"/>
            <a:ext cx="4039458" cy="307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1760" y="927154"/>
            <a:ext cx="8116324" cy="707886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000" b="1" dirty="0" smtClean="0"/>
              <a:t>State-of-the-Art Performance: </a:t>
            </a:r>
            <a:r>
              <a:rPr lang="en-US" sz="2000" dirty="0" smtClean="0"/>
              <a:t>very fast </a:t>
            </a:r>
            <a:r>
              <a:rPr lang="en-US" sz="2000" dirty="0" smtClean="0">
                <a:solidFill>
                  <a:srgbClr val="FF0000"/>
                </a:solidFill>
              </a:rPr>
              <a:t>GPU implementations </a:t>
            </a:r>
            <a:r>
              <a:rPr lang="en-US" sz="2000" dirty="0" smtClean="0"/>
              <a:t>allow </a:t>
            </a:r>
            <a:br>
              <a:rPr lang="en-US" sz="2000" dirty="0" smtClean="0"/>
            </a:br>
            <a:r>
              <a:rPr lang="en-US" sz="2000" dirty="0" smtClean="0"/>
              <a:t>training giant networks (millions of parameters) on </a:t>
            </a:r>
            <a:r>
              <a:rPr lang="en-US" sz="2000" dirty="0" smtClean="0">
                <a:solidFill>
                  <a:srgbClr val="FF0000"/>
                </a:solidFill>
              </a:rPr>
              <a:t>massive data sets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72363" y="3324942"/>
            <a:ext cx="313098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Deep Neural Network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38" y="3942716"/>
            <a:ext cx="2246601" cy="235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236141" y="4706255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 Move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08180" y="2182313"/>
            <a:ext cx="72362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Could a Deep NN learn to predict expert Go moves </a:t>
            </a:r>
            <a:br>
              <a:rPr lang="en-US" dirty="0" smtClean="0"/>
            </a:br>
            <a:r>
              <a:rPr lang="en-US" dirty="0" smtClean="0"/>
              <a:t>by looking at board position?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1397" y="2558349"/>
            <a:ext cx="771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Yes!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75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529116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buClr>
                <a:srgbClr val="FF3300"/>
              </a:buClr>
              <a:buSzPct val="85000"/>
              <a:buFont typeface="Marlett" pitchFamily="2" charset="2"/>
              <a:buChar char="h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339933"/>
              </a:buClr>
              <a:buSzPct val="85000"/>
              <a:buFont typeface="Marlett" pitchFamily="2" charset="2"/>
              <a:buChar char="5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00FF"/>
              </a:buClr>
              <a:buSzPct val="50000"/>
              <a:buFont typeface="Marlett" pitchFamily="2" charset="2"/>
              <a:buChar char="g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6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buClrTx/>
              <a:buSzTx/>
              <a:buFontTx/>
              <a:buNone/>
            </a:pPr>
            <a:fld id="{BFFEA52F-D844-4DE0-A651-7A3A851DEDDF}" type="slidenum">
              <a:rPr kumimoji="0" lang="en-US" altLang="en-US" sz="1400">
                <a:latin typeface="Comic Sans MS" panose="030F0702030302020204" pitchFamily="66" charset="0"/>
              </a:rPr>
              <a:pPr algn="r">
                <a:buClrTx/>
                <a:buSzTx/>
                <a:buFontTx/>
                <a:buNone/>
              </a:pPr>
              <a:t>19</a:t>
            </a:fld>
            <a:endParaRPr kumimoji="0"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8575"/>
            <a:ext cx="7772400" cy="617538"/>
          </a:xfrm>
        </p:spPr>
        <p:txBody>
          <a:bodyPr/>
          <a:lstStyle/>
          <a:p>
            <a:r>
              <a:rPr lang="en-US" altLang="en-US" sz="4000" dirty="0" smtClean="0"/>
              <a:t>Arsenal of </a:t>
            </a:r>
            <a:r>
              <a:rPr lang="en-US" altLang="en-US" sz="4000" dirty="0" err="1" smtClean="0"/>
              <a:t>AlphaGo</a:t>
            </a:r>
            <a:endParaRPr lang="en-US" altLang="en-US" sz="4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277883" y="2723522"/>
            <a:ext cx="1611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AlphaGo</a:t>
            </a:r>
            <a:endParaRPr lang="en-US" dirty="0"/>
          </a:p>
        </p:txBody>
      </p:sp>
      <p:pic>
        <p:nvPicPr>
          <p:cNvPr id="86018" name="Picture 2" descr="http://www.techweekeurope.co.uk/wp-content/uploads/2011/07/computer-brain_to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810" y="2436301"/>
            <a:ext cx="1249523" cy="163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920" y="2804027"/>
            <a:ext cx="3284874" cy="461665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Deep Neural Networks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8093" y="1224109"/>
            <a:ext cx="3625351" cy="461665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Monte Carlo Tree Search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7431" y="4073177"/>
            <a:ext cx="3012363" cy="461665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Supervised Learning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883" y="4184680"/>
            <a:ext cx="3474028" cy="461665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68853" y="969628"/>
            <a:ext cx="4328429" cy="83099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Distributed High-Performance </a:t>
            </a:r>
            <a:br>
              <a:rPr lang="en-US" dirty="0" smtClean="0"/>
            </a:br>
            <a:r>
              <a:rPr lang="en-US" dirty="0" smtClean="0"/>
              <a:t>Computing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 bwMode="auto">
          <a:xfrm rot="2640355">
            <a:off x="3440299" y="1986805"/>
            <a:ext cx="1043762" cy="438398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8106561">
            <a:off x="5175274" y="1979588"/>
            <a:ext cx="873030" cy="438398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3537531" y="2827294"/>
            <a:ext cx="690271" cy="438398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9542453">
            <a:off x="3452816" y="3595526"/>
            <a:ext cx="870132" cy="438398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13312595">
            <a:off x="5382698" y="3509674"/>
            <a:ext cx="802673" cy="438398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22455" y="5023417"/>
            <a:ext cx="2204450" cy="461665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Huge Data 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18463144">
            <a:off x="3826717" y="4219898"/>
            <a:ext cx="1060615" cy="438398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0871" y="5944388"/>
            <a:ext cx="7897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b="1" dirty="0"/>
              <a:t>Mastering the game of Go with deep neural networks and tree </a:t>
            </a:r>
            <a:r>
              <a:rPr lang="en-US" sz="1800" b="1" dirty="0" smtClean="0"/>
              <a:t>search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i="1" dirty="0" smtClean="0"/>
              <a:t>Nature</a:t>
            </a:r>
            <a:r>
              <a:rPr lang="en-US" sz="1800" dirty="0"/>
              <a:t>,</a:t>
            </a:r>
            <a:r>
              <a:rPr lang="en-US" sz="1800" dirty="0" smtClean="0"/>
              <a:t> 529, January 2016.</a:t>
            </a:r>
          </a:p>
        </p:txBody>
      </p:sp>
    </p:spTree>
    <p:extLst>
      <p:ext uri="{BB962C8B-B14F-4D97-AF65-F5344CB8AC3E}">
        <p14:creationId xmlns:p14="http://schemas.microsoft.com/office/powerpoint/2010/main" val="32880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>
          <a:xfrm>
            <a:off x="661988" y="52388"/>
            <a:ext cx="7772400" cy="617537"/>
          </a:xfrm>
        </p:spPr>
        <p:txBody>
          <a:bodyPr/>
          <a:lstStyle/>
          <a:p>
            <a:r>
              <a:rPr lang="en-US" smtClean="0"/>
              <a:t>Computer Go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8616" y="4761991"/>
            <a:ext cx="8518525" cy="1857375"/>
          </a:xfrm>
        </p:spPr>
        <p:txBody>
          <a:bodyPr/>
          <a:lstStyle/>
          <a:p>
            <a:pPr>
              <a:buFont typeface="Marlett" pitchFamily="2" charset="2"/>
              <a:buBlip>
                <a:blip r:embed="rId2"/>
              </a:buBlip>
              <a:tabLst>
                <a:tab pos="588963" algn="l"/>
              </a:tabLst>
            </a:pPr>
            <a:r>
              <a:rPr lang="en-US" dirty="0" smtClean="0"/>
              <a:t>“Task Par Excellence for AI” (Hans Berliner)</a:t>
            </a:r>
          </a:p>
          <a:p>
            <a:pPr>
              <a:buFont typeface="Marlett" pitchFamily="2" charset="2"/>
              <a:buBlip>
                <a:blip r:embed="rId2"/>
              </a:buBlip>
              <a:tabLst>
                <a:tab pos="588963" algn="l"/>
              </a:tabLst>
            </a:pPr>
            <a:r>
              <a:rPr lang="en-US" dirty="0" smtClean="0"/>
              <a:t>“New Drosophila of AI” (John McCarthy)</a:t>
            </a:r>
          </a:p>
          <a:p>
            <a:pPr>
              <a:buFont typeface="Marlett" pitchFamily="2" charset="2"/>
              <a:buBlip>
                <a:blip r:embed="rId2"/>
              </a:buBlip>
              <a:tabLst>
                <a:tab pos="588963" algn="l"/>
              </a:tabLst>
            </a:pPr>
            <a:r>
              <a:rPr lang="en-US" dirty="0" smtClean="0"/>
              <a:t>“Grand Challenge Task” (David </a:t>
            </a:r>
            <a:r>
              <a:rPr lang="en-US" dirty="0" err="1" smtClean="0"/>
              <a:t>Mechner</a:t>
            </a:r>
            <a:r>
              <a:rPr lang="en-US" dirty="0" smtClean="0"/>
              <a:t>)</a:t>
            </a:r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1069975"/>
            <a:ext cx="2819400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88" y="641350"/>
            <a:ext cx="3105150" cy="32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TextBox 5"/>
          <p:cNvSpPr txBox="1">
            <a:spLocks noChangeArrowheads="1"/>
          </p:cNvSpPr>
          <p:nvPr/>
        </p:nvSpPr>
        <p:spPr bwMode="auto">
          <a:xfrm>
            <a:off x="730250" y="3903663"/>
            <a:ext cx="2974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9x9 (smallest board)</a:t>
            </a:r>
          </a:p>
        </p:txBody>
      </p:sp>
      <p:sp>
        <p:nvSpPr>
          <p:cNvPr id="50183" name="TextBox 6"/>
          <p:cNvSpPr txBox="1">
            <a:spLocks noChangeArrowheads="1"/>
          </p:cNvSpPr>
          <p:nvPr/>
        </p:nvSpPr>
        <p:spPr bwMode="auto">
          <a:xfrm>
            <a:off x="5066090" y="3916363"/>
            <a:ext cx="33874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19x19 </a:t>
            </a:r>
            <a:r>
              <a:rPr lang="en-US" dirty="0" smtClean="0">
                <a:solidFill>
                  <a:srgbClr val="000000"/>
                </a:solidFill>
              </a:rPr>
              <a:t>(standard </a:t>
            </a:r>
            <a:r>
              <a:rPr lang="en-US" dirty="0">
                <a:solidFill>
                  <a:srgbClr val="000000"/>
                </a:solidFill>
              </a:rPr>
              <a:t>board)</a:t>
            </a:r>
          </a:p>
        </p:txBody>
      </p:sp>
    </p:spTree>
    <p:extLst>
      <p:ext uri="{BB962C8B-B14F-4D97-AF65-F5344CB8AC3E}">
        <p14:creationId xmlns:p14="http://schemas.microsoft.com/office/powerpoint/2010/main" val="3201114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1760" y="6150"/>
            <a:ext cx="7772400" cy="617538"/>
          </a:xfrm>
        </p:spPr>
        <p:txBody>
          <a:bodyPr/>
          <a:lstStyle/>
          <a:p>
            <a:r>
              <a:rPr lang="en-US" altLang="en-US" sz="3200" dirty="0" smtClean="0"/>
              <a:t>Supervised Learning for Go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64" y="1019234"/>
            <a:ext cx="3452701" cy="49403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5952" y="5781274"/>
            <a:ext cx="312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Input: </a:t>
            </a:r>
            <a:r>
              <a:rPr lang="en-US" dirty="0" smtClean="0"/>
              <a:t>Board Position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7881" y="822090"/>
            <a:ext cx="4889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/>
              <a:t>Output: </a:t>
            </a:r>
            <a:r>
              <a:rPr lang="en-US" dirty="0" smtClean="0"/>
              <a:t>probability of each move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 bwMode="auto">
          <a:xfrm>
            <a:off x="3795623" y="2501660"/>
            <a:ext cx="267419" cy="2113472"/>
          </a:xfrm>
          <a:prstGeom prst="rightBrace">
            <a:avLst/>
          </a:prstGeom>
          <a:noFill/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63042" y="2704401"/>
            <a:ext cx="2650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Deep NN Internal </a:t>
            </a:r>
            <a:br>
              <a:rPr lang="en-US" dirty="0" smtClean="0"/>
            </a:br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66419" y="4231116"/>
            <a:ext cx="4693721" cy="1384995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Trained for 3 weeks on 30 million</a:t>
            </a:r>
            <a:br>
              <a:rPr lang="en-US" dirty="0" smtClean="0"/>
            </a:br>
            <a:r>
              <a:rPr lang="en-US" dirty="0" smtClean="0"/>
              <a:t>expert moves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57% prediction accuracy!</a:t>
            </a:r>
          </a:p>
        </p:txBody>
      </p:sp>
    </p:spTree>
    <p:extLst>
      <p:ext uri="{BB962C8B-B14F-4D97-AF65-F5344CB8AC3E}">
        <p14:creationId xmlns:p14="http://schemas.microsoft.com/office/powerpoint/2010/main" val="339361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1760" y="6150"/>
            <a:ext cx="7772400" cy="617538"/>
          </a:xfrm>
        </p:spPr>
        <p:txBody>
          <a:bodyPr/>
          <a:lstStyle/>
          <a:p>
            <a:r>
              <a:rPr lang="en-US" altLang="en-US" sz="3200" dirty="0" smtClean="0"/>
              <a:t>Can we do better?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64" y="1019234"/>
            <a:ext cx="3452701" cy="49403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5952" y="5781274"/>
            <a:ext cx="312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Input: </a:t>
            </a:r>
            <a:r>
              <a:rPr lang="en-US" dirty="0" smtClean="0"/>
              <a:t>Board Position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7881" y="822090"/>
            <a:ext cx="4889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/>
              <a:t>Output: </a:t>
            </a:r>
            <a:r>
              <a:rPr lang="en-US" dirty="0" smtClean="0"/>
              <a:t>probability of each move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40950" y="1821151"/>
            <a:ext cx="46682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Predicting expert moves is great.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does it play good Go?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4011" y="3976777"/>
            <a:ext cx="4669868" cy="83099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Lets further improve by learning</a:t>
            </a:r>
            <a:br>
              <a:rPr lang="en-US" dirty="0" smtClean="0"/>
            </a:br>
            <a:r>
              <a:rPr lang="en-US" dirty="0" smtClean="0"/>
              <a:t>from actually playing Go games?</a:t>
            </a:r>
          </a:p>
        </p:txBody>
      </p:sp>
    </p:spTree>
    <p:extLst>
      <p:ext uri="{BB962C8B-B14F-4D97-AF65-F5344CB8AC3E}">
        <p14:creationId xmlns:p14="http://schemas.microsoft.com/office/powerpoint/2010/main" val="230753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529116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buClr>
                <a:srgbClr val="FF3300"/>
              </a:buClr>
              <a:buSzPct val="85000"/>
              <a:buFont typeface="Marlett" pitchFamily="2" charset="2"/>
              <a:buChar char="h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339933"/>
              </a:buClr>
              <a:buSzPct val="85000"/>
              <a:buFont typeface="Marlett" pitchFamily="2" charset="2"/>
              <a:buChar char="5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00FF"/>
              </a:buClr>
              <a:buSzPct val="50000"/>
              <a:buFont typeface="Marlett" pitchFamily="2" charset="2"/>
              <a:buChar char="g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6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buClrTx/>
              <a:buSzTx/>
              <a:buFontTx/>
              <a:buNone/>
            </a:pPr>
            <a:fld id="{BFFEA52F-D844-4DE0-A651-7A3A851DEDDF}" type="slidenum">
              <a:rPr kumimoji="0" lang="en-US" altLang="en-US" sz="1400">
                <a:latin typeface="Comic Sans MS" panose="030F0702030302020204" pitchFamily="66" charset="0"/>
              </a:rPr>
              <a:pPr algn="r">
                <a:buClrTx/>
                <a:buSzTx/>
                <a:buFontTx/>
                <a:buNone/>
              </a:pPr>
              <a:t>22</a:t>
            </a:fld>
            <a:endParaRPr kumimoji="0"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8575"/>
            <a:ext cx="7772400" cy="617538"/>
          </a:xfrm>
        </p:spPr>
        <p:txBody>
          <a:bodyPr/>
          <a:lstStyle/>
          <a:p>
            <a:r>
              <a:rPr lang="en-US" altLang="en-US" sz="4000" dirty="0" smtClean="0"/>
              <a:t>Arsenal of </a:t>
            </a:r>
            <a:r>
              <a:rPr lang="en-US" altLang="en-US" sz="4000" dirty="0" err="1" smtClean="0"/>
              <a:t>AlphaGo</a:t>
            </a:r>
            <a:endParaRPr lang="en-US" altLang="en-US" sz="4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277883" y="2723522"/>
            <a:ext cx="1611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AlphaGo</a:t>
            </a:r>
            <a:endParaRPr lang="en-US" dirty="0"/>
          </a:p>
        </p:txBody>
      </p:sp>
      <p:pic>
        <p:nvPicPr>
          <p:cNvPr id="86018" name="Picture 2" descr="http://www.techweekeurope.co.uk/wp-content/uploads/2011/07/computer-brain_to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810" y="2436301"/>
            <a:ext cx="1249523" cy="163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920" y="2804027"/>
            <a:ext cx="3284874" cy="461665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Deep Neural Networks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8093" y="1224109"/>
            <a:ext cx="3625351" cy="461665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Monte Carlo Tree Search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7431" y="4073177"/>
            <a:ext cx="3012363" cy="461665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77883" y="4184680"/>
            <a:ext cx="3474028" cy="461665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Reinforcement Learning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68853" y="969628"/>
            <a:ext cx="4328429" cy="83099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Distributed High-Performance </a:t>
            </a:r>
            <a:br>
              <a:rPr lang="en-US" dirty="0" smtClean="0"/>
            </a:br>
            <a:r>
              <a:rPr lang="en-US" dirty="0" smtClean="0"/>
              <a:t>Computing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 bwMode="auto">
          <a:xfrm rot="2640355">
            <a:off x="3440299" y="1986805"/>
            <a:ext cx="1043762" cy="438398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8106561">
            <a:off x="5175274" y="1979588"/>
            <a:ext cx="873030" cy="438398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3537531" y="2827294"/>
            <a:ext cx="690271" cy="438398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9542453">
            <a:off x="3452816" y="3595526"/>
            <a:ext cx="870132" cy="438398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13312595">
            <a:off x="5382698" y="3509674"/>
            <a:ext cx="802673" cy="438398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22455" y="5023417"/>
            <a:ext cx="2204450" cy="461665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Huge Data Set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 bwMode="auto">
          <a:xfrm rot="18463144">
            <a:off x="3826717" y="4219898"/>
            <a:ext cx="1060615" cy="438398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0871" y="5944388"/>
            <a:ext cx="7897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b="1" dirty="0"/>
              <a:t>Mastering the game of Go with deep neural networks and tree </a:t>
            </a:r>
            <a:r>
              <a:rPr lang="en-US" sz="1800" b="1" dirty="0" smtClean="0"/>
              <a:t>search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i="1" dirty="0" smtClean="0"/>
              <a:t>Nature</a:t>
            </a:r>
            <a:r>
              <a:rPr lang="en-US" sz="1800" dirty="0"/>
              <a:t>,</a:t>
            </a:r>
            <a:r>
              <a:rPr lang="en-US" sz="1800" dirty="0" smtClean="0"/>
              <a:t> 529, January 2016.</a:t>
            </a:r>
          </a:p>
        </p:txBody>
      </p:sp>
    </p:spTree>
    <p:extLst>
      <p:ext uri="{BB962C8B-B14F-4D97-AF65-F5344CB8AC3E}">
        <p14:creationId xmlns:p14="http://schemas.microsoft.com/office/powerpoint/2010/main" val="116283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152400"/>
            <a:ext cx="8763000" cy="685800"/>
          </a:xfrm>
          <a:prstGeom prst="rect">
            <a:avLst/>
          </a:prstGeom>
          <a:ln>
            <a:noFill/>
          </a:ln>
        </p:spPr>
        <p:txBody>
          <a:bodyPr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rgbClr val="9BBB5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Garamond" pitchFamily="18" charset="0"/>
                <a:ea typeface="+mn-ea"/>
              </a:rPr>
              <a:t>Reinforcement Learning</a:t>
            </a: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590809" y="3969174"/>
            <a:ext cx="3797291" cy="1148925"/>
            <a:chOff x="3587908" y="3969243"/>
            <a:chExt cx="3796865" cy="1148925"/>
          </a:xfrm>
        </p:grpSpPr>
        <p:sp>
          <p:nvSpPr>
            <p:cNvPr id="11" name="Rectangle 10"/>
            <p:cNvSpPr/>
            <p:nvPr/>
          </p:nvSpPr>
          <p:spPr>
            <a:xfrm>
              <a:off x="5491098" y="4165668"/>
              <a:ext cx="1893675" cy="952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eaLnBrk="0" hangingPunct="0">
                <a:defRPr/>
              </a:pPr>
              <a:r>
                <a:rPr lang="en-US" sz="1800" b="1" dirty="0" smtClean="0">
                  <a:solidFill>
                    <a:prstClr val="black"/>
                  </a:solidFill>
                  <a:latin typeface="Garamond" pitchFamily="18" charset="0"/>
                </a:rPr>
                <a:t>Practice</a:t>
              </a:r>
            </a:p>
            <a:p>
              <a:pPr algn="l" eaLnBrk="0" hangingPunct="0">
                <a:defRPr/>
              </a:pPr>
              <a:r>
                <a:rPr lang="en-US" sz="1800" b="1" dirty="0" smtClean="0">
                  <a:solidFill>
                    <a:prstClr val="black"/>
                  </a:solidFill>
                  <a:latin typeface="Garamond" pitchFamily="18" charset="0"/>
                </a:rPr>
                <a:t>Environment</a:t>
              </a:r>
              <a:endParaRPr lang="en-US" sz="1800" b="1" dirty="0">
                <a:solidFill>
                  <a:prstClr val="white"/>
                </a:solidFill>
                <a:latin typeface="Garamond" pitchFamily="18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597424" y="4849880"/>
              <a:ext cx="1895262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10800000">
              <a:off x="3595836" y="4295843"/>
              <a:ext cx="1895262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91" name="TextBox 15"/>
            <p:cNvSpPr txBox="1">
              <a:spLocks noChangeArrowheads="1"/>
            </p:cNvSpPr>
            <p:nvPr/>
          </p:nvSpPr>
          <p:spPr bwMode="auto">
            <a:xfrm>
              <a:off x="3587908" y="3969243"/>
              <a:ext cx="194673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0" hangingPunct="0"/>
              <a:r>
                <a:rPr lang="en-US" sz="1200" b="1" dirty="0" smtClean="0">
                  <a:solidFill>
                    <a:prstClr val="black"/>
                  </a:solidFill>
                  <a:latin typeface="Garamond" pitchFamily="18" charset="0"/>
                  <a:ea typeface="+mn-ea"/>
                </a:rPr>
                <a:t>Observations &amp; Reward</a:t>
              </a:r>
              <a:endParaRPr lang="en-US" sz="1200" b="1" dirty="0">
                <a:solidFill>
                  <a:prstClr val="black"/>
                </a:solidFill>
                <a:latin typeface="Garamond" pitchFamily="18" charset="0"/>
                <a:ea typeface="+mn-ea"/>
              </a:endParaRPr>
            </a:p>
          </p:txBody>
        </p:sp>
        <p:sp>
          <p:nvSpPr>
            <p:cNvPr id="20492" name="TextBox 16"/>
            <p:cNvSpPr txBox="1">
              <a:spLocks noChangeArrowheads="1"/>
            </p:cNvSpPr>
            <p:nvPr/>
          </p:nvSpPr>
          <p:spPr bwMode="auto">
            <a:xfrm>
              <a:off x="4143010" y="4518671"/>
              <a:ext cx="79298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sz="1200" b="1" dirty="0">
                  <a:solidFill>
                    <a:prstClr val="black"/>
                  </a:solidFill>
                  <a:latin typeface="Garamond" pitchFamily="18" charset="0"/>
                  <a:ea typeface="+mn-ea"/>
                </a:rPr>
                <a:t>A</a:t>
              </a:r>
              <a:r>
                <a:rPr lang="en-US" sz="1200" b="1" dirty="0" smtClean="0">
                  <a:solidFill>
                    <a:prstClr val="black"/>
                  </a:solidFill>
                  <a:latin typeface="Garamond" pitchFamily="18" charset="0"/>
                  <a:ea typeface="+mn-ea"/>
                </a:rPr>
                <a:t>ction</a:t>
              </a:r>
              <a:endParaRPr lang="en-US" sz="1200" b="1" dirty="0">
                <a:solidFill>
                  <a:prstClr val="black"/>
                </a:solidFill>
                <a:latin typeface="Garamond" pitchFamily="18" charset="0"/>
                <a:ea typeface="+mn-ea"/>
              </a:endParaRPr>
            </a:p>
          </p:txBody>
        </p:sp>
      </p:grp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7632" y="3805169"/>
            <a:ext cx="1373177" cy="167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63397" y="1390648"/>
            <a:ext cx="86934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/>
              <a:t>Reinforcement Learning:</a:t>
            </a:r>
            <a:r>
              <a:rPr lang="en-US" dirty="0" smtClean="0"/>
              <a:t> learn to act well in an environment</a:t>
            </a:r>
            <a:br>
              <a:rPr lang="en-US" dirty="0" smtClean="0"/>
            </a:br>
            <a:r>
              <a:rPr lang="en-US" dirty="0" smtClean="0"/>
              <a:t>via trial-and-error that results in positive and negative rewards </a:t>
            </a:r>
          </a:p>
          <a:p>
            <a:pPr algn="l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198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9"/>
    </mc:Choice>
    <mc:Fallback xmlns="">
      <p:transition spd="slow" advTm="1979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49C4B33-EFF2-4965-B046-1CA8F1C7FD06}" type="slidenum">
              <a:rPr lang="en-US" sz="1400" smtClean="0">
                <a:latin typeface="Comic Sans MS" pitchFamily="66" charset="0"/>
              </a:rPr>
              <a:pPr/>
              <a:t>24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-3175"/>
            <a:ext cx="7772400" cy="617538"/>
          </a:xfrm>
        </p:spPr>
        <p:txBody>
          <a:bodyPr/>
          <a:lstStyle/>
          <a:p>
            <a:r>
              <a:rPr lang="en-US" dirty="0" smtClean="0"/>
              <a:t>Table Based Q-Learning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1256807"/>
            <a:ext cx="8650288" cy="2583849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Start with initial Q-function (e.g. all zeros)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Take action from </a:t>
            </a:r>
            <a:r>
              <a:rPr lang="en-US" sz="2400" dirty="0" smtClean="0">
                <a:solidFill>
                  <a:srgbClr val="FF0000"/>
                </a:solidFill>
              </a:rPr>
              <a:t>explore/exploit policy</a:t>
            </a:r>
            <a:r>
              <a:rPr lang="en-US" sz="2400" dirty="0" smtClean="0"/>
              <a:t> giving new state s’</a:t>
            </a:r>
            <a:r>
              <a:rPr lang="en-US" sz="2400" dirty="0" smtClean="0">
                <a:solidFill>
                  <a:srgbClr val="FF0000"/>
                </a:solidFill>
              </a:rPr>
              <a:t/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/>
              <a:t>(should converge to greedy policy, i.e. GLIE)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Perform TD update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 err="1" smtClean="0"/>
              <a:t>Goto</a:t>
            </a:r>
            <a:r>
              <a:rPr lang="en-US" sz="2400" dirty="0" smtClean="0"/>
              <a:t> 2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 smtClean="0"/>
              <a:t>     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915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982843"/>
              </p:ext>
            </p:extLst>
          </p:nvPr>
        </p:nvGraphicFramePr>
        <p:xfrm>
          <a:off x="987309" y="3060398"/>
          <a:ext cx="762317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3314700" imgH="279400" progId="Equation.3">
                  <p:embed/>
                </p:oleObj>
              </mc:Choice>
              <mc:Fallback>
                <p:oleObj name="Equation" r:id="rId4" imgW="33147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309" y="3060398"/>
                        <a:ext cx="762317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0820" y="4790954"/>
            <a:ext cx="6909264" cy="1384995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Basic Q-learning stores Q(</a:t>
            </a:r>
            <a:r>
              <a:rPr lang="en-US" dirty="0" err="1" smtClean="0"/>
              <a:t>s,a</a:t>
            </a:r>
            <a:r>
              <a:rPr lang="en-US" dirty="0" smtClean="0"/>
              <a:t>) as a table over all </a:t>
            </a:r>
            <a:br>
              <a:rPr lang="en-US" dirty="0" smtClean="0"/>
            </a:br>
            <a:r>
              <a:rPr lang="en-US" dirty="0" smtClean="0"/>
              <a:t>state-action pairs. </a:t>
            </a:r>
            <a:endParaRPr lang="en-US" dirty="0"/>
          </a:p>
          <a:p>
            <a:pPr algn="l"/>
            <a:r>
              <a:rPr lang="en-US" dirty="0" smtClean="0"/>
              <a:t>Could this possibly work for Go?</a:t>
            </a:r>
          </a:p>
        </p:txBody>
      </p:sp>
    </p:spTree>
    <p:extLst>
      <p:ext uri="{BB962C8B-B14F-4D97-AF65-F5344CB8AC3E}">
        <p14:creationId xmlns:p14="http://schemas.microsoft.com/office/powerpoint/2010/main" val="241048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1760" y="6150"/>
            <a:ext cx="7772400" cy="617538"/>
          </a:xfrm>
        </p:spPr>
        <p:txBody>
          <a:bodyPr/>
          <a:lstStyle/>
          <a:p>
            <a:r>
              <a:rPr lang="en-US" altLang="en-US" sz="3200" dirty="0" smtClean="0"/>
              <a:t>Q-Function Approximation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64" y="1019234"/>
            <a:ext cx="3452701" cy="49403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5952" y="5781274"/>
            <a:ext cx="312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Input: </a:t>
            </a:r>
            <a:r>
              <a:rPr lang="en-US" dirty="0" smtClean="0"/>
              <a:t>Board Position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7881" y="822090"/>
            <a:ext cx="261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/>
              <a:t>Output: </a:t>
            </a:r>
            <a:r>
              <a:rPr lang="en-US" dirty="0" smtClean="0"/>
              <a:t>Q-values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22614" y="1932316"/>
            <a:ext cx="5061001" cy="1200329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Instead of using table for Q-function</a:t>
            </a:r>
            <a:br>
              <a:rPr lang="en-US" dirty="0" smtClean="0"/>
            </a:br>
            <a:r>
              <a:rPr lang="en-US" dirty="0" smtClean="0"/>
              <a:t>use function approximation to </a:t>
            </a:r>
            <a:br>
              <a:rPr lang="en-US" dirty="0" smtClean="0"/>
            </a:br>
            <a:r>
              <a:rPr lang="en-US" dirty="0" smtClean="0"/>
              <a:t>learn a Q-function?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49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C7BA9CB-A8F7-4D4B-BEE4-68B0D2019B1A}" type="slidenum">
              <a:rPr lang="en-US" sz="1400" smtClean="0">
                <a:latin typeface="Comic Sans MS" pitchFamily="66" charset="0"/>
              </a:rPr>
              <a:pPr/>
              <a:t>26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" y="68263"/>
            <a:ext cx="9182100" cy="617537"/>
          </a:xfrm>
        </p:spPr>
        <p:txBody>
          <a:bodyPr/>
          <a:lstStyle/>
          <a:p>
            <a:r>
              <a:rPr lang="en-US" smtClean="0"/>
              <a:t>Q-learning w/ Non-linear Approximators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2176095"/>
            <a:ext cx="8650287" cy="4840288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Start with initial parameter values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Take action according to an </a:t>
            </a:r>
            <a:r>
              <a:rPr lang="en-US" sz="2400" dirty="0" smtClean="0">
                <a:solidFill>
                  <a:srgbClr val="FF0000"/>
                </a:solidFill>
              </a:rPr>
              <a:t>explore/exploit policy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/>
              <a:t>(should converge to greedy policy, i.e. GLIE)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Perform TD update for each parameter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US" sz="2400" dirty="0" smtClean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 err="1" smtClean="0"/>
              <a:t>Goto</a:t>
            </a:r>
            <a:r>
              <a:rPr lang="en-US" sz="2400" dirty="0" smtClean="0"/>
              <a:t> 2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 smtClean="0"/>
              <a:t>     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0" y="5086350"/>
            <a:ext cx="9144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 algn="l">
              <a:buClr>
                <a:srgbClr val="FF3300"/>
              </a:buClr>
              <a:buSzPct val="85000"/>
              <a:buFont typeface="Marlett" pitchFamily="2" charset="2"/>
              <a:buNone/>
            </a:pPr>
            <a:endParaRPr kumimoji="1" lang="en-US" sz="2800">
              <a:solidFill>
                <a:srgbClr val="9900CC"/>
              </a:solidFill>
            </a:endParaRPr>
          </a:p>
          <a:p>
            <a:pPr marL="609600" indent="-609600" algn="l">
              <a:buClr>
                <a:srgbClr val="FF3300"/>
              </a:buClr>
              <a:buSzPct val="85000"/>
              <a:buFont typeface="Marlett" pitchFamily="2" charset="2"/>
              <a:buNone/>
            </a:pPr>
            <a:r>
              <a:rPr kumimoji="1" lang="en-US" sz="2800">
                <a:solidFill>
                  <a:srgbClr val="9900CC"/>
                </a:solidFill>
              </a:rPr>
              <a:t>            </a:t>
            </a: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465138" y="5602289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/>
          </a:p>
        </p:txBody>
      </p:sp>
      <p:graphicFrame>
        <p:nvGraphicFramePr>
          <p:cNvPr id="2765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511908"/>
              </p:ext>
            </p:extLst>
          </p:nvPr>
        </p:nvGraphicFramePr>
        <p:xfrm>
          <a:off x="417513" y="4044951"/>
          <a:ext cx="7799387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3390900" imgH="469900" progId="Equation.3">
                  <p:embed/>
                </p:oleObj>
              </mc:Choice>
              <mc:Fallback>
                <p:oleObj name="Equation" r:id="rId3" imgW="3390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4044951"/>
                        <a:ext cx="7799387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47012"/>
              </p:ext>
            </p:extLst>
          </p:nvPr>
        </p:nvGraphicFramePr>
        <p:xfrm>
          <a:off x="329468" y="964100"/>
          <a:ext cx="135096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520474" imgH="253890" progId="Equation.3">
                  <p:embed/>
                </p:oleObj>
              </mc:Choice>
              <mc:Fallback>
                <p:oleObj name="Equation" r:id="rId5" imgW="520474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68" y="964100"/>
                        <a:ext cx="1350963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682" name="Text Box 9"/>
              <p:cNvSpPr txBox="1">
                <a:spLocks noChangeArrowheads="1"/>
              </p:cNvSpPr>
              <p:nvPr/>
            </p:nvSpPr>
            <p:spPr bwMode="auto">
              <a:xfrm>
                <a:off x="1639156" y="1100625"/>
                <a:ext cx="681891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/>
                <a:r>
                  <a:rPr lang="en-US" dirty="0" smtClean="0"/>
                  <a:t>is approximation of Q-function with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682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9156" y="1100625"/>
                <a:ext cx="6818918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431" t="-9333" b="-3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9" name="Line 10"/>
          <p:cNvSpPr>
            <a:spLocks noChangeShapeType="1"/>
          </p:cNvSpPr>
          <p:nvPr/>
        </p:nvSpPr>
        <p:spPr bwMode="auto">
          <a:xfrm flipV="1">
            <a:off x="6740526" y="5002823"/>
            <a:ext cx="498474" cy="40945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Text Box 11"/>
          <p:cNvSpPr txBox="1">
            <a:spLocks noChangeArrowheads="1"/>
          </p:cNvSpPr>
          <p:nvPr/>
        </p:nvSpPr>
        <p:spPr bwMode="auto">
          <a:xfrm>
            <a:off x="5946286" y="5379001"/>
            <a:ext cx="29033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sz="1800" dirty="0" smtClean="0">
                <a:solidFill>
                  <a:srgbClr val="FF0000"/>
                </a:solidFill>
              </a:rPr>
              <a:t>Gradient of neural network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48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9" grpId="0" animBg="1"/>
      <p:bldP spid="276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B2BEFE0-170B-42B4-961F-326254A8DFBB}" type="slidenum">
              <a:rPr lang="en-US" sz="1400" smtClean="0">
                <a:latin typeface="Comic Sans MS" pitchFamily="66" charset="0"/>
              </a:rPr>
              <a:pPr/>
              <a:t>27</a:t>
            </a:fld>
            <a:endParaRPr lang="en-US" sz="1400" smtClean="0">
              <a:latin typeface="Comic Sans MS" pitchFamily="66" charset="0"/>
            </a:endParaRPr>
          </a:p>
        </p:txBody>
      </p:sp>
      <p:pic>
        <p:nvPicPr>
          <p:cNvPr id="29699" name="Picture 2" descr="backgamm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459" y="1087398"/>
            <a:ext cx="4034176" cy="292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3"/>
          <p:cNvSpPr>
            <a:spLocks noGrp="1" noChangeArrowheads="1"/>
          </p:cNvSpPr>
          <p:nvPr>
            <p:ph type="title"/>
          </p:nvPr>
        </p:nvSpPr>
        <p:spPr>
          <a:xfrm>
            <a:off x="2004404" y="152201"/>
            <a:ext cx="4649315" cy="546100"/>
          </a:xfrm>
        </p:spPr>
        <p:txBody>
          <a:bodyPr/>
          <a:lstStyle/>
          <a:p>
            <a:r>
              <a:rPr lang="en-US" dirty="0" smtClean="0"/>
              <a:t>TD-Gammon (1992)</a:t>
            </a:r>
          </a:p>
        </p:txBody>
      </p:sp>
      <p:sp>
        <p:nvSpPr>
          <p:cNvPr id="2970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-71" y="4270375"/>
            <a:ext cx="9144000" cy="2078038"/>
          </a:xfrm>
        </p:spPr>
        <p:txBody>
          <a:bodyPr/>
          <a:lstStyle/>
          <a:p>
            <a:r>
              <a:rPr lang="en-US" dirty="0" smtClean="0"/>
              <a:t>Neural network with 80 hidden units (1 layer)</a:t>
            </a:r>
          </a:p>
          <a:p>
            <a:r>
              <a:rPr lang="en-US" dirty="0" smtClean="0"/>
              <a:t>Used Reinforcement Learning for 1.5 Million games of self-play</a:t>
            </a:r>
          </a:p>
          <a:p>
            <a:r>
              <a:rPr lang="en-US" dirty="0" smtClean="0"/>
              <a:t>One of the top (2 or 3) players in the world!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26157" y="2022672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Backgammon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5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1760" y="6150"/>
            <a:ext cx="7772400" cy="617538"/>
          </a:xfrm>
        </p:spPr>
        <p:txBody>
          <a:bodyPr/>
          <a:lstStyle/>
          <a:p>
            <a:r>
              <a:rPr lang="en-US" altLang="en-US" sz="3200" dirty="0" smtClean="0"/>
              <a:t>Reinforcement Learning for Go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64" y="1019234"/>
            <a:ext cx="3452701" cy="49403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5952" y="5781274"/>
            <a:ext cx="312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Input: </a:t>
            </a:r>
            <a:r>
              <a:rPr lang="en-US" dirty="0" smtClean="0"/>
              <a:t>Board Position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7881" y="822090"/>
            <a:ext cx="4889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/>
              <a:t>Output: </a:t>
            </a:r>
            <a:r>
              <a:rPr lang="en-US" dirty="0" smtClean="0"/>
              <a:t>probability of each move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45650" y="1544153"/>
            <a:ext cx="4756810" cy="5078313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Initial Q-network with result of </a:t>
            </a:r>
            <a:br>
              <a:rPr lang="en-US" dirty="0" smtClean="0"/>
            </a:br>
            <a:r>
              <a:rPr lang="en-US" dirty="0" smtClean="0"/>
              <a:t>supervised learning.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Continue to train network </a:t>
            </a:r>
            <a:br>
              <a:rPr lang="en-US" dirty="0" smtClean="0"/>
            </a:br>
            <a:r>
              <a:rPr lang="en-US" dirty="0" smtClean="0"/>
              <a:t>via self play RL.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AlphaGo</a:t>
            </a:r>
            <a:r>
              <a:rPr lang="en-US" dirty="0" smtClean="0"/>
              <a:t> did this for months.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80% win rate against the </a:t>
            </a:r>
            <a:br>
              <a:rPr lang="en-US" dirty="0" smtClean="0"/>
            </a:br>
            <a:r>
              <a:rPr lang="en-US" dirty="0" smtClean="0"/>
              <a:t>original supervised Deep NN</a:t>
            </a: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85% </a:t>
            </a:r>
            <a:r>
              <a:rPr lang="en-US" dirty="0"/>
              <a:t>win rate against best </a:t>
            </a:r>
            <a:br>
              <a:rPr lang="en-US" dirty="0"/>
            </a:br>
            <a:r>
              <a:rPr lang="en-US" dirty="0"/>
              <a:t>prior tree search </a:t>
            </a:r>
            <a:r>
              <a:rPr lang="en-US" dirty="0" smtClean="0"/>
              <a:t>method!</a:t>
            </a: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Still not close to professional </a:t>
            </a:r>
            <a:br>
              <a:rPr lang="en-US" dirty="0" smtClean="0"/>
            </a:br>
            <a:r>
              <a:rPr lang="en-US" dirty="0" smtClean="0"/>
              <a:t>level</a:t>
            </a:r>
          </a:p>
        </p:txBody>
      </p:sp>
    </p:spTree>
    <p:extLst>
      <p:ext uri="{BB962C8B-B14F-4D97-AF65-F5344CB8AC3E}">
        <p14:creationId xmlns:p14="http://schemas.microsoft.com/office/powerpoint/2010/main" val="333295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151" y="1504203"/>
            <a:ext cx="2680198" cy="280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Image result for game t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7042" name="Picture 2" descr="http://i415.photobucket.com/albums/pp236/Keefers_/Keffers%20Animals/evilmonke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722" y="1795441"/>
            <a:ext cx="2857774" cy="204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044" name="Picture 4" descr="http://lh3.googleusercontent.com/-mucAmyYy2Ew/Vb2Ypo8Qh7I/AAAAAAAADMI/qp48s2yo30I/s640/cute-funny-monkey-pictur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09" y="1646137"/>
            <a:ext cx="2071630" cy="241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5596" y="819169"/>
            <a:ext cx="5646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/>
              <a:t>Idea: </a:t>
            </a:r>
            <a:r>
              <a:rPr lang="en-US" dirty="0" smtClean="0"/>
              <a:t>use deep NN for rollout evaluation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8575"/>
            <a:ext cx="7772400" cy="617538"/>
          </a:xfrm>
        </p:spPr>
        <p:txBody>
          <a:bodyPr/>
          <a:lstStyle/>
          <a:p>
            <a:r>
              <a:rPr lang="en-US" altLang="en-US" sz="4000" dirty="0" smtClean="0"/>
              <a:t>Monte Carlo Tree Search</a:t>
            </a:r>
          </a:p>
        </p:txBody>
      </p:sp>
    </p:spTree>
    <p:extLst>
      <p:ext uri="{BB962C8B-B14F-4D97-AF65-F5344CB8AC3E}">
        <p14:creationId xmlns:p14="http://schemas.microsoft.com/office/powerpoint/2010/main" val="1858360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/>
          </p:nvPr>
        </p:nvSpPr>
        <p:spPr>
          <a:xfrm>
            <a:off x="661988" y="82786"/>
            <a:ext cx="7772400" cy="617538"/>
          </a:xfrm>
        </p:spPr>
        <p:txBody>
          <a:bodyPr/>
          <a:lstStyle/>
          <a:p>
            <a:r>
              <a:rPr lang="en-US" sz="4000" dirty="0" smtClean="0"/>
              <a:t>A Brief History of Computer Go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3739" y="855873"/>
            <a:ext cx="9144000" cy="4572000"/>
          </a:xfrm>
        </p:spPr>
        <p:txBody>
          <a:bodyPr/>
          <a:lstStyle/>
          <a:p>
            <a:pPr>
              <a:buFont typeface="Marlett" pitchFamily="2" charset="2"/>
              <a:buBlip>
                <a:blip r:embed="rId2"/>
              </a:buBlip>
              <a:tabLst>
                <a:tab pos="588963" algn="l"/>
              </a:tabLst>
            </a:pPr>
            <a:r>
              <a:rPr lang="en-US" sz="2200" i="1" dirty="0" smtClean="0"/>
              <a:t>1997:</a:t>
            </a:r>
            <a:r>
              <a:rPr lang="en-US" sz="2200" dirty="0" smtClean="0"/>
              <a:t> Super human Chess w/ Alpha-Beta + Fast Computer </a:t>
            </a:r>
          </a:p>
          <a:p>
            <a:pPr>
              <a:buFont typeface="Marlett" pitchFamily="2" charset="2"/>
              <a:buBlip>
                <a:blip r:embed="rId2"/>
              </a:buBlip>
              <a:tabLst>
                <a:tab pos="588963" algn="l"/>
              </a:tabLst>
            </a:pPr>
            <a:r>
              <a:rPr lang="en-US" sz="2200" i="1" dirty="0" smtClean="0"/>
              <a:t>2005</a:t>
            </a:r>
            <a:r>
              <a:rPr lang="en-US" sz="2200" dirty="0" smtClean="0"/>
              <a:t>: Computer Go is impossible!  </a:t>
            </a:r>
            <a:r>
              <a:rPr lang="en-US" sz="2000" b="1" i="1" dirty="0" smtClean="0"/>
              <a:t/>
            </a:r>
            <a:br>
              <a:rPr lang="en-US" sz="2000" b="1" i="1" dirty="0" smtClean="0"/>
            </a:br>
            <a:endParaRPr lang="en-US" sz="1700" i="1" dirty="0" smtClean="0"/>
          </a:p>
          <a:p>
            <a:pPr>
              <a:buFont typeface="Marlett" pitchFamily="2" charset="2"/>
              <a:buBlip>
                <a:blip r:embed="rId2"/>
              </a:buBlip>
              <a:tabLst>
                <a:tab pos="588963" algn="l"/>
              </a:tabLst>
            </a:pPr>
            <a:endParaRPr lang="en-US" sz="1700" i="1" dirty="0" smtClean="0"/>
          </a:p>
          <a:p>
            <a:pPr>
              <a:buFont typeface="Marlett" pitchFamily="2" charset="2"/>
              <a:buBlip>
                <a:blip r:embed="rId2"/>
              </a:buBlip>
              <a:tabLst>
                <a:tab pos="588963" algn="l"/>
              </a:tabLst>
            </a:pPr>
            <a:endParaRPr lang="en-US" sz="1700" i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772102" y="2634995"/>
            <a:ext cx="1627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Why?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67110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151" y="1504203"/>
            <a:ext cx="2680198" cy="280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Image result for game t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5596" y="819169"/>
            <a:ext cx="5646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/>
              <a:t>Idea: </a:t>
            </a:r>
            <a:r>
              <a:rPr lang="en-US" dirty="0" smtClean="0"/>
              <a:t>use deep NN for rollout evaluation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8575"/>
            <a:ext cx="7772400" cy="617538"/>
          </a:xfrm>
        </p:spPr>
        <p:txBody>
          <a:bodyPr/>
          <a:lstStyle/>
          <a:p>
            <a:r>
              <a:rPr lang="en-US" altLang="en-US" sz="4000" dirty="0" smtClean="0"/>
              <a:t>Monte Carlo Tree Search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21" y="1453890"/>
            <a:ext cx="2384657" cy="3412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373" y="1453889"/>
            <a:ext cx="2384657" cy="341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39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Image result for game t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5596" y="819169"/>
            <a:ext cx="8211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/>
              <a:t>Idea: </a:t>
            </a:r>
            <a:r>
              <a:rPr lang="en-US" dirty="0" smtClean="0"/>
              <a:t>use Deep NN for rollouts in Monte Carlo Tree Search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8575"/>
            <a:ext cx="7772400" cy="617538"/>
          </a:xfrm>
        </p:spPr>
        <p:txBody>
          <a:bodyPr/>
          <a:lstStyle/>
          <a:p>
            <a:r>
              <a:rPr lang="en-US" altLang="en-US" sz="4000" dirty="0" smtClean="0"/>
              <a:t>Monte Carlo Tree Search</a:t>
            </a:r>
          </a:p>
        </p:txBody>
      </p:sp>
      <p:pic>
        <p:nvPicPr>
          <p:cNvPr id="90114" name="Picture 2" descr="http://i.stack.imgur.com/z8z6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73" y="1535503"/>
            <a:ext cx="8857773" cy="361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 Brace 1"/>
          <p:cNvSpPr/>
          <p:nvPr/>
        </p:nvSpPr>
        <p:spPr bwMode="auto">
          <a:xfrm>
            <a:off x="4641011" y="4106175"/>
            <a:ext cx="284671" cy="1043797"/>
          </a:xfrm>
          <a:prstGeom prst="leftBrace">
            <a:avLst/>
          </a:prstGeom>
          <a:noFill/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196" y="4358392"/>
            <a:ext cx="1683218" cy="240843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 flipH="1">
            <a:off x="3589657" y="4645325"/>
            <a:ext cx="937845" cy="590908"/>
          </a:xfrm>
          <a:prstGeom prst="line">
            <a:avLst/>
          </a:prstGeom>
          <a:noFill/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395158" y="5584603"/>
            <a:ext cx="4238661" cy="83099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/>
              <a:t>Problem:</a:t>
            </a:r>
            <a:r>
              <a:rPr lang="en-US" dirty="0" smtClean="0"/>
              <a:t> deep NN takes too </a:t>
            </a:r>
            <a:br>
              <a:rPr lang="en-US" dirty="0" smtClean="0"/>
            </a:br>
            <a:r>
              <a:rPr lang="en-US" dirty="0" smtClean="0"/>
              <a:t>long (</a:t>
            </a:r>
            <a:r>
              <a:rPr lang="en-US" dirty="0" err="1" smtClean="0"/>
              <a:t>msec</a:t>
            </a:r>
            <a:r>
              <a:rPr lang="en-US" dirty="0" smtClean="0"/>
              <a:t>) to evaluate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19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Image result for game t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8575"/>
            <a:ext cx="7772400" cy="617538"/>
          </a:xfrm>
        </p:spPr>
        <p:txBody>
          <a:bodyPr/>
          <a:lstStyle/>
          <a:p>
            <a:r>
              <a:rPr lang="en-US" altLang="en-US" sz="4000" dirty="0" smtClean="0"/>
              <a:t>Monte Carlo Tree Search</a:t>
            </a:r>
          </a:p>
        </p:txBody>
      </p:sp>
      <p:pic>
        <p:nvPicPr>
          <p:cNvPr id="90114" name="Picture 2" descr="http://i.stack.imgur.com/z8z6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73" y="1535503"/>
            <a:ext cx="8857773" cy="361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 Brace 1"/>
          <p:cNvSpPr/>
          <p:nvPr/>
        </p:nvSpPr>
        <p:spPr bwMode="auto">
          <a:xfrm rot="16200000">
            <a:off x="1007248" y="3310180"/>
            <a:ext cx="284671" cy="1683218"/>
          </a:xfrm>
          <a:prstGeom prst="leftBrace">
            <a:avLst/>
          </a:prstGeom>
          <a:noFill/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4380386"/>
            <a:ext cx="1683218" cy="24084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42582" y="5039609"/>
            <a:ext cx="5888150" cy="1631216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000" b="1" dirty="0" smtClean="0"/>
              <a:t>Solution:</a:t>
            </a:r>
            <a:r>
              <a:rPr lang="en-US" sz="2000" dirty="0" smtClean="0"/>
              <a:t> use deep NN for selection phase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Evaluate once per tree node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Use probabilities to bias search toward actions </a:t>
            </a:r>
            <a:br>
              <a:rPr lang="en-US" sz="2000" dirty="0" smtClean="0"/>
            </a:br>
            <a:r>
              <a:rPr lang="en-US" sz="2000" dirty="0" smtClean="0"/>
              <a:t>that look good to deep NN</a:t>
            </a:r>
          </a:p>
        </p:txBody>
      </p:sp>
    </p:spTree>
    <p:extLst>
      <p:ext uri="{BB962C8B-B14F-4D97-AF65-F5344CB8AC3E}">
        <p14:creationId xmlns:p14="http://schemas.microsoft.com/office/powerpoint/2010/main" val="2138379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Image result for game t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8575"/>
            <a:ext cx="7772400" cy="617538"/>
          </a:xfrm>
        </p:spPr>
        <p:txBody>
          <a:bodyPr/>
          <a:lstStyle/>
          <a:p>
            <a:r>
              <a:rPr lang="en-US" altLang="en-US" sz="4000" dirty="0" smtClean="0"/>
              <a:t>Monte Carlo Tree Search</a:t>
            </a:r>
          </a:p>
        </p:txBody>
      </p:sp>
      <p:pic>
        <p:nvPicPr>
          <p:cNvPr id="90114" name="Picture 2" descr="http://i.stack.imgur.com/z8z6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73" y="1112809"/>
            <a:ext cx="8857773" cy="361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 Brace 1"/>
          <p:cNvSpPr/>
          <p:nvPr/>
        </p:nvSpPr>
        <p:spPr bwMode="auto">
          <a:xfrm>
            <a:off x="4641011" y="3683481"/>
            <a:ext cx="284671" cy="1043797"/>
          </a:xfrm>
          <a:prstGeom prst="leftBrace">
            <a:avLst/>
          </a:prstGeom>
          <a:noFill/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20" y="3887024"/>
            <a:ext cx="1683218" cy="24084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848" y="4222631"/>
            <a:ext cx="1523250" cy="1219200"/>
          </a:xfrm>
          <a:prstGeom prst="rect">
            <a:avLst/>
          </a:prstGeom>
        </p:spPr>
      </p:pic>
      <p:sp>
        <p:nvSpPr>
          <p:cNvPr id="12" name="Left Brace 11"/>
          <p:cNvSpPr/>
          <p:nvPr/>
        </p:nvSpPr>
        <p:spPr bwMode="auto">
          <a:xfrm rot="16200000">
            <a:off x="1007248" y="2887486"/>
            <a:ext cx="284671" cy="1683218"/>
          </a:xfrm>
          <a:prstGeom prst="leftBrace">
            <a:avLst/>
          </a:prstGeom>
          <a:noFill/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 flipH="1">
            <a:off x="3957713" y="4222631"/>
            <a:ext cx="569790" cy="426509"/>
          </a:xfrm>
          <a:prstGeom prst="line">
            <a:avLst/>
          </a:prstGeom>
          <a:noFill/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522397" y="5271446"/>
            <a:ext cx="5896166" cy="1015663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/>
              <a:t>Solution: </a:t>
            </a:r>
            <a:r>
              <a:rPr lang="en-US" dirty="0" smtClean="0"/>
              <a:t>train smaller network for rollout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Less accurate but much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46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buClr>
                <a:srgbClr val="FF3300"/>
              </a:buClr>
              <a:buSzPct val="85000"/>
              <a:buFont typeface="Marlett" pitchFamily="2" charset="2"/>
              <a:buChar char="h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339933"/>
              </a:buClr>
              <a:buSzPct val="85000"/>
              <a:buFont typeface="Marlett" pitchFamily="2" charset="2"/>
              <a:buChar char="5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00FF"/>
              </a:buClr>
              <a:buSzPct val="50000"/>
              <a:buFont typeface="Marlett" pitchFamily="2" charset="2"/>
              <a:buChar char="g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6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buClrTx/>
              <a:buSzTx/>
              <a:buFontTx/>
              <a:buNone/>
            </a:pPr>
            <a:fld id="{871D0BF8-6FFA-466E-AB85-FBB1DC0F6D3D}" type="slidenum">
              <a:rPr kumimoji="0" lang="en-US" altLang="en-US" sz="1400">
                <a:solidFill>
                  <a:srgbClr val="000000"/>
                </a:solidFill>
                <a:latin typeface="Comic Sans MS" panose="030F0702030302020204" pitchFamily="66" charset="0"/>
              </a:rPr>
              <a:pPr algn="r">
                <a:buClrTx/>
                <a:buSzTx/>
                <a:buFontTx/>
                <a:buNone/>
              </a:pPr>
              <a:t>34</a:t>
            </a:fld>
            <a:endParaRPr kumimoji="0" lang="en-US" altLang="en-US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6975" y="3907046"/>
            <a:ext cx="37171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000000"/>
                </a:solidFill>
              </a:rPr>
              <a:t>2015 : </a:t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000" dirty="0" err="1" smtClean="0">
                <a:solidFill>
                  <a:srgbClr val="000000"/>
                </a:solidFill>
              </a:rPr>
              <a:t>AlphaGo</a:t>
            </a:r>
            <a:r>
              <a:rPr lang="en-US" sz="2000" dirty="0" smtClean="0">
                <a:solidFill>
                  <a:srgbClr val="000000"/>
                </a:solidFill>
              </a:rPr>
              <a:t> beats European Champ (5-0)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    </a:t>
            </a:r>
            <a:r>
              <a:rPr lang="en-US" sz="2000" dirty="0" smtClean="0">
                <a:solidFill>
                  <a:srgbClr val="FF0000"/>
                </a:solidFill>
              </a:rPr>
              <a:t>   lots of self play</a:t>
            </a:r>
          </a:p>
          <a:p>
            <a:pPr algn="l"/>
            <a:r>
              <a:rPr lang="en-US" sz="2000" dirty="0" smtClean="0">
                <a:solidFill>
                  <a:srgbClr val="000000"/>
                </a:solidFill>
              </a:rPr>
              <a:t>March 2016 : 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/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000" dirty="0" err="1" smtClean="0">
                <a:solidFill>
                  <a:srgbClr val="000000"/>
                </a:solidFill>
              </a:rPr>
              <a:t>AlphaGo</a:t>
            </a:r>
            <a:r>
              <a:rPr lang="en-US" sz="2000" dirty="0" smtClean="0">
                <a:solidFill>
                  <a:srgbClr val="000000"/>
                </a:solidFill>
              </a:rPr>
              <a:t> beats Lee </a:t>
            </a:r>
            <a:r>
              <a:rPr lang="en-US" sz="2000" dirty="0" err="1" smtClean="0">
                <a:solidFill>
                  <a:srgbClr val="000000"/>
                </a:solidFill>
              </a:rPr>
              <a:t>Sedol</a:t>
            </a:r>
            <a:r>
              <a:rPr lang="en-US" sz="2000" dirty="0" smtClean="0">
                <a:solidFill>
                  <a:srgbClr val="000000"/>
                </a:solidFill>
              </a:rPr>
              <a:t> (4-1)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2580" y="321787"/>
            <a:ext cx="8311521" cy="2677656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u="sng" dirty="0" err="1" smtClean="0">
                <a:solidFill>
                  <a:srgbClr val="000000"/>
                </a:solidFill>
              </a:rPr>
              <a:t>AlphaGo</a:t>
            </a:r>
            <a:endParaRPr lang="en-US" u="sng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Deep Learning + Monte Carlo Tree Search + HPC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Learn from 30 million expert moves and self play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Highly parallel search implementation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48 CPUs, 8 GPUs (scaling to 1,202 CPUs, 176 GPUs)</a:t>
            </a:r>
          </a:p>
        </p:txBody>
      </p:sp>
      <p:pic>
        <p:nvPicPr>
          <p:cNvPr id="84994" name="Picture 2" descr="http://cdn.ndtv.com/tech/images/gadgets/alphago_ai_match_ap_5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43" y="3503662"/>
            <a:ext cx="4073747" cy="305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22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F9198EF-CC3B-47C3-98D1-2CDC7FB201DB}" type="slidenum">
              <a:rPr lang="en-US" sz="1400" smtClean="0">
                <a:latin typeface="Comic Sans MS" pitchFamily="66" charset="0"/>
              </a:rPr>
              <a:pPr/>
              <a:t>35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813" y="155575"/>
            <a:ext cx="8559651" cy="617538"/>
          </a:xfrm>
        </p:spPr>
        <p:txBody>
          <a:bodyPr/>
          <a:lstStyle/>
          <a:p>
            <a:r>
              <a:rPr lang="en-US" sz="3200" dirty="0" smtClean="0"/>
              <a:t>Computers are good at Go now – So What?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972159"/>
            <a:ext cx="8788400" cy="54975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The idea of combining search with learning is very general and widely applicable</a:t>
            </a:r>
            <a:endParaRPr lang="en-US" sz="20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Deep Networks are leading to advances in many areas of AI now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Computer Vision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Speech Processing 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Natural Language Processing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Bioinformatics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Robotics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It is a very exciting time to be working in AI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3712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179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51390" y="3510039"/>
                <a:ext cx="4491448" cy="3523809"/>
              </a:xfrm>
            </p:spPr>
            <p:txBody>
              <a:bodyPr/>
              <a:lstStyle/>
              <a:p>
                <a:pPr>
                  <a:buFont typeface="Marlett" pitchFamily="2" charset="2"/>
                  <a:buBlip>
                    <a:blip r:embed="rId2"/>
                  </a:buBlip>
                  <a:tabLst>
                    <a:tab pos="588963" algn="l"/>
                  </a:tabLst>
                </a:pPr>
                <a:r>
                  <a:rPr lang="en-US" sz="2000" dirty="0" smtClean="0"/>
                  <a:t>Branching Factor</a:t>
                </a:r>
              </a:p>
              <a:p>
                <a:pPr lvl="1">
                  <a:buFont typeface="Marlett" pitchFamily="2" charset="2"/>
                  <a:buBlip>
                    <a:blip r:embed="rId2"/>
                  </a:buBlip>
                  <a:tabLst>
                    <a:tab pos="588963" algn="l"/>
                  </a:tabLst>
                </a:pPr>
                <a:r>
                  <a:rPr lang="en-US" sz="1600" dirty="0" smtClean="0"/>
                  <a:t>Chess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1600" dirty="0" smtClean="0"/>
                  <a:t> 35</a:t>
                </a:r>
              </a:p>
              <a:p>
                <a:pPr lvl="1">
                  <a:buFont typeface="Marlett" pitchFamily="2" charset="2"/>
                  <a:buBlip>
                    <a:blip r:embed="rId2"/>
                  </a:buBlip>
                  <a:tabLst>
                    <a:tab pos="588963" algn="l"/>
                  </a:tabLst>
                </a:pPr>
                <a:r>
                  <a:rPr lang="en-US" sz="1600" dirty="0" smtClean="0"/>
                  <a:t>Go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1600" dirty="0" smtClean="0"/>
                  <a:t> 250</a:t>
                </a:r>
                <a:endParaRPr lang="en-US" sz="2000" dirty="0" smtClean="0"/>
              </a:p>
              <a:p>
                <a:pPr>
                  <a:buFont typeface="Marlett" pitchFamily="2" charset="2"/>
                  <a:buBlip>
                    <a:blip r:embed="rId2"/>
                  </a:buBlip>
                  <a:tabLst>
                    <a:tab pos="588963" algn="l"/>
                  </a:tabLst>
                </a:pPr>
                <a:r>
                  <a:rPr lang="en-US" sz="2000" dirty="0" smtClean="0"/>
                  <a:t>Required search depth</a:t>
                </a:r>
              </a:p>
              <a:p>
                <a:pPr lvl="1">
                  <a:buFont typeface="Marlett" pitchFamily="2" charset="2"/>
                  <a:buBlip>
                    <a:blip r:embed="rId2"/>
                  </a:buBlip>
                  <a:tabLst>
                    <a:tab pos="588963" algn="l"/>
                  </a:tabLst>
                </a:pPr>
                <a:r>
                  <a:rPr lang="en-US" sz="1600" dirty="0" smtClean="0"/>
                  <a:t>Chess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1600" dirty="0" smtClean="0"/>
                  <a:t> 14</a:t>
                </a:r>
              </a:p>
              <a:p>
                <a:pPr lvl="1">
                  <a:buFont typeface="Marlett" pitchFamily="2" charset="2"/>
                  <a:buBlip>
                    <a:blip r:embed="rId2"/>
                  </a:buBlip>
                  <a:tabLst>
                    <a:tab pos="588963" algn="l"/>
                  </a:tabLst>
                </a:pPr>
                <a:r>
                  <a:rPr lang="en-US" sz="1600" dirty="0" smtClean="0"/>
                  <a:t>Go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1600" dirty="0" smtClean="0"/>
                  <a:t>  much larger</a:t>
                </a:r>
              </a:p>
              <a:p>
                <a:pPr>
                  <a:buFont typeface="Marlett" pitchFamily="2" charset="2"/>
                  <a:buBlip>
                    <a:blip r:embed="rId2"/>
                  </a:buBlip>
                  <a:tabLst>
                    <a:tab pos="588963" algn="l"/>
                  </a:tabLst>
                </a:pPr>
                <a:r>
                  <a:rPr lang="en-US" sz="2000" dirty="0" smtClean="0"/>
                  <a:t>Leaf Evaluation Function</a:t>
                </a:r>
              </a:p>
              <a:p>
                <a:pPr lvl="1">
                  <a:buFont typeface="Marlett" pitchFamily="2" charset="2"/>
                  <a:buBlip>
                    <a:blip r:embed="rId2"/>
                  </a:buBlip>
                  <a:tabLst>
                    <a:tab pos="588963" algn="l"/>
                  </a:tabLst>
                </a:pPr>
                <a:r>
                  <a:rPr lang="en-US" sz="1600" dirty="0" smtClean="0"/>
                  <a:t>Chess – good hand-coded function</a:t>
                </a:r>
              </a:p>
              <a:p>
                <a:pPr lvl="1">
                  <a:buFont typeface="Marlett" pitchFamily="2" charset="2"/>
                  <a:buBlip>
                    <a:blip r:embed="rId2"/>
                  </a:buBlip>
                  <a:tabLst>
                    <a:tab pos="588963" algn="l"/>
                  </a:tabLst>
                </a:pPr>
                <a:r>
                  <a:rPr lang="en-US" sz="1600" dirty="0" smtClean="0"/>
                  <a:t>Go – no good hand-coded function</a:t>
                </a:r>
              </a:p>
            </p:txBody>
          </p:sp>
        </mc:Choice>
        <mc:Fallback xmlns="">
          <p:sp>
            <p:nvSpPr>
              <p:cNvPr id="50179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1390" y="3510039"/>
                <a:ext cx="4491448" cy="3523809"/>
              </a:xfrm>
              <a:blipFill rotWithShape="0">
                <a:blip r:embed="rId3"/>
                <a:stretch>
                  <a:fillRect t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274" y="378006"/>
            <a:ext cx="2776543" cy="2909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4097" y="902860"/>
            <a:ext cx="2028827" cy="2028827"/>
          </a:xfrm>
          <a:prstGeom prst="rect">
            <a:avLst/>
          </a:prstGeom>
        </p:spPr>
      </p:pic>
      <p:sp>
        <p:nvSpPr>
          <p:cNvPr id="4" name="AutoShape 4" descr="Image result for game t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3976" name="Picture 8" descr="https://www.ocf.berkeley.edu/%7Eyosenl/extras/alphabeta/alphabeta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83" y="3694676"/>
            <a:ext cx="2965694" cy="232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77831" y="1617750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</a:t>
            </a:r>
            <a:endParaRPr lang="en-US" dirty="0"/>
          </a:p>
        </p:txBody>
      </p:sp>
      <p:pic>
        <p:nvPicPr>
          <p:cNvPr id="83978" name="Picture 10" descr="https://kidavalanche.files.wordpress.com/2010/02/p1010018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83" y="1266092"/>
            <a:ext cx="1274800" cy="115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276419" y="1602161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9970" y="6145824"/>
            <a:ext cx="2033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MiniMax</a:t>
            </a:r>
            <a:r>
              <a:rPr lang="en-US" dirty="0" smtClean="0"/>
              <a:t>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6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/>
          </p:nvPr>
        </p:nvSpPr>
        <p:spPr>
          <a:xfrm>
            <a:off x="661988" y="82786"/>
            <a:ext cx="7772400" cy="617538"/>
          </a:xfrm>
        </p:spPr>
        <p:txBody>
          <a:bodyPr/>
          <a:lstStyle/>
          <a:p>
            <a:r>
              <a:rPr lang="en-US" sz="4000" dirty="0" smtClean="0"/>
              <a:t>A Brief History of Computer Go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3739" y="855873"/>
            <a:ext cx="9144000" cy="4572000"/>
          </a:xfrm>
        </p:spPr>
        <p:txBody>
          <a:bodyPr/>
          <a:lstStyle/>
          <a:p>
            <a:pPr>
              <a:buFont typeface="Marlett" pitchFamily="2" charset="2"/>
              <a:buBlip>
                <a:blip r:embed="rId2"/>
              </a:buBlip>
              <a:tabLst>
                <a:tab pos="588963" algn="l"/>
              </a:tabLst>
            </a:pPr>
            <a:r>
              <a:rPr lang="en-US" sz="2200" i="1" dirty="0" smtClean="0"/>
              <a:t>1997:</a:t>
            </a:r>
            <a:r>
              <a:rPr lang="en-US" sz="2200" dirty="0" smtClean="0"/>
              <a:t> Super human Chess w/ Alpha-Beta + Fast Computer </a:t>
            </a:r>
          </a:p>
          <a:p>
            <a:pPr>
              <a:buFont typeface="Marlett" pitchFamily="2" charset="2"/>
              <a:buBlip>
                <a:blip r:embed="rId2"/>
              </a:buBlip>
              <a:tabLst>
                <a:tab pos="588963" algn="l"/>
              </a:tabLst>
            </a:pPr>
            <a:r>
              <a:rPr lang="en-US" sz="2200" i="1" dirty="0" smtClean="0"/>
              <a:t>2005</a:t>
            </a:r>
            <a:r>
              <a:rPr lang="en-US" sz="2200" dirty="0" smtClean="0"/>
              <a:t>: Computer Go is impossible!  </a:t>
            </a:r>
          </a:p>
          <a:p>
            <a:pPr>
              <a:buFont typeface="Marlett" pitchFamily="2" charset="2"/>
              <a:buBlip>
                <a:blip r:embed="rId2"/>
              </a:buBlip>
              <a:tabLst>
                <a:tab pos="588963" algn="l"/>
              </a:tabLst>
            </a:pPr>
            <a:r>
              <a:rPr lang="en-US" sz="2200" i="1" dirty="0" smtClean="0"/>
              <a:t>2006</a:t>
            </a:r>
            <a:r>
              <a:rPr lang="en-US" sz="2200" dirty="0" smtClean="0"/>
              <a:t>: </a:t>
            </a:r>
            <a:r>
              <a:rPr lang="en-US" sz="2200" dirty="0" smtClean="0">
                <a:solidFill>
                  <a:srgbClr val="FF0000"/>
                </a:solidFill>
              </a:rPr>
              <a:t>Monte-Carlo Tree Search</a:t>
            </a:r>
            <a:r>
              <a:rPr lang="en-US" sz="2200" dirty="0" smtClean="0"/>
              <a:t> applied to 9x9 Go </a:t>
            </a:r>
            <a:r>
              <a:rPr lang="en-US" sz="2200" dirty="0" smtClean="0">
                <a:solidFill>
                  <a:srgbClr val="FF0000"/>
                </a:solidFill>
              </a:rPr>
              <a:t>(bit of learning)</a:t>
            </a:r>
          </a:p>
          <a:p>
            <a:pPr>
              <a:buFont typeface="Marlett" pitchFamily="2" charset="2"/>
              <a:buBlip>
                <a:blip r:embed="rId2"/>
              </a:buBlip>
              <a:tabLst>
                <a:tab pos="588963" algn="l"/>
              </a:tabLst>
            </a:pPr>
            <a:r>
              <a:rPr lang="en-US" sz="2200" i="1" dirty="0" smtClean="0"/>
              <a:t>2007</a:t>
            </a:r>
            <a:r>
              <a:rPr lang="en-US" sz="2200" dirty="0" smtClean="0"/>
              <a:t>: Human master level achieved at 9x9 Go </a:t>
            </a:r>
            <a:r>
              <a:rPr lang="en-US" sz="2200" dirty="0" smtClean="0">
                <a:solidFill>
                  <a:srgbClr val="FF0000"/>
                </a:solidFill>
              </a:rPr>
              <a:t>(bit more learning)</a:t>
            </a:r>
            <a:endParaRPr lang="en-US" sz="1700" i="1" dirty="0" smtClean="0">
              <a:solidFill>
                <a:srgbClr val="FF0000"/>
              </a:solidFill>
            </a:endParaRPr>
          </a:p>
          <a:p>
            <a:pPr>
              <a:buFont typeface="Marlett" pitchFamily="2" charset="2"/>
              <a:buBlip>
                <a:blip r:embed="rId2"/>
              </a:buBlip>
              <a:tabLst>
                <a:tab pos="588963" algn="l"/>
              </a:tabLst>
            </a:pPr>
            <a:r>
              <a:rPr lang="en-US" sz="2200" i="1" dirty="0" smtClean="0"/>
              <a:t>2008</a:t>
            </a:r>
            <a:r>
              <a:rPr lang="en-US" sz="2200" dirty="0" smtClean="0"/>
              <a:t>: Human grandmaster level achieved at 9x9 Go </a:t>
            </a:r>
            <a:r>
              <a:rPr lang="en-US" sz="2200" dirty="0" smtClean="0">
                <a:solidFill>
                  <a:srgbClr val="FF0000"/>
                </a:solidFill>
              </a:rPr>
              <a:t>(even more)</a:t>
            </a:r>
            <a:endParaRPr lang="en-US" sz="1700" i="1" dirty="0" smtClean="0">
              <a:solidFill>
                <a:srgbClr val="FF0000"/>
              </a:solidFill>
            </a:endParaRPr>
          </a:p>
          <a:p>
            <a:pPr>
              <a:buBlip>
                <a:blip r:embed="rId2"/>
              </a:buBlip>
              <a:tabLst>
                <a:tab pos="588963" algn="l"/>
              </a:tabLst>
            </a:pPr>
            <a:endParaRPr lang="en-US" sz="2000" b="1" i="1" dirty="0" smtClean="0"/>
          </a:p>
          <a:p>
            <a:pPr>
              <a:buBlip>
                <a:blip r:embed="rId2"/>
              </a:buBlip>
              <a:tabLst>
                <a:tab pos="588963" algn="l"/>
              </a:tabLst>
            </a:pPr>
            <a:endParaRPr lang="en-US" sz="2000" b="1" i="1" dirty="0" smtClean="0"/>
          </a:p>
          <a:p>
            <a:pPr marL="0" indent="0">
              <a:buNone/>
              <a:tabLst>
                <a:tab pos="588963" algn="l"/>
              </a:tabLst>
            </a:pPr>
            <a:endParaRPr lang="en-US" sz="2000" b="1" i="1" dirty="0"/>
          </a:p>
          <a:p>
            <a:pPr>
              <a:buBlip>
                <a:blip r:embed="rId2"/>
              </a:buBlip>
              <a:tabLst>
                <a:tab pos="588963" algn="l"/>
              </a:tabLst>
            </a:pPr>
            <a:r>
              <a:rPr lang="en-US" sz="2000" i="1" dirty="0" smtClean="0"/>
              <a:t>2012</a:t>
            </a:r>
            <a:r>
              <a:rPr lang="en-US" sz="2000" dirty="0" smtClean="0"/>
              <a:t>: Zen program beats former international champion </a:t>
            </a:r>
            <a:r>
              <a:rPr lang="en-US" sz="2000" dirty="0" err="1" smtClean="0"/>
              <a:t>Takemiya</a:t>
            </a:r>
            <a:r>
              <a:rPr lang="en-US" sz="2000" dirty="0" smtClean="0"/>
              <a:t> Masaki with only 4 stone handicap in 19x19</a:t>
            </a:r>
            <a:endParaRPr lang="en-US" sz="2000" b="1" i="1" dirty="0" smtClean="0"/>
          </a:p>
          <a:p>
            <a:pPr>
              <a:buBlip>
                <a:blip r:embed="rId2"/>
              </a:buBlip>
              <a:tabLst>
                <a:tab pos="588963" algn="l"/>
              </a:tabLst>
            </a:pPr>
            <a:r>
              <a:rPr lang="en-US" sz="2000" b="1" i="1" dirty="0" smtClean="0"/>
              <a:t>2015: DeepMind’s </a:t>
            </a:r>
            <a:r>
              <a:rPr lang="en-US" sz="2000" b="1" i="1" dirty="0" err="1" smtClean="0"/>
              <a:t>AlphaGo</a:t>
            </a:r>
            <a:r>
              <a:rPr lang="en-US" sz="2000" b="1" i="1" dirty="0" smtClean="0"/>
              <a:t> Defeats European Champion 5-0 </a:t>
            </a:r>
            <a:br>
              <a:rPr lang="en-US" sz="2000" b="1" i="1" dirty="0" smtClean="0"/>
            </a:br>
            <a:r>
              <a:rPr lang="en-US" sz="2000" b="1" i="1" dirty="0" smtClean="0">
                <a:solidFill>
                  <a:srgbClr val="FF0000"/>
                </a:solidFill>
              </a:rPr>
              <a:t>(lots of learning)</a:t>
            </a:r>
          </a:p>
          <a:p>
            <a:pPr>
              <a:buBlip>
                <a:blip r:embed="rId2"/>
              </a:buBlip>
              <a:tabLst>
                <a:tab pos="588963" algn="l"/>
              </a:tabLst>
            </a:pPr>
            <a:r>
              <a:rPr lang="en-US" sz="2000" b="1" i="1" dirty="0" smtClean="0"/>
              <a:t>2016: </a:t>
            </a:r>
            <a:r>
              <a:rPr lang="en-US" sz="2000" b="1" i="1" dirty="0" err="1" smtClean="0"/>
              <a:t>AlphaGo</a:t>
            </a:r>
            <a:r>
              <a:rPr lang="en-US" sz="2000" b="1" i="1" dirty="0" smtClean="0"/>
              <a:t> Defeats Go Legend Lee </a:t>
            </a:r>
            <a:r>
              <a:rPr lang="en-US" sz="2000" b="1" i="1" dirty="0" err="1" smtClean="0"/>
              <a:t>Sedol</a:t>
            </a:r>
            <a:r>
              <a:rPr lang="en-US" sz="2000" b="1" i="1" dirty="0" smtClean="0"/>
              <a:t> 4-1 </a:t>
            </a:r>
            <a:r>
              <a:rPr lang="en-US" sz="2000" b="1" i="1" dirty="0">
                <a:solidFill>
                  <a:srgbClr val="FF0000"/>
                </a:solidFill>
              </a:rPr>
              <a:t>(lots </a:t>
            </a:r>
            <a:r>
              <a:rPr lang="en-US" sz="2000" b="1" i="1" dirty="0" smtClean="0">
                <a:solidFill>
                  <a:srgbClr val="FF0000"/>
                </a:solidFill>
              </a:rPr>
              <a:t>more learning</a:t>
            </a:r>
            <a:r>
              <a:rPr lang="en-US" sz="2000" b="1" i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  <a:tabLst>
                <a:tab pos="588963" algn="l"/>
              </a:tabLst>
            </a:pPr>
            <a:r>
              <a:rPr lang="en-US" sz="2000" b="1" i="1" dirty="0" smtClean="0"/>
              <a:t/>
            </a:r>
            <a:br>
              <a:rPr lang="en-US" sz="2000" b="1" i="1" dirty="0" smtClean="0"/>
            </a:br>
            <a:endParaRPr lang="en-US" sz="1700" i="1" dirty="0" smtClean="0"/>
          </a:p>
          <a:p>
            <a:pPr>
              <a:buFont typeface="Marlett" pitchFamily="2" charset="2"/>
              <a:buBlip>
                <a:blip r:embed="rId2"/>
              </a:buBlip>
              <a:tabLst>
                <a:tab pos="588963" algn="l"/>
              </a:tabLst>
            </a:pPr>
            <a:endParaRPr lang="en-US" sz="1700" i="1" dirty="0" smtClean="0"/>
          </a:p>
          <a:p>
            <a:pPr>
              <a:buFont typeface="Marlett" pitchFamily="2" charset="2"/>
              <a:buBlip>
                <a:blip r:embed="rId2"/>
              </a:buBlip>
              <a:tabLst>
                <a:tab pos="588963" algn="l"/>
              </a:tabLst>
            </a:pPr>
            <a:endParaRPr lang="en-US" sz="1700" i="1" dirty="0" smtClean="0"/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1105125" y="3565474"/>
            <a:ext cx="6430963" cy="830263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Computer GO Server rating over this period: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1800 ELO </a:t>
            </a: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 2600 ELO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367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buClr>
                <a:srgbClr val="FF3300"/>
              </a:buClr>
              <a:buSzPct val="85000"/>
              <a:buFont typeface="Marlett" pitchFamily="2" charset="2"/>
              <a:buChar char="h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339933"/>
              </a:buClr>
              <a:buSzPct val="85000"/>
              <a:buFont typeface="Marlett" pitchFamily="2" charset="2"/>
              <a:buChar char="5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00FF"/>
              </a:buClr>
              <a:buSzPct val="50000"/>
              <a:buFont typeface="Marlett" pitchFamily="2" charset="2"/>
              <a:buChar char="g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6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buClrTx/>
              <a:buSzTx/>
              <a:buFontTx/>
              <a:buNone/>
            </a:pPr>
            <a:fld id="{871D0BF8-6FFA-466E-AB85-FBB1DC0F6D3D}" type="slidenum">
              <a:rPr kumimoji="0" lang="en-US" altLang="en-US" sz="1400">
                <a:solidFill>
                  <a:srgbClr val="000000"/>
                </a:solidFill>
                <a:latin typeface="Comic Sans MS" panose="030F0702030302020204" pitchFamily="66" charset="0"/>
              </a:rPr>
              <a:pPr algn="r">
                <a:buClrTx/>
                <a:buSzTx/>
                <a:buFontTx/>
                <a:buNone/>
              </a:pPr>
              <a:t>6</a:t>
            </a:fld>
            <a:endParaRPr kumimoji="0" lang="en-US" altLang="en-US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60548" y="4431903"/>
            <a:ext cx="3717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000000"/>
                </a:solidFill>
              </a:rPr>
              <a:t>March 2016 : 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/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000" dirty="0" err="1" smtClean="0">
                <a:solidFill>
                  <a:srgbClr val="000000"/>
                </a:solidFill>
              </a:rPr>
              <a:t>AlphaGo</a:t>
            </a:r>
            <a:r>
              <a:rPr lang="en-US" sz="2000" dirty="0" smtClean="0">
                <a:solidFill>
                  <a:srgbClr val="000000"/>
                </a:solidFill>
              </a:rPr>
              <a:t> beats Lee </a:t>
            </a:r>
            <a:r>
              <a:rPr lang="en-US" sz="2000" dirty="0" err="1" smtClean="0">
                <a:solidFill>
                  <a:srgbClr val="000000"/>
                </a:solidFill>
              </a:rPr>
              <a:t>Sedol</a:t>
            </a:r>
            <a:r>
              <a:rPr lang="en-US" sz="2000" dirty="0" smtClean="0">
                <a:solidFill>
                  <a:srgbClr val="000000"/>
                </a:solidFill>
              </a:rPr>
              <a:t> 4-1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2580" y="321787"/>
            <a:ext cx="8311521" cy="2677656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u="sng" dirty="0" err="1" smtClean="0">
                <a:solidFill>
                  <a:srgbClr val="000000"/>
                </a:solidFill>
              </a:rPr>
              <a:t>AlphaGo</a:t>
            </a:r>
            <a:endParaRPr lang="en-US" u="sng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Deep Learning + Monte Carlo Tree Search + HPC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Learn from 30 million expert moves and self play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Highly parallel search implementation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48 CPUs, 8 GPUs (scaling to 1,202 CPUs, 176 GPUs)</a:t>
            </a:r>
          </a:p>
        </p:txBody>
      </p:sp>
      <p:pic>
        <p:nvPicPr>
          <p:cNvPr id="84994" name="Picture 2" descr="http://cdn.ndtv.com/tech/images/gadgets/alphago_ai_match_ap_5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43" y="3503662"/>
            <a:ext cx="4073747" cy="305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04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529116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buClr>
                <a:srgbClr val="FF3300"/>
              </a:buClr>
              <a:buSzPct val="85000"/>
              <a:buFont typeface="Marlett" pitchFamily="2" charset="2"/>
              <a:buChar char="h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339933"/>
              </a:buClr>
              <a:buSzPct val="85000"/>
              <a:buFont typeface="Marlett" pitchFamily="2" charset="2"/>
              <a:buChar char="5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00FF"/>
              </a:buClr>
              <a:buSzPct val="50000"/>
              <a:buFont typeface="Marlett" pitchFamily="2" charset="2"/>
              <a:buChar char="g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6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buClrTx/>
              <a:buSzTx/>
              <a:buFontTx/>
              <a:buNone/>
            </a:pPr>
            <a:fld id="{BFFEA52F-D844-4DE0-A651-7A3A851DEDDF}" type="slidenum">
              <a:rPr kumimoji="0" lang="en-US" altLang="en-US" sz="1400">
                <a:latin typeface="Comic Sans MS" panose="030F0702030302020204" pitchFamily="66" charset="0"/>
              </a:rPr>
              <a:pPr algn="r">
                <a:buClrTx/>
                <a:buSzTx/>
                <a:buFontTx/>
                <a:buNone/>
              </a:pPr>
              <a:t>7</a:t>
            </a:fld>
            <a:endParaRPr kumimoji="0"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8575"/>
            <a:ext cx="7772400" cy="617538"/>
          </a:xfrm>
        </p:spPr>
        <p:txBody>
          <a:bodyPr/>
          <a:lstStyle/>
          <a:p>
            <a:r>
              <a:rPr lang="en-US" altLang="en-US" sz="4000" dirty="0" smtClean="0"/>
              <a:t>Arsenal of </a:t>
            </a:r>
            <a:r>
              <a:rPr lang="en-US" altLang="en-US" sz="4000" dirty="0" err="1" smtClean="0"/>
              <a:t>AlphaGo</a:t>
            </a:r>
            <a:endParaRPr lang="en-US" altLang="en-US" sz="4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277883" y="2723522"/>
            <a:ext cx="1611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AlphaGo</a:t>
            </a:r>
            <a:endParaRPr lang="en-US" dirty="0"/>
          </a:p>
        </p:txBody>
      </p:sp>
      <p:pic>
        <p:nvPicPr>
          <p:cNvPr id="86018" name="Picture 2" descr="http://www.techweekeurope.co.uk/wp-content/uploads/2011/07/computer-brain_to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810" y="2436301"/>
            <a:ext cx="1249523" cy="163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920" y="2804027"/>
            <a:ext cx="3284874" cy="461665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Deep Neural Networks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8093" y="1224109"/>
            <a:ext cx="3625351" cy="461665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Monte Carlo Tree Search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7431" y="4073177"/>
            <a:ext cx="3012363" cy="461665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77883" y="4184680"/>
            <a:ext cx="3474028" cy="461665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68853" y="969628"/>
            <a:ext cx="4328429" cy="83099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Distributed High-Performance </a:t>
            </a:r>
            <a:br>
              <a:rPr lang="en-US" dirty="0" smtClean="0"/>
            </a:br>
            <a:r>
              <a:rPr lang="en-US" dirty="0" smtClean="0"/>
              <a:t>Computing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 bwMode="auto">
          <a:xfrm rot="2640355">
            <a:off x="3440299" y="1986805"/>
            <a:ext cx="1043762" cy="438398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8106561">
            <a:off x="5175274" y="1979588"/>
            <a:ext cx="873030" cy="438398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3537531" y="2827294"/>
            <a:ext cx="690271" cy="438398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9542453">
            <a:off x="3452816" y="3595526"/>
            <a:ext cx="870132" cy="438398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13312595">
            <a:off x="5382698" y="3509674"/>
            <a:ext cx="802673" cy="438398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22455" y="5023417"/>
            <a:ext cx="2204450" cy="461665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Huge Data Set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 bwMode="auto">
          <a:xfrm rot="18463144">
            <a:off x="3826717" y="4219898"/>
            <a:ext cx="1060615" cy="438398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0871" y="5944388"/>
            <a:ext cx="7897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b="1" dirty="0"/>
              <a:t>Mastering the game of Go with deep neural networks and tree </a:t>
            </a:r>
            <a:r>
              <a:rPr lang="en-US" sz="1800" b="1" dirty="0" smtClean="0"/>
              <a:t>search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i="1" dirty="0" smtClean="0"/>
              <a:t>Nature</a:t>
            </a:r>
            <a:r>
              <a:rPr lang="en-US" sz="1800" dirty="0"/>
              <a:t>,</a:t>
            </a:r>
            <a:r>
              <a:rPr lang="en-US" sz="1800" dirty="0" smtClean="0"/>
              <a:t> 529, January 2016.</a:t>
            </a:r>
          </a:p>
        </p:txBody>
      </p:sp>
    </p:spTree>
    <p:extLst>
      <p:ext uri="{BB962C8B-B14F-4D97-AF65-F5344CB8AC3E}">
        <p14:creationId xmlns:p14="http://schemas.microsoft.com/office/powerpoint/2010/main" val="249363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529116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buClr>
                <a:srgbClr val="FF3300"/>
              </a:buClr>
              <a:buSzPct val="85000"/>
              <a:buFont typeface="Marlett" pitchFamily="2" charset="2"/>
              <a:buChar char="h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339933"/>
              </a:buClr>
              <a:buSzPct val="85000"/>
              <a:buFont typeface="Marlett" pitchFamily="2" charset="2"/>
              <a:buChar char="5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00FF"/>
              </a:buClr>
              <a:buSzPct val="50000"/>
              <a:buFont typeface="Marlett" pitchFamily="2" charset="2"/>
              <a:buChar char="g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6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buClrTx/>
              <a:buSzTx/>
              <a:buFontTx/>
              <a:buNone/>
            </a:pPr>
            <a:fld id="{BFFEA52F-D844-4DE0-A651-7A3A851DEDDF}" type="slidenum">
              <a:rPr kumimoji="0" lang="en-US" altLang="en-US" sz="1400">
                <a:latin typeface="Comic Sans MS" panose="030F0702030302020204" pitchFamily="66" charset="0"/>
              </a:rPr>
              <a:pPr algn="r">
                <a:buClrTx/>
                <a:buSzTx/>
                <a:buFontTx/>
                <a:buNone/>
              </a:pPr>
              <a:t>8</a:t>
            </a:fld>
            <a:endParaRPr kumimoji="0"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8575"/>
            <a:ext cx="7772400" cy="617538"/>
          </a:xfrm>
        </p:spPr>
        <p:txBody>
          <a:bodyPr/>
          <a:lstStyle/>
          <a:p>
            <a:r>
              <a:rPr lang="en-US" altLang="en-US" sz="4000" dirty="0" smtClean="0"/>
              <a:t>Arsenal of </a:t>
            </a:r>
            <a:r>
              <a:rPr lang="en-US" altLang="en-US" sz="4000" dirty="0" err="1" smtClean="0"/>
              <a:t>AlphaGo</a:t>
            </a:r>
            <a:endParaRPr lang="en-US" altLang="en-US" sz="4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277883" y="2723522"/>
            <a:ext cx="1611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AlphaGo</a:t>
            </a:r>
            <a:endParaRPr lang="en-US" dirty="0"/>
          </a:p>
        </p:txBody>
      </p:sp>
      <p:pic>
        <p:nvPicPr>
          <p:cNvPr id="86018" name="Picture 2" descr="http://www.techweekeurope.co.uk/wp-content/uploads/2011/07/computer-brain_to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810" y="2436301"/>
            <a:ext cx="1249523" cy="163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920" y="2804027"/>
            <a:ext cx="3284874" cy="461665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Deep Neural Networks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8093" y="1224109"/>
            <a:ext cx="3625351" cy="461665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Monte Carlo Tree Search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431" y="4073177"/>
            <a:ext cx="3012363" cy="461665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77883" y="4184680"/>
            <a:ext cx="3474028" cy="461665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68853" y="969628"/>
            <a:ext cx="4328429" cy="83099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Distributed High-Performance </a:t>
            </a:r>
            <a:br>
              <a:rPr lang="en-US" dirty="0" smtClean="0"/>
            </a:br>
            <a:r>
              <a:rPr lang="en-US" dirty="0" smtClean="0"/>
              <a:t>Computing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 bwMode="auto">
          <a:xfrm rot="2640355">
            <a:off x="3440299" y="1986805"/>
            <a:ext cx="1043762" cy="438398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8106561">
            <a:off x="5175274" y="1979588"/>
            <a:ext cx="873030" cy="438398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3537531" y="2827294"/>
            <a:ext cx="690271" cy="438398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9542453">
            <a:off x="3452816" y="3595526"/>
            <a:ext cx="870132" cy="438398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13312595">
            <a:off x="5382698" y="3509674"/>
            <a:ext cx="802673" cy="438398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22455" y="5023417"/>
            <a:ext cx="2204450" cy="461665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Huge Data Set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 bwMode="auto">
          <a:xfrm rot="18463144">
            <a:off x="3826717" y="4219898"/>
            <a:ext cx="1060615" cy="438398"/>
          </a:xfrm>
          <a:prstGeom prst="right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0871" y="5944388"/>
            <a:ext cx="7897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b="1" dirty="0"/>
              <a:t>Mastering the game of Go with deep neural networks and tree </a:t>
            </a:r>
            <a:r>
              <a:rPr lang="en-US" sz="1800" b="1" dirty="0" smtClean="0"/>
              <a:t>search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i="1" dirty="0" smtClean="0"/>
              <a:t>Nature</a:t>
            </a:r>
            <a:r>
              <a:rPr lang="en-US" sz="1800" dirty="0"/>
              <a:t>,</a:t>
            </a:r>
            <a:r>
              <a:rPr lang="en-US" sz="1800" dirty="0" smtClean="0"/>
              <a:t> 529, January 2016.</a:t>
            </a:r>
          </a:p>
        </p:txBody>
      </p:sp>
    </p:spTree>
    <p:extLst>
      <p:ext uri="{BB962C8B-B14F-4D97-AF65-F5344CB8AC3E}">
        <p14:creationId xmlns:p14="http://schemas.microsoft.com/office/powerpoint/2010/main" val="251897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151" y="1504203"/>
            <a:ext cx="2680198" cy="280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Image result for game t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7042" name="Picture 2" descr="http://i415.photobucket.com/albums/pp236/Keefers_/Keffers%20Animals/evilmonke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722" y="1795441"/>
            <a:ext cx="2857774" cy="204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044" name="Picture 4" descr="http://lh3.googleusercontent.com/-mucAmyYy2Ew/Vb2Ypo8Qh7I/AAAAAAAADMI/qp48s2yo30I/s640/cute-funny-monkey-pictur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09" y="1646137"/>
            <a:ext cx="2071630" cy="241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5596" y="819169"/>
            <a:ext cx="7717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/>
              <a:t>Idea #1: </a:t>
            </a:r>
            <a:r>
              <a:rPr lang="en-US" dirty="0" smtClean="0"/>
              <a:t>board evaluation function via random rollouts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1633" y="4541621"/>
            <a:ext cx="8496237" cy="1569660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/>
              <a:t>Evaluation Function: </a:t>
            </a:r>
            <a:br>
              <a:rPr lang="en-US" b="1" dirty="0" smtClean="0"/>
            </a:br>
            <a:r>
              <a:rPr lang="en-US" b="1" dirty="0" smtClean="0"/>
              <a:t>	- </a:t>
            </a:r>
            <a:r>
              <a:rPr lang="en-US" dirty="0" smtClean="0"/>
              <a:t>play many random games </a:t>
            </a:r>
            <a:br>
              <a:rPr lang="en-US" dirty="0" smtClean="0"/>
            </a:br>
            <a:r>
              <a:rPr lang="en-US" dirty="0" smtClean="0"/>
              <a:t>           - evaluation is fraction of games won by current player</a:t>
            </a:r>
            <a:br>
              <a:rPr lang="en-US" dirty="0" smtClean="0"/>
            </a:br>
            <a:r>
              <a:rPr lang="en-US" dirty="0" smtClean="0"/>
              <a:t>	- surprisingly effective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8575"/>
            <a:ext cx="7772400" cy="617538"/>
          </a:xfrm>
        </p:spPr>
        <p:txBody>
          <a:bodyPr/>
          <a:lstStyle/>
          <a:p>
            <a:r>
              <a:rPr lang="en-US" altLang="en-US" sz="4000" dirty="0" smtClean="0"/>
              <a:t>Monte Carlo Tree Search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7331" y="6219645"/>
            <a:ext cx="8824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Even better if use rollouts that select better than random moves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2020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"/>
</p:tagLst>
</file>

<file path=ppt/theme/theme1.xml><?xml version="1.0" encoding="utf-8"?>
<a:theme xmlns:a="http://schemas.openxmlformats.org/drawingml/2006/main" name="ngi">
  <a:themeElements>
    <a:clrScheme name="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ng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gi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FF0000"/>
        </a:accent1>
        <a:accent2>
          <a:srgbClr val="00FF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E700"/>
        </a:accent6>
        <a:hlink>
          <a:srgbClr val="0000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Designs\ngi.pot</Template>
  <TotalTime>87548</TotalTime>
  <Words>1042</Words>
  <Application>Microsoft Office PowerPoint</Application>
  <PresentationFormat>Letter Paper (8.5x11 in)</PresentationFormat>
  <Paragraphs>252</Paragraphs>
  <Slides>35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Comic Sans MS</vt:lpstr>
      <vt:lpstr>Garamond</vt:lpstr>
      <vt:lpstr>Helvetica</vt:lpstr>
      <vt:lpstr>Marlett</vt:lpstr>
      <vt:lpstr>Times New Roman</vt:lpstr>
      <vt:lpstr>Wingdings</vt:lpstr>
      <vt:lpstr>ngi</vt:lpstr>
      <vt:lpstr>Office Theme</vt:lpstr>
      <vt:lpstr>Equation</vt:lpstr>
      <vt:lpstr>PowerPoint Presentation</vt:lpstr>
      <vt:lpstr>Computer Go</vt:lpstr>
      <vt:lpstr>A Brief History of Computer Go</vt:lpstr>
      <vt:lpstr>PowerPoint Presentation</vt:lpstr>
      <vt:lpstr>A Brief History of Computer Go</vt:lpstr>
      <vt:lpstr>PowerPoint Presentation</vt:lpstr>
      <vt:lpstr>Arsenal of AlphaGo</vt:lpstr>
      <vt:lpstr>Arsenal of AlphaGo</vt:lpstr>
      <vt:lpstr>Monte Carlo Tree Search</vt:lpstr>
      <vt:lpstr>Monte Carlo Tree Search</vt:lpstr>
      <vt:lpstr>Monte Carlo Tree Search</vt:lpstr>
      <vt:lpstr>Monte Carlo Tree Search</vt:lpstr>
      <vt:lpstr>Arsenal of AlphaGo</vt:lpstr>
      <vt:lpstr>Supervised Learning of Go Policies</vt:lpstr>
      <vt:lpstr>Arsenal of AlphaGo</vt:lpstr>
      <vt:lpstr>Deep Neural Networks</vt:lpstr>
      <vt:lpstr>Deep Neural Networks</vt:lpstr>
      <vt:lpstr>Deep Neural Networks</vt:lpstr>
      <vt:lpstr>Arsenal of AlphaGo</vt:lpstr>
      <vt:lpstr>Supervised Learning for Go</vt:lpstr>
      <vt:lpstr>Can we do better?</vt:lpstr>
      <vt:lpstr>Arsenal of AlphaGo</vt:lpstr>
      <vt:lpstr>PowerPoint Presentation</vt:lpstr>
      <vt:lpstr>Table Based Q-Learning</vt:lpstr>
      <vt:lpstr>Q-Function Approximation</vt:lpstr>
      <vt:lpstr>Q-learning w/ Non-linear Approximators</vt:lpstr>
      <vt:lpstr>TD-Gammon (1992)</vt:lpstr>
      <vt:lpstr>Reinforcement Learning for Go</vt:lpstr>
      <vt:lpstr>Monte Carlo Tree Search</vt:lpstr>
      <vt:lpstr>Monte Carlo Tree Search</vt:lpstr>
      <vt:lpstr>Monte Carlo Tree Search</vt:lpstr>
      <vt:lpstr>Monte Carlo Tree Search</vt:lpstr>
      <vt:lpstr>Monte Carlo Tree Search</vt:lpstr>
      <vt:lpstr>PowerPoint Presentation</vt:lpstr>
      <vt:lpstr>Computers are good at Go now – So What?</vt:lpstr>
    </vt:vector>
  </TitlesOfParts>
  <Company>Purdue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NMS PI meeting, September 27-29, 2000</dc:subject>
  <dc:creator>Edwin Chong</dc:creator>
  <cp:lastModifiedBy>Xiaoli Fern</cp:lastModifiedBy>
  <cp:revision>726</cp:revision>
  <cp:lastPrinted>2000-09-21T19:28:55Z</cp:lastPrinted>
  <dcterms:created xsi:type="dcterms:W3CDTF">1999-04-21T20:02:09Z</dcterms:created>
  <dcterms:modified xsi:type="dcterms:W3CDTF">2016-05-24T05:56:19Z</dcterms:modified>
</cp:coreProperties>
</file>