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5"/>
  </p:notesMasterIdLst>
  <p:handoutMasterIdLst>
    <p:handoutMasterId r:id="rId26"/>
  </p:handoutMasterIdLst>
  <p:sldIdLst>
    <p:sldId id="257" r:id="rId2"/>
    <p:sldId id="280" r:id="rId3"/>
    <p:sldId id="292" r:id="rId4"/>
    <p:sldId id="298" r:id="rId5"/>
    <p:sldId id="297" r:id="rId6"/>
    <p:sldId id="293" r:id="rId7"/>
    <p:sldId id="294" r:id="rId8"/>
    <p:sldId id="299" r:id="rId9"/>
    <p:sldId id="300" r:id="rId10"/>
    <p:sldId id="301" r:id="rId11"/>
    <p:sldId id="302" r:id="rId12"/>
    <p:sldId id="303" r:id="rId13"/>
    <p:sldId id="295" r:id="rId14"/>
    <p:sldId id="296" r:id="rId15"/>
    <p:sldId id="312" r:id="rId16"/>
    <p:sldId id="304" r:id="rId17"/>
    <p:sldId id="305" r:id="rId18"/>
    <p:sldId id="306" r:id="rId19"/>
    <p:sldId id="311" r:id="rId20"/>
    <p:sldId id="307" r:id="rId21"/>
    <p:sldId id="308" r:id="rId22"/>
    <p:sldId id="309" r:id="rId23"/>
    <p:sldId id="310" r:id="rId2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2886"/>
    </p:cViewPr>
  </p:sorterViewPr>
  <p:notesViewPr>
    <p:cSldViewPr>
      <p:cViewPr varScale="1">
        <p:scale>
          <a:sx n="84" d="100"/>
          <a:sy n="84" d="100"/>
        </p:scale>
        <p:origin x="-3768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9C66C-E960-47EE-81CD-DA9D27465E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609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fld id="{38403C9D-69B3-44C3-9144-D3D53D4F4A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352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130697-4459-44BF-B304-AEE150B08324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to Economics!</a:t>
            </a:r>
          </a:p>
          <a:p>
            <a:endParaRPr lang="en-US" dirty="0"/>
          </a:p>
          <a:p>
            <a:r>
              <a:rPr lang="en-US" dirty="0"/>
              <a:t>Does this work?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03C9D-69B3-44C3-9144-D3D53D4F4A2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03C9D-69B3-44C3-9144-D3D53D4F4A2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03C9D-69B3-44C3-9144-D3D53D4F4A2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03C9D-69B3-44C3-9144-D3D53D4F4A2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03C9D-69B3-44C3-9144-D3D53D4F4A2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03C9D-69B3-44C3-9144-D3D53D4F4A2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03C9D-69B3-44C3-9144-D3D53D4F4A2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03C9D-69B3-44C3-9144-D3D53D4F4A2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03C9D-69B3-44C3-9144-D3D53D4F4A25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03C9D-69B3-44C3-9144-D3D53D4F4A25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03C9D-69B3-44C3-9144-D3D53D4F4A2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03C9D-69B3-44C3-9144-D3D53D4F4A25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03C9D-69B3-44C3-9144-D3D53D4F4A25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03C9D-69B3-44C3-9144-D3D53D4F4A25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03C9D-69B3-44C3-9144-D3D53D4F4A2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03C9D-69B3-44C3-9144-D3D53D4F4A2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03C9D-69B3-44C3-9144-D3D53D4F4A2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03C9D-69B3-44C3-9144-D3D53D4F4A2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03C9D-69B3-44C3-9144-D3D53D4F4A2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03C9D-69B3-44C3-9144-D3D53D4F4A2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03C9D-69B3-44C3-9144-D3D53D4F4A2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9219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9220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9221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9222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223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224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225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226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227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228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229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230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231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9232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233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234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7DD4713-875F-45F8-BF39-CFDB713753F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23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923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D735B38-6639-4076-BBBC-7135697C985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40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986BF83-E4DA-4F1D-B6D8-CC8310BFAA1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795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EEBF2BE9-5F8B-430E-A33A-3ECBEE0D008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71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72DE238-8C7F-4781-A033-FD1F0C18233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04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28FC666-8B1D-40BD-841B-5B5C9F551CF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0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C0319E0-6290-4384-B3DE-9F0566BE840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65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8F51D35-54BA-40C1-A8F1-8940B7261C4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23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F22CC17-46FF-4ACA-8EAF-299E24A32F5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0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DAE26EA-5162-47AA-BF78-BB3D43A764E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8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3E03CCC-A002-4142-942E-39BD6A65267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24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8FEEAE3-A0CE-42F4-B197-D6EBE5EC9CB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538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fld id="{319069AB-DEB9-48DF-8D3E-1EC50B78DBF4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8196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819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19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19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820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820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820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820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20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820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820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20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20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26" Type="http://schemas.openxmlformats.org/officeDocument/2006/relationships/image" Target="../media/image54.png"/><Relationship Id="rId3" Type="http://schemas.openxmlformats.org/officeDocument/2006/relationships/image" Target="../media/image31.png"/><Relationship Id="rId21" Type="http://schemas.openxmlformats.org/officeDocument/2006/relationships/image" Target="../media/image49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5" Type="http://schemas.openxmlformats.org/officeDocument/2006/relationships/image" Target="../media/image53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29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24" Type="http://schemas.openxmlformats.org/officeDocument/2006/relationships/image" Target="../media/image52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23" Type="http://schemas.openxmlformats.org/officeDocument/2006/relationships/image" Target="../media/image51.png"/><Relationship Id="rId28" Type="http://schemas.openxmlformats.org/officeDocument/2006/relationships/image" Target="../media/image56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Relationship Id="rId22" Type="http://schemas.openxmlformats.org/officeDocument/2006/relationships/image" Target="../media/image50.png"/><Relationship Id="rId27" Type="http://schemas.openxmlformats.org/officeDocument/2006/relationships/image" Target="../media/image5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59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12" Type="http://schemas.openxmlformats.org/officeDocument/2006/relationships/image" Target="../media/image5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5" Type="http://schemas.openxmlformats.org/officeDocument/2006/relationships/image" Target="../media/image61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Relationship Id="rId14" Type="http://schemas.openxmlformats.org/officeDocument/2006/relationships/image" Target="../media/image6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87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12" Type="http://schemas.openxmlformats.org/officeDocument/2006/relationships/image" Target="../media/image8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85.png"/><Relationship Id="rId5" Type="http://schemas.openxmlformats.org/officeDocument/2006/relationships/image" Target="../media/image79.png"/><Relationship Id="rId10" Type="http://schemas.openxmlformats.org/officeDocument/2006/relationships/image" Target="../media/image84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Chapter </a:t>
            </a:r>
            <a:r>
              <a:rPr lang="en-US" smtClean="0"/>
              <a:t>11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4600" y="4267200"/>
            <a:ext cx="6477000" cy="1752600"/>
          </a:xfrm>
        </p:spPr>
        <p:txBody>
          <a:bodyPr/>
          <a:lstStyle/>
          <a:p>
            <a:r>
              <a:rPr lang="en-US" dirty="0" smtClean="0"/>
              <a:t>Technology, Production, and Costs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1066801"/>
            <a:ext cx="838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spcAft>
                <a:spcPct val="50000"/>
              </a:spcAft>
            </a:pPr>
            <a:endParaRPr lang="en-US" sz="2000" dirty="0" smtClean="0"/>
          </a:p>
          <a:p>
            <a:pPr>
              <a:spcBef>
                <a:spcPct val="20000"/>
              </a:spcBef>
              <a:spcAft>
                <a:spcPct val="50000"/>
              </a:spcAft>
            </a:pPr>
            <a:endParaRPr lang="en-US" sz="2000" dirty="0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457200" y="457200"/>
            <a:ext cx="7848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dirty="0">
                <a:solidFill>
                  <a:schemeClr val="tx1"/>
                </a:solidFill>
              </a:rPr>
              <a:t>Marginal product of labor  </a:t>
            </a:r>
            <a:r>
              <a:rPr lang="en-US" sz="2000" dirty="0">
                <a:solidFill>
                  <a:schemeClr val="tx1"/>
                </a:solidFill>
              </a:rPr>
              <a:t>The additional output a firm produces as a result of hiring one more worker.</a:t>
            </a:r>
          </a:p>
        </p:txBody>
      </p:sp>
      <p:graphicFrame>
        <p:nvGraphicFramePr>
          <p:cNvPr id="7" name="Group 18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3428140"/>
              </p:ext>
            </p:extLst>
          </p:nvPr>
        </p:nvGraphicFramePr>
        <p:xfrm>
          <a:off x="304800" y="3505200"/>
          <a:ext cx="8534400" cy="2652709"/>
        </p:xfrm>
        <a:graphic>
          <a:graphicData uri="http://schemas.openxmlformats.org/drawingml/2006/table">
            <a:tbl>
              <a:tblPr/>
              <a:tblGrid>
                <a:gridCol w="2134012"/>
                <a:gridCol w="2134012"/>
                <a:gridCol w="2132364"/>
                <a:gridCol w="2134012"/>
              </a:tblGrid>
              <a:tr h="518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4B3"/>
                          </a:solidFill>
                          <a:effectLst/>
                          <a:latin typeface="Arial" charset="0"/>
                        </a:rPr>
                        <a:t>QUANTITY </a:t>
                      </a:r>
                      <a:b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4B3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4B3"/>
                          </a:solidFill>
                          <a:effectLst/>
                          <a:latin typeface="Arial" charset="0"/>
                        </a:rPr>
                        <a:t>OF WORKERS</a:t>
                      </a:r>
                    </a:p>
                  </a:txBody>
                  <a:tcPr marT="45736" marB="45736"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4B3"/>
                          </a:solidFill>
                          <a:effectLst/>
                          <a:latin typeface="Arial" charset="0"/>
                        </a:rPr>
                        <a:t>QUANTITY </a:t>
                      </a:r>
                      <a:b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4B3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4B3"/>
                          </a:solidFill>
                          <a:effectLst/>
                          <a:latin typeface="Arial" charset="0"/>
                        </a:rPr>
                        <a:t>OF PIZZA OVENS</a:t>
                      </a:r>
                      <a:endParaRPr kumimoji="0" lang="en-US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64B3"/>
                        </a:solidFill>
                        <a:effectLst/>
                        <a:latin typeface="Arial" charset="0"/>
                      </a:endParaRPr>
                    </a:p>
                  </a:txBody>
                  <a:tcPr marT="45736" marB="45736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4B3"/>
                          </a:solidFill>
                          <a:effectLst/>
                          <a:latin typeface="Arial" charset="0"/>
                        </a:rPr>
                        <a:t>QUANTITY </a:t>
                      </a:r>
                      <a:b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4B3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4B3"/>
                          </a:solidFill>
                          <a:effectLst/>
                          <a:latin typeface="Arial" charset="0"/>
                        </a:rPr>
                        <a:t>OF PIZZAS</a:t>
                      </a:r>
                    </a:p>
                  </a:txBody>
                  <a:tcPr marT="45736" marB="45736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4B3"/>
                          </a:solidFill>
                          <a:effectLst/>
                          <a:latin typeface="Arial" charset="0"/>
                        </a:rPr>
                        <a:t>MARGINALPRODUCT OF LABOR</a:t>
                      </a:r>
                    </a:p>
                  </a:txBody>
                  <a:tcPr marT="45736" marB="45736"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9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36" marB="45736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36" marB="45736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R="868680" marT="45736" marB="45736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—</a:t>
                      </a:r>
                    </a:p>
                  </a:txBody>
                  <a:tcPr marT="45736" marB="45736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9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36" marB="45736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36" marB="4573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</a:t>
                      </a:r>
                    </a:p>
                  </a:txBody>
                  <a:tcPr marR="868680" marT="45736" marB="4573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</a:t>
                      </a:r>
                    </a:p>
                  </a:txBody>
                  <a:tcPr marR="868680" marT="45736" marB="45736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9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36" marB="45736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36" marB="4573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450</a:t>
                      </a:r>
                    </a:p>
                  </a:txBody>
                  <a:tcPr marR="868680" marT="45736" marB="4573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250</a:t>
                      </a:r>
                    </a:p>
                  </a:txBody>
                  <a:tcPr marR="868680" marT="45736" marB="45736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9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36" marB="45736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36" marB="4573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550</a:t>
                      </a:r>
                    </a:p>
                  </a:txBody>
                  <a:tcPr marR="868680" marT="45736" marB="4573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R="868680" marT="45736" marB="45736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9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36" marB="45736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36" marB="4573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600</a:t>
                      </a:r>
                    </a:p>
                  </a:txBody>
                  <a:tcPr marR="868680" marT="45736" marB="4573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</a:t>
                      </a:r>
                    </a:p>
                  </a:txBody>
                  <a:tcPr marR="868680" marT="45736" marB="45736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9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36" marB="45736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36" marB="4573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625</a:t>
                      </a:r>
                    </a:p>
                  </a:txBody>
                  <a:tcPr marR="868680" marT="45736" marB="4573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marR="868680" marT="45736" marB="45736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9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T="45736" marB="45736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36" marB="4573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640</a:t>
                      </a:r>
                    </a:p>
                  </a:txBody>
                  <a:tcPr marR="868680" marT="45736" marB="4573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marR="868680" marT="45736" marB="45736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 Box 182"/>
          <p:cNvSpPr txBox="1">
            <a:spLocks noChangeArrowheads="1"/>
          </p:cNvSpPr>
          <p:nvPr/>
        </p:nvSpPr>
        <p:spPr bwMode="auto">
          <a:xfrm>
            <a:off x="381000" y="2895600"/>
            <a:ext cx="6934200" cy="369332"/>
          </a:xfrm>
          <a:prstGeom prst="rect">
            <a:avLst/>
          </a:prstGeom>
          <a:solidFill>
            <a:srgbClr val="B9D2C1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The Marginal Product of Labor at Jill Johnson’s Restaurant</a:t>
            </a:r>
          </a:p>
        </p:txBody>
      </p:sp>
      <p:sp>
        <p:nvSpPr>
          <p:cNvPr id="2" name="Rectangle 1"/>
          <p:cNvSpPr/>
          <p:nvPr/>
        </p:nvSpPr>
        <p:spPr>
          <a:xfrm>
            <a:off x="437260" y="1447800"/>
            <a:ext cx="741134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1" dirty="0"/>
              <a:t>Law of diminishing returns  </a:t>
            </a:r>
            <a:r>
              <a:rPr lang="en-US" sz="2000" dirty="0"/>
              <a:t>The principle that, at some point, adding more of a variable </a:t>
            </a:r>
            <a:r>
              <a:rPr lang="en-US" sz="2000" dirty="0" smtClean="0"/>
              <a:t>input to </a:t>
            </a:r>
            <a:r>
              <a:rPr lang="en-US" sz="2000" dirty="0"/>
              <a:t>the same amount of a fixed </a:t>
            </a:r>
            <a:r>
              <a:rPr lang="en-US" sz="2000" dirty="0" smtClean="0"/>
              <a:t>input will </a:t>
            </a:r>
            <a:r>
              <a:rPr lang="en-US" sz="2000" dirty="0"/>
              <a:t>cause the marginal product of the variable input to decline.</a:t>
            </a:r>
          </a:p>
        </p:txBody>
      </p:sp>
    </p:spTree>
    <p:extLst>
      <p:ext uri="{BB962C8B-B14F-4D97-AF65-F5344CB8AC3E}">
        <p14:creationId xmlns:p14="http://schemas.microsoft.com/office/powerpoint/2010/main" val="102662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1066801"/>
            <a:ext cx="838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spcAft>
                <a:spcPct val="50000"/>
              </a:spcAft>
            </a:pPr>
            <a:endParaRPr lang="en-US" sz="2000" dirty="0" smtClean="0"/>
          </a:p>
          <a:p>
            <a:pPr>
              <a:spcBef>
                <a:spcPct val="20000"/>
              </a:spcBef>
              <a:spcAft>
                <a:spcPct val="50000"/>
              </a:spcAft>
            </a:pPr>
            <a:endParaRPr lang="en-US" sz="2000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81000" y="766763"/>
            <a:ext cx="610076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000" b="1" dirty="0">
                <a:solidFill>
                  <a:schemeClr val="tx1"/>
                </a:solidFill>
              </a:rPr>
              <a:t>Graphing Production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512363" y="1300906"/>
            <a:ext cx="2522538" cy="522287"/>
          </a:xfrm>
          <a:prstGeom prst="rect">
            <a:avLst/>
          </a:prstGeom>
          <a:solidFill>
            <a:srgbClr val="B9D2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chemeClr val="tx1"/>
                </a:solidFill>
              </a:rPr>
              <a:t>Total Output and the</a:t>
            </a:r>
            <a:br>
              <a:rPr lang="en-US" sz="1400" b="1">
                <a:solidFill>
                  <a:schemeClr val="tx1"/>
                </a:solidFill>
              </a:rPr>
            </a:br>
            <a:r>
              <a:rPr lang="en-US" sz="1400" b="1">
                <a:solidFill>
                  <a:schemeClr val="tx1"/>
                </a:solidFill>
              </a:rPr>
              <a:t>Marginal Product of Labor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4800" y="2819400"/>
            <a:ext cx="2937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Why does MP rise initially?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4572000"/>
            <a:ext cx="3206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Why does MP fall eventually?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829813"/>
            <a:ext cx="5181611" cy="523342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829813"/>
            <a:ext cx="5181611" cy="523342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829813"/>
            <a:ext cx="5181611" cy="523342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829813"/>
            <a:ext cx="5181611" cy="523342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829813"/>
            <a:ext cx="5181611" cy="523342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829813"/>
            <a:ext cx="5181611" cy="523342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829813"/>
            <a:ext cx="5181611" cy="523342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829813"/>
            <a:ext cx="5181611" cy="523342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829813"/>
            <a:ext cx="5181611" cy="523342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829813"/>
            <a:ext cx="5181611" cy="523342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829813"/>
            <a:ext cx="5181611" cy="523342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829813"/>
            <a:ext cx="5181611" cy="523342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829813"/>
            <a:ext cx="5181611" cy="523342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829813"/>
            <a:ext cx="5181611" cy="5233427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829813"/>
            <a:ext cx="5181611" cy="5233427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829813"/>
            <a:ext cx="5181611" cy="5233427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829813"/>
            <a:ext cx="5181611" cy="523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847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75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25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75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5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925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75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1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225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3000"/>
                            </p:stCondLst>
                            <p:childTnLst>
                              <p:par>
                                <p:cTn id="7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1066801"/>
            <a:ext cx="838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spcAft>
                <a:spcPct val="50000"/>
              </a:spcAft>
            </a:pPr>
            <a:endParaRPr lang="en-US" sz="2000" dirty="0" smtClean="0"/>
          </a:p>
          <a:p>
            <a:pPr>
              <a:spcBef>
                <a:spcPct val="20000"/>
              </a:spcBef>
              <a:spcAft>
                <a:spcPct val="50000"/>
              </a:spcAft>
            </a:pPr>
            <a:endParaRPr lang="en-US" sz="20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457200"/>
            <a:ext cx="7945438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000" b="1" dirty="0">
                <a:solidFill>
                  <a:schemeClr val="tx1"/>
                </a:solidFill>
              </a:rPr>
              <a:t>The Relationship between Marginal and Average Product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81000" y="1070065"/>
            <a:ext cx="75057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dirty="0">
                <a:solidFill>
                  <a:schemeClr val="tx1"/>
                </a:solidFill>
              </a:rPr>
              <a:t>Average product of labor  </a:t>
            </a:r>
            <a:r>
              <a:rPr lang="en-US" sz="2000" dirty="0">
                <a:solidFill>
                  <a:schemeClr val="tx1"/>
                </a:solidFill>
              </a:rPr>
              <a:t>The total output produced by a firm divided by the quantity of workers.</a:t>
            </a:r>
          </a:p>
        </p:txBody>
      </p:sp>
      <p:pic>
        <p:nvPicPr>
          <p:cNvPr id="7" name="Picture 11" descr="UNF10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7" y="3276600"/>
            <a:ext cx="663892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9600" y="4876800"/>
            <a:ext cx="7467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 of 1 worker:</a:t>
            </a:r>
          </a:p>
          <a:p>
            <a:endParaRPr lang="en-US" dirty="0"/>
          </a:p>
          <a:p>
            <a:r>
              <a:rPr lang="en-US" dirty="0" smtClean="0"/>
              <a:t>AP of 2 workers:</a:t>
            </a:r>
          </a:p>
          <a:p>
            <a:endParaRPr lang="en-US" dirty="0"/>
          </a:p>
          <a:p>
            <a:r>
              <a:rPr lang="en-US" dirty="0" smtClean="0"/>
              <a:t>AP of 3 workers: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228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1066801"/>
            <a:ext cx="838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spcAft>
                <a:spcPct val="50000"/>
              </a:spcAft>
            </a:pPr>
            <a:endParaRPr lang="en-US" sz="2000" dirty="0" smtClean="0"/>
          </a:p>
          <a:p>
            <a:pPr>
              <a:spcBef>
                <a:spcPct val="20000"/>
              </a:spcBef>
              <a:spcAft>
                <a:spcPct val="50000"/>
              </a:spcAft>
            </a:pPr>
            <a:endParaRPr lang="en-US" sz="20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28600" y="661944"/>
            <a:ext cx="3124200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000" b="1" dirty="0">
                <a:solidFill>
                  <a:schemeClr val="tx1"/>
                </a:solidFill>
              </a:rPr>
              <a:t>An Example of Marginal </a:t>
            </a:r>
            <a:r>
              <a:rPr lang="en-US" sz="2000" b="1" dirty="0" smtClean="0">
                <a:solidFill>
                  <a:schemeClr val="tx1"/>
                </a:solidFill>
              </a:rPr>
              <a:t>and Average </a:t>
            </a:r>
            <a:r>
              <a:rPr lang="en-US" sz="2000" b="1" dirty="0">
                <a:solidFill>
                  <a:schemeClr val="tx1"/>
                </a:solidFill>
              </a:rPr>
              <a:t>Values:  College Grades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33400" y="2362200"/>
            <a:ext cx="1704182" cy="523220"/>
          </a:xfrm>
          <a:prstGeom prst="rect">
            <a:avLst/>
          </a:prstGeom>
          <a:solidFill>
            <a:srgbClr val="B9D2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tx1"/>
                </a:solidFill>
              </a:rPr>
              <a:t>Marginal and Average GPAs</a:t>
            </a:r>
          </a:p>
        </p:txBody>
      </p:sp>
      <p:pic>
        <p:nvPicPr>
          <p:cNvPr id="14" name="Imagen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891769"/>
            <a:ext cx="4547625" cy="5824740"/>
          </a:xfrm>
          <a:prstGeom prst="rect">
            <a:avLst/>
          </a:prstGeom>
        </p:spPr>
      </p:pic>
      <p:pic>
        <p:nvPicPr>
          <p:cNvPr id="15" name="Imagen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891769"/>
            <a:ext cx="4547625" cy="5824740"/>
          </a:xfrm>
          <a:prstGeom prst="rect">
            <a:avLst/>
          </a:prstGeom>
        </p:spPr>
      </p:pic>
      <p:pic>
        <p:nvPicPr>
          <p:cNvPr id="16" name="Imagen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891769"/>
            <a:ext cx="4547625" cy="5824740"/>
          </a:xfrm>
          <a:prstGeom prst="rect">
            <a:avLst/>
          </a:prstGeom>
        </p:spPr>
      </p:pic>
      <p:pic>
        <p:nvPicPr>
          <p:cNvPr id="17" name="Imagen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891769"/>
            <a:ext cx="4547625" cy="5824740"/>
          </a:xfrm>
          <a:prstGeom prst="rect">
            <a:avLst/>
          </a:prstGeom>
        </p:spPr>
      </p:pic>
      <p:pic>
        <p:nvPicPr>
          <p:cNvPr id="18" name="Imagen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891769"/>
            <a:ext cx="4547625" cy="5824740"/>
          </a:xfrm>
          <a:prstGeom prst="rect">
            <a:avLst/>
          </a:prstGeom>
        </p:spPr>
      </p:pic>
      <p:pic>
        <p:nvPicPr>
          <p:cNvPr id="19" name="Imagen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891769"/>
            <a:ext cx="4547625" cy="5824740"/>
          </a:xfrm>
          <a:prstGeom prst="rect">
            <a:avLst/>
          </a:prstGeom>
        </p:spPr>
      </p:pic>
      <p:pic>
        <p:nvPicPr>
          <p:cNvPr id="20" name="Imagen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891769"/>
            <a:ext cx="4547625" cy="5824740"/>
          </a:xfrm>
          <a:prstGeom prst="rect">
            <a:avLst/>
          </a:prstGeom>
        </p:spPr>
      </p:pic>
      <p:pic>
        <p:nvPicPr>
          <p:cNvPr id="21" name="Imagen 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891769"/>
            <a:ext cx="4547625" cy="5824740"/>
          </a:xfrm>
          <a:prstGeom prst="rect">
            <a:avLst/>
          </a:prstGeom>
        </p:spPr>
      </p:pic>
      <p:pic>
        <p:nvPicPr>
          <p:cNvPr id="22" name="Imagen 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891769"/>
            <a:ext cx="4547625" cy="5824740"/>
          </a:xfrm>
          <a:prstGeom prst="rect">
            <a:avLst/>
          </a:prstGeom>
        </p:spPr>
      </p:pic>
      <p:pic>
        <p:nvPicPr>
          <p:cNvPr id="23" name="Imagen 1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891769"/>
            <a:ext cx="4547625" cy="5824740"/>
          </a:xfrm>
          <a:prstGeom prst="rect">
            <a:avLst/>
          </a:prstGeom>
        </p:spPr>
      </p:pic>
      <p:pic>
        <p:nvPicPr>
          <p:cNvPr id="24" name="Imagen 1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891769"/>
            <a:ext cx="4547625" cy="5824740"/>
          </a:xfrm>
          <a:prstGeom prst="rect">
            <a:avLst/>
          </a:prstGeom>
        </p:spPr>
      </p:pic>
      <p:pic>
        <p:nvPicPr>
          <p:cNvPr id="25" name="Imagen 1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891769"/>
            <a:ext cx="4547625" cy="5824740"/>
          </a:xfrm>
          <a:prstGeom prst="rect">
            <a:avLst/>
          </a:prstGeom>
        </p:spPr>
      </p:pic>
      <p:pic>
        <p:nvPicPr>
          <p:cNvPr id="26" name="Imagen 1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891769"/>
            <a:ext cx="4547625" cy="5824740"/>
          </a:xfrm>
          <a:prstGeom prst="rect">
            <a:avLst/>
          </a:prstGeom>
        </p:spPr>
      </p:pic>
      <p:pic>
        <p:nvPicPr>
          <p:cNvPr id="27" name="Imagen 14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891769"/>
            <a:ext cx="4547625" cy="5824740"/>
          </a:xfrm>
          <a:prstGeom prst="rect">
            <a:avLst/>
          </a:prstGeom>
        </p:spPr>
      </p:pic>
      <p:pic>
        <p:nvPicPr>
          <p:cNvPr id="28" name="Imagen 16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891769"/>
            <a:ext cx="4547625" cy="5824740"/>
          </a:xfrm>
          <a:prstGeom prst="rect">
            <a:avLst/>
          </a:prstGeom>
        </p:spPr>
      </p:pic>
      <p:pic>
        <p:nvPicPr>
          <p:cNvPr id="29" name="Imagen 17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891769"/>
            <a:ext cx="4547625" cy="5824740"/>
          </a:xfrm>
          <a:prstGeom prst="rect">
            <a:avLst/>
          </a:prstGeom>
        </p:spPr>
      </p:pic>
      <p:pic>
        <p:nvPicPr>
          <p:cNvPr id="30" name="Imagen 18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891769"/>
            <a:ext cx="4547625" cy="5824740"/>
          </a:xfrm>
          <a:prstGeom prst="rect">
            <a:avLst/>
          </a:prstGeom>
        </p:spPr>
      </p:pic>
      <p:pic>
        <p:nvPicPr>
          <p:cNvPr id="31" name="Imagen 19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891769"/>
            <a:ext cx="4547625" cy="5824740"/>
          </a:xfrm>
          <a:prstGeom prst="rect">
            <a:avLst/>
          </a:prstGeom>
        </p:spPr>
      </p:pic>
      <p:pic>
        <p:nvPicPr>
          <p:cNvPr id="32" name="Imagen 20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891769"/>
            <a:ext cx="4547625" cy="5824740"/>
          </a:xfrm>
          <a:prstGeom prst="rect">
            <a:avLst/>
          </a:prstGeom>
        </p:spPr>
      </p:pic>
      <p:pic>
        <p:nvPicPr>
          <p:cNvPr id="33" name="Imagen 21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891769"/>
            <a:ext cx="4547625" cy="5824740"/>
          </a:xfrm>
          <a:prstGeom prst="rect">
            <a:avLst/>
          </a:prstGeom>
        </p:spPr>
      </p:pic>
      <p:pic>
        <p:nvPicPr>
          <p:cNvPr id="34" name="Imagen 22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891769"/>
            <a:ext cx="4547625" cy="5824740"/>
          </a:xfrm>
          <a:prstGeom prst="rect">
            <a:avLst/>
          </a:prstGeom>
        </p:spPr>
      </p:pic>
      <p:pic>
        <p:nvPicPr>
          <p:cNvPr id="35" name="Imagen 23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891769"/>
            <a:ext cx="4547625" cy="5824740"/>
          </a:xfrm>
          <a:prstGeom prst="rect">
            <a:avLst/>
          </a:prstGeom>
        </p:spPr>
      </p:pic>
      <p:pic>
        <p:nvPicPr>
          <p:cNvPr id="36" name="Imagen 25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891769"/>
            <a:ext cx="4547625" cy="5824740"/>
          </a:xfrm>
          <a:prstGeom prst="rect">
            <a:avLst/>
          </a:prstGeom>
        </p:spPr>
      </p:pic>
      <p:pic>
        <p:nvPicPr>
          <p:cNvPr id="37" name="Imagen 40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891769"/>
            <a:ext cx="4547625" cy="5824740"/>
          </a:xfrm>
          <a:prstGeom prst="rect">
            <a:avLst/>
          </a:prstGeom>
        </p:spPr>
      </p:pic>
      <p:pic>
        <p:nvPicPr>
          <p:cNvPr id="38" name="Imagen 53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891769"/>
            <a:ext cx="4547625" cy="5824740"/>
          </a:xfrm>
          <a:prstGeom prst="rect">
            <a:avLst/>
          </a:prstGeom>
        </p:spPr>
      </p:pic>
      <p:pic>
        <p:nvPicPr>
          <p:cNvPr id="39" name="Imagen 55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891769"/>
            <a:ext cx="4547625" cy="582474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972" y="5221926"/>
            <a:ext cx="73152" cy="7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46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75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25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75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925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75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1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225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30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375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4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25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60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675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750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825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9000"/>
                            </p:stCondLst>
                            <p:childTnLst>
                              <p:par>
                                <p:cTn id="10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9750"/>
                            </p:stCondLst>
                            <p:childTnLst>
                              <p:par>
                                <p:cTn id="1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0500"/>
                            </p:stCondLst>
                            <p:childTnLst>
                              <p:par>
                                <p:cTn id="1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9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441273"/>
            <a:ext cx="807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kern="0" dirty="0">
                <a:solidFill>
                  <a:srgbClr val="0064B3"/>
                </a:solidFill>
                <a:latin typeface="Arial" pitchFamily="34" charset="0"/>
                <a:cs typeface="Arial" pitchFamily="34" charset="0"/>
              </a:rPr>
              <a:t>The Relationship between </a:t>
            </a:r>
            <a:r>
              <a:rPr lang="en-US" b="1" kern="0" dirty="0" smtClean="0">
                <a:solidFill>
                  <a:srgbClr val="0064B3"/>
                </a:solidFill>
                <a:latin typeface="Arial" pitchFamily="34" charset="0"/>
                <a:cs typeface="Arial" pitchFamily="34" charset="0"/>
              </a:rPr>
              <a:t>Short-Run Production </a:t>
            </a:r>
            <a:r>
              <a:rPr lang="en-US" b="1" kern="0" dirty="0">
                <a:solidFill>
                  <a:srgbClr val="0064B3"/>
                </a:solidFill>
                <a:latin typeface="Arial" pitchFamily="34" charset="0"/>
                <a:cs typeface="Arial" pitchFamily="34" charset="0"/>
              </a:rPr>
              <a:t>and Short-Run Cost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914400"/>
            <a:ext cx="716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b="1" dirty="0"/>
              <a:t>Marginal cost  </a:t>
            </a:r>
            <a:r>
              <a:rPr lang="en-US" dirty="0"/>
              <a:t>The change in a firm’s total cost from producing one more unit of a good or service.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7200" y="3200400"/>
            <a:ext cx="8686800" cy="113986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7200" y="3200400"/>
            <a:ext cx="8686800" cy="113986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7200" y="3200400"/>
            <a:ext cx="8686800" cy="1139868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7200" y="3200400"/>
            <a:ext cx="8686800" cy="11398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162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8169" y="533400"/>
            <a:ext cx="73420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Relationship between Marginal Product of Labor </a:t>
            </a:r>
          </a:p>
          <a:p>
            <a:pPr algn="ctr"/>
            <a:r>
              <a:rPr lang="en-US" sz="2400" b="1" dirty="0" smtClean="0"/>
              <a:t>and Marginal Cost of Producing Output</a:t>
            </a:r>
            <a:endParaRPr lang="en-US" sz="2400" b="1" dirty="0"/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1295400" y="1676400"/>
            <a:ext cx="0" cy="3886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Arrow Connector 7"/>
          <p:cNvCxnSpPr/>
          <p:nvPr/>
        </p:nvCxnSpPr>
        <p:spPr bwMode="auto">
          <a:xfrm>
            <a:off x="1295400" y="5562600"/>
            <a:ext cx="58674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7239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1066801"/>
            <a:ext cx="838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spcAft>
                <a:spcPct val="50000"/>
              </a:spcAft>
            </a:pPr>
            <a:endParaRPr lang="en-US" sz="2000" dirty="0" smtClean="0"/>
          </a:p>
          <a:p>
            <a:pPr>
              <a:spcBef>
                <a:spcPct val="20000"/>
              </a:spcBef>
              <a:spcAft>
                <a:spcPct val="50000"/>
              </a:spcAft>
            </a:pPr>
            <a:endParaRPr lang="en-US" sz="20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88000" y="457200"/>
            <a:ext cx="824865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000" b="1" dirty="0">
                <a:solidFill>
                  <a:schemeClr val="tx1"/>
                </a:solidFill>
              </a:rPr>
              <a:t>Why Are the Marginal and </a:t>
            </a:r>
            <a:r>
              <a:rPr lang="en-US" sz="2000" b="1" dirty="0" smtClean="0">
                <a:solidFill>
                  <a:schemeClr val="tx1"/>
                </a:solidFill>
              </a:rPr>
              <a:t>Average Cost </a:t>
            </a:r>
            <a:r>
              <a:rPr lang="en-US" sz="2000" b="1" dirty="0">
                <a:solidFill>
                  <a:schemeClr val="tx1"/>
                </a:solidFill>
              </a:rPr>
              <a:t>Curves U Shaped?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19364" y="1006016"/>
            <a:ext cx="3771900" cy="522287"/>
          </a:xfrm>
          <a:prstGeom prst="rect">
            <a:avLst/>
          </a:prstGeom>
          <a:solidFill>
            <a:srgbClr val="B9D2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chemeClr val="tx1"/>
                </a:solidFill>
              </a:rPr>
              <a:t>Jill Johnson’s Marginal Cost and Average Total Cost of Producing Pizzas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667" y="152400"/>
            <a:ext cx="4471475" cy="5867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667" y="152400"/>
            <a:ext cx="4471475" cy="5867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667" y="152400"/>
            <a:ext cx="4471475" cy="5867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667" y="152400"/>
            <a:ext cx="4471475" cy="5867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667" y="152400"/>
            <a:ext cx="4471475" cy="58674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667" y="152400"/>
            <a:ext cx="4471475" cy="58674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667" y="152400"/>
            <a:ext cx="4471475" cy="58674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667" y="152400"/>
            <a:ext cx="4471475" cy="58674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667" y="152400"/>
            <a:ext cx="4471475" cy="58674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71" y="1676400"/>
            <a:ext cx="4227585" cy="554737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71" y="1676400"/>
            <a:ext cx="4227585" cy="554737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71" y="1676400"/>
            <a:ext cx="4227585" cy="554737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71" y="1676400"/>
            <a:ext cx="4227585" cy="554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052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75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25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75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5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925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457200"/>
            <a:ext cx="8382000" cy="5867400"/>
          </a:xfrm>
        </p:spPr>
        <p:txBody>
          <a:bodyPr/>
          <a:lstStyle/>
          <a:p>
            <a:pPr marL="609600" indent="-609600" algn="ctr">
              <a:buFont typeface="Wingdings" pitchFamily="2" charset="2"/>
              <a:buNone/>
            </a:pPr>
            <a:r>
              <a:rPr lang="en-US" sz="2000" b="1" dirty="0" smtClean="0"/>
              <a:t>Relationship between Marginal Cost and Average Cost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Suppose that you are producing 1000 mountain bikes and your total cost are $300,000.  You know if you produce 1001 bikes your total cost will be $300,500.  Is your MC increasing/decreasing?  Is your ATC increasing/decreasing</a:t>
            </a:r>
            <a:r>
              <a:rPr lang="en-US" sz="2000" dirty="0" smtClean="0"/>
              <a:t>?</a:t>
            </a:r>
            <a:endParaRPr lang="en-US" sz="2000" dirty="0"/>
          </a:p>
          <a:p>
            <a:pPr marL="609600" indent="-609600">
              <a:buFont typeface="Wingdings" pitchFamily="2" charset="2"/>
              <a:buNone/>
            </a:pPr>
            <a:endParaRPr lang="en-US" sz="2000" b="1" dirty="0"/>
          </a:p>
        </p:txBody>
      </p:sp>
      <p:sp>
        <p:nvSpPr>
          <p:cNvPr id="4" name="Rectangle 3"/>
          <p:cNvSpPr/>
          <p:nvPr/>
        </p:nvSpPr>
        <p:spPr>
          <a:xfrm>
            <a:off x="381000" y="1066801"/>
            <a:ext cx="838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spcAft>
                <a:spcPct val="50000"/>
              </a:spcAft>
            </a:pPr>
            <a:endParaRPr lang="en-US" sz="2000" dirty="0" smtClean="0"/>
          </a:p>
          <a:p>
            <a:pPr>
              <a:spcBef>
                <a:spcPct val="20000"/>
              </a:spcBef>
              <a:spcAft>
                <a:spcPct val="50000"/>
              </a:spcAft>
            </a:pPr>
            <a:endParaRPr lang="en-US" sz="2000" dirty="0"/>
          </a:p>
        </p:txBody>
      </p:sp>
      <p:cxnSp>
        <p:nvCxnSpPr>
          <p:cNvPr id="3" name="Straight Arrow Connector 2"/>
          <p:cNvCxnSpPr/>
          <p:nvPr/>
        </p:nvCxnSpPr>
        <p:spPr bwMode="auto">
          <a:xfrm flipV="1">
            <a:off x="1143000" y="2286000"/>
            <a:ext cx="0" cy="3657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Straight Arrow Connector 5"/>
          <p:cNvCxnSpPr/>
          <p:nvPr/>
        </p:nvCxnSpPr>
        <p:spPr bwMode="auto">
          <a:xfrm>
            <a:off x="1143000" y="5943600"/>
            <a:ext cx="4114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92456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914400"/>
            <a:ext cx="8534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>
              <a:buNone/>
            </a:pPr>
            <a:r>
              <a:rPr lang="en-US" sz="2000" b="1" dirty="0"/>
              <a:t>Average total cost  </a:t>
            </a:r>
            <a:r>
              <a:rPr lang="en-US" sz="2000" dirty="0"/>
              <a:t>Total cost divided by the quantity of output produced.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63575" y="381000"/>
            <a:ext cx="7672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1" kern="0" dirty="0" smtClean="0">
                <a:latin typeface="Arial" pitchFamily="34" charset="0"/>
                <a:ea typeface="+mj-ea"/>
                <a:cs typeface="Arial" pitchFamily="34" charset="0"/>
              </a:rPr>
              <a:t>Other Cost Expressions</a:t>
            </a:r>
            <a:endParaRPr lang="en-US" sz="2000" b="1" kern="0" dirty="0"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10084" y="1712005"/>
            <a:ext cx="8077201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dirty="0">
                <a:solidFill>
                  <a:schemeClr val="tx1"/>
                </a:solidFill>
              </a:rPr>
              <a:t>Average fixed cost   </a:t>
            </a:r>
            <a:r>
              <a:rPr lang="en-US" sz="2000" dirty="0">
                <a:solidFill>
                  <a:schemeClr val="tx1"/>
                </a:solidFill>
              </a:rPr>
              <a:t>Fixed cost divided by the quantity of output produced.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18682" y="3372740"/>
            <a:ext cx="856217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dirty="0">
                <a:solidFill>
                  <a:schemeClr val="tx1"/>
                </a:solidFill>
              </a:rPr>
              <a:t>Average variable cost  </a:t>
            </a:r>
            <a:r>
              <a:rPr lang="en-US" sz="2000" dirty="0">
                <a:solidFill>
                  <a:schemeClr val="tx1"/>
                </a:solidFill>
              </a:rPr>
              <a:t>Variable cost divided by the quantity of output produced.</a:t>
            </a:r>
          </a:p>
        </p:txBody>
      </p:sp>
    </p:spTree>
    <p:extLst>
      <p:ext uri="{BB962C8B-B14F-4D97-AF65-F5344CB8AC3E}">
        <p14:creationId xmlns:p14="http://schemas.microsoft.com/office/powerpoint/2010/main" val="1877419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1066801"/>
            <a:ext cx="838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spcAft>
                <a:spcPct val="50000"/>
              </a:spcAft>
            </a:pPr>
            <a:endParaRPr lang="en-US" sz="2000" dirty="0" smtClean="0"/>
          </a:p>
          <a:p>
            <a:pPr>
              <a:spcBef>
                <a:spcPct val="20000"/>
              </a:spcBef>
              <a:spcAft>
                <a:spcPct val="50000"/>
              </a:spcAft>
            </a:pPr>
            <a:endParaRPr lang="en-US" sz="2000" dirty="0"/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2246045" y="666691"/>
            <a:ext cx="4423309" cy="400110"/>
          </a:xfrm>
          <a:prstGeom prst="rect">
            <a:avLst/>
          </a:prstGeom>
          <a:solidFill>
            <a:srgbClr val="B9D2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Costs at Jill Johnson’s Restaurant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47800"/>
            <a:ext cx="7696200" cy="94274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47800"/>
            <a:ext cx="7696200" cy="94274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47800"/>
            <a:ext cx="7696200" cy="94274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47800"/>
            <a:ext cx="7696200" cy="942747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47800"/>
            <a:ext cx="7696200" cy="942747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47800"/>
            <a:ext cx="7696200" cy="942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81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25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8229600" cy="5867400"/>
          </a:xfrm>
        </p:spPr>
        <p:txBody>
          <a:bodyPr/>
          <a:lstStyle/>
          <a:p>
            <a:pPr marL="609600" indent="-609600">
              <a:buNone/>
            </a:pPr>
            <a:r>
              <a:rPr lang="en-US" sz="2000" b="1" dirty="0"/>
              <a:t>Technology</a:t>
            </a:r>
            <a:r>
              <a:rPr lang="en-US" sz="2000" dirty="0"/>
              <a:t>   The processes a firm uses to turn inputs into outputs of goods and services.</a:t>
            </a:r>
          </a:p>
          <a:p>
            <a:pPr marL="609600" indent="-609600">
              <a:buFont typeface="Wingdings" pitchFamily="2" charset="2"/>
              <a:buNone/>
            </a:pPr>
            <a:endParaRPr lang="en-US" sz="2000" dirty="0" smtClean="0"/>
          </a:p>
          <a:p>
            <a:pPr marL="609600" indent="-609600">
              <a:buFont typeface="Wingdings" pitchFamily="2" charset="2"/>
              <a:buNone/>
            </a:pPr>
            <a:r>
              <a:rPr lang="en-US" sz="2000" dirty="0" smtClean="0"/>
              <a:t>What does a business firm do?</a:t>
            </a:r>
          </a:p>
          <a:p>
            <a:pPr marL="609600" indent="-609600">
              <a:buFont typeface="Wingdings" pitchFamily="2" charset="2"/>
              <a:buNone/>
            </a:pPr>
            <a:endParaRPr lang="en-US" sz="2000" dirty="0"/>
          </a:p>
          <a:p>
            <a:pPr marL="609600" indent="-609600">
              <a:buFont typeface="Wingdings" pitchFamily="2" charset="2"/>
              <a:buNone/>
            </a:pPr>
            <a:r>
              <a:rPr lang="en-US" sz="2000" b="1" dirty="0" smtClean="0"/>
              <a:t>INPUTS						OUTPUTS</a:t>
            </a:r>
          </a:p>
          <a:p>
            <a:pPr marL="609600" indent="-609600">
              <a:buFont typeface="Wingdings" pitchFamily="2" charset="2"/>
              <a:buNone/>
            </a:pPr>
            <a:endParaRPr lang="en-US" sz="2000" b="1" dirty="0"/>
          </a:p>
          <a:p>
            <a:pPr marL="609600" indent="-609600">
              <a:buFont typeface="Wingdings" pitchFamily="2" charset="2"/>
              <a:buNone/>
            </a:pPr>
            <a:endParaRPr lang="en-US" sz="2000" b="1" dirty="0" smtClean="0"/>
          </a:p>
          <a:p>
            <a:pPr marL="609600" indent="-609600">
              <a:buFont typeface="Wingdings" pitchFamily="2" charset="2"/>
              <a:buNone/>
            </a:pPr>
            <a:endParaRPr lang="en-US" sz="2000" b="1" dirty="0"/>
          </a:p>
          <a:p>
            <a:pPr marL="609600" indent="-609600">
              <a:buFont typeface="Wingdings" pitchFamily="2" charset="2"/>
              <a:buNone/>
            </a:pPr>
            <a:endParaRPr lang="en-US" sz="2000" b="1" dirty="0" smtClean="0"/>
          </a:p>
          <a:p>
            <a:pPr marL="609600" indent="-609600">
              <a:buFont typeface="Wingdings" pitchFamily="2" charset="2"/>
              <a:buNone/>
            </a:pPr>
            <a:endParaRPr lang="en-US" sz="2000" b="1" dirty="0"/>
          </a:p>
          <a:p>
            <a:pPr marL="609600" indent="-609600">
              <a:buFont typeface="Wingdings" pitchFamily="2" charset="2"/>
              <a:buNone/>
            </a:pPr>
            <a:endParaRPr lang="en-US" sz="2000" b="1" dirty="0" smtClean="0"/>
          </a:p>
          <a:p>
            <a:pPr marL="609600" indent="-609600">
              <a:buNone/>
            </a:pPr>
            <a:r>
              <a:rPr lang="en-US" sz="2000" b="1" dirty="0"/>
              <a:t>Technological change  </a:t>
            </a:r>
            <a:r>
              <a:rPr lang="en-US" sz="2000" dirty="0"/>
              <a:t>A change in the ability of a firm to produce a given level of output with a given quantity of inputs.</a:t>
            </a:r>
          </a:p>
          <a:p>
            <a:pPr marL="609600" indent="-609600">
              <a:buFont typeface="Wingdings" pitchFamily="2" charset="2"/>
              <a:buNone/>
            </a:pPr>
            <a:endParaRPr lang="en-US" sz="2000" b="1" dirty="0"/>
          </a:p>
        </p:txBody>
      </p:sp>
      <p:sp>
        <p:nvSpPr>
          <p:cNvPr id="4" name="Rectangle 3"/>
          <p:cNvSpPr/>
          <p:nvPr/>
        </p:nvSpPr>
        <p:spPr>
          <a:xfrm>
            <a:off x="381000" y="1066801"/>
            <a:ext cx="838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spcAft>
                <a:spcPct val="50000"/>
              </a:spcAft>
            </a:pPr>
            <a:endParaRPr lang="en-US" sz="2000" dirty="0" smtClean="0"/>
          </a:p>
          <a:p>
            <a:pPr>
              <a:spcBef>
                <a:spcPct val="20000"/>
              </a:spcBef>
              <a:spcAft>
                <a:spcPct val="50000"/>
              </a:spcAft>
            </a:pPr>
            <a:endParaRPr lang="en-US" sz="2000" dirty="0"/>
          </a:p>
        </p:txBody>
      </p:sp>
      <p:sp>
        <p:nvSpPr>
          <p:cNvPr id="2" name="Rectangle 1"/>
          <p:cNvSpPr/>
          <p:nvPr/>
        </p:nvSpPr>
        <p:spPr bwMode="auto">
          <a:xfrm>
            <a:off x="3048000" y="2590800"/>
            <a:ext cx="2514600" cy="14478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1447800" y="1190714"/>
            <a:ext cx="2436813" cy="584200"/>
          </a:xfrm>
          <a:prstGeom prst="rect">
            <a:avLst/>
          </a:prstGeom>
          <a:solidFill>
            <a:srgbClr val="B9D2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chemeClr val="tx1"/>
                </a:solidFill>
              </a:rPr>
              <a:t>Costs at Jill Johnson’s Restaurant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663575" y="451504"/>
            <a:ext cx="767238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2200" b="1" kern="0" dirty="0">
                <a:solidFill>
                  <a:srgbClr val="0064B3"/>
                </a:solidFill>
                <a:latin typeface="Arial" pitchFamily="34" charset="0"/>
                <a:ea typeface="+mj-ea"/>
                <a:cs typeface="Arial" pitchFamily="34" charset="0"/>
              </a:rPr>
              <a:t>Graphing Cost Curves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92" y="-152400"/>
            <a:ext cx="5105400" cy="625386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92" y="-152400"/>
            <a:ext cx="5105400" cy="625386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92" y="-152400"/>
            <a:ext cx="5105400" cy="625386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92" y="-152400"/>
            <a:ext cx="5105400" cy="625386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92" y="-152400"/>
            <a:ext cx="5105400" cy="625386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92" y="-152400"/>
            <a:ext cx="5105400" cy="625386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92" y="-152400"/>
            <a:ext cx="5105400" cy="625386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92" y="-152400"/>
            <a:ext cx="5105400" cy="625386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92" y="-152400"/>
            <a:ext cx="5105400" cy="625386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92" y="-152400"/>
            <a:ext cx="5105400" cy="625386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92" y="-152400"/>
            <a:ext cx="5105400" cy="625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510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25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75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25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0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1066801"/>
            <a:ext cx="838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spcAft>
                <a:spcPct val="50000"/>
              </a:spcAft>
            </a:pPr>
            <a:endParaRPr lang="en-US" sz="2000" dirty="0" smtClean="0"/>
          </a:p>
          <a:p>
            <a:pPr>
              <a:spcBef>
                <a:spcPct val="20000"/>
              </a:spcBef>
              <a:spcAft>
                <a:spcPct val="50000"/>
              </a:spcAft>
            </a:pPr>
            <a:endParaRPr lang="en-US" sz="20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8229600" cy="5867400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en-US" sz="2000" b="1" dirty="0" smtClean="0">
                <a:cs typeface="Arial" charset="0"/>
              </a:rPr>
              <a:t>Costs in the Long Run</a:t>
            </a:r>
          </a:p>
          <a:p>
            <a:pPr marL="0" indent="0" eaLnBrk="1" hangingPunct="1">
              <a:buNone/>
            </a:pPr>
            <a:endParaRPr lang="en-US" sz="2000" dirty="0">
              <a:cs typeface="Arial" charset="0"/>
            </a:endParaRPr>
          </a:p>
          <a:p>
            <a:pPr marL="0" indent="0" eaLnBrk="1" hangingPunct="1">
              <a:buNone/>
            </a:pPr>
            <a:r>
              <a:rPr lang="en-US" sz="2000" dirty="0" smtClean="0">
                <a:cs typeface="Arial" charset="0"/>
              </a:rPr>
              <a:t>In the long run, firms have many options available.  Examples?</a:t>
            </a:r>
          </a:p>
          <a:p>
            <a:pPr marL="0" indent="0" eaLnBrk="1" hangingPunct="1">
              <a:buNone/>
            </a:pPr>
            <a:endParaRPr lang="en-US" sz="2000" dirty="0" smtClean="0">
              <a:cs typeface="Arial" charset="0"/>
            </a:endParaRPr>
          </a:p>
          <a:p>
            <a:pPr marL="0" indent="0" eaLnBrk="1" hangingPunct="1">
              <a:buNone/>
            </a:pPr>
            <a:endParaRPr lang="en-US" sz="2000" i="1" dirty="0">
              <a:cs typeface="Arial" charset="0"/>
            </a:endParaRPr>
          </a:p>
          <a:p>
            <a:pPr marL="0" indent="0" eaLnBrk="1" hangingPunct="1">
              <a:buNone/>
            </a:pPr>
            <a:r>
              <a:rPr lang="en-US" sz="2000" i="1" dirty="0" smtClean="0">
                <a:cs typeface="Arial" charset="0"/>
              </a:rPr>
              <a:t>In the long run</a:t>
            </a:r>
            <a:r>
              <a:rPr lang="en-US" sz="2000" dirty="0" smtClean="0">
                <a:cs typeface="Arial" charset="0"/>
              </a:rPr>
              <a:t>, there are no fixed inputs – </a:t>
            </a:r>
            <a:r>
              <a:rPr lang="en-US" sz="2000" i="1" dirty="0" smtClean="0">
                <a:cs typeface="Arial" charset="0"/>
              </a:rPr>
              <a:t>all inputs are variable</a:t>
            </a:r>
            <a:r>
              <a:rPr lang="en-US" sz="2000" dirty="0" smtClean="0">
                <a:cs typeface="Arial" charset="0"/>
              </a:rPr>
              <a:t>.</a:t>
            </a:r>
          </a:p>
          <a:p>
            <a:pPr marL="0" indent="0" eaLnBrk="1" hangingPunct="1">
              <a:buNone/>
            </a:pPr>
            <a:endParaRPr lang="en-US" sz="2000" dirty="0">
              <a:cs typeface="Arial" charset="0"/>
            </a:endParaRPr>
          </a:p>
          <a:p>
            <a:pPr marL="0" indent="0" eaLnBrk="1" hangingPunct="1">
              <a:buNone/>
            </a:pPr>
            <a:endParaRPr lang="en-US" sz="2000" dirty="0" smtClean="0">
              <a:cs typeface="Arial" charset="0"/>
            </a:endParaRPr>
          </a:p>
          <a:p>
            <a:pPr marL="0" indent="0" eaLnBrk="1" hangingPunct="1">
              <a:buNone/>
            </a:pPr>
            <a:r>
              <a:rPr lang="en-US" sz="2000" dirty="0" smtClean="0">
                <a:cs typeface="Arial" charset="0"/>
              </a:rPr>
              <a:t>Therefore, all costs are:</a:t>
            </a:r>
          </a:p>
          <a:p>
            <a:pPr marL="0" indent="0" eaLnBrk="1" hangingPunct="1">
              <a:buNone/>
            </a:pPr>
            <a:endParaRPr lang="en-US" sz="2000" dirty="0">
              <a:cs typeface="Arial" charset="0"/>
            </a:endParaRPr>
          </a:p>
          <a:p>
            <a:pPr marL="0" indent="0" eaLnBrk="1" hangingPunct="1">
              <a:buNone/>
            </a:pPr>
            <a:endParaRPr lang="en-US" sz="2000" dirty="0" smtClean="0">
              <a:cs typeface="Arial" charset="0"/>
            </a:endParaRPr>
          </a:p>
          <a:p>
            <a:pPr marL="0" indent="0" eaLnBrk="1" hangingPunct="1">
              <a:buNone/>
            </a:pPr>
            <a:r>
              <a:rPr lang="en-US" sz="2000" dirty="0" smtClean="0">
                <a:cs typeface="Arial" charset="0"/>
              </a:rPr>
              <a:t>As such, a firm has a choice of how large (or small) it should make its size (</a:t>
            </a:r>
            <a:r>
              <a:rPr lang="en-US" sz="2000" i="1" dirty="0" smtClean="0">
                <a:cs typeface="Arial" charset="0"/>
              </a:rPr>
              <a:t>scale</a:t>
            </a:r>
            <a:r>
              <a:rPr lang="en-US" sz="2000" dirty="0" smtClean="0">
                <a:cs typeface="Arial" charset="0"/>
              </a:rPr>
              <a:t>) of operation.</a:t>
            </a:r>
          </a:p>
          <a:p>
            <a:pPr marL="0" indent="0" eaLnBrk="1" hangingPunct="1">
              <a:buNone/>
            </a:pPr>
            <a:endParaRPr lang="en-US" sz="2000" dirty="0">
              <a:cs typeface="Arial" charset="0"/>
            </a:endParaRPr>
          </a:p>
          <a:p>
            <a:pPr marL="0" indent="0" eaLnBrk="1" hangingPunct="1">
              <a:buNone/>
            </a:pPr>
            <a:r>
              <a:rPr lang="en-US" sz="2000" dirty="0" smtClean="0">
                <a:cs typeface="Arial" charset="0"/>
              </a:rPr>
              <a:t>As a firm increases its scale of operation, what happens to its average costs of production?</a:t>
            </a:r>
          </a:p>
        </p:txBody>
      </p:sp>
    </p:spTree>
    <p:extLst>
      <p:ext uri="{BB962C8B-B14F-4D97-AF65-F5344CB8AC3E}">
        <p14:creationId xmlns:p14="http://schemas.microsoft.com/office/powerpoint/2010/main" val="2383419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8229600" cy="5867400"/>
          </a:xfrm>
        </p:spPr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en-US" sz="2000" u="sng" dirty="0" smtClean="0"/>
              <a:t>Possibilities as a firm’s scale of operation increases</a:t>
            </a:r>
            <a:r>
              <a:rPr lang="en-US" sz="2000" dirty="0" smtClean="0"/>
              <a:t>:</a:t>
            </a:r>
          </a:p>
          <a:p>
            <a:r>
              <a:rPr lang="en-US" sz="2000" b="1" dirty="0" smtClean="0"/>
              <a:t>Economies of Scale </a:t>
            </a:r>
            <a:r>
              <a:rPr lang="en-US" sz="2000" dirty="0"/>
              <a:t>The situation when a firm’s long-run average costs fall as it increases output</a:t>
            </a:r>
            <a:r>
              <a:rPr lang="en-US" sz="2000" dirty="0" smtClean="0"/>
              <a:t>.</a:t>
            </a:r>
          </a:p>
          <a:p>
            <a:pPr lvl="1"/>
            <a:r>
              <a:rPr lang="en-US" sz="1600" dirty="0" smtClean="0"/>
              <a:t>E.g. Firm doubles its levels of all inputs and </a:t>
            </a:r>
            <a:r>
              <a:rPr lang="en-US" sz="1600" u="sng" dirty="0" smtClean="0"/>
              <a:t>output more than doubles</a:t>
            </a:r>
            <a:r>
              <a:rPr lang="en-US" sz="1600" dirty="0" smtClean="0"/>
              <a:t>.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b="1" dirty="0" smtClean="0"/>
              <a:t>Constant </a:t>
            </a:r>
            <a:r>
              <a:rPr lang="en-US" sz="2000" b="1" dirty="0"/>
              <a:t>returns to scale  </a:t>
            </a:r>
            <a:r>
              <a:rPr lang="en-US" sz="2000" dirty="0"/>
              <a:t>The situation when a firm’s long-run average costs remain unchanged as it increases output</a:t>
            </a:r>
            <a:r>
              <a:rPr lang="en-US" sz="2000" dirty="0" smtClean="0"/>
              <a:t>.</a:t>
            </a:r>
          </a:p>
          <a:p>
            <a:pPr lvl="1"/>
            <a:r>
              <a:rPr lang="en-US" sz="1600" dirty="0"/>
              <a:t>E.g. Firm doubles its levels of all inputs and </a:t>
            </a:r>
            <a:r>
              <a:rPr lang="en-US" sz="1600" u="sng" dirty="0"/>
              <a:t>output </a:t>
            </a:r>
            <a:r>
              <a:rPr lang="en-US" sz="1600" u="sng" dirty="0" smtClean="0"/>
              <a:t>doubles</a:t>
            </a:r>
            <a:r>
              <a:rPr lang="en-US" sz="1600" dirty="0"/>
              <a:t>.</a:t>
            </a:r>
          </a:p>
          <a:p>
            <a:pPr lvl="1"/>
            <a:endParaRPr lang="en-US" sz="1600" dirty="0"/>
          </a:p>
          <a:p>
            <a:r>
              <a:rPr lang="en-US" sz="2000" b="1" dirty="0"/>
              <a:t>Diseconomies of scale  </a:t>
            </a:r>
            <a:r>
              <a:rPr lang="en-US" sz="2000" dirty="0"/>
              <a:t>The situation when a firm’s long-run average costs rise as the firm increases output.</a:t>
            </a:r>
          </a:p>
          <a:p>
            <a:pPr lvl="1"/>
            <a:r>
              <a:rPr lang="en-US" sz="1600" dirty="0"/>
              <a:t>E.g. Firm doubles its levels of all inputs and </a:t>
            </a:r>
            <a:r>
              <a:rPr lang="en-US" sz="1600" u="sng" dirty="0"/>
              <a:t>output </a:t>
            </a:r>
            <a:r>
              <a:rPr lang="en-US" sz="1600" u="sng" dirty="0" smtClean="0"/>
              <a:t>less than doubles</a:t>
            </a:r>
            <a:r>
              <a:rPr lang="en-US" sz="1600" dirty="0"/>
              <a:t>.</a:t>
            </a:r>
          </a:p>
          <a:p>
            <a:pPr lvl="1"/>
            <a:endParaRPr lang="en-US" sz="16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b="1" dirty="0"/>
          </a:p>
        </p:txBody>
      </p:sp>
      <p:sp>
        <p:nvSpPr>
          <p:cNvPr id="4" name="Rectangle 3"/>
          <p:cNvSpPr/>
          <p:nvPr/>
        </p:nvSpPr>
        <p:spPr>
          <a:xfrm>
            <a:off x="381000" y="1066801"/>
            <a:ext cx="838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spcAft>
                <a:spcPct val="50000"/>
              </a:spcAft>
            </a:pPr>
            <a:endParaRPr lang="en-US" sz="2000" dirty="0" smtClean="0"/>
          </a:p>
          <a:p>
            <a:pPr>
              <a:spcBef>
                <a:spcPct val="20000"/>
              </a:spcBef>
              <a:spcAft>
                <a:spcPct val="50000"/>
              </a:spcAf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5408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381000" y="457200"/>
            <a:ext cx="8229600" cy="707886"/>
          </a:xfrm>
          <a:prstGeom prst="rect">
            <a:avLst/>
          </a:prstGeom>
          <a:solidFill>
            <a:srgbClr val="B9D2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000" b="1" dirty="0">
                <a:solidFill>
                  <a:schemeClr val="tx1"/>
                </a:solidFill>
              </a:rPr>
              <a:t>The Relationship between Short-Run Average Cost and Long-Run Average Cost</a:t>
            </a:r>
          </a:p>
        </p:txBody>
      </p:sp>
      <p:sp>
        <p:nvSpPr>
          <p:cNvPr id="2" name="Rectangle 1"/>
          <p:cNvSpPr/>
          <p:nvPr/>
        </p:nvSpPr>
        <p:spPr>
          <a:xfrm>
            <a:off x="304800" y="1300132"/>
            <a:ext cx="316123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b="1" dirty="0"/>
              <a:t>Long-run average cost curve   </a:t>
            </a:r>
            <a:r>
              <a:rPr lang="en-US" dirty="0"/>
              <a:t>A curve showing the lowest cost at which a firm is able to produce a given quantity of output in the long run, when no inputs are fixed.</a:t>
            </a:r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351090" y="4191000"/>
            <a:ext cx="28194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dirty="0">
                <a:solidFill>
                  <a:schemeClr val="tx1"/>
                </a:solidFill>
              </a:rPr>
              <a:t>Minimum efficient scale  </a:t>
            </a:r>
            <a:r>
              <a:rPr lang="en-US" sz="2000" dirty="0">
                <a:solidFill>
                  <a:schemeClr val="tx1"/>
                </a:solidFill>
              </a:rPr>
              <a:t>The level of output at which all economies of scale are exhausted.</a:t>
            </a:r>
          </a:p>
        </p:txBody>
      </p:sp>
      <p:sp>
        <p:nvSpPr>
          <p:cNvPr id="18" name="Line 74"/>
          <p:cNvSpPr>
            <a:spLocks noChangeShapeType="1"/>
          </p:cNvSpPr>
          <p:nvPr/>
        </p:nvSpPr>
        <p:spPr bwMode="auto">
          <a:xfrm flipV="1">
            <a:off x="4257230" y="1658013"/>
            <a:ext cx="0" cy="432503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75"/>
          <p:cNvSpPr>
            <a:spLocks noChangeShapeType="1"/>
          </p:cNvSpPr>
          <p:nvPr/>
        </p:nvSpPr>
        <p:spPr bwMode="auto">
          <a:xfrm>
            <a:off x="4267200" y="5983048"/>
            <a:ext cx="426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733800" y="1311532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$</a:t>
            </a:r>
            <a:endParaRPr lang="en-US" sz="2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7772400" y="6160285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Quantity </a:t>
            </a:r>
            <a:endParaRPr lang="en-US" b="1" dirty="0"/>
          </a:p>
        </p:txBody>
      </p:sp>
      <p:sp>
        <p:nvSpPr>
          <p:cNvPr id="3" name="Arc 2"/>
          <p:cNvSpPr/>
          <p:nvPr/>
        </p:nvSpPr>
        <p:spPr bwMode="auto">
          <a:xfrm rot="5400000">
            <a:off x="4196265" y="2438400"/>
            <a:ext cx="1975935" cy="1529265"/>
          </a:xfrm>
          <a:prstGeom prst="arc">
            <a:avLst>
              <a:gd name="adj1" fmla="val 16206314"/>
              <a:gd name="adj2" fmla="val 5429382"/>
            </a:avLst>
          </a:prstGeom>
          <a:noFill/>
          <a:ln w="2857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Arc 35"/>
          <p:cNvSpPr/>
          <p:nvPr/>
        </p:nvSpPr>
        <p:spPr bwMode="auto">
          <a:xfrm rot="5400000">
            <a:off x="5477044" y="2775987"/>
            <a:ext cx="1847511" cy="1781938"/>
          </a:xfrm>
          <a:prstGeom prst="arc">
            <a:avLst>
              <a:gd name="adj1" fmla="val 16376423"/>
              <a:gd name="adj2" fmla="val 5429382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Arc 36"/>
          <p:cNvSpPr/>
          <p:nvPr/>
        </p:nvSpPr>
        <p:spPr bwMode="auto">
          <a:xfrm rot="5400000">
            <a:off x="6629400" y="2481939"/>
            <a:ext cx="1975935" cy="1529265"/>
          </a:xfrm>
          <a:prstGeom prst="arc">
            <a:avLst>
              <a:gd name="adj1" fmla="val 16206314"/>
              <a:gd name="adj2" fmla="val 5429382"/>
            </a:avLst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644065" y="2895255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</a:rPr>
              <a:t>ATC</a:t>
            </a:r>
            <a:r>
              <a:rPr lang="en-US" sz="1400" baseline="-25000" dirty="0" smtClean="0">
                <a:solidFill>
                  <a:srgbClr val="0000FF"/>
                </a:solidFill>
              </a:rPr>
              <a:t>1</a:t>
            </a:r>
            <a:r>
              <a:rPr lang="en-US" sz="1400" dirty="0" smtClean="0">
                <a:solidFill>
                  <a:srgbClr val="0000FF"/>
                </a:solidFill>
              </a:rPr>
              <a:t> 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035541" y="3359179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ATC</a:t>
            </a:r>
            <a:r>
              <a:rPr lang="en-US" sz="1400" baseline="-25000" dirty="0" smtClean="0">
                <a:solidFill>
                  <a:srgbClr val="FF0000"/>
                </a:solidFill>
              </a:rPr>
              <a:t>2</a:t>
            </a:r>
            <a:r>
              <a:rPr lang="en-US" sz="1400" dirty="0" smtClean="0">
                <a:solidFill>
                  <a:srgbClr val="0000FF"/>
                </a:solidFill>
              </a:rPr>
              <a:t> 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077200" y="2898773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C000"/>
                </a:solidFill>
              </a:rPr>
              <a:t>ATC</a:t>
            </a:r>
            <a:r>
              <a:rPr lang="en-US" sz="1400" baseline="-25000" dirty="0" smtClean="0">
                <a:solidFill>
                  <a:srgbClr val="FFC000"/>
                </a:solidFill>
              </a:rPr>
              <a:t>3</a:t>
            </a:r>
            <a:r>
              <a:rPr lang="en-US" sz="1400" dirty="0" smtClean="0">
                <a:solidFill>
                  <a:srgbClr val="0000FF"/>
                </a:solidFill>
              </a:rPr>
              <a:t> </a:t>
            </a:r>
            <a:endParaRPr lang="en-US" sz="1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206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8229600" cy="5867400"/>
          </a:xfrm>
        </p:spPr>
        <p:txBody>
          <a:bodyPr/>
          <a:lstStyle/>
          <a:p>
            <a:pPr marL="609600" indent="-609600" algn="ctr">
              <a:buNone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The Short Run and the Long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Run in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Economics</a:t>
            </a:r>
          </a:p>
          <a:p>
            <a:pPr marL="609600" indent="-609600">
              <a:buNone/>
            </a:pPr>
            <a:endParaRPr lang="en-US" sz="2000" b="1" dirty="0" smtClean="0"/>
          </a:p>
          <a:p>
            <a:pPr marL="609600" indent="-609600">
              <a:buNone/>
            </a:pPr>
            <a:r>
              <a:rPr lang="en-US" sz="2000" b="1" dirty="0" smtClean="0"/>
              <a:t>Short </a:t>
            </a:r>
            <a:r>
              <a:rPr lang="en-US" sz="2000" b="1" dirty="0"/>
              <a:t>run  </a:t>
            </a:r>
            <a:r>
              <a:rPr lang="en-US" sz="2000" dirty="0"/>
              <a:t>The period of time during which at least one of a firm’s inputs is fixed</a:t>
            </a:r>
            <a:r>
              <a:rPr lang="en-US" sz="2000" dirty="0" smtClean="0"/>
              <a:t>.</a:t>
            </a:r>
          </a:p>
          <a:p>
            <a:pPr marL="609600" indent="-609600">
              <a:buNone/>
            </a:pPr>
            <a:endParaRPr lang="en-US" sz="2000" dirty="0"/>
          </a:p>
          <a:p>
            <a:pPr marL="609600" indent="-609600">
              <a:buNone/>
            </a:pPr>
            <a:r>
              <a:rPr lang="en-US" sz="2000" b="1" dirty="0"/>
              <a:t>Long run</a:t>
            </a:r>
            <a:r>
              <a:rPr lang="en-US" sz="2000" dirty="0"/>
              <a:t>  The period of time in which a firm can vary all its inputs, adopt new technology, and increase or decrease the size of its physical plant</a:t>
            </a:r>
            <a:r>
              <a:rPr lang="en-US" sz="2000" dirty="0" smtClean="0"/>
              <a:t>.</a:t>
            </a:r>
          </a:p>
          <a:p>
            <a:pPr marL="609600" indent="-609600">
              <a:buNone/>
            </a:pPr>
            <a:endParaRPr lang="en-US" sz="2000" dirty="0"/>
          </a:p>
          <a:p>
            <a:pPr marL="609600" indent="-609600">
              <a:buNone/>
            </a:pPr>
            <a:endParaRPr lang="en-US" sz="2000" dirty="0" smtClean="0"/>
          </a:p>
          <a:p>
            <a:pPr marL="609600" indent="-609600">
              <a:buNone/>
            </a:pPr>
            <a:r>
              <a:rPr lang="en-US" sz="2000" dirty="0" smtClean="0"/>
              <a:t>How long is the short-run?  It varies firm to firm (and industry to industry).</a:t>
            </a:r>
          </a:p>
          <a:p>
            <a:pPr marL="609600" indent="-609600">
              <a:buNone/>
            </a:pPr>
            <a:endParaRPr lang="en-US" sz="2000" dirty="0"/>
          </a:p>
          <a:p>
            <a:pPr marL="609600" indent="-609600">
              <a:buNone/>
            </a:pPr>
            <a:endParaRPr lang="en-US" sz="2000" dirty="0" smtClean="0"/>
          </a:p>
          <a:p>
            <a:pPr marL="609600" indent="-609600">
              <a:buNone/>
            </a:pPr>
            <a:endParaRPr lang="en-US" sz="2000" dirty="0"/>
          </a:p>
          <a:p>
            <a:pPr marL="609600" indent="-609600">
              <a:buNone/>
            </a:pPr>
            <a:endParaRPr lang="en-US" sz="2000" dirty="0"/>
          </a:p>
          <a:p>
            <a:pPr marL="609600" indent="-609600">
              <a:buFont typeface="Wingdings" pitchFamily="2" charset="2"/>
              <a:buNone/>
            </a:pPr>
            <a:endParaRPr lang="en-US" sz="2000" dirty="0" smtClean="0"/>
          </a:p>
          <a:p>
            <a:pPr marL="609600" indent="-609600">
              <a:buFont typeface="Wingdings" pitchFamily="2" charset="2"/>
              <a:buNone/>
            </a:pP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381000" y="1066801"/>
            <a:ext cx="838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spcAft>
                <a:spcPct val="50000"/>
              </a:spcAft>
            </a:pPr>
            <a:endParaRPr lang="en-US" sz="2000" dirty="0" smtClean="0"/>
          </a:p>
          <a:p>
            <a:pPr>
              <a:spcBef>
                <a:spcPct val="20000"/>
              </a:spcBef>
              <a:spcAft>
                <a:spcPct val="50000"/>
              </a:spcAf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5616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8229600" cy="5867400"/>
          </a:xfrm>
        </p:spPr>
        <p:txBody>
          <a:bodyPr/>
          <a:lstStyle/>
          <a:p>
            <a:pPr marL="609600" indent="-609600" algn="ctr">
              <a:buNone/>
            </a:pPr>
            <a:r>
              <a:rPr lang="en-US" sz="2000" b="1" dirty="0"/>
              <a:t>The Difference between Fixed Costs and Variable Costs</a:t>
            </a:r>
          </a:p>
          <a:p>
            <a:pPr marL="609600" indent="-609600">
              <a:buFont typeface="Wingdings" pitchFamily="2" charset="2"/>
              <a:buNone/>
            </a:pPr>
            <a:endParaRPr lang="en-US" sz="2000" dirty="0" smtClean="0"/>
          </a:p>
          <a:p>
            <a:pPr marL="609600" indent="-609600">
              <a:buNone/>
            </a:pPr>
            <a:r>
              <a:rPr lang="en-US" sz="2000" b="1" dirty="0"/>
              <a:t>Total cost   </a:t>
            </a:r>
            <a:r>
              <a:rPr lang="en-US" sz="2000" dirty="0"/>
              <a:t>The cost of all the inputs a firm uses in production.</a:t>
            </a:r>
          </a:p>
          <a:p>
            <a:pPr marL="609600" indent="-609600">
              <a:buFont typeface="Wingdings" pitchFamily="2" charset="2"/>
              <a:buNone/>
            </a:pPr>
            <a:endParaRPr lang="en-US" sz="2000" dirty="0" smtClean="0"/>
          </a:p>
          <a:p>
            <a:pPr marL="609600" indent="-609600">
              <a:buNone/>
            </a:pPr>
            <a:r>
              <a:rPr lang="en-US" sz="2000" b="1" dirty="0"/>
              <a:t>Variable costs  </a:t>
            </a:r>
            <a:r>
              <a:rPr lang="en-US" sz="2000" dirty="0" err="1"/>
              <a:t>Costs</a:t>
            </a:r>
            <a:r>
              <a:rPr lang="en-US" sz="2000" dirty="0"/>
              <a:t> that change as output changes.</a:t>
            </a:r>
          </a:p>
          <a:p>
            <a:pPr marL="609600" indent="-609600">
              <a:buFont typeface="Wingdings" pitchFamily="2" charset="2"/>
              <a:buNone/>
            </a:pPr>
            <a:endParaRPr lang="en-US" sz="2000" dirty="0" smtClean="0"/>
          </a:p>
          <a:p>
            <a:pPr marL="609600" indent="-609600">
              <a:buFont typeface="Wingdings" pitchFamily="2" charset="2"/>
              <a:buNone/>
            </a:pPr>
            <a:endParaRPr lang="en-US" sz="2000" dirty="0" smtClean="0"/>
          </a:p>
          <a:p>
            <a:pPr marL="609600" indent="-609600">
              <a:buNone/>
            </a:pPr>
            <a:endParaRPr lang="en-US" sz="2000" b="1" dirty="0" smtClean="0"/>
          </a:p>
          <a:p>
            <a:pPr marL="609600" indent="-609600">
              <a:buNone/>
            </a:pPr>
            <a:r>
              <a:rPr lang="en-US" sz="2000" b="1" dirty="0" smtClean="0"/>
              <a:t>Fixed </a:t>
            </a:r>
            <a:r>
              <a:rPr lang="en-US" sz="2000" b="1" dirty="0"/>
              <a:t>costs  </a:t>
            </a:r>
            <a:r>
              <a:rPr lang="en-US" sz="2000" dirty="0" err="1"/>
              <a:t>Costs</a:t>
            </a:r>
            <a:r>
              <a:rPr lang="en-US" sz="2000" dirty="0"/>
              <a:t> that remain constant as output changes.</a:t>
            </a:r>
          </a:p>
          <a:p>
            <a:pPr marL="609600" indent="-609600">
              <a:buFont typeface="Wingdings" pitchFamily="2" charset="2"/>
              <a:buNone/>
            </a:pPr>
            <a:endParaRPr lang="en-US" sz="2000" dirty="0" smtClean="0"/>
          </a:p>
          <a:p>
            <a:pPr marL="609600" indent="-609600">
              <a:buFont typeface="Wingdings" pitchFamily="2" charset="2"/>
              <a:buNone/>
            </a:pPr>
            <a:endParaRPr lang="en-US" sz="2000" dirty="0" smtClean="0"/>
          </a:p>
          <a:p>
            <a:pPr marL="609600" indent="-609600">
              <a:buFont typeface="Wingdings" pitchFamily="2" charset="2"/>
              <a:buNone/>
            </a:pPr>
            <a:endParaRPr lang="en-US" sz="2000" dirty="0" smtClean="0"/>
          </a:p>
          <a:p>
            <a:pPr marL="609600" indent="-609600" algn="ctr">
              <a:buNone/>
            </a:pPr>
            <a:r>
              <a:rPr lang="en-US" sz="2000" b="1" dirty="0"/>
              <a:t>Total Cost = Fixed Cost + Variable Cost</a:t>
            </a:r>
          </a:p>
          <a:p>
            <a:pPr marL="609600" indent="-609600">
              <a:buFont typeface="Wingdings" pitchFamily="2" charset="2"/>
              <a:buNone/>
            </a:pP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381000" y="1066801"/>
            <a:ext cx="838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spcAft>
                <a:spcPct val="50000"/>
              </a:spcAft>
            </a:pPr>
            <a:endParaRPr lang="en-US" sz="2000" dirty="0" smtClean="0"/>
          </a:p>
          <a:p>
            <a:pPr>
              <a:spcBef>
                <a:spcPct val="20000"/>
              </a:spcBef>
              <a:spcAft>
                <a:spcPct val="50000"/>
              </a:spcAf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5065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8229600" cy="5867400"/>
          </a:xfrm>
        </p:spPr>
        <p:txBody>
          <a:bodyPr/>
          <a:lstStyle/>
          <a:p>
            <a:pPr marL="609600" indent="-609600" algn="ctr">
              <a:buNone/>
            </a:pPr>
            <a:r>
              <a:rPr lang="en-US" sz="2000" b="1" dirty="0"/>
              <a:t>Implicit Costs versus Explicit </a:t>
            </a:r>
            <a:r>
              <a:rPr lang="en-US" sz="2000" b="1" dirty="0" smtClean="0"/>
              <a:t>Costs</a:t>
            </a:r>
          </a:p>
          <a:p>
            <a:pPr marL="609600" indent="-609600">
              <a:buNone/>
            </a:pPr>
            <a:endParaRPr lang="en-US" sz="2000" b="1" dirty="0"/>
          </a:p>
          <a:p>
            <a:pPr marL="609600" indent="-609600">
              <a:buNone/>
            </a:pPr>
            <a:r>
              <a:rPr lang="en-US" sz="2000" b="1" dirty="0" smtClean="0"/>
              <a:t>Explicit </a:t>
            </a:r>
            <a:r>
              <a:rPr lang="en-US" sz="2000" b="1" dirty="0"/>
              <a:t>cost  </a:t>
            </a:r>
            <a:r>
              <a:rPr lang="en-US" sz="2000" dirty="0"/>
              <a:t>A cost that  involves spending money.</a:t>
            </a:r>
          </a:p>
          <a:p>
            <a:pPr marL="609600" indent="-609600">
              <a:buNone/>
            </a:pPr>
            <a:endParaRPr lang="en-US" sz="2000" b="1" dirty="0" smtClean="0"/>
          </a:p>
          <a:p>
            <a:pPr marL="609600" indent="-609600">
              <a:buNone/>
            </a:pPr>
            <a:endParaRPr lang="en-US" sz="2000" b="1" dirty="0"/>
          </a:p>
          <a:p>
            <a:pPr marL="609600" indent="-609600">
              <a:buNone/>
            </a:pPr>
            <a:endParaRPr lang="en-US" sz="2000" b="1" dirty="0" smtClean="0"/>
          </a:p>
          <a:p>
            <a:pPr marL="609600" indent="-609600">
              <a:buNone/>
            </a:pPr>
            <a:r>
              <a:rPr lang="en-US" sz="2000" b="1" dirty="0"/>
              <a:t>Implicit cost  </a:t>
            </a:r>
            <a:r>
              <a:rPr lang="en-US" sz="2000" dirty="0"/>
              <a:t>A nonmonetary opportunity cost.</a:t>
            </a:r>
          </a:p>
          <a:p>
            <a:r>
              <a:rPr lang="en-US" sz="2000" dirty="0" smtClean="0"/>
              <a:t>Value of the business owner’s time </a:t>
            </a:r>
          </a:p>
          <a:p>
            <a:endParaRPr lang="en-US" sz="2000" dirty="0"/>
          </a:p>
          <a:p>
            <a:r>
              <a:rPr lang="en-US" sz="2000" dirty="0" smtClean="0"/>
              <a:t>Value of the business owner’s money</a:t>
            </a:r>
          </a:p>
          <a:p>
            <a:pPr lvl="1"/>
            <a:r>
              <a:rPr lang="en-US" sz="2000" dirty="0" smtClean="0"/>
              <a:t>Foregone Interest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 smtClean="0"/>
              <a:t>Economic depreciation (difference between what the owner paid for her machinery and what she could sell it for now) </a:t>
            </a:r>
            <a:endParaRPr lang="en-US" sz="2000" dirty="0"/>
          </a:p>
          <a:p>
            <a:pPr marL="609600" indent="-609600">
              <a:buFont typeface="Wingdings" pitchFamily="2" charset="2"/>
              <a:buNone/>
            </a:pP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381000" y="1066801"/>
            <a:ext cx="838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spcAft>
                <a:spcPct val="50000"/>
              </a:spcAft>
            </a:pPr>
            <a:endParaRPr lang="en-US" sz="2000" dirty="0" smtClean="0"/>
          </a:p>
          <a:p>
            <a:pPr>
              <a:spcBef>
                <a:spcPct val="20000"/>
              </a:spcBef>
              <a:spcAft>
                <a:spcPct val="50000"/>
              </a:spcAf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2838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8229600" cy="5867400"/>
          </a:xfrm>
        </p:spPr>
        <p:txBody>
          <a:bodyPr/>
          <a:lstStyle/>
          <a:p>
            <a:pPr marL="609600" indent="-609600">
              <a:buFont typeface="Wingdings" pitchFamily="2" charset="2"/>
              <a:buNone/>
            </a:pP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381000" y="1066801"/>
            <a:ext cx="838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spcAft>
                <a:spcPct val="50000"/>
              </a:spcAft>
            </a:pPr>
            <a:endParaRPr lang="en-US" sz="2000" dirty="0" smtClean="0"/>
          </a:p>
          <a:p>
            <a:pPr>
              <a:spcBef>
                <a:spcPct val="20000"/>
              </a:spcBef>
              <a:spcAft>
                <a:spcPct val="50000"/>
              </a:spcAft>
            </a:pPr>
            <a:endParaRPr lang="en-US" sz="2000" dirty="0"/>
          </a:p>
        </p:txBody>
      </p:sp>
      <p:graphicFrame>
        <p:nvGraphicFramePr>
          <p:cNvPr id="5" name="Group 14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1794823"/>
              </p:ext>
            </p:extLst>
          </p:nvPr>
        </p:nvGraphicFramePr>
        <p:xfrm>
          <a:off x="663575" y="2393950"/>
          <a:ext cx="7159625" cy="3292479"/>
        </p:xfrm>
        <a:graphic>
          <a:graphicData uri="http://schemas.openxmlformats.org/drawingml/2006/table">
            <a:tbl>
              <a:tblPr/>
              <a:tblGrid>
                <a:gridCol w="5464175"/>
                <a:gridCol w="1695450"/>
              </a:tblGrid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C0C11"/>
                          </a:solidFill>
                          <a:effectLst/>
                          <a:latin typeface="Arial" charset="0"/>
                        </a:rPr>
                        <a:t>Pizza dough, tomato sauce, and other ingredients</a:t>
                      </a:r>
                    </a:p>
                  </a:txBody>
                  <a:tcPr marT="45729" marB="45729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C0C11"/>
                          </a:solidFill>
                          <a:effectLst/>
                          <a:latin typeface="Arial" charset="0"/>
                        </a:rPr>
                        <a:t>$20,000</a:t>
                      </a:r>
                    </a:p>
                  </a:txBody>
                  <a:tcPr marT="45729" marB="45729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C0C11"/>
                          </a:solidFill>
                          <a:effectLst/>
                          <a:latin typeface="Arial" charset="0"/>
                        </a:rPr>
                        <a:t>Wages</a:t>
                      </a:r>
                    </a:p>
                  </a:txBody>
                  <a:tcPr marT="45729" marB="45729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C0C11"/>
                          </a:solidFill>
                          <a:effectLst/>
                          <a:latin typeface="Arial" charset="0"/>
                        </a:rPr>
                        <a:t>48,000</a:t>
                      </a:r>
                    </a:p>
                  </a:txBody>
                  <a:tcPr marT="45729" marB="45729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C0C11"/>
                          </a:solidFill>
                          <a:effectLst/>
                          <a:latin typeface="Arial" charset="0"/>
                        </a:rPr>
                        <a:t>Interest payments on loan to buy pizza ovens</a:t>
                      </a:r>
                    </a:p>
                  </a:txBody>
                  <a:tcPr marT="45729" marB="45729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C0C11"/>
                          </a:solidFill>
                          <a:effectLst/>
                          <a:latin typeface="Arial" charset="0"/>
                        </a:rPr>
                        <a:t>10,000</a:t>
                      </a:r>
                    </a:p>
                  </a:txBody>
                  <a:tcPr marT="45729" marB="45729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C0C11"/>
                          </a:solidFill>
                          <a:effectLst/>
                          <a:latin typeface="Arial" charset="0"/>
                        </a:rPr>
                        <a:t>Electricity</a:t>
                      </a:r>
                    </a:p>
                  </a:txBody>
                  <a:tcPr marT="45729" marB="45729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C0C11"/>
                          </a:solidFill>
                          <a:effectLst/>
                          <a:latin typeface="Arial" charset="0"/>
                        </a:rPr>
                        <a:t>6,000</a:t>
                      </a:r>
                    </a:p>
                  </a:txBody>
                  <a:tcPr marT="45729" marB="45729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C0C11"/>
                          </a:solidFill>
                          <a:effectLst/>
                          <a:latin typeface="Arial" charset="0"/>
                        </a:rPr>
                        <a:t>Lease payment for store</a:t>
                      </a:r>
                    </a:p>
                  </a:txBody>
                  <a:tcPr marT="45729" marB="45729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C0C11"/>
                          </a:solidFill>
                          <a:effectLst/>
                          <a:latin typeface="Arial" charset="0"/>
                        </a:rPr>
                        <a:t>24,000</a:t>
                      </a:r>
                    </a:p>
                  </a:txBody>
                  <a:tcPr marT="45729" marB="45729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94F8B"/>
                          </a:solidFill>
                          <a:effectLst/>
                          <a:latin typeface="Arial" charset="0"/>
                        </a:rPr>
                        <a:t>Foregone salary</a:t>
                      </a:r>
                    </a:p>
                  </a:txBody>
                  <a:tcPr marT="45729" marB="45729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94F8B"/>
                          </a:solidFill>
                          <a:effectLst/>
                          <a:latin typeface="Arial" charset="0"/>
                        </a:rPr>
                        <a:t>30,000</a:t>
                      </a:r>
                    </a:p>
                  </a:txBody>
                  <a:tcPr marT="45729" marB="45729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94F8B"/>
                          </a:solidFill>
                          <a:effectLst/>
                          <a:latin typeface="Arial" charset="0"/>
                        </a:rPr>
                        <a:t>Foregone interest</a:t>
                      </a:r>
                    </a:p>
                  </a:txBody>
                  <a:tcPr marT="45729" marB="45729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94F8B"/>
                          </a:solidFill>
                          <a:effectLst/>
                          <a:latin typeface="Arial" charset="0"/>
                        </a:rPr>
                        <a:t>3,000</a:t>
                      </a:r>
                    </a:p>
                  </a:txBody>
                  <a:tcPr marT="45729" marB="45729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94F8B"/>
                          </a:solidFill>
                          <a:effectLst/>
                          <a:latin typeface="Arial" charset="0"/>
                        </a:rPr>
                        <a:t>Economic depreciation</a:t>
                      </a:r>
                    </a:p>
                  </a:txBody>
                  <a:tcPr marT="45729" marB="45729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94F8B"/>
                          </a:solidFill>
                          <a:effectLst/>
                          <a:latin typeface="Arial" charset="0"/>
                        </a:rPr>
                        <a:t>10,000</a:t>
                      </a:r>
                    </a:p>
                  </a:txBody>
                  <a:tcPr marT="45729" marB="45729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Total</a:t>
                      </a:r>
                    </a:p>
                  </a:txBody>
                  <a:tcPr marT="45729" marB="45729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$151,000</a:t>
                      </a:r>
                    </a:p>
                  </a:txBody>
                  <a:tcPr marT="45729" marB="45729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580327" y="1424907"/>
            <a:ext cx="6887273" cy="400110"/>
          </a:xfrm>
          <a:prstGeom prst="rect">
            <a:avLst/>
          </a:prstGeom>
          <a:solidFill>
            <a:srgbClr val="B9D2C1">
              <a:alpha val="4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Jill Johnson’s </a:t>
            </a:r>
            <a:r>
              <a:rPr lang="en-US" sz="2000" b="1" dirty="0" smtClean="0">
                <a:solidFill>
                  <a:schemeClr val="tx1"/>
                </a:solidFill>
              </a:rPr>
              <a:t>Pizza Restaurant Costs of per </a:t>
            </a:r>
            <a:r>
              <a:rPr lang="en-US" sz="2000" b="1" dirty="0">
                <a:solidFill>
                  <a:schemeClr val="tx1"/>
                </a:solidFill>
              </a:rPr>
              <a:t>Year</a:t>
            </a:r>
          </a:p>
        </p:txBody>
      </p:sp>
      <p:sp>
        <p:nvSpPr>
          <p:cNvPr id="8" name="Rectangle 145"/>
          <p:cNvSpPr>
            <a:spLocks noChangeArrowheads="1"/>
          </p:cNvSpPr>
          <p:nvPr/>
        </p:nvSpPr>
        <p:spPr bwMode="auto">
          <a:xfrm>
            <a:off x="766762" y="525122"/>
            <a:ext cx="76104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en-US" sz="2000" b="1" dirty="0"/>
              <a:t>Implicit Costs versus Explicit Costs</a:t>
            </a:r>
          </a:p>
        </p:txBody>
      </p:sp>
    </p:spTree>
    <p:extLst>
      <p:ext uri="{BB962C8B-B14F-4D97-AF65-F5344CB8AC3E}">
        <p14:creationId xmlns:p14="http://schemas.microsoft.com/office/powerpoint/2010/main" val="139566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8229600" cy="5867400"/>
          </a:xfrm>
        </p:spPr>
        <p:txBody>
          <a:bodyPr/>
          <a:lstStyle/>
          <a:p>
            <a:pPr marL="609600" indent="-609600">
              <a:buNone/>
            </a:pPr>
            <a:r>
              <a:rPr lang="en-US" sz="2000" b="1" dirty="0"/>
              <a:t>Production function  </a:t>
            </a:r>
            <a:r>
              <a:rPr lang="en-US" sz="2000" dirty="0"/>
              <a:t>The relationship between the inputs employed by a firm and the maximum output it can produce with those inputs</a:t>
            </a:r>
            <a:r>
              <a:rPr lang="en-US" sz="2000" dirty="0" smtClean="0"/>
              <a:t>.</a:t>
            </a:r>
          </a:p>
          <a:p>
            <a:pPr marL="609600" indent="-609600">
              <a:buNone/>
            </a:pPr>
            <a:endParaRPr lang="en-US" sz="2000" dirty="0"/>
          </a:p>
          <a:p>
            <a:pPr marL="609600" indent="-609600">
              <a:buNone/>
            </a:pPr>
            <a:endParaRPr lang="en-US" sz="2000" dirty="0" smtClean="0"/>
          </a:p>
          <a:p>
            <a:pPr marL="609600" indent="-609600">
              <a:buNone/>
            </a:pPr>
            <a:r>
              <a:rPr lang="en-US" sz="2000" dirty="0" smtClean="0"/>
              <a:t>In the short run, what is true about the production function?</a:t>
            </a:r>
          </a:p>
          <a:p>
            <a:pPr marL="609600" indent="-609600">
              <a:buNone/>
            </a:pPr>
            <a:endParaRPr lang="en-US" sz="2000" dirty="0"/>
          </a:p>
          <a:p>
            <a:pPr marL="609600" indent="-609600">
              <a:buNone/>
            </a:pPr>
            <a:endParaRPr lang="en-US" sz="2000" dirty="0" smtClean="0"/>
          </a:p>
          <a:p>
            <a:pPr marL="609600" indent="-609600">
              <a:buNone/>
            </a:pPr>
            <a:r>
              <a:rPr lang="en-US" sz="2000" b="1" u="sng" dirty="0" smtClean="0"/>
              <a:t>A first look at the relationship between production and costs</a:t>
            </a:r>
            <a:endParaRPr lang="en-US" sz="2000" b="1" u="sng" dirty="0"/>
          </a:p>
          <a:p>
            <a:pPr marL="609600" indent="-609600">
              <a:buNone/>
            </a:pPr>
            <a:endParaRPr lang="en-US" sz="2000" b="1" dirty="0" smtClean="0"/>
          </a:p>
          <a:p>
            <a:pPr marL="609600" indent="-609600">
              <a:buNone/>
            </a:pPr>
            <a:r>
              <a:rPr lang="en-US" sz="2000" b="1" dirty="0" smtClean="0"/>
              <a:t>Average </a:t>
            </a:r>
            <a:r>
              <a:rPr lang="en-US" sz="2000" b="1" dirty="0"/>
              <a:t>total cost  </a:t>
            </a:r>
            <a:r>
              <a:rPr lang="en-US" sz="2000" dirty="0"/>
              <a:t>Total cost divided by the quantity of output produced.</a:t>
            </a:r>
          </a:p>
          <a:p>
            <a:pPr marL="609600" indent="-609600">
              <a:buNone/>
            </a:pPr>
            <a:endParaRPr lang="en-US" sz="2000" dirty="0"/>
          </a:p>
          <a:p>
            <a:pPr marL="609600" indent="-609600">
              <a:buNone/>
            </a:pPr>
            <a:endParaRPr lang="en-US" sz="2000" dirty="0"/>
          </a:p>
          <a:p>
            <a:pPr marL="609600" indent="-609600">
              <a:buFont typeface="Wingdings" pitchFamily="2" charset="2"/>
              <a:buNone/>
            </a:pP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381000" y="1066801"/>
            <a:ext cx="838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spcAft>
                <a:spcPct val="50000"/>
              </a:spcAft>
            </a:pPr>
            <a:endParaRPr lang="en-US" sz="2000" dirty="0" smtClean="0"/>
          </a:p>
          <a:p>
            <a:pPr>
              <a:spcBef>
                <a:spcPct val="20000"/>
              </a:spcBef>
              <a:spcAft>
                <a:spcPct val="50000"/>
              </a:spcAf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625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1066801"/>
            <a:ext cx="838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spcAft>
                <a:spcPct val="50000"/>
              </a:spcAft>
            </a:pPr>
            <a:endParaRPr lang="en-US" sz="2000" dirty="0" smtClean="0"/>
          </a:p>
          <a:p>
            <a:pPr>
              <a:spcBef>
                <a:spcPct val="20000"/>
              </a:spcBef>
              <a:spcAft>
                <a:spcPct val="50000"/>
              </a:spcAft>
            </a:pPr>
            <a:endParaRPr lang="en-US" sz="2000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65447" y="570705"/>
            <a:ext cx="7239000" cy="369332"/>
          </a:xfrm>
          <a:prstGeom prst="rect">
            <a:avLst/>
          </a:prstGeom>
          <a:solidFill>
            <a:srgbClr val="B9D2C1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Short-Run Production and </a:t>
            </a:r>
            <a:r>
              <a:rPr lang="en-US" sz="1800" b="1" dirty="0" smtClean="0">
                <a:solidFill>
                  <a:schemeClr val="tx1"/>
                </a:solidFill>
              </a:rPr>
              <a:t>Cost at </a:t>
            </a:r>
            <a:r>
              <a:rPr lang="en-US" sz="1800" b="1" dirty="0">
                <a:solidFill>
                  <a:schemeClr val="tx1"/>
                </a:solidFill>
              </a:rPr>
              <a:t>Jill Johnson’s Restaurant</a:t>
            </a:r>
          </a:p>
        </p:txBody>
      </p:sp>
      <p:graphicFrame>
        <p:nvGraphicFramePr>
          <p:cNvPr id="6" name="Group 6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9187353"/>
              </p:ext>
            </p:extLst>
          </p:nvPr>
        </p:nvGraphicFramePr>
        <p:xfrm>
          <a:off x="266700" y="2286000"/>
          <a:ext cx="8610600" cy="3505197"/>
        </p:xfrm>
        <a:graphic>
          <a:graphicData uri="http://schemas.openxmlformats.org/drawingml/2006/table">
            <a:tbl>
              <a:tblPr/>
              <a:tblGrid>
                <a:gridCol w="1230326"/>
                <a:gridCol w="1230325"/>
                <a:gridCol w="1213541"/>
                <a:gridCol w="1247110"/>
                <a:gridCol w="1466991"/>
                <a:gridCol w="1059121"/>
                <a:gridCol w="1163186"/>
              </a:tblGrid>
              <a:tr h="922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4B3"/>
                          </a:solidFill>
                          <a:effectLst/>
                          <a:latin typeface="Arial" charset="0"/>
                        </a:rPr>
                        <a:t>QUANTITY </a:t>
                      </a:r>
                      <a:b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4B3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4B3"/>
                          </a:solidFill>
                          <a:effectLst/>
                          <a:latin typeface="Arial" charset="0"/>
                        </a:rPr>
                        <a:t>OF WORKERS</a:t>
                      </a:r>
                    </a:p>
                  </a:txBody>
                  <a:tcPr marL="0" marR="0"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4B3"/>
                          </a:solidFill>
                          <a:effectLst/>
                          <a:latin typeface="Arial" charset="0"/>
                        </a:rPr>
                        <a:t>QUANTITY </a:t>
                      </a:r>
                      <a:b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4B3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4B3"/>
                          </a:solidFill>
                          <a:effectLst/>
                          <a:latin typeface="Arial" charset="0"/>
                        </a:rPr>
                        <a:t>OF </a:t>
                      </a:r>
                      <a:b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4B3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4B3"/>
                          </a:solidFill>
                          <a:effectLst/>
                          <a:latin typeface="Arial" charset="0"/>
                        </a:rPr>
                        <a:t>PIZZA OVENS</a:t>
                      </a:r>
                    </a:p>
                  </a:txBody>
                  <a:tcPr marL="0" marR="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4B3"/>
                          </a:solidFill>
                          <a:effectLst/>
                          <a:latin typeface="Arial" charset="0"/>
                        </a:rPr>
                        <a:t>QUANTITY OF </a:t>
                      </a:r>
                      <a:b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4B3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4B3"/>
                          </a:solidFill>
                          <a:effectLst/>
                          <a:latin typeface="Arial" charset="0"/>
                        </a:rPr>
                        <a:t>PIZZAS </a:t>
                      </a:r>
                      <a:b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4B3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4B3"/>
                          </a:solidFill>
                          <a:effectLst/>
                          <a:latin typeface="Arial" charset="0"/>
                        </a:rPr>
                        <a:t>PER WEEK</a:t>
                      </a:r>
                    </a:p>
                  </a:txBody>
                  <a:tcPr marL="0" marR="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4B3"/>
                          </a:solidFill>
                          <a:effectLst/>
                          <a:latin typeface="Arial" charset="0"/>
                        </a:rPr>
                        <a:t>COST OF </a:t>
                      </a:r>
                      <a:b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4B3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4B3"/>
                          </a:solidFill>
                          <a:effectLst/>
                          <a:latin typeface="Arial" charset="0"/>
                        </a:rPr>
                        <a:t>PIZZA OVENS (FIXED COST)</a:t>
                      </a:r>
                    </a:p>
                  </a:txBody>
                  <a:tcPr marL="0" marR="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4B3"/>
                          </a:solidFill>
                          <a:effectLst/>
                          <a:latin typeface="Arial" charset="0"/>
                        </a:rPr>
                        <a:t>COST OF </a:t>
                      </a:r>
                      <a:b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4B3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4B3"/>
                          </a:solidFill>
                          <a:effectLst/>
                          <a:latin typeface="Arial" charset="0"/>
                        </a:rPr>
                        <a:t>WORKERS (VARIABLE COST)</a:t>
                      </a:r>
                    </a:p>
                  </a:txBody>
                  <a:tcPr marL="0" marR="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4B3"/>
                          </a:solidFill>
                          <a:effectLst/>
                          <a:latin typeface="Arial" charset="0"/>
                        </a:rPr>
                        <a:t>TOTAL COST OF PIZZAS</a:t>
                      </a:r>
                      <a:b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4B3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4B3"/>
                          </a:solidFill>
                          <a:effectLst/>
                          <a:latin typeface="Arial" charset="0"/>
                        </a:rPr>
                        <a:t>PER WEEK</a:t>
                      </a:r>
                    </a:p>
                  </a:txBody>
                  <a:tcPr marL="0" marR="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4B3"/>
                          </a:solidFill>
                          <a:effectLst/>
                          <a:latin typeface="Arial" charset="0"/>
                        </a:rPr>
                        <a:t>COST PER PIZZA (AVERAGE TOTAL COST)</a:t>
                      </a:r>
                    </a:p>
                  </a:txBody>
                  <a:tcPr marL="0" marR="0"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9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R="0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R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R="41148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$800</a:t>
                      </a:r>
                    </a:p>
                  </a:txBody>
                  <a:tcPr marR="36576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$0</a:t>
                      </a:r>
                    </a:p>
                  </a:txBody>
                  <a:tcPr marR="50292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$800</a:t>
                      </a:r>
                    </a:p>
                  </a:txBody>
                  <a:tcPr marR="27432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—</a:t>
                      </a:r>
                    </a:p>
                  </a:txBody>
                  <a:tcPr marR="411480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9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R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</a:t>
                      </a:r>
                    </a:p>
                  </a:txBody>
                  <a:tcPr marR="41148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800</a:t>
                      </a:r>
                    </a:p>
                  </a:txBody>
                  <a:tcPr marR="36576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650</a:t>
                      </a:r>
                    </a:p>
                  </a:txBody>
                  <a:tcPr marR="5029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1,450</a:t>
                      </a:r>
                    </a:p>
                  </a:txBody>
                  <a:tcPr marR="2743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$7.25</a:t>
                      </a:r>
                    </a:p>
                  </a:txBody>
                  <a:tcPr marR="32004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9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R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450</a:t>
                      </a:r>
                    </a:p>
                  </a:txBody>
                  <a:tcPr marR="41148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800</a:t>
                      </a:r>
                    </a:p>
                  </a:txBody>
                  <a:tcPr marR="36576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1,300</a:t>
                      </a:r>
                    </a:p>
                  </a:txBody>
                  <a:tcPr marR="5029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2,100</a:t>
                      </a:r>
                    </a:p>
                  </a:txBody>
                  <a:tcPr marR="2743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4.67</a:t>
                      </a:r>
                    </a:p>
                  </a:txBody>
                  <a:tcPr marR="32004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9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R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550</a:t>
                      </a:r>
                    </a:p>
                  </a:txBody>
                  <a:tcPr marR="41148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800</a:t>
                      </a:r>
                    </a:p>
                  </a:txBody>
                  <a:tcPr marR="36576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1,950</a:t>
                      </a:r>
                    </a:p>
                  </a:txBody>
                  <a:tcPr marR="5029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2,750</a:t>
                      </a:r>
                    </a:p>
                  </a:txBody>
                  <a:tcPr marR="2743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5.00</a:t>
                      </a:r>
                    </a:p>
                  </a:txBody>
                  <a:tcPr marR="32004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9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R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600</a:t>
                      </a:r>
                    </a:p>
                  </a:txBody>
                  <a:tcPr marR="41148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800</a:t>
                      </a:r>
                    </a:p>
                  </a:txBody>
                  <a:tcPr marR="36576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2,600</a:t>
                      </a:r>
                    </a:p>
                  </a:txBody>
                  <a:tcPr marR="5029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3,400</a:t>
                      </a:r>
                    </a:p>
                  </a:txBody>
                  <a:tcPr marR="2743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5.67</a:t>
                      </a:r>
                    </a:p>
                  </a:txBody>
                  <a:tcPr marR="32004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9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R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625</a:t>
                      </a:r>
                    </a:p>
                  </a:txBody>
                  <a:tcPr marR="41148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800</a:t>
                      </a:r>
                    </a:p>
                  </a:txBody>
                  <a:tcPr marR="36576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3,250</a:t>
                      </a:r>
                    </a:p>
                  </a:txBody>
                  <a:tcPr marR="5029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4,050</a:t>
                      </a:r>
                    </a:p>
                  </a:txBody>
                  <a:tcPr marR="2743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6.48</a:t>
                      </a:r>
                    </a:p>
                  </a:txBody>
                  <a:tcPr marR="32004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9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R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640</a:t>
                      </a:r>
                    </a:p>
                  </a:txBody>
                  <a:tcPr marR="41148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800</a:t>
                      </a:r>
                    </a:p>
                  </a:txBody>
                  <a:tcPr marR="36576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3,900</a:t>
                      </a:r>
                    </a:p>
                  </a:txBody>
                  <a:tcPr marR="5029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4,700</a:t>
                      </a:r>
                    </a:p>
                  </a:txBody>
                  <a:tcPr marR="2743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7.34</a:t>
                      </a:r>
                    </a:p>
                  </a:txBody>
                  <a:tcPr marR="32004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621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240666" y="609600"/>
            <a:ext cx="8508699" cy="369332"/>
          </a:xfrm>
          <a:prstGeom prst="rect">
            <a:avLst/>
          </a:prstGeom>
          <a:solidFill>
            <a:srgbClr val="B9D2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Graphing Total Cost and Average Total Cost at Jill Johnson’s Restaurant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19" y="1680967"/>
            <a:ext cx="3887786" cy="397087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19" y="1680967"/>
            <a:ext cx="3887786" cy="397087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19" y="1680967"/>
            <a:ext cx="3887786" cy="397087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19" y="1680967"/>
            <a:ext cx="3887786" cy="397087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19" y="1680967"/>
            <a:ext cx="3887786" cy="397087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19" y="1680967"/>
            <a:ext cx="3887786" cy="397087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894" y="1693074"/>
            <a:ext cx="4077466" cy="402137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894" y="1693074"/>
            <a:ext cx="4077466" cy="402137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894" y="1693074"/>
            <a:ext cx="4077466" cy="402137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894" y="1693074"/>
            <a:ext cx="4077466" cy="402137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894" y="1693074"/>
            <a:ext cx="4077466" cy="402137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894" y="1693074"/>
            <a:ext cx="4077466" cy="402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678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25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75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25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750"/>
                            </p:stCondLst>
                            <p:childTnLst>
                              <p:par>
                                <p:cTn id="5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4153</TotalTime>
  <Words>1038</Words>
  <Application>Microsoft Office PowerPoint</Application>
  <PresentationFormat>On-screen Show (4:3)</PresentationFormat>
  <Paragraphs>265</Paragraphs>
  <Slides>23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Pixel</vt:lpstr>
      <vt:lpstr>Chapter 11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Texas A&amp;M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creator>Michael Nelson</dc:creator>
  <cp:lastModifiedBy>Nelson, Mike</cp:lastModifiedBy>
  <cp:revision>242</cp:revision>
  <cp:lastPrinted>2012-04-24T20:20:50Z</cp:lastPrinted>
  <dcterms:created xsi:type="dcterms:W3CDTF">2008-09-06T14:47:19Z</dcterms:created>
  <dcterms:modified xsi:type="dcterms:W3CDTF">2015-05-01T21:22:31Z</dcterms:modified>
</cp:coreProperties>
</file>