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7" r:id="rId2"/>
    <p:sldId id="288" r:id="rId3"/>
    <p:sldId id="280" r:id="rId4"/>
    <p:sldId id="289" r:id="rId5"/>
    <p:sldId id="290" r:id="rId6"/>
    <p:sldId id="291" r:id="rId7"/>
    <p:sldId id="282" r:id="rId8"/>
    <p:sldId id="295" r:id="rId9"/>
    <p:sldId id="296" r:id="rId10"/>
    <p:sldId id="297" r:id="rId11"/>
    <p:sldId id="285" r:id="rId12"/>
    <p:sldId id="300" r:id="rId13"/>
    <p:sldId id="301" r:id="rId14"/>
    <p:sldId id="304" r:id="rId15"/>
    <p:sldId id="281" r:id="rId16"/>
    <p:sldId id="298" r:id="rId17"/>
    <p:sldId id="299" r:id="rId18"/>
    <p:sldId id="305" r:id="rId19"/>
    <p:sldId id="313" r:id="rId20"/>
    <p:sldId id="303" r:id="rId21"/>
    <p:sldId id="308" r:id="rId22"/>
    <p:sldId id="302" r:id="rId23"/>
    <p:sldId id="309" r:id="rId24"/>
    <p:sldId id="310" r:id="rId25"/>
    <p:sldId id="283" r:id="rId26"/>
    <p:sldId id="311" r:id="rId27"/>
    <p:sldId id="312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886"/>
    </p:cViewPr>
  </p:sorterViewPr>
  <p:notesViewPr>
    <p:cSldViewPr>
      <p:cViewPr varScale="1">
        <p:scale>
          <a:sx n="84" d="100"/>
          <a:sy n="84" d="100"/>
        </p:scale>
        <p:origin x="-37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9C66C-E960-47EE-81CD-DA9D27465E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0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8403C9D-69B3-44C3-9144-D3D53D4F4A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5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0697-4459-44BF-B304-AEE150B08324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Economics!</a:t>
            </a:r>
          </a:p>
          <a:p>
            <a:endParaRPr lang="en-US" dirty="0"/>
          </a:p>
          <a:p>
            <a:r>
              <a:rPr lang="en-US" dirty="0"/>
              <a:t>Does this work?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73F3CB50-446D-4ED2-A2FB-2BEBE53FCAD9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13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E586BE7D-06A1-4710-91CE-16B2C9C835EF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300" b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DC202688-97AE-4D15-A6C6-B41D01DDDB01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z="1300" b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8F6E663E-524C-417C-B55A-EAF121B9085F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3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fld id="{3364FFB7-B012-4A03-AD25-6D662B3BD40F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3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45A0435E-348E-431E-82DD-B1EE7AAD8D49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z="1300" b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2C32946B-2CE4-4CB0-A3AC-17FA12463214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z="1300" b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2C32946B-2CE4-4CB0-A3AC-17FA12463214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z="1300" b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8F6E663E-524C-417C-B55A-EAF121B9085F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13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FDCBD7DC-7113-447C-91E7-2F8F963CF136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13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00F8E0E6-1EB0-4A93-9139-9F7BEAC6AF77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13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03C9D-69B3-44C3-9144-D3D53D4F4A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91EE1333-96B9-48F3-9FB6-702E8947695E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1300" b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10000"/>
              </a:spcBef>
              <a:spcAft>
                <a:spcPct val="10000"/>
              </a:spcAft>
              <a:defRPr sz="15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fld id="{DFE6D64E-E68D-4B31-80C0-903D1EF9A8B4}" type="slidenum">
              <a:rPr lang="en-US" sz="1300" b="0"/>
              <a:pPr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3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922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2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23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23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7DD4713-875F-45F8-BF39-CFDB71375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735B38-6639-4076-BBBC-7135697C985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6BF83-E4DA-4F1D-B6D8-CC8310BFAA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EBF2BE9-5F8B-430E-A33A-3ECBEE0D00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365125"/>
            <a:ext cx="7339013" cy="931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36600" y="1296988"/>
            <a:ext cx="7867650" cy="475932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69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2DE238-8C7F-4781-A033-FD1F0C1823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8FC666-8B1D-40BD-841B-5B5C9F551C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0319E0-6290-4384-B3DE-9F0566BE8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F51D35-54BA-40C1-A8F1-8940B7261C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22CC17-46FF-4ACA-8EAF-299E24A32F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AE26EA-5162-47AA-BF78-BB3D43A764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E03CCC-A002-4142-942E-39BD6A6526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FEEAE3-A0CE-42F4-B197-D6EBE5EC9C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319069AB-DEB9-48DF-8D3E-1EC50B78DBF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820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</a:t>
            </a:r>
            <a:r>
              <a:rPr lang="en-US" smtClean="0"/>
              <a:t>12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267200"/>
            <a:ext cx="6477000" cy="1752600"/>
          </a:xfrm>
        </p:spPr>
        <p:txBody>
          <a:bodyPr/>
          <a:lstStyle/>
          <a:p>
            <a:r>
              <a:rPr lang="en-US" dirty="0" smtClean="0"/>
              <a:t>Firms in Perfectly Competitive Markets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772" y="533400"/>
            <a:ext cx="8205787" cy="685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64B3"/>
                </a:solidFill>
              </a:rPr>
              <a:t>Illustrating Profit or Loss on the Average Cost Curve Graph</a:t>
            </a: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381001" y="1362075"/>
            <a:ext cx="38099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5000"/>
              </a:spcBef>
              <a:spcAft>
                <a:spcPct val="5000"/>
              </a:spcAft>
            </a:pP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Profit = (</a:t>
            </a:r>
            <a:r>
              <a:rPr lang="en-US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TC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2438400"/>
            <a:ext cx="3048000" cy="833438"/>
            <a:chOff x="1879" y="1488"/>
            <a:chExt cx="2009" cy="549"/>
          </a:xfrm>
        </p:grpSpPr>
        <p:graphicFrame>
          <p:nvGraphicFramePr>
            <p:cNvPr id="15370" name="Object 8"/>
            <p:cNvGraphicFramePr>
              <a:graphicFrameLocks noChangeAspect="1"/>
            </p:cNvGraphicFramePr>
            <p:nvPr/>
          </p:nvGraphicFramePr>
          <p:xfrm>
            <a:off x="2700" y="1490"/>
            <a:ext cx="792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" name="Equation" r:id="rId4" imgW="634725" imgH="418918" progId="Equation.3">
                    <p:embed/>
                  </p:oleObj>
                </mc:Choice>
                <mc:Fallback>
                  <p:oleObj name="Equation" r:id="rId4" imgW="634725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1490"/>
                          <a:ext cx="792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1" name="Group 9"/>
            <p:cNvGrpSpPr>
              <a:grpSpLocks/>
            </p:cNvGrpSpPr>
            <p:nvPr/>
          </p:nvGrpSpPr>
          <p:grpSpPr bwMode="auto">
            <a:xfrm>
              <a:off x="1879" y="1488"/>
              <a:ext cx="2009" cy="549"/>
              <a:chOff x="1879" y="1488"/>
              <a:chExt cx="2009" cy="549"/>
            </a:xfrm>
          </p:grpSpPr>
          <p:graphicFrame>
            <p:nvGraphicFramePr>
              <p:cNvPr id="15372" name="Object 10"/>
              <p:cNvGraphicFramePr>
                <a:graphicFrameLocks noChangeAspect="1"/>
              </p:cNvGraphicFramePr>
              <p:nvPr/>
            </p:nvGraphicFramePr>
            <p:xfrm>
              <a:off x="1879" y="1490"/>
              <a:ext cx="719" cy="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7" name="Equation" r:id="rId6" imgW="545863" imgH="418918" progId="Equation.3">
                      <p:embed/>
                    </p:oleObj>
                  </mc:Choice>
                  <mc:Fallback>
                    <p:oleObj name="Equation" r:id="rId6" imgW="545863" imgH="4189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9" y="1490"/>
                            <a:ext cx="719" cy="5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3" name="Object 11"/>
              <p:cNvGraphicFramePr>
                <a:graphicFrameLocks noChangeAspect="1"/>
              </p:cNvGraphicFramePr>
              <p:nvPr/>
            </p:nvGraphicFramePr>
            <p:xfrm>
              <a:off x="3552" y="1488"/>
              <a:ext cx="336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8" name="Equation" r:id="rId8" imgW="266584" imgH="418918" progId="Equation.3">
                      <p:embed/>
                    </p:oleObj>
                  </mc:Choice>
                  <mc:Fallback>
                    <p:oleObj name="Equation" r:id="rId8" imgW="266584" imgH="4189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488"/>
                            <a:ext cx="336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919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802147"/>
              </p:ext>
            </p:extLst>
          </p:nvPr>
        </p:nvGraphicFramePr>
        <p:xfrm>
          <a:off x="5105400" y="2399506"/>
          <a:ext cx="22796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Equation" r:id="rId10" imgW="1473200" imgH="546100" progId="">
                  <p:embed/>
                </p:oleObj>
              </mc:Choice>
              <mc:Fallback>
                <p:oleObj name="Equation" r:id="rId10" imgW="1473200" imgH="546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99506"/>
                        <a:ext cx="22796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65" name="Rectangle 13"/>
          <p:cNvSpPr>
            <a:spLocks noChangeArrowheads="1"/>
          </p:cNvSpPr>
          <p:nvPr/>
        </p:nvSpPr>
        <p:spPr bwMode="auto">
          <a:xfrm>
            <a:off x="471710" y="4627816"/>
            <a:ext cx="408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5000"/>
              </a:spcBef>
              <a:spcAft>
                <a:spcPct val="5000"/>
              </a:spcAft>
            </a:pP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Profit = (</a:t>
            </a:r>
            <a:r>
              <a:rPr lang="en-US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ATC</a:t>
            </a: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x </a:t>
            </a:r>
            <a:r>
              <a:rPr lang="en-US" sz="24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9566" name="Rectangle 14"/>
          <p:cNvSpPr>
            <a:spLocks noChangeArrowheads="1"/>
          </p:cNvSpPr>
          <p:nvPr/>
        </p:nvSpPr>
        <p:spPr bwMode="auto">
          <a:xfrm>
            <a:off x="3733800" y="2590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5000"/>
              </a:spcBef>
              <a:spcAft>
                <a:spcPct val="5000"/>
              </a:spcAft>
            </a:pPr>
            <a:r>
              <a:rPr lang="en-US" sz="24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883569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4" grpId="0"/>
      <p:bldP spid="919558" grpId="0"/>
      <p:bldP spid="919565" grpId="0"/>
      <p:bldP spid="9195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976776" y="1219200"/>
            <a:ext cx="7211787" cy="4952093"/>
            <a:chOff x="1683" y="1716"/>
            <a:chExt cx="7950" cy="5459"/>
          </a:xfrm>
        </p:grpSpPr>
        <p:sp>
          <p:nvSpPr>
            <p:cNvPr id="5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800" y="1716"/>
              <a:ext cx="7635" cy="5040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 flipV="1">
              <a:off x="2160" y="1896"/>
              <a:ext cx="0" cy="4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160" y="6576"/>
              <a:ext cx="66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160" y="4152"/>
              <a:ext cx="57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520" y="2077"/>
              <a:ext cx="4860" cy="4289"/>
            </a:xfrm>
            <a:custGeom>
              <a:avLst/>
              <a:gdLst>
                <a:gd name="T0" fmla="*/ 0 w 4860"/>
                <a:gd name="T1" fmla="*/ 3060 h 4290"/>
                <a:gd name="T2" fmla="*/ 1980 w 4860"/>
                <a:gd name="T3" fmla="*/ 3780 h 4290"/>
                <a:gd name="T4" fmla="*/ 4860 w 4860"/>
                <a:gd name="T5" fmla="*/ 0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0" h="4290">
                  <a:moveTo>
                    <a:pt x="0" y="3060"/>
                  </a:moveTo>
                  <a:cubicBezTo>
                    <a:pt x="585" y="3675"/>
                    <a:pt x="1170" y="4290"/>
                    <a:pt x="1980" y="3780"/>
                  </a:cubicBezTo>
                  <a:cubicBezTo>
                    <a:pt x="2790" y="3270"/>
                    <a:pt x="4380" y="630"/>
                    <a:pt x="486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477" y="3668"/>
              <a:ext cx="3960" cy="1321"/>
            </a:xfrm>
            <a:custGeom>
              <a:avLst/>
              <a:gdLst>
                <a:gd name="T0" fmla="*/ 0 w 3960"/>
                <a:gd name="T1" fmla="*/ 360 h 1320"/>
                <a:gd name="T2" fmla="*/ 1980 w 3960"/>
                <a:gd name="T3" fmla="*/ 1260 h 1320"/>
                <a:gd name="T4" fmla="*/ 3960 w 3960"/>
                <a:gd name="T5" fmla="*/ 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60" h="1320">
                  <a:moveTo>
                    <a:pt x="0" y="360"/>
                  </a:moveTo>
                  <a:cubicBezTo>
                    <a:pt x="660" y="840"/>
                    <a:pt x="1320" y="1320"/>
                    <a:pt x="1980" y="1260"/>
                  </a:cubicBezTo>
                  <a:cubicBezTo>
                    <a:pt x="2640" y="1200"/>
                    <a:pt x="3630" y="210"/>
                    <a:pt x="396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560" y="1716"/>
              <a:ext cx="67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7335" y="3277"/>
              <a:ext cx="900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ATC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7299" y="4329"/>
              <a:ext cx="2334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Demand=MR=AR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683" y="1806"/>
              <a:ext cx="351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8792" y="6756"/>
              <a:ext cx="67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24000" y="54506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“Economic Profits” on the Graph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976776" y="1219200"/>
            <a:ext cx="7061201" cy="4952093"/>
            <a:chOff x="1683" y="1716"/>
            <a:chExt cx="7784" cy="5459"/>
          </a:xfrm>
        </p:grpSpPr>
        <p:sp>
          <p:nvSpPr>
            <p:cNvPr id="5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767" y="1772"/>
              <a:ext cx="7635" cy="5040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 flipV="1">
              <a:off x="2160" y="1896"/>
              <a:ext cx="0" cy="4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160" y="6576"/>
              <a:ext cx="66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138" y="4908"/>
              <a:ext cx="57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520" y="2077"/>
              <a:ext cx="4860" cy="4289"/>
            </a:xfrm>
            <a:custGeom>
              <a:avLst/>
              <a:gdLst>
                <a:gd name="T0" fmla="*/ 0 w 4860"/>
                <a:gd name="T1" fmla="*/ 3060 h 4290"/>
                <a:gd name="T2" fmla="*/ 1980 w 4860"/>
                <a:gd name="T3" fmla="*/ 3780 h 4290"/>
                <a:gd name="T4" fmla="*/ 4860 w 4860"/>
                <a:gd name="T5" fmla="*/ 0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0" h="4290">
                  <a:moveTo>
                    <a:pt x="0" y="3060"/>
                  </a:moveTo>
                  <a:cubicBezTo>
                    <a:pt x="585" y="3675"/>
                    <a:pt x="1170" y="4290"/>
                    <a:pt x="1980" y="3780"/>
                  </a:cubicBezTo>
                  <a:cubicBezTo>
                    <a:pt x="2790" y="3270"/>
                    <a:pt x="4380" y="630"/>
                    <a:pt x="486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466" y="3630"/>
              <a:ext cx="3960" cy="1321"/>
            </a:xfrm>
            <a:custGeom>
              <a:avLst/>
              <a:gdLst>
                <a:gd name="T0" fmla="*/ 0 w 3960"/>
                <a:gd name="T1" fmla="*/ 360 h 1320"/>
                <a:gd name="T2" fmla="*/ 1980 w 3960"/>
                <a:gd name="T3" fmla="*/ 1260 h 1320"/>
                <a:gd name="T4" fmla="*/ 3960 w 3960"/>
                <a:gd name="T5" fmla="*/ 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60" h="1320">
                  <a:moveTo>
                    <a:pt x="0" y="360"/>
                  </a:moveTo>
                  <a:cubicBezTo>
                    <a:pt x="660" y="840"/>
                    <a:pt x="1320" y="1320"/>
                    <a:pt x="1980" y="1260"/>
                  </a:cubicBezTo>
                  <a:cubicBezTo>
                    <a:pt x="2640" y="1200"/>
                    <a:pt x="3630" y="210"/>
                    <a:pt x="396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560" y="1716"/>
              <a:ext cx="67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7335" y="3277"/>
              <a:ext cx="900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ATC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7068" y="4989"/>
              <a:ext cx="2334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Demand=MR=AR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683" y="1806"/>
              <a:ext cx="351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8792" y="6756"/>
              <a:ext cx="67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24000" y="545068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“Breaking even” on the Graph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976776" y="1219200"/>
            <a:ext cx="7061201" cy="4952093"/>
            <a:chOff x="1683" y="1716"/>
            <a:chExt cx="7784" cy="5459"/>
          </a:xfrm>
        </p:grpSpPr>
        <p:sp>
          <p:nvSpPr>
            <p:cNvPr id="5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767" y="1772"/>
              <a:ext cx="7635" cy="5040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 flipV="1">
              <a:off x="2160" y="1896"/>
              <a:ext cx="0" cy="4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160" y="6576"/>
              <a:ext cx="66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138" y="4908"/>
              <a:ext cx="57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520" y="2077"/>
              <a:ext cx="4860" cy="4289"/>
            </a:xfrm>
            <a:custGeom>
              <a:avLst/>
              <a:gdLst>
                <a:gd name="T0" fmla="*/ 0 w 4860"/>
                <a:gd name="T1" fmla="*/ 3060 h 4290"/>
                <a:gd name="T2" fmla="*/ 1980 w 4860"/>
                <a:gd name="T3" fmla="*/ 3780 h 4290"/>
                <a:gd name="T4" fmla="*/ 4860 w 4860"/>
                <a:gd name="T5" fmla="*/ 0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0" h="4290">
                  <a:moveTo>
                    <a:pt x="0" y="3060"/>
                  </a:moveTo>
                  <a:cubicBezTo>
                    <a:pt x="585" y="3675"/>
                    <a:pt x="1170" y="4290"/>
                    <a:pt x="1980" y="3780"/>
                  </a:cubicBezTo>
                  <a:cubicBezTo>
                    <a:pt x="2790" y="3270"/>
                    <a:pt x="4380" y="630"/>
                    <a:pt x="486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38" y="2901"/>
              <a:ext cx="3960" cy="1321"/>
            </a:xfrm>
            <a:custGeom>
              <a:avLst/>
              <a:gdLst>
                <a:gd name="T0" fmla="*/ 0 w 3960"/>
                <a:gd name="T1" fmla="*/ 360 h 1320"/>
                <a:gd name="T2" fmla="*/ 1980 w 3960"/>
                <a:gd name="T3" fmla="*/ 1260 h 1320"/>
                <a:gd name="T4" fmla="*/ 3960 w 3960"/>
                <a:gd name="T5" fmla="*/ 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60" h="1320">
                  <a:moveTo>
                    <a:pt x="0" y="360"/>
                  </a:moveTo>
                  <a:cubicBezTo>
                    <a:pt x="660" y="840"/>
                    <a:pt x="1320" y="1320"/>
                    <a:pt x="1980" y="1260"/>
                  </a:cubicBezTo>
                  <a:cubicBezTo>
                    <a:pt x="2640" y="1200"/>
                    <a:pt x="3630" y="210"/>
                    <a:pt x="396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560" y="1716"/>
              <a:ext cx="67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7998" y="2567"/>
              <a:ext cx="900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ATC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7068" y="4989"/>
              <a:ext cx="2334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Demand=MR=AR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683" y="1806"/>
              <a:ext cx="351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8792" y="6756"/>
              <a:ext cx="67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23999" y="545068"/>
            <a:ext cx="433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“Economic Losses” on the Graph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9" name="Rectangle 9"/>
          <p:cNvSpPr>
            <a:spLocks noChangeArrowheads="1"/>
          </p:cNvSpPr>
          <p:nvPr/>
        </p:nvSpPr>
        <p:spPr bwMode="auto">
          <a:xfrm>
            <a:off x="533400" y="1295400"/>
            <a:ext cx="640397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r>
              <a:rPr lang="en-US" sz="2000" b="0" dirty="0"/>
              <a:t> </a:t>
            </a:r>
            <a:r>
              <a:rPr lang="en-US" sz="2000" b="0" i="1" dirty="0"/>
              <a:t>P</a:t>
            </a:r>
            <a:r>
              <a:rPr lang="en-US" sz="2000" b="0" dirty="0"/>
              <a:t> &gt; </a:t>
            </a:r>
            <a:r>
              <a:rPr lang="en-US" sz="2000" b="0" i="1" dirty="0"/>
              <a:t>ATC</a:t>
            </a:r>
            <a:r>
              <a:rPr lang="en-US" sz="2000" b="0" dirty="0"/>
              <a:t>, which means the </a:t>
            </a:r>
            <a:r>
              <a:rPr lang="en-US" sz="2000" b="0" dirty="0" smtClean="0"/>
              <a:t>firm:</a:t>
            </a:r>
          </a:p>
          <a:p>
            <a:pPr marL="457200" indent="-457200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endParaRPr lang="en-US" sz="2000" dirty="0" smtClean="0"/>
          </a:p>
          <a:p>
            <a:pPr marL="457200" indent="-457200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endParaRPr lang="en-US" sz="2000" dirty="0"/>
          </a:p>
          <a:p>
            <a:pPr marL="457200" indent="-457200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r>
              <a:rPr lang="en-US" sz="2000" b="0" dirty="0" smtClean="0"/>
              <a:t> </a:t>
            </a:r>
            <a:r>
              <a:rPr lang="en-US" sz="2000" b="0" i="1" dirty="0"/>
              <a:t>P</a:t>
            </a:r>
            <a:r>
              <a:rPr lang="en-US" sz="2000" b="0" dirty="0"/>
              <a:t> = </a:t>
            </a:r>
            <a:r>
              <a:rPr lang="en-US" sz="2000" b="0" i="1" dirty="0"/>
              <a:t>ATC</a:t>
            </a:r>
            <a:r>
              <a:rPr lang="en-US" sz="2000" b="0" dirty="0"/>
              <a:t>, which means the </a:t>
            </a:r>
            <a:r>
              <a:rPr lang="en-US" sz="2000" b="0" dirty="0" smtClean="0"/>
              <a:t>firm:</a:t>
            </a:r>
          </a:p>
          <a:p>
            <a:pPr marL="457200" indent="-457200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endParaRPr lang="en-US" sz="2000" dirty="0"/>
          </a:p>
          <a:p>
            <a:pPr marL="457200" indent="-457200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endParaRPr lang="en-US" sz="2000" dirty="0" smtClean="0"/>
          </a:p>
          <a:p>
            <a:pPr marL="457200" indent="-457200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r>
              <a:rPr lang="en-US" sz="2000" b="0" dirty="0" smtClean="0"/>
              <a:t> </a:t>
            </a:r>
            <a:r>
              <a:rPr lang="en-US" sz="2000" b="0" i="1" dirty="0"/>
              <a:t>P</a:t>
            </a:r>
            <a:r>
              <a:rPr lang="en-US" sz="2000" b="0" dirty="0"/>
              <a:t> &lt; </a:t>
            </a:r>
            <a:r>
              <a:rPr lang="en-US" sz="2000" b="0" i="1" dirty="0"/>
              <a:t>ATC</a:t>
            </a:r>
            <a:r>
              <a:rPr lang="en-US" sz="2000" b="0" dirty="0"/>
              <a:t>, which means the </a:t>
            </a:r>
            <a:r>
              <a:rPr lang="en-US" sz="2000" b="0" dirty="0" smtClean="0"/>
              <a:t>firm:</a:t>
            </a:r>
            <a:endParaRPr lang="en-US" sz="2000" b="0" dirty="0"/>
          </a:p>
        </p:txBody>
      </p:sp>
      <p:sp>
        <p:nvSpPr>
          <p:cNvPr id="926730" name="Rectangle 10"/>
          <p:cNvSpPr>
            <a:spLocks noChangeArrowheads="1"/>
          </p:cNvSpPr>
          <p:nvPr/>
        </p:nvSpPr>
        <p:spPr bwMode="auto">
          <a:xfrm>
            <a:off x="228600" y="685800"/>
            <a:ext cx="82486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/>
              <a:t>Illustrating When a Firm Is Breaking Even or Operating at a Loss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04800" y="5486400"/>
            <a:ext cx="82486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All of the above refer to the </a:t>
            </a:r>
            <a:r>
              <a:rPr lang="en-US" sz="2000" i="1" dirty="0" smtClean="0"/>
              <a:t>profit-maximizing quantity of output</a:t>
            </a:r>
            <a:r>
              <a:rPr lang="en-US" sz="2000" dirty="0" smtClean="0"/>
              <a:t>.  That is, the Q at which: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2027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6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6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30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dirty="0" smtClean="0"/>
              <a:t>Should a firm suffering losses stay open in the short run?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b="1" dirty="0"/>
          </a:p>
          <a:p>
            <a:pPr marL="609600" indent="-609600">
              <a:buFont typeface="Wingdings" pitchFamily="2" charset="2"/>
              <a:buNone/>
            </a:pPr>
            <a:r>
              <a:rPr lang="en-US" sz="2000" dirty="0" smtClean="0"/>
              <a:t>It depends:</a:t>
            </a:r>
          </a:p>
          <a:p>
            <a:r>
              <a:rPr lang="en-US" sz="2000" dirty="0" smtClean="0"/>
              <a:t>Fixed Costs will have to be </a:t>
            </a:r>
            <a:r>
              <a:rPr lang="en-US" sz="2000" u="sng" dirty="0" smtClean="0"/>
              <a:t>paid regardless</a:t>
            </a:r>
            <a:r>
              <a:rPr lang="en-US" sz="2000" dirty="0" smtClean="0"/>
              <a:t> of the decision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Variable Costs </a:t>
            </a:r>
            <a:r>
              <a:rPr lang="en-US" sz="2000" u="sng" dirty="0" smtClean="0"/>
              <a:t>can be avoided</a:t>
            </a:r>
            <a:r>
              <a:rPr lang="en-US" sz="2000" dirty="0" smtClean="0"/>
              <a:t> if the firm shuts down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is the “decision rule”?</a:t>
            </a:r>
          </a:p>
          <a:p>
            <a:r>
              <a:rPr lang="en-US" sz="2000" dirty="0" smtClean="0"/>
              <a:t>If the revenues of staying open cover the variable costs, the stay open.  If not, shut down.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 P &gt; AVC then stay open.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If P &lt; AVC then shut down.</a:t>
            </a:r>
          </a:p>
          <a:p>
            <a:endParaRPr lang="en-US" sz="2000" dirty="0" smtClean="0"/>
          </a:p>
          <a:p>
            <a:r>
              <a:rPr lang="en-US" sz="2000" dirty="0" smtClean="0"/>
              <a:t>Note that all of this is for the short run.  What should this firm do in the long run if conditions don’t change?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89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914400" y="1276155"/>
            <a:ext cx="7593694" cy="4966607"/>
            <a:chOff x="1683" y="1700"/>
            <a:chExt cx="8371" cy="5475"/>
          </a:xfrm>
        </p:grpSpPr>
        <p:sp>
          <p:nvSpPr>
            <p:cNvPr id="5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780" y="1700"/>
              <a:ext cx="7635" cy="5040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 flipV="1">
              <a:off x="2160" y="1896"/>
              <a:ext cx="0" cy="4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160" y="6576"/>
              <a:ext cx="66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160" y="4761"/>
              <a:ext cx="57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520" y="2077"/>
              <a:ext cx="4860" cy="4289"/>
            </a:xfrm>
            <a:custGeom>
              <a:avLst/>
              <a:gdLst>
                <a:gd name="T0" fmla="*/ 0 w 4860"/>
                <a:gd name="T1" fmla="*/ 3060 h 4290"/>
                <a:gd name="T2" fmla="*/ 1980 w 4860"/>
                <a:gd name="T3" fmla="*/ 3780 h 4290"/>
                <a:gd name="T4" fmla="*/ 4860 w 4860"/>
                <a:gd name="T5" fmla="*/ 0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0" h="4290">
                  <a:moveTo>
                    <a:pt x="0" y="3060"/>
                  </a:moveTo>
                  <a:cubicBezTo>
                    <a:pt x="585" y="3675"/>
                    <a:pt x="1170" y="4290"/>
                    <a:pt x="1980" y="3780"/>
                  </a:cubicBezTo>
                  <a:cubicBezTo>
                    <a:pt x="2790" y="3270"/>
                    <a:pt x="4380" y="630"/>
                    <a:pt x="486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60" y="2976"/>
              <a:ext cx="3960" cy="1321"/>
            </a:xfrm>
            <a:custGeom>
              <a:avLst/>
              <a:gdLst>
                <a:gd name="T0" fmla="*/ 0 w 3960"/>
                <a:gd name="T1" fmla="*/ 360 h 1320"/>
                <a:gd name="T2" fmla="*/ 1980 w 3960"/>
                <a:gd name="T3" fmla="*/ 1260 h 1320"/>
                <a:gd name="T4" fmla="*/ 3960 w 3960"/>
                <a:gd name="T5" fmla="*/ 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60" h="1320">
                  <a:moveTo>
                    <a:pt x="0" y="360"/>
                  </a:moveTo>
                  <a:cubicBezTo>
                    <a:pt x="660" y="840"/>
                    <a:pt x="1320" y="1320"/>
                    <a:pt x="1980" y="1260"/>
                  </a:cubicBezTo>
                  <a:cubicBezTo>
                    <a:pt x="2640" y="1200"/>
                    <a:pt x="3630" y="210"/>
                    <a:pt x="396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240" y="3598"/>
              <a:ext cx="4320" cy="1950"/>
            </a:xfrm>
            <a:custGeom>
              <a:avLst/>
              <a:gdLst>
                <a:gd name="T0" fmla="*/ 0 w 4320"/>
                <a:gd name="T1" fmla="*/ 900 h 1950"/>
                <a:gd name="T2" fmla="*/ 1980 w 4320"/>
                <a:gd name="T3" fmla="*/ 1800 h 1950"/>
                <a:gd name="T4" fmla="*/ 4320 w 4320"/>
                <a:gd name="T5" fmla="*/ 0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" h="1950">
                  <a:moveTo>
                    <a:pt x="0" y="900"/>
                  </a:moveTo>
                  <a:cubicBezTo>
                    <a:pt x="630" y="1425"/>
                    <a:pt x="1260" y="1950"/>
                    <a:pt x="1980" y="1800"/>
                  </a:cubicBezTo>
                  <a:cubicBezTo>
                    <a:pt x="2700" y="1650"/>
                    <a:pt x="3930" y="300"/>
                    <a:pt x="432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560" y="1716"/>
              <a:ext cx="67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7920" y="2375"/>
              <a:ext cx="900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ATC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7746" y="3250"/>
              <a:ext cx="91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AVC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7720" y="4364"/>
              <a:ext cx="2334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Demand=MR=AR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683" y="1806"/>
              <a:ext cx="351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8792" y="6756"/>
              <a:ext cx="67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2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976776" y="1219200"/>
            <a:ext cx="7557408" cy="4952093"/>
            <a:chOff x="1683" y="1716"/>
            <a:chExt cx="8331" cy="5459"/>
          </a:xfrm>
        </p:grpSpPr>
        <p:sp>
          <p:nvSpPr>
            <p:cNvPr id="5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832" y="1716"/>
              <a:ext cx="7635" cy="5040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13"/>
            <p:cNvSpPr>
              <a:spLocks noChangeShapeType="1"/>
            </p:cNvSpPr>
            <p:nvPr/>
          </p:nvSpPr>
          <p:spPr bwMode="auto">
            <a:xfrm flipV="1">
              <a:off x="2160" y="1896"/>
              <a:ext cx="0" cy="46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160" y="6576"/>
              <a:ext cx="66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160" y="5315"/>
              <a:ext cx="576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520" y="2077"/>
              <a:ext cx="4860" cy="4289"/>
            </a:xfrm>
            <a:custGeom>
              <a:avLst/>
              <a:gdLst>
                <a:gd name="T0" fmla="*/ 0 w 4860"/>
                <a:gd name="T1" fmla="*/ 3060 h 4290"/>
                <a:gd name="T2" fmla="*/ 1980 w 4860"/>
                <a:gd name="T3" fmla="*/ 3780 h 4290"/>
                <a:gd name="T4" fmla="*/ 4860 w 4860"/>
                <a:gd name="T5" fmla="*/ 0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60" h="4290">
                  <a:moveTo>
                    <a:pt x="0" y="3060"/>
                  </a:moveTo>
                  <a:cubicBezTo>
                    <a:pt x="585" y="3675"/>
                    <a:pt x="1170" y="4290"/>
                    <a:pt x="1980" y="3780"/>
                  </a:cubicBezTo>
                  <a:cubicBezTo>
                    <a:pt x="2790" y="3270"/>
                    <a:pt x="4380" y="630"/>
                    <a:pt x="486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60" y="2976"/>
              <a:ext cx="3960" cy="1321"/>
            </a:xfrm>
            <a:custGeom>
              <a:avLst/>
              <a:gdLst>
                <a:gd name="T0" fmla="*/ 0 w 3960"/>
                <a:gd name="T1" fmla="*/ 360 h 1320"/>
                <a:gd name="T2" fmla="*/ 1980 w 3960"/>
                <a:gd name="T3" fmla="*/ 1260 h 1320"/>
                <a:gd name="T4" fmla="*/ 3960 w 3960"/>
                <a:gd name="T5" fmla="*/ 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60" h="1320">
                  <a:moveTo>
                    <a:pt x="0" y="360"/>
                  </a:moveTo>
                  <a:cubicBezTo>
                    <a:pt x="660" y="840"/>
                    <a:pt x="1320" y="1320"/>
                    <a:pt x="1980" y="1260"/>
                  </a:cubicBezTo>
                  <a:cubicBezTo>
                    <a:pt x="2640" y="1200"/>
                    <a:pt x="3630" y="210"/>
                    <a:pt x="396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600" y="3213"/>
              <a:ext cx="4320" cy="1950"/>
            </a:xfrm>
            <a:custGeom>
              <a:avLst/>
              <a:gdLst>
                <a:gd name="T0" fmla="*/ 0 w 4320"/>
                <a:gd name="T1" fmla="*/ 900 h 1950"/>
                <a:gd name="T2" fmla="*/ 1980 w 4320"/>
                <a:gd name="T3" fmla="*/ 1800 h 1950"/>
                <a:gd name="T4" fmla="*/ 4320 w 4320"/>
                <a:gd name="T5" fmla="*/ 0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" h="1950">
                  <a:moveTo>
                    <a:pt x="0" y="900"/>
                  </a:moveTo>
                  <a:cubicBezTo>
                    <a:pt x="630" y="1425"/>
                    <a:pt x="1260" y="1950"/>
                    <a:pt x="1980" y="1800"/>
                  </a:cubicBezTo>
                  <a:cubicBezTo>
                    <a:pt x="2700" y="1650"/>
                    <a:pt x="3930" y="300"/>
                    <a:pt x="432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560" y="1716"/>
              <a:ext cx="67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7920" y="2375"/>
              <a:ext cx="900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ATC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7932" y="2976"/>
              <a:ext cx="91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AVC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7680" y="4761"/>
              <a:ext cx="2334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Demand=MR=AR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683" y="1806"/>
              <a:ext cx="351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8792" y="6756"/>
              <a:ext cx="675" cy="4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Q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9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35" name="Rectangle 11"/>
          <p:cNvSpPr>
            <a:spLocks noChangeArrowheads="1"/>
          </p:cNvSpPr>
          <p:nvPr/>
        </p:nvSpPr>
        <p:spPr bwMode="auto">
          <a:xfrm>
            <a:off x="832399" y="551738"/>
            <a:ext cx="78438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/>
              <a:t>The Supply Curve of a Firm in the Short Run</a:t>
            </a:r>
          </a:p>
        </p:txBody>
      </p:sp>
      <p:pic>
        <p:nvPicPr>
          <p:cNvPr id="15" name="Picture 14" descr="Fig11-06_PPT_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9" y="1295400"/>
            <a:ext cx="7400925" cy="45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Fig11-06_PPT_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9" y="1295400"/>
            <a:ext cx="7400925" cy="45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Fig11-06_PPT_3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9" y="1295400"/>
            <a:ext cx="7400925" cy="45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Fig11-06_PPT_4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9" y="1295400"/>
            <a:ext cx="7400925" cy="45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Fig11-06_PPT_5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9" y="1295400"/>
            <a:ext cx="7400925" cy="45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Fig11-06_PPT_6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9" y="1295400"/>
            <a:ext cx="7400925" cy="45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Fig11-06_PPT_7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9" y="1295400"/>
            <a:ext cx="7400925" cy="450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45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578644" y="457200"/>
            <a:ext cx="8348662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8738" indent="-58738">
              <a:spcBef>
                <a:spcPct val="5000"/>
              </a:spcBef>
              <a:spcAft>
                <a:spcPct val="5000"/>
              </a:spcAft>
            </a:pPr>
            <a:r>
              <a:rPr lang="en-US" sz="2000" dirty="0" smtClean="0"/>
              <a:t>Firm and Market Supply Curves in </a:t>
            </a:r>
            <a:r>
              <a:rPr lang="en-US" sz="2000" dirty="0"/>
              <a:t>a Perfectly Competitive </a:t>
            </a:r>
            <a:r>
              <a:rPr lang="en-US" sz="2000" dirty="0" smtClean="0"/>
              <a:t>Industry</a:t>
            </a:r>
            <a:endParaRPr lang="en-US" sz="2000" dirty="0"/>
          </a:p>
        </p:txBody>
      </p:sp>
      <p:pic>
        <p:nvPicPr>
          <p:cNvPr id="22" name="Picture 21" descr="Fig11-2_PPT_3.gif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797050"/>
            <a:ext cx="30099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Fig11-2_PPT_5.gif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782763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Fig11-2_PPT_6.gif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782763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Fig11-2_PPT_7.gif" hidden="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782763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Fig11-2_PPT_8.gif" hidden="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782763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685800" y="2209800"/>
            <a:ext cx="0" cy="3505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685800" y="5715000"/>
            <a:ext cx="3352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572000" y="5715000"/>
            <a:ext cx="3505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4572000" y="2209800"/>
            <a:ext cx="0" cy="3505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94" y="934129"/>
            <a:ext cx="1219200" cy="811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74" y="2001802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5430" y="2034776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10204" y="579120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Quantity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21035" y="579120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Quantity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715000" y="1563469"/>
            <a:ext cx="1595309" cy="646331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11000">
                <a:schemeClr val="accent1">
                  <a:shade val="67500"/>
                  <a:satMod val="115000"/>
                  <a:lumMod val="95000"/>
                  <a:lumOff val="5000"/>
                  <a:alpha val="3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Entire Wheat</a:t>
            </a:r>
            <a:br>
              <a:rPr lang="en-US" b="1" dirty="0" smtClean="0"/>
            </a:br>
            <a:r>
              <a:rPr lang="en-US" b="1" dirty="0" smtClean="0"/>
              <a:t>Market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667136" y="1557722"/>
            <a:ext cx="1390124" cy="646331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11000">
                <a:schemeClr val="accent1">
                  <a:shade val="67500"/>
                  <a:satMod val="115000"/>
                  <a:lumMod val="95000"/>
                  <a:lumOff val="5000"/>
                  <a:alpha val="3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One Wheat</a:t>
            </a:r>
          </a:p>
          <a:p>
            <a:pPr algn="ctr"/>
            <a:r>
              <a:rPr lang="en-US" b="1" dirty="0" smtClean="0"/>
              <a:t>Farmer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5923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87" name="Rectangle 51"/>
          <p:cNvSpPr>
            <a:spLocks noChangeArrowheads="1"/>
          </p:cNvSpPr>
          <p:nvPr/>
        </p:nvSpPr>
        <p:spPr bwMode="auto">
          <a:xfrm>
            <a:off x="457200" y="381000"/>
            <a:ext cx="817721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000" dirty="0" smtClean="0">
                <a:solidFill>
                  <a:srgbClr val="0064B3"/>
                </a:solidFill>
              </a:rPr>
              <a:t>We now focus on the structure of the market in which firms operate.</a:t>
            </a:r>
            <a:endParaRPr lang="en-US" sz="2000" dirty="0">
              <a:solidFill>
                <a:srgbClr val="0064B3"/>
              </a:solidFill>
            </a:endParaRPr>
          </a:p>
        </p:txBody>
      </p:sp>
      <p:graphicFrame>
        <p:nvGraphicFramePr>
          <p:cNvPr id="705592" name="Group 5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256612875"/>
              </p:ext>
            </p:extLst>
          </p:nvPr>
        </p:nvGraphicFramePr>
        <p:xfrm>
          <a:off x="304800" y="1905000"/>
          <a:ext cx="8534400" cy="3733800"/>
        </p:xfrm>
        <a:graphic>
          <a:graphicData uri="http://schemas.openxmlformats.org/drawingml/2006/table">
            <a:tbl>
              <a:tblPr/>
              <a:tblGrid>
                <a:gridCol w="1954758"/>
                <a:gridCol w="1684249"/>
                <a:gridCol w="1756125"/>
                <a:gridCol w="1725043"/>
                <a:gridCol w="1414225"/>
              </a:tblGrid>
              <a:tr h="40954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MARKET STRUCTURE</a:t>
                      </a:r>
                    </a:p>
                  </a:txBody>
                  <a:tcPr marL="91443" marR="91443" marT="45710" marB="4571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CHARACTERISTIC</a:t>
                      </a:r>
                    </a:p>
                  </a:txBody>
                  <a:tcPr marL="91443" marR="91443" marT="45710" marB="457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PERFECT COMPETITION</a:t>
                      </a:r>
                    </a:p>
                  </a:txBody>
                  <a:tcPr marL="91443" marR="91443"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MONOPOLISTIC COMPETITION</a:t>
                      </a:r>
                    </a:p>
                  </a:txBody>
                  <a:tcPr marL="91443" marR="91443"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OLIGOPOLY</a:t>
                      </a:r>
                    </a:p>
                  </a:txBody>
                  <a:tcPr marL="91443" marR="91443"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MONOPOLY</a:t>
                      </a:r>
                    </a:p>
                  </a:txBody>
                  <a:tcPr marL="91443" marR="91443"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firms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Ease of entry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Examples of industries</a:t>
                      </a:r>
                    </a:p>
                  </a:txBody>
                  <a:tcPr marL="91443" marR="91443" marT="45710" marB="4571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Growing Wheat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Apples</a:t>
                      </a:r>
                    </a:p>
                  </a:txBody>
                  <a:tcPr marL="91443" marR="91443" marT="45710" marB="4571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Differentiated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Clothing Stores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Restaurants</a:t>
                      </a:r>
                    </a:p>
                  </a:txBody>
                  <a:tcPr marL="91443" marR="91443" marT="45710" marB="4571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Identical or differentiated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Manufacturing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computers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Manufacturing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automobiles</a:t>
                      </a:r>
                    </a:p>
                  </a:txBody>
                  <a:tcPr marL="91443" marR="91443" marT="45710" marB="4571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Unique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Entry blocked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First-class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mail delivery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Tap water</a:t>
                      </a:r>
                    </a:p>
                  </a:txBody>
                  <a:tcPr marL="91443" marR="91443" marT="45710" marB="4571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5614" name="Text Box 78"/>
          <p:cNvSpPr txBox="1">
            <a:spLocks noChangeArrowheads="1"/>
          </p:cNvSpPr>
          <p:nvPr/>
        </p:nvSpPr>
        <p:spPr bwMode="auto">
          <a:xfrm>
            <a:off x="472867" y="1219200"/>
            <a:ext cx="4191000" cy="400110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The Four Market Structures</a:t>
            </a:r>
          </a:p>
        </p:txBody>
      </p:sp>
    </p:spTree>
    <p:extLst>
      <p:ext uri="{BB962C8B-B14F-4D97-AF65-F5344CB8AC3E}">
        <p14:creationId xmlns:p14="http://schemas.microsoft.com/office/powerpoint/2010/main" val="2413346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7" grpId="0"/>
      <p:bldP spid="7056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 algn="ctr">
              <a:buFont typeface="Wingdings" pitchFamily="2" charset="2"/>
              <a:buNone/>
            </a:pPr>
            <a:r>
              <a:rPr lang="en-US" sz="2000" b="1" dirty="0" smtClean="0"/>
              <a:t>Long-run Decisions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b="1" dirty="0"/>
          </a:p>
          <a:p>
            <a:pPr marL="609600" indent="-609600">
              <a:buFont typeface="Wingdings" pitchFamily="2" charset="2"/>
              <a:buNone/>
            </a:pPr>
            <a:r>
              <a:rPr lang="en-US" sz="2000" dirty="0" smtClean="0"/>
              <a:t>In the long run, companies may decide to:</a:t>
            </a:r>
          </a:p>
          <a:p>
            <a:r>
              <a:rPr lang="en-US" sz="2000" dirty="0" smtClean="0"/>
              <a:t>Exit the industry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Enter the industry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That is, in the long run, the number of firms can change based on the overall market conditions of the industry.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Entry/exit occurs until firms are all “breaking even” in an economic sense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1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86800" cy="9969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64B3"/>
                </a:solidFill>
              </a:rPr>
              <a:t>“If Everyone Can Do It, You Can’t Make Money at It”: The Entry and Exit of Firms in the Long Run</a:t>
            </a:r>
          </a:p>
        </p:txBody>
      </p:sp>
      <p:graphicFrame>
        <p:nvGraphicFramePr>
          <p:cNvPr id="941115" name="Group 59"/>
          <p:cNvGraphicFramePr>
            <a:graphicFrameLocks noGrp="1"/>
          </p:cNvGraphicFramePr>
          <p:nvPr>
            <p:ph type="tbl" idx="1"/>
          </p:nvPr>
        </p:nvGraphicFramePr>
        <p:xfrm>
          <a:off x="963613" y="2127250"/>
          <a:ext cx="7664450" cy="3170239"/>
        </p:xfrm>
        <a:graphic>
          <a:graphicData uri="http://schemas.openxmlformats.org/drawingml/2006/table">
            <a:tbl>
              <a:tblPr/>
              <a:tblGrid>
                <a:gridCol w="6276975"/>
                <a:gridCol w="1387475"/>
              </a:tblGrid>
              <a:tr h="365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EXPLICIT COSTS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Organic fertilizer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Electricity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Payment on bank loan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$10,000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$15,000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$10,000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$5,000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$45,000</a:t>
                      </a:r>
                    </a:p>
                  </a:txBody>
                  <a:tcPr marR="274320" marT="45725" marB="45725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IMPLICIT COSTS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274320" marT="45725" marB="45725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Foregone salary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Opportunity cost of the $100,000 she has invested in her farm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$30,000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$10,000</a:t>
                      </a:r>
                    </a:p>
                  </a:txBody>
                  <a:tcPr marR="274320" marT="45725" marB="45725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cost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$125,000</a:t>
                      </a:r>
                    </a:p>
                  </a:txBody>
                  <a:tcPr marR="274320" marT="45725" marB="45725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1060" name="Rectangle 4"/>
          <p:cNvSpPr>
            <a:spLocks noChangeArrowheads="1"/>
          </p:cNvSpPr>
          <p:nvPr/>
        </p:nvSpPr>
        <p:spPr bwMode="auto">
          <a:xfrm>
            <a:off x="457200" y="1222375"/>
            <a:ext cx="7843837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/>
              <a:t>Economic Profit and the Entry or Exit Decision</a:t>
            </a:r>
          </a:p>
        </p:txBody>
      </p:sp>
      <p:sp>
        <p:nvSpPr>
          <p:cNvPr id="941065" name="Text Box 9"/>
          <p:cNvSpPr txBox="1">
            <a:spLocks noChangeArrowheads="1"/>
          </p:cNvSpPr>
          <p:nvPr/>
        </p:nvSpPr>
        <p:spPr bwMode="auto">
          <a:xfrm>
            <a:off x="904875" y="1831975"/>
            <a:ext cx="3041650" cy="304800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/>
              <a:t>Farmer Moreno’s Costs per Year</a:t>
            </a:r>
          </a:p>
        </p:txBody>
      </p:sp>
      <p:sp>
        <p:nvSpPr>
          <p:cNvPr id="941116" name="Rectangle 60"/>
          <p:cNvSpPr>
            <a:spLocks noChangeArrowheads="1"/>
          </p:cNvSpPr>
          <p:nvPr/>
        </p:nvSpPr>
        <p:spPr bwMode="auto">
          <a:xfrm>
            <a:off x="228600" y="5786809"/>
            <a:ext cx="868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Economic profit  </a:t>
            </a:r>
            <a:r>
              <a:rPr lang="en-US" sz="2000" b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firm’s revenues minus all its costs, implicit and explicit.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988640"/>
            <a:ext cx="1513370" cy="10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4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8" grpId="0"/>
      <p:bldP spid="941060" grpId="0"/>
      <p:bldP spid="941065" grpId="0" animBg="1"/>
      <p:bldP spid="9411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dirty="0" smtClean="0"/>
              <a:t>Economic profits in the short-run lead to entry of new firms in the long run.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233491" y="1819320"/>
            <a:ext cx="8883493" cy="4482823"/>
            <a:chOff x="1635" y="2368"/>
            <a:chExt cx="9842" cy="4966"/>
          </a:xfrm>
        </p:grpSpPr>
        <p:sp>
          <p:nvSpPr>
            <p:cNvPr id="5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936" y="2447"/>
              <a:ext cx="8550" cy="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2160" y="2808"/>
              <a:ext cx="0" cy="4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2160" y="6948"/>
              <a:ext cx="41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6660" y="6948"/>
              <a:ext cx="4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660" y="2808"/>
              <a:ext cx="0" cy="4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V="1">
              <a:off x="2589" y="3400"/>
              <a:ext cx="2700" cy="28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589" y="3514"/>
              <a:ext cx="2700" cy="2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6684" y="4837"/>
              <a:ext cx="37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7027" y="3424"/>
              <a:ext cx="3240" cy="2880"/>
            </a:xfrm>
            <a:custGeom>
              <a:avLst/>
              <a:gdLst>
                <a:gd name="T0" fmla="*/ 0 w 3240"/>
                <a:gd name="T1" fmla="*/ 2160 h 2880"/>
                <a:gd name="T2" fmla="*/ 900 w 3240"/>
                <a:gd name="T3" fmla="*/ 2520 h 2880"/>
                <a:gd name="T4" fmla="*/ 3240 w 3240"/>
                <a:gd name="T5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0" h="2880">
                  <a:moveTo>
                    <a:pt x="0" y="2160"/>
                  </a:moveTo>
                  <a:cubicBezTo>
                    <a:pt x="180" y="2520"/>
                    <a:pt x="360" y="2880"/>
                    <a:pt x="900" y="2520"/>
                  </a:cubicBezTo>
                  <a:cubicBezTo>
                    <a:pt x="1440" y="2160"/>
                    <a:pt x="2850" y="420"/>
                    <a:pt x="324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117" y="4495"/>
              <a:ext cx="2700" cy="930"/>
            </a:xfrm>
            <a:custGeom>
              <a:avLst/>
              <a:gdLst>
                <a:gd name="T0" fmla="*/ 0 w 2700"/>
                <a:gd name="T1" fmla="*/ 180 h 930"/>
                <a:gd name="T2" fmla="*/ 1440 w 2700"/>
                <a:gd name="T3" fmla="*/ 900 h 930"/>
                <a:gd name="T4" fmla="*/ 2700 w 2700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" h="930">
                  <a:moveTo>
                    <a:pt x="0" y="180"/>
                  </a:moveTo>
                  <a:cubicBezTo>
                    <a:pt x="495" y="555"/>
                    <a:pt x="990" y="930"/>
                    <a:pt x="1440" y="900"/>
                  </a:cubicBezTo>
                  <a:cubicBezTo>
                    <a:pt x="1890" y="870"/>
                    <a:pt x="2490" y="150"/>
                    <a:pt x="270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043" y="2431"/>
              <a:ext cx="1483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Industry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8151" y="2459"/>
              <a:ext cx="992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Firm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635" y="2368"/>
              <a:ext cx="350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5911" y="2421"/>
              <a:ext cx="350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313" y="3052"/>
              <a:ext cx="830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9958" y="4168"/>
              <a:ext cx="1126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ATC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9931" y="4960"/>
              <a:ext cx="1546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AR=MR=P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5443" y="3052"/>
              <a:ext cx="374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5370" y="6069"/>
              <a:ext cx="447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2"/>
            <p:cNvSpPr>
              <a:spLocks noChangeShapeType="1"/>
            </p:cNvSpPr>
            <p:nvPr/>
          </p:nvSpPr>
          <p:spPr bwMode="auto">
            <a:xfrm>
              <a:off x="9360" y="6228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8310294" y="6136950"/>
            <a:ext cx="315914" cy="3493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327" tIns="51664" rIns="103327" bIns="516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Q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93391" y="6141777"/>
            <a:ext cx="315914" cy="3493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327" tIns="51664" rIns="103327" bIns="516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Q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707699" y="4060732"/>
            <a:ext cx="3701606" cy="121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313442" y="4081947"/>
            <a:ext cx="0" cy="18812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09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dirty="0" smtClean="0"/>
              <a:t>Economic losses in the short-run lead to exit of firms in the long run.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260507" y="1821127"/>
            <a:ext cx="8883493" cy="4463866"/>
            <a:chOff x="1635" y="2368"/>
            <a:chExt cx="9842" cy="4945"/>
          </a:xfrm>
        </p:grpSpPr>
        <p:sp>
          <p:nvSpPr>
            <p:cNvPr id="5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972" y="2426"/>
              <a:ext cx="8550" cy="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2160" y="2808"/>
              <a:ext cx="0" cy="4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2160" y="6948"/>
              <a:ext cx="41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6660" y="6948"/>
              <a:ext cx="4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660" y="2808"/>
              <a:ext cx="0" cy="4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V="1">
              <a:off x="2589" y="3400"/>
              <a:ext cx="2700" cy="28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589" y="3514"/>
              <a:ext cx="2700" cy="2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6684" y="4837"/>
              <a:ext cx="37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7027" y="3424"/>
              <a:ext cx="3240" cy="2880"/>
            </a:xfrm>
            <a:custGeom>
              <a:avLst/>
              <a:gdLst>
                <a:gd name="T0" fmla="*/ 0 w 3240"/>
                <a:gd name="T1" fmla="*/ 2160 h 2880"/>
                <a:gd name="T2" fmla="*/ 900 w 3240"/>
                <a:gd name="T3" fmla="*/ 2520 h 2880"/>
                <a:gd name="T4" fmla="*/ 3240 w 3240"/>
                <a:gd name="T5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0" h="2880">
                  <a:moveTo>
                    <a:pt x="0" y="2160"/>
                  </a:moveTo>
                  <a:cubicBezTo>
                    <a:pt x="180" y="2520"/>
                    <a:pt x="360" y="2880"/>
                    <a:pt x="900" y="2520"/>
                  </a:cubicBezTo>
                  <a:cubicBezTo>
                    <a:pt x="1440" y="2160"/>
                    <a:pt x="2850" y="420"/>
                    <a:pt x="324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983" y="3543"/>
              <a:ext cx="2700" cy="930"/>
            </a:xfrm>
            <a:custGeom>
              <a:avLst/>
              <a:gdLst>
                <a:gd name="T0" fmla="*/ 0 w 2700"/>
                <a:gd name="T1" fmla="*/ 180 h 930"/>
                <a:gd name="T2" fmla="*/ 1440 w 2700"/>
                <a:gd name="T3" fmla="*/ 900 h 930"/>
                <a:gd name="T4" fmla="*/ 2700 w 2700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" h="930">
                  <a:moveTo>
                    <a:pt x="0" y="180"/>
                  </a:moveTo>
                  <a:cubicBezTo>
                    <a:pt x="495" y="555"/>
                    <a:pt x="990" y="930"/>
                    <a:pt x="1440" y="900"/>
                  </a:cubicBezTo>
                  <a:cubicBezTo>
                    <a:pt x="1890" y="870"/>
                    <a:pt x="2490" y="150"/>
                    <a:pt x="270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7086" y="4429"/>
              <a:ext cx="2880" cy="1410"/>
            </a:xfrm>
            <a:custGeom>
              <a:avLst/>
              <a:gdLst>
                <a:gd name="T0" fmla="*/ 0 w 2880"/>
                <a:gd name="T1" fmla="*/ 900 h 1410"/>
                <a:gd name="T2" fmla="*/ 1260 w 2880"/>
                <a:gd name="T3" fmla="*/ 1260 h 1410"/>
                <a:gd name="T4" fmla="*/ 2880 w 2880"/>
                <a:gd name="T5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0" h="1410">
                  <a:moveTo>
                    <a:pt x="0" y="900"/>
                  </a:moveTo>
                  <a:cubicBezTo>
                    <a:pt x="390" y="1155"/>
                    <a:pt x="780" y="1410"/>
                    <a:pt x="1260" y="1260"/>
                  </a:cubicBezTo>
                  <a:cubicBezTo>
                    <a:pt x="1740" y="1110"/>
                    <a:pt x="2610" y="210"/>
                    <a:pt x="288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043" y="2431"/>
              <a:ext cx="1483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Industry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8151" y="2459"/>
              <a:ext cx="992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Firm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635" y="2368"/>
              <a:ext cx="350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5911" y="2421"/>
              <a:ext cx="350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313" y="3052"/>
              <a:ext cx="830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9931" y="4318"/>
              <a:ext cx="1039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AVC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0585" y="3421"/>
              <a:ext cx="668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ATC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9931" y="4960"/>
              <a:ext cx="1546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AR=MR=P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5443" y="3052"/>
              <a:ext cx="374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5370" y="6069"/>
              <a:ext cx="447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2"/>
            <p:cNvSpPr>
              <a:spLocks noChangeShapeType="1"/>
            </p:cNvSpPr>
            <p:nvPr/>
          </p:nvSpPr>
          <p:spPr bwMode="auto">
            <a:xfrm>
              <a:off x="9360" y="6228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8310294" y="6136950"/>
            <a:ext cx="315914" cy="3493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327" tIns="51664" rIns="103327" bIns="516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Q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93391" y="6141777"/>
            <a:ext cx="315914" cy="3493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327" tIns="51664" rIns="103327" bIns="516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Q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707699" y="4060732"/>
            <a:ext cx="3701606" cy="121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313442" y="4081947"/>
            <a:ext cx="0" cy="18812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31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dirty="0" smtClean="0"/>
              <a:t>Long-run equilibrium in perfect competition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233828" y="1828800"/>
            <a:ext cx="8883493" cy="4482823"/>
            <a:chOff x="1635" y="2368"/>
            <a:chExt cx="9842" cy="4966"/>
          </a:xfrm>
        </p:grpSpPr>
        <p:sp>
          <p:nvSpPr>
            <p:cNvPr id="5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936" y="2447"/>
              <a:ext cx="8550" cy="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2160" y="2808"/>
              <a:ext cx="0" cy="4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2160" y="6948"/>
              <a:ext cx="41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6660" y="6948"/>
              <a:ext cx="4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660" y="2808"/>
              <a:ext cx="0" cy="4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V="1">
              <a:off x="2589" y="3400"/>
              <a:ext cx="2700" cy="28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2589" y="3514"/>
              <a:ext cx="2700" cy="2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H="1">
              <a:off x="6684" y="4837"/>
              <a:ext cx="37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7027" y="3424"/>
              <a:ext cx="3240" cy="2880"/>
            </a:xfrm>
            <a:custGeom>
              <a:avLst/>
              <a:gdLst>
                <a:gd name="T0" fmla="*/ 0 w 3240"/>
                <a:gd name="T1" fmla="*/ 2160 h 2880"/>
                <a:gd name="T2" fmla="*/ 900 w 3240"/>
                <a:gd name="T3" fmla="*/ 2520 h 2880"/>
                <a:gd name="T4" fmla="*/ 3240 w 3240"/>
                <a:gd name="T5" fmla="*/ 0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0" h="2880">
                  <a:moveTo>
                    <a:pt x="0" y="2160"/>
                  </a:moveTo>
                  <a:cubicBezTo>
                    <a:pt x="180" y="2520"/>
                    <a:pt x="360" y="2880"/>
                    <a:pt x="900" y="2520"/>
                  </a:cubicBezTo>
                  <a:cubicBezTo>
                    <a:pt x="1440" y="2160"/>
                    <a:pt x="2850" y="420"/>
                    <a:pt x="324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626" y="3934"/>
              <a:ext cx="2700" cy="930"/>
            </a:xfrm>
            <a:custGeom>
              <a:avLst/>
              <a:gdLst>
                <a:gd name="T0" fmla="*/ 0 w 2700"/>
                <a:gd name="T1" fmla="*/ 180 h 930"/>
                <a:gd name="T2" fmla="*/ 1440 w 2700"/>
                <a:gd name="T3" fmla="*/ 900 h 930"/>
                <a:gd name="T4" fmla="*/ 2700 w 2700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" h="930">
                  <a:moveTo>
                    <a:pt x="0" y="180"/>
                  </a:moveTo>
                  <a:cubicBezTo>
                    <a:pt x="495" y="555"/>
                    <a:pt x="990" y="930"/>
                    <a:pt x="1440" y="900"/>
                  </a:cubicBezTo>
                  <a:cubicBezTo>
                    <a:pt x="1890" y="870"/>
                    <a:pt x="2490" y="150"/>
                    <a:pt x="2700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043" y="2431"/>
              <a:ext cx="1483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Industry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8151" y="2459"/>
              <a:ext cx="992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Firm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635" y="2368"/>
              <a:ext cx="350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5911" y="2421"/>
              <a:ext cx="350" cy="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3327" tIns="51664" rIns="103327" bIns="516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$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313" y="3052"/>
              <a:ext cx="830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0195" y="3712"/>
              <a:ext cx="1126" cy="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ATC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9931" y="4960"/>
              <a:ext cx="1546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AR=MR=P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5443" y="3052"/>
              <a:ext cx="374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5370" y="6069"/>
              <a:ext cx="447" cy="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2"/>
            <p:cNvSpPr>
              <a:spLocks noChangeShapeType="1"/>
            </p:cNvSpPr>
            <p:nvPr/>
          </p:nvSpPr>
          <p:spPr bwMode="auto">
            <a:xfrm>
              <a:off x="9360" y="6228"/>
              <a:ext cx="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8310294" y="6136950"/>
            <a:ext cx="315914" cy="3493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327" tIns="51664" rIns="103327" bIns="516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Q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093391" y="6141777"/>
            <a:ext cx="315914" cy="3493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327" tIns="51664" rIns="103327" bIns="516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Q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707699" y="4060732"/>
            <a:ext cx="3701606" cy="121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313442" y="4081947"/>
            <a:ext cx="0" cy="18812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015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u="sng" dirty="0" smtClean="0"/>
              <a:t>Describing the adjustment to long-run equilibrium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b="1" dirty="0" smtClean="0"/>
          </a:p>
          <a:p>
            <a:pPr marL="609600" indent="-609600">
              <a:buNone/>
            </a:pPr>
            <a:r>
              <a:rPr lang="en-US" sz="2000" b="1" dirty="0"/>
              <a:t>Long-run competitive equilibrium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situation in which the entry and exit of firms has resulted in the typical firm breaking even</a:t>
            </a:r>
            <a:r>
              <a:rPr lang="en-US" sz="2000" dirty="0" smtClean="0"/>
              <a:t>.</a:t>
            </a:r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Suppose that firms are earning economic profits in the short run:</a:t>
            </a:r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None/>
            </a:pPr>
            <a:endParaRPr lang="en-US" sz="2000" dirty="0" smtClean="0"/>
          </a:p>
          <a:p>
            <a:pPr marL="609600" indent="-609600">
              <a:buNone/>
            </a:pP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On the other hand, if firms are suffering economic losses in the short run:</a:t>
            </a: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8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432" y="381000"/>
            <a:ext cx="8047037" cy="533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64B3"/>
                </a:solidFill>
              </a:rPr>
              <a:t>Perfect Competition and Efficiency</a:t>
            </a:r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9600" y="2133600"/>
            <a:ext cx="6289675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7663" indent="-347663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r>
              <a:rPr lang="en-US" sz="2000" b="0" dirty="0"/>
              <a:t>The price of a good represents the marginal benefit consumers receive from consuming the last unit of the good sold</a:t>
            </a:r>
            <a:r>
              <a:rPr lang="en-US" sz="2000" b="0" dirty="0" smtClean="0"/>
              <a:t>.</a:t>
            </a:r>
          </a:p>
          <a:p>
            <a:pPr marL="347663" indent="-347663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endParaRPr lang="en-US" sz="2000" dirty="0"/>
          </a:p>
          <a:p>
            <a:pPr marL="347663" indent="-347663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r>
              <a:rPr lang="en-US" sz="2000" b="0" dirty="0" smtClean="0"/>
              <a:t>Perfectly </a:t>
            </a:r>
            <a:r>
              <a:rPr lang="en-US" sz="2000" b="0" dirty="0"/>
              <a:t>competitive firms produce up to the point where the price of the good equals the marginal cost of producing the last unit</a:t>
            </a:r>
            <a:r>
              <a:rPr lang="en-US" sz="2000" b="0" dirty="0" smtClean="0"/>
              <a:t>.</a:t>
            </a:r>
          </a:p>
          <a:p>
            <a:pPr marL="347663" indent="-347663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endParaRPr lang="en-US" sz="2000" dirty="0"/>
          </a:p>
          <a:p>
            <a:pPr marL="347663" indent="-347663">
              <a:spcBef>
                <a:spcPct val="50000"/>
              </a:spcBef>
              <a:spcAft>
                <a:spcPct val="10000"/>
              </a:spcAft>
              <a:buFont typeface="Arial" charset="0"/>
              <a:buAutoNum type="arabicPeriod"/>
            </a:pPr>
            <a:r>
              <a:rPr lang="en-US" sz="2000" b="0" dirty="0" smtClean="0"/>
              <a:t>Therefore</a:t>
            </a:r>
            <a:r>
              <a:rPr lang="en-US" sz="2000" b="0" dirty="0"/>
              <a:t>, firms produce up to the point where the last unit provides a marginal benefit to consumers equal to the marginal cost of producing it.</a:t>
            </a:r>
          </a:p>
        </p:txBody>
      </p:sp>
      <p:sp>
        <p:nvSpPr>
          <p:cNvPr id="963589" name="Rectangle 5"/>
          <p:cNvSpPr>
            <a:spLocks noChangeArrowheads="1"/>
          </p:cNvSpPr>
          <p:nvPr/>
        </p:nvSpPr>
        <p:spPr bwMode="auto">
          <a:xfrm>
            <a:off x="304800" y="1066800"/>
            <a:ext cx="8059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 err="1"/>
              <a:t>Allocative</a:t>
            </a:r>
            <a:r>
              <a:rPr lang="en-US" sz="2000" b="1" dirty="0"/>
              <a:t> </a:t>
            </a:r>
            <a:r>
              <a:rPr lang="en-US" sz="2000" b="1" dirty="0" smtClean="0"/>
              <a:t>Efficiency</a:t>
            </a:r>
            <a:r>
              <a:rPr lang="en-US" sz="2000" dirty="0" smtClean="0"/>
              <a:t>:  </a:t>
            </a:r>
            <a:r>
              <a:rPr lang="en-US" sz="2000" dirty="0"/>
              <a:t>Firms will supply </a:t>
            </a:r>
            <a:r>
              <a:rPr lang="en-US" sz="2000" dirty="0" smtClean="0"/>
              <a:t>goods until the marginal costs of producing the goods is equal to the marginal benefit that consumers get from those goods. </a:t>
            </a:r>
            <a:endParaRPr lang="en-US" sz="2000" dirty="0"/>
          </a:p>
          <a:p>
            <a:pPr>
              <a:spcBef>
                <a:spcPct val="2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5386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432" y="381000"/>
            <a:ext cx="8047037" cy="533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64B3"/>
                </a:solidFill>
              </a:rPr>
              <a:t>Perfect Competition and Efficiency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784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b="1" dirty="0"/>
              <a:t>Productive efficiency  </a:t>
            </a:r>
            <a:r>
              <a:rPr lang="en-US" dirty="0"/>
              <a:t>The situation in which a good or service is produced at the lowest possible cost</a:t>
            </a:r>
            <a:r>
              <a:rPr lang="en-US" dirty="0" smtClean="0"/>
              <a:t>.</a:t>
            </a:r>
          </a:p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dirty="0" smtClean="0"/>
              <a:t>Does a perfectly competitive outcome give us </a:t>
            </a:r>
            <a:r>
              <a:rPr lang="en-US" i="1" dirty="0" smtClean="0"/>
              <a:t>productive efficiency</a:t>
            </a:r>
            <a:r>
              <a:rPr lang="en-US" dirty="0" smtClean="0"/>
              <a:t>?</a:t>
            </a:r>
          </a:p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dirty="0" smtClean="0"/>
              <a:t>(That is, does production occur at the lowest possible cost?)</a:t>
            </a:r>
            <a:endParaRPr lang="en-US" dirty="0"/>
          </a:p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 smtClean="0"/>
          </a:p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b="1" i="1" u="sng" dirty="0" smtClean="0"/>
              <a:t>3 Cheers for Perfect Competition!</a:t>
            </a:r>
          </a:p>
          <a:p>
            <a:pPr marL="342900" indent="-342900">
              <a:spcBef>
                <a:spcPct val="50000"/>
              </a:spcBef>
              <a:spcAft>
                <a:spcPct val="10000"/>
              </a:spcAft>
              <a:buFont typeface="+mj-lt"/>
              <a:buAutoNum type="arabicParenR"/>
            </a:pPr>
            <a:r>
              <a:rPr lang="en-US" b="1" dirty="0" smtClean="0"/>
              <a:t>Allocative Efficiency</a:t>
            </a:r>
          </a:p>
          <a:p>
            <a:pPr marL="342900" indent="-342900">
              <a:spcBef>
                <a:spcPct val="50000"/>
              </a:spcBef>
              <a:spcAft>
                <a:spcPct val="10000"/>
              </a:spcAft>
              <a:buFont typeface="+mj-lt"/>
              <a:buAutoNum type="arabicParenR"/>
            </a:pPr>
            <a:r>
              <a:rPr lang="en-US" b="1" dirty="0" smtClean="0"/>
              <a:t>Productive Efficiency</a:t>
            </a:r>
          </a:p>
          <a:p>
            <a:pPr marL="342900" indent="-342900">
              <a:spcBef>
                <a:spcPct val="50000"/>
              </a:spcBef>
              <a:spcAft>
                <a:spcPct val="10000"/>
              </a:spcAft>
              <a:buFont typeface="+mj-lt"/>
              <a:buAutoNum type="arabicParenR"/>
            </a:pPr>
            <a:r>
              <a:rPr lang="en-US" b="1" dirty="0" smtClean="0"/>
              <a:t>All firms earn a “normal rate of return” in the long run.</a:t>
            </a:r>
          </a:p>
          <a:p>
            <a:pPr>
              <a:spcBef>
                <a:spcPct val="50000"/>
              </a:spcBef>
              <a:spcAft>
                <a:spcPct val="10000"/>
              </a:spcAft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62" y="3996695"/>
            <a:ext cx="1290638" cy="12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49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>
                <a:solidFill>
                  <a:srgbClr val="0064B3"/>
                </a:solidFill>
              </a:rPr>
              <a:t>Perfectly Competitive Markets</a:t>
            </a:r>
          </a:p>
          <a:p>
            <a:pPr marL="0" indent="0" eaLnBrk="1" hangingPunct="1">
              <a:buNone/>
            </a:pPr>
            <a:endParaRPr lang="en-US" sz="2000" dirty="0">
              <a:solidFill>
                <a:srgbClr val="0064B3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Perfectly competitive market  </a:t>
            </a:r>
            <a:r>
              <a:rPr lang="en-US" sz="2000" dirty="0"/>
              <a:t>A market that meets the conditions of (1) many buyers and sellers, (2) all firms selling identical products, and (3) no barriers to new firms entering the market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These assumptions imply that firms in a perfectly competitive market are “price takers”.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Price </a:t>
            </a:r>
            <a:r>
              <a:rPr lang="en-US" sz="2000" b="1" dirty="0"/>
              <a:t>taker  </a:t>
            </a:r>
            <a:r>
              <a:rPr lang="en-US" sz="2000" dirty="0"/>
              <a:t>A buyer or seller that is unable to affect the market price.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eaLnBrk="1" hangingPunct="1">
              <a:buNone/>
            </a:pPr>
            <a:endParaRPr lang="en-US" sz="2000" dirty="0" smtClean="0">
              <a:solidFill>
                <a:srgbClr val="0064B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51" name="Text Box 7"/>
          <p:cNvSpPr txBox="1">
            <a:spLocks noChangeArrowheads="1"/>
          </p:cNvSpPr>
          <p:nvPr/>
        </p:nvSpPr>
        <p:spPr bwMode="auto">
          <a:xfrm>
            <a:off x="914400" y="1032013"/>
            <a:ext cx="6553200" cy="307777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dirty="0"/>
              <a:t>The Market Demand for Wheat versus the Demand for One Farmer’s Wheat</a:t>
            </a: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578644" y="457200"/>
            <a:ext cx="8348662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8738" indent="-58738">
              <a:spcBef>
                <a:spcPct val="5000"/>
              </a:spcBef>
              <a:spcAft>
                <a:spcPct val="5000"/>
              </a:spcAft>
            </a:pPr>
            <a:r>
              <a:rPr lang="en-US" sz="2000" dirty="0"/>
              <a:t>The Demand Curve for the Output of a Perfectly Competitive Firm</a:t>
            </a:r>
          </a:p>
        </p:txBody>
      </p:sp>
      <p:pic>
        <p:nvPicPr>
          <p:cNvPr id="22" name="Picture 21" descr="Fig11-2_PPT_3.gif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797050"/>
            <a:ext cx="30099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Fig11-2_PPT_5.gif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782763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Fig11-2_PPT_6.gif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782763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Fig11-2_PPT_7.gif" hidden="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782763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Fig11-2_PPT_8.gif" hidden="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782763"/>
            <a:ext cx="2962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685800" y="2209800"/>
            <a:ext cx="0" cy="3505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685800" y="5715000"/>
            <a:ext cx="3352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572000" y="5715000"/>
            <a:ext cx="3505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4572000" y="2209800"/>
            <a:ext cx="0" cy="3505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94" y="934129"/>
            <a:ext cx="1219200" cy="811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74" y="2001802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5430" y="2034776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10204" y="579120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Quantity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21035" y="5791200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Quantity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219200" y="2819400"/>
            <a:ext cx="1905000" cy="2209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H="1" flipV="1">
            <a:off x="1219200" y="2819400"/>
            <a:ext cx="2133600" cy="2209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84634" y="2525183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Supply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437333" y="4859923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Demand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488345" y="1678636"/>
            <a:ext cx="1595309" cy="646331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11000">
                <a:schemeClr val="accent1">
                  <a:shade val="67500"/>
                  <a:satMod val="115000"/>
                  <a:lumMod val="95000"/>
                  <a:lumOff val="5000"/>
                  <a:alpha val="3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Entire Wheat</a:t>
            </a:r>
            <a:br>
              <a:rPr lang="en-US" b="1" dirty="0" smtClean="0"/>
            </a:br>
            <a:r>
              <a:rPr lang="en-US" b="1" dirty="0" smtClean="0"/>
              <a:t>Market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05390" y="1668864"/>
            <a:ext cx="1941557" cy="646331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11000">
                <a:schemeClr val="accent1">
                  <a:shade val="67500"/>
                  <a:satMod val="115000"/>
                  <a:lumMod val="95000"/>
                  <a:lumOff val="5000"/>
                  <a:alpha val="3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Farmer Parker’s</a:t>
            </a:r>
          </a:p>
          <a:p>
            <a:pPr algn="ctr"/>
            <a:r>
              <a:rPr lang="en-US" b="1" dirty="0" smtClean="0"/>
              <a:t>Wheat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1413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28600"/>
            <a:ext cx="7539037" cy="838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64B3"/>
                </a:solidFill>
              </a:rPr>
              <a:t>How a Firm Maximizes Profit in a Perfectly Competitive Market</a:t>
            </a:r>
          </a:p>
        </p:txBody>
      </p:sp>
      <p:sp>
        <p:nvSpPr>
          <p:cNvPr id="904196" name="Rectangle 4"/>
          <p:cNvSpPr>
            <a:spLocks noChangeArrowheads="1"/>
          </p:cNvSpPr>
          <p:nvPr/>
        </p:nvSpPr>
        <p:spPr bwMode="auto">
          <a:xfrm>
            <a:off x="381000" y="1135893"/>
            <a:ext cx="4484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en-US" sz="2000" b="1" dirty="0"/>
              <a:t>Profit </a:t>
            </a:r>
            <a:r>
              <a:rPr lang="en-US" sz="2000" b="0" dirty="0"/>
              <a:t> Total revenue minus total cost.</a:t>
            </a:r>
          </a:p>
        </p:txBody>
      </p:sp>
      <p:sp>
        <p:nvSpPr>
          <p:cNvPr id="904199" name="Rectangle 7"/>
          <p:cNvSpPr>
            <a:spLocks noChangeArrowheads="1"/>
          </p:cNvSpPr>
          <p:nvPr/>
        </p:nvSpPr>
        <p:spPr bwMode="auto">
          <a:xfrm>
            <a:off x="381000" y="2293507"/>
            <a:ext cx="78438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u="sng" dirty="0"/>
              <a:t>Revenue for a Firm in a Perfectly Competitive Market</a:t>
            </a:r>
          </a:p>
        </p:txBody>
      </p:sp>
      <p:sp>
        <p:nvSpPr>
          <p:cNvPr id="904200" name="Rectangle 8"/>
          <p:cNvSpPr>
            <a:spLocks noChangeArrowheads="1"/>
          </p:cNvSpPr>
          <p:nvPr/>
        </p:nvSpPr>
        <p:spPr bwMode="auto">
          <a:xfrm>
            <a:off x="691497" y="3657600"/>
            <a:ext cx="678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sz="2000" b="1" dirty="0"/>
              <a:t>Average revenue (</a:t>
            </a:r>
            <a:r>
              <a:rPr lang="en-US" sz="2000" b="1" i="1" dirty="0"/>
              <a:t>AR</a:t>
            </a:r>
            <a:r>
              <a:rPr lang="en-US" sz="2000" b="1" dirty="0"/>
              <a:t>)  </a:t>
            </a:r>
            <a:r>
              <a:rPr lang="en-US" sz="2000" b="0" dirty="0"/>
              <a:t>Total revenue divided by the quantity of the product sold.</a:t>
            </a:r>
          </a:p>
        </p:txBody>
      </p:sp>
      <p:sp>
        <p:nvSpPr>
          <p:cNvPr id="904201" name="Rectangle 9"/>
          <p:cNvSpPr>
            <a:spLocks noChangeArrowheads="1"/>
          </p:cNvSpPr>
          <p:nvPr/>
        </p:nvSpPr>
        <p:spPr bwMode="auto">
          <a:xfrm>
            <a:off x="691497" y="4648200"/>
            <a:ext cx="73866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sz="2000" b="1" dirty="0"/>
              <a:t>Marginal revenue (</a:t>
            </a:r>
            <a:r>
              <a:rPr lang="en-US" sz="2000" b="1" i="1" dirty="0"/>
              <a:t>MR</a:t>
            </a:r>
            <a:r>
              <a:rPr lang="en-US" sz="2000" b="1" dirty="0"/>
              <a:t>)  </a:t>
            </a:r>
            <a:r>
              <a:rPr lang="en-US" sz="2000" b="0" dirty="0"/>
              <a:t>The change in total revenue from selling one more unit of a product.</a:t>
            </a:r>
          </a:p>
        </p:txBody>
      </p:sp>
      <p:graphicFrame>
        <p:nvGraphicFramePr>
          <p:cNvPr id="904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208539"/>
              </p:ext>
            </p:extLst>
          </p:nvPr>
        </p:nvGraphicFramePr>
        <p:xfrm>
          <a:off x="1122502" y="5389556"/>
          <a:ext cx="6272205" cy="70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3721100" imgH="419100" progId="Equation.3">
                  <p:embed/>
                </p:oleObj>
              </mc:Choice>
              <mc:Fallback>
                <p:oleObj name="Equation" r:id="rId4" imgW="3721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502" y="5389556"/>
                        <a:ext cx="6272205" cy="706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85800" y="2744297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ct val="10000"/>
              </a:spcAft>
            </a:pPr>
            <a:r>
              <a:rPr lang="en-US" sz="2000" b="1" dirty="0" smtClean="0"/>
              <a:t>Total </a:t>
            </a:r>
            <a:r>
              <a:rPr lang="en-US" sz="2000" b="1" dirty="0"/>
              <a:t>revenue </a:t>
            </a:r>
            <a:r>
              <a:rPr lang="en-US" sz="2000" b="1" dirty="0" smtClean="0"/>
              <a:t>(</a:t>
            </a:r>
            <a:r>
              <a:rPr lang="en-US" sz="2000" b="1" i="1" dirty="0" smtClean="0"/>
              <a:t>TR</a:t>
            </a:r>
            <a:r>
              <a:rPr lang="en-US" sz="2000" b="1" dirty="0"/>
              <a:t>)  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78275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4" grpId="0"/>
      <p:bldP spid="904196" grpId="0"/>
      <p:bldP spid="904199" grpId="0"/>
      <p:bldP spid="904200" grpId="0"/>
      <p:bldP spid="90420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6309" name="Group 6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13681394"/>
              </p:ext>
            </p:extLst>
          </p:nvPr>
        </p:nvGraphicFramePr>
        <p:xfrm>
          <a:off x="433387" y="1676400"/>
          <a:ext cx="8205788" cy="3975100"/>
        </p:xfrm>
        <a:graphic>
          <a:graphicData uri="http://schemas.openxmlformats.org/drawingml/2006/table">
            <a:tbl>
              <a:tblPr/>
              <a:tblGrid>
                <a:gridCol w="1687186"/>
                <a:gridCol w="2010054"/>
                <a:gridCol w="1501746"/>
                <a:gridCol w="1503401"/>
                <a:gridCol w="1503401"/>
              </a:tblGrid>
              <a:tr h="84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NUMBER OF BUSHELS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(Q)</a:t>
                      </a:r>
                    </a:p>
                  </a:txBody>
                  <a:tcPr marT="45730" marB="4573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MARKET PRICE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(PER BUSHEL)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(P)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TOTAL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(TR)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AVERAGE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(AR)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MARGINAL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(MR)</a:t>
                      </a:r>
                    </a:p>
                  </a:txBody>
                  <a:tcPr marT="45730" marB="4573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9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R="777240" marT="45730" marB="4573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R="868680" marT="45730" marB="457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R="640080" marT="45730" marB="457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R="685800" marT="45730" marB="4573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R="640080" marT="45730" marB="4573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6247" name="Text Box 7"/>
          <p:cNvSpPr txBox="1">
            <a:spLocks noChangeArrowheads="1"/>
          </p:cNvSpPr>
          <p:nvPr/>
        </p:nvSpPr>
        <p:spPr bwMode="auto">
          <a:xfrm>
            <a:off x="1219200" y="1066800"/>
            <a:ext cx="6172200" cy="400110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/>
              <a:t>Farmer Parker’s Revenue from Wheat Farming</a:t>
            </a:r>
          </a:p>
        </p:txBody>
      </p:sp>
      <p:sp>
        <p:nvSpPr>
          <p:cNvPr id="11282" name="Rectangle 65"/>
          <p:cNvSpPr>
            <a:spLocks noChangeArrowheads="1"/>
          </p:cNvSpPr>
          <p:nvPr/>
        </p:nvSpPr>
        <p:spPr bwMode="auto">
          <a:xfrm>
            <a:off x="795338" y="457200"/>
            <a:ext cx="78438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Revenue for a Firm in a Perfectly Competitive Market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01913"/>
            <a:ext cx="1295400" cy="8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76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dirty="0" smtClean="0"/>
              <a:t>Determining the Profit-Maximizing Level of Output</a:t>
            </a: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b="1" dirty="0"/>
          </a:p>
          <a:p>
            <a:pPr marL="609600" indent="-609600">
              <a:buFont typeface="Wingdings" pitchFamily="2" charset="2"/>
              <a:buNone/>
            </a:pPr>
            <a:r>
              <a:rPr lang="en-US" sz="2000" dirty="0" smtClean="0"/>
              <a:t>The goal of the firm is to </a:t>
            </a:r>
            <a:r>
              <a:rPr lang="en-US" sz="2000" u="sng" dirty="0" smtClean="0"/>
              <a:t>maximize profits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 control over the price of output</a:t>
            </a:r>
          </a:p>
          <a:p>
            <a:r>
              <a:rPr lang="en-US" sz="2000" dirty="0" smtClean="0"/>
              <a:t>Choice is “which quantity (Q) to produce”?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r>
              <a:rPr lang="en-US" sz="2000" dirty="0" smtClean="0"/>
              <a:t>Two ways to think about </a:t>
            </a:r>
            <a:r>
              <a:rPr lang="en-US" sz="2000" i="1" dirty="0" smtClean="0"/>
              <a:t>profit maximization</a:t>
            </a:r>
            <a:r>
              <a:rPr lang="en-US" sz="2000" dirty="0" smtClean="0"/>
              <a:t>.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en-US" sz="2000" dirty="0" smtClean="0"/>
              <a:t>Choose the Q at which TR is greater than TC by the largest amount.</a:t>
            </a:r>
          </a:p>
          <a:p>
            <a:pPr marL="609600" indent="-609600">
              <a:buFont typeface="Wingdings" pitchFamily="2" charset="2"/>
              <a:buAutoNum type="arabicParenR"/>
            </a:pPr>
            <a:endParaRPr lang="en-US" sz="2000" dirty="0" smtClean="0"/>
          </a:p>
          <a:p>
            <a:pPr marL="609600" indent="-609600">
              <a:buFont typeface="Wingdings" pitchFamily="2" charset="2"/>
              <a:buAutoNum type="arabicParenR"/>
            </a:pPr>
            <a:endParaRPr lang="en-US" sz="2000" dirty="0"/>
          </a:p>
          <a:p>
            <a:pPr marL="609600" indent="-609600">
              <a:buFont typeface="Wingdings" pitchFamily="2" charset="2"/>
              <a:buAutoNum type="arabicParenR"/>
            </a:pPr>
            <a:r>
              <a:rPr lang="en-US" sz="2000" dirty="0" smtClean="0"/>
              <a:t>Choose the Q at which MR is equal to MC.</a:t>
            </a:r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dirty="0" smtClean="0"/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  <a:p>
            <a:pPr marL="609600" indent="-609600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000" y="1066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 smtClean="0"/>
          </a:p>
          <a:p>
            <a:pPr>
              <a:spcBef>
                <a:spcPct val="20000"/>
              </a:spcBef>
              <a:spcAft>
                <a:spcPct val="50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9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468" name="Group 8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92776307"/>
              </p:ext>
            </p:extLst>
          </p:nvPr>
        </p:nvGraphicFramePr>
        <p:xfrm>
          <a:off x="533400" y="1752600"/>
          <a:ext cx="7867650" cy="3895725"/>
        </p:xfrm>
        <a:graphic>
          <a:graphicData uri="http://schemas.openxmlformats.org/drawingml/2006/table">
            <a:tbl>
              <a:tblPr/>
              <a:tblGrid>
                <a:gridCol w="1311275"/>
                <a:gridCol w="1311275"/>
                <a:gridCol w="1311275"/>
                <a:gridCol w="1311275"/>
                <a:gridCol w="1311275"/>
                <a:gridCol w="1311275"/>
              </a:tblGrid>
              <a:tr h="774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QUANTITY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(BUSHELS)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TR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TOTAL</a:t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TC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PROFIT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TR-TC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MARGINAL REVENUE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MARGINAL COST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MC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4B3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1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R="594360" marT="45711" marB="4571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40.00</a:t>
                      </a:r>
                    </a:p>
                  </a:txBody>
                  <a:tcPr marR="45720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16.50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R="45720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-$2.00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-10.50</a:t>
                      </a:r>
                    </a:p>
                  </a:txBody>
                  <a:tcPr marR="45720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— 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$4.00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4.00</a:t>
                      </a:r>
                    </a:p>
                  </a:txBody>
                  <a:tcPr marR="457200"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—            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$3.00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9.50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12.50</a:t>
                      </a:r>
                    </a:p>
                  </a:txBody>
                  <a:tcPr marR="457200" marT="45711" marB="4571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5B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2388" name="Rectangle 4"/>
          <p:cNvSpPr>
            <a:spLocks noChangeArrowheads="1"/>
          </p:cNvSpPr>
          <p:nvPr/>
        </p:nvSpPr>
        <p:spPr bwMode="auto">
          <a:xfrm>
            <a:off x="717847" y="550832"/>
            <a:ext cx="7843837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Determining the Profit-Maximizing Level of Output</a:t>
            </a:r>
          </a:p>
        </p:txBody>
      </p:sp>
      <p:sp>
        <p:nvSpPr>
          <p:cNvPr id="912393" name="Text Box 9"/>
          <p:cNvSpPr txBox="1">
            <a:spLocks noChangeArrowheads="1"/>
          </p:cNvSpPr>
          <p:nvPr/>
        </p:nvSpPr>
        <p:spPr bwMode="auto">
          <a:xfrm>
            <a:off x="1143000" y="1095345"/>
            <a:ext cx="5562600" cy="400110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/>
              <a:t>Farmer Parker’s Profits from Wheat Farming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91805"/>
            <a:ext cx="1513370" cy="10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15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1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1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8" grpId="0"/>
      <p:bldP spid="9123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Fig11-03_PPT_18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7" descr="Fig11-03_PPT_1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40531" y="452437"/>
            <a:ext cx="7843837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Determining the Profit-Maximizing Level of Output</a:t>
            </a:r>
          </a:p>
        </p:txBody>
      </p:sp>
      <p:sp>
        <p:nvSpPr>
          <p:cNvPr id="915490" name="Text Box 34"/>
          <p:cNvSpPr txBox="1">
            <a:spLocks noChangeArrowheads="1"/>
          </p:cNvSpPr>
          <p:nvPr/>
        </p:nvSpPr>
        <p:spPr bwMode="auto">
          <a:xfrm>
            <a:off x="609600" y="1143000"/>
            <a:ext cx="3408362" cy="304800"/>
          </a:xfrm>
          <a:prstGeom prst="rect">
            <a:avLst/>
          </a:prstGeom>
          <a:solidFill>
            <a:srgbClr val="B9D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/>
              <a:t>The Profit-Maximizing Level of Output</a:t>
            </a:r>
          </a:p>
        </p:txBody>
      </p:sp>
      <p:pic>
        <p:nvPicPr>
          <p:cNvPr id="22" name="Picture 21" descr="Fig11-03_PPT_1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Fig11-03_PPT_2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Fig11-03_PPT_3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Fig11-03_PPT_4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Fig11-03_PPT_5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Fig11-03_PPT_6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Fig11-03_PPT_7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 descr="Fig11-03_PPT_8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 descr="Fig11-03_PPT_9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 descr="Fig11-03_PPT_10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 descr="Fig11-03_PPT_11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 descr="Fig11-03_PPT_12.gi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 descr="Fig11-03_PPT_13.gi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 descr="Fig11-03_PPT_14.g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5" descr="Fig11-03_PPT_15.gi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 descr="Fig11-03_PPT_16.gi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7" y="2743200"/>
            <a:ext cx="3722411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 descr="Fig11-03_PPT_b1.gi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0" descr="Fig11-03_PPT_b2.gi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 descr="Fig11-03_PPT_b3.gi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 descr="Fig11-03_PPT_b4.gi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3" descr="Fig11-03_PPT_b5.gi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4" descr="Fig11-03_PPT_b6.gi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 descr="Fig11-03_PPT_b7.gi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6" descr="Fig11-03_PPT_b8.gif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7" descr="Fig11-03_PPT_b9.gi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8" descr="Fig11-03_PPT_b10.gi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9" descr="Fig11-03_PPT_b11.gi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0" descr="Fig11-03_PPT_b12.gif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22" y="2757487"/>
            <a:ext cx="3793604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791860"/>
            <a:ext cx="1513370" cy="10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96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90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4629</TotalTime>
  <Words>1212</Words>
  <Application>Microsoft Office PowerPoint</Application>
  <PresentationFormat>On-screen Show (4:3)</PresentationFormat>
  <Paragraphs>433</Paragraphs>
  <Slides>27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Pixel</vt:lpstr>
      <vt:lpstr>Equation</vt:lpstr>
      <vt:lpstr>Chapter 12</vt:lpstr>
      <vt:lpstr>PowerPoint Presentation</vt:lpstr>
      <vt:lpstr>PowerPoint Presentation</vt:lpstr>
      <vt:lpstr>PowerPoint Presentation</vt:lpstr>
      <vt:lpstr>How a Firm Maximizes Profit in a Perfectly Competitive Market</vt:lpstr>
      <vt:lpstr>PowerPoint Presentation</vt:lpstr>
      <vt:lpstr>PowerPoint Presentation</vt:lpstr>
      <vt:lpstr>PowerPoint Presentation</vt:lpstr>
      <vt:lpstr>PowerPoint Presentation</vt:lpstr>
      <vt:lpstr>Illustrating Profit or Loss on the Average Cost Curve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“If Everyone Can Do It, You Can’t Make Money at It”: The Entry and Exit of Firms in the Long Run</vt:lpstr>
      <vt:lpstr>PowerPoint Presentation</vt:lpstr>
      <vt:lpstr>PowerPoint Presentation</vt:lpstr>
      <vt:lpstr>PowerPoint Presentation</vt:lpstr>
      <vt:lpstr>PowerPoint Presentation</vt:lpstr>
      <vt:lpstr>Perfect Competition and Efficiency</vt:lpstr>
      <vt:lpstr>Perfect Competition and Efficiency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Nelson</dc:creator>
  <cp:lastModifiedBy>Nelson, Mike</cp:lastModifiedBy>
  <cp:revision>269</cp:revision>
  <cp:lastPrinted>2014-02-21T23:45:51Z</cp:lastPrinted>
  <dcterms:created xsi:type="dcterms:W3CDTF">2008-09-06T14:47:19Z</dcterms:created>
  <dcterms:modified xsi:type="dcterms:W3CDTF">2014-02-22T00:04:59Z</dcterms:modified>
</cp:coreProperties>
</file>