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7" r:id="rId2"/>
    <p:sldId id="280" r:id="rId3"/>
    <p:sldId id="292" r:id="rId4"/>
    <p:sldId id="293" r:id="rId5"/>
    <p:sldId id="282" r:id="rId6"/>
    <p:sldId id="281" r:id="rId7"/>
    <p:sldId id="294" r:id="rId8"/>
    <p:sldId id="301" r:id="rId9"/>
    <p:sldId id="300" r:id="rId10"/>
    <p:sldId id="302" r:id="rId11"/>
    <p:sldId id="303" r:id="rId12"/>
    <p:sldId id="285" r:id="rId13"/>
    <p:sldId id="304" r:id="rId14"/>
    <p:sldId id="305" r:id="rId15"/>
    <p:sldId id="286" r:id="rId16"/>
    <p:sldId id="306" r:id="rId17"/>
    <p:sldId id="287" r:id="rId1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2886"/>
    </p:cViewPr>
  </p:sorterViewPr>
  <p:notesViewPr>
    <p:cSldViewPr>
      <p:cViewPr varScale="1">
        <p:scale>
          <a:sx n="84" d="100"/>
          <a:sy n="84" d="100"/>
        </p:scale>
        <p:origin x="-376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9C66C-E960-47EE-81CD-DA9D27465E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60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38403C9D-69B3-44C3-9144-D3D53D4F4A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35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130697-4459-44BF-B304-AEE150B08324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Economics!</a:t>
            </a:r>
          </a:p>
          <a:p>
            <a:endParaRPr lang="en-US" dirty="0"/>
          </a:p>
          <a:p>
            <a:r>
              <a:rPr lang="en-US" dirty="0"/>
              <a:t>Does this work?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pitchFamily="34" charset="0"/>
              </a:defRPr>
            </a:lvl1pPr>
            <a:lvl2pPr marL="785372" indent="-302066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pitchFamily="34" charset="0"/>
              </a:defRPr>
            </a:lvl2pPr>
            <a:lvl3pPr marL="1208265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pitchFamily="34" charset="0"/>
              </a:defRPr>
            </a:lvl3pPr>
            <a:lvl4pPr marL="1691571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pitchFamily="34" charset="0"/>
              </a:defRPr>
            </a:lvl4pPr>
            <a:lvl5pPr marL="2174878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pitchFamily="34" charset="0"/>
              </a:defRPr>
            </a:lvl5pPr>
            <a:lvl6pPr marL="2658184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pitchFamily="34" charset="0"/>
              </a:defRPr>
            </a:lvl6pPr>
            <a:lvl7pPr marL="3141490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pitchFamily="34" charset="0"/>
              </a:defRPr>
            </a:lvl7pPr>
            <a:lvl8pPr marL="3624796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pitchFamily="34" charset="0"/>
              </a:defRPr>
            </a:lvl8pPr>
            <a:lvl9pPr marL="4108102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fld id="{101FEAF8-FB51-47CB-AD7A-008F721E51EF}" type="slidenum">
              <a:rPr lang="en-US" sz="1300" b="0"/>
              <a:pPr eaLnBrk="1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sz="1300" b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pitchFamily="34" charset="0"/>
              </a:defRPr>
            </a:lvl1pPr>
            <a:lvl2pPr marL="785372" indent="-302066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pitchFamily="34" charset="0"/>
              </a:defRPr>
            </a:lvl2pPr>
            <a:lvl3pPr marL="1208265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pitchFamily="34" charset="0"/>
              </a:defRPr>
            </a:lvl3pPr>
            <a:lvl4pPr marL="1691571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pitchFamily="34" charset="0"/>
              </a:defRPr>
            </a:lvl4pPr>
            <a:lvl5pPr marL="2174878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pitchFamily="34" charset="0"/>
              </a:defRPr>
            </a:lvl5pPr>
            <a:lvl6pPr marL="2658184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pitchFamily="34" charset="0"/>
              </a:defRPr>
            </a:lvl6pPr>
            <a:lvl7pPr marL="3141490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pitchFamily="34" charset="0"/>
              </a:defRPr>
            </a:lvl7pPr>
            <a:lvl8pPr marL="3624796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pitchFamily="34" charset="0"/>
              </a:defRPr>
            </a:lvl8pPr>
            <a:lvl9pPr marL="4108102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fld id="{C2B9FA40-64C0-49EC-841F-B0BFFC889297}" type="slidenum">
              <a:rPr lang="en-US" sz="1300" b="0"/>
              <a:pPr eaLnBrk="1" hangingPunct="1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sz="1300" b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fld id="{59AEAF80-8449-46C4-B1CC-B45882D4EC90}" type="slidenum">
              <a:rPr lang="en-US" sz="1300" b="0"/>
              <a:pPr eaLnBrk="1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z="1300" b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fld id="{32900B7E-5187-46CC-841A-DFDCFEED71EF}" type="slidenum">
              <a:rPr lang="en-US" sz="1300" b="0"/>
              <a:pPr eaLnBrk="1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z="1300" b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fld id="{79AF0A32-C01A-4861-A6E3-FA6BD9CC7560}" type="slidenum">
              <a:rPr lang="en-US" sz="1300" b="0"/>
              <a:pPr eaLnBrk="1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z="13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9219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220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9221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9222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3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4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5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6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7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8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9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30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31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9232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33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34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7DD4713-875F-45F8-BF39-CFDB713753F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735B38-6639-4076-BBBC-7135697C985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4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86BF83-E4DA-4F1D-B6D8-CC8310BFAA1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95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EBF2BE9-5F8B-430E-A33A-3ECBEE0D008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2DE238-8C7F-4781-A033-FD1F0C1823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0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8FC666-8B1D-40BD-841B-5B5C9F551CF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0319E0-6290-4384-B3DE-9F0566BE84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F51D35-54BA-40C1-A8F1-8940B7261C4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2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22CC17-46FF-4ACA-8EAF-299E24A32F5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AE26EA-5162-47AA-BF78-BB3D43A764E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E03CCC-A002-4142-942E-39BD6A6526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2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FEEAE3-A0CE-42F4-B197-D6EBE5EC9CB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3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319069AB-DEB9-48DF-8D3E-1EC50B78DBF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820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</a:t>
            </a:r>
            <a:r>
              <a:rPr lang="en-US" smtClean="0"/>
              <a:t>13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267200"/>
            <a:ext cx="6477000" cy="1752600"/>
          </a:xfrm>
        </p:spPr>
        <p:txBody>
          <a:bodyPr/>
          <a:lstStyle/>
          <a:p>
            <a:r>
              <a:rPr lang="en-US" dirty="0" smtClean="0"/>
              <a:t>Monopolistic Competition:  The Competitive Model in a More Realistic Setting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 eaLnBrk="1" hangingPunct="1">
              <a:buNone/>
            </a:pPr>
            <a:endParaRPr lang="en-US" sz="2000" dirty="0" smtClean="0">
              <a:solidFill>
                <a:srgbClr val="0064B3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1143000" y="1447800"/>
            <a:ext cx="0" cy="4191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1143000" y="5638800"/>
            <a:ext cx="5562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1249920" y="2535252"/>
            <a:ext cx="4769880" cy="18843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533400" y="9906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58674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Quantity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423493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Demand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314013" y="2687652"/>
            <a:ext cx="3562787" cy="34845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996441" y="598753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 bwMode="auto">
          <a:xfrm>
            <a:off x="1384419" y="2290273"/>
            <a:ext cx="3426863" cy="2398870"/>
          </a:xfrm>
          <a:custGeom>
            <a:avLst/>
            <a:gdLst>
              <a:gd name="connsiteX0" fmla="*/ 0 w 3426863"/>
              <a:gd name="connsiteY0" fmla="*/ 1717705 h 2398870"/>
              <a:gd name="connsiteX1" fmla="*/ 1358781 w 3426863"/>
              <a:gd name="connsiteY1" fmla="*/ 2307364 h 2398870"/>
              <a:gd name="connsiteX2" fmla="*/ 3426863 w 3426863"/>
              <a:gd name="connsiteY2" fmla="*/ 0 h 2398870"/>
              <a:gd name="connsiteX3" fmla="*/ 3426863 w 3426863"/>
              <a:gd name="connsiteY3" fmla="*/ 0 h 239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6863" h="2398870">
                <a:moveTo>
                  <a:pt x="0" y="1717705"/>
                </a:moveTo>
                <a:cubicBezTo>
                  <a:pt x="393818" y="2155676"/>
                  <a:pt x="787637" y="2593648"/>
                  <a:pt x="1358781" y="2307364"/>
                </a:cubicBezTo>
                <a:cubicBezTo>
                  <a:pt x="1929925" y="2021080"/>
                  <a:pt x="3426863" y="0"/>
                  <a:pt x="3426863" y="0"/>
                </a:cubicBezTo>
                <a:lnTo>
                  <a:pt x="3426863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09559" y="194208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25282" y="44127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u="sng" dirty="0"/>
              <a:t>Short-run Profit Maximization in </a:t>
            </a:r>
            <a:r>
              <a:rPr lang="en-US" u="sng" dirty="0" err="1"/>
              <a:t>Monopolisitic</a:t>
            </a:r>
            <a:r>
              <a:rPr lang="en-US" u="sng" dirty="0"/>
              <a:t> Competition</a:t>
            </a:r>
          </a:p>
        </p:txBody>
      </p:sp>
      <p:sp>
        <p:nvSpPr>
          <p:cNvPr id="16" name="Freeform 15"/>
          <p:cNvSpPr/>
          <p:nvPr/>
        </p:nvSpPr>
        <p:spPr bwMode="auto">
          <a:xfrm>
            <a:off x="2286000" y="2215222"/>
            <a:ext cx="3490957" cy="1077538"/>
          </a:xfrm>
          <a:custGeom>
            <a:avLst/>
            <a:gdLst>
              <a:gd name="connsiteX0" fmla="*/ 0 w 4170348"/>
              <a:gd name="connsiteY0" fmla="*/ 51275 h 991425"/>
              <a:gd name="connsiteX1" fmla="*/ 2016808 w 4170348"/>
              <a:gd name="connsiteY1" fmla="*/ 991312 h 991425"/>
              <a:gd name="connsiteX2" fmla="*/ 4170348 w 4170348"/>
              <a:gd name="connsiteY2" fmla="*/ 0 h 99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0348" h="991425">
                <a:moveTo>
                  <a:pt x="0" y="51275"/>
                </a:moveTo>
                <a:cubicBezTo>
                  <a:pt x="660875" y="525566"/>
                  <a:pt x="1321750" y="999858"/>
                  <a:pt x="2016808" y="991312"/>
                </a:cubicBezTo>
                <a:cubicBezTo>
                  <a:pt x="2711866" y="982766"/>
                  <a:pt x="3441107" y="491383"/>
                  <a:pt x="4170348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74090" y="1990131"/>
            <a:ext cx="62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1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 eaLnBrk="1" hangingPunct="1">
              <a:buNone/>
            </a:pPr>
            <a:endParaRPr lang="en-US" sz="2000" dirty="0" smtClean="0">
              <a:solidFill>
                <a:srgbClr val="0064B3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1143000" y="1447800"/>
            <a:ext cx="0" cy="4191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1143000" y="5638800"/>
            <a:ext cx="5562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1249920" y="2535252"/>
            <a:ext cx="4769880" cy="18843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533400" y="9906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58674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Quantity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423493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Demand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314013" y="2687652"/>
            <a:ext cx="3562787" cy="34845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996441" y="598753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 bwMode="auto">
          <a:xfrm>
            <a:off x="1384419" y="2290273"/>
            <a:ext cx="3426863" cy="2398870"/>
          </a:xfrm>
          <a:custGeom>
            <a:avLst/>
            <a:gdLst>
              <a:gd name="connsiteX0" fmla="*/ 0 w 3426863"/>
              <a:gd name="connsiteY0" fmla="*/ 1717705 h 2398870"/>
              <a:gd name="connsiteX1" fmla="*/ 1358781 w 3426863"/>
              <a:gd name="connsiteY1" fmla="*/ 2307364 h 2398870"/>
              <a:gd name="connsiteX2" fmla="*/ 3426863 w 3426863"/>
              <a:gd name="connsiteY2" fmla="*/ 0 h 2398870"/>
              <a:gd name="connsiteX3" fmla="*/ 3426863 w 3426863"/>
              <a:gd name="connsiteY3" fmla="*/ 0 h 239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6863" h="2398870">
                <a:moveTo>
                  <a:pt x="0" y="1717705"/>
                </a:moveTo>
                <a:cubicBezTo>
                  <a:pt x="393818" y="2155676"/>
                  <a:pt x="787637" y="2593648"/>
                  <a:pt x="1358781" y="2307364"/>
                </a:cubicBezTo>
                <a:cubicBezTo>
                  <a:pt x="1929925" y="2021080"/>
                  <a:pt x="3426863" y="0"/>
                  <a:pt x="3426863" y="0"/>
                </a:cubicBezTo>
                <a:lnTo>
                  <a:pt x="3426863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09559" y="194208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25282" y="44127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u="sng" dirty="0"/>
              <a:t>Short-run Profit Maximization in </a:t>
            </a:r>
            <a:r>
              <a:rPr lang="en-US" u="sng" dirty="0" err="1"/>
              <a:t>Monopolisitic</a:t>
            </a:r>
            <a:r>
              <a:rPr lang="en-US" u="sng" dirty="0"/>
              <a:t> Competition</a:t>
            </a:r>
          </a:p>
        </p:txBody>
      </p:sp>
      <p:sp>
        <p:nvSpPr>
          <p:cNvPr id="16" name="Freeform 15"/>
          <p:cNvSpPr/>
          <p:nvPr/>
        </p:nvSpPr>
        <p:spPr bwMode="auto">
          <a:xfrm>
            <a:off x="2080011" y="2667712"/>
            <a:ext cx="3688578" cy="770710"/>
          </a:xfrm>
          <a:custGeom>
            <a:avLst/>
            <a:gdLst>
              <a:gd name="connsiteX0" fmla="*/ 0 w 4170348"/>
              <a:gd name="connsiteY0" fmla="*/ 51275 h 991425"/>
              <a:gd name="connsiteX1" fmla="*/ 2016808 w 4170348"/>
              <a:gd name="connsiteY1" fmla="*/ 991312 h 991425"/>
              <a:gd name="connsiteX2" fmla="*/ 4170348 w 4170348"/>
              <a:gd name="connsiteY2" fmla="*/ 0 h 99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0348" h="991425">
                <a:moveTo>
                  <a:pt x="0" y="51275"/>
                </a:moveTo>
                <a:cubicBezTo>
                  <a:pt x="660875" y="525566"/>
                  <a:pt x="1321750" y="999858"/>
                  <a:pt x="2016808" y="991312"/>
                </a:cubicBezTo>
                <a:cubicBezTo>
                  <a:pt x="2711866" y="982766"/>
                  <a:pt x="3441107" y="491383"/>
                  <a:pt x="4170348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39195" y="2359463"/>
            <a:ext cx="62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60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u="sng" dirty="0" smtClean="0"/>
              <a:t>Long-run Equilibrium in Monopolistic Competition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Similar to Perfect Competition, there will long-run entry/exit of firms when there are short-run profits/losses.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If existing firms are earning economic profits, then new firms will _________ the industry.  How do this affect the existing firms?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 </a:t>
            </a:r>
            <a:r>
              <a:rPr lang="en-US" sz="2000" dirty="0"/>
              <a:t>If existing firms are </a:t>
            </a:r>
            <a:r>
              <a:rPr lang="en-US" sz="2000" dirty="0" smtClean="0"/>
              <a:t>suffering losses, </a:t>
            </a:r>
            <a:r>
              <a:rPr lang="en-US" sz="2000" dirty="0"/>
              <a:t>then </a:t>
            </a:r>
            <a:r>
              <a:rPr lang="en-US" sz="2000" dirty="0" smtClean="0"/>
              <a:t>some of these </a:t>
            </a:r>
            <a:r>
              <a:rPr lang="en-US" sz="2000" dirty="0"/>
              <a:t>firms will _________ the industry.  How do this affect the </a:t>
            </a:r>
            <a:r>
              <a:rPr lang="en-US" sz="2000" dirty="0" smtClean="0"/>
              <a:t>remaining </a:t>
            </a:r>
            <a:r>
              <a:rPr lang="en-US" sz="2000" dirty="0"/>
              <a:t>firms?</a:t>
            </a:r>
          </a:p>
          <a:p>
            <a:pPr marL="0" indent="0">
              <a:buNone/>
            </a:pPr>
            <a:endParaRPr lang="en-US" sz="2000" dirty="0"/>
          </a:p>
          <a:p>
            <a:pPr marL="0" indent="0" eaLnBrk="1" hangingPunct="1">
              <a:buNone/>
            </a:pPr>
            <a:endParaRPr lang="en-US" sz="2000" dirty="0" smtClean="0">
              <a:solidFill>
                <a:srgbClr val="0064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10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ChangeArrowheads="1"/>
          </p:cNvSpPr>
          <p:nvPr/>
        </p:nvSpPr>
        <p:spPr bwMode="auto">
          <a:xfrm>
            <a:off x="711993" y="342901"/>
            <a:ext cx="81772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0064B3"/>
                </a:solidFill>
              </a:rPr>
              <a:t>What Happens to Profits in the Long Run?</a:t>
            </a:r>
          </a:p>
        </p:txBody>
      </p:sp>
      <p:sp>
        <p:nvSpPr>
          <p:cNvPr id="990213" name="Rectangle 5"/>
          <p:cNvSpPr>
            <a:spLocks noChangeArrowheads="1"/>
          </p:cNvSpPr>
          <p:nvPr/>
        </p:nvSpPr>
        <p:spPr bwMode="auto">
          <a:xfrm>
            <a:off x="762000" y="914400"/>
            <a:ext cx="81772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1800"/>
              <a:t>How Does the Entry of New Firms Affect the Profits of Existing Firms?</a:t>
            </a:r>
          </a:p>
        </p:txBody>
      </p:sp>
      <p:sp>
        <p:nvSpPr>
          <p:cNvPr id="990214" name="Text Box 6"/>
          <p:cNvSpPr txBox="1">
            <a:spLocks noChangeArrowheads="1"/>
          </p:cNvSpPr>
          <p:nvPr/>
        </p:nvSpPr>
        <p:spPr bwMode="auto">
          <a:xfrm>
            <a:off x="762000" y="1295400"/>
            <a:ext cx="16668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/>
              <a:t>FIGURE 12-5</a:t>
            </a:r>
          </a:p>
        </p:txBody>
      </p:sp>
      <p:sp>
        <p:nvSpPr>
          <p:cNvPr id="990215" name="Text Box 7"/>
          <p:cNvSpPr txBox="1">
            <a:spLocks noChangeArrowheads="1"/>
          </p:cNvSpPr>
          <p:nvPr/>
        </p:nvSpPr>
        <p:spPr bwMode="auto">
          <a:xfrm>
            <a:off x="762000" y="1584325"/>
            <a:ext cx="3886200" cy="307975"/>
          </a:xfrm>
          <a:prstGeom prst="rect">
            <a:avLst/>
          </a:prstGeom>
          <a:solidFill>
            <a:srgbClr val="B9D2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How Entry of New Firms Eliminates Profits</a:t>
            </a:r>
          </a:p>
        </p:txBody>
      </p:sp>
      <p:pic>
        <p:nvPicPr>
          <p:cNvPr id="24" name="Picture 18" descr="Fig12-5ab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6868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1" descr="Fig12-5ab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6868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2" descr="Fig12-5ab-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6868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3" descr="Fig12-5ab-2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6868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 descr="Fig12-5ab-2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6868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5" descr="Fig12-5ab-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6868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6" descr="Fig12-5ab-3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6868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9" descr="Fig12-5ab-4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6868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1" descr="Fig12-5ab-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6868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2" descr="Fig12-5ab-6a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6868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3" descr="Fig12-5ab-6b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6868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4" descr="Fig12-5ab-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6868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5" descr="Fig12-5ab-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6868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6" descr="Fig12-5ab-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6868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8" descr="Fig12-5ab-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6868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440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9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9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0" grpId="0"/>
      <p:bldP spid="990213" grpId="0"/>
      <p:bldP spid="990214" grpId="0"/>
      <p:bldP spid="9902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u="sng" dirty="0" smtClean="0"/>
              <a:t>Long-run Equilibrium in Monopolistic Competition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Summary of adjustment from short-run situations to long-run equilibrium.</a:t>
            </a:r>
          </a:p>
          <a:p>
            <a:r>
              <a:rPr lang="en-US" sz="2000" u="sng" dirty="0" smtClean="0"/>
              <a:t>Existing firms are earning economic profits</a:t>
            </a:r>
            <a:r>
              <a:rPr lang="en-US" sz="2000" dirty="0" smtClean="0"/>
              <a:t>:  implies entry of new firms which _________ demand for existing firms’ products.  Thus, existing firms produce a ________ quantity at a __________ price.  This process continues until: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u="sng" dirty="0"/>
              <a:t>Existing firms are </a:t>
            </a:r>
            <a:r>
              <a:rPr lang="en-US" sz="2000" u="sng" dirty="0" smtClean="0"/>
              <a:t>suffering losses</a:t>
            </a:r>
            <a:r>
              <a:rPr lang="en-US" sz="2000" dirty="0" smtClean="0"/>
              <a:t>: implies exit of some </a:t>
            </a:r>
            <a:r>
              <a:rPr lang="en-US" sz="2000" dirty="0"/>
              <a:t>firms which _________ demand for existing </a:t>
            </a:r>
            <a:r>
              <a:rPr lang="en-US" sz="2000" dirty="0" smtClean="0"/>
              <a:t>firms’ products.  </a:t>
            </a:r>
            <a:r>
              <a:rPr lang="en-US" sz="2000" dirty="0"/>
              <a:t>Thus, </a:t>
            </a:r>
            <a:r>
              <a:rPr lang="en-US" sz="2000" dirty="0" smtClean="0"/>
              <a:t>remaining </a:t>
            </a:r>
            <a:r>
              <a:rPr lang="en-US" sz="2000" dirty="0"/>
              <a:t>firms produce a ________ quantity at a __________ price.  This process continues until:</a:t>
            </a:r>
          </a:p>
          <a:p>
            <a:pPr marL="0" indent="0">
              <a:buNone/>
            </a:pPr>
            <a:endParaRPr lang="en-US" sz="2000" dirty="0"/>
          </a:p>
          <a:p>
            <a:pPr marL="0" indent="0" eaLnBrk="1" hangingPunct="1">
              <a:buNone/>
            </a:pPr>
            <a:endParaRPr lang="en-US" sz="2000" dirty="0" smtClean="0">
              <a:solidFill>
                <a:srgbClr val="0064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2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sz="2400" dirty="0" smtClean="0"/>
              <a:t>Is there any way for monopolistically competitive firms to earn economic profits in the long run?</a:t>
            </a:r>
          </a:p>
        </p:txBody>
      </p:sp>
    </p:spTree>
    <p:extLst>
      <p:ext uri="{BB962C8B-B14F-4D97-AF65-F5344CB8AC3E}">
        <p14:creationId xmlns:p14="http://schemas.microsoft.com/office/powerpoint/2010/main" val="103827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9" name="Text Box 7"/>
          <p:cNvSpPr txBox="1">
            <a:spLocks noChangeArrowheads="1"/>
          </p:cNvSpPr>
          <p:nvPr/>
        </p:nvSpPr>
        <p:spPr bwMode="auto">
          <a:xfrm>
            <a:off x="498756" y="1015525"/>
            <a:ext cx="4313238" cy="517525"/>
          </a:xfrm>
          <a:prstGeom prst="rect">
            <a:avLst/>
          </a:prstGeom>
          <a:solidFill>
            <a:srgbClr val="B9D2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Comparing Long-Run Equilibrium under Perfect Competition and Monopolistic Competition</a:t>
            </a:r>
          </a:p>
        </p:txBody>
      </p:sp>
      <p:sp>
        <p:nvSpPr>
          <p:cNvPr id="19461" name="Rectangle 8"/>
          <p:cNvSpPr>
            <a:spLocks noChangeArrowheads="1"/>
          </p:cNvSpPr>
          <p:nvPr/>
        </p:nvSpPr>
        <p:spPr bwMode="auto">
          <a:xfrm>
            <a:off x="457200" y="152400"/>
            <a:ext cx="8686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400" dirty="0">
                <a:solidFill>
                  <a:srgbClr val="0064B3"/>
                </a:solidFill>
              </a:rPr>
              <a:t>Comparing Perfect </a:t>
            </a:r>
            <a:r>
              <a:rPr lang="en-US" sz="2400" dirty="0" smtClean="0">
                <a:solidFill>
                  <a:srgbClr val="0064B3"/>
                </a:solidFill>
              </a:rPr>
              <a:t>Competition and </a:t>
            </a:r>
            <a:r>
              <a:rPr lang="en-US" sz="2400" dirty="0">
                <a:solidFill>
                  <a:srgbClr val="0064B3"/>
                </a:solidFill>
              </a:rPr>
              <a:t>Monopolistic Competition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990600" y="5867400"/>
            <a:ext cx="76422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0"/>
              <a:t>A monopolistically competitive firm has </a:t>
            </a:r>
            <a:r>
              <a:rPr lang="en-US" b="0" i="1"/>
              <a:t>excess capacity</a:t>
            </a:r>
            <a:r>
              <a:rPr lang="en-US" b="0"/>
              <a:t>: If it increased its output, it could produce at a lower average cost.</a:t>
            </a:r>
          </a:p>
          <a:p>
            <a:pPr eaLnBrk="1" hangingPunct="1"/>
            <a:endParaRPr lang="en-US" b="0"/>
          </a:p>
        </p:txBody>
      </p:sp>
      <p:pic>
        <p:nvPicPr>
          <p:cNvPr id="20" name="Picture 11" descr="Fig12-6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228850"/>
            <a:ext cx="85534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2" descr="Fig12-6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228850"/>
            <a:ext cx="85534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3" descr="Fig12-6-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228850"/>
            <a:ext cx="85534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4" descr="Fig12-6-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228850"/>
            <a:ext cx="85534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5" descr="Fig12-6-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228850"/>
            <a:ext cx="85534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6" descr="Fig12-6-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228850"/>
            <a:ext cx="85534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7" descr="Fig12-6-6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228850"/>
            <a:ext cx="85534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8" descr="Fig12-6-6b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228850"/>
            <a:ext cx="85534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9" descr="Fig12-6-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228850"/>
            <a:ext cx="85534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0" descr="Fig12-6-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228850"/>
            <a:ext cx="85534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1569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599" grpId="0" animBg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sz="2000" u="sng" dirty="0" smtClean="0"/>
              <a:t>Monopolistic Competition and Economic Efficiency</a:t>
            </a:r>
          </a:p>
          <a:p>
            <a:pPr marL="0" indent="0" algn="ctr" eaLnBrk="1" hangingPunct="1">
              <a:buNone/>
            </a:pPr>
            <a:endParaRPr lang="en-US" sz="2000" u="sng" dirty="0"/>
          </a:p>
          <a:p>
            <a:pPr marL="0" indent="0" eaLnBrk="1" hangingPunct="1">
              <a:buNone/>
            </a:pPr>
            <a:r>
              <a:rPr lang="en-US" sz="2000" b="1" dirty="0" smtClean="0"/>
              <a:t>Productive Efficiency</a:t>
            </a:r>
            <a:r>
              <a:rPr lang="en-US" sz="2000" dirty="0" smtClean="0"/>
              <a:t>:  “least cost production”</a:t>
            </a:r>
          </a:p>
          <a:p>
            <a:r>
              <a:rPr lang="en-US" sz="2000" dirty="0" smtClean="0"/>
              <a:t>Criteria:  Does production occur at the lowest possible average total cost?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0" indent="0" eaLnBrk="1" hangingPunct="1">
              <a:buNone/>
            </a:pPr>
            <a:r>
              <a:rPr lang="en-US" sz="2000" b="1" dirty="0" err="1" smtClean="0"/>
              <a:t>Allocative</a:t>
            </a:r>
            <a:r>
              <a:rPr lang="en-US" sz="2000" b="1" dirty="0" smtClean="0"/>
              <a:t> </a:t>
            </a:r>
            <a:r>
              <a:rPr lang="en-US" sz="2000" b="1" dirty="0"/>
              <a:t>Efficiency</a:t>
            </a:r>
            <a:r>
              <a:rPr lang="en-US" sz="2000" dirty="0"/>
              <a:t>:  </a:t>
            </a:r>
            <a:r>
              <a:rPr lang="en-US" sz="2000" dirty="0" smtClean="0"/>
              <a:t>“net benefits to society are maximized”</a:t>
            </a:r>
            <a:endParaRPr lang="en-US" sz="2000" dirty="0"/>
          </a:p>
          <a:p>
            <a:r>
              <a:rPr lang="en-US" sz="2000" dirty="0"/>
              <a:t>Criteria:  </a:t>
            </a:r>
            <a:r>
              <a:rPr lang="en-US" sz="2000" dirty="0" smtClean="0"/>
              <a:t>Do firms charge a price equal to marginal cost?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Despite these inefficiencies of monopolistic competition, </a:t>
            </a:r>
            <a:r>
              <a:rPr lang="en-US" sz="2000" u="sng" dirty="0" smtClean="0"/>
              <a:t>consumers </a:t>
            </a:r>
            <a:r>
              <a:rPr lang="en-US" sz="2000" u="sng" dirty="0"/>
              <a:t>benefit from being able to purchase a product that is differentiated and more closely suited to their tastes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2624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Monopolistic competition 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 market structure in </a:t>
            </a:r>
            <a:r>
              <a:rPr lang="en-US" sz="2000" dirty="0" smtClean="0"/>
              <a:t>which: </a:t>
            </a:r>
          </a:p>
          <a:p>
            <a:r>
              <a:rPr lang="en-US" sz="2000" dirty="0" smtClean="0"/>
              <a:t>many </a:t>
            </a:r>
            <a:r>
              <a:rPr lang="en-US" sz="2000" dirty="0"/>
              <a:t>firms compete by selling similar, but not identical, </a:t>
            </a:r>
            <a:r>
              <a:rPr lang="en-US" sz="2000" dirty="0" smtClean="0"/>
              <a:t>products</a:t>
            </a:r>
          </a:p>
          <a:p>
            <a:r>
              <a:rPr lang="en-US" sz="2000" dirty="0"/>
              <a:t>barriers to entry are </a:t>
            </a:r>
            <a:r>
              <a:rPr lang="en-US" sz="2000" dirty="0" smtClean="0"/>
              <a:t>low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Compare this structure to perfect competition: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What are the implications of selling a differentiated product?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eaLnBrk="1" hangingPunct="1">
              <a:buNone/>
            </a:pPr>
            <a:endParaRPr lang="en-US" sz="2000" dirty="0" smtClean="0">
              <a:solidFill>
                <a:srgbClr val="0064B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28288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10000"/>
              </a:spcAf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9" name="Rectangle 5"/>
          <p:cNvSpPr>
            <a:spLocks noChangeArrowheads="1"/>
          </p:cNvSpPr>
          <p:nvPr/>
        </p:nvSpPr>
        <p:spPr bwMode="auto">
          <a:xfrm>
            <a:off x="790486" y="533400"/>
            <a:ext cx="78438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/>
              <a:t>The Demand Curve for a Monopolistically Competitive Firm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381000" y="1351021"/>
            <a:ext cx="2486025" cy="738188"/>
          </a:xfrm>
          <a:prstGeom prst="rect">
            <a:avLst/>
          </a:prstGeom>
          <a:solidFill>
            <a:srgbClr val="B9D2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The Downward-Sloping Demand for </a:t>
            </a:r>
            <a:r>
              <a:rPr lang="en-US" dirty="0" err="1"/>
              <a:t>Caffè</a:t>
            </a:r>
            <a:r>
              <a:rPr lang="en-US" dirty="0"/>
              <a:t> Lattes at a Starbucks</a:t>
            </a:r>
          </a:p>
        </p:txBody>
      </p:sp>
      <p:pic>
        <p:nvPicPr>
          <p:cNvPr id="20" name="Picture 13" descr="Fig12-1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2070100"/>
            <a:ext cx="57435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1" descr="Fig12-1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2070100"/>
            <a:ext cx="57435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2" descr="Fig12-1-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2070100"/>
            <a:ext cx="57435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4" descr="Fig12-1-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2070100"/>
            <a:ext cx="57435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Fig12-1-1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2070100"/>
            <a:ext cx="57435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57975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8949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7" name="Rectangle 5"/>
          <p:cNvSpPr>
            <a:spLocks noChangeArrowheads="1"/>
          </p:cNvSpPr>
          <p:nvPr/>
        </p:nvSpPr>
        <p:spPr bwMode="auto">
          <a:xfrm>
            <a:off x="381000" y="461473"/>
            <a:ext cx="815340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dirty="0"/>
              <a:t>Marginal Revenue for a Firm with a Downward-Sloping Demand Curve</a:t>
            </a:r>
          </a:p>
        </p:txBody>
      </p:sp>
      <p:graphicFrame>
        <p:nvGraphicFramePr>
          <p:cNvPr id="981069" name="Group 77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717842565"/>
              </p:ext>
            </p:extLst>
          </p:nvPr>
        </p:nvGraphicFramePr>
        <p:xfrm>
          <a:off x="377795" y="1828800"/>
          <a:ext cx="8153400" cy="3962400"/>
        </p:xfrm>
        <a:graphic>
          <a:graphicData uri="http://schemas.openxmlformats.org/drawingml/2006/table">
            <a:tbl>
              <a:tblPr/>
              <a:tblGrid>
                <a:gridCol w="1817157"/>
                <a:gridCol w="479322"/>
                <a:gridCol w="1104738"/>
                <a:gridCol w="1584061"/>
                <a:gridCol w="1459305"/>
                <a:gridCol w="1708817"/>
              </a:tblGrid>
              <a:tr h="89132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CAFF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  <a:cs typeface="Arial" charset="0"/>
                        </a:rPr>
                        <a:t>È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 LATTES SOLD PER WEEK (</a:t>
                      </a: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PRICE 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TOTAL REVENUE</a:t>
                      </a:r>
                      <a:b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TR = P x Q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AVERAGE</a:t>
                      </a:r>
                      <a:b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REVENUE</a:t>
                      </a:r>
                      <a:b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AR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=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 TR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/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MARGINAL REVENUE</a:t>
                      </a:r>
                      <a:b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MR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 = Δ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TR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/Δ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107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R="59436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$6.00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marR="27432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$0.00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10.00</a:t>
                      </a:r>
                    </a:p>
                  </a:txBody>
                  <a:tcPr marR="50292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―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marR="45720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―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3.50</a:t>
                      </a:r>
                    </a:p>
                  </a:txBody>
                  <a:tcPr marR="64008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381712" y="1113936"/>
            <a:ext cx="2819400" cy="523875"/>
          </a:xfrm>
          <a:prstGeom prst="rect">
            <a:avLst/>
          </a:prstGeom>
          <a:solidFill>
            <a:srgbClr val="B9D2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Demand and Marginal Revenue at a Starbucks</a:t>
            </a:r>
          </a:p>
        </p:txBody>
      </p:sp>
    </p:spTree>
    <p:extLst>
      <p:ext uri="{BB962C8B-B14F-4D97-AF65-F5344CB8AC3E}">
        <p14:creationId xmlns:p14="http://schemas.microsoft.com/office/powerpoint/2010/main" val="16000779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8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7" grpId="0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Why is MR less than Price for a </a:t>
            </a:r>
            <a:r>
              <a:rPr lang="en-US" sz="2000" dirty="0" err="1" smtClean="0"/>
              <a:t>Monop</a:t>
            </a:r>
            <a:r>
              <a:rPr lang="en-US" sz="2000" dirty="0" smtClean="0"/>
              <a:t>. Comp. firm?</a:t>
            </a:r>
          </a:p>
          <a:p>
            <a:r>
              <a:rPr lang="en-US" sz="2000" dirty="0" smtClean="0"/>
              <a:t>What does the firm have to do to sell a greater quantity of output?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Suppose that the price is $5.50.  Starbucks sells one latte and has total revenue of $5.50.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If it wants to sell two lattes, it must choose a lower price of $5.  In terms of total revenue, this change has two effects: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Output Effect (an additional latte is sold)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Price Effect ($0.50 less is received for each latte that could’ve been sold at the higher price)</a:t>
            </a:r>
            <a:endParaRPr lang="en-US" sz="2000" dirty="0"/>
          </a:p>
          <a:p>
            <a:pPr marL="0" indent="0" eaLnBrk="1" hangingPunct="1">
              <a:buNone/>
            </a:pPr>
            <a:endParaRPr lang="en-US" sz="2000" dirty="0" smtClean="0">
              <a:solidFill>
                <a:srgbClr val="0064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74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 eaLnBrk="1" hangingPunct="1">
              <a:buNone/>
            </a:pPr>
            <a:endParaRPr lang="en-US" sz="2000" dirty="0" smtClean="0">
              <a:solidFill>
                <a:srgbClr val="0064B3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1143000" y="1447800"/>
            <a:ext cx="0" cy="4191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1143000" y="5638800"/>
            <a:ext cx="5562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1249920" y="2535252"/>
            <a:ext cx="4872462" cy="1676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533400" y="9906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 per Latte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586740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of Lattes per week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1143000" y="3200400"/>
            <a:ext cx="1981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3962400" y="3463895"/>
            <a:ext cx="0" cy="21749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3124200" y="3200400"/>
            <a:ext cx="0" cy="2438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>
            <a:off x="1143000" y="3497367"/>
            <a:ext cx="2819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6096000" y="423493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3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6" name="Text Box 6"/>
          <p:cNvSpPr txBox="1">
            <a:spLocks noChangeArrowheads="1"/>
          </p:cNvSpPr>
          <p:nvPr/>
        </p:nvSpPr>
        <p:spPr bwMode="auto">
          <a:xfrm>
            <a:off x="381000" y="1102394"/>
            <a:ext cx="2590800" cy="954087"/>
          </a:xfrm>
          <a:prstGeom prst="rect">
            <a:avLst/>
          </a:prstGeom>
          <a:solidFill>
            <a:srgbClr val="B9D2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The Demand and Marginal Revenue Curves for a Monopolistically Competitive Firm</a:t>
            </a:r>
          </a:p>
        </p:txBody>
      </p:sp>
      <p:pic>
        <p:nvPicPr>
          <p:cNvPr id="1029131" name="Picture 11" descr="Fig12-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1692275"/>
            <a:ext cx="46482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132" name="Picture 12" descr="Fig12-3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1692275"/>
            <a:ext cx="46482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tangle 33"/>
          <p:cNvSpPr>
            <a:spLocks noChangeArrowheads="1"/>
          </p:cNvSpPr>
          <p:nvPr/>
        </p:nvSpPr>
        <p:spPr bwMode="auto">
          <a:xfrm>
            <a:off x="241300" y="545507"/>
            <a:ext cx="836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dirty="0"/>
              <a:t>Marginal Revenue for a Firm with a Downward-Sloping Demand Curve</a:t>
            </a:r>
          </a:p>
        </p:txBody>
      </p:sp>
      <p:pic>
        <p:nvPicPr>
          <p:cNvPr id="17" name="Picture 16" descr="Fig12-3-1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1692275"/>
            <a:ext cx="46482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2514600"/>
            <a:ext cx="2895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Every firm that has the ability to affect the price of its product (i.e. every firm with “market power”), has a </a:t>
            </a:r>
            <a:r>
              <a:rPr lang="en-US" sz="2000" i="1" u="sng" dirty="0" smtClean="0"/>
              <a:t>marginal revenue curve that lies below its demand curve.</a:t>
            </a:r>
            <a:endParaRPr lang="en-US" sz="2000" i="1" u="sng" dirty="0"/>
          </a:p>
        </p:txBody>
      </p:sp>
    </p:spTree>
    <p:extLst>
      <p:ext uri="{BB962C8B-B14F-4D97-AF65-F5344CB8AC3E}">
        <p14:creationId xmlns:p14="http://schemas.microsoft.com/office/powerpoint/2010/main" val="36919146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02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2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 eaLnBrk="1" hangingPunct="1">
              <a:buNone/>
            </a:pPr>
            <a:endParaRPr lang="en-US" sz="2000" dirty="0" smtClean="0">
              <a:solidFill>
                <a:srgbClr val="0064B3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1143000" y="1447800"/>
            <a:ext cx="0" cy="4191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1143000" y="5638800"/>
            <a:ext cx="5562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1249920" y="2535252"/>
            <a:ext cx="4769880" cy="18843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533400" y="9906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58674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Quantity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423493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Demand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314013" y="2687652"/>
            <a:ext cx="3562787" cy="34845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996441" y="598753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 bwMode="auto">
          <a:xfrm>
            <a:off x="1384419" y="2290273"/>
            <a:ext cx="3426863" cy="2398870"/>
          </a:xfrm>
          <a:custGeom>
            <a:avLst/>
            <a:gdLst>
              <a:gd name="connsiteX0" fmla="*/ 0 w 3426863"/>
              <a:gd name="connsiteY0" fmla="*/ 1717705 h 2398870"/>
              <a:gd name="connsiteX1" fmla="*/ 1358781 w 3426863"/>
              <a:gd name="connsiteY1" fmla="*/ 2307364 h 2398870"/>
              <a:gd name="connsiteX2" fmla="*/ 3426863 w 3426863"/>
              <a:gd name="connsiteY2" fmla="*/ 0 h 2398870"/>
              <a:gd name="connsiteX3" fmla="*/ 3426863 w 3426863"/>
              <a:gd name="connsiteY3" fmla="*/ 0 h 239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6863" h="2398870">
                <a:moveTo>
                  <a:pt x="0" y="1717705"/>
                </a:moveTo>
                <a:cubicBezTo>
                  <a:pt x="393818" y="2155676"/>
                  <a:pt x="787637" y="2593648"/>
                  <a:pt x="1358781" y="2307364"/>
                </a:cubicBezTo>
                <a:cubicBezTo>
                  <a:pt x="1929925" y="2021080"/>
                  <a:pt x="3426863" y="0"/>
                  <a:pt x="3426863" y="0"/>
                </a:cubicBezTo>
                <a:lnTo>
                  <a:pt x="3426863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09559" y="194208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25282" y="44127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u="sng" dirty="0"/>
              <a:t>Short-run Profit Maximization in </a:t>
            </a:r>
            <a:r>
              <a:rPr lang="en-US" u="sng" dirty="0" err="1"/>
              <a:t>Monopolisitic</a:t>
            </a:r>
            <a:r>
              <a:rPr lang="en-US" u="sng" dirty="0"/>
              <a:t> Competition</a:t>
            </a:r>
          </a:p>
        </p:txBody>
      </p:sp>
    </p:spTree>
    <p:extLst>
      <p:ext uri="{BB962C8B-B14F-4D97-AF65-F5344CB8AC3E}">
        <p14:creationId xmlns:p14="http://schemas.microsoft.com/office/powerpoint/2010/main" val="287204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 eaLnBrk="1" hangingPunct="1">
              <a:buNone/>
            </a:pPr>
            <a:endParaRPr lang="en-US" sz="2000" dirty="0" smtClean="0">
              <a:solidFill>
                <a:srgbClr val="0064B3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1143000" y="1447800"/>
            <a:ext cx="0" cy="4191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1143000" y="5638800"/>
            <a:ext cx="5562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1249920" y="2535252"/>
            <a:ext cx="4769880" cy="18843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533400" y="9906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58674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Quantity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423493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Demand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314013" y="2687652"/>
            <a:ext cx="3562787" cy="34845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996441" y="598753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 bwMode="auto">
          <a:xfrm>
            <a:off x="1384419" y="2290273"/>
            <a:ext cx="3426863" cy="2398870"/>
          </a:xfrm>
          <a:custGeom>
            <a:avLst/>
            <a:gdLst>
              <a:gd name="connsiteX0" fmla="*/ 0 w 3426863"/>
              <a:gd name="connsiteY0" fmla="*/ 1717705 h 2398870"/>
              <a:gd name="connsiteX1" fmla="*/ 1358781 w 3426863"/>
              <a:gd name="connsiteY1" fmla="*/ 2307364 h 2398870"/>
              <a:gd name="connsiteX2" fmla="*/ 3426863 w 3426863"/>
              <a:gd name="connsiteY2" fmla="*/ 0 h 2398870"/>
              <a:gd name="connsiteX3" fmla="*/ 3426863 w 3426863"/>
              <a:gd name="connsiteY3" fmla="*/ 0 h 239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6863" h="2398870">
                <a:moveTo>
                  <a:pt x="0" y="1717705"/>
                </a:moveTo>
                <a:cubicBezTo>
                  <a:pt x="393818" y="2155676"/>
                  <a:pt x="787637" y="2593648"/>
                  <a:pt x="1358781" y="2307364"/>
                </a:cubicBezTo>
                <a:cubicBezTo>
                  <a:pt x="1929925" y="2021080"/>
                  <a:pt x="3426863" y="0"/>
                  <a:pt x="3426863" y="0"/>
                </a:cubicBezTo>
                <a:lnTo>
                  <a:pt x="3426863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09559" y="194208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25282" y="44127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u="sng" dirty="0"/>
              <a:t>Short-run Profit Maximization in </a:t>
            </a:r>
            <a:r>
              <a:rPr lang="en-US" u="sng" dirty="0" err="1"/>
              <a:t>Monopolisitic</a:t>
            </a:r>
            <a:r>
              <a:rPr lang="en-US" u="sng" dirty="0"/>
              <a:t> Competition</a:t>
            </a:r>
          </a:p>
        </p:txBody>
      </p:sp>
      <p:sp>
        <p:nvSpPr>
          <p:cNvPr id="16" name="Freeform 15"/>
          <p:cNvSpPr/>
          <p:nvPr/>
        </p:nvSpPr>
        <p:spPr bwMode="auto">
          <a:xfrm>
            <a:off x="1777353" y="2938657"/>
            <a:ext cx="3490957" cy="1077538"/>
          </a:xfrm>
          <a:custGeom>
            <a:avLst/>
            <a:gdLst>
              <a:gd name="connsiteX0" fmla="*/ 0 w 4170348"/>
              <a:gd name="connsiteY0" fmla="*/ 51275 h 991425"/>
              <a:gd name="connsiteX1" fmla="*/ 2016808 w 4170348"/>
              <a:gd name="connsiteY1" fmla="*/ 991312 h 991425"/>
              <a:gd name="connsiteX2" fmla="*/ 4170348 w 4170348"/>
              <a:gd name="connsiteY2" fmla="*/ 0 h 99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0348" h="991425">
                <a:moveTo>
                  <a:pt x="0" y="51275"/>
                </a:moveTo>
                <a:cubicBezTo>
                  <a:pt x="660875" y="525566"/>
                  <a:pt x="1321750" y="999858"/>
                  <a:pt x="2016808" y="991312"/>
                </a:cubicBezTo>
                <a:cubicBezTo>
                  <a:pt x="2711866" y="982766"/>
                  <a:pt x="3441107" y="491383"/>
                  <a:pt x="4170348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44879" y="2569325"/>
            <a:ext cx="62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0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5572</TotalTime>
  <Words>688</Words>
  <Application>Microsoft Office PowerPoint</Application>
  <PresentationFormat>On-screen Show (4:3)</PresentationFormat>
  <Paragraphs>177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Pixel</vt:lpstr>
      <vt:lpstr>Chapter 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Texas A&amp;M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Michael Nelson</dc:creator>
  <cp:lastModifiedBy>Nelson, Mike</cp:lastModifiedBy>
  <cp:revision>284</cp:revision>
  <cp:lastPrinted>2012-05-22T20:33:07Z</cp:lastPrinted>
  <dcterms:created xsi:type="dcterms:W3CDTF">2008-09-06T14:47:19Z</dcterms:created>
  <dcterms:modified xsi:type="dcterms:W3CDTF">2014-02-19T19:55:45Z</dcterms:modified>
</cp:coreProperties>
</file>