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257" r:id="rId2"/>
    <p:sldId id="280" r:id="rId3"/>
    <p:sldId id="302" r:id="rId4"/>
    <p:sldId id="304" r:id="rId5"/>
    <p:sldId id="303" r:id="rId6"/>
    <p:sldId id="305" r:id="rId7"/>
    <p:sldId id="306" r:id="rId8"/>
    <p:sldId id="301" r:id="rId9"/>
    <p:sldId id="307" r:id="rId10"/>
    <p:sldId id="309" r:id="rId11"/>
    <p:sldId id="286" r:id="rId12"/>
    <p:sldId id="308" r:id="rId13"/>
    <p:sldId id="310" r:id="rId1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0"/>
    </p:cViewPr>
  </p:sorterViewPr>
  <p:notesViewPr>
    <p:cSldViewPr>
      <p:cViewPr varScale="1">
        <p:scale>
          <a:sx n="84" d="100"/>
          <a:sy n="84" d="100"/>
        </p:scale>
        <p:origin x="-376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3A9C66C-E960-47EE-81CD-DA9D27465EE1}" type="slidenum">
              <a:rPr lang="en-US" smtClean="0"/>
              <a:pPr/>
              <a:t>‹#›</a:t>
            </a:fld>
            <a:endParaRPr lang="en-US"/>
          </a:p>
        </p:txBody>
      </p:sp>
    </p:spTree>
    <p:extLst>
      <p:ext uri="{BB962C8B-B14F-4D97-AF65-F5344CB8AC3E}">
        <p14:creationId xmlns:p14="http://schemas.microsoft.com/office/powerpoint/2010/main" val="2975360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eaLnBrk="1" hangingPunct="1">
              <a:defRPr sz="1300"/>
            </a:lvl1pPr>
          </a:lstStyle>
          <a:p>
            <a:fld id="{38403C9D-69B3-44C3-9144-D3D53D4F4A25}" type="slidenum">
              <a:rPr lang="en-US"/>
              <a:pPr/>
              <a:t>‹#›</a:t>
            </a:fld>
            <a:endParaRPr lang="en-US"/>
          </a:p>
        </p:txBody>
      </p:sp>
    </p:spTree>
    <p:extLst>
      <p:ext uri="{BB962C8B-B14F-4D97-AF65-F5344CB8AC3E}">
        <p14:creationId xmlns:p14="http://schemas.microsoft.com/office/powerpoint/2010/main" val="20713352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30697-4459-44BF-B304-AEE150B08324}" type="slidenum">
              <a:rPr lang="en-US"/>
              <a:pPr/>
              <a:t>1</a:t>
            </a:fld>
            <a:endParaRPr lang="en-US"/>
          </a:p>
        </p:txBody>
      </p:sp>
      <p:sp>
        <p:nvSpPr>
          <p:cNvPr id="5122" name="Rectangle 2"/>
          <p:cNvSpPr>
            <a:spLocks noGrp="1" noRot="1" noChangeAspect="1" noChangeArrowheads="1" noTextEdit="1"/>
          </p:cNvSpPr>
          <p:nvPr>
            <p:ph type="sldImg"/>
          </p:nvPr>
        </p:nvSpPr>
        <p:spPr>
          <a:xfrm>
            <a:off x="1258888" y="720725"/>
            <a:ext cx="4800600" cy="3600450"/>
          </a:xfrm>
          <a:ln/>
        </p:spPr>
      </p:sp>
      <p:sp>
        <p:nvSpPr>
          <p:cNvPr id="5123" name="Rectangle 3"/>
          <p:cNvSpPr>
            <a:spLocks noGrp="1" noChangeArrowheads="1"/>
          </p:cNvSpPr>
          <p:nvPr>
            <p:ph type="body" idx="1"/>
          </p:nvPr>
        </p:nvSpPr>
        <p:spPr/>
        <p:txBody>
          <a:bodyPr/>
          <a:lstStyle/>
          <a:p>
            <a:r>
              <a:rPr lang="en-US" dirty="0"/>
              <a:t>Welcome to Economics!</a:t>
            </a:r>
          </a:p>
          <a:p>
            <a:endParaRPr lang="en-US" dirty="0"/>
          </a:p>
          <a:p>
            <a:r>
              <a:rPr lang="en-US" dirty="0"/>
              <a:t>Does this 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defRPr sz="1500" b="1">
                <a:solidFill>
                  <a:schemeClr val="tx1"/>
                </a:solidFill>
                <a:latin typeface="Arial" charset="0"/>
              </a:defRPr>
            </a:lvl1pPr>
            <a:lvl2pPr marL="785372" indent="-302066" eaLnBrk="0" hangingPunct="0">
              <a:spcBef>
                <a:spcPct val="10000"/>
              </a:spcBef>
              <a:spcAft>
                <a:spcPct val="10000"/>
              </a:spcAft>
              <a:defRPr sz="1500" b="1">
                <a:solidFill>
                  <a:schemeClr val="tx1"/>
                </a:solidFill>
                <a:latin typeface="Arial" charset="0"/>
              </a:defRPr>
            </a:lvl2pPr>
            <a:lvl3pPr marL="1208265" indent="-241653" eaLnBrk="0" hangingPunct="0">
              <a:spcBef>
                <a:spcPct val="10000"/>
              </a:spcBef>
              <a:spcAft>
                <a:spcPct val="10000"/>
              </a:spcAft>
              <a:defRPr sz="1500" b="1">
                <a:solidFill>
                  <a:schemeClr val="tx1"/>
                </a:solidFill>
                <a:latin typeface="Arial" charset="0"/>
              </a:defRPr>
            </a:lvl3pPr>
            <a:lvl4pPr marL="1691571" indent="-241653" eaLnBrk="0" hangingPunct="0">
              <a:spcBef>
                <a:spcPct val="10000"/>
              </a:spcBef>
              <a:spcAft>
                <a:spcPct val="10000"/>
              </a:spcAft>
              <a:defRPr sz="1500" b="1">
                <a:solidFill>
                  <a:schemeClr val="tx1"/>
                </a:solidFill>
                <a:latin typeface="Arial" charset="0"/>
              </a:defRPr>
            </a:lvl4pPr>
            <a:lvl5pPr marL="2174878" indent="-241653" eaLnBrk="0" hangingPunct="0">
              <a:spcBef>
                <a:spcPct val="10000"/>
              </a:spcBef>
              <a:spcAft>
                <a:spcPct val="10000"/>
              </a:spcAft>
              <a:defRPr sz="1500" b="1">
                <a:solidFill>
                  <a:schemeClr val="tx1"/>
                </a:solidFill>
                <a:latin typeface="Arial" charset="0"/>
              </a:defRPr>
            </a:lvl5pPr>
            <a:lvl6pPr marL="2658184" indent="-241653" eaLnBrk="0" fontAlgn="base" hangingPunct="0">
              <a:spcBef>
                <a:spcPct val="10000"/>
              </a:spcBef>
              <a:spcAft>
                <a:spcPct val="10000"/>
              </a:spcAft>
              <a:defRPr sz="1500" b="1">
                <a:solidFill>
                  <a:schemeClr val="tx1"/>
                </a:solidFill>
                <a:latin typeface="Arial" charset="0"/>
              </a:defRPr>
            </a:lvl6pPr>
            <a:lvl7pPr marL="3141490" indent="-241653" eaLnBrk="0" fontAlgn="base" hangingPunct="0">
              <a:spcBef>
                <a:spcPct val="10000"/>
              </a:spcBef>
              <a:spcAft>
                <a:spcPct val="10000"/>
              </a:spcAft>
              <a:defRPr sz="1500" b="1">
                <a:solidFill>
                  <a:schemeClr val="tx1"/>
                </a:solidFill>
                <a:latin typeface="Arial" charset="0"/>
              </a:defRPr>
            </a:lvl7pPr>
            <a:lvl8pPr marL="3624796" indent="-241653" eaLnBrk="0" fontAlgn="base" hangingPunct="0">
              <a:spcBef>
                <a:spcPct val="10000"/>
              </a:spcBef>
              <a:spcAft>
                <a:spcPct val="10000"/>
              </a:spcAft>
              <a:defRPr sz="1500" b="1">
                <a:solidFill>
                  <a:schemeClr val="tx1"/>
                </a:solidFill>
                <a:latin typeface="Arial" charset="0"/>
              </a:defRPr>
            </a:lvl8pPr>
            <a:lvl9pPr marL="4108102" indent="-241653" eaLnBrk="0" fontAlgn="base" hangingPunct="0">
              <a:spcBef>
                <a:spcPct val="10000"/>
              </a:spcBef>
              <a:spcAft>
                <a:spcPct val="10000"/>
              </a:spcAft>
              <a:defRPr sz="1500" b="1">
                <a:solidFill>
                  <a:schemeClr val="tx1"/>
                </a:solidFill>
                <a:latin typeface="Arial" charset="0"/>
              </a:defRPr>
            </a:lvl9pPr>
          </a:lstStyle>
          <a:p>
            <a:pPr eaLnBrk="1" hangingPunct="1">
              <a:spcBef>
                <a:spcPct val="0"/>
              </a:spcBef>
              <a:spcAft>
                <a:spcPct val="0"/>
              </a:spcAft>
            </a:pPr>
            <a:fld id="{76E351A7-BC1F-4FFC-8E7D-8999D298A4B7}" type="slidenum">
              <a:rPr lang="en-US" sz="1300" b="0"/>
              <a:pPr eaLnBrk="1" hangingPunct="1">
                <a:spcBef>
                  <a:spcPct val="0"/>
                </a:spcBef>
                <a:spcAft>
                  <a:spcPct val="0"/>
                </a:spcAft>
              </a:pPr>
              <a:t>3</a:t>
            </a:fld>
            <a:endParaRPr lang="en-US" sz="13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defRPr sz="1500" b="1">
                <a:solidFill>
                  <a:schemeClr val="tx1"/>
                </a:solidFill>
                <a:latin typeface="Arial" charset="0"/>
              </a:defRPr>
            </a:lvl1pPr>
            <a:lvl2pPr marL="785372" indent="-302066" eaLnBrk="0" hangingPunct="0">
              <a:spcBef>
                <a:spcPct val="10000"/>
              </a:spcBef>
              <a:spcAft>
                <a:spcPct val="10000"/>
              </a:spcAft>
              <a:defRPr sz="1500" b="1">
                <a:solidFill>
                  <a:schemeClr val="tx1"/>
                </a:solidFill>
                <a:latin typeface="Arial" charset="0"/>
              </a:defRPr>
            </a:lvl2pPr>
            <a:lvl3pPr marL="1208265" indent="-241653" eaLnBrk="0" hangingPunct="0">
              <a:spcBef>
                <a:spcPct val="10000"/>
              </a:spcBef>
              <a:spcAft>
                <a:spcPct val="10000"/>
              </a:spcAft>
              <a:defRPr sz="1500" b="1">
                <a:solidFill>
                  <a:schemeClr val="tx1"/>
                </a:solidFill>
                <a:latin typeface="Arial" charset="0"/>
              </a:defRPr>
            </a:lvl3pPr>
            <a:lvl4pPr marL="1691571" indent="-241653" eaLnBrk="0" hangingPunct="0">
              <a:spcBef>
                <a:spcPct val="10000"/>
              </a:spcBef>
              <a:spcAft>
                <a:spcPct val="10000"/>
              </a:spcAft>
              <a:defRPr sz="1500" b="1">
                <a:solidFill>
                  <a:schemeClr val="tx1"/>
                </a:solidFill>
                <a:latin typeface="Arial" charset="0"/>
              </a:defRPr>
            </a:lvl4pPr>
            <a:lvl5pPr marL="2174878" indent="-241653" eaLnBrk="0" hangingPunct="0">
              <a:spcBef>
                <a:spcPct val="10000"/>
              </a:spcBef>
              <a:spcAft>
                <a:spcPct val="10000"/>
              </a:spcAft>
              <a:defRPr sz="1500" b="1">
                <a:solidFill>
                  <a:schemeClr val="tx1"/>
                </a:solidFill>
                <a:latin typeface="Arial" charset="0"/>
              </a:defRPr>
            </a:lvl5pPr>
            <a:lvl6pPr marL="2658184" indent="-241653" eaLnBrk="0" fontAlgn="base" hangingPunct="0">
              <a:spcBef>
                <a:spcPct val="10000"/>
              </a:spcBef>
              <a:spcAft>
                <a:spcPct val="10000"/>
              </a:spcAft>
              <a:defRPr sz="1500" b="1">
                <a:solidFill>
                  <a:schemeClr val="tx1"/>
                </a:solidFill>
                <a:latin typeface="Arial" charset="0"/>
              </a:defRPr>
            </a:lvl6pPr>
            <a:lvl7pPr marL="3141490" indent="-241653" eaLnBrk="0" fontAlgn="base" hangingPunct="0">
              <a:spcBef>
                <a:spcPct val="10000"/>
              </a:spcBef>
              <a:spcAft>
                <a:spcPct val="10000"/>
              </a:spcAft>
              <a:defRPr sz="1500" b="1">
                <a:solidFill>
                  <a:schemeClr val="tx1"/>
                </a:solidFill>
                <a:latin typeface="Arial" charset="0"/>
              </a:defRPr>
            </a:lvl7pPr>
            <a:lvl8pPr marL="3624796" indent="-241653" eaLnBrk="0" fontAlgn="base" hangingPunct="0">
              <a:spcBef>
                <a:spcPct val="10000"/>
              </a:spcBef>
              <a:spcAft>
                <a:spcPct val="10000"/>
              </a:spcAft>
              <a:defRPr sz="1500" b="1">
                <a:solidFill>
                  <a:schemeClr val="tx1"/>
                </a:solidFill>
                <a:latin typeface="Arial" charset="0"/>
              </a:defRPr>
            </a:lvl8pPr>
            <a:lvl9pPr marL="4108102" indent="-241653" eaLnBrk="0" fontAlgn="base" hangingPunct="0">
              <a:spcBef>
                <a:spcPct val="10000"/>
              </a:spcBef>
              <a:spcAft>
                <a:spcPct val="10000"/>
              </a:spcAft>
              <a:defRPr sz="1500" b="1">
                <a:solidFill>
                  <a:schemeClr val="tx1"/>
                </a:solidFill>
                <a:latin typeface="Arial" charset="0"/>
              </a:defRPr>
            </a:lvl9pPr>
          </a:lstStyle>
          <a:p>
            <a:pPr eaLnBrk="1" hangingPunct="1">
              <a:spcBef>
                <a:spcPct val="0"/>
              </a:spcBef>
              <a:spcAft>
                <a:spcPct val="0"/>
              </a:spcAft>
            </a:pPr>
            <a:fld id="{071D0260-B5D1-49B8-84FE-34286D9F0998}" type="slidenum">
              <a:rPr lang="en-US" sz="1300" b="0"/>
              <a:pPr eaLnBrk="1" hangingPunct="1">
                <a:spcBef>
                  <a:spcPct val="0"/>
                </a:spcBef>
                <a:spcAft>
                  <a:spcPct val="0"/>
                </a:spcAft>
              </a:pPr>
              <a:t>5</a:t>
            </a:fld>
            <a:endParaRPr lang="en-US" sz="1300" b="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defRPr sz="1500" b="1">
                <a:solidFill>
                  <a:schemeClr val="tx1"/>
                </a:solidFill>
                <a:latin typeface="Arial" charset="0"/>
              </a:defRPr>
            </a:lvl1pPr>
            <a:lvl2pPr marL="785372" indent="-302066" eaLnBrk="0" hangingPunct="0">
              <a:spcBef>
                <a:spcPct val="10000"/>
              </a:spcBef>
              <a:spcAft>
                <a:spcPct val="10000"/>
              </a:spcAft>
              <a:defRPr sz="1500" b="1">
                <a:solidFill>
                  <a:schemeClr val="tx1"/>
                </a:solidFill>
                <a:latin typeface="Arial" charset="0"/>
              </a:defRPr>
            </a:lvl2pPr>
            <a:lvl3pPr marL="1208265" indent="-241653" eaLnBrk="0" hangingPunct="0">
              <a:spcBef>
                <a:spcPct val="10000"/>
              </a:spcBef>
              <a:spcAft>
                <a:spcPct val="10000"/>
              </a:spcAft>
              <a:defRPr sz="1500" b="1">
                <a:solidFill>
                  <a:schemeClr val="tx1"/>
                </a:solidFill>
                <a:latin typeface="Arial" charset="0"/>
              </a:defRPr>
            </a:lvl3pPr>
            <a:lvl4pPr marL="1691571" indent="-241653" eaLnBrk="0" hangingPunct="0">
              <a:spcBef>
                <a:spcPct val="10000"/>
              </a:spcBef>
              <a:spcAft>
                <a:spcPct val="10000"/>
              </a:spcAft>
              <a:defRPr sz="1500" b="1">
                <a:solidFill>
                  <a:schemeClr val="tx1"/>
                </a:solidFill>
                <a:latin typeface="Arial" charset="0"/>
              </a:defRPr>
            </a:lvl4pPr>
            <a:lvl5pPr marL="2174878" indent="-241653" eaLnBrk="0" hangingPunct="0">
              <a:spcBef>
                <a:spcPct val="10000"/>
              </a:spcBef>
              <a:spcAft>
                <a:spcPct val="10000"/>
              </a:spcAft>
              <a:defRPr sz="1500" b="1">
                <a:solidFill>
                  <a:schemeClr val="tx1"/>
                </a:solidFill>
                <a:latin typeface="Arial" charset="0"/>
              </a:defRPr>
            </a:lvl5pPr>
            <a:lvl6pPr marL="2658184" indent="-241653" eaLnBrk="0" fontAlgn="base" hangingPunct="0">
              <a:spcBef>
                <a:spcPct val="10000"/>
              </a:spcBef>
              <a:spcAft>
                <a:spcPct val="10000"/>
              </a:spcAft>
              <a:defRPr sz="1500" b="1">
                <a:solidFill>
                  <a:schemeClr val="tx1"/>
                </a:solidFill>
                <a:latin typeface="Arial" charset="0"/>
              </a:defRPr>
            </a:lvl6pPr>
            <a:lvl7pPr marL="3141490" indent="-241653" eaLnBrk="0" fontAlgn="base" hangingPunct="0">
              <a:spcBef>
                <a:spcPct val="10000"/>
              </a:spcBef>
              <a:spcAft>
                <a:spcPct val="10000"/>
              </a:spcAft>
              <a:defRPr sz="1500" b="1">
                <a:solidFill>
                  <a:schemeClr val="tx1"/>
                </a:solidFill>
                <a:latin typeface="Arial" charset="0"/>
              </a:defRPr>
            </a:lvl7pPr>
            <a:lvl8pPr marL="3624796" indent="-241653" eaLnBrk="0" fontAlgn="base" hangingPunct="0">
              <a:spcBef>
                <a:spcPct val="10000"/>
              </a:spcBef>
              <a:spcAft>
                <a:spcPct val="10000"/>
              </a:spcAft>
              <a:defRPr sz="1500" b="1">
                <a:solidFill>
                  <a:schemeClr val="tx1"/>
                </a:solidFill>
                <a:latin typeface="Arial" charset="0"/>
              </a:defRPr>
            </a:lvl8pPr>
            <a:lvl9pPr marL="4108102" indent="-241653" eaLnBrk="0" fontAlgn="base" hangingPunct="0">
              <a:spcBef>
                <a:spcPct val="10000"/>
              </a:spcBef>
              <a:spcAft>
                <a:spcPct val="10000"/>
              </a:spcAft>
              <a:defRPr sz="1500" b="1">
                <a:solidFill>
                  <a:schemeClr val="tx1"/>
                </a:solidFill>
                <a:latin typeface="Arial" charset="0"/>
              </a:defRPr>
            </a:lvl9pPr>
          </a:lstStyle>
          <a:p>
            <a:pPr eaLnBrk="1" hangingPunct="1">
              <a:spcBef>
                <a:spcPct val="0"/>
              </a:spcBef>
              <a:spcAft>
                <a:spcPct val="0"/>
              </a:spcAft>
            </a:pPr>
            <a:fld id="{23AE4582-5225-460B-9954-CB4AE16EC880}" type="slidenum">
              <a:rPr lang="en-US" sz="1300" b="0"/>
              <a:pPr eaLnBrk="1" hangingPunct="1">
                <a:spcBef>
                  <a:spcPct val="0"/>
                </a:spcBef>
                <a:spcAft>
                  <a:spcPct val="0"/>
                </a:spcAft>
              </a:pPr>
              <a:t>7</a:t>
            </a:fld>
            <a:endParaRPr lang="en-US" sz="13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10000"/>
              </a:spcBef>
              <a:spcAft>
                <a:spcPct val="10000"/>
              </a:spcAft>
              <a:defRPr sz="1500" b="1">
                <a:solidFill>
                  <a:schemeClr val="tx1"/>
                </a:solidFill>
                <a:latin typeface="Arial" charset="0"/>
              </a:defRPr>
            </a:lvl1pPr>
            <a:lvl2pPr marL="785372" indent="-302066" eaLnBrk="0" hangingPunct="0">
              <a:spcBef>
                <a:spcPct val="10000"/>
              </a:spcBef>
              <a:spcAft>
                <a:spcPct val="10000"/>
              </a:spcAft>
              <a:defRPr sz="1500" b="1">
                <a:solidFill>
                  <a:schemeClr val="tx1"/>
                </a:solidFill>
                <a:latin typeface="Arial" charset="0"/>
              </a:defRPr>
            </a:lvl2pPr>
            <a:lvl3pPr marL="1208265" indent="-241653" eaLnBrk="0" hangingPunct="0">
              <a:spcBef>
                <a:spcPct val="10000"/>
              </a:spcBef>
              <a:spcAft>
                <a:spcPct val="10000"/>
              </a:spcAft>
              <a:defRPr sz="1500" b="1">
                <a:solidFill>
                  <a:schemeClr val="tx1"/>
                </a:solidFill>
                <a:latin typeface="Arial" charset="0"/>
              </a:defRPr>
            </a:lvl3pPr>
            <a:lvl4pPr marL="1691571" indent="-241653" eaLnBrk="0" hangingPunct="0">
              <a:spcBef>
                <a:spcPct val="10000"/>
              </a:spcBef>
              <a:spcAft>
                <a:spcPct val="10000"/>
              </a:spcAft>
              <a:defRPr sz="1500" b="1">
                <a:solidFill>
                  <a:schemeClr val="tx1"/>
                </a:solidFill>
                <a:latin typeface="Arial" charset="0"/>
              </a:defRPr>
            </a:lvl4pPr>
            <a:lvl5pPr marL="2174878" indent="-241653" eaLnBrk="0" hangingPunct="0">
              <a:spcBef>
                <a:spcPct val="10000"/>
              </a:spcBef>
              <a:spcAft>
                <a:spcPct val="10000"/>
              </a:spcAft>
              <a:defRPr sz="1500" b="1">
                <a:solidFill>
                  <a:schemeClr val="tx1"/>
                </a:solidFill>
                <a:latin typeface="Arial" charset="0"/>
              </a:defRPr>
            </a:lvl5pPr>
            <a:lvl6pPr marL="2658184" indent="-241653" eaLnBrk="0" fontAlgn="base" hangingPunct="0">
              <a:spcBef>
                <a:spcPct val="10000"/>
              </a:spcBef>
              <a:spcAft>
                <a:spcPct val="10000"/>
              </a:spcAft>
              <a:defRPr sz="1500" b="1">
                <a:solidFill>
                  <a:schemeClr val="tx1"/>
                </a:solidFill>
                <a:latin typeface="Arial" charset="0"/>
              </a:defRPr>
            </a:lvl6pPr>
            <a:lvl7pPr marL="3141490" indent="-241653" eaLnBrk="0" fontAlgn="base" hangingPunct="0">
              <a:spcBef>
                <a:spcPct val="10000"/>
              </a:spcBef>
              <a:spcAft>
                <a:spcPct val="10000"/>
              </a:spcAft>
              <a:defRPr sz="1500" b="1">
                <a:solidFill>
                  <a:schemeClr val="tx1"/>
                </a:solidFill>
                <a:latin typeface="Arial" charset="0"/>
              </a:defRPr>
            </a:lvl7pPr>
            <a:lvl8pPr marL="3624796" indent="-241653" eaLnBrk="0" fontAlgn="base" hangingPunct="0">
              <a:spcBef>
                <a:spcPct val="10000"/>
              </a:spcBef>
              <a:spcAft>
                <a:spcPct val="10000"/>
              </a:spcAft>
              <a:defRPr sz="1500" b="1">
                <a:solidFill>
                  <a:schemeClr val="tx1"/>
                </a:solidFill>
                <a:latin typeface="Arial" charset="0"/>
              </a:defRPr>
            </a:lvl8pPr>
            <a:lvl9pPr marL="4108102" indent="-241653" eaLnBrk="0" fontAlgn="base" hangingPunct="0">
              <a:spcBef>
                <a:spcPct val="10000"/>
              </a:spcBef>
              <a:spcAft>
                <a:spcPct val="10000"/>
              </a:spcAft>
              <a:defRPr sz="1500" b="1">
                <a:solidFill>
                  <a:schemeClr val="tx1"/>
                </a:solidFill>
                <a:latin typeface="Arial" charset="0"/>
              </a:defRPr>
            </a:lvl9pPr>
          </a:lstStyle>
          <a:p>
            <a:pPr eaLnBrk="1" hangingPunct="1">
              <a:spcBef>
                <a:spcPct val="0"/>
              </a:spcBef>
              <a:spcAft>
                <a:spcPct val="0"/>
              </a:spcAft>
            </a:pPr>
            <a:fld id="{EDF0CC02-F951-47A7-89FC-1AB36FA1D1FE}" type="slidenum">
              <a:rPr lang="en-US" sz="1300" b="0"/>
              <a:pPr eaLnBrk="1" hangingPunct="1">
                <a:spcBef>
                  <a:spcPct val="0"/>
                </a:spcBef>
                <a:spcAft>
                  <a:spcPct val="0"/>
                </a:spcAft>
              </a:pPr>
              <a:t>10</a:t>
            </a:fld>
            <a:endParaRPr lang="en-US" sz="1300"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9144000" cy="6858000"/>
            <a:chOff x="0" y="0"/>
            <a:chExt cx="5760" cy="4320"/>
          </a:xfrm>
        </p:grpSpPr>
        <p:sp>
          <p:nvSpPr>
            <p:cNvPr id="921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9220"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9221" name="Group 5"/>
            <p:cNvGrpSpPr>
              <a:grpSpLocks/>
            </p:cNvGrpSpPr>
            <p:nvPr/>
          </p:nvGrpSpPr>
          <p:grpSpPr bwMode="auto">
            <a:xfrm>
              <a:off x="0" y="672"/>
              <a:ext cx="1806" cy="1989"/>
              <a:chOff x="0" y="672"/>
              <a:chExt cx="1806" cy="1989"/>
            </a:xfrm>
          </p:grpSpPr>
          <p:sp>
            <p:nvSpPr>
              <p:cNvPr id="9222"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3"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4"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5"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6"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7"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8"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9"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30"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31"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9232"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9233" name="Rectangle 17"/>
          <p:cNvSpPr>
            <a:spLocks noGrp="1" noChangeArrowheads="1"/>
          </p:cNvSpPr>
          <p:nvPr>
            <p:ph type="ftr" sz="quarter" idx="3"/>
          </p:nvPr>
        </p:nvSpPr>
        <p:spPr/>
        <p:txBody>
          <a:bodyPr/>
          <a:lstStyle>
            <a:lvl1pPr>
              <a:defRPr/>
            </a:lvl1pPr>
          </a:lstStyle>
          <a:p>
            <a:endParaRPr lang="en-US"/>
          </a:p>
        </p:txBody>
      </p:sp>
      <p:sp>
        <p:nvSpPr>
          <p:cNvPr id="9234" name="Rectangle 18"/>
          <p:cNvSpPr>
            <a:spLocks noGrp="1" noChangeArrowheads="1"/>
          </p:cNvSpPr>
          <p:nvPr>
            <p:ph type="sldNum" sz="quarter" idx="4"/>
          </p:nvPr>
        </p:nvSpPr>
        <p:spPr/>
        <p:txBody>
          <a:bodyPr/>
          <a:lstStyle>
            <a:lvl1pPr>
              <a:defRPr/>
            </a:lvl1pPr>
          </a:lstStyle>
          <a:p>
            <a:fld id="{A7DD4713-875F-45F8-BF39-CFDB713753FD}" type="slidenum">
              <a:rPr lang="en-US"/>
              <a:pPr/>
              <a:t>‹#›</a:t>
            </a:fld>
            <a:endParaRPr lang="en-US"/>
          </a:p>
        </p:txBody>
      </p:sp>
      <p:sp>
        <p:nvSpPr>
          <p:cNvPr id="92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92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D735B38-6639-4076-BBBC-7135697C9851}"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24894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986BF83-E4DA-4F1D-B6D8-CC8310BFAA1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89179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endParaRPr lang="en-US"/>
          </a:p>
        </p:txBody>
      </p:sp>
      <p:sp>
        <p:nvSpPr>
          <p:cNvPr id="4" name="Slide Number Placeholder 3"/>
          <p:cNvSpPr>
            <a:spLocks noGrp="1"/>
          </p:cNvSpPr>
          <p:nvPr>
            <p:ph type="sldNum" sz="quarter" idx="11"/>
          </p:nvPr>
        </p:nvSpPr>
        <p:spPr>
          <a:xfrm>
            <a:off x="6553200" y="6248400"/>
            <a:ext cx="2133600" cy="457200"/>
          </a:xfrm>
        </p:spPr>
        <p:txBody>
          <a:bodyPr/>
          <a:lstStyle>
            <a:lvl1pPr>
              <a:defRPr/>
            </a:lvl1pPr>
          </a:lstStyle>
          <a:p>
            <a:fld id="{EEBF2BE9-5F8B-430E-A33A-3ECBEE0D0089}" type="slidenum">
              <a:rPr lang="en-US"/>
              <a:pPr/>
              <a:t>‹#›</a:t>
            </a:fld>
            <a:endParaRPr lang="en-US"/>
          </a:p>
        </p:txBody>
      </p:sp>
      <p:sp>
        <p:nvSpPr>
          <p:cNvPr id="5" name="Date Placeholder 4"/>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28737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72DE238-8C7F-4781-A033-FD1F0C18233A}"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46230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28FC666-8B1D-40BD-841B-5B5C9F551CF5}"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2155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C0319E0-6290-4384-B3DE-9F0566BE840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08196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48F51D35-54BA-40C1-A8F1-8940B7261C40}"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71102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F22CC17-46FF-4ACA-8EAF-299E24A32F5F}"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6990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DAE26EA-5162-47AA-BF78-BB3D43A764E3}"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3338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3E03CCC-A002-4142-942E-39BD6A652675}"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59652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8FEEAE3-A0CE-42F4-B197-D6EBE5EC9CBD}"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72053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819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319069AB-DEB9-48DF-8D3E-1EC50B78DBF4}" type="slidenum">
              <a:rPr lang="en-US"/>
              <a:pPr/>
              <a:t>‹#›</a:t>
            </a:fld>
            <a:endParaRPr lang="en-US"/>
          </a:p>
        </p:txBody>
      </p:sp>
      <p:grpSp>
        <p:nvGrpSpPr>
          <p:cNvPr id="8196" name="Group 4"/>
          <p:cNvGrpSpPr>
            <a:grpSpLocks/>
          </p:cNvGrpSpPr>
          <p:nvPr/>
        </p:nvGrpSpPr>
        <p:grpSpPr bwMode="auto">
          <a:xfrm>
            <a:off x="0" y="0"/>
            <a:ext cx="9144000" cy="546100"/>
            <a:chOff x="0" y="0"/>
            <a:chExt cx="5760" cy="344"/>
          </a:xfrm>
        </p:grpSpPr>
        <p:sp>
          <p:nvSpPr>
            <p:cNvPr id="819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819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19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820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20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820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8206"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0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6.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t>Chapter </a:t>
            </a:r>
            <a:r>
              <a:rPr lang="en-US" smtClean="0"/>
              <a:t>15</a:t>
            </a:r>
            <a:endParaRPr lang="en-US" dirty="0"/>
          </a:p>
        </p:txBody>
      </p:sp>
      <p:sp>
        <p:nvSpPr>
          <p:cNvPr id="3075" name="Rectangle 3"/>
          <p:cNvSpPr>
            <a:spLocks noGrp="1" noChangeArrowheads="1"/>
          </p:cNvSpPr>
          <p:nvPr>
            <p:ph type="subTitle" idx="1"/>
          </p:nvPr>
        </p:nvSpPr>
        <p:spPr>
          <a:xfrm>
            <a:off x="2514600" y="4267200"/>
            <a:ext cx="6477000" cy="1752600"/>
          </a:xfrm>
        </p:spPr>
        <p:txBody>
          <a:bodyPr/>
          <a:lstStyle/>
          <a:p>
            <a:r>
              <a:rPr lang="en-US" dirty="0" smtClean="0"/>
              <a:t>Monopoly and Antitrust Policy</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80307" name="Picture 19" descr="Fig14-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05" name="Picture 17" descr="Fig14-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0294" name="Text Box 6"/>
          <p:cNvSpPr txBox="1">
            <a:spLocks noChangeArrowheads="1"/>
          </p:cNvSpPr>
          <p:nvPr/>
        </p:nvSpPr>
        <p:spPr bwMode="auto">
          <a:xfrm>
            <a:off x="304800" y="983352"/>
            <a:ext cx="2438400" cy="646331"/>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10000"/>
              </a:spcBef>
              <a:spcAft>
                <a:spcPct val="10000"/>
              </a:spcAft>
              <a:defRPr sz="1400" b="1">
                <a:solidFill>
                  <a:schemeClr val="tx1"/>
                </a:solidFill>
                <a:latin typeface="Arial" charset="0"/>
              </a:defRPr>
            </a:lvl1pPr>
            <a:lvl2pPr marL="742950" indent="-285750" eaLnBrk="0" hangingPunct="0">
              <a:spcBef>
                <a:spcPct val="10000"/>
              </a:spcBef>
              <a:spcAft>
                <a:spcPct val="10000"/>
              </a:spcAft>
              <a:defRPr sz="1400" b="1">
                <a:solidFill>
                  <a:schemeClr val="tx1"/>
                </a:solidFill>
                <a:latin typeface="Arial" charset="0"/>
              </a:defRPr>
            </a:lvl2pPr>
            <a:lvl3pPr marL="1143000" indent="-228600" eaLnBrk="0" hangingPunct="0">
              <a:spcBef>
                <a:spcPct val="10000"/>
              </a:spcBef>
              <a:spcAft>
                <a:spcPct val="10000"/>
              </a:spcAft>
              <a:defRPr sz="1400" b="1">
                <a:solidFill>
                  <a:schemeClr val="tx1"/>
                </a:solidFill>
                <a:latin typeface="Arial" charset="0"/>
              </a:defRPr>
            </a:lvl3pPr>
            <a:lvl4pPr marL="1600200" indent="-228600" eaLnBrk="0" hangingPunct="0">
              <a:spcBef>
                <a:spcPct val="10000"/>
              </a:spcBef>
              <a:spcAft>
                <a:spcPct val="10000"/>
              </a:spcAft>
              <a:defRPr sz="1400" b="1">
                <a:solidFill>
                  <a:schemeClr val="tx1"/>
                </a:solidFill>
                <a:latin typeface="Arial" charset="0"/>
              </a:defRPr>
            </a:lvl4pPr>
            <a:lvl5pPr marL="2057400" indent="-228600" eaLnBrk="0" hangingPunct="0">
              <a:spcBef>
                <a:spcPct val="10000"/>
              </a:spcBef>
              <a:spcAft>
                <a:spcPct val="10000"/>
              </a:spcAft>
              <a:defRPr sz="1400" b="1">
                <a:solidFill>
                  <a:schemeClr val="tx1"/>
                </a:solidFill>
                <a:latin typeface="Arial" charset="0"/>
              </a:defRPr>
            </a:lvl5pPr>
            <a:lvl6pPr marL="2514600" indent="-228600" eaLnBrk="0" fontAlgn="base" hangingPunct="0">
              <a:spcBef>
                <a:spcPct val="10000"/>
              </a:spcBef>
              <a:spcAft>
                <a:spcPct val="10000"/>
              </a:spcAft>
              <a:defRPr sz="1400" b="1">
                <a:solidFill>
                  <a:schemeClr val="tx1"/>
                </a:solidFill>
                <a:latin typeface="Arial" charset="0"/>
              </a:defRPr>
            </a:lvl6pPr>
            <a:lvl7pPr marL="2971800" indent="-228600" eaLnBrk="0" fontAlgn="base" hangingPunct="0">
              <a:spcBef>
                <a:spcPct val="10000"/>
              </a:spcBef>
              <a:spcAft>
                <a:spcPct val="10000"/>
              </a:spcAft>
              <a:defRPr sz="1400" b="1">
                <a:solidFill>
                  <a:schemeClr val="tx1"/>
                </a:solidFill>
                <a:latin typeface="Arial" charset="0"/>
              </a:defRPr>
            </a:lvl7pPr>
            <a:lvl8pPr marL="3429000" indent="-228600" eaLnBrk="0" fontAlgn="base" hangingPunct="0">
              <a:spcBef>
                <a:spcPct val="10000"/>
              </a:spcBef>
              <a:spcAft>
                <a:spcPct val="10000"/>
              </a:spcAft>
              <a:defRPr sz="1400" b="1">
                <a:solidFill>
                  <a:schemeClr val="tx1"/>
                </a:solidFill>
                <a:latin typeface="Arial" charset="0"/>
              </a:defRPr>
            </a:lvl8pPr>
            <a:lvl9pPr marL="3886200" indent="-228600" eaLnBrk="0" fontAlgn="base" hangingPunct="0">
              <a:spcBef>
                <a:spcPct val="10000"/>
              </a:spcBef>
              <a:spcAft>
                <a:spcPct val="10000"/>
              </a:spcAft>
              <a:defRPr sz="1400" b="1">
                <a:solidFill>
                  <a:schemeClr val="tx1"/>
                </a:solidFill>
                <a:latin typeface="Arial" charset="0"/>
              </a:defRPr>
            </a:lvl9pPr>
          </a:lstStyle>
          <a:p>
            <a:pPr eaLnBrk="1" hangingPunct="1"/>
            <a:r>
              <a:rPr lang="en-US" sz="1800" dirty="0"/>
              <a:t>The Inefficiency of Monopoly</a:t>
            </a:r>
          </a:p>
        </p:txBody>
      </p:sp>
      <p:sp>
        <p:nvSpPr>
          <p:cNvPr id="780297" name="Rectangle 9"/>
          <p:cNvSpPr>
            <a:spLocks noChangeArrowheads="1"/>
          </p:cNvSpPr>
          <p:nvPr/>
        </p:nvSpPr>
        <p:spPr bwMode="auto">
          <a:xfrm>
            <a:off x="503238" y="381000"/>
            <a:ext cx="8394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20000"/>
              </a:spcBef>
            </a:pPr>
            <a:r>
              <a:rPr lang="en-US" sz="2200" dirty="0"/>
              <a:t>Measuring the Efficiency Losses from Monopoly</a:t>
            </a:r>
          </a:p>
        </p:txBody>
      </p:sp>
      <p:pic>
        <p:nvPicPr>
          <p:cNvPr id="780300" name="Picture 12" descr="Fig14-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01" name="Picture 13" descr="Fig14-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02" name="Picture 14" descr="Fig14-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03" name="Picture 15" descr="Fig14-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04" name="Picture 16" descr="Fig14-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06" name="Picture 18" descr="Fig14-5-6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308" name="Picture 20" descr="Fig14-5-7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2438" y="1447800"/>
            <a:ext cx="6094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5264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0297"/>
                                        </p:tgtEl>
                                        <p:attrNameLst>
                                          <p:attrName>style.visibility</p:attrName>
                                        </p:attrNameLst>
                                      </p:cBhvr>
                                      <p:to>
                                        <p:strVal val="visible"/>
                                      </p:to>
                                    </p:set>
                                    <p:animEffect transition="in" filter="wipe(left)">
                                      <p:cBhvr>
                                        <p:cTn id="7" dur="500"/>
                                        <p:tgtEl>
                                          <p:spTgt spid="78029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0294"/>
                                        </p:tgtEl>
                                        <p:attrNameLst>
                                          <p:attrName>style.visibility</p:attrName>
                                        </p:attrNameLst>
                                      </p:cBhvr>
                                      <p:to>
                                        <p:strVal val="visible"/>
                                      </p:to>
                                    </p:set>
                                    <p:animEffect transition="in" filter="wipe(left)">
                                      <p:cBhvr>
                                        <p:cTn id="11" dur="500"/>
                                        <p:tgtEl>
                                          <p:spTgt spid="7802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80300"/>
                                        </p:tgtEl>
                                        <p:attrNameLst>
                                          <p:attrName>style.visibility</p:attrName>
                                        </p:attrNameLst>
                                      </p:cBhvr>
                                      <p:to>
                                        <p:strVal val="visible"/>
                                      </p:to>
                                    </p:set>
                                    <p:animEffect transition="in" filter="wipe(left)">
                                      <p:cBhvr>
                                        <p:cTn id="15" dur="500"/>
                                        <p:tgtEl>
                                          <p:spTgt spid="78030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780301"/>
                                        </p:tgtEl>
                                        <p:attrNameLst>
                                          <p:attrName>style.visibility</p:attrName>
                                        </p:attrNameLst>
                                      </p:cBhvr>
                                      <p:to>
                                        <p:strVal val="visible"/>
                                      </p:to>
                                    </p:set>
                                    <p:animEffect transition="in" filter="wipe(left)">
                                      <p:cBhvr>
                                        <p:cTn id="19" dur="1000"/>
                                        <p:tgtEl>
                                          <p:spTgt spid="780301"/>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780302"/>
                                        </p:tgtEl>
                                        <p:attrNameLst>
                                          <p:attrName>style.visibility</p:attrName>
                                        </p:attrNameLst>
                                      </p:cBhvr>
                                      <p:to>
                                        <p:strVal val="visible"/>
                                      </p:to>
                                    </p:set>
                                    <p:animEffect transition="in" filter="wipe(left)">
                                      <p:cBhvr>
                                        <p:cTn id="23" dur="1000"/>
                                        <p:tgtEl>
                                          <p:spTgt spid="780302"/>
                                        </p:tgtEl>
                                      </p:cBhvr>
                                    </p:animEffect>
                                  </p:childTnLst>
                                </p:cTn>
                              </p:par>
                            </p:childTnLst>
                          </p:cTn>
                        </p:par>
                        <p:par>
                          <p:cTn id="24" fill="hold" nodeType="afterGroup">
                            <p:stCondLst>
                              <p:cond delay="3500"/>
                            </p:stCondLst>
                            <p:childTnLst>
                              <p:par>
                                <p:cTn id="25" presetID="22" presetClass="entr" presetSubtype="8" fill="hold" nodeType="afterEffect">
                                  <p:stCondLst>
                                    <p:cond delay="0"/>
                                  </p:stCondLst>
                                  <p:childTnLst>
                                    <p:set>
                                      <p:cBhvr>
                                        <p:cTn id="26" dur="1" fill="hold">
                                          <p:stCondLst>
                                            <p:cond delay="0"/>
                                          </p:stCondLst>
                                        </p:cTn>
                                        <p:tgtEl>
                                          <p:spTgt spid="780303"/>
                                        </p:tgtEl>
                                        <p:attrNameLst>
                                          <p:attrName>style.visibility</p:attrName>
                                        </p:attrNameLst>
                                      </p:cBhvr>
                                      <p:to>
                                        <p:strVal val="visible"/>
                                      </p:to>
                                    </p:set>
                                    <p:animEffect transition="in" filter="wipe(left)">
                                      <p:cBhvr>
                                        <p:cTn id="27" dur="1000"/>
                                        <p:tgtEl>
                                          <p:spTgt spid="780303"/>
                                        </p:tgtEl>
                                      </p:cBhvr>
                                    </p:animEffect>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780304"/>
                                        </p:tgtEl>
                                        <p:attrNameLst>
                                          <p:attrName>style.visibility</p:attrName>
                                        </p:attrNameLst>
                                      </p:cBhvr>
                                      <p:to>
                                        <p:strVal val="visible"/>
                                      </p:to>
                                    </p:set>
                                    <p:animEffect transition="in" filter="wipe(left)">
                                      <p:cBhvr>
                                        <p:cTn id="31" dur="1000"/>
                                        <p:tgtEl>
                                          <p:spTgt spid="780304"/>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780305"/>
                                        </p:tgtEl>
                                        <p:attrNameLst>
                                          <p:attrName>style.visibility</p:attrName>
                                        </p:attrNameLst>
                                      </p:cBhvr>
                                      <p:to>
                                        <p:strVal val="visible"/>
                                      </p:to>
                                    </p:set>
                                    <p:animEffect transition="in" filter="wipe(left)">
                                      <p:cBhvr>
                                        <p:cTn id="35" dur="1000"/>
                                        <p:tgtEl>
                                          <p:spTgt spid="780305"/>
                                        </p:tgtEl>
                                      </p:cBhvr>
                                    </p:animEffect>
                                  </p:childTnLst>
                                </p:cTn>
                              </p:par>
                            </p:childTnLst>
                          </p:cTn>
                        </p:par>
                        <p:par>
                          <p:cTn id="36" fill="hold" nodeType="afterGroup">
                            <p:stCondLst>
                              <p:cond delay="6500"/>
                            </p:stCondLst>
                            <p:childTnLst>
                              <p:par>
                                <p:cTn id="37" presetID="22" presetClass="entr" presetSubtype="8" fill="hold" nodeType="afterEffect">
                                  <p:stCondLst>
                                    <p:cond delay="0"/>
                                  </p:stCondLst>
                                  <p:childTnLst>
                                    <p:set>
                                      <p:cBhvr>
                                        <p:cTn id="38" dur="1" fill="hold">
                                          <p:stCondLst>
                                            <p:cond delay="0"/>
                                          </p:stCondLst>
                                        </p:cTn>
                                        <p:tgtEl>
                                          <p:spTgt spid="780306"/>
                                        </p:tgtEl>
                                        <p:attrNameLst>
                                          <p:attrName>style.visibility</p:attrName>
                                        </p:attrNameLst>
                                      </p:cBhvr>
                                      <p:to>
                                        <p:strVal val="visible"/>
                                      </p:to>
                                    </p:set>
                                    <p:animEffect transition="in" filter="wipe(left)">
                                      <p:cBhvr>
                                        <p:cTn id="39" dur="1000"/>
                                        <p:tgtEl>
                                          <p:spTgt spid="780306"/>
                                        </p:tgtEl>
                                      </p:cBhvr>
                                    </p:animEffect>
                                  </p:childTnLst>
                                </p:cTn>
                              </p:par>
                            </p:childTnLst>
                          </p:cTn>
                        </p:par>
                        <p:par>
                          <p:cTn id="40" fill="hold" nodeType="afterGroup">
                            <p:stCondLst>
                              <p:cond delay="7500"/>
                            </p:stCondLst>
                            <p:childTnLst>
                              <p:par>
                                <p:cTn id="41" presetID="22" presetClass="entr" presetSubtype="8" fill="hold" nodeType="afterEffect">
                                  <p:stCondLst>
                                    <p:cond delay="0"/>
                                  </p:stCondLst>
                                  <p:childTnLst>
                                    <p:set>
                                      <p:cBhvr>
                                        <p:cTn id="42" dur="1" fill="hold">
                                          <p:stCondLst>
                                            <p:cond delay="0"/>
                                          </p:stCondLst>
                                        </p:cTn>
                                        <p:tgtEl>
                                          <p:spTgt spid="780307"/>
                                        </p:tgtEl>
                                        <p:attrNameLst>
                                          <p:attrName>style.visibility</p:attrName>
                                        </p:attrNameLst>
                                      </p:cBhvr>
                                      <p:to>
                                        <p:strVal val="visible"/>
                                      </p:to>
                                    </p:set>
                                    <p:animEffect transition="in" filter="wipe(left)">
                                      <p:cBhvr>
                                        <p:cTn id="43" dur="1000"/>
                                        <p:tgtEl>
                                          <p:spTgt spid="780307"/>
                                        </p:tgtEl>
                                      </p:cBhvr>
                                    </p:animEffect>
                                  </p:childTnLst>
                                </p:cTn>
                              </p:par>
                            </p:childTnLst>
                          </p:cTn>
                        </p:par>
                        <p:par>
                          <p:cTn id="44" fill="hold" nodeType="afterGroup">
                            <p:stCondLst>
                              <p:cond delay="8500"/>
                            </p:stCondLst>
                            <p:childTnLst>
                              <p:par>
                                <p:cTn id="45" presetID="22" presetClass="entr" presetSubtype="2" fill="hold" nodeType="afterEffect">
                                  <p:stCondLst>
                                    <p:cond delay="0"/>
                                  </p:stCondLst>
                                  <p:childTnLst>
                                    <p:set>
                                      <p:cBhvr>
                                        <p:cTn id="46" dur="1" fill="hold">
                                          <p:stCondLst>
                                            <p:cond delay="0"/>
                                          </p:stCondLst>
                                        </p:cTn>
                                        <p:tgtEl>
                                          <p:spTgt spid="780308"/>
                                        </p:tgtEl>
                                        <p:attrNameLst>
                                          <p:attrName>style.visibility</p:attrName>
                                        </p:attrNameLst>
                                      </p:cBhvr>
                                      <p:to>
                                        <p:strVal val="visible"/>
                                      </p:to>
                                    </p:set>
                                    <p:animEffect transition="in" filter="wipe(right)">
                                      <p:cBhvr>
                                        <p:cTn id="47" dur="1000"/>
                                        <p:tgtEl>
                                          <p:spTgt spid="780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4" grpId="0" animBg="1"/>
      <p:bldP spid="7802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1"/>
            <a:ext cx="8382000" cy="923330"/>
          </a:xfrm>
          <a:prstGeom prst="rect">
            <a:avLst/>
          </a:prstGeom>
        </p:spPr>
        <p:txBody>
          <a:bodyPr wrap="square">
            <a:spAutoFit/>
          </a:bodyPr>
          <a:lstStyle/>
          <a:p>
            <a:pPr>
              <a:spcBef>
                <a:spcPct val="20000"/>
              </a:spcBef>
              <a:spcAft>
                <a:spcPct val="50000"/>
              </a:spcAft>
            </a:pPr>
            <a:endParaRPr lang="en-US" sz="2000" dirty="0" smtClean="0"/>
          </a:p>
          <a:p>
            <a:pPr>
              <a:spcBef>
                <a:spcPct val="20000"/>
              </a:spcBef>
              <a:spcAft>
                <a:spcPct val="50000"/>
              </a:spcAft>
            </a:pPr>
            <a:endParaRPr lang="en-US" sz="2000" dirty="0"/>
          </a:p>
        </p:txBody>
      </p:sp>
      <p:sp>
        <p:nvSpPr>
          <p:cNvPr id="5" name="Rectangle 9"/>
          <p:cNvSpPr>
            <a:spLocks noGrp="1" noChangeArrowheads="1"/>
          </p:cNvSpPr>
          <p:nvPr>
            <p:ph type="body" idx="1"/>
          </p:nvPr>
        </p:nvSpPr>
        <p:spPr>
          <a:xfrm>
            <a:off x="457200" y="457200"/>
            <a:ext cx="8229600" cy="5867400"/>
          </a:xfrm>
        </p:spPr>
        <p:txBody>
          <a:bodyPr/>
          <a:lstStyle/>
          <a:p>
            <a:pPr marL="0" indent="0" algn="ctr" eaLnBrk="1" hangingPunct="1">
              <a:buNone/>
            </a:pPr>
            <a:r>
              <a:rPr lang="en-US" sz="2000" u="sng" dirty="0" smtClean="0"/>
              <a:t>A (Partial) Defense of Monopoly</a:t>
            </a:r>
          </a:p>
          <a:p>
            <a:pPr marL="0" indent="0">
              <a:buNone/>
            </a:pPr>
            <a:r>
              <a:rPr lang="en-US" sz="2000" b="1" dirty="0" smtClean="0"/>
              <a:t/>
            </a:r>
            <a:br>
              <a:rPr lang="en-US" sz="2000" b="1" dirty="0" smtClean="0"/>
            </a:br>
            <a:r>
              <a:rPr lang="en-US" sz="2000" b="1" dirty="0" smtClean="0"/>
              <a:t>Market </a:t>
            </a:r>
            <a:r>
              <a:rPr lang="en-US" sz="2000" b="1" dirty="0"/>
              <a:t>Power and Technological </a:t>
            </a:r>
            <a:r>
              <a:rPr lang="en-US" sz="2000" b="1" dirty="0" smtClean="0"/>
              <a:t>Change</a:t>
            </a:r>
          </a:p>
          <a:p>
            <a:pPr>
              <a:spcBef>
                <a:spcPct val="50000"/>
              </a:spcBef>
              <a:spcAft>
                <a:spcPct val="10000"/>
              </a:spcAft>
            </a:pPr>
            <a:r>
              <a:rPr lang="en-US" sz="2000" dirty="0"/>
              <a:t>The introduction of new products requires firms to spend funds on research and development.  </a:t>
            </a:r>
          </a:p>
          <a:p>
            <a:pPr>
              <a:spcBef>
                <a:spcPct val="50000"/>
              </a:spcBef>
              <a:spcAft>
                <a:spcPct val="10000"/>
              </a:spcAft>
            </a:pPr>
            <a:r>
              <a:rPr lang="en-US" sz="2000" dirty="0"/>
              <a:t>Because firms with market power are more likely to earn economic profits than are perfectly competitive firms, they are also more likely to carry out research and development and introduce new products</a:t>
            </a:r>
            <a:r>
              <a:rPr lang="en-US" sz="2000" dirty="0" smtClean="0"/>
              <a:t>.</a:t>
            </a:r>
          </a:p>
          <a:p>
            <a:pPr marL="0" indent="0">
              <a:spcBef>
                <a:spcPct val="50000"/>
              </a:spcBef>
              <a:spcAft>
                <a:spcPct val="10000"/>
              </a:spcAft>
              <a:buNone/>
            </a:pPr>
            <a:endParaRPr lang="en-US" sz="2000" dirty="0" smtClean="0"/>
          </a:p>
          <a:p>
            <a:pPr marL="0" indent="0">
              <a:spcBef>
                <a:spcPct val="50000"/>
              </a:spcBef>
              <a:spcAft>
                <a:spcPct val="10000"/>
              </a:spcAft>
              <a:buNone/>
            </a:pPr>
            <a:r>
              <a:rPr lang="en-US" sz="2000" b="1" dirty="0" smtClean="0"/>
              <a:t>The Dynamic View of Monopoly </a:t>
            </a:r>
            <a:r>
              <a:rPr lang="en-US" sz="2000" dirty="0" smtClean="0"/>
              <a:t>focuses on why monopolies exist in the first place.  Often it is the case that the monopoly was innovative in an important and unique way and thus has increased welfare.</a:t>
            </a:r>
          </a:p>
          <a:p>
            <a:pPr>
              <a:spcBef>
                <a:spcPct val="50000"/>
              </a:spcBef>
              <a:spcAft>
                <a:spcPct val="10000"/>
              </a:spcAft>
            </a:pPr>
            <a:r>
              <a:rPr lang="en-US" sz="2000" i="1" dirty="0" smtClean="0"/>
              <a:t>Without the monopoly:</a:t>
            </a:r>
          </a:p>
          <a:p>
            <a:pPr>
              <a:spcBef>
                <a:spcPct val="50000"/>
              </a:spcBef>
              <a:spcAft>
                <a:spcPct val="10000"/>
              </a:spcAft>
            </a:pPr>
            <a:r>
              <a:rPr lang="en-US" sz="2000" i="1" dirty="0" smtClean="0"/>
              <a:t>With the monopoly:</a:t>
            </a:r>
            <a:endParaRPr lang="en-US" sz="2000" i="1" dirty="0"/>
          </a:p>
          <a:p>
            <a:pPr marL="0" indent="0">
              <a:spcBef>
                <a:spcPct val="50000"/>
              </a:spcBef>
              <a:spcAft>
                <a:spcPct val="10000"/>
              </a:spcAft>
              <a:buNone/>
            </a:pPr>
            <a:endParaRPr lang="en-US" sz="2000" b="1" dirty="0"/>
          </a:p>
          <a:p>
            <a:endParaRPr lang="en-US" sz="2000" b="1" dirty="0"/>
          </a:p>
          <a:p>
            <a:pPr marL="0" indent="0" eaLnBrk="1" hangingPunct="1">
              <a:buNone/>
            </a:pPr>
            <a:endParaRPr lang="en-US" sz="2000" dirty="0" smtClean="0"/>
          </a:p>
          <a:p>
            <a:pPr marL="0" indent="0" eaLnBrk="1" hangingPunct="1">
              <a:buNone/>
            </a:pPr>
            <a:endParaRPr lang="en-US" sz="2000" dirty="0"/>
          </a:p>
          <a:p>
            <a:pPr marL="0" indent="0" eaLnBrk="1" hangingPunct="1">
              <a:buNone/>
            </a:pPr>
            <a:endParaRPr lang="en-US" sz="2400" dirty="0" smtClean="0"/>
          </a:p>
        </p:txBody>
      </p:sp>
    </p:spTree>
    <p:extLst>
      <p:ext uri="{BB962C8B-B14F-4D97-AF65-F5344CB8AC3E}">
        <p14:creationId xmlns:p14="http://schemas.microsoft.com/office/powerpoint/2010/main" val="103827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1"/>
            <a:ext cx="8382000" cy="923330"/>
          </a:xfrm>
          <a:prstGeom prst="rect">
            <a:avLst/>
          </a:prstGeom>
        </p:spPr>
        <p:txBody>
          <a:bodyPr wrap="square">
            <a:spAutoFit/>
          </a:bodyPr>
          <a:lstStyle/>
          <a:p>
            <a:pPr>
              <a:spcBef>
                <a:spcPct val="20000"/>
              </a:spcBef>
              <a:spcAft>
                <a:spcPct val="50000"/>
              </a:spcAft>
            </a:pPr>
            <a:endParaRPr lang="en-US" sz="2000" dirty="0" smtClean="0"/>
          </a:p>
          <a:p>
            <a:pPr>
              <a:spcBef>
                <a:spcPct val="20000"/>
              </a:spcBef>
              <a:spcAft>
                <a:spcPct val="50000"/>
              </a:spcAft>
            </a:pPr>
            <a:endParaRPr lang="en-US" sz="2000" dirty="0"/>
          </a:p>
        </p:txBody>
      </p:sp>
      <p:sp>
        <p:nvSpPr>
          <p:cNvPr id="5" name="Rectangle 9"/>
          <p:cNvSpPr>
            <a:spLocks noGrp="1" noChangeArrowheads="1"/>
          </p:cNvSpPr>
          <p:nvPr>
            <p:ph type="body" idx="1"/>
          </p:nvPr>
        </p:nvSpPr>
        <p:spPr>
          <a:xfrm>
            <a:off x="457200" y="457200"/>
            <a:ext cx="8229600" cy="5867400"/>
          </a:xfrm>
        </p:spPr>
        <p:txBody>
          <a:bodyPr/>
          <a:lstStyle/>
          <a:p>
            <a:pPr marL="0" indent="0" algn="ctr" eaLnBrk="1" hangingPunct="1">
              <a:buNone/>
            </a:pPr>
            <a:r>
              <a:rPr lang="en-US" sz="2000" b="1" u="sng" dirty="0" smtClean="0"/>
              <a:t>Mergers:  The Trade-off between Market Power and Efficiency</a:t>
            </a:r>
          </a:p>
          <a:p>
            <a:pPr marL="0" indent="0" eaLnBrk="1" hangingPunct="1">
              <a:buNone/>
            </a:pPr>
            <a:endParaRPr lang="en-US" sz="2000" b="1" dirty="0"/>
          </a:p>
          <a:p>
            <a:pPr marL="0" indent="0">
              <a:buNone/>
            </a:pPr>
            <a:r>
              <a:rPr lang="en-US" sz="2000" b="1" dirty="0"/>
              <a:t>Horizontal merger  </a:t>
            </a:r>
            <a:r>
              <a:rPr lang="en-US" sz="2000" dirty="0"/>
              <a:t>A merger between firms in the same industry</a:t>
            </a:r>
            <a:r>
              <a:rPr lang="en-US" sz="2000" dirty="0" smtClean="0"/>
              <a:t>.</a:t>
            </a:r>
          </a:p>
          <a:p>
            <a:pPr marL="0" indent="0">
              <a:buNone/>
            </a:pPr>
            <a:endParaRPr lang="en-US" sz="2000" dirty="0"/>
          </a:p>
          <a:p>
            <a:pPr marL="0" indent="0">
              <a:buNone/>
            </a:pPr>
            <a:endParaRPr lang="en-US" sz="2000" dirty="0" smtClean="0"/>
          </a:p>
          <a:p>
            <a:pPr marL="0" indent="0">
              <a:buNone/>
            </a:pPr>
            <a:r>
              <a:rPr lang="en-US" sz="2000" dirty="0" smtClean="0"/>
              <a:t>What does the merger do to the market power of the firm?</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Is it possible that the new, larger firm is more efficient (in terms of product costs) than the smaller firms were?</a:t>
            </a:r>
            <a:endParaRPr lang="en-US" sz="2000" dirty="0"/>
          </a:p>
          <a:p>
            <a:pPr marL="0" indent="0" eaLnBrk="1" hangingPunct="1">
              <a:buNone/>
            </a:pPr>
            <a:endParaRPr lang="en-US" sz="2000" dirty="0" smtClean="0"/>
          </a:p>
        </p:txBody>
      </p:sp>
    </p:spTree>
    <p:extLst>
      <p:ext uri="{BB962C8B-B14F-4D97-AF65-F5344CB8AC3E}">
        <p14:creationId xmlns:p14="http://schemas.microsoft.com/office/powerpoint/2010/main" val="115924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1"/>
            <a:ext cx="8382000" cy="923330"/>
          </a:xfrm>
          <a:prstGeom prst="rect">
            <a:avLst/>
          </a:prstGeom>
        </p:spPr>
        <p:txBody>
          <a:bodyPr wrap="square">
            <a:spAutoFit/>
          </a:bodyPr>
          <a:lstStyle/>
          <a:p>
            <a:pPr>
              <a:spcBef>
                <a:spcPct val="20000"/>
              </a:spcBef>
              <a:spcAft>
                <a:spcPct val="50000"/>
              </a:spcAft>
            </a:pPr>
            <a:endParaRPr lang="en-US" sz="2000" dirty="0" smtClean="0"/>
          </a:p>
          <a:p>
            <a:pPr>
              <a:spcBef>
                <a:spcPct val="20000"/>
              </a:spcBef>
              <a:spcAft>
                <a:spcPct val="50000"/>
              </a:spcAft>
            </a:pPr>
            <a:endParaRPr lang="en-US" sz="2000" dirty="0"/>
          </a:p>
        </p:txBody>
      </p:sp>
      <p:sp>
        <p:nvSpPr>
          <p:cNvPr id="5" name="Rectangle 9"/>
          <p:cNvSpPr>
            <a:spLocks noGrp="1" noChangeArrowheads="1"/>
          </p:cNvSpPr>
          <p:nvPr>
            <p:ph type="body" idx="1"/>
          </p:nvPr>
        </p:nvSpPr>
        <p:spPr>
          <a:xfrm>
            <a:off x="457200" y="457200"/>
            <a:ext cx="8229600" cy="5867400"/>
          </a:xfrm>
        </p:spPr>
        <p:txBody>
          <a:bodyPr/>
          <a:lstStyle/>
          <a:p>
            <a:pPr marL="0" indent="0">
              <a:buNone/>
            </a:pPr>
            <a:endParaRPr lang="en-US" sz="2000" dirty="0"/>
          </a:p>
          <a:p>
            <a:pPr marL="0" indent="0" eaLnBrk="1" hangingPunct="1">
              <a:buNone/>
            </a:pPr>
            <a:endParaRPr lang="en-US" sz="2000" dirty="0" smtClean="0">
              <a:solidFill>
                <a:srgbClr val="0064B3"/>
              </a:solidFill>
            </a:endParaRPr>
          </a:p>
        </p:txBody>
      </p:sp>
      <p:cxnSp>
        <p:nvCxnSpPr>
          <p:cNvPr id="3" name="Straight Arrow Connector 2"/>
          <p:cNvCxnSpPr/>
          <p:nvPr/>
        </p:nvCxnSpPr>
        <p:spPr bwMode="auto">
          <a:xfrm flipV="1">
            <a:off x="1752600" y="1447800"/>
            <a:ext cx="0" cy="419100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752600" y="5654467"/>
            <a:ext cx="5562600"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1760434" y="1729811"/>
            <a:ext cx="4645416" cy="230878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3400" y="990600"/>
            <a:ext cx="710451" cy="369332"/>
          </a:xfrm>
          <a:prstGeom prst="rect">
            <a:avLst/>
          </a:prstGeom>
          <a:noFill/>
        </p:spPr>
        <p:txBody>
          <a:bodyPr wrap="none" rtlCol="0">
            <a:spAutoFit/>
          </a:bodyPr>
          <a:lstStyle/>
          <a:p>
            <a:r>
              <a:rPr lang="en-US" dirty="0" smtClean="0"/>
              <a:t>Price</a:t>
            </a:r>
            <a:endParaRPr lang="en-US" dirty="0"/>
          </a:p>
        </p:txBody>
      </p:sp>
      <p:sp>
        <p:nvSpPr>
          <p:cNvPr id="12" name="TextBox 11"/>
          <p:cNvSpPr txBox="1"/>
          <p:nvPr/>
        </p:nvSpPr>
        <p:spPr>
          <a:xfrm>
            <a:off x="6934200" y="5824945"/>
            <a:ext cx="1043876" cy="369332"/>
          </a:xfrm>
          <a:prstGeom prst="rect">
            <a:avLst/>
          </a:prstGeom>
          <a:noFill/>
        </p:spPr>
        <p:txBody>
          <a:bodyPr wrap="none" rtlCol="0">
            <a:spAutoFit/>
          </a:bodyPr>
          <a:lstStyle/>
          <a:p>
            <a:r>
              <a:rPr lang="en-US" dirty="0" smtClean="0"/>
              <a:t>Quantity</a:t>
            </a:r>
            <a:endParaRPr lang="en-US" dirty="0"/>
          </a:p>
        </p:txBody>
      </p:sp>
      <p:sp>
        <p:nvSpPr>
          <p:cNvPr id="28" name="TextBox 27"/>
          <p:cNvSpPr txBox="1"/>
          <p:nvPr/>
        </p:nvSpPr>
        <p:spPr>
          <a:xfrm>
            <a:off x="6504615" y="3853934"/>
            <a:ext cx="1056700" cy="369332"/>
          </a:xfrm>
          <a:prstGeom prst="rect">
            <a:avLst/>
          </a:prstGeom>
          <a:noFill/>
        </p:spPr>
        <p:txBody>
          <a:bodyPr wrap="none" rtlCol="0">
            <a:spAutoFit/>
          </a:bodyPr>
          <a:lstStyle/>
          <a:p>
            <a:r>
              <a:rPr lang="en-US" dirty="0" smtClean="0"/>
              <a:t>Demand</a:t>
            </a:r>
            <a:endParaRPr lang="en-US" dirty="0"/>
          </a:p>
        </p:txBody>
      </p:sp>
      <p:cxnSp>
        <p:nvCxnSpPr>
          <p:cNvPr id="15" name="Straight Connector 14"/>
          <p:cNvCxnSpPr/>
          <p:nvPr/>
        </p:nvCxnSpPr>
        <p:spPr bwMode="auto">
          <a:xfrm flipV="1">
            <a:off x="2057400" y="1729811"/>
            <a:ext cx="3733800" cy="2816112"/>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887986" y="1389130"/>
            <a:ext cx="2300630" cy="369332"/>
          </a:xfrm>
          <a:prstGeom prst="rect">
            <a:avLst/>
          </a:prstGeom>
          <a:noFill/>
        </p:spPr>
        <p:txBody>
          <a:bodyPr wrap="none" rtlCol="0">
            <a:spAutoFit/>
          </a:bodyPr>
          <a:lstStyle/>
          <a:p>
            <a:r>
              <a:rPr lang="en-US" dirty="0" smtClean="0"/>
              <a:t>MC (Before Merger) </a:t>
            </a:r>
            <a:endParaRPr lang="en-US" dirty="0"/>
          </a:p>
        </p:txBody>
      </p:sp>
      <p:sp>
        <p:nvSpPr>
          <p:cNvPr id="13" name="Rectangle 12"/>
          <p:cNvSpPr/>
          <p:nvPr/>
        </p:nvSpPr>
        <p:spPr>
          <a:xfrm>
            <a:off x="2209800" y="441273"/>
            <a:ext cx="4887482" cy="369332"/>
          </a:xfrm>
          <a:prstGeom prst="rect">
            <a:avLst/>
          </a:prstGeom>
        </p:spPr>
        <p:txBody>
          <a:bodyPr wrap="square">
            <a:spAutoFit/>
          </a:bodyPr>
          <a:lstStyle/>
          <a:p>
            <a:pPr marL="0" indent="0" algn="ctr">
              <a:buNone/>
            </a:pPr>
            <a:r>
              <a:rPr lang="en-US" u="sng" dirty="0" smtClean="0"/>
              <a:t>A Merger That Makes Consumers Better Off</a:t>
            </a:r>
            <a:endParaRPr lang="en-US" u="sng" dirty="0"/>
          </a:p>
        </p:txBody>
      </p:sp>
    </p:spTree>
    <p:extLst>
      <p:ext uri="{BB962C8B-B14F-4D97-AF65-F5344CB8AC3E}">
        <p14:creationId xmlns:p14="http://schemas.microsoft.com/office/powerpoint/2010/main" val="26877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1"/>
            <a:ext cx="8382000" cy="923330"/>
          </a:xfrm>
          <a:prstGeom prst="rect">
            <a:avLst/>
          </a:prstGeom>
        </p:spPr>
        <p:txBody>
          <a:bodyPr wrap="square">
            <a:spAutoFit/>
          </a:bodyPr>
          <a:lstStyle/>
          <a:p>
            <a:pPr>
              <a:spcBef>
                <a:spcPct val="20000"/>
              </a:spcBef>
              <a:spcAft>
                <a:spcPct val="50000"/>
              </a:spcAft>
            </a:pPr>
            <a:endParaRPr lang="en-US" sz="2000" dirty="0" smtClean="0"/>
          </a:p>
          <a:p>
            <a:pPr>
              <a:spcBef>
                <a:spcPct val="20000"/>
              </a:spcBef>
              <a:spcAft>
                <a:spcPct val="50000"/>
              </a:spcAft>
            </a:pPr>
            <a:endParaRPr lang="en-US" sz="2000" dirty="0"/>
          </a:p>
        </p:txBody>
      </p:sp>
      <p:sp>
        <p:nvSpPr>
          <p:cNvPr id="5" name="Rectangle 9"/>
          <p:cNvSpPr>
            <a:spLocks noGrp="1" noChangeArrowheads="1"/>
          </p:cNvSpPr>
          <p:nvPr>
            <p:ph type="body" idx="1"/>
          </p:nvPr>
        </p:nvSpPr>
        <p:spPr>
          <a:xfrm>
            <a:off x="457200" y="457200"/>
            <a:ext cx="8229600" cy="5867400"/>
          </a:xfrm>
        </p:spPr>
        <p:txBody>
          <a:bodyPr/>
          <a:lstStyle/>
          <a:p>
            <a:pPr>
              <a:spcBef>
                <a:spcPct val="10000"/>
              </a:spcBef>
              <a:spcAft>
                <a:spcPct val="10000"/>
              </a:spcAft>
              <a:buNone/>
            </a:pPr>
            <a:r>
              <a:rPr lang="en-US" sz="2000" b="1" dirty="0" smtClean="0"/>
              <a:t>Monopoly</a:t>
            </a:r>
            <a:r>
              <a:rPr lang="en-US" sz="2000" dirty="0" smtClean="0"/>
              <a:t>  A firm that is the only seller of a good or service that does not have a close substitute.</a:t>
            </a:r>
          </a:p>
          <a:p>
            <a:endParaRPr lang="en-US" sz="2000" dirty="0"/>
          </a:p>
          <a:p>
            <a:pPr marL="0" indent="0">
              <a:buNone/>
            </a:pPr>
            <a:endParaRPr lang="en-US" sz="2000" dirty="0"/>
          </a:p>
          <a:p>
            <a:pPr marL="0" indent="0">
              <a:buNone/>
            </a:pPr>
            <a:endParaRPr lang="en-US" sz="2000" dirty="0" smtClean="0"/>
          </a:p>
          <a:p>
            <a:pPr marL="0" indent="0">
              <a:buNone/>
            </a:pPr>
            <a:endParaRPr lang="en-US" sz="2000" dirty="0"/>
          </a:p>
          <a:p>
            <a:endParaRPr lang="en-US" sz="2000" dirty="0"/>
          </a:p>
          <a:p>
            <a:pPr marL="0" indent="0">
              <a:buNone/>
            </a:pPr>
            <a:endParaRPr lang="en-US" sz="2000" dirty="0"/>
          </a:p>
          <a:p>
            <a:pPr marL="0" indent="0" eaLnBrk="1" hangingPunct="1">
              <a:buNone/>
            </a:pPr>
            <a:endParaRPr lang="en-US" sz="2000" dirty="0" smtClean="0">
              <a:solidFill>
                <a:srgbClr val="0064B3"/>
              </a:solidFill>
            </a:endParaRPr>
          </a:p>
        </p:txBody>
      </p:sp>
      <p:sp>
        <p:nvSpPr>
          <p:cNvPr id="2" name="Rectangle 1"/>
          <p:cNvSpPr/>
          <p:nvPr/>
        </p:nvSpPr>
        <p:spPr>
          <a:xfrm>
            <a:off x="2286000" y="2828836"/>
            <a:ext cx="4572000" cy="369332"/>
          </a:xfrm>
          <a:prstGeom prst="rect">
            <a:avLst/>
          </a:prstGeom>
        </p:spPr>
        <p:txBody>
          <a:bodyPr>
            <a:spAutoFit/>
          </a:bodyPr>
          <a:lstStyle/>
          <a:p>
            <a:pPr>
              <a:spcBef>
                <a:spcPct val="50000"/>
              </a:spcBef>
              <a:spcAft>
                <a:spcPct val="10000"/>
              </a:spcAft>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2642" name="Text Box 2"/>
          <p:cNvSpPr txBox="1">
            <a:spLocks noChangeArrowheads="1"/>
          </p:cNvSpPr>
          <p:nvPr/>
        </p:nvSpPr>
        <p:spPr bwMode="auto">
          <a:xfrm>
            <a:off x="304800" y="2209800"/>
            <a:ext cx="82296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457200" indent="-457200" eaLnBrk="0" hangingPunct="0">
              <a:spcBef>
                <a:spcPct val="10000"/>
              </a:spcBef>
              <a:spcAft>
                <a:spcPct val="10000"/>
              </a:spcAft>
              <a:defRPr sz="1400" b="1">
                <a:solidFill>
                  <a:schemeClr val="tx1"/>
                </a:solidFill>
                <a:latin typeface="Arial" charset="0"/>
              </a:defRPr>
            </a:lvl1pPr>
            <a:lvl2pPr marL="742950" indent="-285750" eaLnBrk="0" hangingPunct="0">
              <a:spcBef>
                <a:spcPct val="10000"/>
              </a:spcBef>
              <a:spcAft>
                <a:spcPct val="10000"/>
              </a:spcAft>
              <a:defRPr sz="1400" b="1">
                <a:solidFill>
                  <a:schemeClr val="tx1"/>
                </a:solidFill>
                <a:latin typeface="Arial" charset="0"/>
              </a:defRPr>
            </a:lvl2pPr>
            <a:lvl3pPr marL="1143000" indent="-228600" eaLnBrk="0" hangingPunct="0">
              <a:spcBef>
                <a:spcPct val="10000"/>
              </a:spcBef>
              <a:spcAft>
                <a:spcPct val="10000"/>
              </a:spcAft>
              <a:defRPr sz="1400" b="1">
                <a:solidFill>
                  <a:schemeClr val="tx1"/>
                </a:solidFill>
                <a:latin typeface="Arial" charset="0"/>
              </a:defRPr>
            </a:lvl3pPr>
            <a:lvl4pPr marL="1600200" indent="-228600" eaLnBrk="0" hangingPunct="0">
              <a:spcBef>
                <a:spcPct val="10000"/>
              </a:spcBef>
              <a:spcAft>
                <a:spcPct val="10000"/>
              </a:spcAft>
              <a:defRPr sz="1400" b="1">
                <a:solidFill>
                  <a:schemeClr val="tx1"/>
                </a:solidFill>
                <a:latin typeface="Arial" charset="0"/>
              </a:defRPr>
            </a:lvl4pPr>
            <a:lvl5pPr marL="2057400" indent="-228600" eaLnBrk="0" hangingPunct="0">
              <a:spcBef>
                <a:spcPct val="10000"/>
              </a:spcBef>
              <a:spcAft>
                <a:spcPct val="10000"/>
              </a:spcAft>
              <a:defRPr sz="1400" b="1">
                <a:solidFill>
                  <a:schemeClr val="tx1"/>
                </a:solidFill>
                <a:latin typeface="Arial" charset="0"/>
              </a:defRPr>
            </a:lvl5pPr>
            <a:lvl6pPr marL="2514600" indent="-228600" eaLnBrk="0" fontAlgn="base" hangingPunct="0">
              <a:spcBef>
                <a:spcPct val="10000"/>
              </a:spcBef>
              <a:spcAft>
                <a:spcPct val="10000"/>
              </a:spcAft>
              <a:defRPr sz="1400" b="1">
                <a:solidFill>
                  <a:schemeClr val="tx1"/>
                </a:solidFill>
                <a:latin typeface="Arial" charset="0"/>
              </a:defRPr>
            </a:lvl6pPr>
            <a:lvl7pPr marL="2971800" indent="-228600" eaLnBrk="0" fontAlgn="base" hangingPunct="0">
              <a:spcBef>
                <a:spcPct val="10000"/>
              </a:spcBef>
              <a:spcAft>
                <a:spcPct val="10000"/>
              </a:spcAft>
              <a:defRPr sz="1400" b="1">
                <a:solidFill>
                  <a:schemeClr val="tx1"/>
                </a:solidFill>
                <a:latin typeface="Arial" charset="0"/>
              </a:defRPr>
            </a:lvl7pPr>
            <a:lvl8pPr marL="3429000" indent="-228600" eaLnBrk="0" fontAlgn="base" hangingPunct="0">
              <a:spcBef>
                <a:spcPct val="10000"/>
              </a:spcBef>
              <a:spcAft>
                <a:spcPct val="10000"/>
              </a:spcAft>
              <a:defRPr sz="1400" b="1">
                <a:solidFill>
                  <a:schemeClr val="tx1"/>
                </a:solidFill>
                <a:latin typeface="Arial" charset="0"/>
              </a:defRPr>
            </a:lvl8pPr>
            <a:lvl9pPr marL="3886200" indent="-228600" eaLnBrk="0" fontAlgn="base" hangingPunct="0">
              <a:spcBef>
                <a:spcPct val="10000"/>
              </a:spcBef>
              <a:spcAft>
                <a:spcPct val="10000"/>
              </a:spcAft>
              <a:defRPr sz="1400" b="1">
                <a:solidFill>
                  <a:schemeClr val="tx1"/>
                </a:solidFill>
                <a:latin typeface="Arial" charset="0"/>
              </a:defRPr>
            </a:lvl9pPr>
          </a:lstStyle>
          <a:p>
            <a:pPr eaLnBrk="1" hangingPunct="1">
              <a:lnSpc>
                <a:spcPct val="105000"/>
              </a:lnSpc>
              <a:spcBef>
                <a:spcPct val="15000"/>
              </a:spcBef>
              <a:spcAft>
                <a:spcPct val="15000"/>
              </a:spcAft>
              <a:buFont typeface="Arial" charset="0"/>
              <a:buAutoNum type="arabicPeriod"/>
            </a:pPr>
            <a:r>
              <a:rPr lang="en-US" sz="2000" b="0" dirty="0"/>
              <a:t>A government blocks the entry of more than one firm into a market</a:t>
            </a:r>
            <a:r>
              <a:rPr lang="en-US" sz="2000" b="0" dirty="0" smtClean="0"/>
              <a:t>.</a:t>
            </a:r>
          </a:p>
          <a:p>
            <a:pPr lvl="1" eaLnBrk="1" hangingPunct="1">
              <a:lnSpc>
                <a:spcPct val="105000"/>
              </a:lnSpc>
              <a:spcBef>
                <a:spcPct val="15000"/>
              </a:spcBef>
              <a:spcAft>
                <a:spcPct val="15000"/>
              </a:spcAft>
              <a:buFont typeface="Arial" pitchFamily="34" charset="0"/>
              <a:buChar char="•"/>
            </a:pPr>
            <a:r>
              <a:rPr lang="en-US" sz="2000" b="0" dirty="0" smtClean="0"/>
              <a:t>Patents, copyrights</a:t>
            </a:r>
          </a:p>
          <a:p>
            <a:pPr lvl="1" eaLnBrk="1" hangingPunct="1">
              <a:lnSpc>
                <a:spcPct val="105000"/>
              </a:lnSpc>
              <a:spcBef>
                <a:spcPct val="15000"/>
              </a:spcBef>
              <a:spcAft>
                <a:spcPct val="15000"/>
              </a:spcAft>
              <a:buFont typeface="Arial" pitchFamily="34" charset="0"/>
              <a:buChar char="•"/>
            </a:pPr>
            <a:r>
              <a:rPr lang="en-US" sz="2000" dirty="0" smtClean="0"/>
              <a:t>Public Franchise  </a:t>
            </a:r>
            <a:r>
              <a:rPr lang="en-US" sz="2000" b="0" dirty="0"/>
              <a:t>A government designation that a firm is the only legal provider of a good or service.</a:t>
            </a:r>
          </a:p>
          <a:p>
            <a:pPr marL="0" indent="0" eaLnBrk="1" hangingPunct="1">
              <a:lnSpc>
                <a:spcPct val="105000"/>
              </a:lnSpc>
              <a:spcBef>
                <a:spcPct val="15000"/>
              </a:spcBef>
              <a:spcAft>
                <a:spcPct val="15000"/>
              </a:spcAft>
            </a:pPr>
            <a:endParaRPr lang="en-US" sz="2000" b="0" dirty="0"/>
          </a:p>
          <a:p>
            <a:pPr marL="0" indent="0" eaLnBrk="1" hangingPunct="1">
              <a:lnSpc>
                <a:spcPct val="105000"/>
              </a:lnSpc>
              <a:spcBef>
                <a:spcPct val="15000"/>
              </a:spcBef>
              <a:spcAft>
                <a:spcPct val="15000"/>
              </a:spcAft>
            </a:pPr>
            <a:endParaRPr lang="en-US" sz="2000" b="0" dirty="0"/>
          </a:p>
          <a:p>
            <a:pPr marL="0" indent="0" eaLnBrk="1" hangingPunct="1">
              <a:lnSpc>
                <a:spcPct val="105000"/>
              </a:lnSpc>
              <a:spcBef>
                <a:spcPct val="15000"/>
              </a:spcBef>
              <a:spcAft>
                <a:spcPct val="15000"/>
              </a:spcAft>
            </a:pPr>
            <a:r>
              <a:rPr lang="en-US" sz="2000" b="0" dirty="0" smtClean="0"/>
              <a:t>2.     One </a:t>
            </a:r>
            <a:r>
              <a:rPr lang="en-US" sz="2000" b="0" dirty="0"/>
              <a:t>firm has control of a key resource necessary to produce a good</a:t>
            </a:r>
            <a:r>
              <a:rPr lang="en-US" sz="2000" b="0" dirty="0" smtClean="0"/>
              <a:t>.</a:t>
            </a:r>
            <a:endParaRPr lang="en-US" sz="2000" b="0" dirty="0"/>
          </a:p>
        </p:txBody>
      </p:sp>
      <p:sp>
        <p:nvSpPr>
          <p:cNvPr id="752645" name="Text Box 5"/>
          <p:cNvSpPr txBox="1">
            <a:spLocks noChangeArrowheads="1"/>
          </p:cNvSpPr>
          <p:nvPr/>
        </p:nvSpPr>
        <p:spPr bwMode="auto">
          <a:xfrm>
            <a:off x="533400" y="533400"/>
            <a:ext cx="79248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10000"/>
              </a:spcBef>
              <a:spcAft>
                <a:spcPct val="10000"/>
              </a:spcAft>
              <a:defRPr sz="1400" b="1">
                <a:solidFill>
                  <a:schemeClr val="tx1"/>
                </a:solidFill>
                <a:latin typeface="Arial" charset="0"/>
              </a:defRPr>
            </a:lvl1pPr>
            <a:lvl2pPr marL="742950" indent="-285750" eaLnBrk="0" hangingPunct="0">
              <a:spcBef>
                <a:spcPct val="10000"/>
              </a:spcBef>
              <a:spcAft>
                <a:spcPct val="10000"/>
              </a:spcAft>
              <a:defRPr sz="1400" b="1">
                <a:solidFill>
                  <a:schemeClr val="tx1"/>
                </a:solidFill>
                <a:latin typeface="Arial" charset="0"/>
              </a:defRPr>
            </a:lvl2pPr>
            <a:lvl3pPr marL="1143000" indent="-228600" eaLnBrk="0" hangingPunct="0">
              <a:spcBef>
                <a:spcPct val="10000"/>
              </a:spcBef>
              <a:spcAft>
                <a:spcPct val="10000"/>
              </a:spcAft>
              <a:defRPr sz="1400" b="1">
                <a:solidFill>
                  <a:schemeClr val="tx1"/>
                </a:solidFill>
                <a:latin typeface="Arial" charset="0"/>
              </a:defRPr>
            </a:lvl3pPr>
            <a:lvl4pPr marL="1600200" indent="-228600" eaLnBrk="0" hangingPunct="0">
              <a:spcBef>
                <a:spcPct val="10000"/>
              </a:spcBef>
              <a:spcAft>
                <a:spcPct val="10000"/>
              </a:spcAft>
              <a:defRPr sz="1400" b="1">
                <a:solidFill>
                  <a:schemeClr val="tx1"/>
                </a:solidFill>
                <a:latin typeface="Arial" charset="0"/>
              </a:defRPr>
            </a:lvl4pPr>
            <a:lvl5pPr marL="2057400" indent="-228600" eaLnBrk="0" hangingPunct="0">
              <a:spcBef>
                <a:spcPct val="10000"/>
              </a:spcBef>
              <a:spcAft>
                <a:spcPct val="10000"/>
              </a:spcAft>
              <a:defRPr sz="1400" b="1">
                <a:solidFill>
                  <a:schemeClr val="tx1"/>
                </a:solidFill>
                <a:latin typeface="Arial" charset="0"/>
              </a:defRPr>
            </a:lvl5pPr>
            <a:lvl6pPr marL="2514600" indent="-228600" eaLnBrk="0" fontAlgn="base" hangingPunct="0">
              <a:spcBef>
                <a:spcPct val="10000"/>
              </a:spcBef>
              <a:spcAft>
                <a:spcPct val="10000"/>
              </a:spcAft>
              <a:defRPr sz="1400" b="1">
                <a:solidFill>
                  <a:schemeClr val="tx1"/>
                </a:solidFill>
                <a:latin typeface="Arial" charset="0"/>
              </a:defRPr>
            </a:lvl6pPr>
            <a:lvl7pPr marL="2971800" indent="-228600" eaLnBrk="0" fontAlgn="base" hangingPunct="0">
              <a:spcBef>
                <a:spcPct val="10000"/>
              </a:spcBef>
              <a:spcAft>
                <a:spcPct val="10000"/>
              </a:spcAft>
              <a:defRPr sz="1400" b="1">
                <a:solidFill>
                  <a:schemeClr val="tx1"/>
                </a:solidFill>
                <a:latin typeface="Arial" charset="0"/>
              </a:defRPr>
            </a:lvl7pPr>
            <a:lvl8pPr marL="3429000" indent="-228600" eaLnBrk="0" fontAlgn="base" hangingPunct="0">
              <a:spcBef>
                <a:spcPct val="10000"/>
              </a:spcBef>
              <a:spcAft>
                <a:spcPct val="10000"/>
              </a:spcAft>
              <a:defRPr sz="1400" b="1">
                <a:solidFill>
                  <a:schemeClr val="tx1"/>
                </a:solidFill>
                <a:latin typeface="Arial" charset="0"/>
              </a:defRPr>
            </a:lvl8pPr>
            <a:lvl9pPr marL="3886200" indent="-228600" eaLnBrk="0" fontAlgn="base" hangingPunct="0">
              <a:spcBef>
                <a:spcPct val="10000"/>
              </a:spcBef>
              <a:spcAft>
                <a:spcPct val="10000"/>
              </a:spcAft>
              <a:defRPr sz="1400" b="1">
                <a:solidFill>
                  <a:schemeClr val="tx1"/>
                </a:solidFill>
                <a:latin typeface="Arial" charset="0"/>
              </a:defRPr>
            </a:lvl9pPr>
          </a:lstStyle>
          <a:p>
            <a:pPr eaLnBrk="1" hangingPunct="1">
              <a:spcBef>
                <a:spcPct val="5000"/>
              </a:spcBef>
              <a:spcAft>
                <a:spcPct val="60000"/>
              </a:spcAft>
            </a:pPr>
            <a:r>
              <a:rPr lang="en-US" sz="2000" b="0" dirty="0"/>
              <a:t>To have a monopoly, barriers to entering the market must be so high that no other firms can enter.</a:t>
            </a:r>
          </a:p>
          <a:p>
            <a:pPr eaLnBrk="1" hangingPunct="1">
              <a:spcBef>
                <a:spcPct val="5000"/>
              </a:spcBef>
              <a:spcAft>
                <a:spcPct val="60000"/>
              </a:spcAft>
            </a:pPr>
            <a:r>
              <a:rPr lang="en-US" sz="2000" b="0" i="1" u="sng" dirty="0"/>
              <a:t>Barriers to entry </a:t>
            </a:r>
            <a:r>
              <a:rPr lang="en-US" sz="2000" b="0" u="sng" dirty="0"/>
              <a:t>may be high enough to keep out competing firms for four main reasons</a:t>
            </a:r>
            <a:r>
              <a:rPr lang="en-US" sz="2000" b="0" dirty="0"/>
              <a:t>:</a:t>
            </a:r>
          </a:p>
        </p:txBody>
      </p:sp>
    </p:spTree>
    <p:extLst>
      <p:ext uri="{BB962C8B-B14F-4D97-AF65-F5344CB8AC3E}">
        <p14:creationId xmlns:p14="http://schemas.microsoft.com/office/powerpoint/2010/main" val="24095170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2645">
                                            <p:txEl>
                                              <p:pRg st="0" end="0"/>
                                            </p:txEl>
                                          </p:spTgt>
                                        </p:tgtEl>
                                        <p:attrNameLst>
                                          <p:attrName>style.visibility</p:attrName>
                                        </p:attrNameLst>
                                      </p:cBhvr>
                                      <p:to>
                                        <p:strVal val="visible"/>
                                      </p:to>
                                    </p:set>
                                    <p:animEffect transition="in" filter="wipe(left)">
                                      <p:cBhvr>
                                        <p:cTn id="7" dur="500"/>
                                        <p:tgtEl>
                                          <p:spTgt spid="7526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2645">
                                            <p:txEl>
                                              <p:pRg st="1" end="1"/>
                                            </p:txEl>
                                          </p:spTgt>
                                        </p:tgtEl>
                                        <p:attrNameLst>
                                          <p:attrName>style.visibility</p:attrName>
                                        </p:attrNameLst>
                                      </p:cBhvr>
                                      <p:to>
                                        <p:strVal val="visible"/>
                                      </p:to>
                                    </p:set>
                                    <p:animEffect transition="in" filter="wipe(left)">
                                      <p:cBhvr>
                                        <p:cTn id="12" dur="500"/>
                                        <p:tgtEl>
                                          <p:spTgt spid="752645">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52642">
                                            <p:txEl>
                                              <p:pRg st="0" end="0"/>
                                            </p:txEl>
                                          </p:spTgt>
                                        </p:tgtEl>
                                        <p:attrNameLst>
                                          <p:attrName>style.visibility</p:attrName>
                                        </p:attrNameLst>
                                      </p:cBhvr>
                                      <p:to>
                                        <p:strVal val="visible"/>
                                      </p:to>
                                    </p:set>
                                    <p:animEffect transition="in" filter="wipe(left)">
                                      <p:cBhvr>
                                        <p:cTn id="16" dur="500"/>
                                        <p:tgtEl>
                                          <p:spTgt spid="752642">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52642">
                                            <p:txEl>
                                              <p:pRg st="1" end="1"/>
                                            </p:txEl>
                                          </p:spTgt>
                                        </p:tgtEl>
                                        <p:attrNameLst>
                                          <p:attrName>style.visibility</p:attrName>
                                        </p:attrNameLst>
                                      </p:cBhvr>
                                      <p:to>
                                        <p:strVal val="visible"/>
                                      </p:to>
                                    </p:set>
                                    <p:animEffect transition="in" filter="wipe(left)">
                                      <p:cBhvr>
                                        <p:cTn id="19" dur="500"/>
                                        <p:tgtEl>
                                          <p:spTgt spid="752642">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52642">
                                            <p:txEl>
                                              <p:pRg st="2" end="2"/>
                                            </p:txEl>
                                          </p:spTgt>
                                        </p:tgtEl>
                                        <p:attrNameLst>
                                          <p:attrName>style.visibility</p:attrName>
                                        </p:attrNameLst>
                                      </p:cBhvr>
                                      <p:to>
                                        <p:strVal val="visible"/>
                                      </p:to>
                                    </p:set>
                                    <p:animEffect transition="in" filter="wipe(left)">
                                      <p:cBhvr>
                                        <p:cTn id="22" dur="500"/>
                                        <p:tgtEl>
                                          <p:spTgt spid="7526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2642">
                                            <p:txEl>
                                              <p:pRg st="5" end="5"/>
                                            </p:txEl>
                                          </p:spTgt>
                                        </p:tgtEl>
                                        <p:attrNameLst>
                                          <p:attrName>style.visibility</p:attrName>
                                        </p:attrNameLst>
                                      </p:cBhvr>
                                      <p:to>
                                        <p:strVal val="visible"/>
                                      </p:to>
                                    </p:set>
                                    <p:animEffect transition="in" filter="wipe(left)">
                                      <p:cBhvr>
                                        <p:cTn id="27" dur="500"/>
                                        <p:tgtEl>
                                          <p:spTgt spid="7526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2" grpId="0" build="p"/>
      <p:bldP spid="75264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lstStyle/>
          <a:p>
            <a:pPr marL="0" indent="0" eaLnBrk="1" hangingPunct="1">
              <a:lnSpc>
                <a:spcPct val="105000"/>
              </a:lnSpc>
              <a:spcBef>
                <a:spcPct val="15000"/>
              </a:spcBef>
              <a:spcAft>
                <a:spcPct val="15000"/>
              </a:spcAft>
              <a:buNone/>
            </a:pPr>
            <a:r>
              <a:rPr lang="en-US" sz="2000" dirty="0" smtClean="0"/>
              <a:t>3.   There </a:t>
            </a:r>
            <a:r>
              <a:rPr lang="en-US" sz="2000" dirty="0"/>
              <a:t>are important </a:t>
            </a:r>
            <a:r>
              <a:rPr lang="en-US" sz="2000" i="1" dirty="0"/>
              <a:t>network externalities</a:t>
            </a:r>
            <a:r>
              <a:rPr lang="en-US" sz="2000" dirty="0"/>
              <a:t> in supplying the good or service</a:t>
            </a:r>
            <a:r>
              <a:rPr lang="en-US" sz="2000" dirty="0" smtClean="0"/>
              <a:t>.</a:t>
            </a:r>
          </a:p>
          <a:p>
            <a:pPr lvl="1">
              <a:lnSpc>
                <a:spcPct val="105000"/>
              </a:lnSpc>
              <a:spcBef>
                <a:spcPct val="15000"/>
              </a:spcBef>
              <a:spcAft>
                <a:spcPct val="15000"/>
              </a:spcAft>
            </a:pPr>
            <a:r>
              <a:rPr lang="en-US" sz="2000" b="1" dirty="0" smtClean="0"/>
              <a:t>Network Externality   </a:t>
            </a:r>
            <a:r>
              <a:rPr lang="en-US" sz="2000" dirty="0"/>
              <a:t>A situation in which the usefulness of a product increases with the number of consumers who use it.</a:t>
            </a:r>
          </a:p>
          <a:p>
            <a:pPr eaLnBrk="1" hangingPunct="1">
              <a:lnSpc>
                <a:spcPct val="105000"/>
              </a:lnSpc>
              <a:spcBef>
                <a:spcPct val="15000"/>
              </a:spcBef>
              <a:spcAft>
                <a:spcPct val="15000"/>
              </a:spcAft>
              <a:buFont typeface="Arial" charset="0"/>
              <a:buAutoNum type="arabicPeriod"/>
            </a:pPr>
            <a:endParaRPr lang="en-US" sz="2000" dirty="0"/>
          </a:p>
          <a:p>
            <a:pPr eaLnBrk="1" hangingPunct="1">
              <a:lnSpc>
                <a:spcPct val="105000"/>
              </a:lnSpc>
              <a:spcBef>
                <a:spcPct val="15000"/>
              </a:spcBef>
              <a:spcAft>
                <a:spcPct val="15000"/>
              </a:spcAft>
              <a:buFont typeface="Arial" charset="0"/>
              <a:buAutoNum type="arabicPeriod"/>
            </a:pPr>
            <a:endParaRPr lang="en-US" sz="2000" dirty="0" smtClean="0"/>
          </a:p>
          <a:p>
            <a:pPr eaLnBrk="1" hangingPunct="1">
              <a:lnSpc>
                <a:spcPct val="105000"/>
              </a:lnSpc>
              <a:spcBef>
                <a:spcPct val="15000"/>
              </a:spcBef>
              <a:spcAft>
                <a:spcPct val="15000"/>
              </a:spcAft>
              <a:buFont typeface="Arial" charset="0"/>
              <a:buAutoNum type="arabicPeriod"/>
            </a:pPr>
            <a:endParaRPr lang="en-US" sz="2000" dirty="0"/>
          </a:p>
          <a:p>
            <a:pPr eaLnBrk="1" hangingPunct="1">
              <a:lnSpc>
                <a:spcPct val="105000"/>
              </a:lnSpc>
              <a:spcBef>
                <a:spcPct val="15000"/>
              </a:spcBef>
              <a:spcAft>
                <a:spcPct val="15000"/>
              </a:spcAft>
              <a:buFont typeface="Arial" charset="0"/>
              <a:buAutoNum type="arabicPeriod"/>
            </a:pPr>
            <a:endParaRPr lang="en-US" sz="2000" dirty="0" smtClean="0"/>
          </a:p>
          <a:p>
            <a:pPr marL="0" indent="0" eaLnBrk="1" hangingPunct="1">
              <a:lnSpc>
                <a:spcPct val="105000"/>
              </a:lnSpc>
              <a:spcBef>
                <a:spcPct val="15000"/>
              </a:spcBef>
              <a:spcAft>
                <a:spcPct val="15000"/>
              </a:spcAft>
              <a:buNone/>
            </a:pPr>
            <a:r>
              <a:rPr lang="en-US" sz="2000" dirty="0" smtClean="0"/>
              <a:t>4.   Economies </a:t>
            </a:r>
            <a:r>
              <a:rPr lang="en-US" sz="2000" dirty="0"/>
              <a:t>of scale are so large that one firm has a </a:t>
            </a:r>
            <a:r>
              <a:rPr lang="en-US" sz="2000" i="1" dirty="0"/>
              <a:t>natural monopoly</a:t>
            </a:r>
            <a:r>
              <a:rPr lang="en-US" sz="2000" dirty="0" smtClean="0"/>
              <a:t>.</a:t>
            </a:r>
          </a:p>
          <a:p>
            <a:pPr lvl="1">
              <a:lnSpc>
                <a:spcPct val="105000"/>
              </a:lnSpc>
              <a:spcBef>
                <a:spcPct val="15000"/>
              </a:spcBef>
              <a:spcAft>
                <a:spcPct val="15000"/>
              </a:spcAft>
            </a:pPr>
            <a:r>
              <a:rPr lang="en-US" sz="2000" b="1" dirty="0" smtClean="0"/>
              <a:t>Natural Monopoly  </a:t>
            </a:r>
            <a:r>
              <a:rPr lang="en-US" sz="2000" dirty="0"/>
              <a:t>A situation in which economies of scale are so large that one firm can supply the entire market at a lower average total cost than can two or more firms.</a:t>
            </a:r>
          </a:p>
          <a:p>
            <a:pPr lvl="1">
              <a:lnSpc>
                <a:spcPct val="105000"/>
              </a:lnSpc>
              <a:spcBef>
                <a:spcPct val="15000"/>
              </a:spcBef>
              <a:spcAft>
                <a:spcPct val="15000"/>
              </a:spcAft>
            </a:pPr>
            <a:endParaRPr lang="en-US" sz="2000" b="1" dirty="0"/>
          </a:p>
          <a:p>
            <a:pPr marL="0" indent="0">
              <a:buNone/>
            </a:pPr>
            <a:endParaRPr lang="en-US" dirty="0"/>
          </a:p>
        </p:txBody>
      </p:sp>
    </p:spTree>
    <p:extLst>
      <p:ext uri="{BB962C8B-B14F-4D97-AF65-F5344CB8AC3E}">
        <p14:creationId xmlns:p14="http://schemas.microsoft.com/office/powerpoint/2010/main" val="3107143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11" name="Text Box 7"/>
          <p:cNvSpPr txBox="1">
            <a:spLocks noChangeArrowheads="1"/>
          </p:cNvSpPr>
          <p:nvPr/>
        </p:nvSpPr>
        <p:spPr bwMode="auto">
          <a:xfrm>
            <a:off x="228600" y="3352800"/>
            <a:ext cx="1821642" cy="1631216"/>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10000"/>
              </a:spcBef>
              <a:spcAft>
                <a:spcPct val="10000"/>
              </a:spcAft>
              <a:defRPr sz="1400" b="1">
                <a:solidFill>
                  <a:schemeClr val="tx1"/>
                </a:solidFill>
                <a:latin typeface="Arial" charset="0"/>
              </a:defRPr>
            </a:lvl1pPr>
            <a:lvl2pPr marL="742950" indent="-285750" eaLnBrk="0" hangingPunct="0">
              <a:spcBef>
                <a:spcPct val="10000"/>
              </a:spcBef>
              <a:spcAft>
                <a:spcPct val="10000"/>
              </a:spcAft>
              <a:defRPr sz="1400" b="1">
                <a:solidFill>
                  <a:schemeClr val="tx1"/>
                </a:solidFill>
                <a:latin typeface="Arial" charset="0"/>
              </a:defRPr>
            </a:lvl2pPr>
            <a:lvl3pPr marL="1143000" indent="-228600" eaLnBrk="0" hangingPunct="0">
              <a:spcBef>
                <a:spcPct val="10000"/>
              </a:spcBef>
              <a:spcAft>
                <a:spcPct val="10000"/>
              </a:spcAft>
              <a:defRPr sz="1400" b="1">
                <a:solidFill>
                  <a:schemeClr val="tx1"/>
                </a:solidFill>
                <a:latin typeface="Arial" charset="0"/>
              </a:defRPr>
            </a:lvl3pPr>
            <a:lvl4pPr marL="1600200" indent="-228600" eaLnBrk="0" hangingPunct="0">
              <a:spcBef>
                <a:spcPct val="10000"/>
              </a:spcBef>
              <a:spcAft>
                <a:spcPct val="10000"/>
              </a:spcAft>
              <a:defRPr sz="1400" b="1">
                <a:solidFill>
                  <a:schemeClr val="tx1"/>
                </a:solidFill>
                <a:latin typeface="Arial" charset="0"/>
              </a:defRPr>
            </a:lvl4pPr>
            <a:lvl5pPr marL="2057400" indent="-228600" eaLnBrk="0" hangingPunct="0">
              <a:spcBef>
                <a:spcPct val="10000"/>
              </a:spcBef>
              <a:spcAft>
                <a:spcPct val="10000"/>
              </a:spcAft>
              <a:defRPr sz="1400" b="1">
                <a:solidFill>
                  <a:schemeClr val="tx1"/>
                </a:solidFill>
                <a:latin typeface="Arial" charset="0"/>
              </a:defRPr>
            </a:lvl5pPr>
            <a:lvl6pPr marL="2514600" indent="-228600" eaLnBrk="0" fontAlgn="base" hangingPunct="0">
              <a:spcBef>
                <a:spcPct val="10000"/>
              </a:spcBef>
              <a:spcAft>
                <a:spcPct val="10000"/>
              </a:spcAft>
              <a:defRPr sz="1400" b="1">
                <a:solidFill>
                  <a:schemeClr val="tx1"/>
                </a:solidFill>
                <a:latin typeface="Arial" charset="0"/>
              </a:defRPr>
            </a:lvl6pPr>
            <a:lvl7pPr marL="2971800" indent="-228600" eaLnBrk="0" fontAlgn="base" hangingPunct="0">
              <a:spcBef>
                <a:spcPct val="10000"/>
              </a:spcBef>
              <a:spcAft>
                <a:spcPct val="10000"/>
              </a:spcAft>
              <a:defRPr sz="1400" b="1">
                <a:solidFill>
                  <a:schemeClr val="tx1"/>
                </a:solidFill>
                <a:latin typeface="Arial" charset="0"/>
              </a:defRPr>
            </a:lvl7pPr>
            <a:lvl8pPr marL="3429000" indent="-228600" eaLnBrk="0" fontAlgn="base" hangingPunct="0">
              <a:spcBef>
                <a:spcPct val="10000"/>
              </a:spcBef>
              <a:spcAft>
                <a:spcPct val="10000"/>
              </a:spcAft>
              <a:defRPr sz="1400" b="1">
                <a:solidFill>
                  <a:schemeClr val="tx1"/>
                </a:solidFill>
                <a:latin typeface="Arial" charset="0"/>
              </a:defRPr>
            </a:lvl8pPr>
            <a:lvl9pPr marL="3886200" indent="-228600" eaLnBrk="0" fontAlgn="base" hangingPunct="0">
              <a:spcBef>
                <a:spcPct val="10000"/>
              </a:spcBef>
              <a:spcAft>
                <a:spcPct val="10000"/>
              </a:spcAft>
              <a:defRPr sz="1400" b="1">
                <a:solidFill>
                  <a:schemeClr val="tx1"/>
                </a:solidFill>
                <a:latin typeface="Arial" charset="0"/>
              </a:defRPr>
            </a:lvl9pPr>
          </a:lstStyle>
          <a:p>
            <a:pPr eaLnBrk="1" hangingPunct="1"/>
            <a:r>
              <a:rPr lang="en-US" sz="2000" dirty="0"/>
              <a:t>Average Total Cost Curve for a Natural Monopoly</a:t>
            </a:r>
          </a:p>
        </p:txBody>
      </p:sp>
      <p:sp>
        <p:nvSpPr>
          <p:cNvPr id="16389" name="Rectangle 11"/>
          <p:cNvSpPr>
            <a:spLocks noChangeArrowheads="1"/>
          </p:cNvSpPr>
          <p:nvPr/>
        </p:nvSpPr>
        <p:spPr bwMode="auto">
          <a:xfrm>
            <a:off x="381000" y="824706"/>
            <a:ext cx="25733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spcBef>
                <a:spcPct val="20000"/>
              </a:spcBef>
            </a:pPr>
            <a:r>
              <a:rPr lang="en-US" sz="2200" b="1" dirty="0"/>
              <a:t>Natural Monopoly</a:t>
            </a:r>
          </a:p>
        </p:txBody>
      </p:sp>
      <p:pic>
        <p:nvPicPr>
          <p:cNvPr id="815117" name="Picture 13" descr="Fig14-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242" y="1729508"/>
            <a:ext cx="6217458" cy="43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5118" name="Picture 14" descr="Fig14-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242" y="1729508"/>
            <a:ext cx="6217458" cy="43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5119" name="Picture 15" descr="Fig14-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0242" y="1729508"/>
            <a:ext cx="6217458" cy="43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5120" name="Picture 16" descr="Fig14-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0242" y="1729508"/>
            <a:ext cx="6217458" cy="43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5121" name="Picture 17" descr="Fig1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0242" y="1729508"/>
            <a:ext cx="6217458" cy="43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4376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5111"/>
                                        </p:tgtEl>
                                        <p:attrNameLst>
                                          <p:attrName>style.visibility</p:attrName>
                                        </p:attrNameLst>
                                      </p:cBhvr>
                                      <p:to>
                                        <p:strVal val="visible"/>
                                      </p:to>
                                    </p:set>
                                    <p:animEffect transition="in" filter="wipe(left)">
                                      <p:cBhvr>
                                        <p:cTn id="7" dur="500"/>
                                        <p:tgtEl>
                                          <p:spTgt spid="81511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15117"/>
                                        </p:tgtEl>
                                        <p:attrNameLst>
                                          <p:attrName>style.visibility</p:attrName>
                                        </p:attrNameLst>
                                      </p:cBhvr>
                                      <p:to>
                                        <p:strVal val="visible"/>
                                      </p:to>
                                    </p:set>
                                    <p:animEffect transition="in" filter="wipe(left)">
                                      <p:cBhvr>
                                        <p:cTn id="11" dur="500"/>
                                        <p:tgtEl>
                                          <p:spTgt spid="81511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815118"/>
                                        </p:tgtEl>
                                        <p:attrNameLst>
                                          <p:attrName>style.visibility</p:attrName>
                                        </p:attrNameLst>
                                      </p:cBhvr>
                                      <p:to>
                                        <p:strVal val="visible"/>
                                      </p:to>
                                    </p:set>
                                    <p:animEffect transition="in" filter="wipe(left)">
                                      <p:cBhvr>
                                        <p:cTn id="15" dur="1000"/>
                                        <p:tgtEl>
                                          <p:spTgt spid="815118"/>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815119"/>
                                        </p:tgtEl>
                                        <p:attrNameLst>
                                          <p:attrName>style.visibility</p:attrName>
                                        </p:attrNameLst>
                                      </p:cBhvr>
                                      <p:to>
                                        <p:strVal val="visible"/>
                                      </p:to>
                                    </p:set>
                                    <p:animEffect transition="in" filter="wipe(left)">
                                      <p:cBhvr>
                                        <p:cTn id="19" dur="1000"/>
                                        <p:tgtEl>
                                          <p:spTgt spid="815119"/>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815120"/>
                                        </p:tgtEl>
                                        <p:attrNameLst>
                                          <p:attrName>style.visibility</p:attrName>
                                        </p:attrNameLst>
                                      </p:cBhvr>
                                      <p:to>
                                        <p:strVal val="visible"/>
                                      </p:to>
                                    </p:set>
                                    <p:animEffect transition="in" filter="wipe(left)">
                                      <p:cBhvr>
                                        <p:cTn id="23" dur="1000"/>
                                        <p:tgtEl>
                                          <p:spTgt spid="815120"/>
                                        </p:tgtEl>
                                      </p:cBhvr>
                                    </p:animEffect>
                                  </p:childTnLst>
                                </p:cTn>
                              </p:par>
                            </p:childTnLst>
                          </p:cTn>
                        </p:par>
                        <p:par>
                          <p:cTn id="24" fill="hold" nodeType="afterGroup">
                            <p:stCondLst>
                              <p:cond delay="4000"/>
                            </p:stCondLst>
                            <p:childTnLst>
                              <p:par>
                                <p:cTn id="25" presetID="22" presetClass="entr" presetSubtype="8" fill="hold" nodeType="afterEffect">
                                  <p:stCondLst>
                                    <p:cond delay="0"/>
                                  </p:stCondLst>
                                  <p:childTnLst>
                                    <p:set>
                                      <p:cBhvr>
                                        <p:cTn id="26" dur="1" fill="hold">
                                          <p:stCondLst>
                                            <p:cond delay="0"/>
                                          </p:stCondLst>
                                        </p:cTn>
                                        <p:tgtEl>
                                          <p:spTgt spid="815121"/>
                                        </p:tgtEl>
                                        <p:attrNameLst>
                                          <p:attrName>style.visibility</p:attrName>
                                        </p:attrNameLst>
                                      </p:cBhvr>
                                      <p:to>
                                        <p:strVal val="visible"/>
                                      </p:to>
                                    </p:set>
                                    <p:animEffect transition="in" filter="wipe(left)">
                                      <p:cBhvr>
                                        <p:cTn id="27" dur="1000"/>
                                        <p:tgtEl>
                                          <p:spTgt spid="815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1"/>
            <a:ext cx="8382000" cy="923330"/>
          </a:xfrm>
          <a:prstGeom prst="rect">
            <a:avLst/>
          </a:prstGeom>
        </p:spPr>
        <p:txBody>
          <a:bodyPr wrap="square">
            <a:spAutoFit/>
          </a:bodyPr>
          <a:lstStyle/>
          <a:p>
            <a:pPr>
              <a:spcBef>
                <a:spcPct val="20000"/>
              </a:spcBef>
              <a:spcAft>
                <a:spcPct val="50000"/>
              </a:spcAft>
            </a:pPr>
            <a:endParaRPr lang="en-US" sz="2000" dirty="0" smtClean="0"/>
          </a:p>
          <a:p>
            <a:pPr>
              <a:spcBef>
                <a:spcPct val="20000"/>
              </a:spcBef>
              <a:spcAft>
                <a:spcPct val="50000"/>
              </a:spcAft>
            </a:pPr>
            <a:endParaRPr lang="en-US" sz="2000" dirty="0"/>
          </a:p>
        </p:txBody>
      </p:sp>
      <p:sp>
        <p:nvSpPr>
          <p:cNvPr id="5" name="Rectangle 9"/>
          <p:cNvSpPr>
            <a:spLocks noGrp="1" noChangeArrowheads="1"/>
          </p:cNvSpPr>
          <p:nvPr>
            <p:ph type="body" idx="1"/>
          </p:nvPr>
        </p:nvSpPr>
        <p:spPr>
          <a:xfrm>
            <a:off x="457200" y="457200"/>
            <a:ext cx="8229600" cy="5867400"/>
          </a:xfrm>
        </p:spPr>
        <p:txBody>
          <a:bodyPr/>
          <a:lstStyle/>
          <a:p>
            <a:pPr marL="0" indent="0">
              <a:buNone/>
            </a:pPr>
            <a:endParaRPr lang="en-US" sz="2000" dirty="0"/>
          </a:p>
          <a:p>
            <a:pPr marL="0" indent="0" eaLnBrk="1" hangingPunct="1">
              <a:buNone/>
            </a:pPr>
            <a:endParaRPr lang="en-US" sz="2000" dirty="0" smtClean="0">
              <a:solidFill>
                <a:srgbClr val="0064B3"/>
              </a:solidFill>
            </a:endParaRPr>
          </a:p>
        </p:txBody>
      </p:sp>
      <p:cxnSp>
        <p:nvCxnSpPr>
          <p:cNvPr id="3" name="Straight Arrow Connector 2"/>
          <p:cNvCxnSpPr/>
          <p:nvPr/>
        </p:nvCxnSpPr>
        <p:spPr bwMode="auto">
          <a:xfrm flipV="1">
            <a:off x="1143000" y="1447800"/>
            <a:ext cx="0" cy="419100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143000" y="5638800"/>
            <a:ext cx="5562600"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1384419" y="1676400"/>
            <a:ext cx="4635381" cy="30480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3400" y="990600"/>
            <a:ext cx="710451" cy="369332"/>
          </a:xfrm>
          <a:prstGeom prst="rect">
            <a:avLst/>
          </a:prstGeom>
          <a:noFill/>
        </p:spPr>
        <p:txBody>
          <a:bodyPr wrap="none" rtlCol="0">
            <a:spAutoFit/>
          </a:bodyPr>
          <a:lstStyle/>
          <a:p>
            <a:r>
              <a:rPr lang="en-US" dirty="0" smtClean="0"/>
              <a:t>Price</a:t>
            </a:r>
            <a:endParaRPr lang="en-US" dirty="0"/>
          </a:p>
        </p:txBody>
      </p:sp>
      <p:sp>
        <p:nvSpPr>
          <p:cNvPr id="12" name="TextBox 11"/>
          <p:cNvSpPr txBox="1"/>
          <p:nvPr/>
        </p:nvSpPr>
        <p:spPr>
          <a:xfrm>
            <a:off x="6096000" y="5867400"/>
            <a:ext cx="1043876" cy="369332"/>
          </a:xfrm>
          <a:prstGeom prst="rect">
            <a:avLst/>
          </a:prstGeom>
          <a:noFill/>
        </p:spPr>
        <p:txBody>
          <a:bodyPr wrap="none" rtlCol="0">
            <a:spAutoFit/>
          </a:bodyPr>
          <a:lstStyle/>
          <a:p>
            <a:r>
              <a:rPr lang="en-US" dirty="0" smtClean="0"/>
              <a:t>Quantity</a:t>
            </a:r>
            <a:endParaRPr lang="en-US" dirty="0"/>
          </a:p>
        </p:txBody>
      </p:sp>
      <p:sp>
        <p:nvSpPr>
          <p:cNvPr id="28" name="TextBox 27"/>
          <p:cNvSpPr txBox="1"/>
          <p:nvPr/>
        </p:nvSpPr>
        <p:spPr>
          <a:xfrm>
            <a:off x="6177250" y="4604266"/>
            <a:ext cx="1056700" cy="369332"/>
          </a:xfrm>
          <a:prstGeom prst="rect">
            <a:avLst/>
          </a:prstGeom>
          <a:noFill/>
        </p:spPr>
        <p:txBody>
          <a:bodyPr wrap="none" rtlCol="0">
            <a:spAutoFit/>
          </a:bodyPr>
          <a:lstStyle/>
          <a:p>
            <a:r>
              <a:rPr lang="en-US" dirty="0" smtClean="0"/>
              <a:t>Demand</a:t>
            </a:r>
            <a:endParaRPr lang="en-US" dirty="0"/>
          </a:p>
        </p:txBody>
      </p:sp>
      <p:cxnSp>
        <p:nvCxnSpPr>
          <p:cNvPr id="15" name="Straight Connector 14"/>
          <p:cNvCxnSpPr/>
          <p:nvPr/>
        </p:nvCxnSpPr>
        <p:spPr bwMode="auto">
          <a:xfrm>
            <a:off x="1346772" y="1801026"/>
            <a:ext cx="2577528" cy="425104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4028261" y="5987534"/>
            <a:ext cx="543739" cy="369332"/>
          </a:xfrm>
          <a:prstGeom prst="rect">
            <a:avLst/>
          </a:prstGeom>
          <a:noFill/>
        </p:spPr>
        <p:txBody>
          <a:bodyPr wrap="none" rtlCol="0">
            <a:spAutoFit/>
          </a:bodyPr>
          <a:lstStyle/>
          <a:p>
            <a:r>
              <a:rPr lang="en-US" dirty="0" smtClean="0"/>
              <a:t>MR</a:t>
            </a:r>
            <a:endParaRPr lang="en-US" dirty="0"/>
          </a:p>
        </p:txBody>
      </p:sp>
      <p:sp>
        <p:nvSpPr>
          <p:cNvPr id="10" name="Freeform 9"/>
          <p:cNvSpPr/>
          <p:nvPr/>
        </p:nvSpPr>
        <p:spPr bwMode="auto">
          <a:xfrm>
            <a:off x="1384419" y="2290273"/>
            <a:ext cx="3426863" cy="2398870"/>
          </a:xfrm>
          <a:custGeom>
            <a:avLst/>
            <a:gdLst>
              <a:gd name="connsiteX0" fmla="*/ 0 w 3426863"/>
              <a:gd name="connsiteY0" fmla="*/ 1717705 h 2398870"/>
              <a:gd name="connsiteX1" fmla="*/ 1358781 w 3426863"/>
              <a:gd name="connsiteY1" fmla="*/ 2307364 h 2398870"/>
              <a:gd name="connsiteX2" fmla="*/ 3426863 w 3426863"/>
              <a:gd name="connsiteY2" fmla="*/ 0 h 2398870"/>
              <a:gd name="connsiteX3" fmla="*/ 3426863 w 3426863"/>
              <a:gd name="connsiteY3" fmla="*/ 0 h 2398870"/>
            </a:gdLst>
            <a:ahLst/>
            <a:cxnLst>
              <a:cxn ang="0">
                <a:pos x="connsiteX0" y="connsiteY0"/>
              </a:cxn>
              <a:cxn ang="0">
                <a:pos x="connsiteX1" y="connsiteY1"/>
              </a:cxn>
              <a:cxn ang="0">
                <a:pos x="connsiteX2" y="connsiteY2"/>
              </a:cxn>
              <a:cxn ang="0">
                <a:pos x="connsiteX3" y="connsiteY3"/>
              </a:cxn>
            </a:cxnLst>
            <a:rect l="l" t="t" r="r" b="b"/>
            <a:pathLst>
              <a:path w="3426863" h="2398870">
                <a:moveTo>
                  <a:pt x="0" y="1717705"/>
                </a:moveTo>
                <a:cubicBezTo>
                  <a:pt x="393818" y="2155676"/>
                  <a:pt x="787637" y="2593648"/>
                  <a:pt x="1358781" y="2307364"/>
                </a:cubicBezTo>
                <a:cubicBezTo>
                  <a:pt x="1929925" y="2021080"/>
                  <a:pt x="3426863" y="0"/>
                  <a:pt x="3426863" y="0"/>
                </a:cubicBezTo>
                <a:lnTo>
                  <a:pt x="3426863" y="0"/>
                </a:ln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4909559" y="1942086"/>
            <a:ext cx="543739" cy="369332"/>
          </a:xfrm>
          <a:prstGeom prst="rect">
            <a:avLst/>
          </a:prstGeom>
          <a:noFill/>
        </p:spPr>
        <p:txBody>
          <a:bodyPr wrap="none" rtlCol="0">
            <a:spAutoFit/>
          </a:bodyPr>
          <a:lstStyle/>
          <a:p>
            <a:r>
              <a:rPr lang="en-US" dirty="0" smtClean="0"/>
              <a:t>MC</a:t>
            </a:r>
            <a:endParaRPr lang="en-US" dirty="0"/>
          </a:p>
        </p:txBody>
      </p:sp>
      <p:sp>
        <p:nvSpPr>
          <p:cNvPr id="13" name="Rectangle 12"/>
          <p:cNvSpPr/>
          <p:nvPr/>
        </p:nvSpPr>
        <p:spPr>
          <a:xfrm>
            <a:off x="2525282" y="441273"/>
            <a:ext cx="4572000" cy="369332"/>
          </a:xfrm>
          <a:prstGeom prst="rect">
            <a:avLst/>
          </a:prstGeom>
        </p:spPr>
        <p:txBody>
          <a:bodyPr>
            <a:spAutoFit/>
          </a:bodyPr>
          <a:lstStyle/>
          <a:p>
            <a:pPr marL="0" indent="0" algn="ctr">
              <a:buNone/>
            </a:pPr>
            <a:r>
              <a:rPr lang="en-US" u="sng" dirty="0" smtClean="0"/>
              <a:t>Profit </a:t>
            </a:r>
            <a:r>
              <a:rPr lang="en-US" u="sng" dirty="0"/>
              <a:t>Maximization in </a:t>
            </a:r>
            <a:r>
              <a:rPr lang="en-US" u="sng" dirty="0" smtClean="0"/>
              <a:t>Monopoly</a:t>
            </a:r>
            <a:endParaRPr lang="en-US" u="sng" dirty="0"/>
          </a:p>
        </p:txBody>
      </p:sp>
      <p:sp>
        <p:nvSpPr>
          <p:cNvPr id="16" name="Freeform 15"/>
          <p:cNvSpPr/>
          <p:nvPr/>
        </p:nvSpPr>
        <p:spPr bwMode="auto">
          <a:xfrm>
            <a:off x="1737645" y="2895599"/>
            <a:ext cx="3439510" cy="1120595"/>
          </a:xfrm>
          <a:custGeom>
            <a:avLst/>
            <a:gdLst>
              <a:gd name="connsiteX0" fmla="*/ 0 w 4170348"/>
              <a:gd name="connsiteY0" fmla="*/ 51275 h 991425"/>
              <a:gd name="connsiteX1" fmla="*/ 2016808 w 4170348"/>
              <a:gd name="connsiteY1" fmla="*/ 991312 h 991425"/>
              <a:gd name="connsiteX2" fmla="*/ 4170348 w 4170348"/>
              <a:gd name="connsiteY2" fmla="*/ 0 h 991425"/>
            </a:gdLst>
            <a:ahLst/>
            <a:cxnLst>
              <a:cxn ang="0">
                <a:pos x="connsiteX0" y="connsiteY0"/>
              </a:cxn>
              <a:cxn ang="0">
                <a:pos x="connsiteX1" y="connsiteY1"/>
              </a:cxn>
              <a:cxn ang="0">
                <a:pos x="connsiteX2" y="connsiteY2"/>
              </a:cxn>
            </a:cxnLst>
            <a:rect l="l" t="t" r="r" b="b"/>
            <a:pathLst>
              <a:path w="4170348" h="991425">
                <a:moveTo>
                  <a:pt x="0" y="51275"/>
                </a:moveTo>
                <a:cubicBezTo>
                  <a:pt x="660875" y="525566"/>
                  <a:pt x="1321750" y="999858"/>
                  <a:pt x="2016808" y="991312"/>
                </a:cubicBezTo>
                <a:cubicBezTo>
                  <a:pt x="2711866" y="982766"/>
                  <a:pt x="3441107" y="491383"/>
                  <a:pt x="4170348"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5344879" y="2569325"/>
            <a:ext cx="629211" cy="369332"/>
          </a:xfrm>
          <a:prstGeom prst="rect">
            <a:avLst/>
          </a:prstGeom>
          <a:noFill/>
        </p:spPr>
        <p:txBody>
          <a:bodyPr wrap="none" rtlCol="0">
            <a:spAutoFit/>
          </a:bodyPr>
          <a:lstStyle/>
          <a:p>
            <a:r>
              <a:rPr lang="en-US" dirty="0" smtClean="0"/>
              <a:t>ATC</a:t>
            </a:r>
            <a:endParaRPr lang="en-US" dirty="0"/>
          </a:p>
        </p:txBody>
      </p:sp>
    </p:spTree>
    <p:extLst>
      <p:ext uri="{BB962C8B-B14F-4D97-AF65-F5344CB8AC3E}">
        <p14:creationId xmlns:p14="http://schemas.microsoft.com/office/powerpoint/2010/main" val="11471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 name="Picture 47" descr="Fig14-4b_PPT_9.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descr="Fig14-4b_PPT_10.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descr="Fig14-4b_PPT_8.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Fig14-4a_PPT_5.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2041" y="2590800"/>
            <a:ext cx="4460609"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Fig14-4a_PPT_6.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2041" y="2590800"/>
            <a:ext cx="4460609"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49" name="Text Box 9"/>
          <p:cNvSpPr txBox="1">
            <a:spLocks noChangeArrowheads="1"/>
          </p:cNvSpPr>
          <p:nvPr/>
        </p:nvSpPr>
        <p:spPr bwMode="auto">
          <a:xfrm>
            <a:off x="457200" y="981342"/>
            <a:ext cx="8229600" cy="369332"/>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10000"/>
              </a:spcBef>
              <a:spcAft>
                <a:spcPct val="10000"/>
              </a:spcAft>
              <a:defRPr sz="1400" b="1">
                <a:solidFill>
                  <a:schemeClr val="tx1"/>
                </a:solidFill>
                <a:latin typeface="Arial" charset="0"/>
              </a:defRPr>
            </a:lvl1pPr>
            <a:lvl2pPr marL="742950" indent="-285750" eaLnBrk="0" hangingPunct="0">
              <a:spcBef>
                <a:spcPct val="10000"/>
              </a:spcBef>
              <a:spcAft>
                <a:spcPct val="10000"/>
              </a:spcAft>
              <a:defRPr sz="1400" b="1">
                <a:solidFill>
                  <a:schemeClr val="tx1"/>
                </a:solidFill>
                <a:latin typeface="Arial" charset="0"/>
              </a:defRPr>
            </a:lvl2pPr>
            <a:lvl3pPr marL="1143000" indent="-228600" eaLnBrk="0" hangingPunct="0">
              <a:spcBef>
                <a:spcPct val="10000"/>
              </a:spcBef>
              <a:spcAft>
                <a:spcPct val="10000"/>
              </a:spcAft>
              <a:defRPr sz="1400" b="1">
                <a:solidFill>
                  <a:schemeClr val="tx1"/>
                </a:solidFill>
                <a:latin typeface="Arial" charset="0"/>
              </a:defRPr>
            </a:lvl3pPr>
            <a:lvl4pPr marL="1600200" indent="-228600" eaLnBrk="0" hangingPunct="0">
              <a:spcBef>
                <a:spcPct val="10000"/>
              </a:spcBef>
              <a:spcAft>
                <a:spcPct val="10000"/>
              </a:spcAft>
              <a:defRPr sz="1400" b="1">
                <a:solidFill>
                  <a:schemeClr val="tx1"/>
                </a:solidFill>
                <a:latin typeface="Arial" charset="0"/>
              </a:defRPr>
            </a:lvl4pPr>
            <a:lvl5pPr marL="2057400" indent="-228600" eaLnBrk="0" hangingPunct="0">
              <a:spcBef>
                <a:spcPct val="10000"/>
              </a:spcBef>
              <a:spcAft>
                <a:spcPct val="10000"/>
              </a:spcAft>
              <a:defRPr sz="1400" b="1">
                <a:solidFill>
                  <a:schemeClr val="tx1"/>
                </a:solidFill>
                <a:latin typeface="Arial" charset="0"/>
              </a:defRPr>
            </a:lvl5pPr>
            <a:lvl6pPr marL="2514600" indent="-228600" eaLnBrk="0" fontAlgn="base" hangingPunct="0">
              <a:spcBef>
                <a:spcPct val="10000"/>
              </a:spcBef>
              <a:spcAft>
                <a:spcPct val="10000"/>
              </a:spcAft>
              <a:defRPr sz="1400" b="1">
                <a:solidFill>
                  <a:schemeClr val="tx1"/>
                </a:solidFill>
                <a:latin typeface="Arial" charset="0"/>
              </a:defRPr>
            </a:lvl6pPr>
            <a:lvl7pPr marL="2971800" indent="-228600" eaLnBrk="0" fontAlgn="base" hangingPunct="0">
              <a:spcBef>
                <a:spcPct val="10000"/>
              </a:spcBef>
              <a:spcAft>
                <a:spcPct val="10000"/>
              </a:spcAft>
              <a:defRPr sz="1400" b="1">
                <a:solidFill>
                  <a:schemeClr val="tx1"/>
                </a:solidFill>
                <a:latin typeface="Arial" charset="0"/>
              </a:defRPr>
            </a:lvl7pPr>
            <a:lvl8pPr marL="3429000" indent="-228600" eaLnBrk="0" fontAlgn="base" hangingPunct="0">
              <a:spcBef>
                <a:spcPct val="10000"/>
              </a:spcBef>
              <a:spcAft>
                <a:spcPct val="10000"/>
              </a:spcAft>
              <a:defRPr sz="1400" b="1">
                <a:solidFill>
                  <a:schemeClr val="tx1"/>
                </a:solidFill>
                <a:latin typeface="Arial" charset="0"/>
              </a:defRPr>
            </a:lvl8pPr>
            <a:lvl9pPr marL="3886200" indent="-228600" eaLnBrk="0" fontAlgn="base" hangingPunct="0">
              <a:spcBef>
                <a:spcPct val="10000"/>
              </a:spcBef>
              <a:spcAft>
                <a:spcPct val="10000"/>
              </a:spcAft>
              <a:defRPr sz="1400" b="1">
                <a:solidFill>
                  <a:schemeClr val="tx1"/>
                </a:solidFill>
                <a:latin typeface="Arial" charset="0"/>
              </a:defRPr>
            </a:lvl9pPr>
          </a:lstStyle>
          <a:p>
            <a:pPr eaLnBrk="1" hangingPunct="1"/>
            <a:r>
              <a:rPr lang="en-US" sz="1800" dirty="0"/>
              <a:t>What Happens If a Perfectly Competitive Industry Becomes a Monopoly?</a:t>
            </a:r>
          </a:p>
        </p:txBody>
      </p:sp>
      <p:sp>
        <p:nvSpPr>
          <p:cNvPr id="778252" name="Rectangle 12"/>
          <p:cNvSpPr>
            <a:spLocks noChangeArrowheads="1"/>
          </p:cNvSpPr>
          <p:nvPr/>
        </p:nvSpPr>
        <p:spPr bwMode="auto">
          <a:xfrm>
            <a:off x="457200" y="381000"/>
            <a:ext cx="8394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spcBef>
                <a:spcPct val="20000"/>
              </a:spcBef>
            </a:pPr>
            <a:r>
              <a:rPr lang="en-US" sz="2200" dirty="0"/>
              <a:t>Comparing Monopoly and Perfect Competition</a:t>
            </a:r>
          </a:p>
        </p:txBody>
      </p:sp>
      <p:pic>
        <p:nvPicPr>
          <p:cNvPr id="23" name="Picture 22" descr="Fig14-4a_PPT_1.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2041" y="2590800"/>
            <a:ext cx="4460609"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Fig14-4a_PPT_2.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2041" y="2590800"/>
            <a:ext cx="4460609"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Fig14-4a_PPT_3.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32041" y="2590800"/>
            <a:ext cx="4460609"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Fig14-4a_PPT_4.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2041" y="2590800"/>
            <a:ext cx="4460609"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Fig14-4b_PPT_1.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descr="Fig14-4b_PPT_2.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descr="Fig14-4b_PPT_4.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descr="Fig14-4b_PPT_5.gi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Fig14-4b_PPT_6.gif"/>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Fig14-4b_PPT_3.gi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descr="Fig14-4b_PPT_7.gif"/>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3461854" y="2590800"/>
            <a:ext cx="548212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4807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52"/>
                                        </p:tgtEl>
                                        <p:attrNameLst>
                                          <p:attrName>style.visibility</p:attrName>
                                        </p:attrNameLst>
                                      </p:cBhvr>
                                      <p:to>
                                        <p:strVal val="visible"/>
                                      </p:to>
                                    </p:set>
                                    <p:animEffect transition="in" filter="wipe(left)">
                                      <p:cBhvr>
                                        <p:cTn id="7" dur="500"/>
                                        <p:tgtEl>
                                          <p:spTgt spid="77825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8249"/>
                                        </p:tgtEl>
                                        <p:attrNameLst>
                                          <p:attrName>style.visibility</p:attrName>
                                        </p:attrNameLst>
                                      </p:cBhvr>
                                      <p:to>
                                        <p:strVal val="visible"/>
                                      </p:to>
                                    </p:set>
                                    <p:animEffect transition="in" filter="wipe(left)">
                                      <p:cBhvr>
                                        <p:cTn id="11" dur="500"/>
                                        <p:tgtEl>
                                          <p:spTgt spid="77824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1000"/>
                                        <p:tgtEl>
                                          <p:spTgt spid="24"/>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000"/>
                                        <p:tgtEl>
                                          <p:spTgt spid="25"/>
                                        </p:tgtEl>
                                      </p:cBhvr>
                                    </p:animEffect>
                                  </p:childTnLst>
                                </p:cTn>
                              </p:par>
                            </p:childTnLst>
                          </p:cTn>
                        </p:par>
                        <p:par>
                          <p:cTn id="24" fill="hold" nodeType="afterGroup">
                            <p:stCondLst>
                              <p:cond delay="3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1000"/>
                                        <p:tgtEl>
                                          <p:spTgt spid="26"/>
                                        </p:tgtEl>
                                      </p:cBhvr>
                                    </p:animEffect>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1000"/>
                                        <p:tgtEl>
                                          <p:spTgt spid="27"/>
                                        </p:tgtEl>
                                      </p:cBhvr>
                                    </p:animEffect>
                                  </p:childTnLst>
                                </p:cTn>
                              </p:par>
                            </p:childTnLst>
                          </p:cTn>
                        </p:par>
                        <p:par>
                          <p:cTn id="32" fill="hold" nodeType="afterGroup">
                            <p:stCondLst>
                              <p:cond delay="5500"/>
                            </p:stCondLst>
                            <p:childTnLst>
                              <p:par>
                                <p:cTn id="33" presetID="22" presetClass="entr" presetSubtype="1"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1000"/>
                                        <p:tgtEl>
                                          <p:spTgt spid="28"/>
                                        </p:tgtEl>
                                      </p:cBhvr>
                                    </p:animEffect>
                                  </p:childTnLst>
                                </p:cTn>
                              </p:par>
                            </p:childTnLst>
                          </p:cTn>
                        </p:par>
                        <p:par>
                          <p:cTn id="36" fill="hold" nodeType="afterGroup">
                            <p:stCondLst>
                              <p:cond delay="6500"/>
                            </p:stCondLst>
                            <p:childTnLst>
                              <p:par>
                                <p:cTn id="37" presetID="22" presetClass="entr" presetSubtype="8"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nodeType="afterGroup">
                            <p:stCondLst>
                              <p:cond delay="7000"/>
                            </p:stCondLst>
                            <p:childTnLst>
                              <p:par>
                                <p:cTn id="41" presetID="22" presetClass="entr" presetSubtype="8"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1000"/>
                                        <p:tgtEl>
                                          <p:spTgt spid="38"/>
                                        </p:tgtEl>
                                      </p:cBhvr>
                                    </p:animEffect>
                                  </p:childTnLst>
                                </p:cTn>
                              </p:par>
                            </p:childTnLst>
                          </p:cTn>
                        </p:par>
                        <p:par>
                          <p:cTn id="44" fill="hold" nodeType="afterGroup">
                            <p:stCondLst>
                              <p:cond delay="8000"/>
                            </p:stCondLst>
                            <p:childTnLst>
                              <p:par>
                                <p:cTn id="45" presetID="22" presetClass="entr" presetSubtype="8"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1000"/>
                                        <p:tgtEl>
                                          <p:spTgt spid="39"/>
                                        </p:tgtEl>
                                      </p:cBhvr>
                                    </p:animEffect>
                                  </p:childTnLst>
                                </p:cTn>
                              </p:par>
                            </p:childTnLst>
                          </p:cTn>
                        </p:par>
                        <p:par>
                          <p:cTn id="48" fill="hold" nodeType="afterGroup">
                            <p:stCondLst>
                              <p:cond delay="9000"/>
                            </p:stCondLst>
                            <p:childTnLst>
                              <p:par>
                                <p:cTn id="49" presetID="22" presetClass="entr" presetSubtype="1"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up)">
                                      <p:cBhvr>
                                        <p:cTn id="51" dur="1000"/>
                                        <p:tgtEl>
                                          <p:spTgt spid="40"/>
                                        </p:tgtEl>
                                      </p:cBhvr>
                                    </p:animEffect>
                                  </p:childTnLst>
                                </p:cTn>
                              </p:par>
                            </p:childTnLst>
                          </p:cTn>
                        </p:par>
                        <p:par>
                          <p:cTn id="52" fill="hold" nodeType="afterGroup">
                            <p:stCondLst>
                              <p:cond delay="10000"/>
                            </p:stCondLst>
                            <p:childTnLst>
                              <p:par>
                                <p:cTn id="53" presetID="22" presetClass="entr" presetSubtype="8"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1000"/>
                                        <p:tgtEl>
                                          <p:spTgt spid="41"/>
                                        </p:tgtEl>
                                      </p:cBhvr>
                                    </p:animEffect>
                                  </p:childTnLst>
                                </p:cTn>
                              </p:par>
                            </p:childTnLst>
                          </p:cTn>
                        </p:par>
                        <p:par>
                          <p:cTn id="56" fill="hold" nodeType="afterGroup">
                            <p:stCondLst>
                              <p:cond delay="11000"/>
                            </p:stCondLst>
                            <p:childTnLst>
                              <p:par>
                                <p:cTn id="57" presetID="22" presetClass="entr" presetSubtype="1" fill="hold"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up)">
                                      <p:cBhvr>
                                        <p:cTn id="59" dur="1000"/>
                                        <p:tgtEl>
                                          <p:spTgt spid="42"/>
                                        </p:tgtEl>
                                      </p:cBhvr>
                                    </p:animEffect>
                                  </p:childTnLst>
                                </p:cTn>
                              </p:par>
                            </p:childTnLst>
                          </p:cTn>
                        </p:par>
                        <p:par>
                          <p:cTn id="60" fill="hold" nodeType="afterGroup">
                            <p:stCondLst>
                              <p:cond delay="12000"/>
                            </p:stCondLst>
                            <p:childTnLst>
                              <p:par>
                                <p:cTn id="61" presetID="22" presetClass="entr" presetSubtype="1"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up)">
                                      <p:cBhvr>
                                        <p:cTn id="63" dur="1000"/>
                                        <p:tgtEl>
                                          <p:spTgt spid="46"/>
                                        </p:tgtEl>
                                      </p:cBhvr>
                                    </p:animEffect>
                                  </p:childTnLst>
                                </p:cTn>
                              </p:par>
                            </p:childTnLst>
                          </p:cTn>
                        </p:par>
                        <p:par>
                          <p:cTn id="64" fill="hold" nodeType="afterGroup">
                            <p:stCondLst>
                              <p:cond delay="13000"/>
                            </p:stCondLst>
                            <p:childTnLst>
                              <p:par>
                                <p:cTn id="65" presetID="22" presetClass="entr" presetSubtype="2"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wipe(right)">
                                      <p:cBhvr>
                                        <p:cTn id="67" dur="1000"/>
                                        <p:tgtEl>
                                          <p:spTgt spid="47"/>
                                        </p:tgtEl>
                                      </p:cBhvr>
                                    </p:animEffect>
                                  </p:childTnLst>
                                </p:cTn>
                              </p:par>
                            </p:childTnLst>
                          </p:cTn>
                        </p:par>
                        <p:par>
                          <p:cTn id="68" fill="hold" nodeType="afterGroup">
                            <p:stCondLst>
                              <p:cond delay="14000"/>
                            </p:stCondLst>
                            <p:childTnLst>
                              <p:par>
                                <p:cTn id="69" presetID="22" presetClass="entr" presetSubtype="4" fill="hold"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down)">
                                      <p:cBhvr>
                                        <p:cTn id="71" dur="1000"/>
                                        <p:tgtEl>
                                          <p:spTgt spid="48"/>
                                        </p:tgtEl>
                                      </p:cBhvr>
                                    </p:animEffect>
                                  </p:childTnLst>
                                </p:cTn>
                              </p:par>
                            </p:childTnLst>
                          </p:cTn>
                        </p:par>
                        <p:par>
                          <p:cTn id="72" fill="hold" nodeType="afterGroup">
                            <p:stCondLst>
                              <p:cond delay="150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9" grpId="0" animBg="1"/>
      <p:bldP spid="7782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1"/>
            <a:ext cx="8382000" cy="923330"/>
          </a:xfrm>
          <a:prstGeom prst="rect">
            <a:avLst/>
          </a:prstGeom>
        </p:spPr>
        <p:txBody>
          <a:bodyPr wrap="square">
            <a:spAutoFit/>
          </a:bodyPr>
          <a:lstStyle/>
          <a:p>
            <a:pPr>
              <a:spcBef>
                <a:spcPct val="20000"/>
              </a:spcBef>
              <a:spcAft>
                <a:spcPct val="50000"/>
              </a:spcAft>
            </a:pPr>
            <a:endParaRPr lang="en-US" sz="2000" dirty="0" smtClean="0"/>
          </a:p>
          <a:p>
            <a:pPr>
              <a:spcBef>
                <a:spcPct val="20000"/>
              </a:spcBef>
              <a:spcAft>
                <a:spcPct val="50000"/>
              </a:spcAft>
            </a:pPr>
            <a:endParaRPr lang="en-US" sz="2000" dirty="0"/>
          </a:p>
        </p:txBody>
      </p:sp>
      <p:sp>
        <p:nvSpPr>
          <p:cNvPr id="5" name="Rectangle 9"/>
          <p:cNvSpPr>
            <a:spLocks noGrp="1" noChangeArrowheads="1"/>
          </p:cNvSpPr>
          <p:nvPr>
            <p:ph type="body" idx="1"/>
          </p:nvPr>
        </p:nvSpPr>
        <p:spPr>
          <a:xfrm>
            <a:off x="457200" y="457200"/>
            <a:ext cx="8229600" cy="5867400"/>
          </a:xfrm>
        </p:spPr>
        <p:txBody>
          <a:bodyPr/>
          <a:lstStyle/>
          <a:p>
            <a:pPr marL="0" indent="0">
              <a:buNone/>
            </a:pPr>
            <a:endParaRPr lang="en-US" sz="2000" dirty="0"/>
          </a:p>
          <a:p>
            <a:pPr marL="0" indent="0" eaLnBrk="1" hangingPunct="1">
              <a:buNone/>
            </a:pPr>
            <a:endParaRPr lang="en-US" sz="2000" dirty="0" smtClean="0">
              <a:solidFill>
                <a:srgbClr val="0064B3"/>
              </a:solidFill>
            </a:endParaRPr>
          </a:p>
        </p:txBody>
      </p:sp>
      <p:cxnSp>
        <p:nvCxnSpPr>
          <p:cNvPr id="3" name="Straight Arrow Connector 2"/>
          <p:cNvCxnSpPr/>
          <p:nvPr/>
        </p:nvCxnSpPr>
        <p:spPr bwMode="auto">
          <a:xfrm flipV="1">
            <a:off x="1752600" y="1447800"/>
            <a:ext cx="0" cy="419100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752600" y="5654467"/>
            <a:ext cx="5562600"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1760434" y="1729811"/>
            <a:ext cx="4397180" cy="32004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3400" y="990600"/>
            <a:ext cx="710451" cy="369332"/>
          </a:xfrm>
          <a:prstGeom prst="rect">
            <a:avLst/>
          </a:prstGeom>
          <a:noFill/>
        </p:spPr>
        <p:txBody>
          <a:bodyPr wrap="none" rtlCol="0">
            <a:spAutoFit/>
          </a:bodyPr>
          <a:lstStyle/>
          <a:p>
            <a:r>
              <a:rPr lang="en-US" dirty="0" smtClean="0"/>
              <a:t>Price</a:t>
            </a:r>
            <a:endParaRPr lang="en-US" dirty="0"/>
          </a:p>
        </p:txBody>
      </p:sp>
      <p:sp>
        <p:nvSpPr>
          <p:cNvPr id="12" name="TextBox 11"/>
          <p:cNvSpPr txBox="1"/>
          <p:nvPr/>
        </p:nvSpPr>
        <p:spPr>
          <a:xfrm>
            <a:off x="6934200" y="5824945"/>
            <a:ext cx="1043876" cy="369332"/>
          </a:xfrm>
          <a:prstGeom prst="rect">
            <a:avLst/>
          </a:prstGeom>
          <a:noFill/>
        </p:spPr>
        <p:txBody>
          <a:bodyPr wrap="none" rtlCol="0">
            <a:spAutoFit/>
          </a:bodyPr>
          <a:lstStyle/>
          <a:p>
            <a:r>
              <a:rPr lang="en-US" dirty="0" smtClean="0"/>
              <a:t>Quantity</a:t>
            </a:r>
            <a:endParaRPr lang="en-US" dirty="0"/>
          </a:p>
        </p:txBody>
      </p:sp>
      <p:sp>
        <p:nvSpPr>
          <p:cNvPr id="28" name="TextBox 27"/>
          <p:cNvSpPr txBox="1"/>
          <p:nvPr/>
        </p:nvSpPr>
        <p:spPr>
          <a:xfrm>
            <a:off x="6263789" y="4745545"/>
            <a:ext cx="1056700" cy="369332"/>
          </a:xfrm>
          <a:prstGeom prst="rect">
            <a:avLst/>
          </a:prstGeom>
          <a:noFill/>
        </p:spPr>
        <p:txBody>
          <a:bodyPr wrap="none" rtlCol="0">
            <a:spAutoFit/>
          </a:bodyPr>
          <a:lstStyle/>
          <a:p>
            <a:r>
              <a:rPr lang="en-US" dirty="0" smtClean="0"/>
              <a:t>Demand</a:t>
            </a:r>
            <a:endParaRPr lang="en-US" dirty="0"/>
          </a:p>
        </p:txBody>
      </p:sp>
      <p:cxnSp>
        <p:nvCxnSpPr>
          <p:cNvPr id="15" name="Straight Connector 14"/>
          <p:cNvCxnSpPr/>
          <p:nvPr/>
        </p:nvCxnSpPr>
        <p:spPr bwMode="auto">
          <a:xfrm flipV="1">
            <a:off x="1925102" y="1990132"/>
            <a:ext cx="4170898" cy="3126662"/>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6248400" y="1620799"/>
            <a:ext cx="954107" cy="369332"/>
          </a:xfrm>
          <a:prstGeom prst="rect">
            <a:avLst/>
          </a:prstGeom>
          <a:noFill/>
        </p:spPr>
        <p:txBody>
          <a:bodyPr wrap="none" rtlCol="0">
            <a:spAutoFit/>
          </a:bodyPr>
          <a:lstStyle/>
          <a:p>
            <a:r>
              <a:rPr lang="en-US" dirty="0" smtClean="0"/>
              <a:t>Supply </a:t>
            </a:r>
            <a:endParaRPr lang="en-US" dirty="0"/>
          </a:p>
        </p:txBody>
      </p:sp>
      <p:sp>
        <p:nvSpPr>
          <p:cNvPr id="13" name="Rectangle 12"/>
          <p:cNvSpPr/>
          <p:nvPr/>
        </p:nvSpPr>
        <p:spPr>
          <a:xfrm>
            <a:off x="2525282" y="441273"/>
            <a:ext cx="4572000" cy="646331"/>
          </a:xfrm>
          <a:prstGeom prst="rect">
            <a:avLst/>
          </a:prstGeom>
        </p:spPr>
        <p:txBody>
          <a:bodyPr>
            <a:spAutoFit/>
          </a:bodyPr>
          <a:lstStyle/>
          <a:p>
            <a:pPr marL="0" indent="0" algn="ctr">
              <a:buNone/>
            </a:pPr>
            <a:r>
              <a:rPr lang="en-US" u="sng" dirty="0" smtClean="0"/>
              <a:t>Economic Efficiency if the Industry is Perfectly Competitive</a:t>
            </a:r>
            <a:endParaRPr lang="en-US" u="sng" dirty="0"/>
          </a:p>
        </p:txBody>
      </p:sp>
    </p:spTree>
    <p:extLst>
      <p:ext uri="{BB962C8B-B14F-4D97-AF65-F5344CB8AC3E}">
        <p14:creationId xmlns:p14="http://schemas.microsoft.com/office/powerpoint/2010/main" val="287204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1"/>
            <a:ext cx="8382000" cy="923330"/>
          </a:xfrm>
          <a:prstGeom prst="rect">
            <a:avLst/>
          </a:prstGeom>
        </p:spPr>
        <p:txBody>
          <a:bodyPr wrap="square">
            <a:spAutoFit/>
          </a:bodyPr>
          <a:lstStyle/>
          <a:p>
            <a:pPr>
              <a:spcBef>
                <a:spcPct val="20000"/>
              </a:spcBef>
              <a:spcAft>
                <a:spcPct val="50000"/>
              </a:spcAft>
            </a:pPr>
            <a:endParaRPr lang="en-US" sz="2000" dirty="0" smtClean="0"/>
          </a:p>
          <a:p>
            <a:pPr>
              <a:spcBef>
                <a:spcPct val="20000"/>
              </a:spcBef>
              <a:spcAft>
                <a:spcPct val="50000"/>
              </a:spcAft>
            </a:pPr>
            <a:endParaRPr lang="en-US" sz="2000" dirty="0"/>
          </a:p>
        </p:txBody>
      </p:sp>
      <p:sp>
        <p:nvSpPr>
          <p:cNvPr id="5" name="Rectangle 9"/>
          <p:cNvSpPr>
            <a:spLocks noGrp="1" noChangeArrowheads="1"/>
          </p:cNvSpPr>
          <p:nvPr>
            <p:ph type="body" idx="1"/>
          </p:nvPr>
        </p:nvSpPr>
        <p:spPr>
          <a:xfrm>
            <a:off x="457200" y="457200"/>
            <a:ext cx="8229600" cy="5867400"/>
          </a:xfrm>
        </p:spPr>
        <p:txBody>
          <a:bodyPr/>
          <a:lstStyle/>
          <a:p>
            <a:pPr marL="0" indent="0">
              <a:buNone/>
            </a:pPr>
            <a:endParaRPr lang="en-US" sz="2000" dirty="0"/>
          </a:p>
          <a:p>
            <a:pPr marL="0" indent="0" eaLnBrk="1" hangingPunct="1">
              <a:buNone/>
            </a:pPr>
            <a:endParaRPr lang="en-US" sz="2000" dirty="0" smtClean="0">
              <a:solidFill>
                <a:srgbClr val="0064B3"/>
              </a:solidFill>
            </a:endParaRPr>
          </a:p>
        </p:txBody>
      </p:sp>
      <p:cxnSp>
        <p:nvCxnSpPr>
          <p:cNvPr id="3" name="Straight Arrow Connector 2"/>
          <p:cNvCxnSpPr/>
          <p:nvPr/>
        </p:nvCxnSpPr>
        <p:spPr bwMode="auto">
          <a:xfrm flipV="1">
            <a:off x="1752600" y="1447800"/>
            <a:ext cx="0" cy="419100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752600" y="5654467"/>
            <a:ext cx="5562600"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1760434" y="1729811"/>
            <a:ext cx="4397180" cy="32004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3400" y="990600"/>
            <a:ext cx="710451" cy="369332"/>
          </a:xfrm>
          <a:prstGeom prst="rect">
            <a:avLst/>
          </a:prstGeom>
          <a:noFill/>
        </p:spPr>
        <p:txBody>
          <a:bodyPr wrap="none" rtlCol="0">
            <a:spAutoFit/>
          </a:bodyPr>
          <a:lstStyle/>
          <a:p>
            <a:r>
              <a:rPr lang="en-US" dirty="0" smtClean="0"/>
              <a:t>Price</a:t>
            </a:r>
            <a:endParaRPr lang="en-US" dirty="0"/>
          </a:p>
        </p:txBody>
      </p:sp>
      <p:sp>
        <p:nvSpPr>
          <p:cNvPr id="12" name="TextBox 11"/>
          <p:cNvSpPr txBox="1"/>
          <p:nvPr/>
        </p:nvSpPr>
        <p:spPr>
          <a:xfrm>
            <a:off x="6934200" y="5824945"/>
            <a:ext cx="1043876" cy="369332"/>
          </a:xfrm>
          <a:prstGeom prst="rect">
            <a:avLst/>
          </a:prstGeom>
          <a:noFill/>
        </p:spPr>
        <p:txBody>
          <a:bodyPr wrap="none" rtlCol="0">
            <a:spAutoFit/>
          </a:bodyPr>
          <a:lstStyle/>
          <a:p>
            <a:r>
              <a:rPr lang="en-US" dirty="0" smtClean="0"/>
              <a:t>Quantity</a:t>
            </a:r>
            <a:endParaRPr lang="en-US" dirty="0"/>
          </a:p>
        </p:txBody>
      </p:sp>
      <p:sp>
        <p:nvSpPr>
          <p:cNvPr id="28" name="TextBox 27"/>
          <p:cNvSpPr txBox="1"/>
          <p:nvPr/>
        </p:nvSpPr>
        <p:spPr>
          <a:xfrm>
            <a:off x="6263789" y="4745545"/>
            <a:ext cx="1056700" cy="369332"/>
          </a:xfrm>
          <a:prstGeom prst="rect">
            <a:avLst/>
          </a:prstGeom>
          <a:noFill/>
        </p:spPr>
        <p:txBody>
          <a:bodyPr wrap="none" rtlCol="0">
            <a:spAutoFit/>
          </a:bodyPr>
          <a:lstStyle/>
          <a:p>
            <a:r>
              <a:rPr lang="en-US" dirty="0" smtClean="0"/>
              <a:t>Demand</a:t>
            </a:r>
            <a:endParaRPr lang="en-US" dirty="0"/>
          </a:p>
        </p:txBody>
      </p:sp>
      <p:cxnSp>
        <p:nvCxnSpPr>
          <p:cNvPr id="15" name="Straight Connector 14"/>
          <p:cNvCxnSpPr/>
          <p:nvPr/>
        </p:nvCxnSpPr>
        <p:spPr bwMode="auto">
          <a:xfrm flipV="1">
            <a:off x="1925102" y="1990132"/>
            <a:ext cx="4170898" cy="3126662"/>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6248400" y="1620799"/>
            <a:ext cx="607859" cy="369332"/>
          </a:xfrm>
          <a:prstGeom prst="rect">
            <a:avLst/>
          </a:prstGeom>
          <a:noFill/>
        </p:spPr>
        <p:txBody>
          <a:bodyPr wrap="none" rtlCol="0">
            <a:spAutoFit/>
          </a:bodyPr>
          <a:lstStyle/>
          <a:p>
            <a:r>
              <a:rPr lang="en-US" dirty="0" smtClean="0"/>
              <a:t>MC </a:t>
            </a:r>
            <a:endParaRPr lang="en-US" dirty="0"/>
          </a:p>
        </p:txBody>
      </p:sp>
      <p:sp>
        <p:nvSpPr>
          <p:cNvPr id="13" name="Rectangle 12"/>
          <p:cNvSpPr/>
          <p:nvPr/>
        </p:nvSpPr>
        <p:spPr>
          <a:xfrm>
            <a:off x="2525282" y="441273"/>
            <a:ext cx="4572000" cy="646331"/>
          </a:xfrm>
          <a:prstGeom prst="rect">
            <a:avLst/>
          </a:prstGeom>
        </p:spPr>
        <p:txBody>
          <a:bodyPr>
            <a:spAutoFit/>
          </a:bodyPr>
          <a:lstStyle/>
          <a:p>
            <a:pPr marL="0" indent="0" algn="ctr">
              <a:buNone/>
            </a:pPr>
            <a:r>
              <a:rPr lang="en-US" u="sng" dirty="0" smtClean="0"/>
              <a:t>Economic Efficiency if the Industry is a Monopoly</a:t>
            </a:r>
            <a:endParaRPr lang="en-US" u="sng" dirty="0"/>
          </a:p>
        </p:txBody>
      </p:sp>
    </p:spTree>
    <p:extLst>
      <p:ext uri="{BB962C8B-B14F-4D97-AF65-F5344CB8AC3E}">
        <p14:creationId xmlns:p14="http://schemas.microsoft.com/office/powerpoint/2010/main" val="173282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6222</TotalTime>
  <Words>371</Words>
  <Application>Microsoft Office PowerPoint</Application>
  <PresentationFormat>On-screen Show (4:3)</PresentationFormat>
  <Paragraphs>89</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Pixel</vt:lpstr>
      <vt:lpstr>Chapter 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Texas A&amp;M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Michael Nelson</dc:creator>
  <cp:lastModifiedBy>Nelson, Mike</cp:lastModifiedBy>
  <cp:revision>315</cp:revision>
  <cp:lastPrinted>2012-05-22T20:33:07Z</cp:lastPrinted>
  <dcterms:created xsi:type="dcterms:W3CDTF">2008-09-06T14:47:19Z</dcterms:created>
  <dcterms:modified xsi:type="dcterms:W3CDTF">2014-02-19T19:53:36Z</dcterms:modified>
</cp:coreProperties>
</file>