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3"/>
  </p:notesMasterIdLst>
  <p:handoutMasterIdLst>
    <p:handoutMasterId r:id="rId24"/>
  </p:handoutMasterIdLst>
  <p:sldIdLst>
    <p:sldId id="257" r:id="rId2"/>
    <p:sldId id="286" r:id="rId3"/>
    <p:sldId id="287" r:id="rId4"/>
    <p:sldId id="288" r:id="rId5"/>
    <p:sldId id="289" r:id="rId6"/>
    <p:sldId id="290" r:id="rId7"/>
    <p:sldId id="291" r:id="rId8"/>
    <p:sldId id="292" r:id="rId9"/>
    <p:sldId id="293" r:id="rId10"/>
    <p:sldId id="294" r:id="rId11"/>
    <p:sldId id="270" r:id="rId12"/>
    <p:sldId id="285" r:id="rId13"/>
    <p:sldId id="271" r:id="rId14"/>
    <p:sldId id="272" r:id="rId15"/>
    <p:sldId id="274" r:id="rId16"/>
    <p:sldId id="273" r:id="rId17"/>
    <p:sldId id="275" r:id="rId18"/>
    <p:sldId id="276" r:id="rId19"/>
    <p:sldId id="277" r:id="rId20"/>
    <p:sldId id="278" r:id="rId21"/>
    <p:sldId id="279" r:id="rId2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02"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1603"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5837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5837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5837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ACFAC890-5317-47C8-A707-B2283DEBB000}" type="slidenum">
              <a:rPr lang="en-US"/>
              <a:pPr/>
              <a:t>‹#›</a:t>
            </a:fld>
            <a:endParaRPr lang="en-US"/>
          </a:p>
        </p:txBody>
      </p:sp>
    </p:spTree>
    <p:extLst>
      <p:ext uri="{BB962C8B-B14F-4D97-AF65-F5344CB8AC3E}">
        <p14:creationId xmlns:p14="http://schemas.microsoft.com/office/powerpoint/2010/main" val="3314509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F6CAAD5D-F186-466D-8348-D107431DAAE3}" type="slidenum">
              <a:rPr lang="en-US"/>
              <a:pPr/>
              <a:t>‹#›</a:t>
            </a:fld>
            <a:endParaRPr lang="en-US"/>
          </a:p>
        </p:txBody>
      </p:sp>
    </p:spTree>
    <p:extLst>
      <p:ext uri="{BB962C8B-B14F-4D97-AF65-F5344CB8AC3E}">
        <p14:creationId xmlns:p14="http://schemas.microsoft.com/office/powerpoint/2010/main" val="331855367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6079D2-C748-45DB-8A30-126DA176469C}" type="slidenum">
              <a:rPr lang="en-US"/>
              <a:pPr/>
              <a:t>1</a:t>
            </a:fld>
            <a:endParaRPr lang="en-US"/>
          </a:p>
        </p:txBody>
      </p:sp>
      <p:sp>
        <p:nvSpPr>
          <p:cNvPr id="5122" name="Rectangle 2"/>
          <p:cNvSpPr>
            <a:spLocks noGrp="1" noRot="1" noChangeAspect="1" noChangeArrowheads="1" noTextEdit="1"/>
          </p:cNvSpPr>
          <p:nvPr>
            <p:ph type="sldImg"/>
          </p:nvPr>
        </p:nvSpPr>
        <p:spPr>
          <a:xfrm>
            <a:off x="1144588" y="685800"/>
            <a:ext cx="4572000" cy="3429000"/>
          </a:xfrm>
          <a:ln/>
        </p:spPr>
      </p:sp>
      <p:sp>
        <p:nvSpPr>
          <p:cNvPr id="5123" name="Rectangle 3"/>
          <p:cNvSpPr>
            <a:spLocks noGrp="1" noChangeArrowheads="1"/>
          </p:cNvSpPr>
          <p:nvPr>
            <p:ph type="body" idx="1"/>
          </p:nvPr>
        </p:nvSpPr>
        <p:spPr/>
        <p:txBody>
          <a:bodyPr/>
          <a:lstStyle/>
          <a:p>
            <a:r>
              <a:rPr lang="en-US"/>
              <a:t>Welcome to Economics!</a:t>
            </a:r>
          </a:p>
          <a:p>
            <a:endParaRPr lang="en-US"/>
          </a:p>
          <a:p>
            <a:r>
              <a:rPr lang="en-US"/>
              <a:t>Does this work?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E1D0FE-4981-4A78-B101-455433255EE0}"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C138CF3-733D-48D3-A348-5AABBFEB9191}"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C138CF3-733D-48D3-A348-5AABBFEB9191}"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C138CF3-733D-48D3-A348-5AABBFEB9191}"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C138CF3-733D-48D3-A348-5AABBFEB9191}"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9626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9215FE87-C619-4C24-9B57-11EC26AEAFC0}" type="slidenum">
              <a:rPr lang="en-US"/>
              <a:pPr fontAlgn="base">
                <a:spcBef>
                  <a:spcPct val="0"/>
                </a:spcBef>
                <a:spcAft>
                  <a:spcPct val="0"/>
                </a:spcAft>
                <a:defRPr/>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1266" name="Group 2"/>
          <p:cNvGrpSpPr>
            <a:grpSpLocks/>
          </p:cNvGrpSpPr>
          <p:nvPr/>
        </p:nvGrpSpPr>
        <p:grpSpPr bwMode="auto">
          <a:xfrm>
            <a:off x="0" y="0"/>
            <a:ext cx="9144000" cy="6858000"/>
            <a:chOff x="0" y="0"/>
            <a:chExt cx="5760" cy="4320"/>
          </a:xfrm>
        </p:grpSpPr>
        <p:sp>
          <p:nvSpPr>
            <p:cNvPr id="11267"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11268"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grpSp>
          <p:nvGrpSpPr>
            <p:cNvPr id="11269" name="Group 5"/>
            <p:cNvGrpSpPr>
              <a:grpSpLocks/>
            </p:cNvGrpSpPr>
            <p:nvPr/>
          </p:nvGrpSpPr>
          <p:grpSpPr bwMode="auto">
            <a:xfrm>
              <a:off x="0" y="672"/>
              <a:ext cx="1806" cy="1989"/>
              <a:chOff x="0" y="672"/>
              <a:chExt cx="1806" cy="1989"/>
            </a:xfrm>
          </p:grpSpPr>
          <p:sp>
            <p:nvSpPr>
              <p:cNvPr id="11270"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1271"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1272"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1273"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1274"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1275"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1276"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1277"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1278"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1279"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grpSp>
      </p:grpSp>
      <p:sp>
        <p:nvSpPr>
          <p:cNvPr id="11280" name="Rectangle 16"/>
          <p:cNvSpPr>
            <a:spLocks noGrp="1" noChangeArrowheads="1"/>
          </p:cNvSpPr>
          <p:nvPr>
            <p:ph type="dt" sz="half" idx="2"/>
          </p:nvPr>
        </p:nvSpPr>
        <p:spPr>
          <a:xfrm>
            <a:off x="457200" y="6248400"/>
            <a:ext cx="2133600" cy="457200"/>
          </a:xfrm>
        </p:spPr>
        <p:txBody>
          <a:bodyPr/>
          <a:lstStyle>
            <a:lvl1pPr>
              <a:defRPr/>
            </a:lvl1pPr>
          </a:lstStyle>
          <a:p>
            <a:endParaRPr lang="en-US"/>
          </a:p>
        </p:txBody>
      </p:sp>
      <p:sp>
        <p:nvSpPr>
          <p:cNvPr id="11281" name="Rectangle 17"/>
          <p:cNvSpPr>
            <a:spLocks noGrp="1" noChangeArrowheads="1"/>
          </p:cNvSpPr>
          <p:nvPr>
            <p:ph type="ftr" sz="quarter" idx="3"/>
          </p:nvPr>
        </p:nvSpPr>
        <p:spPr/>
        <p:txBody>
          <a:bodyPr/>
          <a:lstStyle>
            <a:lvl1pPr>
              <a:defRPr/>
            </a:lvl1pPr>
          </a:lstStyle>
          <a:p>
            <a:endParaRPr lang="en-US"/>
          </a:p>
        </p:txBody>
      </p:sp>
      <p:sp>
        <p:nvSpPr>
          <p:cNvPr id="11282" name="Rectangle 18"/>
          <p:cNvSpPr>
            <a:spLocks noGrp="1" noChangeArrowheads="1"/>
          </p:cNvSpPr>
          <p:nvPr>
            <p:ph type="sldNum" sz="quarter" idx="4"/>
          </p:nvPr>
        </p:nvSpPr>
        <p:spPr/>
        <p:txBody>
          <a:bodyPr/>
          <a:lstStyle>
            <a:lvl1pPr>
              <a:defRPr/>
            </a:lvl1pPr>
          </a:lstStyle>
          <a:p>
            <a:fld id="{A0ABD470-5BB1-4EE3-A0C5-4B5F77EE44F2}" type="slidenum">
              <a:rPr lang="en-US"/>
              <a:pPr/>
              <a:t>‹#›</a:t>
            </a:fld>
            <a:endParaRPr lang="en-US"/>
          </a:p>
        </p:txBody>
      </p:sp>
      <p:sp>
        <p:nvSpPr>
          <p:cNvPr id="1128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US" noProof="0" smtClean="0"/>
              <a:t>Click to edit Master title style</a:t>
            </a:r>
          </a:p>
        </p:txBody>
      </p:sp>
      <p:sp>
        <p:nvSpPr>
          <p:cNvPr id="11284"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en-US" noProof="0" smtClean="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DCC322E0-7A3D-4438-A23C-5930F547B7C1}"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4032704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38D55531-CCA4-45A0-81DE-1A95BE39FC1E}"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253142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1"/>
          </p:nvPr>
        </p:nvSpPr>
        <p:spPr>
          <a:xfrm>
            <a:off x="6553200" y="6248400"/>
            <a:ext cx="2133600" cy="457200"/>
          </a:xfrm>
        </p:spPr>
        <p:txBody>
          <a:bodyPr/>
          <a:lstStyle>
            <a:lvl1pPr>
              <a:defRPr/>
            </a:lvl1pPr>
          </a:lstStyle>
          <a:p>
            <a:fld id="{919BE827-1E7E-49FE-8C01-19E01A27E998}" type="slidenum">
              <a:rPr lang="en-US"/>
              <a:pPr/>
              <a:t>‹#›</a:t>
            </a:fld>
            <a:endParaRPr lang="en-US"/>
          </a:p>
        </p:txBody>
      </p:sp>
      <p:sp>
        <p:nvSpPr>
          <p:cNvPr id="7" name="Date Placeholder 6"/>
          <p:cNvSpPr>
            <a:spLocks noGrp="1"/>
          </p:cNvSpPr>
          <p:nvPr>
            <p:ph type="dt" sz="half" idx="12"/>
          </p:nvPr>
        </p:nvSpPr>
        <p:spPr>
          <a:xfrm>
            <a:off x="457200" y="6245225"/>
            <a:ext cx="2133600" cy="476250"/>
          </a:xfrm>
        </p:spPr>
        <p:txBody>
          <a:bodyPr/>
          <a:lstStyle>
            <a:lvl1pPr>
              <a:defRPr/>
            </a:lvl1pPr>
          </a:lstStyle>
          <a:p>
            <a:endParaRPr lang="en-US"/>
          </a:p>
        </p:txBody>
      </p:sp>
    </p:spTree>
    <p:extLst>
      <p:ext uri="{BB962C8B-B14F-4D97-AF65-F5344CB8AC3E}">
        <p14:creationId xmlns:p14="http://schemas.microsoft.com/office/powerpoint/2010/main" val="273784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1"/>
          </p:nvPr>
        </p:nvSpPr>
        <p:spPr>
          <a:xfrm>
            <a:off x="6553200" y="6248400"/>
            <a:ext cx="2133600" cy="457200"/>
          </a:xfrm>
        </p:spPr>
        <p:txBody>
          <a:bodyPr/>
          <a:lstStyle>
            <a:lvl1pPr>
              <a:defRPr/>
            </a:lvl1pPr>
          </a:lstStyle>
          <a:p>
            <a:fld id="{407520A2-5E9A-48ED-8D9A-E7E02E092BFE}" type="slidenum">
              <a:rPr lang="en-US"/>
              <a:pPr/>
              <a:t>‹#›</a:t>
            </a:fld>
            <a:endParaRPr lang="en-US"/>
          </a:p>
        </p:txBody>
      </p:sp>
      <p:sp>
        <p:nvSpPr>
          <p:cNvPr id="7" name="Date Placeholder 6"/>
          <p:cNvSpPr>
            <a:spLocks noGrp="1"/>
          </p:cNvSpPr>
          <p:nvPr>
            <p:ph type="dt" sz="half" idx="12"/>
          </p:nvPr>
        </p:nvSpPr>
        <p:spPr>
          <a:xfrm>
            <a:off x="457200" y="6245225"/>
            <a:ext cx="2133600" cy="476250"/>
          </a:xfrm>
        </p:spPr>
        <p:txBody>
          <a:bodyPr/>
          <a:lstStyle>
            <a:lvl1pPr>
              <a:defRPr/>
            </a:lvl1pPr>
          </a:lstStyle>
          <a:p>
            <a:endParaRPr lang="en-US"/>
          </a:p>
        </p:txBody>
      </p:sp>
    </p:spTree>
    <p:extLst>
      <p:ext uri="{BB962C8B-B14F-4D97-AF65-F5344CB8AC3E}">
        <p14:creationId xmlns:p14="http://schemas.microsoft.com/office/powerpoint/2010/main" val="767956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57200"/>
            <a:ext cx="82296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Footer Placeholder 2"/>
          <p:cNvSpPr>
            <a:spLocks noGrp="1"/>
          </p:cNvSpPr>
          <p:nvPr>
            <p:ph type="ftr" sz="quarter" idx="10"/>
          </p:nvPr>
        </p:nvSpPr>
        <p:spPr>
          <a:xfrm>
            <a:off x="3124200" y="6248400"/>
            <a:ext cx="2895600" cy="457200"/>
          </a:xfrm>
        </p:spPr>
        <p:txBody>
          <a:bodyPr/>
          <a:lstStyle>
            <a:lvl1pPr>
              <a:defRPr/>
            </a:lvl1pPr>
          </a:lstStyle>
          <a:p>
            <a:endParaRPr lang="en-US"/>
          </a:p>
        </p:txBody>
      </p:sp>
      <p:sp>
        <p:nvSpPr>
          <p:cNvPr id="4" name="Slide Number Placeholder 3"/>
          <p:cNvSpPr>
            <a:spLocks noGrp="1"/>
          </p:cNvSpPr>
          <p:nvPr>
            <p:ph type="sldNum" sz="quarter" idx="11"/>
          </p:nvPr>
        </p:nvSpPr>
        <p:spPr>
          <a:xfrm>
            <a:off x="6553200" y="6248400"/>
            <a:ext cx="2133600" cy="457200"/>
          </a:xfrm>
        </p:spPr>
        <p:txBody>
          <a:bodyPr/>
          <a:lstStyle>
            <a:lvl1pPr>
              <a:defRPr/>
            </a:lvl1pPr>
          </a:lstStyle>
          <a:p>
            <a:fld id="{27F2649A-554E-446E-A0EE-8588255971F7}" type="slidenum">
              <a:rPr lang="en-US"/>
              <a:pPr/>
              <a:t>‹#›</a:t>
            </a:fld>
            <a:endParaRPr lang="en-US"/>
          </a:p>
        </p:txBody>
      </p:sp>
      <p:sp>
        <p:nvSpPr>
          <p:cNvPr id="5" name="Date Placeholder 4"/>
          <p:cNvSpPr>
            <a:spLocks noGrp="1"/>
          </p:cNvSpPr>
          <p:nvPr>
            <p:ph type="dt" sz="half" idx="12"/>
          </p:nvPr>
        </p:nvSpPr>
        <p:spPr>
          <a:xfrm>
            <a:off x="457200" y="6245225"/>
            <a:ext cx="2133600" cy="476250"/>
          </a:xfrm>
        </p:spPr>
        <p:txBody>
          <a:bodyPr/>
          <a:lstStyle>
            <a:lvl1pPr>
              <a:defRPr/>
            </a:lvl1pPr>
          </a:lstStyle>
          <a:p>
            <a:endParaRPr lang="en-US"/>
          </a:p>
        </p:txBody>
      </p:sp>
    </p:spTree>
    <p:extLst>
      <p:ext uri="{BB962C8B-B14F-4D97-AF65-F5344CB8AC3E}">
        <p14:creationId xmlns:p14="http://schemas.microsoft.com/office/powerpoint/2010/main" val="1896892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981200"/>
            <a:ext cx="8229600" cy="3886200"/>
          </a:xfrm>
        </p:spPr>
        <p:txBody>
          <a:bodyPr/>
          <a:lstStyle/>
          <a:p>
            <a:endParaRPr lang="en-US"/>
          </a:p>
        </p:txBody>
      </p:sp>
      <p:sp>
        <p:nvSpPr>
          <p:cNvPr id="4" name="Footer Placeholder 3"/>
          <p:cNvSpPr>
            <a:spLocks noGrp="1"/>
          </p:cNvSpPr>
          <p:nvPr>
            <p:ph type="ftr" sz="quarter" idx="10"/>
          </p:nvPr>
        </p:nvSpPr>
        <p:spPr>
          <a:xfrm>
            <a:off x="3124200" y="6248400"/>
            <a:ext cx="2895600" cy="457200"/>
          </a:xfrm>
        </p:spPr>
        <p:txBody>
          <a:bodyPr/>
          <a:lstStyle>
            <a:lvl1pPr>
              <a:defRPr/>
            </a:lvl1pPr>
          </a:lstStyle>
          <a:p>
            <a:endParaRPr lang="en-US"/>
          </a:p>
        </p:txBody>
      </p:sp>
      <p:sp>
        <p:nvSpPr>
          <p:cNvPr id="5" name="Slide Number Placeholder 4"/>
          <p:cNvSpPr>
            <a:spLocks noGrp="1"/>
          </p:cNvSpPr>
          <p:nvPr>
            <p:ph type="sldNum" sz="quarter" idx="11"/>
          </p:nvPr>
        </p:nvSpPr>
        <p:spPr>
          <a:xfrm>
            <a:off x="6553200" y="6248400"/>
            <a:ext cx="2133600" cy="457200"/>
          </a:xfrm>
        </p:spPr>
        <p:txBody>
          <a:bodyPr/>
          <a:lstStyle>
            <a:lvl1pPr>
              <a:defRPr/>
            </a:lvl1pPr>
          </a:lstStyle>
          <a:p>
            <a:fld id="{6EA21D4D-844E-42D5-8E84-5FE385284E15}" type="slidenum">
              <a:rPr lang="en-US"/>
              <a:pPr/>
              <a:t>‹#›</a:t>
            </a:fld>
            <a:endParaRPr lang="en-US"/>
          </a:p>
        </p:txBody>
      </p:sp>
      <p:sp>
        <p:nvSpPr>
          <p:cNvPr id="6" name="Date Placeholder 5"/>
          <p:cNvSpPr>
            <a:spLocks noGrp="1"/>
          </p:cNvSpPr>
          <p:nvPr>
            <p:ph type="dt" sz="half" idx="12"/>
          </p:nvPr>
        </p:nvSpPr>
        <p:spPr>
          <a:xfrm>
            <a:off x="457200" y="6245225"/>
            <a:ext cx="2133600" cy="476250"/>
          </a:xfrm>
        </p:spPr>
        <p:txBody>
          <a:bodyPr/>
          <a:lstStyle>
            <a:lvl1pPr>
              <a:defRPr/>
            </a:lvl1pPr>
          </a:lstStyle>
          <a:p>
            <a:endParaRPr lang="en-US"/>
          </a:p>
        </p:txBody>
      </p:sp>
    </p:spTree>
    <p:extLst>
      <p:ext uri="{BB962C8B-B14F-4D97-AF65-F5344CB8AC3E}">
        <p14:creationId xmlns:p14="http://schemas.microsoft.com/office/powerpoint/2010/main" val="19200041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Title 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0" y="0"/>
            <a:ext cx="9144000" cy="944563"/>
          </a:xfrm>
          <a:prstGeom prst="rect">
            <a:avLst/>
          </a:prstGeom>
        </p:spPr>
        <p:txBody>
          <a:bodyPr anchor="ctr">
            <a:normAutofit/>
          </a:bodyPr>
          <a:lstStyle>
            <a:lvl1pPr marL="0" marR="0" indent="0" algn="ctr" defTabSz="914400" rtl="0" eaLnBrk="1" fontAlgn="auto" latinLnBrk="0" hangingPunct="1">
              <a:lnSpc>
                <a:spcPct val="100000"/>
              </a:lnSpc>
              <a:spcBef>
                <a:spcPct val="0"/>
              </a:spcBef>
              <a:spcAft>
                <a:spcPts val="0"/>
              </a:spcAft>
              <a:buClrTx/>
              <a:buSzTx/>
              <a:buFontTx/>
              <a:buNone/>
              <a:tabLst/>
              <a:defRPr sz="4400" baseline="0">
                <a:solidFill>
                  <a:srgbClr val="FFC000"/>
                </a:solidFill>
              </a:defRPr>
            </a:lvl1pPr>
          </a:lstStyle>
          <a:p>
            <a:pPr>
              <a:defRPr/>
            </a:pPr>
            <a:r>
              <a:rPr lang="en-US" sz="5400" b="1" cap="all" dirty="0" smtClean="0">
                <a:effectLst>
                  <a:outerShdw blurRad="38100" dist="38100" dir="2700000" algn="tl">
                    <a:srgbClr val="000000">
                      <a:alpha val="43137"/>
                    </a:srgbClr>
                  </a:outerShdw>
                </a:effectLst>
                <a:latin typeface="Gill Sans MT Condensed" pitchFamily="34" charset="0"/>
                <a:ea typeface="+mj-ea"/>
                <a:cs typeface="+mj-cs"/>
              </a:rPr>
              <a:t>See the </a:t>
            </a:r>
            <a:r>
              <a:rPr lang="en-US" sz="5400" b="1" cap="all" dirty="0" smtClean="0">
                <a:solidFill>
                  <a:srgbClr val="FF0000"/>
                </a:solidFill>
                <a:effectLst>
                  <a:outerShdw blurRad="38100" dist="38100" dir="2700000" algn="tl">
                    <a:srgbClr val="000000">
                      <a:alpha val="43137"/>
                    </a:srgbClr>
                  </a:outerShdw>
                </a:effectLst>
                <a:latin typeface="Gill Sans MT Condensed" pitchFamily="34" charset="0"/>
                <a:ea typeface="+mj-ea"/>
                <a:cs typeface="+mj-cs"/>
              </a:rPr>
              <a:t>invisible</a:t>
            </a:r>
            <a:r>
              <a:rPr lang="en-US" sz="5400" b="1" cap="all" dirty="0" smtClean="0">
                <a:effectLst>
                  <a:outerShdw blurRad="38100" dist="38100" dir="2700000" algn="tl">
                    <a:srgbClr val="000000">
                      <a:alpha val="43137"/>
                    </a:srgbClr>
                  </a:outerShdw>
                </a:effectLst>
                <a:latin typeface="Gill Sans MT Condensed" pitchFamily="34" charset="0"/>
                <a:ea typeface="+mj-ea"/>
                <a:cs typeface="+mj-cs"/>
              </a:rPr>
              <a:t> hand</a:t>
            </a:r>
          </a:p>
        </p:txBody>
      </p:sp>
      <p:sp>
        <p:nvSpPr>
          <p:cNvPr id="3" name="Title 1"/>
          <p:cNvSpPr txBox="1">
            <a:spLocks/>
          </p:cNvSpPr>
          <p:nvPr/>
        </p:nvSpPr>
        <p:spPr>
          <a:xfrm>
            <a:off x="0" y="0"/>
            <a:ext cx="9144000" cy="944563"/>
          </a:xfrm>
          <a:prstGeom prst="rect">
            <a:avLst/>
          </a:prstGeom>
        </p:spPr>
        <p:txBody>
          <a:bodyPr anchor="ctr">
            <a:normAutofit/>
          </a:bodyPr>
          <a:lstStyle>
            <a:lvl1pPr marL="0" marR="0" indent="0" algn="ctr" defTabSz="914400" rtl="0" eaLnBrk="1" fontAlgn="auto" latinLnBrk="0" hangingPunct="1">
              <a:lnSpc>
                <a:spcPct val="100000"/>
              </a:lnSpc>
              <a:spcBef>
                <a:spcPct val="0"/>
              </a:spcBef>
              <a:spcAft>
                <a:spcPts val="0"/>
              </a:spcAft>
              <a:buClrTx/>
              <a:buSzTx/>
              <a:buFontTx/>
              <a:buNone/>
              <a:tabLst/>
              <a:defRPr sz="4400" baseline="0">
                <a:solidFill>
                  <a:srgbClr val="FFC000"/>
                </a:solidFill>
              </a:defRPr>
            </a:lvl1pPr>
          </a:lstStyle>
          <a:p>
            <a:pPr>
              <a:defRPr/>
            </a:pPr>
            <a:r>
              <a:rPr lang="en-US" sz="5400" b="1" cap="all" dirty="0" smtClean="0">
                <a:effectLst>
                  <a:outerShdw blurRad="38100" dist="38100" dir="2700000" algn="tl">
                    <a:srgbClr val="000000">
                      <a:alpha val="43137"/>
                    </a:srgbClr>
                  </a:outerShdw>
                </a:effectLst>
                <a:latin typeface="Gill Sans MT Condensed" pitchFamily="34" charset="0"/>
                <a:ea typeface="+mj-ea"/>
                <a:cs typeface="+mj-cs"/>
              </a:rPr>
              <a:t>See the </a:t>
            </a:r>
            <a:r>
              <a:rPr lang="en-US" sz="5400" b="1" cap="all" dirty="0" smtClean="0">
                <a:solidFill>
                  <a:schemeClr val="bg2"/>
                </a:solidFill>
                <a:effectLst>
                  <a:outerShdw blurRad="38100" dist="38100" dir="2700000" algn="tl">
                    <a:srgbClr val="000000">
                      <a:alpha val="43137"/>
                    </a:srgbClr>
                  </a:outerShdw>
                </a:effectLst>
                <a:latin typeface="Gill Sans MT Condensed" pitchFamily="34" charset="0"/>
                <a:ea typeface="+mj-ea"/>
                <a:cs typeface="+mj-cs"/>
              </a:rPr>
              <a:t>invisible</a:t>
            </a:r>
            <a:r>
              <a:rPr lang="en-US" sz="5400" b="1" cap="all" dirty="0" smtClean="0">
                <a:effectLst>
                  <a:outerShdw blurRad="38100" dist="38100" dir="2700000" algn="tl">
                    <a:srgbClr val="000000">
                      <a:alpha val="43137"/>
                    </a:srgbClr>
                  </a:outerShdw>
                </a:effectLst>
                <a:latin typeface="Gill Sans MT Condensed" pitchFamily="34" charset="0"/>
                <a:ea typeface="+mj-ea"/>
                <a:cs typeface="+mj-cs"/>
              </a:rPr>
              <a:t> hand</a:t>
            </a:r>
          </a:p>
        </p:txBody>
      </p:sp>
      <p:sp>
        <p:nvSpPr>
          <p:cNvPr id="4" name="Date Placeholder 2"/>
          <p:cNvSpPr>
            <a:spLocks noGrp="1"/>
          </p:cNvSpPr>
          <p:nvPr>
            <p:ph type="dt" sz="half" idx="10"/>
          </p:nvPr>
        </p:nvSpPr>
        <p:spPr/>
        <p:txBody>
          <a:bodyPr/>
          <a:lstStyle>
            <a:lvl1pPr>
              <a:defRPr/>
            </a:lvl1pPr>
          </a:lstStyle>
          <a:p>
            <a:pPr>
              <a:defRPr/>
            </a:pPr>
            <a:endParaRPr lang="en-US"/>
          </a:p>
        </p:txBody>
      </p:sp>
      <p:sp>
        <p:nvSpPr>
          <p:cNvPr id="5" name="Footer Placeholder 3"/>
          <p:cNvSpPr>
            <a:spLocks noGrp="1"/>
          </p:cNvSpPr>
          <p:nvPr>
            <p:ph type="ftr" sz="quarter" idx="11"/>
          </p:nvPr>
        </p:nvSpPr>
        <p:spPr/>
        <p:txBody>
          <a:bodyPr/>
          <a:lstStyle>
            <a:lvl1pPr>
              <a:defRPr smtClean="0"/>
            </a:lvl1pPr>
          </a:lstStyle>
          <a:p>
            <a:pPr>
              <a:defRPr/>
            </a:pPr>
            <a:r>
              <a:rPr lang="en-US"/>
              <a:t>Copyright 2012 Worth Publishers</a:t>
            </a:r>
          </a:p>
        </p:txBody>
      </p:sp>
      <p:sp>
        <p:nvSpPr>
          <p:cNvPr id="6" name="Slide Number Placeholder 4"/>
          <p:cNvSpPr>
            <a:spLocks noGrp="1"/>
          </p:cNvSpPr>
          <p:nvPr>
            <p:ph type="sldNum" sz="quarter" idx="12"/>
          </p:nvPr>
        </p:nvSpPr>
        <p:spPr/>
        <p:txBody>
          <a:bodyPr/>
          <a:lstStyle>
            <a:lvl1pPr>
              <a:defRPr/>
            </a:lvl1pPr>
          </a:lstStyle>
          <a:p>
            <a:pPr>
              <a:defRPr/>
            </a:pPr>
            <a:fld id="{E4DB6D95-1F12-4D72-9716-5DF4D1D2DBF0}" type="slidenum">
              <a:rPr lang="en-US"/>
              <a:pPr>
                <a:defRPr/>
              </a:pPr>
              <a:t>‹#›</a:t>
            </a:fld>
            <a:endParaRPr lang="en-US"/>
          </a:p>
        </p:txBody>
      </p:sp>
    </p:spTree>
    <p:extLst>
      <p:ext uri="{BB962C8B-B14F-4D97-AF65-F5344CB8AC3E}">
        <p14:creationId xmlns:p14="http://schemas.microsoft.com/office/powerpoint/2010/main" val="221591594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07AF9061-CDE1-40AD-B85B-B9B09D1571A2}"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3548161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CF504504-3ACD-46EA-A356-C8F3CB2E485B}"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3815174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DB811CA9-FC4E-4015-8485-E697634B0878}"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1562872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5DCA23A7-895F-4643-A643-5DAFE36F9200}" type="slidenum">
              <a:rPr lang="en-US"/>
              <a:pPr/>
              <a:t>‹#›</a:t>
            </a:fld>
            <a:endParaRPr lang="en-US"/>
          </a:p>
        </p:txBody>
      </p:sp>
      <p:sp>
        <p:nvSpPr>
          <p:cNvPr id="9" name="Date Placeholder 8"/>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2384123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1BD6F1A5-A9C3-4DAD-9FC7-14B0752FE7D3}" type="slidenum">
              <a:rPr lang="en-US"/>
              <a:pPr/>
              <a:t>‹#›</a:t>
            </a:fld>
            <a:endParaRPr lang="en-US"/>
          </a:p>
        </p:txBody>
      </p:sp>
      <p:sp>
        <p:nvSpPr>
          <p:cNvPr id="5" name="Date Placeholder 4"/>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84846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1277D850-A6D0-4D54-AB45-D20070DC0D6F}" type="slidenum">
              <a:rPr lang="en-US"/>
              <a:pPr/>
              <a:t>‹#›</a:t>
            </a:fld>
            <a:endParaRPr lang="en-US"/>
          </a:p>
        </p:txBody>
      </p:sp>
      <p:sp>
        <p:nvSpPr>
          <p:cNvPr id="4" name="Date Placeholder 3"/>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2052479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70130534-3B7D-4F66-B428-DB39C2DBC8CA}"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2956002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ADC35484-FDC9-47FC-A9DE-7135D8AF1AE1}"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3870554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vl1pPr>
          </a:lstStyle>
          <a:p>
            <a:endParaRPr lang="en-US"/>
          </a:p>
        </p:txBody>
      </p:sp>
      <p:sp>
        <p:nvSpPr>
          <p:cNvPr id="10243"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fld id="{B92A17E3-F9DC-4162-AC07-584BA1323BAA}" type="slidenum">
              <a:rPr lang="en-US"/>
              <a:pPr/>
              <a:t>‹#›</a:t>
            </a:fld>
            <a:endParaRPr lang="en-US"/>
          </a:p>
        </p:txBody>
      </p:sp>
      <p:grpSp>
        <p:nvGrpSpPr>
          <p:cNvPr id="10244" name="Group 4"/>
          <p:cNvGrpSpPr>
            <a:grpSpLocks/>
          </p:cNvGrpSpPr>
          <p:nvPr/>
        </p:nvGrpSpPr>
        <p:grpSpPr bwMode="auto">
          <a:xfrm>
            <a:off x="0" y="0"/>
            <a:ext cx="9144000" cy="546100"/>
            <a:chOff x="0" y="0"/>
            <a:chExt cx="5760" cy="344"/>
          </a:xfrm>
        </p:grpSpPr>
        <p:sp>
          <p:nvSpPr>
            <p:cNvPr id="10245"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10246"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247"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10248"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10249"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sp>
          <p:nvSpPr>
            <p:cNvPr id="10250"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10251"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252"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sp>
          <p:nvSpPr>
            <p:cNvPr id="10253"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grpSp>
      <p:sp>
        <p:nvSpPr>
          <p:cNvPr id="10254"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55"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56"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txStyles>
    <p:titleStyle>
      <a:lvl1pPr algn="l" rtl="0" fontAlgn="base">
        <a:spcBef>
          <a:spcPct val="0"/>
        </a:spcBef>
        <a:spcAft>
          <a:spcPct val="0"/>
        </a:spcAft>
        <a:defRPr sz="44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charset="0"/>
        </a:defRPr>
      </a:lvl2pPr>
      <a:lvl3pPr algn="l" rtl="0" fontAlgn="base">
        <a:spcBef>
          <a:spcPct val="0"/>
        </a:spcBef>
        <a:spcAft>
          <a:spcPct val="0"/>
        </a:spcAft>
        <a:defRPr sz="4400">
          <a:solidFill>
            <a:schemeClr val="tx1"/>
          </a:solidFill>
          <a:latin typeface="Arial" charset="0"/>
        </a:defRPr>
      </a:lvl3pPr>
      <a:lvl4pPr algn="l" rtl="0" fontAlgn="base">
        <a:spcBef>
          <a:spcPct val="0"/>
        </a:spcBef>
        <a:spcAft>
          <a:spcPct val="0"/>
        </a:spcAft>
        <a:defRPr sz="4400">
          <a:solidFill>
            <a:schemeClr val="tx1"/>
          </a:solidFill>
          <a:latin typeface="Arial" charset="0"/>
        </a:defRPr>
      </a:lvl4pPr>
      <a:lvl5pPr algn="l" rtl="0" fontAlgn="base">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a:t>Chapter 2</a:t>
            </a:r>
          </a:p>
        </p:txBody>
      </p:sp>
      <p:sp>
        <p:nvSpPr>
          <p:cNvPr id="3075" name="Rectangle 3"/>
          <p:cNvSpPr>
            <a:spLocks noGrp="1" noChangeArrowheads="1"/>
          </p:cNvSpPr>
          <p:nvPr>
            <p:ph type="subTitle" idx="1"/>
          </p:nvPr>
        </p:nvSpPr>
        <p:spPr/>
        <p:txBody>
          <a:bodyPr/>
          <a:lstStyle/>
          <a:p>
            <a:r>
              <a:rPr lang="en-US"/>
              <a:t>Trade-offs, Comparative Advantage, and the Market System</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normAutofit/>
          </a:bodyPr>
          <a:lstStyle/>
          <a:p>
            <a:pPr algn="ctr"/>
            <a:r>
              <a:rPr lang="en-US" sz="2800" b="1" dirty="0" smtClean="0"/>
              <a:t>PPFs and Inefficiency</a:t>
            </a:r>
            <a:endParaRPr lang="en-US" sz="2800" b="1" dirty="0"/>
          </a:p>
        </p:txBody>
      </p:sp>
      <p:sp>
        <p:nvSpPr>
          <p:cNvPr id="4" name="Content Placeholder 3"/>
          <p:cNvSpPr>
            <a:spLocks noGrp="1"/>
          </p:cNvSpPr>
          <p:nvPr>
            <p:ph sz="half" idx="1"/>
          </p:nvPr>
        </p:nvSpPr>
        <p:spPr/>
        <p:txBody>
          <a:bodyPr>
            <a:normAutofit fontScale="92500" lnSpcReduction="10000"/>
          </a:bodyPr>
          <a:lstStyle/>
          <a:p>
            <a:r>
              <a:rPr lang="en-US" sz="2400" dirty="0"/>
              <a:t>Draw a production possibilities frontier that shows the trade-off </a:t>
            </a:r>
            <a:r>
              <a:rPr lang="en-US" sz="2400" dirty="0" smtClean="0"/>
              <a:t>between the production of cotton and the production of soybeans.</a:t>
            </a:r>
          </a:p>
          <a:p>
            <a:endParaRPr lang="en-US" sz="2400" dirty="0"/>
          </a:p>
          <a:p>
            <a:r>
              <a:rPr lang="en-US" sz="2400" dirty="0" smtClean="0"/>
              <a:t>Show the effects of an inefficiency in the economy that results in unemployment of workers and resources.</a:t>
            </a:r>
            <a:endParaRPr lang="en-US" sz="2400" dirty="0"/>
          </a:p>
          <a:p>
            <a:endParaRPr lang="en-US" sz="2400" dirty="0" smtClean="0"/>
          </a:p>
        </p:txBody>
      </p:sp>
      <p:sp>
        <p:nvSpPr>
          <p:cNvPr id="5" name="Content Placeholder 4"/>
          <p:cNvSpPr>
            <a:spLocks noGrp="1"/>
          </p:cNvSpPr>
          <p:nvPr>
            <p:ph sz="half" idx="2"/>
          </p:nvPr>
        </p:nvSpPr>
        <p:spPr/>
        <p:txBody>
          <a:bodyPr>
            <a:normAutofit fontScale="92500" lnSpcReduction="10000"/>
          </a:bodyPr>
          <a:lstStyle/>
          <a:p>
            <a:pPr>
              <a:buNone/>
            </a:pPr>
            <a:r>
              <a:rPr lang="en-US" dirty="0" smtClean="0"/>
              <a:t> </a:t>
            </a:r>
            <a:endParaRPr lang="en-US" dirty="0"/>
          </a:p>
        </p:txBody>
      </p:sp>
      <p:cxnSp>
        <p:nvCxnSpPr>
          <p:cNvPr id="7" name="Straight Connector 6"/>
          <p:cNvCxnSpPr/>
          <p:nvPr/>
        </p:nvCxnSpPr>
        <p:spPr>
          <a:xfrm rot="5400000">
            <a:off x="3771900" y="3848100"/>
            <a:ext cx="3124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334000" y="5410200"/>
            <a:ext cx="3200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924800" y="5486400"/>
            <a:ext cx="1219200" cy="307777"/>
          </a:xfrm>
          <a:prstGeom prst="rect">
            <a:avLst/>
          </a:prstGeom>
          <a:noFill/>
        </p:spPr>
        <p:txBody>
          <a:bodyPr wrap="square" rtlCol="0">
            <a:spAutoFit/>
          </a:bodyPr>
          <a:lstStyle/>
          <a:p>
            <a:r>
              <a:rPr lang="en-US" sz="1400" dirty="0" smtClean="0"/>
              <a:t>Soybeans</a:t>
            </a:r>
            <a:endParaRPr lang="en-US" sz="1400" dirty="0"/>
          </a:p>
        </p:txBody>
      </p:sp>
      <p:sp>
        <p:nvSpPr>
          <p:cNvPr id="11" name="TextBox 10"/>
          <p:cNvSpPr txBox="1"/>
          <p:nvPr/>
        </p:nvSpPr>
        <p:spPr>
          <a:xfrm>
            <a:off x="4495800" y="1981200"/>
            <a:ext cx="1295400" cy="307777"/>
          </a:xfrm>
          <a:prstGeom prst="rect">
            <a:avLst/>
          </a:prstGeom>
          <a:noFill/>
        </p:spPr>
        <p:txBody>
          <a:bodyPr wrap="square" rtlCol="0">
            <a:spAutoFit/>
          </a:bodyPr>
          <a:lstStyle/>
          <a:p>
            <a:r>
              <a:rPr lang="en-US" sz="1400" dirty="0" smtClean="0"/>
              <a:t>Cotton</a:t>
            </a:r>
            <a:endParaRPr lang="en-US" sz="1400" dirty="0"/>
          </a:p>
        </p:txBody>
      </p:sp>
      <p:sp>
        <p:nvSpPr>
          <p:cNvPr id="50" name="TextBox 49"/>
          <p:cNvSpPr txBox="1"/>
          <p:nvPr/>
        </p:nvSpPr>
        <p:spPr>
          <a:xfrm>
            <a:off x="6951292" y="3210486"/>
            <a:ext cx="457200" cy="307777"/>
          </a:xfrm>
          <a:prstGeom prst="rect">
            <a:avLst/>
          </a:prstGeom>
          <a:noFill/>
        </p:spPr>
        <p:txBody>
          <a:bodyPr wrap="square" rtlCol="0">
            <a:spAutoFit/>
          </a:bodyPr>
          <a:lstStyle/>
          <a:p>
            <a:r>
              <a:rPr lang="en-US" sz="1400" dirty="0" smtClean="0">
                <a:latin typeface="Calibri"/>
              </a:rPr>
              <a:t>•</a:t>
            </a:r>
            <a:r>
              <a:rPr lang="en-US" sz="1400" dirty="0" smtClean="0"/>
              <a:t>A</a:t>
            </a:r>
            <a:endParaRPr lang="en-US" sz="1400" dirty="0"/>
          </a:p>
        </p:txBody>
      </p:sp>
      <p:sp>
        <p:nvSpPr>
          <p:cNvPr id="20" name="Freeform 19"/>
          <p:cNvSpPr/>
          <p:nvPr/>
        </p:nvSpPr>
        <p:spPr>
          <a:xfrm>
            <a:off x="5312229" y="2590800"/>
            <a:ext cx="2917371" cy="2808514"/>
          </a:xfrm>
          <a:custGeom>
            <a:avLst/>
            <a:gdLst>
              <a:gd name="connsiteX0" fmla="*/ 0 w 2917371"/>
              <a:gd name="connsiteY0" fmla="*/ 0 h 2808514"/>
              <a:gd name="connsiteX1" fmla="*/ 707571 w 2917371"/>
              <a:gd name="connsiteY1" fmla="*/ 97971 h 2808514"/>
              <a:gd name="connsiteX2" fmla="*/ 1458685 w 2917371"/>
              <a:gd name="connsiteY2" fmla="*/ 500743 h 2808514"/>
              <a:gd name="connsiteX3" fmla="*/ 2144485 w 2917371"/>
              <a:gd name="connsiteY3" fmla="*/ 1197429 h 2808514"/>
              <a:gd name="connsiteX4" fmla="*/ 2471057 w 2917371"/>
              <a:gd name="connsiteY4" fmla="*/ 1752600 h 2808514"/>
              <a:gd name="connsiteX5" fmla="*/ 2917371 w 2917371"/>
              <a:gd name="connsiteY5" fmla="*/ 2808514 h 2808514"/>
              <a:gd name="connsiteX6" fmla="*/ 2917371 w 2917371"/>
              <a:gd name="connsiteY6" fmla="*/ 2808514 h 2808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17371" h="2808514">
                <a:moveTo>
                  <a:pt x="0" y="0"/>
                </a:moveTo>
                <a:cubicBezTo>
                  <a:pt x="232228" y="7257"/>
                  <a:pt x="464457" y="14514"/>
                  <a:pt x="707571" y="97971"/>
                </a:cubicBezTo>
                <a:cubicBezTo>
                  <a:pt x="950685" y="181428"/>
                  <a:pt x="1219199" y="317500"/>
                  <a:pt x="1458685" y="500743"/>
                </a:cubicBezTo>
                <a:cubicBezTo>
                  <a:pt x="1698171" y="683986"/>
                  <a:pt x="1975756" y="988786"/>
                  <a:pt x="2144485" y="1197429"/>
                </a:cubicBezTo>
                <a:cubicBezTo>
                  <a:pt x="2313214" y="1406072"/>
                  <a:pt x="2342243" y="1484086"/>
                  <a:pt x="2471057" y="1752600"/>
                </a:cubicBezTo>
                <a:cubicBezTo>
                  <a:pt x="2599871" y="2021114"/>
                  <a:pt x="2917371" y="2808514"/>
                  <a:pt x="2917371" y="2808514"/>
                </a:cubicBezTo>
                <a:lnTo>
                  <a:pt x="2917371" y="2808514"/>
                </a:ln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3778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fill="hold"/>
                                        <p:tgtEl>
                                          <p:spTgt spid="50"/>
                                        </p:tgtEl>
                                        <p:attrNameLst>
                                          <p:attrName>ppt_x</p:attrName>
                                        </p:attrNameLst>
                                      </p:cBhvr>
                                      <p:tavLst>
                                        <p:tav tm="0">
                                          <p:val>
                                            <p:strVal val="#ppt_x"/>
                                          </p:val>
                                        </p:tav>
                                        <p:tav tm="100000">
                                          <p:val>
                                            <p:strVal val="#ppt_x"/>
                                          </p:val>
                                        </p:tav>
                                      </p:tavLst>
                                    </p:anim>
                                    <p:anim calcmode="lin" valueType="num">
                                      <p:cBhvr additive="base">
                                        <p:cTn id="12"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457200"/>
            <a:ext cx="8229600" cy="609600"/>
          </a:xfrm>
        </p:spPr>
        <p:txBody>
          <a:bodyPr/>
          <a:lstStyle/>
          <a:p>
            <a:r>
              <a:rPr lang="en-US" sz="2800" b="1"/>
              <a:t>Comparative Advantage and Trade</a:t>
            </a:r>
          </a:p>
        </p:txBody>
      </p:sp>
      <p:sp>
        <p:nvSpPr>
          <p:cNvPr id="36867" name="Rectangle 3"/>
          <p:cNvSpPr>
            <a:spLocks noGrp="1" noChangeArrowheads="1"/>
          </p:cNvSpPr>
          <p:nvPr>
            <p:ph type="body" idx="1"/>
          </p:nvPr>
        </p:nvSpPr>
        <p:spPr>
          <a:xfrm>
            <a:off x="457200" y="1295400"/>
            <a:ext cx="8229600" cy="5029200"/>
          </a:xfrm>
        </p:spPr>
        <p:txBody>
          <a:bodyPr/>
          <a:lstStyle/>
          <a:p>
            <a:pPr>
              <a:lnSpc>
                <a:spcPct val="90000"/>
              </a:lnSpc>
            </a:pPr>
            <a:r>
              <a:rPr lang="en-US" sz="2000" dirty="0"/>
              <a:t>Think of all of the goods and services that you consume that you do not directly produce.</a:t>
            </a:r>
          </a:p>
          <a:p>
            <a:pPr>
              <a:lnSpc>
                <a:spcPct val="90000"/>
              </a:lnSpc>
              <a:buFont typeface="Wingdings" pitchFamily="2" charset="2"/>
              <a:buNone/>
            </a:pPr>
            <a:r>
              <a:rPr lang="en-US" sz="2000" dirty="0"/>
              <a:t>		</a:t>
            </a:r>
            <a:endParaRPr lang="en-US" sz="2400" dirty="0">
              <a:solidFill>
                <a:srgbClr val="0000FF"/>
              </a:solidFill>
            </a:endParaRPr>
          </a:p>
          <a:p>
            <a:pPr>
              <a:lnSpc>
                <a:spcPct val="90000"/>
              </a:lnSpc>
            </a:pPr>
            <a:r>
              <a:rPr lang="en-US" sz="2000" dirty="0"/>
              <a:t>Why don’t you produce all of your own goods and not trade with other people?</a:t>
            </a:r>
          </a:p>
          <a:p>
            <a:pPr lvl="2">
              <a:lnSpc>
                <a:spcPct val="90000"/>
              </a:lnSpc>
              <a:buFont typeface="Wingdings" pitchFamily="2" charset="2"/>
              <a:buNone/>
            </a:pPr>
            <a:endParaRPr lang="en-US" sz="1600" dirty="0"/>
          </a:p>
          <a:p>
            <a:pPr>
              <a:lnSpc>
                <a:spcPct val="90000"/>
              </a:lnSpc>
              <a:buFont typeface="Wingdings" pitchFamily="2" charset="2"/>
              <a:buNone/>
            </a:pPr>
            <a:endParaRPr lang="en-US" sz="2000" dirty="0"/>
          </a:p>
          <a:p>
            <a:pPr>
              <a:lnSpc>
                <a:spcPct val="90000"/>
              </a:lnSpc>
            </a:pPr>
            <a:r>
              <a:rPr lang="en-US" sz="2000" dirty="0"/>
              <a:t>Instead of producing all of our own goods, what do we do?</a:t>
            </a:r>
          </a:p>
          <a:p>
            <a:pPr>
              <a:lnSpc>
                <a:spcPct val="90000"/>
              </a:lnSpc>
              <a:buFont typeface="Wingdings" pitchFamily="2" charset="2"/>
              <a:buNone/>
            </a:pPr>
            <a:r>
              <a:rPr lang="en-US" sz="2000" dirty="0"/>
              <a:t>		</a:t>
            </a:r>
            <a:endParaRPr lang="en-US" sz="2400" dirty="0">
              <a:solidFill>
                <a:srgbClr val="0000FF"/>
              </a:solidFill>
            </a:endParaRPr>
          </a:p>
          <a:p>
            <a:pPr>
              <a:lnSpc>
                <a:spcPct val="90000"/>
              </a:lnSpc>
              <a:buFont typeface="Wingdings" pitchFamily="2" charset="2"/>
              <a:buNone/>
            </a:pPr>
            <a:endParaRPr lang="en-US" sz="2400" dirty="0"/>
          </a:p>
          <a:p>
            <a:pPr>
              <a:lnSpc>
                <a:spcPct val="90000"/>
              </a:lnSpc>
            </a:pPr>
            <a:r>
              <a:rPr lang="en-US" sz="2000" dirty="0"/>
              <a:t>Does this behavior make us better off?</a:t>
            </a:r>
          </a:p>
          <a:p>
            <a:pPr>
              <a:lnSpc>
                <a:spcPct val="90000"/>
              </a:lnSpc>
            </a:pPr>
            <a:endParaRPr lang="en-US" sz="2000" dirty="0"/>
          </a:p>
          <a:p>
            <a:pPr>
              <a:lnSpc>
                <a:spcPct val="90000"/>
              </a:lnSpc>
            </a:pPr>
            <a:r>
              <a:rPr lang="en-US" sz="2000" i="1" dirty="0"/>
              <a:t>“Man is the only animal that makes bargains:  one dog does not exchange bones with another dog.”  -- Adam Smith</a:t>
            </a:r>
            <a:endParaRPr lang="en-US" sz="2000" dirty="0"/>
          </a:p>
          <a:p>
            <a:pPr>
              <a:lnSpc>
                <a:spcPct val="90000"/>
              </a:lnSpc>
              <a:buFont typeface="Wingdings" pitchFamily="2" charset="2"/>
              <a:buNone/>
            </a:pPr>
            <a:endParaRPr lang="en-US" sz="20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867">
                                            <p:txEl>
                                              <p:pRg st="1" end="1"/>
                                            </p:txEl>
                                          </p:spTgt>
                                        </p:tgtEl>
                                        <p:attrNameLst>
                                          <p:attrName>style.visibility</p:attrName>
                                        </p:attrNameLst>
                                      </p:cBhvr>
                                      <p:to>
                                        <p:strVal val="visible"/>
                                      </p:to>
                                    </p:set>
                                    <p:anim calcmode="lin" valueType="num">
                                      <p:cBhvr additive="base">
                                        <p:cTn id="13"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867">
                                            <p:txEl>
                                              <p:pRg st="2" end="2"/>
                                            </p:txEl>
                                          </p:spTgt>
                                        </p:tgtEl>
                                        <p:attrNameLst>
                                          <p:attrName>style.visibility</p:attrName>
                                        </p:attrNameLst>
                                      </p:cBhvr>
                                      <p:to>
                                        <p:strVal val="visible"/>
                                      </p:to>
                                    </p:set>
                                    <p:anim calcmode="lin" valueType="num">
                                      <p:cBhvr additive="base">
                                        <p:cTn id="19"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867">
                                            <p:txEl>
                                              <p:pRg st="5" end="5"/>
                                            </p:txEl>
                                          </p:spTgt>
                                        </p:tgtEl>
                                        <p:attrNameLst>
                                          <p:attrName>style.visibility</p:attrName>
                                        </p:attrNameLst>
                                      </p:cBhvr>
                                      <p:to>
                                        <p:strVal val="visible"/>
                                      </p:to>
                                    </p:set>
                                    <p:anim calcmode="lin" valueType="num">
                                      <p:cBhvr additive="base">
                                        <p:cTn id="25" dur="5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6867">
                                            <p:txEl>
                                              <p:pRg st="6" end="6"/>
                                            </p:txEl>
                                          </p:spTgt>
                                        </p:tgtEl>
                                        <p:attrNameLst>
                                          <p:attrName>style.visibility</p:attrName>
                                        </p:attrNameLst>
                                      </p:cBhvr>
                                      <p:to>
                                        <p:strVal val="visible"/>
                                      </p:to>
                                    </p:set>
                                    <p:anim calcmode="lin" valueType="num">
                                      <p:cBhvr additive="base">
                                        <p:cTn id="31" dur="500" fill="hold"/>
                                        <p:tgtEl>
                                          <p:spTgt spid="3686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8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867">
                                            <p:txEl>
                                              <p:pRg st="8" end="8"/>
                                            </p:txEl>
                                          </p:spTgt>
                                        </p:tgtEl>
                                        <p:attrNameLst>
                                          <p:attrName>style.visibility</p:attrName>
                                        </p:attrNameLst>
                                      </p:cBhvr>
                                      <p:to>
                                        <p:strVal val="visible"/>
                                      </p:to>
                                    </p:set>
                                    <p:anim calcmode="lin" valueType="num">
                                      <p:cBhvr additive="base">
                                        <p:cTn id="37" dur="500" fill="hold"/>
                                        <p:tgtEl>
                                          <p:spTgt spid="36867">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686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6867">
                                            <p:txEl>
                                              <p:pRg st="10" end="10"/>
                                            </p:txEl>
                                          </p:spTgt>
                                        </p:tgtEl>
                                        <p:attrNameLst>
                                          <p:attrName>style.visibility</p:attrName>
                                        </p:attrNameLst>
                                      </p:cBhvr>
                                      <p:to>
                                        <p:strVal val="visible"/>
                                      </p:to>
                                    </p:set>
                                    <p:anim calcmode="lin" valueType="num">
                                      <p:cBhvr additive="base">
                                        <p:cTn id="43" dur="500" fill="hold"/>
                                        <p:tgtEl>
                                          <p:spTgt spid="36867">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686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Box 4"/>
          <p:cNvSpPr txBox="1">
            <a:spLocks noChangeArrowheads="1"/>
          </p:cNvSpPr>
          <p:nvPr/>
        </p:nvSpPr>
        <p:spPr bwMode="auto">
          <a:xfrm>
            <a:off x="0" y="5570538"/>
            <a:ext cx="9144000" cy="8302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400" b="1">
                <a:latin typeface="Century Gothic" pitchFamily="34" charset="0"/>
              </a:rPr>
              <a:t>Other things equal, are you better or worse off when someone else makes your house?</a:t>
            </a:r>
          </a:p>
        </p:txBody>
      </p:sp>
      <p:pic>
        <p:nvPicPr>
          <p:cNvPr id="131075" name="Picture 5" descr="file00062798692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600" y="754063"/>
            <a:ext cx="4546600" cy="469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76" name="Picture 7" descr="file000366386581.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746125"/>
            <a:ext cx="4286250" cy="468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a:spLocks noChangeArrowheads="1"/>
          </p:cNvSpPr>
          <p:nvPr/>
        </p:nvSpPr>
        <p:spPr bwMode="auto">
          <a:xfrm>
            <a:off x="0" y="2667000"/>
            <a:ext cx="9144000" cy="954088"/>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800" b="1" dirty="0">
                <a:latin typeface="Century Gothic" pitchFamily="34" charset="0"/>
              </a:rPr>
              <a:t>Trade allows us all to </a:t>
            </a:r>
            <a:r>
              <a:rPr lang="en-US" sz="2800" b="1" dirty="0" smtClean="0">
                <a:latin typeface="Century Gothic" pitchFamily="34" charset="0"/>
              </a:rPr>
              <a:t>consume </a:t>
            </a:r>
            <a:r>
              <a:rPr lang="en-US" sz="2800" b="1" dirty="0">
                <a:latin typeface="Century Gothic" pitchFamily="34" charset="0"/>
              </a:rPr>
              <a:t>more than we otherwise could….</a:t>
            </a:r>
          </a:p>
        </p:txBody>
      </p:sp>
    </p:spTree>
    <p:extLst>
      <p:ext uri="{BB962C8B-B14F-4D97-AF65-F5344CB8AC3E}">
        <p14:creationId xmlns:p14="http://schemas.microsoft.com/office/powerpoint/2010/main" val="1028609539"/>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86" name="Group 74"/>
          <p:cNvGraphicFramePr>
            <a:graphicFrameLocks noGrp="1"/>
          </p:cNvGraphicFramePr>
          <p:nvPr>
            <p:extLst>
              <p:ext uri="{D42A27DB-BD31-4B8C-83A1-F6EECF244321}">
                <p14:modId xmlns:p14="http://schemas.microsoft.com/office/powerpoint/2010/main" val="1175049657"/>
              </p:ext>
            </p:extLst>
          </p:nvPr>
        </p:nvGraphicFramePr>
        <p:xfrm>
          <a:off x="304800" y="685800"/>
          <a:ext cx="8458200" cy="2560320"/>
        </p:xfrm>
        <a:graphic>
          <a:graphicData uri="http://schemas.openxmlformats.org/drawingml/2006/table">
            <a:tbl>
              <a:tblPr/>
              <a:tblGrid>
                <a:gridCol w="2173288"/>
                <a:gridCol w="1560512"/>
                <a:gridCol w="1600200"/>
                <a:gridCol w="1600200"/>
                <a:gridCol w="1524000"/>
              </a:tblGrid>
              <a:tr h="2143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dirty="0" smtClean="0">
                        <a:ln>
                          <a:noFill/>
                        </a:ln>
                        <a:solidFill>
                          <a:schemeClr val="tx1"/>
                        </a:solidFill>
                        <a:effectLst/>
                        <a:latin typeface="Arial" charset="0"/>
                      </a:endParaRPr>
                    </a:p>
                  </a:txBody>
                  <a:tcPr marR="0" horzOverflow="overflow">
                    <a:lnL cap="flat">
                      <a:noFill/>
                    </a:lnL>
                    <a:lnR>
                      <a:noFill/>
                    </a:lnR>
                    <a:lnT cap="flat">
                      <a:noFill/>
                    </a:lnT>
                    <a:lnB>
                      <a:noFill/>
                    </a:lnB>
                    <a:lnTlToBr>
                      <a:noFill/>
                    </a:lnTlToBr>
                    <a:lnBlToTr>
                      <a:noFill/>
                    </a:lnBlToTr>
                    <a:solidFill>
                      <a:srgbClr val="194F8B">
                        <a:alpha val="50000"/>
                      </a:srgbClr>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1" u="none" strike="noStrike" cap="none" normalizeH="0" baseline="0" smtClean="0">
                          <a:ln>
                            <a:noFill/>
                          </a:ln>
                          <a:solidFill>
                            <a:schemeClr val="tx1"/>
                          </a:solidFill>
                          <a:effectLst/>
                          <a:latin typeface="Arial" charset="0"/>
                        </a:rPr>
                        <a:t>YOU</a:t>
                      </a:r>
                    </a:p>
                  </a:txBody>
                  <a:tcPr marR="0" horzOverflow="overflow">
                    <a:lnL>
                      <a:noFill/>
                    </a:lnL>
                    <a:lnR>
                      <a:noFill/>
                    </a:lnR>
                    <a:lnT cap="flat">
                      <a:noFill/>
                    </a:lnT>
                    <a:lnB>
                      <a:noFill/>
                    </a:lnB>
                    <a:lnTlToBr>
                      <a:noFill/>
                    </a:lnTlToBr>
                    <a:lnBlToTr>
                      <a:noFill/>
                    </a:lnBlToTr>
                    <a:solidFill>
                      <a:srgbClr val="194F8B">
                        <a:alpha val="50000"/>
                      </a:srgb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1" u="none" strike="noStrike" cap="none" normalizeH="0" baseline="0" smtClean="0">
                          <a:ln>
                            <a:noFill/>
                          </a:ln>
                          <a:solidFill>
                            <a:schemeClr val="tx1"/>
                          </a:solidFill>
                          <a:effectLst/>
                          <a:latin typeface="Arial" charset="0"/>
                        </a:rPr>
                        <a:t>YOUR NEIGHBOR</a:t>
                      </a:r>
                    </a:p>
                  </a:txBody>
                  <a:tcPr marR="0" horzOverflow="overflow">
                    <a:lnL>
                      <a:noFill/>
                    </a:lnL>
                    <a:lnR cap="flat">
                      <a:noFill/>
                    </a:lnR>
                    <a:lnT cap="flat">
                      <a:noFill/>
                    </a:lnT>
                    <a:lnB>
                      <a:noFill/>
                    </a:lnB>
                    <a:lnTlToBr>
                      <a:noFill/>
                    </a:lnTlToBr>
                    <a:lnBlToTr>
                      <a:noFill/>
                    </a:lnBlToTr>
                    <a:solidFill>
                      <a:srgbClr val="194F8B">
                        <a:alpha val="50000"/>
                      </a:srgbClr>
                    </a:solidFill>
                  </a:tcPr>
                </a:tc>
                <a:tc hMerge="1">
                  <a:txBody>
                    <a:bodyPr/>
                    <a:lstStyle/>
                    <a:p>
                      <a:endParaRPr lang="en-US"/>
                    </a:p>
                  </a:txBody>
                  <a:tcPr/>
                </a:tc>
              </a:tr>
              <a:tr h="48736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marR="0" horzOverflow="overflow">
                    <a:lnL cap="flat">
                      <a:noFill/>
                    </a:lnL>
                    <a:lnR>
                      <a:noFill/>
                    </a:lnR>
                    <a:lnT>
                      <a:noFill/>
                    </a:lnT>
                    <a:lnB w="12700" cap="flat" cmpd="sng" algn="ctr">
                      <a:solidFill>
                        <a:srgbClr val="194F8B"/>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1" u="none" strike="noStrike" cap="none" normalizeH="0" baseline="0" smtClean="0">
                          <a:ln>
                            <a:noFill/>
                          </a:ln>
                          <a:solidFill>
                            <a:srgbClr val="194F8B"/>
                          </a:solidFill>
                          <a:effectLst/>
                          <a:latin typeface="Arial" charset="0"/>
                        </a:rPr>
                        <a:t>APPLES</a:t>
                      </a:r>
                      <a:br>
                        <a:rPr kumimoji="0" lang="en-US" sz="1800" b="1" i="1" u="none" strike="noStrike" cap="none" normalizeH="0" baseline="0" smtClean="0">
                          <a:ln>
                            <a:noFill/>
                          </a:ln>
                          <a:solidFill>
                            <a:srgbClr val="194F8B"/>
                          </a:solidFill>
                          <a:effectLst/>
                          <a:latin typeface="Arial" charset="0"/>
                        </a:rPr>
                      </a:br>
                      <a:r>
                        <a:rPr kumimoji="0" lang="en-US" sz="1800" b="1" i="1" u="none" strike="noStrike" cap="none" normalizeH="0" baseline="0" smtClean="0">
                          <a:ln>
                            <a:noFill/>
                          </a:ln>
                          <a:solidFill>
                            <a:srgbClr val="194F8B"/>
                          </a:solidFill>
                          <a:effectLst/>
                          <a:latin typeface="Arial" charset="0"/>
                        </a:rPr>
                        <a:t>(IN POUNDS)</a:t>
                      </a:r>
                    </a:p>
                  </a:txBody>
                  <a:tcPr marR="0" horzOverflow="overflow">
                    <a:lnL>
                      <a:noFill/>
                    </a:lnL>
                    <a:lnR>
                      <a:noFill/>
                    </a:lnR>
                    <a:lnT>
                      <a:noFill/>
                    </a:lnT>
                    <a:lnB w="12700" cap="flat" cmpd="sng" algn="ctr">
                      <a:solidFill>
                        <a:srgbClr val="194F8B"/>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1" u="none" strike="noStrike" cap="none" normalizeH="0" baseline="0" smtClean="0">
                          <a:ln>
                            <a:noFill/>
                          </a:ln>
                          <a:solidFill>
                            <a:srgbClr val="194F8B"/>
                          </a:solidFill>
                          <a:effectLst/>
                          <a:latin typeface="Arial" charset="0"/>
                        </a:rPr>
                        <a:t>CHERRIES</a:t>
                      </a:r>
                      <a:br>
                        <a:rPr kumimoji="0" lang="en-US" sz="1800" b="1" i="1" u="none" strike="noStrike" cap="none" normalizeH="0" baseline="0" smtClean="0">
                          <a:ln>
                            <a:noFill/>
                          </a:ln>
                          <a:solidFill>
                            <a:srgbClr val="194F8B"/>
                          </a:solidFill>
                          <a:effectLst/>
                          <a:latin typeface="Arial" charset="0"/>
                        </a:rPr>
                      </a:br>
                      <a:r>
                        <a:rPr kumimoji="0" lang="en-US" sz="1800" b="1" i="1" u="none" strike="noStrike" cap="none" normalizeH="0" baseline="0" smtClean="0">
                          <a:ln>
                            <a:noFill/>
                          </a:ln>
                          <a:solidFill>
                            <a:srgbClr val="194F8B"/>
                          </a:solidFill>
                          <a:effectLst/>
                          <a:latin typeface="Arial" charset="0"/>
                        </a:rPr>
                        <a:t>(IN POUNDS)</a:t>
                      </a:r>
                    </a:p>
                  </a:txBody>
                  <a:tcPr marR="0" horzOverflow="overflow">
                    <a:lnL>
                      <a:noFill/>
                    </a:lnL>
                    <a:lnR>
                      <a:noFill/>
                    </a:lnR>
                    <a:lnT>
                      <a:noFill/>
                    </a:lnT>
                    <a:lnB w="12700" cap="flat" cmpd="sng" algn="ctr">
                      <a:solidFill>
                        <a:srgbClr val="194F8B"/>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1" u="none" strike="noStrike" cap="none" normalizeH="0" baseline="0" smtClean="0">
                          <a:ln>
                            <a:noFill/>
                          </a:ln>
                          <a:solidFill>
                            <a:srgbClr val="194F8B"/>
                          </a:solidFill>
                          <a:effectLst/>
                          <a:latin typeface="Arial" charset="0"/>
                        </a:rPr>
                        <a:t>APPLES</a:t>
                      </a:r>
                      <a:br>
                        <a:rPr kumimoji="0" lang="en-US" sz="1800" b="1" i="1" u="none" strike="noStrike" cap="none" normalizeH="0" baseline="0" smtClean="0">
                          <a:ln>
                            <a:noFill/>
                          </a:ln>
                          <a:solidFill>
                            <a:srgbClr val="194F8B"/>
                          </a:solidFill>
                          <a:effectLst/>
                          <a:latin typeface="Arial" charset="0"/>
                        </a:rPr>
                      </a:br>
                      <a:r>
                        <a:rPr kumimoji="0" lang="en-US" sz="1800" b="1" i="1" u="none" strike="noStrike" cap="none" normalizeH="0" baseline="0" smtClean="0">
                          <a:ln>
                            <a:noFill/>
                          </a:ln>
                          <a:solidFill>
                            <a:srgbClr val="194F8B"/>
                          </a:solidFill>
                          <a:effectLst/>
                          <a:latin typeface="Arial" charset="0"/>
                        </a:rPr>
                        <a:t>(IN POUNDS)</a:t>
                      </a:r>
                    </a:p>
                  </a:txBody>
                  <a:tcPr marR="0" horzOverflow="overflow">
                    <a:lnL>
                      <a:noFill/>
                    </a:lnL>
                    <a:lnR>
                      <a:noFill/>
                    </a:lnR>
                    <a:lnT>
                      <a:noFill/>
                    </a:lnT>
                    <a:lnB w="12700" cap="flat" cmpd="sng" algn="ctr">
                      <a:solidFill>
                        <a:srgbClr val="194F8B"/>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1" u="none" strike="noStrike" cap="none" normalizeH="0" baseline="0" smtClean="0">
                          <a:ln>
                            <a:noFill/>
                          </a:ln>
                          <a:solidFill>
                            <a:srgbClr val="194F8B"/>
                          </a:solidFill>
                          <a:effectLst/>
                          <a:latin typeface="Arial" charset="0"/>
                        </a:rPr>
                        <a:t>CHERRIES</a:t>
                      </a:r>
                      <a:br>
                        <a:rPr kumimoji="0" lang="en-US" sz="1800" b="1" i="1" u="none" strike="noStrike" cap="none" normalizeH="0" baseline="0" smtClean="0">
                          <a:ln>
                            <a:noFill/>
                          </a:ln>
                          <a:solidFill>
                            <a:srgbClr val="194F8B"/>
                          </a:solidFill>
                          <a:effectLst/>
                          <a:latin typeface="Arial" charset="0"/>
                        </a:rPr>
                      </a:br>
                      <a:r>
                        <a:rPr kumimoji="0" lang="en-US" sz="1800" b="1" i="1" u="none" strike="noStrike" cap="none" normalizeH="0" baseline="0" smtClean="0">
                          <a:ln>
                            <a:noFill/>
                          </a:ln>
                          <a:solidFill>
                            <a:srgbClr val="194F8B"/>
                          </a:solidFill>
                          <a:effectLst/>
                          <a:latin typeface="Arial" charset="0"/>
                        </a:rPr>
                        <a:t>(IN POUNDS)</a:t>
                      </a:r>
                    </a:p>
                  </a:txBody>
                  <a:tcPr marR="0" horzOverflow="overflow">
                    <a:lnL>
                      <a:noFill/>
                    </a:lnL>
                    <a:lnR cap="flat">
                      <a:noFill/>
                    </a:lnR>
                    <a:lnT>
                      <a:noFill/>
                    </a:lnT>
                    <a:lnB w="12700" cap="flat" cmpd="sng" algn="ctr">
                      <a:solidFill>
                        <a:srgbClr val="194F8B"/>
                      </a:solidFill>
                      <a:prstDash val="solid"/>
                      <a:round/>
                      <a:headEnd type="none" w="med" len="med"/>
                      <a:tailEnd type="none" w="med" len="med"/>
                    </a:lnB>
                    <a:lnTlToBr>
                      <a:noFill/>
                    </a:lnTlToBr>
                    <a:lnBlToTr>
                      <a:noFill/>
                    </a:lnBlToTr>
                    <a:noFill/>
                  </a:tcPr>
                </a:tc>
              </a:tr>
              <a:tr h="5302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1" u="none" strike="noStrike" cap="none" normalizeH="0" baseline="0" smtClean="0">
                          <a:ln>
                            <a:noFill/>
                          </a:ln>
                          <a:solidFill>
                            <a:schemeClr val="tx1"/>
                          </a:solidFill>
                          <a:effectLst/>
                          <a:latin typeface="Arial" charset="0"/>
                        </a:rPr>
                        <a:t>Devote all time to picking apples</a:t>
                      </a:r>
                    </a:p>
                  </a:txBody>
                  <a:tcPr marR="0" horzOverflow="overflow">
                    <a:lnL cap="flat">
                      <a:noFill/>
                    </a:lnL>
                    <a:lnR>
                      <a:noFill/>
                    </a:lnR>
                    <a:lnT w="12700" cap="flat" cmpd="sng" algn="ctr">
                      <a:solidFill>
                        <a:srgbClr val="194F8B"/>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1" u="none" strike="noStrike" cap="none" normalizeH="0" baseline="0" dirty="0" smtClean="0">
                          <a:ln>
                            <a:noFill/>
                          </a:ln>
                          <a:solidFill>
                            <a:schemeClr val="tx1"/>
                          </a:solidFill>
                          <a:effectLst/>
                          <a:latin typeface="Arial" charset="0"/>
                        </a:rPr>
                        <a:t/>
                      </a:r>
                      <a:br>
                        <a:rPr kumimoji="0" lang="en-US" sz="2000" b="0" i="1" u="none" strike="noStrike" cap="none" normalizeH="0" baseline="0" dirty="0" smtClean="0">
                          <a:ln>
                            <a:noFill/>
                          </a:ln>
                          <a:solidFill>
                            <a:schemeClr val="tx1"/>
                          </a:solidFill>
                          <a:effectLst/>
                          <a:latin typeface="Arial" charset="0"/>
                        </a:rPr>
                      </a:br>
                      <a:r>
                        <a:rPr kumimoji="0" lang="en-US" sz="2000" b="0" i="1" u="none" strike="noStrike" cap="none" normalizeH="0" baseline="0" dirty="0" smtClean="0">
                          <a:ln>
                            <a:noFill/>
                          </a:ln>
                          <a:solidFill>
                            <a:schemeClr val="tx1"/>
                          </a:solidFill>
                          <a:effectLst/>
                          <a:latin typeface="Arial" charset="0"/>
                        </a:rPr>
                        <a:t>60</a:t>
                      </a:r>
                    </a:p>
                  </a:txBody>
                  <a:tcPr marR="502920" horzOverflow="overflow">
                    <a:lnL>
                      <a:noFill/>
                    </a:lnL>
                    <a:lnR>
                      <a:noFill/>
                    </a:lnR>
                    <a:lnT w="12700" cap="flat" cmpd="sng" algn="ctr">
                      <a:solidFill>
                        <a:srgbClr val="194F8B"/>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1" u="none" strike="noStrike" cap="none" normalizeH="0" baseline="0" smtClean="0">
                          <a:ln>
                            <a:noFill/>
                          </a:ln>
                          <a:solidFill>
                            <a:schemeClr val="tx1"/>
                          </a:solidFill>
                          <a:effectLst/>
                          <a:latin typeface="Arial" charset="0"/>
                        </a:rPr>
                        <a:t/>
                      </a:r>
                      <a:br>
                        <a:rPr kumimoji="0" lang="en-US" sz="2000" b="0" i="1" u="none" strike="noStrike" cap="none" normalizeH="0" baseline="0" smtClean="0">
                          <a:ln>
                            <a:noFill/>
                          </a:ln>
                          <a:solidFill>
                            <a:schemeClr val="tx1"/>
                          </a:solidFill>
                          <a:effectLst/>
                          <a:latin typeface="Arial" charset="0"/>
                        </a:rPr>
                      </a:br>
                      <a:r>
                        <a:rPr kumimoji="0" lang="en-US" sz="2000" b="0" i="1" u="none" strike="noStrike" cap="none" normalizeH="0" baseline="0" smtClean="0">
                          <a:ln>
                            <a:noFill/>
                          </a:ln>
                          <a:solidFill>
                            <a:schemeClr val="tx1"/>
                          </a:solidFill>
                          <a:effectLst/>
                          <a:latin typeface="Arial" charset="0"/>
                        </a:rPr>
                        <a:t>0</a:t>
                      </a:r>
                    </a:p>
                  </a:txBody>
                  <a:tcPr marR="502920" horzOverflow="overflow">
                    <a:lnL>
                      <a:noFill/>
                    </a:lnL>
                    <a:lnR>
                      <a:noFill/>
                    </a:lnR>
                    <a:lnT w="12700" cap="flat" cmpd="sng" algn="ctr">
                      <a:solidFill>
                        <a:srgbClr val="194F8B"/>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1" u="none" strike="noStrike" cap="none" normalizeH="0" baseline="0" dirty="0" smtClean="0">
                          <a:ln>
                            <a:noFill/>
                          </a:ln>
                          <a:solidFill>
                            <a:schemeClr val="tx1"/>
                          </a:solidFill>
                          <a:effectLst/>
                          <a:latin typeface="Arial" charset="0"/>
                        </a:rPr>
                        <a:t/>
                      </a:r>
                      <a:br>
                        <a:rPr kumimoji="0" lang="en-US" sz="2000" b="0" i="1" u="none" strike="noStrike" cap="none" normalizeH="0" baseline="0" dirty="0" smtClean="0">
                          <a:ln>
                            <a:noFill/>
                          </a:ln>
                          <a:solidFill>
                            <a:schemeClr val="tx1"/>
                          </a:solidFill>
                          <a:effectLst/>
                          <a:latin typeface="Arial" charset="0"/>
                        </a:rPr>
                      </a:br>
                      <a:r>
                        <a:rPr kumimoji="0" lang="en-US" sz="2000" b="0" i="1" u="none" strike="noStrike" cap="none" normalizeH="0" baseline="0" dirty="0" smtClean="0">
                          <a:ln>
                            <a:noFill/>
                          </a:ln>
                          <a:solidFill>
                            <a:schemeClr val="tx1"/>
                          </a:solidFill>
                          <a:effectLst/>
                          <a:latin typeface="Arial" charset="0"/>
                        </a:rPr>
                        <a:t>24</a:t>
                      </a:r>
                    </a:p>
                  </a:txBody>
                  <a:tcPr marR="502920" horzOverflow="overflow">
                    <a:lnL>
                      <a:noFill/>
                    </a:lnL>
                    <a:lnR>
                      <a:noFill/>
                    </a:lnR>
                    <a:lnT w="12700" cap="flat" cmpd="sng" algn="ctr">
                      <a:solidFill>
                        <a:srgbClr val="194F8B"/>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1" u="none" strike="noStrike" cap="none" normalizeH="0" baseline="0" smtClean="0">
                          <a:ln>
                            <a:noFill/>
                          </a:ln>
                          <a:solidFill>
                            <a:schemeClr val="tx1"/>
                          </a:solidFill>
                          <a:effectLst/>
                          <a:latin typeface="Arial" charset="0"/>
                        </a:rPr>
                        <a:t/>
                      </a:r>
                      <a:br>
                        <a:rPr kumimoji="0" lang="en-US" sz="2000" b="0" i="1" u="none" strike="noStrike" cap="none" normalizeH="0" baseline="0" smtClean="0">
                          <a:ln>
                            <a:noFill/>
                          </a:ln>
                          <a:solidFill>
                            <a:schemeClr val="tx1"/>
                          </a:solidFill>
                          <a:effectLst/>
                          <a:latin typeface="Arial" charset="0"/>
                        </a:rPr>
                      </a:br>
                      <a:r>
                        <a:rPr kumimoji="0" lang="en-US" sz="2000" b="0" i="1" u="none" strike="noStrike" cap="none" normalizeH="0" baseline="0" smtClean="0">
                          <a:ln>
                            <a:noFill/>
                          </a:ln>
                          <a:solidFill>
                            <a:schemeClr val="tx1"/>
                          </a:solidFill>
                          <a:effectLst/>
                          <a:latin typeface="Arial" charset="0"/>
                        </a:rPr>
                        <a:t>0</a:t>
                      </a:r>
                    </a:p>
                  </a:txBody>
                  <a:tcPr marR="502920" horzOverflow="overflow">
                    <a:lnL>
                      <a:noFill/>
                    </a:lnL>
                    <a:lnR cap="flat">
                      <a:noFill/>
                    </a:lnR>
                    <a:lnT w="12700" cap="flat" cmpd="sng" algn="ctr">
                      <a:solidFill>
                        <a:srgbClr val="194F8B"/>
                      </a:solidFill>
                      <a:prstDash val="solid"/>
                      <a:round/>
                      <a:headEnd type="none" w="med" len="med"/>
                      <a:tailEnd type="none" w="med" len="med"/>
                    </a:lnT>
                    <a:lnB>
                      <a:noFill/>
                    </a:lnB>
                    <a:lnTlToBr>
                      <a:noFill/>
                    </a:lnTlToBr>
                    <a:lnBlToTr>
                      <a:noFill/>
                    </a:lnBlToTr>
                    <a:noFill/>
                  </a:tcPr>
                </a:tc>
              </a:tr>
              <a:tr h="2921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1" u="none" strike="noStrike" cap="none" normalizeH="0" baseline="0" smtClean="0">
                          <a:ln>
                            <a:noFill/>
                          </a:ln>
                          <a:solidFill>
                            <a:schemeClr val="tx1"/>
                          </a:solidFill>
                          <a:effectLst/>
                          <a:latin typeface="Arial" charset="0"/>
                        </a:rPr>
                        <a:t>Devote all time to picking cherries</a:t>
                      </a:r>
                    </a:p>
                  </a:txBody>
                  <a:tcPr marR="0" horzOverflow="overflow">
                    <a:lnL cap="flat">
                      <a:noFill/>
                    </a:lnL>
                    <a:lnR>
                      <a:noFill/>
                    </a:lnR>
                    <a:lnT>
                      <a:noFill/>
                    </a:lnT>
                    <a:lnB w="28575" cap="flat" cmpd="sng" algn="ctr">
                      <a:solidFill>
                        <a:srgbClr val="194F8B"/>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1" u="none" strike="noStrike" cap="none" normalizeH="0" baseline="0" dirty="0" smtClean="0">
                          <a:ln>
                            <a:noFill/>
                          </a:ln>
                          <a:solidFill>
                            <a:schemeClr val="tx1"/>
                          </a:solidFill>
                          <a:effectLst/>
                          <a:latin typeface="Arial" charset="0"/>
                        </a:rPr>
                        <a:t>0</a:t>
                      </a:r>
                    </a:p>
                  </a:txBody>
                  <a:tcPr marR="502920" horzOverflow="overflow">
                    <a:lnL>
                      <a:noFill/>
                    </a:lnL>
                    <a:lnR>
                      <a:noFill/>
                    </a:lnR>
                    <a:lnT>
                      <a:noFill/>
                    </a:lnT>
                    <a:lnB w="28575" cap="flat" cmpd="sng" algn="ctr">
                      <a:solidFill>
                        <a:srgbClr val="194F8B"/>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1" u="none" strike="noStrike" cap="none" normalizeH="0" baseline="0" dirty="0" smtClean="0">
                          <a:ln>
                            <a:noFill/>
                          </a:ln>
                          <a:solidFill>
                            <a:schemeClr val="tx1"/>
                          </a:solidFill>
                          <a:effectLst/>
                          <a:latin typeface="Arial" charset="0"/>
                        </a:rPr>
                        <a:t>120</a:t>
                      </a:r>
                    </a:p>
                  </a:txBody>
                  <a:tcPr marR="502920" horzOverflow="overflow">
                    <a:lnL>
                      <a:noFill/>
                    </a:lnL>
                    <a:lnR>
                      <a:noFill/>
                    </a:lnR>
                    <a:lnT>
                      <a:noFill/>
                    </a:lnT>
                    <a:lnB w="28575" cap="flat" cmpd="sng" algn="ctr">
                      <a:solidFill>
                        <a:srgbClr val="194F8B"/>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1" u="none" strike="noStrike" cap="none" normalizeH="0" baseline="0" smtClean="0">
                          <a:ln>
                            <a:noFill/>
                          </a:ln>
                          <a:solidFill>
                            <a:schemeClr val="tx1"/>
                          </a:solidFill>
                          <a:effectLst/>
                          <a:latin typeface="Arial" charset="0"/>
                        </a:rPr>
                        <a:t>0</a:t>
                      </a:r>
                    </a:p>
                  </a:txBody>
                  <a:tcPr marR="502920" horzOverflow="overflow">
                    <a:lnL>
                      <a:noFill/>
                    </a:lnL>
                    <a:lnR>
                      <a:noFill/>
                    </a:lnR>
                    <a:lnT>
                      <a:noFill/>
                    </a:lnT>
                    <a:lnB w="28575" cap="flat" cmpd="sng" algn="ctr">
                      <a:solidFill>
                        <a:srgbClr val="194F8B"/>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1" u="none" strike="noStrike" cap="none" normalizeH="0" baseline="0" dirty="0" smtClean="0">
                          <a:ln>
                            <a:noFill/>
                          </a:ln>
                          <a:solidFill>
                            <a:schemeClr val="tx1"/>
                          </a:solidFill>
                          <a:effectLst/>
                          <a:latin typeface="Arial" charset="0"/>
                        </a:rPr>
                        <a:t>72</a:t>
                      </a:r>
                    </a:p>
                  </a:txBody>
                  <a:tcPr marR="502920" horzOverflow="overflow">
                    <a:lnL>
                      <a:noFill/>
                    </a:lnL>
                    <a:lnR cap="flat">
                      <a:noFill/>
                    </a:lnR>
                    <a:lnT>
                      <a:noFill/>
                    </a:lnT>
                    <a:lnB w="28575" cap="flat" cmpd="sng" algn="ctr">
                      <a:solidFill>
                        <a:srgbClr val="194F8B"/>
                      </a:solidFill>
                      <a:prstDash val="solid"/>
                      <a:round/>
                      <a:headEnd type="none" w="med" len="med"/>
                      <a:tailEnd type="none" w="med" len="med"/>
                    </a:lnB>
                    <a:lnTlToBr>
                      <a:noFill/>
                    </a:lnTlToBr>
                    <a:lnBlToTr>
                      <a:noFill/>
                    </a:lnBlToTr>
                    <a:noFill/>
                  </a:tcPr>
                </a:tc>
              </a:tr>
            </a:tbl>
          </a:graphicData>
        </a:graphic>
      </p:graphicFrame>
      <p:sp>
        <p:nvSpPr>
          <p:cNvPr id="38987" name="Text Box 75"/>
          <p:cNvSpPr txBox="1">
            <a:spLocks noChangeArrowheads="1"/>
          </p:cNvSpPr>
          <p:nvPr/>
        </p:nvSpPr>
        <p:spPr bwMode="auto">
          <a:xfrm>
            <a:off x="1050925" y="874713"/>
            <a:ext cx="58832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8988" name="Text Box 76"/>
          <p:cNvSpPr txBox="1">
            <a:spLocks noChangeArrowheads="1"/>
          </p:cNvSpPr>
          <p:nvPr/>
        </p:nvSpPr>
        <p:spPr bwMode="auto">
          <a:xfrm>
            <a:off x="2041525" y="1027113"/>
            <a:ext cx="53498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8990" name="Rectangle 78"/>
          <p:cNvSpPr>
            <a:spLocks noGrp="1" noChangeArrowheads="1"/>
          </p:cNvSpPr>
          <p:nvPr>
            <p:ph type="body" idx="1"/>
          </p:nvPr>
        </p:nvSpPr>
        <p:spPr>
          <a:xfrm>
            <a:off x="381000" y="3429000"/>
            <a:ext cx="8229600" cy="3048000"/>
          </a:xfrm>
        </p:spPr>
        <p:txBody>
          <a:bodyPr/>
          <a:lstStyle/>
          <a:p>
            <a:pPr>
              <a:spcBef>
                <a:spcPct val="0"/>
              </a:spcBef>
              <a:buClrTx/>
              <a:buSzTx/>
              <a:buFontTx/>
              <a:buNone/>
            </a:pPr>
            <a:r>
              <a:rPr lang="en-US" sz="2000" b="1" dirty="0">
                <a:solidFill>
                  <a:schemeClr val="tx2"/>
                </a:solidFill>
              </a:rPr>
              <a:t>Absolute advantage</a:t>
            </a:r>
            <a:r>
              <a:rPr lang="en-US" sz="2000" dirty="0">
                <a:solidFill>
                  <a:schemeClr val="tx2"/>
                </a:solidFill>
              </a:rPr>
              <a:t>  The ability of an individual, a firm, or a country to produce more of a good or service than competitors, using the same amount of resources.</a:t>
            </a:r>
          </a:p>
          <a:p>
            <a:pPr>
              <a:spcBef>
                <a:spcPct val="0"/>
              </a:spcBef>
              <a:buClrTx/>
              <a:buSzTx/>
              <a:buFontTx/>
              <a:buNone/>
            </a:pPr>
            <a:endParaRPr lang="en-US" sz="2000" dirty="0">
              <a:solidFill>
                <a:schemeClr val="tx2"/>
              </a:solidFill>
            </a:endParaRPr>
          </a:p>
          <a:p>
            <a:pPr>
              <a:spcBef>
                <a:spcPct val="0"/>
              </a:spcBef>
              <a:buClrTx/>
              <a:buSzTx/>
              <a:buFontTx/>
              <a:buNone/>
            </a:pPr>
            <a:r>
              <a:rPr lang="en-US" sz="2000" dirty="0">
                <a:solidFill>
                  <a:schemeClr val="tx2"/>
                </a:solidFill>
              </a:rPr>
              <a:t>Who has absolute advantage in apple picking?</a:t>
            </a:r>
          </a:p>
          <a:p>
            <a:pPr>
              <a:spcBef>
                <a:spcPct val="0"/>
              </a:spcBef>
              <a:buClrTx/>
              <a:buSzTx/>
              <a:buFontTx/>
              <a:buNone/>
            </a:pPr>
            <a:r>
              <a:rPr lang="en-US" sz="2000" dirty="0">
                <a:solidFill>
                  <a:schemeClr val="tx2"/>
                </a:solidFill>
              </a:rPr>
              <a:t>	</a:t>
            </a:r>
            <a:endParaRPr lang="en-US" sz="2400" dirty="0">
              <a:solidFill>
                <a:schemeClr val="tx2"/>
              </a:solidFill>
            </a:endParaRPr>
          </a:p>
          <a:p>
            <a:pPr>
              <a:spcBef>
                <a:spcPct val="0"/>
              </a:spcBef>
              <a:buClrTx/>
              <a:buSzTx/>
              <a:buFontTx/>
              <a:buNone/>
            </a:pPr>
            <a:r>
              <a:rPr lang="en-US" sz="2000" dirty="0">
                <a:solidFill>
                  <a:schemeClr val="tx2"/>
                </a:solidFill>
              </a:rPr>
              <a:t>Who has absolute advantage in cherry picking?</a:t>
            </a:r>
          </a:p>
          <a:p>
            <a:pPr>
              <a:spcBef>
                <a:spcPct val="0"/>
              </a:spcBef>
              <a:buClrTx/>
              <a:buSzTx/>
              <a:buFontTx/>
              <a:buNone/>
            </a:pPr>
            <a:r>
              <a:rPr lang="en-US" sz="2000" dirty="0">
                <a:solidFill>
                  <a:schemeClr val="tx2"/>
                </a:solidFill>
              </a:rPr>
              <a:t>	</a:t>
            </a:r>
            <a:endParaRPr lang="en-US" sz="24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8986"/>
                                        </p:tgtEl>
                                        <p:attrNameLst>
                                          <p:attrName>style.visibility</p:attrName>
                                        </p:attrNameLst>
                                      </p:cBhvr>
                                      <p:to>
                                        <p:strVal val="visible"/>
                                      </p:to>
                                    </p:set>
                                    <p:animEffect transition="in" filter="blinds(horizontal)">
                                      <p:cBhvr>
                                        <p:cTn id="7" dur="500"/>
                                        <p:tgtEl>
                                          <p:spTgt spid="389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8990">
                                            <p:txEl>
                                              <p:pRg st="0" end="0"/>
                                            </p:txEl>
                                          </p:spTgt>
                                        </p:tgtEl>
                                        <p:attrNameLst>
                                          <p:attrName>style.visibility</p:attrName>
                                        </p:attrNameLst>
                                      </p:cBhvr>
                                      <p:to>
                                        <p:strVal val="visible"/>
                                      </p:to>
                                    </p:set>
                                    <p:anim calcmode="lin" valueType="num">
                                      <p:cBhvr additive="base">
                                        <p:cTn id="12" dur="500" fill="hold"/>
                                        <p:tgtEl>
                                          <p:spTgt spid="38990">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89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8990">
                                            <p:txEl>
                                              <p:pRg st="2" end="2"/>
                                            </p:txEl>
                                          </p:spTgt>
                                        </p:tgtEl>
                                        <p:attrNameLst>
                                          <p:attrName>style.visibility</p:attrName>
                                        </p:attrNameLst>
                                      </p:cBhvr>
                                      <p:to>
                                        <p:strVal val="visible"/>
                                      </p:to>
                                    </p:set>
                                    <p:anim calcmode="lin" valueType="num">
                                      <p:cBhvr additive="base">
                                        <p:cTn id="18" dur="500" fill="hold"/>
                                        <p:tgtEl>
                                          <p:spTgt spid="38990">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899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8990">
                                            <p:txEl>
                                              <p:pRg st="3" end="3"/>
                                            </p:txEl>
                                          </p:spTgt>
                                        </p:tgtEl>
                                        <p:attrNameLst>
                                          <p:attrName>style.visibility</p:attrName>
                                        </p:attrNameLst>
                                      </p:cBhvr>
                                      <p:to>
                                        <p:strVal val="visible"/>
                                      </p:to>
                                    </p:set>
                                    <p:anim calcmode="lin" valueType="num">
                                      <p:cBhvr additive="base">
                                        <p:cTn id="24" dur="500" fill="hold"/>
                                        <p:tgtEl>
                                          <p:spTgt spid="38990">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899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8990">
                                            <p:txEl>
                                              <p:pRg st="4" end="4"/>
                                            </p:txEl>
                                          </p:spTgt>
                                        </p:tgtEl>
                                        <p:attrNameLst>
                                          <p:attrName>style.visibility</p:attrName>
                                        </p:attrNameLst>
                                      </p:cBhvr>
                                      <p:to>
                                        <p:strVal val="visible"/>
                                      </p:to>
                                    </p:set>
                                    <p:anim calcmode="lin" valueType="num">
                                      <p:cBhvr additive="base">
                                        <p:cTn id="30" dur="500" fill="hold"/>
                                        <p:tgtEl>
                                          <p:spTgt spid="38990">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899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8990">
                                            <p:txEl>
                                              <p:pRg st="5" end="5"/>
                                            </p:txEl>
                                          </p:spTgt>
                                        </p:tgtEl>
                                        <p:attrNameLst>
                                          <p:attrName>style.visibility</p:attrName>
                                        </p:attrNameLst>
                                      </p:cBhvr>
                                      <p:to>
                                        <p:strVal val="visible"/>
                                      </p:to>
                                    </p:set>
                                    <p:anim calcmode="lin" valueType="num">
                                      <p:cBhvr additive="base">
                                        <p:cTn id="36" dur="500" fill="hold"/>
                                        <p:tgtEl>
                                          <p:spTgt spid="38990">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899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9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457200"/>
            <a:ext cx="8229600" cy="609600"/>
          </a:xfrm>
        </p:spPr>
        <p:txBody>
          <a:bodyPr/>
          <a:lstStyle/>
          <a:p>
            <a:pPr algn="ctr"/>
            <a:r>
              <a:rPr lang="en-US" sz="2800"/>
              <a:t>Your PPF</a:t>
            </a:r>
          </a:p>
        </p:txBody>
      </p:sp>
      <p:sp>
        <p:nvSpPr>
          <p:cNvPr id="40964" name="Line 4"/>
          <p:cNvSpPr>
            <a:spLocks noChangeShapeType="1"/>
          </p:cNvSpPr>
          <p:nvPr/>
        </p:nvSpPr>
        <p:spPr bwMode="auto">
          <a:xfrm flipV="1">
            <a:off x="1600200" y="1752600"/>
            <a:ext cx="0" cy="3810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5" name="Line 5"/>
          <p:cNvSpPr>
            <a:spLocks noChangeShapeType="1"/>
          </p:cNvSpPr>
          <p:nvPr/>
        </p:nvSpPr>
        <p:spPr bwMode="auto">
          <a:xfrm>
            <a:off x="1600200" y="5562600"/>
            <a:ext cx="5867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6" name="Text Box 6"/>
          <p:cNvSpPr txBox="1">
            <a:spLocks noChangeArrowheads="1"/>
          </p:cNvSpPr>
          <p:nvPr/>
        </p:nvSpPr>
        <p:spPr bwMode="auto">
          <a:xfrm>
            <a:off x="593725" y="1636713"/>
            <a:ext cx="882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Apples</a:t>
            </a:r>
          </a:p>
        </p:txBody>
      </p:sp>
      <p:sp>
        <p:nvSpPr>
          <p:cNvPr id="40967" name="Text Box 7"/>
          <p:cNvSpPr txBox="1">
            <a:spLocks noChangeArrowheads="1"/>
          </p:cNvSpPr>
          <p:nvPr/>
        </p:nvSpPr>
        <p:spPr bwMode="auto">
          <a:xfrm>
            <a:off x="6842125" y="5599113"/>
            <a:ext cx="1047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Cherries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457200"/>
            <a:ext cx="8229600" cy="609600"/>
          </a:xfrm>
        </p:spPr>
        <p:txBody>
          <a:bodyPr/>
          <a:lstStyle/>
          <a:p>
            <a:pPr algn="ctr"/>
            <a:r>
              <a:rPr lang="en-US" sz="2800"/>
              <a:t>Your Neighbor’s PPF</a:t>
            </a:r>
          </a:p>
        </p:txBody>
      </p:sp>
      <p:sp>
        <p:nvSpPr>
          <p:cNvPr id="43012" name="Line 4"/>
          <p:cNvSpPr>
            <a:spLocks noChangeShapeType="1"/>
          </p:cNvSpPr>
          <p:nvPr/>
        </p:nvSpPr>
        <p:spPr bwMode="auto">
          <a:xfrm flipV="1">
            <a:off x="1600200" y="1752600"/>
            <a:ext cx="0" cy="3810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3" name="Line 5"/>
          <p:cNvSpPr>
            <a:spLocks noChangeShapeType="1"/>
          </p:cNvSpPr>
          <p:nvPr/>
        </p:nvSpPr>
        <p:spPr bwMode="auto">
          <a:xfrm>
            <a:off x="1600200" y="5562600"/>
            <a:ext cx="5867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4" name="Text Box 6"/>
          <p:cNvSpPr txBox="1">
            <a:spLocks noChangeArrowheads="1"/>
          </p:cNvSpPr>
          <p:nvPr/>
        </p:nvSpPr>
        <p:spPr bwMode="auto">
          <a:xfrm>
            <a:off x="593725" y="1636713"/>
            <a:ext cx="882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Apples</a:t>
            </a:r>
          </a:p>
        </p:txBody>
      </p:sp>
      <p:sp>
        <p:nvSpPr>
          <p:cNvPr id="43015" name="Text Box 7"/>
          <p:cNvSpPr txBox="1">
            <a:spLocks noChangeArrowheads="1"/>
          </p:cNvSpPr>
          <p:nvPr/>
        </p:nvSpPr>
        <p:spPr bwMode="auto">
          <a:xfrm>
            <a:off x="6842125" y="5599113"/>
            <a:ext cx="1047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Cherries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457200"/>
            <a:ext cx="8229600" cy="533400"/>
          </a:xfrm>
        </p:spPr>
        <p:txBody>
          <a:bodyPr/>
          <a:lstStyle/>
          <a:p>
            <a:pPr algn="ctr"/>
            <a:r>
              <a:rPr lang="en-US" sz="2400" u="sng"/>
              <a:t>Calculating Opportunity Cost</a:t>
            </a:r>
          </a:p>
        </p:txBody>
      </p:sp>
      <p:sp>
        <p:nvSpPr>
          <p:cNvPr id="41987" name="Rectangle 3"/>
          <p:cNvSpPr>
            <a:spLocks noGrp="1" noChangeArrowheads="1"/>
          </p:cNvSpPr>
          <p:nvPr>
            <p:ph type="body" idx="1"/>
          </p:nvPr>
        </p:nvSpPr>
        <p:spPr>
          <a:xfrm>
            <a:off x="457200" y="1066800"/>
            <a:ext cx="8229600" cy="5181600"/>
          </a:xfrm>
        </p:spPr>
        <p:txBody>
          <a:bodyPr/>
          <a:lstStyle/>
          <a:p>
            <a:pPr>
              <a:lnSpc>
                <a:spcPct val="90000"/>
              </a:lnSpc>
            </a:pPr>
            <a:r>
              <a:rPr lang="en-US" sz="2000" dirty="0"/>
              <a:t>Your opportunity cost of picking one </a:t>
            </a:r>
            <a:r>
              <a:rPr lang="en-US" sz="2000" dirty="0" err="1"/>
              <a:t>lb</a:t>
            </a:r>
            <a:r>
              <a:rPr lang="en-US" sz="2000" dirty="0"/>
              <a:t> of cherries is:</a:t>
            </a:r>
          </a:p>
          <a:p>
            <a:pPr>
              <a:lnSpc>
                <a:spcPct val="90000"/>
              </a:lnSpc>
              <a:buFont typeface="Wingdings" pitchFamily="2" charset="2"/>
              <a:buNone/>
            </a:pPr>
            <a:r>
              <a:rPr lang="en-US" sz="2000" dirty="0"/>
              <a:t>		</a:t>
            </a:r>
            <a:endParaRPr lang="en-US" sz="2400" dirty="0">
              <a:solidFill>
                <a:srgbClr val="0000FF"/>
              </a:solidFill>
            </a:endParaRPr>
          </a:p>
          <a:p>
            <a:pPr>
              <a:lnSpc>
                <a:spcPct val="90000"/>
              </a:lnSpc>
            </a:pPr>
            <a:r>
              <a:rPr lang="en-US" sz="2000" dirty="0"/>
              <a:t>Your opportunity cost of picking one </a:t>
            </a:r>
            <a:r>
              <a:rPr lang="en-US" sz="2000" dirty="0" err="1"/>
              <a:t>lb</a:t>
            </a:r>
            <a:r>
              <a:rPr lang="en-US" sz="2000" dirty="0"/>
              <a:t> of apples is:</a:t>
            </a:r>
          </a:p>
          <a:p>
            <a:pPr>
              <a:lnSpc>
                <a:spcPct val="90000"/>
              </a:lnSpc>
              <a:buFont typeface="Wingdings" pitchFamily="2" charset="2"/>
              <a:buNone/>
            </a:pPr>
            <a:r>
              <a:rPr lang="en-US" sz="2000" dirty="0"/>
              <a:t>		</a:t>
            </a:r>
            <a:endParaRPr lang="en-US" sz="2400" dirty="0">
              <a:solidFill>
                <a:srgbClr val="0000FF"/>
              </a:solidFill>
            </a:endParaRPr>
          </a:p>
          <a:p>
            <a:pPr>
              <a:lnSpc>
                <a:spcPct val="90000"/>
              </a:lnSpc>
            </a:pPr>
            <a:r>
              <a:rPr lang="en-US" sz="2000" dirty="0"/>
              <a:t>Your neighbor’s opportunity cost of picking one </a:t>
            </a:r>
            <a:r>
              <a:rPr lang="en-US" sz="2000" dirty="0" err="1"/>
              <a:t>lb</a:t>
            </a:r>
            <a:r>
              <a:rPr lang="en-US" sz="2000" dirty="0"/>
              <a:t> of cherries is:</a:t>
            </a:r>
          </a:p>
          <a:p>
            <a:pPr>
              <a:lnSpc>
                <a:spcPct val="90000"/>
              </a:lnSpc>
              <a:buFont typeface="Wingdings" pitchFamily="2" charset="2"/>
              <a:buNone/>
            </a:pPr>
            <a:r>
              <a:rPr lang="en-US" sz="2000" dirty="0"/>
              <a:t>		</a:t>
            </a:r>
            <a:endParaRPr lang="en-US" sz="2400" dirty="0">
              <a:solidFill>
                <a:srgbClr val="0000FF"/>
              </a:solidFill>
            </a:endParaRPr>
          </a:p>
          <a:p>
            <a:pPr>
              <a:lnSpc>
                <a:spcPct val="90000"/>
              </a:lnSpc>
            </a:pPr>
            <a:r>
              <a:rPr lang="en-US" sz="2000" dirty="0"/>
              <a:t>Your neighbor’s opportunity cost of picking one </a:t>
            </a:r>
            <a:r>
              <a:rPr lang="en-US" sz="2000" dirty="0" err="1"/>
              <a:t>lb</a:t>
            </a:r>
            <a:r>
              <a:rPr lang="en-US" sz="2000" dirty="0"/>
              <a:t> of apples is:</a:t>
            </a:r>
          </a:p>
          <a:p>
            <a:pPr>
              <a:lnSpc>
                <a:spcPct val="90000"/>
              </a:lnSpc>
              <a:buFont typeface="Wingdings" pitchFamily="2" charset="2"/>
              <a:buNone/>
            </a:pPr>
            <a:r>
              <a:rPr lang="en-US" sz="2000" dirty="0"/>
              <a:t>		</a:t>
            </a:r>
            <a:endParaRPr lang="en-US" sz="2400" dirty="0">
              <a:solidFill>
                <a:srgbClr val="0000FF"/>
              </a:solidFill>
            </a:endParaRPr>
          </a:p>
          <a:p>
            <a:pPr>
              <a:lnSpc>
                <a:spcPct val="90000"/>
              </a:lnSpc>
            </a:pPr>
            <a:endParaRPr lang="en-US" sz="2000" dirty="0"/>
          </a:p>
          <a:p>
            <a:pPr>
              <a:lnSpc>
                <a:spcPct val="90000"/>
              </a:lnSpc>
            </a:pPr>
            <a:r>
              <a:rPr lang="en-US" sz="2000" dirty="0"/>
              <a:t>Who has the lowest opportunity cost of cherry picking?</a:t>
            </a:r>
          </a:p>
          <a:p>
            <a:pPr>
              <a:lnSpc>
                <a:spcPct val="90000"/>
              </a:lnSpc>
              <a:buFont typeface="Wingdings" pitchFamily="2" charset="2"/>
              <a:buNone/>
            </a:pPr>
            <a:r>
              <a:rPr lang="en-US" sz="2000" dirty="0"/>
              <a:t>		</a:t>
            </a:r>
            <a:endParaRPr lang="en-US" sz="2400" dirty="0">
              <a:solidFill>
                <a:srgbClr val="0000FF"/>
              </a:solidFill>
            </a:endParaRPr>
          </a:p>
          <a:p>
            <a:pPr>
              <a:lnSpc>
                <a:spcPct val="90000"/>
              </a:lnSpc>
            </a:pPr>
            <a:r>
              <a:rPr lang="en-US" sz="2000" dirty="0"/>
              <a:t>Who has the lowest opportunity cost of apple picking?</a:t>
            </a:r>
          </a:p>
          <a:p>
            <a:pPr>
              <a:lnSpc>
                <a:spcPct val="90000"/>
              </a:lnSpc>
              <a:buFont typeface="Wingdings" pitchFamily="2" charset="2"/>
              <a:buNone/>
            </a:pPr>
            <a:r>
              <a:rPr lang="en-US" sz="2000" dirty="0"/>
              <a:t>		</a:t>
            </a:r>
            <a:endParaRPr lang="en-US" sz="2400" dirty="0">
              <a:solidFill>
                <a:srgbClr val="0000FF"/>
              </a:solidFill>
            </a:endParaRPr>
          </a:p>
          <a:p>
            <a:pPr>
              <a:lnSpc>
                <a:spcPct val="90000"/>
              </a:lnSpc>
              <a:buFont typeface="Wingdings" pitchFamily="2" charset="2"/>
              <a:buNone/>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 calcmode="lin" valueType="num">
                                      <p:cBhvr additive="base">
                                        <p:cTn id="7" dur="500" fill="hold"/>
                                        <p:tgtEl>
                                          <p:spTgt spid="419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87">
                                            <p:txEl>
                                              <p:pRg st="1" end="1"/>
                                            </p:txEl>
                                          </p:spTgt>
                                        </p:tgtEl>
                                        <p:attrNameLst>
                                          <p:attrName>style.visibility</p:attrName>
                                        </p:attrNameLst>
                                      </p:cBhvr>
                                      <p:to>
                                        <p:strVal val="visible"/>
                                      </p:to>
                                    </p:set>
                                    <p:anim calcmode="lin" valueType="num">
                                      <p:cBhvr additive="base">
                                        <p:cTn id="13" dur="5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987">
                                            <p:txEl>
                                              <p:pRg st="2" end="2"/>
                                            </p:txEl>
                                          </p:spTgt>
                                        </p:tgtEl>
                                        <p:attrNameLst>
                                          <p:attrName>style.visibility</p:attrName>
                                        </p:attrNameLst>
                                      </p:cBhvr>
                                      <p:to>
                                        <p:strVal val="visible"/>
                                      </p:to>
                                    </p:set>
                                    <p:anim calcmode="lin" valueType="num">
                                      <p:cBhvr additive="base">
                                        <p:cTn id="19" dur="5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987">
                                            <p:txEl>
                                              <p:pRg st="3" end="3"/>
                                            </p:txEl>
                                          </p:spTgt>
                                        </p:tgtEl>
                                        <p:attrNameLst>
                                          <p:attrName>style.visibility</p:attrName>
                                        </p:attrNameLst>
                                      </p:cBhvr>
                                      <p:to>
                                        <p:strVal val="visible"/>
                                      </p:to>
                                    </p:set>
                                    <p:anim calcmode="lin" valueType="num">
                                      <p:cBhvr additive="base">
                                        <p:cTn id="25" dur="5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987">
                                            <p:txEl>
                                              <p:pRg st="4" end="4"/>
                                            </p:txEl>
                                          </p:spTgt>
                                        </p:tgtEl>
                                        <p:attrNameLst>
                                          <p:attrName>style.visibility</p:attrName>
                                        </p:attrNameLst>
                                      </p:cBhvr>
                                      <p:to>
                                        <p:strVal val="visible"/>
                                      </p:to>
                                    </p:set>
                                    <p:anim calcmode="lin" valueType="num">
                                      <p:cBhvr additive="base">
                                        <p:cTn id="31" dur="500" fill="hold"/>
                                        <p:tgtEl>
                                          <p:spTgt spid="4198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9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1987">
                                            <p:txEl>
                                              <p:pRg st="5" end="5"/>
                                            </p:txEl>
                                          </p:spTgt>
                                        </p:tgtEl>
                                        <p:attrNameLst>
                                          <p:attrName>style.visibility</p:attrName>
                                        </p:attrNameLst>
                                      </p:cBhvr>
                                      <p:to>
                                        <p:strVal val="visible"/>
                                      </p:to>
                                    </p:set>
                                    <p:anim calcmode="lin" valueType="num">
                                      <p:cBhvr additive="base">
                                        <p:cTn id="37" dur="500" fill="hold"/>
                                        <p:tgtEl>
                                          <p:spTgt spid="4198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9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1987">
                                            <p:txEl>
                                              <p:pRg st="6" end="6"/>
                                            </p:txEl>
                                          </p:spTgt>
                                        </p:tgtEl>
                                        <p:attrNameLst>
                                          <p:attrName>style.visibility</p:attrName>
                                        </p:attrNameLst>
                                      </p:cBhvr>
                                      <p:to>
                                        <p:strVal val="visible"/>
                                      </p:to>
                                    </p:set>
                                    <p:anim calcmode="lin" valueType="num">
                                      <p:cBhvr additive="base">
                                        <p:cTn id="43" dur="500" fill="hold"/>
                                        <p:tgtEl>
                                          <p:spTgt spid="4198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198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1987">
                                            <p:txEl>
                                              <p:pRg st="7" end="7"/>
                                            </p:txEl>
                                          </p:spTgt>
                                        </p:tgtEl>
                                        <p:attrNameLst>
                                          <p:attrName>style.visibility</p:attrName>
                                        </p:attrNameLst>
                                      </p:cBhvr>
                                      <p:to>
                                        <p:strVal val="visible"/>
                                      </p:to>
                                    </p:set>
                                    <p:anim calcmode="lin" valueType="num">
                                      <p:cBhvr additive="base">
                                        <p:cTn id="49" dur="500" fill="hold"/>
                                        <p:tgtEl>
                                          <p:spTgt spid="4198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198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1987">
                                            <p:txEl>
                                              <p:pRg st="9" end="9"/>
                                            </p:txEl>
                                          </p:spTgt>
                                        </p:tgtEl>
                                        <p:attrNameLst>
                                          <p:attrName>style.visibility</p:attrName>
                                        </p:attrNameLst>
                                      </p:cBhvr>
                                      <p:to>
                                        <p:strVal val="visible"/>
                                      </p:to>
                                    </p:set>
                                    <p:anim calcmode="lin" valueType="num">
                                      <p:cBhvr additive="base">
                                        <p:cTn id="55" dur="500" fill="hold"/>
                                        <p:tgtEl>
                                          <p:spTgt spid="41987">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198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1987">
                                            <p:txEl>
                                              <p:pRg st="10" end="10"/>
                                            </p:txEl>
                                          </p:spTgt>
                                        </p:tgtEl>
                                        <p:attrNameLst>
                                          <p:attrName>style.visibility</p:attrName>
                                        </p:attrNameLst>
                                      </p:cBhvr>
                                      <p:to>
                                        <p:strVal val="visible"/>
                                      </p:to>
                                    </p:set>
                                    <p:anim calcmode="lin" valueType="num">
                                      <p:cBhvr additive="base">
                                        <p:cTn id="61" dur="500" fill="hold"/>
                                        <p:tgtEl>
                                          <p:spTgt spid="41987">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198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1987">
                                            <p:txEl>
                                              <p:pRg st="11" end="11"/>
                                            </p:txEl>
                                          </p:spTgt>
                                        </p:tgtEl>
                                        <p:attrNameLst>
                                          <p:attrName>style.visibility</p:attrName>
                                        </p:attrNameLst>
                                      </p:cBhvr>
                                      <p:to>
                                        <p:strVal val="visible"/>
                                      </p:to>
                                    </p:set>
                                    <p:anim calcmode="lin" valueType="num">
                                      <p:cBhvr additive="base">
                                        <p:cTn id="67" dur="500" fill="hold"/>
                                        <p:tgtEl>
                                          <p:spTgt spid="41987">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198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1987">
                                            <p:txEl>
                                              <p:pRg st="12" end="12"/>
                                            </p:txEl>
                                          </p:spTgt>
                                        </p:tgtEl>
                                        <p:attrNameLst>
                                          <p:attrName>style.visibility</p:attrName>
                                        </p:attrNameLst>
                                      </p:cBhvr>
                                      <p:to>
                                        <p:strVal val="visible"/>
                                      </p:to>
                                    </p:set>
                                    <p:anim calcmode="lin" valueType="num">
                                      <p:cBhvr additive="base">
                                        <p:cTn id="73" dur="500" fill="hold"/>
                                        <p:tgtEl>
                                          <p:spTgt spid="41987">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198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body" idx="1"/>
          </p:nvPr>
        </p:nvSpPr>
        <p:spPr>
          <a:xfrm>
            <a:off x="457200" y="762000"/>
            <a:ext cx="8229600" cy="5562600"/>
          </a:xfrm>
        </p:spPr>
        <p:txBody>
          <a:bodyPr/>
          <a:lstStyle/>
          <a:p>
            <a:pPr>
              <a:spcBef>
                <a:spcPct val="0"/>
              </a:spcBef>
              <a:buClrTx/>
              <a:buSzTx/>
              <a:buFontTx/>
              <a:buNone/>
            </a:pPr>
            <a:r>
              <a:rPr lang="en-US" sz="2000" b="1" dirty="0">
                <a:solidFill>
                  <a:schemeClr val="tx2"/>
                </a:solidFill>
              </a:rPr>
              <a:t>Comparative advantage</a:t>
            </a:r>
            <a:r>
              <a:rPr lang="en-US" sz="2000" dirty="0">
                <a:solidFill>
                  <a:schemeClr val="tx2"/>
                </a:solidFill>
              </a:rPr>
              <a:t> The ability of an individual, a firm, or a country to produce a good or service at a lower opportunity cost than competitors.</a:t>
            </a:r>
          </a:p>
          <a:p>
            <a:pPr>
              <a:buFont typeface="Wingdings" pitchFamily="2" charset="2"/>
              <a:buNone/>
            </a:pPr>
            <a:endParaRPr lang="en-US" sz="2000" dirty="0"/>
          </a:p>
          <a:p>
            <a:r>
              <a:rPr lang="en-US" sz="2000" dirty="0"/>
              <a:t>Both parties can be made better off by specializing in the good for which they hold the comparative advantage and then trading with one another.  Thus </a:t>
            </a:r>
            <a:r>
              <a:rPr lang="en-US" sz="2000" u="sng" dirty="0"/>
              <a:t>you should specialize in apples</a:t>
            </a:r>
            <a:r>
              <a:rPr lang="en-US" sz="2000" dirty="0"/>
              <a:t> and </a:t>
            </a:r>
            <a:r>
              <a:rPr lang="en-US" sz="2000" u="sng" dirty="0"/>
              <a:t>your neighbor should specialize in cherries</a:t>
            </a:r>
            <a:r>
              <a:rPr lang="en-US" sz="2000" dirty="0"/>
              <a:t>.</a:t>
            </a:r>
          </a:p>
          <a:p>
            <a:pPr>
              <a:buFont typeface="Wingdings" pitchFamily="2" charset="2"/>
              <a:buNone/>
            </a:pPr>
            <a:endParaRPr lang="en-US" sz="2000" dirty="0"/>
          </a:p>
          <a:p>
            <a:r>
              <a:rPr lang="en-US" sz="2000" dirty="0" smtClean="0"/>
              <a:t>There is a range of “terms </a:t>
            </a:r>
            <a:r>
              <a:rPr lang="en-US" sz="2000" dirty="0"/>
              <a:t>of </a:t>
            </a:r>
            <a:r>
              <a:rPr lang="en-US" sz="2000" dirty="0" smtClean="0"/>
              <a:t>trade” that will be </a:t>
            </a:r>
            <a:r>
              <a:rPr lang="en-US" sz="2000" u="sng" dirty="0" smtClean="0"/>
              <a:t>mutually beneficial</a:t>
            </a:r>
            <a:r>
              <a:rPr lang="en-US" sz="2000" dirty="0" smtClean="0"/>
              <a:t>. Assume that </a:t>
            </a:r>
            <a:r>
              <a:rPr lang="en-US" sz="2000" i="1" dirty="0" smtClean="0"/>
              <a:t>you send your neighbor 19 apples and she sends you 47 cherries</a:t>
            </a:r>
            <a:r>
              <a:rPr lang="en-US" sz="2000" dirty="0" smtClean="0"/>
              <a:t>.</a:t>
            </a:r>
          </a:p>
          <a:p>
            <a:pPr lvl="1"/>
            <a:r>
              <a:rPr lang="en-US" sz="1800" dirty="0" smtClean="0"/>
              <a:t>Your </a:t>
            </a:r>
            <a:r>
              <a:rPr lang="en-US" sz="1800" dirty="0" err="1" smtClean="0"/>
              <a:t>Opp</a:t>
            </a:r>
            <a:r>
              <a:rPr lang="en-US" sz="1800" dirty="0" smtClean="0"/>
              <a:t> Cost:  1 apple equals 2 cherries =&gt;  Ratio: 1/2 = </a:t>
            </a:r>
            <a:r>
              <a:rPr lang="en-US" sz="1800" b="1" dirty="0" smtClean="0"/>
              <a:t>0.50</a:t>
            </a:r>
          </a:p>
          <a:p>
            <a:pPr lvl="1"/>
            <a:r>
              <a:rPr lang="en-US" sz="1800" dirty="0" smtClean="0"/>
              <a:t>Terms of Trade:  19 apples for 47 cherries =&gt;  Ratio: 19/47 = </a:t>
            </a:r>
            <a:r>
              <a:rPr lang="en-US" sz="1800" b="1" dirty="0" smtClean="0"/>
              <a:t>0.40</a:t>
            </a:r>
          </a:p>
          <a:p>
            <a:pPr lvl="1"/>
            <a:r>
              <a:rPr lang="en-US" sz="1800" dirty="0" smtClean="0"/>
              <a:t>Neighbor’s O.C.:  1 apple equals 3 cherries =&gt; Ratio:  1/3 = </a:t>
            </a:r>
            <a:r>
              <a:rPr lang="en-US" sz="1800" b="1" dirty="0" smtClean="0"/>
              <a:t>0.33</a:t>
            </a:r>
          </a:p>
          <a:p>
            <a:pPr marL="457200" lvl="1" indent="0">
              <a:buNone/>
            </a:pPr>
            <a:r>
              <a:rPr lang="en-US" sz="1600" dirty="0"/>
              <a:t>	</a:t>
            </a:r>
          </a:p>
          <a:p>
            <a:pPr>
              <a:buFont typeface="Wingdings" pitchFamily="2" charset="2"/>
              <a:buNone/>
            </a:pPr>
            <a:endParaRPr lang="en-US" sz="2400" dirty="0">
              <a:solidFill>
                <a:srgbClr val="0000FF"/>
              </a:solidFill>
            </a:endParaRPr>
          </a:p>
          <a:p>
            <a:endParaRPr lang="en-US" sz="2000" dirty="0"/>
          </a:p>
          <a:p>
            <a:endParaRPr lang="en-US" sz="2000" dirty="0"/>
          </a:p>
          <a:p>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 calcmode="lin" valueType="num">
                                      <p:cBhvr additive="base">
                                        <p:cTn id="7" dur="500" fill="hold"/>
                                        <p:tgtEl>
                                          <p:spTgt spid="440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035">
                                            <p:txEl>
                                              <p:pRg st="2" end="2"/>
                                            </p:txEl>
                                          </p:spTgt>
                                        </p:tgtEl>
                                        <p:attrNameLst>
                                          <p:attrName>style.visibility</p:attrName>
                                        </p:attrNameLst>
                                      </p:cBhvr>
                                      <p:to>
                                        <p:strVal val="visible"/>
                                      </p:to>
                                    </p:set>
                                    <p:anim calcmode="lin" valueType="num">
                                      <p:cBhvr additive="base">
                                        <p:cTn id="13" dur="500" fill="hold"/>
                                        <p:tgtEl>
                                          <p:spTgt spid="4403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4035">
                                            <p:txEl>
                                              <p:pRg st="4" end="4"/>
                                            </p:txEl>
                                          </p:spTgt>
                                        </p:tgtEl>
                                        <p:attrNameLst>
                                          <p:attrName>style.visibility</p:attrName>
                                        </p:attrNameLst>
                                      </p:cBhvr>
                                      <p:to>
                                        <p:strVal val="visible"/>
                                      </p:to>
                                    </p:set>
                                    <p:anim calcmode="lin" valueType="num">
                                      <p:cBhvr additive="base">
                                        <p:cTn id="19" dur="500" fill="hold"/>
                                        <p:tgtEl>
                                          <p:spTgt spid="4403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035">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4035">
                                            <p:txEl>
                                              <p:pRg st="5" end="5"/>
                                            </p:txEl>
                                          </p:spTgt>
                                        </p:tgtEl>
                                        <p:attrNameLst>
                                          <p:attrName>style.visibility</p:attrName>
                                        </p:attrNameLst>
                                      </p:cBhvr>
                                      <p:to>
                                        <p:strVal val="visible"/>
                                      </p:to>
                                    </p:set>
                                    <p:anim calcmode="lin" valueType="num">
                                      <p:cBhvr additive="base">
                                        <p:cTn id="23" dur="500" fill="hold"/>
                                        <p:tgtEl>
                                          <p:spTgt spid="4403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4035">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4035">
                                            <p:txEl>
                                              <p:pRg st="6" end="6"/>
                                            </p:txEl>
                                          </p:spTgt>
                                        </p:tgtEl>
                                        <p:attrNameLst>
                                          <p:attrName>style.visibility</p:attrName>
                                        </p:attrNameLst>
                                      </p:cBhvr>
                                      <p:to>
                                        <p:strVal val="visible"/>
                                      </p:to>
                                    </p:set>
                                    <p:anim calcmode="lin" valueType="num">
                                      <p:cBhvr additive="base">
                                        <p:cTn id="27" dur="500" fill="hold"/>
                                        <p:tgtEl>
                                          <p:spTgt spid="44035">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4035">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4035">
                                            <p:txEl>
                                              <p:pRg st="7" end="7"/>
                                            </p:txEl>
                                          </p:spTgt>
                                        </p:tgtEl>
                                        <p:attrNameLst>
                                          <p:attrName>style.visibility</p:attrName>
                                        </p:attrNameLst>
                                      </p:cBhvr>
                                      <p:to>
                                        <p:strVal val="visible"/>
                                      </p:to>
                                    </p:set>
                                    <p:anim calcmode="lin" valueType="num">
                                      <p:cBhvr additive="base">
                                        <p:cTn id="31" dur="500" fill="hold"/>
                                        <p:tgtEl>
                                          <p:spTgt spid="4403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4035">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4035">
                                            <p:txEl>
                                              <p:pRg st="8" end="8"/>
                                            </p:txEl>
                                          </p:spTgt>
                                        </p:tgtEl>
                                        <p:attrNameLst>
                                          <p:attrName>style.visibility</p:attrName>
                                        </p:attrNameLst>
                                      </p:cBhvr>
                                      <p:to>
                                        <p:strVal val="visible"/>
                                      </p:to>
                                    </p:set>
                                    <p:anim calcmode="lin" valueType="num">
                                      <p:cBhvr additive="base">
                                        <p:cTn id="35" dur="500" fill="hold"/>
                                        <p:tgtEl>
                                          <p:spTgt spid="44035">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403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06" name="Rectangle 50"/>
          <p:cNvSpPr>
            <a:spLocks noGrp="1" noChangeArrowheads="1"/>
          </p:cNvSpPr>
          <p:nvPr>
            <p:ph type="title"/>
          </p:nvPr>
        </p:nvSpPr>
        <p:spPr>
          <a:xfrm>
            <a:off x="457200" y="457200"/>
            <a:ext cx="8229600" cy="914400"/>
          </a:xfrm>
        </p:spPr>
        <p:txBody>
          <a:bodyPr/>
          <a:lstStyle/>
          <a:p>
            <a:r>
              <a:rPr lang="en-US" sz="2400"/>
              <a:t>Below we summarize the specialization and trade</a:t>
            </a:r>
          </a:p>
        </p:txBody>
      </p:sp>
      <p:graphicFrame>
        <p:nvGraphicFramePr>
          <p:cNvPr id="45119" name="Group 63"/>
          <p:cNvGraphicFramePr>
            <a:graphicFrameLocks noGrp="1"/>
          </p:cNvGraphicFramePr>
          <p:nvPr>
            <p:ph idx="1"/>
            <p:extLst>
              <p:ext uri="{D42A27DB-BD31-4B8C-83A1-F6EECF244321}">
                <p14:modId xmlns:p14="http://schemas.microsoft.com/office/powerpoint/2010/main" val="2691591814"/>
              </p:ext>
            </p:extLst>
          </p:nvPr>
        </p:nvGraphicFramePr>
        <p:xfrm>
          <a:off x="228600" y="1600200"/>
          <a:ext cx="8534400" cy="3990340"/>
        </p:xfrm>
        <a:graphic>
          <a:graphicData uri="http://schemas.openxmlformats.org/drawingml/2006/table">
            <a:tbl>
              <a:tblPr/>
              <a:tblGrid>
                <a:gridCol w="2895600"/>
                <a:gridCol w="1447800"/>
                <a:gridCol w="1401763"/>
                <a:gridCol w="1417637"/>
                <a:gridCol w="1371600"/>
              </a:tblGrid>
              <a:tr h="5461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dirty="0" smtClean="0">
                        <a:ln>
                          <a:noFill/>
                        </a:ln>
                        <a:solidFill>
                          <a:schemeClr val="tx1"/>
                        </a:solidFill>
                        <a:effectLst/>
                        <a:latin typeface="Arial" charset="0"/>
                      </a:endParaRPr>
                    </a:p>
                  </a:txBody>
                  <a:tcPr marR="0" horzOverflow="overflow">
                    <a:lnL cap="flat">
                      <a:noFill/>
                    </a:lnL>
                    <a:lnR>
                      <a:noFill/>
                    </a:lnR>
                    <a:lnT cap="flat">
                      <a:noFill/>
                    </a:lnT>
                    <a:lnB>
                      <a:noFill/>
                    </a:lnB>
                    <a:lnTlToBr>
                      <a:noFill/>
                    </a:lnTlToBr>
                    <a:lnBlToTr>
                      <a:noFill/>
                    </a:lnBlToTr>
                    <a:solidFill>
                      <a:srgbClr val="194F8B">
                        <a:alpha val="50000"/>
                      </a:srgbClr>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1" u="none" strike="noStrike" cap="none" normalizeH="0" baseline="0" smtClean="0">
                          <a:ln>
                            <a:noFill/>
                          </a:ln>
                          <a:solidFill>
                            <a:schemeClr val="tx1"/>
                          </a:solidFill>
                          <a:effectLst/>
                          <a:latin typeface="Arial" charset="0"/>
                        </a:rPr>
                        <a:t>YOU</a:t>
                      </a:r>
                    </a:p>
                  </a:txBody>
                  <a:tcPr marR="0" horzOverflow="overflow">
                    <a:lnL>
                      <a:noFill/>
                    </a:lnL>
                    <a:lnR>
                      <a:noFill/>
                    </a:lnR>
                    <a:lnT cap="flat">
                      <a:noFill/>
                    </a:lnT>
                    <a:lnB>
                      <a:noFill/>
                    </a:lnB>
                    <a:lnTlToBr>
                      <a:noFill/>
                    </a:lnTlToBr>
                    <a:lnBlToTr>
                      <a:noFill/>
                    </a:lnBlToTr>
                    <a:solidFill>
                      <a:srgbClr val="194F8B">
                        <a:alpha val="50000"/>
                      </a:srgb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1" u="none" strike="noStrike" cap="none" normalizeH="0" baseline="0" smtClean="0">
                          <a:ln>
                            <a:noFill/>
                          </a:ln>
                          <a:solidFill>
                            <a:schemeClr val="tx1"/>
                          </a:solidFill>
                          <a:effectLst/>
                          <a:latin typeface="Arial" charset="0"/>
                        </a:rPr>
                        <a:t>YOUR NEIGHBOR</a:t>
                      </a:r>
                    </a:p>
                  </a:txBody>
                  <a:tcPr marR="0" horzOverflow="overflow">
                    <a:lnL>
                      <a:noFill/>
                    </a:lnL>
                    <a:lnR cap="flat">
                      <a:noFill/>
                    </a:lnR>
                    <a:lnT cap="flat">
                      <a:noFill/>
                    </a:lnT>
                    <a:lnB>
                      <a:noFill/>
                    </a:lnB>
                    <a:lnTlToBr>
                      <a:noFill/>
                    </a:lnTlToBr>
                    <a:lnBlToTr>
                      <a:noFill/>
                    </a:lnBlToTr>
                    <a:solidFill>
                      <a:srgbClr val="194F8B">
                        <a:alpha val="50000"/>
                      </a:srgbClr>
                    </a:solidFill>
                  </a:tcPr>
                </a:tc>
                <a:tc hMerge="1">
                  <a:txBody>
                    <a:bodyPr/>
                    <a:lstStyle/>
                    <a:p>
                      <a:endParaRPr lang="en-US"/>
                    </a:p>
                  </a:txBody>
                  <a:tcPr/>
                </a:tc>
              </a:tr>
              <a:tr h="48736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marR="0" horzOverflow="overflow">
                    <a:lnL cap="flat">
                      <a:noFill/>
                    </a:lnL>
                    <a:lnR>
                      <a:noFill/>
                    </a:lnR>
                    <a:lnT>
                      <a:noFill/>
                    </a:lnT>
                    <a:lnB w="12700" cap="flat" cmpd="sng" algn="ctr">
                      <a:solidFill>
                        <a:srgbClr val="194F8B"/>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1" u="none" strike="noStrike" cap="none" normalizeH="0" baseline="0" smtClean="0">
                          <a:ln>
                            <a:noFill/>
                          </a:ln>
                          <a:solidFill>
                            <a:srgbClr val="194F8B"/>
                          </a:solidFill>
                          <a:effectLst/>
                          <a:latin typeface="Arial" charset="0"/>
                        </a:rPr>
                        <a:t>APPLES</a:t>
                      </a:r>
                      <a:br>
                        <a:rPr kumimoji="0" lang="en-US" sz="1800" b="1" i="1" u="none" strike="noStrike" cap="none" normalizeH="0" baseline="0" smtClean="0">
                          <a:ln>
                            <a:noFill/>
                          </a:ln>
                          <a:solidFill>
                            <a:srgbClr val="194F8B"/>
                          </a:solidFill>
                          <a:effectLst/>
                          <a:latin typeface="Arial" charset="0"/>
                        </a:rPr>
                      </a:br>
                      <a:r>
                        <a:rPr kumimoji="0" lang="en-US" sz="1800" b="1" i="1" u="none" strike="noStrike" cap="none" normalizeH="0" baseline="0" smtClean="0">
                          <a:ln>
                            <a:noFill/>
                          </a:ln>
                          <a:solidFill>
                            <a:srgbClr val="194F8B"/>
                          </a:solidFill>
                          <a:effectLst/>
                          <a:latin typeface="Arial" charset="0"/>
                        </a:rPr>
                        <a:t>(IN POUNDS)</a:t>
                      </a:r>
                    </a:p>
                  </a:txBody>
                  <a:tcPr marR="0" horzOverflow="overflow">
                    <a:lnL>
                      <a:noFill/>
                    </a:lnL>
                    <a:lnR>
                      <a:noFill/>
                    </a:lnR>
                    <a:lnT>
                      <a:noFill/>
                    </a:lnT>
                    <a:lnB w="12700" cap="flat" cmpd="sng" algn="ctr">
                      <a:solidFill>
                        <a:srgbClr val="194F8B"/>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1" u="none" strike="noStrike" cap="none" normalizeH="0" baseline="0" smtClean="0">
                          <a:ln>
                            <a:noFill/>
                          </a:ln>
                          <a:solidFill>
                            <a:srgbClr val="194F8B"/>
                          </a:solidFill>
                          <a:effectLst/>
                          <a:latin typeface="Arial" charset="0"/>
                        </a:rPr>
                        <a:t>CHERRIES</a:t>
                      </a:r>
                      <a:br>
                        <a:rPr kumimoji="0" lang="en-US" sz="1800" b="1" i="1" u="none" strike="noStrike" cap="none" normalizeH="0" baseline="0" smtClean="0">
                          <a:ln>
                            <a:noFill/>
                          </a:ln>
                          <a:solidFill>
                            <a:srgbClr val="194F8B"/>
                          </a:solidFill>
                          <a:effectLst/>
                          <a:latin typeface="Arial" charset="0"/>
                        </a:rPr>
                      </a:br>
                      <a:r>
                        <a:rPr kumimoji="0" lang="en-US" sz="1800" b="1" i="1" u="none" strike="noStrike" cap="none" normalizeH="0" baseline="0" smtClean="0">
                          <a:ln>
                            <a:noFill/>
                          </a:ln>
                          <a:solidFill>
                            <a:srgbClr val="194F8B"/>
                          </a:solidFill>
                          <a:effectLst/>
                          <a:latin typeface="Arial" charset="0"/>
                        </a:rPr>
                        <a:t>(IN POUNDS)</a:t>
                      </a:r>
                    </a:p>
                  </a:txBody>
                  <a:tcPr marR="0" horzOverflow="overflow">
                    <a:lnL>
                      <a:noFill/>
                    </a:lnL>
                    <a:lnR>
                      <a:noFill/>
                    </a:lnR>
                    <a:lnT>
                      <a:noFill/>
                    </a:lnT>
                    <a:lnB w="12700" cap="flat" cmpd="sng" algn="ctr">
                      <a:solidFill>
                        <a:srgbClr val="194F8B"/>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1" u="none" strike="noStrike" cap="none" normalizeH="0" baseline="0" smtClean="0">
                          <a:ln>
                            <a:noFill/>
                          </a:ln>
                          <a:solidFill>
                            <a:srgbClr val="194F8B"/>
                          </a:solidFill>
                          <a:effectLst/>
                          <a:latin typeface="Arial" charset="0"/>
                        </a:rPr>
                        <a:t>APPLES</a:t>
                      </a:r>
                      <a:br>
                        <a:rPr kumimoji="0" lang="en-US" sz="1800" b="1" i="1" u="none" strike="noStrike" cap="none" normalizeH="0" baseline="0" smtClean="0">
                          <a:ln>
                            <a:noFill/>
                          </a:ln>
                          <a:solidFill>
                            <a:srgbClr val="194F8B"/>
                          </a:solidFill>
                          <a:effectLst/>
                          <a:latin typeface="Arial" charset="0"/>
                        </a:rPr>
                      </a:br>
                      <a:r>
                        <a:rPr kumimoji="0" lang="en-US" sz="1800" b="1" i="1" u="none" strike="noStrike" cap="none" normalizeH="0" baseline="0" smtClean="0">
                          <a:ln>
                            <a:noFill/>
                          </a:ln>
                          <a:solidFill>
                            <a:srgbClr val="194F8B"/>
                          </a:solidFill>
                          <a:effectLst/>
                          <a:latin typeface="Arial" charset="0"/>
                        </a:rPr>
                        <a:t>(IN POUNDS)</a:t>
                      </a:r>
                    </a:p>
                  </a:txBody>
                  <a:tcPr marR="0" horzOverflow="overflow">
                    <a:lnL>
                      <a:noFill/>
                    </a:lnL>
                    <a:lnR>
                      <a:noFill/>
                    </a:lnR>
                    <a:lnT>
                      <a:noFill/>
                    </a:lnT>
                    <a:lnB w="12700" cap="flat" cmpd="sng" algn="ctr">
                      <a:solidFill>
                        <a:srgbClr val="194F8B"/>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1" u="none" strike="noStrike" cap="none" normalizeH="0" baseline="0" smtClean="0">
                          <a:ln>
                            <a:noFill/>
                          </a:ln>
                          <a:solidFill>
                            <a:srgbClr val="194F8B"/>
                          </a:solidFill>
                          <a:effectLst/>
                          <a:latin typeface="Arial" charset="0"/>
                        </a:rPr>
                        <a:t>CHERRIES</a:t>
                      </a:r>
                      <a:br>
                        <a:rPr kumimoji="0" lang="en-US" sz="1800" b="1" i="1" u="none" strike="noStrike" cap="none" normalizeH="0" baseline="0" smtClean="0">
                          <a:ln>
                            <a:noFill/>
                          </a:ln>
                          <a:solidFill>
                            <a:srgbClr val="194F8B"/>
                          </a:solidFill>
                          <a:effectLst/>
                          <a:latin typeface="Arial" charset="0"/>
                        </a:rPr>
                      </a:br>
                      <a:r>
                        <a:rPr kumimoji="0" lang="en-US" sz="1800" b="1" i="1" u="none" strike="noStrike" cap="none" normalizeH="0" baseline="0" smtClean="0">
                          <a:ln>
                            <a:noFill/>
                          </a:ln>
                          <a:solidFill>
                            <a:srgbClr val="194F8B"/>
                          </a:solidFill>
                          <a:effectLst/>
                          <a:latin typeface="Arial" charset="0"/>
                        </a:rPr>
                        <a:t>(IN POUNDS)</a:t>
                      </a:r>
                    </a:p>
                  </a:txBody>
                  <a:tcPr marR="0" horzOverflow="overflow">
                    <a:lnL>
                      <a:noFill/>
                    </a:lnL>
                    <a:lnR cap="flat">
                      <a:noFill/>
                    </a:lnR>
                    <a:lnT>
                      <a:noFill/>
                    </a:lnT>
                    <a:lnB w="12700" cap="flat" cmpd="sng" algn="ctr">
                      <a:solidFill>
                        <a:srgbClr val="194F8B"/>
                      </a:solidFill>
                      <a:prstDash val="solid"/>
                      <a:round/>
                      <a:headEnd type="none" w="med" len="med"/>
                      <a:tailEnd type="none" w="med" len="med"/>
                    </a:lnB>
                    <a:lnTlToBr>
                      <a:noFill/>
                    </a:lnTlToBr>
                    <a:lnBlToTr>
                      <a:noFill/>
                    </a:lnBlToTr>
                    <a:noFill/>
                  </a:tcPr>
                </a:tc>
              </a:tr>
              <a:tr h="5302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1" u="none" strike="noStrike" cap="none" normalizeH="0" baseline="0" smtClean="0">
                          <a:ln>
                            <a:noFill/>
                          </a:ln>
                          <a:solidFill>
                            <a:schemeClr val="tx1"/>
                          </a:solidFill>
                          <a:effectLst/>
                          <a:latin typeface="Arial" charset="0"/>
                        </a:rPr>
                        <a:t>Production </a:t>
                      </a:r>
                      <a:r>
                        <a:rPr kumimoji="0" lang="en-US" sz="1800" b="0" i="0" u="none" strike="noStrike" cap="none" normalizeH="0" baseline="0" smtClean="0">
                          <a:ln>
                            <a:noFill/>
                          </a:ln>
                          <a:solidFill>
                            <a:schemeClr val="tx1"/>
                          </a:solidFill>
                          <a:effectLst/>
                          <a:latin typeface="Arial" charset="0"/>
                        </a:rPr>
                        <a:t>and</a:t>
                      </a:r>
                      <a:r>
                        <a:rPr kumimoji="0" lang="en-US" sz="1800" b="0" i="1" u="none" strike="noStrike" cap="none" normalizeH="0" baseline="0" smtClean="0">
                          <a:ln>
                            <a:noFill/>
                          </a:ln>
                          <a:solidFill>
                            <a:schemeClr val="tx1"/>
                          </a:solidFill>
                          <a:effectLst/>
                          <a:latin typeface="Arial" charset="0"/>
                        </a:rPr>
                        <a:t> consumption </a:t>
                      </a:r>
                      <a:r>
                        <a:rPr kumimoji="0" lang="en-US" sz="1800" b="0" i="0" u="none" strike="noStrike" cap="none" normalizeH="0" baseline="0" smtClean="0">
                          <a:ln>
                            <a:noFill/>
                          </a:ln>
                          <a:solidFill>
                            <a:schemeClr val="tx1"/>
                          </a:solidFill>
                          <a:effectLst/>
                          <a:latin typeface="Arial" charset="0"/>
                        </a:rPr>
                        <a:t>without</a:t>
                      </a:r>
                      <a:r>
                        <a:rPr kumimoji="0" lang="en-US" sz="1800" b="0" i="1" u="none" strike="noStrike" cap="none" normalizeH="0" baseline="0" smtClean="0">
                          <a:ln>
                            <a:noFill/>
                          </a:ln>
                          <a:solidFill>
                            <a:schemeClr val="tx1"/>
                          </a:solidFill>
                          <a:effectLst/>
                          <a:latin typeface="Arial" charset="0"/>
                        </a:rPr>
                        <a:t> trade</a:t>
                      </a:r>
                    </a:p>
                  </a:txBody>
                  <a:tcPr marR="0" horzOverflow="overflow">
                    <a:lnL cap="flat">
                      <a:noFill/>
                    </a:lnL>
                    <a:lnR>
                      <a:noFill/>
                    </a:lnR>
                    <a:lnT w="12700" cap="flat" cmpd="sng" algn="ctr">
                      <a:solidFill>
                        <a:srgbClr val="194F8B"/>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1" u="none" strike="noStrike" cap="none" normalizeH="0" baseline="0" dirty="0" smtClean="0">
                          <a:ln>
                            <a:noFill/>
                          </a:ln>
                          <a:solidFill>
                            <a:schemeClr val="tx1"/>
                          </a:solidFill>
                          <a:effectLst/>
                          <a:latin typeface="Arial" charset="0"/>
                        </a:rPr>
                        <a:t>40</a:t>
                      </a:r>
                      <a:br>
                        <a:rPr kumimoji="0" lang="en-US" sz="2000" b="0" i="1" u="none" strike="noStrike" cap="none" normalizeH="0" baseline="0" dirty="0" smtClean="0">
                          <a:ln>
                            <a:noFill/>
                          </a:ln>
                          <a:solidFill>
                            <a:schemeClr val="tx1"/>
                          </a:solidFill>
                          <a:effectLst/>
                          <a:latin typeface="Arial" charset="0"/>
                        </a:rPr>
                      </a:br>
                      <a:endParaRPr kumimoji="0" lang="en-US" sz="2000" b="0" i="1" u="none" strike="noStrike" cap="none" normalizeH="0" baseline="0" dirty="0" smtClean="0">
                        <a:ln>
                          <a:noFill/>
                        </a:ln>
                        <a:solidFill>
                          <a:schemeClr val="tx1"/>
                        </a:solidFill>
                        <a:effectLst/>
                        <a:latin typeface="Arial" charset="0"/>
                      </a:endParaRPr>
                    </a:p>
                  </a:txBody>
                  <a:tcPr marR="502920" horzOverflow="overflow">
                    <a:lnL>
                      <a:noFill/>
                    </a:lnL>
                    <a:lnR>
                      <a:noFill/>
                    </a:lnR>
                    <a:lnT w="12700" cap="flat" cmpd="sng" algn="ctr">
                      <a:solidFill>
                        <a:srgbClr val="194F8B"/>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1" u="none" strike="noStrike" cap="none" normalizeH="0" baseline="0" dirty="0" smtClean="0">
                          <a:ln>
                            <a:noFill/>
                          </a:ln>
                          <a:solidFill>
                            <a:schemeClr val="tx1"/>
                          </a:solidFill>
                          <a:effectLst/>
                          <a:latin typeface="Arial" charset="0"/>
                        </a:rPr>
                        <a:t>40</a:t>
                      </a:r>
                    </a:p>
                  </a:txBody>
                  <a:tcPr marR="502920" horzOverflow="overflow">
                    <a:lnL>
                      <a:noFill/>
                    </a:lnL>
                    <a:lnR>
                      <a:noFill/>
                    </a:lnR>
                    <a:lnT w="12700" cap="flat" cmpd="sng" algn="ctr">
                      <a:solidFill>
                        <a:srgbClr val="194F8B"/>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1" u="none" strike="noStrike" cap="none" normalizeH="0" baseline="0" dirty="0" smtClean="0">
                          <a:ln>
                            <a:noFill/>
                          </a:ln>
                          <a:solidFill>
                            <a:schemeClr val="tx1"/>
                          </a:solidFill>
                          <a:effectLst/>
                          <a:latin typeface="Arial" charset="0"/>
                        </a:rPr>
                        <a:t>18</a:t>
                      </a:r>
                      <a:br>
                        <a:rPr kumimoji="0" lang="en-US" sz="2000" b="0" i="1" u="none" strike="noStrike" cap="none" normalizeH="0" baseline="0" dirty="0" smtClean="0">
                          <a:ln>
                            <a:noFill/>
                          </a:ln>
                          <a:solidFill>
                            <a:schemeClr val="tx1"/>
                          </a:solidFill>
                          <a:effectLst/>
                          <a:latin typeface="Arial" charset="0"/>
                        </a:rPr>
                      </a:br>
                      <a:endParaRPr kumimoji="0" lang="en-US" sz="2000" b="0" i="1" u="none" strike="noStrike" cap="none" normalizeH="0" baseline="0" dirty="0" smtClean="0">
                        <a:ln>
                          <a:noFill/>
                        </a:ln>
                        <a:solidFill>
                          <a:schemeClr val="tx1"/>
                        </a:solidFill>
                        <a:effectLst/>
                        <a:latin typeface="Arial" charset="0"/>
                      </a:endParaRPr>
                    </a:p>
                  </a:txBody>
                  <a:tcPr marR="502920" horzOverflow="overflow">
                    <a:lnL>
                      <a:noFill/>
                    </a:lnL>
                    <a:lnR>
                      <a:noFill/>
                    </a:lnR>
                    <a:lnT w="12700" cap="flat" cmpd="sng" algn="ctr">
                      <a:solidFill>
                        <a:srgbClr val="194F8B"/>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1" u="none" strike="noStrike" cap="none" normalizeH="0" baseline="0" dirty="0" smtClean="0">
                          <a:ln>
                            <a:noFill/>
                          </a:ln>
                          <a:solidFill>
                            <a:schemeClr val="tx1"/>
                          </a:solidFill>
                          <a:effectLst/>
                          <a:latin typeface="Arial" charset="0"/>
                        </a:rPr>
                        <a:t>18</a:t>
                      </a:r>
                      <a:br>
                        <a:rPr kumimoji="0" lang="en-US" sz="2000" b="0" i="1" u="none" strike="noStrike" cap="none" normalizeH="0" baseline="0" dirty="0" smtClean="0">
                          <a:ln>
                            <a:noFill/>
                          </a:ln>
                          <a:solidFill>
                            <a:schemeClr val="tx1"/>
                          </a:solidFill>
                          <a:effectLst/>
                          <a:latin typeface="Arial" charset="0"/>
                        </a:rPr>
                      </a:br>
                      <a:endParaRPr kumimoji="0" lang="en-US" sz="2000" b="0" i="1" u="none" strike="noStrike" cap="none" normalizeH="0" baseline="0" dirty="0" smtClean="0">
                        <a:ln>
                          <a:noFill/>
                        </a:ln>
                        <a:solidFill>
                          <a:schemeClr val="tx1"/>
                        </a:solidFill>
                        <a:effectLst/>
                        <a:latin typeface="Arial" charset="0"/>
                      </a:endParaRPr>
                    </a:p>
                  </a:txBody>
                  <a:tcPr marR="502920" horzOverflow="overflow">
                    <a:lnL>
                      <a:noFill/>
                    </a:lnL>
                    <a:lnR cap="flat">
                      <a:noFill/>
                    </a:lnR>
                    <a:lnT w="12700" cap="flat" cmpd="sng" algn="ctr">
                      <a:solidFill>
                        <a:srgbClr val="194F8B"/>
                      </a:solidFill>
                      <a:prstDash val="solid"/>
                      <a:round/>
                      <a:headEnd type="none" w="med" len="med"/>
                      <a:tailEnd type="none" w="med" len="med"/>
                    </a:lnT>
                    <a:lnB>
                      <a:noFill/>
                    </a:lnB>
                    <a:lnTlToBr>
                      <a:noFill/>
                    </a:lnTlToBr>
                    <a:lnBlToTr>
                      <a:noFill/>
                    </a:lnBlToTr>
                    <a:noFill/>
                  </a:tcPr>
                </a:tc>
              </a:tr>
              <a:tr h="3000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1" u="none" strike="noStrike" cap="none" normalizeH="0" baseline="0" smtClean="0">
                          <a:ln>
                            <a:noFill/>
                          </a:ln>
                          <a:solidFill>
                            <a:schemeClr val="tx1"/>
                          </a:solidFill>
                          <a:effectLst/>
                          <a:latin typeface="Arial" charset="0"/>
                        </a:rPr>
                        <a:t>Production </a:t>
                      </a:r>
                      <a:r>
                        <a:rPr kumimoji="0" lang="en-US" sz="1800" b="0" i="0" u="none" strike="noStrike" cap="none" normalizeH="0" baseline="0" smtClean="0">
                          <a:ln>
                            <a:noFill/>
                          </a:ln>
                          <a:solidFill>
                            <a:schemeClr val="tx1"/>
                          </a:solidFill>
                          <a:effectLst/>
                          <a:latin typeface="Arial" charset="0"/>
                        </a:rPr>
                        <a:t>with</a:t>
                      </a:r>
                      <a:r>
                        <a:rPr kumimoji="0" lang="en-US" sz="1800" b="0" i="1" u="none" strike="noStrike" cap="none" normalizeH="0" baseline="0" smtClean="0">
                          <a:ln>
                            <a:noFill/>
                          </a:ln>
                          <a:solidFill>
                            <a:schemeClr val="tx1"/>
                          </a:solidFill>
                          <a:effectLst/>
                          <a:latin typeface="Arial" charset="0"/>
                        </a:rPr>
                        <a:t> trade</a:t>
                      </a:r>
                    </a:p>
                  </a:txBody>
                  <a:tcPr marR="0"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1" u="none" strike="noStrike" cap="none" normalizeH="0" baseline="0" dirty="0" smtClean="0">
                          <a:ln>
                            <a:noFill/>
                          </a:ln>
                          <a:solidFill>
                            <a:schemeClr val="tx1"/>
                          </a:solidFill>
                          <a:effectLst/>
                          <a:latin typeface="Arial" charset="0"/>
                        </a:rPr>
                        <a:t>60</a:t>
                      </a:r>
                    </a:p>
                  </a:txBody>
                  <a:tcPr marR="50292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1" u="none" strike="noStrike" cap="none" normalizeH="0" baseline="0" dirty="0" smtClean="0">
                          <a:ln>
                            <a:noFill/>
                          </a:ln>
                          <a:solidFill>
                            <a:schemeClr val="tx1"/>
                          </a:solidFill>
                          <a:effectLst/>
                          <a:latin typeface="Arial" charset="0"/>
                        </a:rPr>
                        <a:t>0</a:t>
                      </a:r>
                    </a:p>
                  </a:txBody>
                  <a:tcPr marR="50292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1" u="none" strike="noStrike" cap="none" normalizeH="0" baseline="0" dirty="0" smtClean="0">
                          <a:ln>
                            <a:noFill/>
                          </a:ln>
                          <a:solidFill>
                            <a:schemeClr val="tx1"/>
                          </a:solidFill>
                          <a:effectLst/>
                          <a:latin typeface="Arial" charset="0"/>
                        </a:rPr>
                        <a:t>0</a:t>
                      </a:r>
                    </a:p>
                  </a:txBody>
                  <a:tcPr marR="50292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1" u="none" strike="noStrike" cap="none" normalizeH="0" baseline="0" dirty="0" smtClean="0">
                          <a:ln>
                            <a:noFill/>
                          </a:ln>
                          <a:solidFill>
                            <a:schemeClr val="tx1"/>
                          </a:solidFill>
                          <a:effectLst/>
                          <a:latin typeface="Arial" charset="0"/>
                        </a:rPr>
                        <a:t>72</a:t>
                      </a:r>
                    </a:p>
                  </a:txBody>
                  <a:tcPr marR="502920" horzOverflow="overflow">
                    <a:lnL>
                      <a:noFill/>
                    </a:lnL>
                    <a:lnR cap="flat">
                      <a:noFill/>
                    </a:lnR>
                    <a:lnT>
                      <a:noFill/>
                    </a:lnT>
                    <a:lnB>
                      <a:noFill/>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1" u="none" strike="noStrike" cap="none" normalizeH="0" baseline="0" smtClean="0">
                          <a:ln>
                            <a:noFill/>
                          </a:ln>
                          <a:solidFill>
                            <a:schemeClr val="tx1"/>
                          </a:solidFill>
                          <a:effectLst/>
                          <a:latin typeface="Arial" charset="0"/>
                        </a:rPr>
                        <a:t>Trade</a:t>
                      </a:r>
                    </a:p>
                  </a:txBody>
                  <a:tcPr marR="0"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1" u="none" strike="noStrike" cap="none" normalizeH="0" baseline="0" dirty="0" smtClean="0">
                          <a:ln>
                            <a:noFill/>
                          </a:ln>
                          <a:solidFill>
                            <a:schemeClr val="tx1"/>
                          </a:solidFill>
                          <a:effectLst/>
                          <a:latin typeface="Arial" charset="0"/>
                        </a:rPr>
                        <a:t>-19</a:t>
                      </a:r>
                    </a:p>
                  </a:txBody>
                  <a:tcPr marR="50292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1" u="none" strike="noStrike" cap="none" normalizeH="0" baseline="0" dirty="0" smtClean="0">
                          <a:ln>
                            <a:noFill/>
                          </a:ln>
                          <a:solidFill>
                            <a:schemeClr val="tx1"/>
                          </a:solidFill>
                          <a:effectLst/>
                          <a:latin typeface="Arial" charset="0"/>
                        </a:rPr>
                        <a:t>+47</a:t>
                      </a:r>
                    </a:p>
                  </a:txBody>
                  <a:tcPr marR="50292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1" u="none" strike="noStrike" cap="none" normalizeH="0" baseline="0" dirty="0" smtClean="0">
                          <a:ln>
                            <a:noFill/>
                          </a:ln>
                          <a:solidFill>
                            <a:schemeClr val="tx1"/>
                          </a:solidFill>
                          <a:effectLst/>
                          <a:latin typeface="Arial" charset="0"/>
                        </a:rPr>
                        <a:t>+19</a:t>
                      </a:r>
                    </a:p>
                  </a:txBody>
                  <a:tcPr marR="50292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1" u="none" strike="noStrike" cap="none" normalizeH="0" baseline="0" dirty="0" smtClean="0">
                          <a:ln>
                            <a:noFill/>
                          </a:ln>
                          <a:solidFill>
                            <a:schemeClr val="tx1"/>
                          </a:solidFill>
                          <a:effectLst/>
                          <a:latin typeface="Arial" charset="0"/>
                        </a:rPr>
                        <a:t>-47</a:t>
                      </a:r>
                    </a:p>
                  </a:txBody>
                  <a:tcPr marR="502920" horzOverflow="overflow">
                    <a:lnL>
                      <a:noFill/>
                    </a:lnL>
                    <a:lnR cap="flat">
                      <a:noFill/>
                    </a:lnR>
                    <a:lnT>
                      <a:noFill/>
                    </a:lnT>
                    <a:lnB>
                      <a:noFill/>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1" u="none" strike="noStrike" cap="none" normalizeH="0" baseline="0" smtClean="0">
                          <a:ln>
                            <a:noFill/>
                          </a:ln>
                          <a:solidFill>
                            <a:schemeClr val="tx1"/>
                          </a:solidFill>
                          <a:effectLst/>
                          <a:latin typeface="Arial" charset="0"/>
                        </a:rPr>
                        <a:t>Consumption </a:t>
                      </a:r>
                      <a:r>
                        <a:rPr kumimoji="0" lang="en-US" sz="1800" b="0" i="0" u="none" strike="noStrike" cap="none" normalizeH="0" baseline="0" smtClean="0">
                          <a:ln>
                            <a:noFill/>
                          </a:ln>
                          <a:solidFill>
                            <a:schemeClr val="tx1"/>
                          </a:solidFill>
                          <a:effectLst/>
                          <a:latin typeface="Arial" charset="0"/>
                        </a:rPr>
                        <a:t>with</a:t>
                      </a:r>
                      <a:r>
                        <a:rPr kumimoji="0" lang="en-US" sz="1800" b="0" i="1" u="none" strike="noStrike" cap="none" normalizeH="0" baseline="0" smtClean="0">
                          <a:ln>
                            <a:noFill/>
                          </a:ln>
                          <a:solidFill>
                            <a:schemeClr val="tx1"/>
                          </a:solidFill>
                          <a:effectLst/>
                          <a:latin typeface="Arial" charset="0"/>
                        </a:rPr>
                        <a:t> trade</a:t>
                      </a:r>
                    </a:p>
                  </a:txBody>
                  <a:tcPr marR="0"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1" u="none" strike="noStrike" cap="none" normalizeH="0" baseline="0" dirty="0" smtClean="0">
                        <a:ln>
                          <a:noFill/>
                        </a:ln>
                        <a:solidFill>
                          <a:schemeClr val="tx1"/>
                        </a:solidFill>
                        <a:effectLst/>
                        <a:latin typeface="Arial" charset="0"/>
                      </a:endParaRPr>
                    </a:p>
                  </a:txBody>
                  <a:tcPr marR="50292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1" u="none" strike="noStrike" cap="none" normalizeH="0" baseline="0" dirty="0" smtClean="0">
                        <a:ln>
                          <a:noFill/>
                        </a:ln>
                        <a:solidFill>
                          <a:schemeClr val="tx1"/>
                        </a:solidFill>
                        <a:effectLst/>
                        <a:latin typeface="Arial" charset="0"/>
                      </a:endParaRPr>
                    </a:p>
                  </a:txBody>
                  <a:tcPr marR="50292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1" u="none" strike="noStrike" cap="none" normalizeH="0" baseline="0" dirty="0" smtClean="0">
                        <a:ln>
                          <a:noFill/>
                        </a:ln>
                        <a:solidFill>
                          <a:schemeClr val="tx1"/>
                        </a:solidFill>
                        <a:effectLst/>
                        <a:latin typeface="Arial" charset="0"/>
                      </a:endParaRPr>
                    </a:p>
                  </a:txBody>
                  <a:tcPr marR="50292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1" u="none" strike="noStrike" cap="none" normalizeH="0" baseline="0" dirty="0" smtClean="0">
                        <a:ln>
                          <a:noFill/>
                        </a:ln>
                        <a:solidFill>
                          <a:schemeClr val="tx1"/>
                        </a:solidFill>
                        <a:effectLst/>
                        <a:latin typeface="Arial" charset="0"/>
                      </a:endParaRPr>
                    </a:p>
                  </a:txBody>
                  <a:tcPr marR="502920" horzOverflow="overflow">
                    <a:lnL>
                      <a:noFill/>
                    </a:lnL>
                    <a:lnR cap="flat">
                      <a:noFill/>
                    </a:lnR>
                    <a:lnT>
                      <a:noFill/>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1" u="none" strike="noStrike" cap="none" normalizeH="0" baseline="0" smtClean="0">
                          <a:ln>
                            <a:noFill/>
                          </a:ln>
                          <a:solidFill>
                            <a:schemeClr val="tx1"/>
                          </a:solidFill>
                          <a:effectLst/>
                          <a:latin typeface="Arial" charset="0"/>
                        </a:rPr>
                        <a:t>Gains from trade (increased consumption)</a:t>
                      </a:r>
                    </a:p>
                  </a:txBody>
                  <a:tcPr marR="0" horzOverflow="overflow">
                    <a:lnL cap="flat">
                      <a:noFill/>
                    </a:lnL>
                    <a:lnR>
                      <a:noFill/>
                    </a:lnR>
                    <a:lnT>
                      <a:noFill/>
                    </a:lnT>
                    <a:lnB w="28575" cap="flat" cmpd="sng" algn="ctr">
                      <a:solidFill>
                        <a:srgbClr val="194F8B"/>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1" u="none" strike="noStrike" cap="none" normalizeH="0" baseline="0" dirty="0" smtClean="0">
                        <a:ln>
                          <a:noFill/>
                        </a:ln>
                        <a:solidFill>
                          <a:schemeClr val="tx1"/>
                        </a:solidFill>
                        <a:effectLst/>
                        <a:latin typeface="Arial" charset="0"/>
                      </a:endParaRPr>
                    </a:p>
                  </a:txBody>
                  <a:tcPr marR="502920" horzOverflow="overflow">
                    <a:lnL>
                      <a:noFill/>
                    </a:lnL>
                    <a:lnR>
                      <a:noFill/>
                    </a:lnR>
                    <a:lnT>
                      <a:noFill/>
                    </a:lnT>
                    <a:lnB w="28575" cap="flat" cmpd="sng" algn="ctr">
                      <a:solidFill>
                        <a:srgbClr val="194F8B"/>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1" u="none" strike="noStrike" cap="none" normalizeH="0" baseline="0" dirty="0" smtClean="0">
                        <a:ln>
                          <a:noFill/>
                        </a:ln>
                        <a:solidFill>
                          <a:schemeClr val="tx1"/>
                        </a:solidFill>
                        <a:effectLst/>
                        <a:latin typeface="Arial" charset="0"/>
                      </a:endParaRPr>
                    </a:p>
                  </a:txBody>
                  <a:tcPr marR="502920" horzOverflow="overflow">
                    <a:lnL>
                      <a:noFill/>
                    </a:lnL>
                    <a:lnR>
                      <a:noFill/>
                    </a:lnR>
                    <a:lnT>
                      <a:noFill/>
                    </a:lnT>
                    <a:lnB w="28575" cap="flat" cmpd="sng" algn="ctr">
                      <a:solidFill>
                        <a:srgbClr val="194F8B"/>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1" u="none" strike="noStrike" cap="none" normalizeH="0" baseline="0" dirty="0" smtClean="0">
                        <a:ln>
                          <a:noFill/>
                        </a:ln>
                        <a:solidFill>
                          <a:schemeClr val="tx1"/>
                        </a:solidFill>
                        <a:effectLst/>
                        <a:latin typeface="Arial" charset="0"/>
                      </a:endParaRPr>
                    </a:p>
                  </a:txBody>
                  <a:tcPr marR="502920" horzOverflow="overflow">
                    <a:lnL>
                      <a:noFill/>
                    </a:lnL>
                    <a:lnR>
                      <a:noFill/>
                    </a:lnR>
                    <a:lnT>
                      <a:noFill/>
                    </a:lnT>
                    <a:lnB w="28575" cap="flat" cmpd="sng" algn="ctr">
                      <a:solidFill>
                        <a:srgbClr val="194F8B"/>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1" u="none" strike="noStrike" cap="none" normalizeH="0" baseline="0" dirty="0" smtClean="0">
                        <a:ln>
                          <a:noFill/>
                        </a:ln>
                        <a:solidFill>
                          <a:schemeClr val="tx1"/>
                        </a:solidFill>
                        <a:effectLst/>
                        <a:latin typeface="Arial" charset="0"/>
                      </a:endParaRPr>
                    </a:p>
                  </a:txBody>
                  <a:tcPr marR="502920" horzOverflow="overflow">
                    <a:lnL>
                      <a:noFill/>
                    </a:lnL>
                    <a:lnR cap="flat">
                      <a:noFill/>
                    </a:lnR>
                    <a:lnT>
                      <a:noFill/>
                    </a:lnT>
                    <a:lnB w="28575" cap="flat" cmpd="sng" algn="ctr">
                      <a:solidFill>
                        <a:srgbClr val="194F8B"/>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45119"/>
                                        </p:tgtEl>
                                        <p:attrNameLst>
                                          <p:attrName>style.visibility</p:attrName>
                                        </p:attrNameLst>
                                      </p:cBhvr>
                                      <p:to>
                                        <p:strVal val="visible"/>
                                      </p:to>
                                    </p:set>
                                    <p:animEffect transition="in" filter="blinds(horizontal)">
                                      <p:cBhvr>
                                        <p:cTn id="7" dur="500"/>
                                        <p:tgtEl>
                                          <p:spTgt spid="45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457200"/>
            <a:ext cx="8229600" cy="685800"/>
          </a:xfrm>
        </p:spPr>
        <p:txBody>
          <a:bodyPr/>
          <a:lstStyle/>
          <a:p>
            <a:r>
              <a:rPr lang="en-US" sz="2400" u="sng"/>
              <a:t>Comparative Advantage and Trade Summary</a:t>
            </a:r>
          </a:p>
        </p:txBody>
      </p:sp>
      <p:sp>
        <p:nvSpPr>
          <p:cNvPr id="46083" name="Rectangle 3"/>
          <p:cNvSpPr>
            <a:spLocks noGrp="1" noChangeArrowheads="1"/>
          </p:cNvSpPr>
          <p:nvPr>
            <p:ph type="body" idx="1"/>
          </p:nvPr>
        </p:nvSpPr>
        <p:spPr>
          <a:xfrm>
            <a:off x="457200" y="1143000"/>
            <a:ext cx="8229600" cy="5257800"/>
          </a:xfrm>
        </p:spPr>
        <p:txBody>
          <a:bodyPr/>
          <a:lstStyle/>
          <a:p>
            <a:r>
              <a:rPr lang="en-US" sz="2000" dirty="0">
                <a:solidFill>
                  <a:schemeClr val="tx2"/>
                </a:solidFill>
              </a:rPr>
              <a:t>The basis for trade is </a:t>
            </a:r>
            <a:r>
              <a:rPr lang="en-US" sz="2000" u="sng" dirty="0">
                <a:solidFill>
                  <a:schemeClr val="tx2"/>
                </a:solidFill>
              </a:rPr>
              <a:t>comparative advantage</a:t>
            </a:r>
            <a:r>
              <a:rPr lang="en-US" sz="2000" dirty="0">
                <a:solidFill>
                  <a:schemeClr val="tx2"/>
                </a:solidFill>
              </a:rPr>
              <a:t>, </a:t>
            </a:r>
          </a:p>
          <a:p>
            <a:pPr>
              <a:buFont typeface="Wingdings" pitchFamily="2" charset="2"/>
              <a:buNone/>
            </a:pPr>
            <a:r>
              <a:rPr lang="en-US" sz="2000" dirty="0">
                <a:solidFill>
                  <a:schemeClr val="tx2"/>
                </a:solidFill>
              </a:rPr>
              <a:t>		</a:t>
            </a:r>
            <a:endParaRPr lang="en-US" sz="2400" dirty="0">
              <a:solidFill>
                <a:srgbClr val="0000FF"/>
              </a:solidFill>
            </a:endParaRPr>
          </a:p>
          <a:p>
            <a:r>
              <a:rPr lang="en-US" sz="2000" dirty="0">
                <a:solidFill>
                  <a:schemeClr val="tx2"/>
                </a:solidFill>
              </a:rPr>
              <a:t>Individuals, firms, and countries are better off if they specialize in producing goods and services for which they have a comparative advantage and obtain the other goods and services they need by </a:t>
            </a:r>
          </a:p>
          <a:p>
            <a:pPr lvl="1">
              <a:buFont typeface="Wingdings" pitchFamily="2" charset="2"/>
              <a:buNone/>
            </a:pPr>
            <a:r>
              <a:rPr lang="en-US" sz="1800" dirty="0">
                <a:solidFill>
                  <a:schemeClr val="tx2"/>
                </a:solidFill>
              </a:rPr>
              <a:t>		</a:t>
            </a:r>
            <a:endParaRPr lang="en-US" sz="2400" dirty="0">
              <a:solidFill>
                <a:srgbClr val="0000FF"/>
              </a:solidFill>
            </a:endParaRPr>
          </a:p>
          <a:p>
            <a:r>
              <a:rPr lang="en-US" sz="2000" dirty="0">
                <a:solidFill>
                  <a:schemeClr val="tx2"/>
                </a:solidFill>
              </a:rPr>
              <a:t>Specializing and trading allows  </a:t>
            </a:r>
          </a:p>
          <a:p>
            <a:pPr>
              <a:buFont typeface="Wingdings" pitchFamily="2" charset="2"/>
              <a:buNone/>
            </a:pPr>
            <a:r>
              <a:rPr lang="en-US" sz="2000" dirty="0">
                <a:solidFill>
                  <a:schemeClr val="tx2"/>
                </a:solidFill>
              </a:rPr>
              <a:t>		</a:t>
            </a:r>
            <a:endParaRPr lang="en-US" sz="2400" dirty="0">
              <a:solidFill>
                <a:srgbClr val="0000FF"/>
              </a:solidFill>
            </a:endParaRPr>
          </a:p>
          <a:p>
            <a:r>
              <a:rPr lang="en-US" sz="2000" dirty="0"/>
              <a:t>Is it possible for an individual to have </a:t>
            </a:r>
            <a:r>
              <a:rPr lang="en-US" sz="2000" u="sng" dirty="0"/>
              <a:t>absolute advantage</a:t>
            </a:r>
            <a:r>
              <a:rPr lang="en-US" sz="2000" dirty="0"/>
              <a:t> in everything?</a:t>
            </a:r>
          </a:p>
          <a:p>
            <a:endParaRPr lang="en-US" sz="2000" dirty="0"/>
          </a:p>
          <a:p>
            <a:r>
              <a:rPr lang="en-US" sz="2000" dirty="0"/>
              <a:t>Is it possible for an individual to have </a:t>
            </a:r>
            <a:r>
              <a:rPr lang="en-US" sz="2000" u="sng" dirty="0"/>
              <a:t>comparative advantage</a:t>
            </a:r>
            <a:r>
              <a:rPr lang="en-US" sz="2000" dirty="0"/>
              <a:t> in everything?</a:t>
            </a:r>
          </a:p>
          <a:p>
            <a:endParaRPr lang="en-US" sz="2000" dirty="0"/>
          </a:p>
          <a:p>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 calcmode="lin" valueType="num">
                                      <p:cBhvr additive="base">
                                        <p:cTn id="7" dur="500" fill="hold"/>
                                        <p:tgtEl>
                                          <p:spTgt spid="460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083">
                                            <p:txEl>
                                              <p:pRg st="1" end="1"/>
                                            </p:txEl>
                                          </p:spTgt>
                                        </p:tgtEl>
                                        <p:attrNameLst>
                                          <p:attrName>style.visibility</p:attrName>
                                        </p:attrNameLst>
                                      </p:cBhvr>
                                      <p:to>
                                        <p:strVal val="visible"/>
                                      </p:to>
                                    </p:set>
                                    <p:anim calcmode="lin" valueType="num">
                                      <p:cBhvr additive="base">
                                        <p:cTn id="13" dur="500" fill="hold"/>
                                        <p:tgtEl>
                                          <p:spTgt spid="460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6083">
                                            <p:txEl>
                                              <p:pRg st="2" end="2"/>
                                            </p:txEl>
                                          </p:spTgt>
                                        </p:tgtEl>
                                        <p:attrNameLst>
                                          <p:attrName>style.visibility</p:attrName>
                                        </p:attrNameLst>
                                      </p:cBhvr>
                                      <p:to>
                                        <p:strVal val="visible"/>
                                      </p:to>
                                    </p:set>
                                    <p:anim calcmode="lin" valueType="num">
                                      <p:cBhvr additive="base">
                                        <p:cTn id="19" dur="500" fill="hold"/>
                                        <p:tgtEl>
                                          <p:spTgt spid="460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08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6083">
                                            <p:txEl>
                                              <p:pRg st="3" end="3"/>
                                            </p:txEl>
                                          </p:spTgt>
                                        </p:tgtEl>
                                        <p:attrNameLst>
                                          <p:attrName>style.visibility</p:attrName>
                                        </p:attrNameLst>
                                      </p:cBhvr>
                                      <p:to>
                                        <p:strVal val="visible"/>
                                      </p:to>
                                    </p:set>
                                    <p:anim calcmode="lin" valueType="num">
                                      <p:cBhvr additive="base">
                                        <p:cTn id="23" dur="500" fill="hold"/>
                                        <p:tgtEl>
                                          <p:spTgt spid="4608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60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6083">
                                            <p:txEl>
                                              <p:pRg st="4" end="4"/>
                                            </p:txEl>
                                          </p:spTgt>
                                        </p:tgtEl>
                                        <p:attrNameLst>
                                          <p:attrName>style.visibility</p:attrName>
                                        </p:attrNameLst>
                                      </p:cBhvr>
                                      <p:to>
                                        <p:strVal val="visible"/>
                                      </p:to>
                                    </p:set>
                                    <p:anim calcmode="lin" valueType="num">
                                      <p:cBhvr additive="base">
                                        <p:cTn id="29" dur="500" fill="hold"/>
                                        <p:tgtEl>
                                          <p:spTgt spid="4608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60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6083">
                                            <p:txEl>
                                              <p:pRg st="5" end="5"/>
                                            </p:txEl>
                                          </p:spTgt>
                                        </p:tgtEl>
                                        <p:attrNameLst>
                                          <p:attrName>style.visibility</p:attrName>
                                        </p:attrNameLst>
                                      </p:cBhvr>
                                      <p:to>
                                        <p:strVal val="visible"/>
                                      </p:to>
                                    </p:set>
                                    <p:anim calcmode="lin" valueType="num">
                                      <p:cBhvr additive="base">
                                        <p:cTn id="35" dur="500" fill="hold"/>
                                        <p:tgtEl>
                                          <p:spTgt spid="4608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60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6083">
                                            <p:txEl>
                                              <p:pRg st="6" end="6"/>
                                            </p:txEl>
                                          </p:spTgt>
                                        </p:tgtEl>
                                        <p:attrNameLst>
                                          <p:attrName>style.visibility</p:attrName>
                                        </p:attrNameLst>
                                      </p:cBhvr>
                                      <p:to>
                                        <p:strVal val="visible"/>
                                      </p:to>
                                    </p:set>
                                    <p:anim calcmode="lin" valueType="num">
                                      <p:cBhvr additive="base">
                                        <p:cTn id="41" dur="500" fill="hold"/>
                                        <p:tgtEl>
                                          <p:spTgt spid="4608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608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6083">
                                            <p:txEl>
                                              <p:pRg st="8" end="8"/>
                                            </p:txEl>
                                          </p:spTgt>
                                        </p:tgtEl>
                                        <p:attrNameLst>
                                          <p:attrName>style.visibility</p:attrName>
                                        </p:attrNameLst>
                                      </p:cBhvr>
                                      <p:to>
                                        <p:strVal val="visible"/>
                                      </p:to>
                                    </p:set>
                                    <p:anim calcmode="lin" valueType="num">
                                      <p:cBhvr additive="base">
                                        <p:cTn id="47" dur="500" fill="hold"/>
                                        <p:tgtEl>
                                          <p:spTgt spid="4608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608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381000"/>
          </a:xfrm>
        </p:spPr>
        <p:txBody>
          <a:bodyPr>
            <a:normAutofit fontScale="90000"/>
          </a:bodyPr>
          <a:lstStyle/>
          <a:p>
            <a:pPr algn="ctr"/>
            <a:r>
              <a:rPr lang="en-US" sz="2800" b="1" dirty="0" smtClean="0"/>
              <a:t>Production Possibilities Frontier (PPF)</a:t>
            </a:r>
            <a:endParaRPr lang="en-US" sz="2800" b="1" dirty="0"/>
          </a:p>
        </p:txBody>
      </p:sp>
      <p:sp>
        <p:nvSpPr>
          <p:cNvPr id="3" name="Content Placeholder 2"/>
          <p:cNvSpPr>
            <a:spLocks noGrp="1"/>
          </p:cNvSpPr>
          <p:nvPr>
            <p:ph sz="half" idx="1"/>
          </p:nvPr>
        </p:nvSpPr>
        <p:spPr/>
        <p:txBody>
          <a:bodyPr>
            <a:normAutofit fontScale="70000" lnSpcReduction="20000"/>
          </a:bodyPr>
          <a:lstStyle/>
          <a:p>
            <a:r>
              <a:rPr lang="en-US" dirty="0" smtClean="0"/>
              <a:t>The PPF: Demonstrates the maximum attainable combination of two products with a </a:t>
            </a:r>
            <a:r>
              <a:rPr lang="en-US" i="1" dirty="0" smtClean="0"/>
              <a:t>given</a:t>
            </a:r>
            <a:r>
              <a:rPr lang="en-US" dirty="0" smtClean="0"/>
              <a:t> technology and a </a:t>
            </a:r>
            <a:r>
              <a:rPr lang="en-US" i="1" dirty="0" smtClean="0"/>
              <a:t>given</a:t>
            </a:r>
            <a:r>
              <a:rPr lang="en-US" dirty="0" smtClean="0"/>
              <a:t> level of “factors of production”.</a:t>
            </a:r>
          </a:p>
          <a:p>
            <a:pPr>
              <a:buNone/>
            </a:pPr>
            <a:endParaRPr lang="en-US" dirty="0" smtClean="0"/>
          </a:p>
          <a:p>
            <a:r>
              <a:rPr lang="en-US" dirty="0" smtClean="0"/>
              <a:t>Factors of Production</a:t>
            </a:r>
          </a:p>
          <a:p>
            <a:pPr marL="0" indent="0">
              <a:buNone/>
            </a:pPr>
            <a:r>
              <a:rPr lang="en-US" dirty="0" smtClean="0">
                <a:solidFill>
                  <a:srgbClr val="0000FF"/>
                </a:solidFill>
              </a:rPr>
              <a:t>1.</a:t>
            </a:r>
          </a:p>
          <a:p>
            <a:pPr marL="0" indent="0">
              <a:buNone/>
            </a:pPr>
            <a:r>
              <a:rPr lang="en-US" dirty="0" smtClean="0">
                <a:solidFill>
                  <a:srgbClr val="0000FF"/>
                </a:solidFill>
              </a:rPr>
              <a:t>2.</a:t>
            </a:r>
          </a:p>
          <a:p>
            <a:pPr marL="0" indent="0">
              <a:buNone/>
            </a:pPr>
            <a:r>
              <a:rPr lang="en-US" dirty="0" smtClean="0">
                <a:solidFill>
                  <a:srgbClr val="0000FF"/>
                </a:solidFill>
              </a:rPr>
              <a:t>3.</a:t>
            </a:r>
          </a:p>
          <a:p>
            <a:pPr marL="0" indent="0">
              <a:buNone/>
            </a:pPr>
            <a:r>
              <a:rPr lang="en-US" dirty="0" smtClean="0">
                <a:solidFill>
                  <a:srgbClr val="0000FF"/>
                </a:solidFill>
              </a:rPr>
              <a:t>4.</a:t>
            </a:r>
          </a:p>
          <a:p>
            <a:pPr marL="0" indent="0">
              <a:buNone/>
            </a:pPr>
            <a:r>
              <a:rPr lang="en-US" dirty="0" smtClean="0">
                <a:solidFill>
                  <a:srgbClr val="0000FF"/>
                </a:solidFill>
              </a:rPr>
              <a:t>5.</a:t>
            </a:r>
          </a:p>
          <a:p>
            <a:pPr marL="514350" indent="-514350">
              <a:buFont typeface="+mj-lt"/>
              <a:buAutoNum type="arabicPeriod"/>
            </a:pPr>
            <a:endParaRPr lang="en-US" dirty="0" smtClean="0">
              <a:solidFill>
                <a:srgbClr val="0000FF"/>
              </a:solidFill>
            </a:endParaRPr>
          </a:p>
          <a:p>
            <a:pPr marL="514350" indent="-514350">
              <a:buFont typeface="+mj-lt"/>
              <a:buAutoNum type="arabicPeriod"/>
            </a:pPr>
            <a:endParaRPr lang="en-US" dirty="0" smtClean="0">
              <a:solidFill>
                <a:srgbClr val="0000FF"/>
              </a:solidFill>
            </a:endParaRPr>
          </a:p>
          <a:p>
            <a:pPr marL="514350" indent="-514350">
              <a:buFont typeface="+mj-lt"/>
              <a:buAutoNum type="arabicPeriod"/>
            </a:pPr>
            <a:endParaRPr lang="en-US" dirty="0" smtClean="0">
              <a:solidFill>
                <a:srgbClr val="0000FF"/>
              </a:solidFill>
            </a:endParaRPr>
          </a:p>
          <a:p>
            <a:pPr marL="514350" indent="-514350">
              <a:buFont typeface="+mj-lt"/>
              <a:buAutoNum type="arabicPeriod"/>
            </a:pPr>
            <a:endParaRPr lang="en-US" dirty="0">
              <a:solidFill>
                <a:srgbClr val="0000FF"/>
              </a:solidFill>
            </a:endParaRPr>
          </a:p>
        </p:txBody>
      </p:sp>
      <p:sp>
        <p:nvSpPr>
          <p:cNvPr id="6" name="Content Placeholder 5"/>
          <p:cNvSpPr>
            <a:spLocks noGrp="1"/>
          </p:cNvSpPr>
          <p:nvPr>
            <p:ph sz="half" idx="2"/>
          </p:nvPr>
        </p:nvSpPr>
        <p:spPr/>
        <p:txBody>
          <a:bodyPr>
            <a:normAutofit fontScale="70000" lnSpcReduction="20000"/>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676400"/>
            <a:ext cx="403860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8964" y="3276600"/>
            <a:ext cx="201930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58264" y="3276600"/>
            <a:ext cx="2028536"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8964" y="4876800"/>
            <a:ext cx="201930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58264" y="4876800"/>
            <a:ext cx="2028536"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389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533400"/>
            <a:ext cx="8229600" cy="609600"/>
          </a:xfrm>
        </p:spPr>
        <p:txBody>
          <a:bodyPr/>
          <a:lstStyle/>
          <a:p>
            <a:r>
              <a:rPr lang="en-US" sz="2400" u="sng" dirty="0" smtClean="0"/>
              <a:t>Applications of Comparative Advantage</a:t>
            </a:r>
            <a:endParaRPr lang="en-US" sz="2400" u="sng" dirty="0"/>
          </a:p>
        </p:txBody>
      </p:sp>
      <p:sp>
        <p:nvSpPr>
          <p:cNvPr id="48131" name="Rectangle 3"/>
          <p:cNvSpPr>
            <a:spLocks noGrp="1" noChangeArrowheads="1"/>
          </p:cNvSpPr>
          <p:nvPr>
            <p:ph type="body" idx="1"/>
          </p:nvPr>
        </p:nvSpPr>
        <p:spPr>
          <a:xfrm>
            <a:off x="457200" y="1600200"/>
            <a:ext cx="8229600" cy="5029200"/>
          </a:xfrm>
        </p:spPr>
        <p:txBody>
          <a:bodyPr/>
          <a:lstStyle/>
          <a:p>
            <a:pPr>
              <a:lnSpc>
                <a:spcPct val="80000"/>
              </a:lnSpc>
            </a:pPr>
            <a:endParaRPr lang="en-US" sz="1800" dirty="0" smtClean="0"/>
          </a:p>
          <a:p>
            <a:pPr>
              <a:lnSpc>
                <a:spcPct val="80000"/>
              </a:lnSpc>
            </a:pPr>
            <a:endParaRPr lang="en-US" sz="1800" dirty="0"/>
          </a:p>
          <a:p>
            <a:pPr>
              <a:lnSpc>
                <a:spcPct val="80000"/>
              </a:lnSpc>
            </a:pPr>
            <a:endParaRPr lang="en-US" sz="1800" dirty="0" smtClean="0"/>
          </a:p>
          <a:p>
            <a:pPr>
              <a:lnSpc>
                <a:spcPct val="80000"/>
              </a:lnSpc>
            </a:pPr>
            <a:endParaRPr lang="en-US" sz="1800" dirty="0"/>
          </a:p>
          <a:p>
            <a:pPr>
              <a:lnSpc>
                <a:spcPct val="80000"/>
              </a:lnSpc>
            </a:pPr>
            <a:endParaRPr lang="en-US" sz="1800" dirty="0" smtClean="0"/>
          </a:p>
          <a:p>
            <a:pPr>
              <a:lnSpc>
                <a:spcPct val="80000"/>
              </a:lnSpc>
            </a:pPr>
            <a:endParaRPr lang="en-US" sz="1800" dirty="0"/>
          </a:p>
          <a:p>
            <a:pPr>
              <a:lnSpc>
                <a:spcPct val="80000"/>
              </a:lnSpc>
            </a:pPr>
            <a:endParaRPr lang="en-US" sz="1800" dirty="0" smtClean="0"/>
          </a:p>
          <a:p>
            <a:pPr>
              <a:lnSpc>
                <a:spcPct val="80000"/>
              </a:lnSpc>
            </a:pPr>
            <a:endParaRPr lang="en-US" sz="1800" dirty="0"/>
          </a:p>
          <a:p>
            <a:pPr>
              <a:lnSpc>
                <a:spcPct val="80000"/>
              </a:lnSpc>
            </a:pPr>
            <a:endParaRPr lang="en-US" sz="1800" dirty="0" smtClean="0"/>
          </a:p>
          <a:p>
            <a:pPr marL="0" indent="0">
              <a:lnSpc>
                <a:spcPct val="80000"/>
              </a:lnSpc>
              <a:buNone/>
            </a:pPr>
            <a:endParaRPr lang="en-US" sz="1800" dirty="0"/>
          </a:p>
          <a:p>
            <a:pPr>
              <a:lnSpc>
                <a:spcPct val="80000"/>
              </a:lnSpc>
            </a:pPr>
            <a:endParaRPr lang="en-US" sz="1800" dirty="0"/>
          </a:p>
          <a:p>
            <a:pPr>
              <a:lnSpc>
                <a:spcPct val="80000"/>
              </a:lnSpc>
            </a:pPr>
            <a:endParaRPr lang="en-US" sz="1800" dirty="0"/>
          </a:p>
          <a:p>
            <a:pPr>
              <a:lnSpc>
                <a:spcPct val="80000"/>
              </a:lnSpc>
            </a:pPr>
            <a:endParaRPr lang="en-US" sz="1800" dirty="0"/>
          </a:p>
          <a:p>
            <a:pPr>
              <a:lnSpc>
                <a:spcPct val="80000"/>
              </a:lnSpc>
            </a:pPr>
            <a:endParaRPr lang="en-US" sz="1800" dirty="0"/>
          </a:p>
          <a:p>
            <a:pPr>
              <a:lnSpc>
                <a:spcPct val="80000"/>
              </a:lnSpc>
            </a:pPr>
            <a:endParaRPr lang="en-US" sz="1800" dirty="0"/>
          </a:p>
          <a:p>
            <a:pPr>
              <a:lnSpc>
                <a:spcPct val="80000"/>
              </a:lnSpc>
            </a:pPr>
            <a:r>
              <a:rPr lang="en-US" sz="2000" dirty="0"/>
              <a:t>Another quote from Adam Smith:  </a:t>
            </a:r>
            <a:r>
              <a:rPr lang="en-US" sz="2000" i="1" dirty="0"/>
              <a:t>“It is the maxim of every prudent master of a family, never to attempt to make at home what it will cost him more to make than buy.”</a:t>
            </a:r>
            <a:r>
              <a:rPr lang="en-US" sz="2800" dirty="0"/>
              <a:t> </a:t>
            </a:r>
            <a:endParaRPr lang="en-US" sz="1800" dirty="0"/>
          </a:p>
          <a:p>
            <a:pPr>
              <a:lnSpc>
                <a:spcPct val="80000"/>
              </a:lnSpc>
            </a:pP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8131">
                                            <p:txEl>
                                              <p:pRg st="15" end="15"/>
                                            </p:txEl>
                                          </p:spTgt>
                                        </p:tgtEl>
                                        <p:attrNameLst>
                                          <p:attrName>style.visibility</p:attrName>
                                        </p:attrNameLst>
                                      </p:cBhvr>
                                      <p:to>
                                        <p:strVal val="visible"/>
                                      </p:to>
                                    </p:set>
                                    <p:animEffect transition="in" filter="checkerboard(across)">
                                      <p:cBhvr>
                                        <p:cTn id="7" dur="500"/>
                                        <p:tgtEl>
                                          <p:spTgt spid="48131">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33400" y="381000"/>
            <a:ext cx="8229600" cy="609600"/>
          </a:xfrm>
        </p:spPr>
        <p:txBody>
          <a:bodyPr/>
          <a:lstStyle/>
          <a:p>
            <a:pPr algn="ctr"/>
            <a:r>
              <a:rPr lang="en-US" sz="2800" b="1" dirty="0" smtClean="0"/>
              <a:t>Product and Factor Markets</a:t>
            </a:r>
            <a:endParaRPr lang="en-US" sz="2800" b="1" dirty="0"/>
          </a:p>
        </p:txBody>
      </p:sp>
      <p:sp>
        <p:nvSpPr>
          <p:cNvPr id="49155" name="Rectangle 3"/>
          <p:cNvSpPr>
            <a:spLocks noGrp="1" noChangeArrowheads="1"/>
          </p:cNvSpPr>
          <p:nvPr>
            <p:ph type="body" idx="1"/>
          </p:nvPr>
        </p:nvSpPr>
        <p:spPr>
          <a:xfrm>
            <a:off x="228600" y="1143000"/>
            <a:ext cx="8229600" cy="5257800"/>
          </a:xfrm>
        </p:spPr>
        <p:txBody>
          <a:bodyPr/>
          <a:lstStyle/>
          <a:p>
            <a:r>
              <a:rPr lang="en-US" sz="2000" dirty="0" smtClean="0"/>
              <a:t>Most trades are not direct, but instead occur in:</a:t>
            </a:r>
            <a:r>
              <a:rPr lang="en-US" sz="2000" dirty="0"/>
              <a:t>		</a:t>
            </a:r>
            <a:endParaRPr lang="en-US" sz="2400" dirty="0">
              <a:solidFill>
                <a:srgbClr val="0000FF"/>
              </a:solidFill>
            </a:endParaRPr>
          </a:p>
          <a:p>
            <a:r>
              <a:rPr lang="en-US" sz="2000" dirty="0" smtClean="0">
                <a:solidFill>
                  <a:schemeClr val="tx2"/>
                </a:solidFill>
              </a:rPr>
              <a:t>Two key groups operating in markets:  firms and households</a:t>
            </a:r>
          </a:p>
          <a:p>
            <a:r>
              <a:rPr lang="en-US" sz="2000" b="1" dirty="0" smtClean="0"/>
              <a:t>Product </a:t>
            </a:r>
            <a:r>
              <a:rPr lang="en-US" sz="2000" b="1" dirty="0"/>
              <a:t>markets</a:t>
            </a:r>
            <a:r>
              <a:rPr lang="en-US" sz="2000" dirty="0"/>
              <a:t> are markets for goods and services.</a:t>
            </a:r>
          </a:p>
          <a:p>
            <a:pPr marL="0" indent="0">
              <a:buNone/>
            </a:pPr>
            <a:endParaRPr lang="en-US" sz="2000" dirty="0"/>
          </a:p>
          <a:p>
            <a:endParaRPr lang="en-US" sz="2000" b="1" dirty="0" smtClean="0"/>
          </a:p>
          <a:p>
            <a:r>
              <a:rPr lang="en-US" sz="2000" b="1" dirty="0" smtClean="0"/>
              <a:t>Factor </a:t>
            </a:r>
            <a:r>
              <a:rPr lang="en-US" sz="2000" b="1" dirty="0"/>
              <a:t>markets</a:t>
            </a:r>
            <a:r>
              <a:rPr lang="en-US" sz="2000" dirty="0"/>
              <a:t> are markets for factors of production</a:t>
            </a:r>
          </a:p>
          <a:p>
            <a:pPr lvl="1"/>
            <a:r>
              <a:rPr lang="en-US" sz="1800" dirty="0"/>
              <a:t>Labor</a:t>
            </a:r>
          </a:p>
          <a:p>
            <a:pPr lvl="1"/>
            <a:endParaRPr lang="en-US" sz="1800" dirty="0"/>
          </a:p>
          <a:p>
            <a:pPr lvl="1"/>
            <a:r>
              <a:rPr lang="en-US" sz="1800" dirty="0"/>
              <a:t>Capital</a:t>
            </a:r>
          </a:p>
          <a:p>
            <a:pPr lvl="1"/>
            <a:endParaRPr lang="en-US" sz="1800" dirty="0"/>
          </a:p>
          <a:p>
            <a:pPr lvl="1"/>
            <a:r>
              <a:rPr lang="en-US" sz="1800" dirty="0"/>
              <a:t>Natural Resources</a:t>
            </a:r>
          </a:p>
          <a:p>
            <a:pPr lvl="1"/>
            <a:endParaRPr lang="en-US" sz="1800" dirty="0"/>
          </a:p>
          <a:p>
            <a:pPr lvl="1"/>
            <a:r>
              <a:rPr lang="en-US" sz="1800" dirty="0">
                <a:solidFill>
                  <a:schemeClr val="tx2"/>
                </a:solidFill>
              </a:rPr>
              <a:t>Entrepreneurial ability</a:t>
            </a:r>
          </a:p>
          <a:p>
            <a:pPr lvl="1"/>
            <a:endParaRPr lang="en-US" sz="2000"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 calcmode="lin" valueType="num">
                                      <p:cBhvr additive="base">
                                        <p:cTn id="7" dur="500" fill="hold"/>
                                        <p:tgtEl>
                                          <p:spTgt spid="491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155">
                                            <p:txEl>
                                              <p:pRg st="1" end="1"/>
                                            </p:txEl>
                                          </p:spTgt>
                                        </p:tgtEl>
                                        <p:attrNameLst>
                                          <p:attrName>style.visibility</p:attrName>
                                        </p:attrNameLst>
                                      </p:cBhvr>
                                      <p:to>
                                        <p:strVal val="visible"/>
                                      </p:to>
                                    </p:set>
                                    <p:anim calcmode="lin" valueType="num">
                                      <p:cBhvr additive="base">
                                        <p:cTn id="13" dur="500" fill="hold"/>
                                        <p:tgtEl>
                                          <p:spTgt spid="491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1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155">
                                            <p:txEl>
                                              <p:pRg st="2" end="2"/>
                                            </p:txEl>
                                          </p:spTgt>
                                        </p:tgtEl>
                                        <p:attrNameLst>
                                          <p:attrName>style.visibility</p:attrName>
                                        </p:attrNameLst>
                                      </p:cBhvr>
                                      <p:to>
                                        <p:strVal val="visible"/>
                                      </p:to>
                                    </p:set>
                                    <p:anim calcmode="lin" valueType="num">
                                      <p:cBhvr additive="base">
                                        <p:cTn id="19" dur="500" fill="hold"/>
                                        <p:tgtEl>
                                          <p:spTgt spid="491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1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9155">
                                            <p:txEl>
                                              <p:pRg st="5" end="5"/>
                                            </p:txEl>
                                          </p:spTgt>
                                        </p:tgtEl>
                                        <p:attrNameLst>
                                          <p:attrName>style.visibility</p:attrName>
                                        </p:attrNameLst>
                                      </p:cBhvr>
                                      <p:to>
                                        <p:strVal val="visible"/>
                                      </p:to>
                                    </p:set>
                                    <p:anim calcmode="lin" valueType="num">
                                      <p:cBhvr additive="base">
                                        <p:cTn id="25" dur="500" fill="hold"/>
                                        <p:tgtEl>
                                          <p:spTgt spid="4915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15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9155">
                                            <p:txEl>
                                              <p:pRg st="6" end="6"/>
                                            </p:txEl>
                                          </p:spTgt>
                                        </p:tgtEl>
                                        <p:attrNameLst>
                                          <p:attrName>style.visibility</p:attrName>
                                        </p:attrNameLst>
                                      </p:cBhvr>
                                      <p:to>
                                        <p:strVal val="visible"/>
                                      </p:to>
                                    </p:set>
                                    <p:anim calcmode="lin" valueType="num">
                                      <p:cBhvr additive="base">
                                        <p:cTn id="31" dur="500" fill="hold"/>
                                        <p:tgtEl>
                                          <p:spTgt spid="4915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915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9155">
                                            <p:txEl>
                                              <p:pRg st="8" end="8"/>
                                            </p:txEl>
                                          </p:spTgt>
                                        </p:tgtEl>
                                        <p:attrNameLst>
                                          <p:attrName>style.visibility</p:attrName>
                                        </p:attrNameLst>
                                      </p:cBhvr>
                                      <p:to>
                                        <p:strVal val="visible"/>
                                      </p:to>
                                    </p:set>
                                    <p:anim calcmode="lin" valueType="num">
                                      <p:cBhvr additive="base">
                                        <p:cTn id="37" dur="500" fill="hold"/>
                                        <p:tgtEl>
                                          <p:spTgt spid="4915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915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9155">
                                            <p:txEl>
                                              <p:pRg st="10" end="10"/>
                                            </p:txEl>
                                          </p:spTgt>
                                        </p:tgtEl>
                                        <p:attrNameLst>
                                          <p:attrName>style.visibility</p:attrName>
                                        </p:attrNameLst>
                                      </p:cBhvr>
                                      <p:to>
                                        <p:strVal val="visible"/>
                                      </p:to>
                                    </p:set>
                                    <p:anim calcmode="lin" valueType="num">
                                      <p:cBhvr additive="base">
                                        <p:cTn id="43" dur="500" fill="hold"/>
                                        <p:tgtEl>
                                          <p:spTgt spid="49155">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915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9155">
                                            <p:txEl>
                                              <p:pRg st="12" end="12"/>
                                            </p:txEl>
                                          </p:spTgt>
                                        </p:tgtEl>
                                        <p:attrNameLst>
                                          <p:attrName>style.visibility</p:attrName>
                                        </p:attrNameLst>
                                      </p:cBhvr>
                                      <p:to>
                                        <p:strVal val="visible"/>
                                      </p:to>
                                    </p:set>
                                    <p:anim calcmode="lin" valueType="num">
                                      <p:cBhvr additive="base">
                                        <p:cTn id="49" dur="500" fill="hold"/>
                                        <p:tgtEl>
                                          <p:spTgt spid="49155">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915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Line 45"/>
          <p:cNvSpPr>
            <a:spLocks noChangeShapeType="1"/>
          </p:cNvSpPr>
          <p:nvPr/>
        </p:nvSpPr>
        <p:spPr bwMode="auto">
          <a:xfrm>
            <a:off x="1981200" y="6096000"/>
            <a:ext cx="54102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4" name="Line 47"/>
          <p:cNvSpPr>
            <a:spLocks noChangeShapeType="1"/>
          </p:cNvSpPr>
          <p:nvPr/>
        </p:nvSpPr>
        <p:spPr bwMode="auto">
          <a:xfrm flipV="1">
            <a:off x="1988321" y="2054880"/>
            <a:ext cx="0" cy="4041119"/>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5" name="Text Box 48"/>
          <p:cNvSpPr txBox="1">
            <a:spLocks noChangeArrowheads="1"/>
          </p:cNvSpPr>
          <p:nvPr/>
        </p:nvSpPr>
        <p:spPr bwMode="auto">
          <a:xfrm>
            <a:off x="1143000" y="2065454"/>
            <a:ext cx="7232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b="1" dirty="0"/>
              <a:t>Corn</a:t>
            </a:r>
          </a:p>
        </p:txBody>
      </p:sp>
      <p:sp>
        <p:nvSpPr>
          <p:cNvPr id="5126" name="Text Box 49"/>
          <p:cNvSpPr txBox="1">
            <a:spLocks noChangeArrowheads="1"/>
          </p:cNvSpPr>
          <p:nvPr/>
        </p:nvSpPr>
        <p:spPr bwMode="auto">
          <a:xfrm>
            <a:off x="7624651" y="5867400"/>
            <a:ext cx="9285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b="1" dirty="0"/>
              <a:t>Trucks</a:t>
            </a:r>
          </a:p>
        </p:txBody>
      </p:sp>
      <p:pic>
        <p:nvPicPr>
          <p:cNvPr id="1027" name="Picture 3" descr="C:\Users\mike.nelson\AppData\Local\Microsoft\Windows\Temporary Internet Files\Content.IE5\JN7DHHH4\MC90033575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1594" y="2083333"/>
            <a:ext cx="462298" cy="3138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mike.nelson\AppData\Local\Microsoft\Windows\Temporary Internet Files\Content.IE5\JN7DHHH4\MC90038872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600" y="6353555"/>
            <a:ext cx="704575" cy="25755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Group 7"/>
          <p:cNvGraphicFramePr>
            <a:graphicFrameLocks noGrp="1"/>
          </p:cNvGraphicFramePr>
          <p:nvPr>
            <p:ph sz="half" idx="2"/>
            <p:extLst>
              <p:ext uri="{D42A27DB-BD31-4B8C-83A1-F6EECF244321}">
                <p14:modId xmlns:p14="http://schemas.microsoft.com/office/powerpoint/2010/main" val="3746798399"/>
              </p:ext>
            </p:extLst>
          </p:nvPr>
        </p:nvGraphicFramePr>
        <p:xfrm>
          <a:off x="5580794" y="1295400"/>
          <a:ext cx="3276601" cy="1308014"/>
        </p:xfrm>
        <a:graphic>
          <a:graphicData uri="http://schemas.openxmlformats.org/drawingml/2006/table">
            <a:tbl>
              <a:tblPr/>
              <a:tblGrid>
                <a:gridCol w="990600"/>
                <a:gridCol w="457200"/>
                <a:gridCol w="457200"/>
                <a:gridCol w="457200"/>
                <a:gridCol w="457200"/>
                <a:gridCol w="457201"/>
              </a:tblGrid>
              <a:tr h="41247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3709">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Trucks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83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Corn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Rectangle 1"/>
          <p:cNvSpPr/>
          <p:nvPr/>
        </p:nvSpPr>
        <p:spPr>
          <a:xfrm>
            <a:off x="551594" y="1066800"/>
            <a:ext cx="5029200" cy="646331"/>
          </a:xfrm>
          <a:prstGeom prst="rect">
            <a:avLst/>
          </a:prstGeom>
        </p:spPr>
        <p:txBody>
          <a:bodyPr wrap="square">
            <a:spAutoFit/>
          </a:bodyPr>
          <a:lstStyle/>
          <a:p>
            <a:r>
              <a:rPr lang="en-US" altLang="en-US" dirty="0"/>
              <a:t>Example:  A small country produces two goods:  corn (measured in bushels) and trucks.</a:t>
            </a:r>
            <a:endParaRPr lang="en-US" dirty="0"/>
          </a:p>
        </p:txBody>
      </p:sp>
      <p:sp>
        <p:nvSpPr>
          <p:cNvPr id="11" name="Title 1"/>
          <p:cNvSpPr>
            <a:spLocks noGrp="1"/>
          </p:cNvSpPr>
          <p:nvPr>
            <p:ph type="title"/>
          </p:nvPr>
        </p:nvSpPr>
        <p:spPr>
          <a:xfrm>
            <a:off x="457200" y="457200"/>
            <a:ext cx="8229600" cy="381000"/>
          </a:xfrm>
        </p:spPr>
        <p:txBody>
          <a:bodyPr>
            <a:normAutofit fontScale="90000"/>
          </a:bodyPr>
          <a:lstStyle/>
          <a:p>
            <a:pPr algn="ctr"/>
            <a:r>
              <a:rPr lang="en-US" sz="2800" b="1" dirty="0" smtClean="0"/>
              <a:t>Production Possibilities Frontier (PPF)</a:t>
            </a:r>
            <a:endParaRPr lang="en-US" sz="2800" b="1" dirty="0"/>
          </a:p>
        </p:txBody>
      </p:sp>
    </p:spTree>
    <p:extLst>
      <p:ext uri="{BB962C8B-B14F-4D97-AF65-F5344CB8AC3E}">
        <p14:creationId xmlns:p14="http://schemas.microsoft.com/office/powerpoint/2010/main" val="340908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457200" y="1219200"/>
            <a:ext cx="8229600" cy="5181600"/>
          </a:xfrm>
        </p:spPr>
        <p:txBody>
          <a:bodyPr/>
          <a:lstStyle/>
          <a:p>
            <a:pPr eaLnBrk="1" hangingPunct="1"/>
            <a:r>
              <a:rPr lang="en-US" altLang="en-US" sz="2000" dirty="0" smtClean="0"/>
              <a:t>Production is </a:t>
            </a:r>
            <a:r>
              <a:rPr lang="en-US" altLang="en-US" sz="2000" i="1" dirty="0" smtClean="0"/>
              <a:t>efficient</a:t>
            </a:r>
            <a:r>
              <a:rPr lang="en-US" altLang="en-US" sz="2000" dirty="0" smtClean="0"/>
              <a:t> at points on the curve.  This implies that the economy is getting all it can from its available scarce resources.</a:t>
            </a:r>
          </a:p>
          <a:p>
            <a:pPr eaLnBrk="1" hangingPunct="1">
              <a:buFont typeface="Wingdings" pitchFamily="2" charset="2"/>
              <a:buNone/>
            </a:pPr>
            <a:r>
              <a:rPr lang="en-US" altLang="en-US" sz="2000" dirty="0" smtClean="0"/>
              <a:t>			</a:t>
            </a:r>
            <a:r>
              <a:rPr lang="en-US" altLang="en-US" sz="2000" dirty="0" smtClean="0">
                <a:solidFill>
                  <a:srgbClr val="0000FF"/>
                </a:solidFill>
              </a:rPr>
              <a:t> </a:t>
            </a:r>
            <a:r>
              <a:rPr lang="en-US" altLang="en-US" sz="2000" dirty="0" smtClean="0"/>
              <a:t>	</a:t>
            </a:r>
            <a:r>
              <a:rPr lang="en-US" altLang="en-US" sz="2400" dirty="0" smtClean="0">
                <a:solidFill>
                  <a:srgbClr val="0000FF"/>
                </a:solidFill>
              </a:rPr>
              <a:t> </a:t>
            </a:r>
          </a:p>
          <a:p>
            <a:pPr eaLnBrk="1" hangingPunct="1"/>
            <a:r>
              <a:rPr lang="en-US" altLang="en-US" sz="2000" dirty="0" smtClean="0"/>
              <a:t>Production at a point inside the curve is </a:t>
            </a:r>
            <a:r>
              <a:rPr lang="en-US" altLang="en-US" sz="2000" i="1" dirty="0" smtClean="0"/>
              <a:t>inefficient</a:t>
            </a:r>
            <a:r>
              <a:rPr lang="en-US" altLang="en-US" sz="2000" dirty="0" smtClean="0"/>
              <a:t>.</a:t>
            </a:r>
            <a:r>
              <a:rPr lang="en-US" altLang="en-US" dirty="0" smtClean="0"/>
              <a:t> </a:t>
            </a:r>
          </a:p>
          <a:p>
            <a:pPr marL="0" indent="0" eaLnBrk="1" hangingPunct="1">
              <a:buNone/>
            </a:pPr>
            <a:r>
              <a:rPr lang="en-US" altLang="en-US" sz="2000" dirty="0" smtClean="0"/>
              <a:t>			</a:t>
            </a:r>
            <a:r>
              <a:rPr lang="en-US" altLang="en-US" sz="2000" dirty="0" smtClean="0">
                <a:solidFill>
                  <a:srgbClr val="0000FF"/>
                </a:solidFill>
              </a:rPr>
              <a:t> </a:t>
            </a:r>
          </a:p>
          <a:p>
            <a:pPr eaLnBrk="1" hangingPunct="1"/>
            <a:r>
              <a:rPr lang="en-US" altLang="en-US" sz="2000" dirty="0" smtClean="0"/>
              <a:t>Production at a point outside of the curve is not possible given the economy’s current level of resources and technology.</a:t>
            </a:r>
          </a:p>
          <a:p>
            <a:pPr eaLnBrk="1" hangingPunct="1">
              <a:buFont typeface="Wingdings" pitchFamily="2" charset="2"/>
              <a:buNone/>
            </a:pPr>
            <a:r>
              <a:rPr lang="en-US" altLang="en-US" sz="2000" dirty="0" smtClean="0"/>
              <a:t>			</a:t>
            </a:r>
            <a:endParaRPr lang="en-US" altLang="en-US" sz="2000" dirty="0" smtClean="0">
              <a:solidFill>
                <a:srgbClr val="0000FF"/>
              </a:solidFill>
            </a:endParaRPr>
          </a:p>
          <a:p>
            <a:pPr eaLnBrk="1" hangingPunct="1"/>
            <a:r>
              <a:rPr lang="en-US" altLang="en-US" sz="2000" dirty="0" smtClean="0"/>
              <a:t>PPFs show the tradeoffs that society faces.  These trade-offs are shown by the:</a:t>
            </a:r>
          </a:p>
          <a:p>
            <a:pPr eaLnBrk="1" hangingPunct="1">
              <a:buFont typeface="Wingdings" pitchFamily="2" charset="2"/>
              <a:buNone/>
            </a:pPr>
            <a:r>
              <a:rPr lang="en-US" altLang="en-US" sz="2400" dirty="0" smtClean="0"/>
              <a:t>			</a:t>
            </a:r>
            <a:endParaRPr lang="en-US" altLang="en-US" sz="2000" dirty="0" smtClean="0">
              <a:solidFill>
                <a:srgbClr val="0000FF"/>
              </a:solidFill>
            </a:endParaRPr>
          </a:p>
          <a:p>
            <a:pPr eaLnBrk="1" hangingPunct="1">
              <a:buFont typeface="Wingdings" pitchFamily="2" charset="2"/>
              <a:buNone/>
            </a:pPr>
            <a:endParaRPr lang="en-US" altLang="en-US" sz="2400" dirty="0" smtClean="0"/>
          </a:p>
          <a:p>
            <a:pPr eaLnBrk="1" hangingPunct="1"/>
            <a:endParaRPr lang="en-US" altLang="en-US" sz="2400" dirty="0" smtClean="0"/>
          </a:p>
          <a:p>
            <a:pPr lvl="1" eaLnBrk="1" hangingPunct="1">
              <a:buFont typeface="Wingdings" pitchFamily="2" charset="2"/>
              <a:buNone/>
            </a:pPr>
            <a:endParaRPr lang="en-US" altLang="en-US" sz="2400" dirty="0" smtClean="0"/>
          </a:p>
        </p:txBody>
      </p:sp>
      <p:sp>
        <p:nvSpPr>
          <p:cNvPr id="3" name="Title 1"/>
          <p:cNvSpPr>
            <a:spLocks noGrp="1"/>
          </p:cNvSpPr>
          <p:nvPr>
            <p:ph type="title"/>
          </p:nvPr>
        </p:nvSpPr>
        <p:spPr>
          <a:xfrm>
            <a:off x="457200" y="533400"/>
            <a:ext cx="8229600" cy="381000"/>
          </a:xfrm>
        </p:spPr>
        <p:txBody>
          <a:bodyPr>
            <a:normAutofit fontScale="90000"/>
          </a:bodyPr>
          <a:lstStyle/>
          <a:p>
            <a:pPr algn="ctr"/>
            <a:r>
              <a:rPr lang="en-US" sz="2800" b="1" dirty="0" smtClean="0"/>
              <a:t>Production Possibilities Frontier (PPF)</a:t>
            </a:r>
            <a:endParaRPr lang="en-US" sz="2800" b="1" dirty="0"/>
          </a:p>
        </p:txBody>
      </p:sp>
    </p:spTree>
    <p:extLst>
      <p:ext uri="{BB962C8B-B14F-4D97-AF65-F5344CB8AC3E}">
        <p14:creationId xmlns:p14="http://schemas.microsoft.com/office/powerpoint/2010/main" val="23563017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 calcmode="lin" valueType="num">
                                      <p:cBhvr additive="base">
                                        <p:cTn id="7" dur="5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603">
                                            <p:txEl>
                                              <p:pRg st="1" end="1"/>
                                            </p:txEl>
                                          </p:spTgt>
                                        </p:tgtEl>
                                        <p:attrNameLst>
                                          <p:attrName>style.visibility</p:attrName>
                                        </p:attrNameLst>
                                      </p:cBhvr>
                                      <p:to>
                                        <p:strVal val="visible"/>
                                      </p:to>
                                    </p:set>
                                    <p:anim calcmode="lin" valueType="num">
                                      <p:cBhvr additive="base">
                                        <p:cTn id="13" dur="5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6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603">
                                            <p:txEl>
                                              <p:pRg st="2" end="2"/>
                                            </p:txEl>
                                          </p:spTgt>
                                        </p:tgtEl>
                                        <p:attrNameLst>
                                          <p:attrName>style.visibility</p:attrName>
                                        </p:attrNameLst>
                                      </p:cBhvr>
                                      <p:to>
                                        <p:strVal val="visible"/>
                                      </p:to>
                                    </p:set>
                                    <p:anim calcmode="lin" valueType="num">
                                      <p:cBhvr additive="base">
                                        <p:cTn id="19" dur="5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6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603">
                                            <p:txEl>
                                              <p:pRg st="3" end="3"/>
                                            </p:txEl>
                                          </p:spTgt>
                                        </p:tgtEl>
                                        <p:attrNameLst>
                                          <p:attrName>style.visibility</p:attrName>
                                        </p:attrNameLst>
                                      </p:cBhvr>
                                      <p:to>
                                        <p:strVal val="visible"/>
                                      </p:to>
                                    </p:set>
                                    <p:anim calcmode="lin" valueType="num">
                                      <p:cBhvr additive="base">
                                        <p:cTn id="25" dur="5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6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5603">
                                            <p:txEl>
                                              <p:pRg st="4" end="4"/>
                                            </p:txEl>
                                          </p:spTgt>
                                        </p:tgtEl>
                                        <p:attrNameLst>
                                          <p:attrName>style.visibility</p:attrName>
                                        </p:attrNameLst>
                                      </p:cBhvr>
                                      <p:to>
                                        <p:strVal val="visible"/>
                                      </p:to>
                                    </p:set>
                                    <p:anim calcmode="lin" valueType="num">
                                      <p:cBhvr additive="base">
                                        <p:cTn id="31" dur="500" fill="hold"/>
                                        <p:tgtEl>
                                          <p:spTgt spid="2560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6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5603">
                                            <p:txEl>
                                              <p:pRg st="5" end="5"/>
                                            </p:txEl>
                                          </p:spTgt>
                                        </p:tgtEl>
                                        <p:attrNameLst>
                                          <p:attrName>style.visibility</p:attrName>
                                        </p:attrNameLst>
                                      </p:cBhvr>
                                      <p:to>
                                        <p:strVal val="visible"/>
                                      </p:to>
                                    </p:set>
                                    <p:anim calcmode="lin" valueType="num">
                                      <p:cBhvr additive="base">
                                        <p:cTn id="37" dur="500" fill="hold"/>
                                        <p:tgtEl>
                                          <p:spTgt spid="2560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56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5603">
                                            <p:txEl>
                                              <p:pRg st="6" end="6"/>
                                            </p:txEl>
                                          </p:spTgt>
                                        </p:tgtEl>
                                        <p:attrNameLst>
                                          <p:attrName>style.visibility</p:attrName>
                                        </p:attrNameLst>
                                      </p:cBhvr>
                                      <p:to>
                                        <p:strVal val="visible"/>
                                      </p:to>
                                    </p:set>
                                    <p:anim calcmode="lin" valueType="num">
                                      <p:cBhvr additive="base">
                                        <p:cTn id="43" dur="500" fill="hold"/>
                                        <p:tgtEl>
                                          <p:spTgt spid="2560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560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5603">
                                            <p:txEl>
                                              <p:pRg st="7" end="7"/>
                                            </p:txEl>
                                          </p:spTgt>
                                        </p:tgtEl>
                                        <p:attrNameLst>
                                          <p:attrName>style.visibility</p:attrName>
                                        </p:attrNameLst>
                                      </p:cBhvr>
                                      <p:to>
                                        <p:strVal val="visible"/>
                                      </p:to>
                                    </p:set>
                                    <p:anim calcmode="lin" valueType="num">
                                      <p:cBhvr additive="base">
                                        <p:cTn id="49" dur="500" fill="hold"/>
                                        <p:tgtEl>
                                          <p:spTgt spid="2560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560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457200" y="914400"/>
            <a:ext cx="8229600" cy="5715000"/>
          </a:xfrm>
        </p:spPr>
        <p:txBody>
          <a:bodyPr/>
          <a:lstStyle/>
          <a:p>
            <a:pPr eaLnBrk="1" hangingPunct="1"/>
            <a:r>
              <a:rPr lang="en-US" altLang="en-US" sz="2000" dirty="0" smtClean="0"/>
              <a:t>The PPF shows the opportunity cost of producing each of the goods.  The </a:t>
            </a:r>
            <a:r>
              <a:rPr lang="en-US" altLang="en-US" sz="2000" dirty="0" err="1" smtClean="0"/>
              <a:t>o.c</a:t>
            </a:r>
            <a:r>
              <a:rPr lang="en-US" altLang="en-US" sz="2000" dirty="0" smtClean="0"/>
              <a:t>. of 10 trucks between A and B (from 0 trucks to 10 trucks) is</a:t>
            </a:r>
          </a:p>
          <a:p>
            <a:pPr eaLnBrk="1" hangingPunct="1">
              <a:buFont typeface="Wingdings" pitchFamily="2" charset="2"/>
              <a:buNone/>
            </a:pPr>
            <a:r>
              <a:rPr lang="en-US" altLang="en-US" sz="2000" dirty="0" smtClean="0"/>
              <a:t>			</a:t>
            </a:r>
            <a:r>
              <a:rPr lang="en-US" altLang="en-US" sz="2400" dirty="0" smtClean="0">
                <a:solidFill>
                  <a:srgbClr val="0000FF"/>
                </a:solidFill>
              </a:rPr>
              <a:t> </a:t>
            </a:r>
            <a:r>
              <a:rPr lang="en-US" altLang="en-US" sz="2000" dirty="0" smtClean="0"/>
              <a:t> </a:t>
            </a:r>
          </a:p>
          <a:p>
            <a:pPr eaLnBrk="1" hangingPunct="1"/>
            <a:r>
              <a:rPr lang="en-US" altLang="en-US" sz="2000" dirty="0" smtClean="0"/>
              <a:t>The </a:t>
            </a:r>
            <a:r>
              <a:rPr lang="en-US" altLang="en-US" sz="2000" dirty="0" err="1" smtClean="0"/>
              <a:t>o.c</a:t>
            </a:r>
            <a:r>
              <a:rPr lang="en-US" altLang="en-US" sz="2000" dirty="0" smtClean="0"/>
              <a:t>. of 10 trucks between B and C (from 10 trucks to 20 trucks) is	</a:t>
            </a:r>
          </a:p>
          <a:p>
            <a:pPr eaLnBrk="1" hangingPunct="1">
              <a:buFont typeface="Wingdings" pitchFamily="2" charset="2"/>
              <a:buNone/>
            </a:pPr>
            <a:r>
              <a:rPr lang="en-US" altLang="en-US" sz="2400" dirty="0" smtClean="0">
                <a:solidFill>
                  <a:srgbClr val="0000FF"/>
                </a:solidFill>
              </a:rPr>
              <a:t>			 </a:t>
            </a:r>
          </a:p>
          <a:p>
            <a:pPr eaLnBrk="1" hangingPunct="1"/>
            <a:r>
              <a:rPr lang="en-US" altLang="en-US" sz="2000" dirty="0" smtClean="0"/>
              <a:t>The </a:t>
            </a:r>
            <a:r>
              <a:rPr lang="en-US" altLang="en-US" sz="2000" dirty="0" err="1" smtClean="0"/>
              <a:t>o.c</a:t>
            </a:r>
            <a:r>
              <a:rPr lang="en-US" altLang="en-US" sz="2000" dirty="0" smtClean="0"/>
              <a:t>. of 10 trucks between C and D (from 20 trucks to 30 trucks) is		</a:t>
            </a:r>
          </a:p>
          <a:p>
            <a:pPr eaLnBrk="1" hangingPunct="1">
              <a:buFont typeface="Wingdings" pitchFamily="2" charset="2"/>
              <a:buNone/>
            </a:pPr>
            <a:r>
              <a:rPr lang="en-US" altLang="en-US" sz="2000" dirty="0" smtClean="0">
                <a:solidFill>
                  <a:srgbClr val="0000FF"/>
                </a:solidFill>
              </a:rPr>
              <a:t>		</a:t>
            </a:r>
            <a:r>
              <a:rPr lang="en-US" altLang="en-US" sz="2400" dirty="0" smtClean="0">
                <a:solidFill>
                  <a:srgbClr val="0000FF"/>
                </a:solidFill>
              </a:rPr>
              <a:t>	 </a:t>
            </a:r>
          </a:p>
          <a:p>
            <a:pPr eaLnBrk="1" hangingPunct="1"/>
            <a:r>
              <a:rPr lang="en-US" altLang="en-US" sz="2000" dirty="0" smtClean="0"/>
              <a:t>The </a:t>
            </a:r>
            <a:r>
              <a:rPr lang="en-US" altLang="en-US" sz="2000" dirty="0" err="1" smtClean="0"/>
              <a:t>o.c</a:t>
            </a:r>
            <a:r>
              <a:rPr lang="en-US" altLang="en-US" sz="2000" dirty="0" smtClean="0"/>
              <a:t>. of 10 trucks between D and E (from 30 trucks to 40 trucks) is		</a:t>
            </a:r>
          </a:p>
          <a:p>
            <a:pPr eaLnBrk="1" hangingPunct="1">
              <a:buFont typeface="Wingdings" pitchFamily="2" charset="2"/>
              <a:buNone/>
            </a:pPr>
            <a:r>
              <a:rPr lang="en-US" altLang="en-US" sz="2000" dirty="0" smtClean="0">
                <a:solidFill>
                  <a:srgbClr val="0000FF"/>
                </a:solidFill>
              </a:rPr>
              <a:t>			</a:t>
            </a:r>
            <a:r>
              <a:rPr lang="en-US" altLang="en-US" sz="2400" dirty="0" smtClean="0">
                <a:solidFill>
                  <a:srgbClr val="0000FF"/>
                </a:solidFill>
              </a:rPr>
              <a:t> </a:t>
            </a:r>
          </a:p>
          <a:p>
            <a:pPr eaLnBrk="1" hangingPunct="1"/>
            <a:r>
              <a:rPr lang="en-US" altLang="en-US" sz="2000" dirty="0" smtClean="0"/>
              <a:t>Note that the opportunity cost of the good on the horizontal axis is shown by the:</a:t>
            </a:r>
          </a:p>
          <a:p>
            <a:pPr eaLnBrk="1" hangingPunct="1">
              <a:buFont typeface="Wingdings" pitchFamily="2" charset="2"/>
              <a:buNone/>
            </a:pPr>
            <a:r>
              <a:rPr lang="en-US" altLang="en-US" sz="2000" dirty="0" smtClean="0"/>
              <a:t>			</a:t>
            </a:r>
            <a:r>
              <a:rPr lang="en-US" altLang="en-US" sz="2400" dirty="0" smtClean="0">
                <a:solidFill>
                  <a:srgbClr val="0000FF"/>
                </a:solidFill>
              </a:rPr>
              <a:t> </a:t>
            </a:r>
          </a:p>
          <a:p>
            <a:pPr eaLnBrk="1" hangingPunct="1">
              <a:buFont typeface="Wingdings" pitchFamily="2" charset="2"/>
              <a:buNone/>
            </a:pPr>
            <a:endParaRPr lang="en-US" altLang="en-US" sz="2400" dirty="0" smtClean="0">
              <a:solidFill>
                <a:srgbClr val="0000FF"/>
              </a:solidFill>
            </a:endParaRPr>
          </a:p>
          <a:p>
            <a:pPr eaLnBrk="1" hangingPunct="1">
              <a:buFont typeface="Wingdings" pitchFamily="2" charset="2"/>
              <a:buNone/>
            </a:pPr>
            <a:endParaRPr lang="en-US" altLang="en-US" sz="2400" dirty="0" smtClean="0">
              <a:solidFill>
                <a:srgbClr val="0000FF"/>
              </a:solidFill>
            </a:endParaRPr>
          </a:p>
        </p:txBody>
      </p:sp>
      <p:sp>
        <p:nvSpPr>
          <p:cNvPr id="3" name="Title 1"/>
          <p:cNvSpPr>
            <a:spLocks noGrp="1"/>
          </p:cNvSpPr>
          <p:nvPr>
            <p:ph type="title"/>
          </p:nvPr>
        </p:nvSpPr>
        <p:spPr>
          <a:xfrm>
            <a:off x="457200" y="457200"/>
            <a:ext cx="8229600" cy="381000"/>
          </a:xfrm>
        </p:spPr>
        <p:txBody>
          <a:bodyPr>
            <a:normAutofit fontScale="90000"/>
          </a:bodyPr>
          <a:lstStyle/>
          <a:p>
            <a:pPr algn="ctr"/>
            <a:r>
              <a:rPr lang="en-US" sz="2800" b="1" dirty="0" smtClean="0"/>
              <a:t>Production Possibilities Frontier (PPF)</a:t>
            </a:r>
            <a:endParaRPr lang="en-US" sz="2800" b="1" dirty="0"/>
          </a:p>
        </p:txBody>
      </p:sp>
    </p:spTree>
    <p:extLst>
      <p:ext uri="{BB962C8B-B14F-4D97-AF65-F5344CB8AC3E}">
        <p14:creationId xmlns:p14="http://schemas.microsoft.com/office/powerpoint/2010/main" val="35589512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fade">
                                      <p:cBhvr>
                                        <p:cTn id="12" dur="500"/>
                                        <p:tgtEl>
                                          <p:spTgt spid="24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fade">
                                      <p:cBhvr>
                                        <p:cTn id="17" dur="500"/>
                                        <p:tgtEl>
                                          <p:spTgt spid="245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Effect transition="in" filter="fade">
                                      <p:cBhvr>
                                        <p:cTn id="22" dur="500"/>
                                        <p:tgtEl>
                                          <p:spTgt spid="245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579">
                                            <p:txEl>
                                              <p:pRg st="4" end="4"/>
                                            </p:txEl>
                                          </p:spTgt>
                                        </p:tgtEl>
                                        <p:attrNameLst>
                                          <p:attrName>style.visibility</p:attrName>
                                        </p:attrNameLst>
                                      </p:cBhvr>
                                      <p:to>
                                        <p:strVal val="visible"/>
                                      </p:to>
                                    </p:set>
                                    <p:animEffect transition="in" filter="fade">
                                      <p:cBhvr>
                                        <p:cTn id="27" dur="500"/>
                                        <p:tgtEl>
                                          <p:spTgt spid="2457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579">
                                            <p:txEl>
                                              <p:pRg st="5" end="5"/>
                                            </p:txEl>
                                          </p:spTgt>
                                        </p:tgtEl>
                                        <p:attrNameLst>
                                          <p:attrName>style.visibility</p:attrName>
                                        </p:attrNameLst>
                                      </p:cBhvr>
                                      <p:to>
                                        <p:strVal val="visible"/>
                                      </p:to>
                                    </p:set>
                                    <p:animEffect transition="in" filter="fade">
                                      <p:cBhvr>
                                        <p:cTn id="32" dur="500"/>
                                        <p:tgtEl>
                                          <p:spTgt spid="2457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4579">
                                            <p:txEl>
                                              <p:pRg st="6" end="6"/>
                                            </p:txEl>
                                          </p:spTgt>
                                        </p:tgtEl>
                                        <p:attrNameLst>
                                          <p:attrName>style.visibility</p:attrName>
                                        </p:attrNameLst>
                                      </p:cBhvr>
                                      <p:to>
                                        <p:strVal val="visible"/>
                                      </p:to>
                                    </p:set>
                                    <p:animEffect transition="in" filter="fade">
                                      <p:cBhvr>
                                        <p:cTn id="37" dur="500"/>
                                        <p:tgtEl>
                                          <p:spTgt spid="2457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4579">
                                            <p:txEl>
                                              <p:pRg st="7" end="7"/>
                                            </p:txEl>
                                          </p:spTgt>
                                        </p:tgtEl>
                                        <p:attrNameLst>
                                          <p:attrName>style.visibility</p:attrName>
                                        </p:attrNameLst>
                                      </p:cBhvr>
                                      <p:to>
                                        <p:strVal val="visible"/>
                                      </p:to>
                                    </p:set>
                                    <p:animEffect transition="in" filter="fade">
                                      <p:cBhvr>
                                        <p:cTn id="42" dur="500"/>
                                        <p:tgtEl>
                                          <p:spTgt spid="2457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4579">
                                            <p:txEl>
                                              <p:pRg st="8" end="8"/>
                                            </p:txEl>
                                          </p:spTgt>
                                        </p:tgtEl>
                                        <p:attrNameLst>
                                          <p:attrName>style.visibility</p:attrName>
                                        </p:attrNameLst>
                                      </p:cBhvr>
                                      <p:to>
                                        <p:strVal val="visible"/>
                                      </p:to>
                                    </p:set>
                                    <p:animEffect transition="in" filter="fade">
                                      <p:cBhvr>
                                        <p:cTn id="47" dur="500"/>
                                        <p:tgtEl>
                                          <p:spTgt spid="2457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4579">
                                            <p:txEl>
                                              <p:pRg st="9" end="9"/>
                                            </p:txEl>
                                          </p:spTgt>
                                        </p:tgtEl>
                                        <p:attrNameLst>
                                          <p:attrName>style.visibility</p:attrName>
                                        </p:attrNameLst>
                                      </p:cBhvr>
                                      <p:to>
                                        <p:strVal val="visible"/>
                                      </p:to>
                                    </p:set>
                                    <p:animEffect transition="in" filter="fade">
                                      <p:cBhvr>
                                        <p:cTn id="52" dur="500"/>
                                        <p:tgtEl>
                                          <p:spTgt spid="2457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457200" y="1219200"/>
            <a:ext cx="8229600" cy="5105400"/>
          </a:xfrm>
        </p:spPr>
        <p:txBody>
          <a:bodyPr/>
          <a:lstStyle/>
          <a:p>
            <a:pPr eaLnBrk="1" hangingPunct="1"/>
            <a:r>
              <a:rPr lang="en-US" altLang="en-US" sz="2000" dirty="0" smtClean="0"/>
              <a:t>With a PPF that is bowed outward from the origin (“concave”), what happens to the opportunity cost of trucks (in terms of corn) as the country produces more trucks and fewer bushels of corn?</a:t>
            </a:r>
          </a:p>
          <a:p>
            <a:pPr eaLnBrk="1" hangingPunct="1">
              <a:buFont typeface="Wingdings" pitchFamily="2" charset="2"/>
              <a:buNone/>
            </a:pPr>
            <a:r>
              <a:rPr lang="en-US" altLang="en-US" sz="2000" dirty="0" smtClean="0"/>
              <a:t>		</a:t>
            </a:r>
            <a:r>
              <a:rPr lang="en-US" altLang="en-US" sz="2400" dirty="0" smtClean="0">
                <a:solidFill>
                  <a:srgbClr val="0000FF"/>
                </a:solidFill>
              </a:rPr>
              <a:t> </a:t>
            </a:r>
          </a:p>
          <a:p>
            <a:pPr eaLnBrk="1" hangingPunct="1"/>
            <a:r>
              <a:rPr lang="en-US" altLang="en-US" sz="2000" dirty="0" smtClean="0"/>
              <a:t>Why does this happen?</a:t>
            </a:r>
          </a:p>
          <a:p>
            <a:pPr eaLnBrk="1" hangingPunct="1">
              <a:buFont typeface="Wingdings" pitchFamily="2" charset="2"/>
              <a:buNone/>
            </a:pPr>
            <a:r>
              <a:rPr lang="en-US" altLang="en-US" sz="2000" dirty="0" smtClean="0"/>
              <a:t>			</a:t>
            </a:r>
            <a:r>
              <a:rPr lang="en-US" altLang="en-US" sz="2400" dirty="0" smtClean="0">
                <a:solidFill>
                  <a:srgbClr val="0000FF"/>
                </a:solidFill>
              </a:rPr>
              <a:t> </a:t>
            </a:r>
          </a:p>
          <a:p>
            <a:pPr eaLnBrk="1" hangingPunct="1"/>
            <a:r>
              <a:rPr lang="en-US" altLang="en-US" sz="2000" dirty="0" smtClean="0"/>
              <a:t>What does that mean?</a:t>
            </a:r>
          </a:p>
          <a:p>
            <a:pPr marL="0" indent="0" eaLnBrk="1" hangingPunct="1">
              <a:buNone/>
            </a:pPr>
            <a:r>
              <a:rPr lang="en-US" altLang="en-US" sz="2000" dirty="0" smtClean="0"/>
              <a:t>	</a:t>
            </a:r>
            <a:endParaRPr lang="en-US" altLang="en-US" sz="2000" dirty="0" smtClean="0">
              <a:solidFill>
                <a:schemeClr val="bg2">
                  <a:lumMod val="60000"/>
                  <a:lumOff val="40000"/>
                </a:schemeClr>
              </a:solidFill>
            </a:endParaRPr>
          </a:p>
          <a:p>
            <a:pPr eaLnBrk="1" hangingPunct="1">
              <a:buFont typeface="Wingdings" pitchFamily="2" charset="2"/>
              <a:buNone/>
            </a:pPr>
            <a:endParaRPr lang="en-US" altLang="en-US" sz="2000" dirty="0" smtClean="0"/>
          </a:p>
          <a:p>
            <a:pPr eaLnBrk="1" hangingPunct="1"/>
            <a:r>
              <a:rPr lang="en-US" altLang="en-US" sz="2000" dirty="0" smtClean="0"/>
              <a:t>What would a PPF look like if resources were equally well-suited to the production of both goods?</a:t>
            </a:r>
          </a:p>
          <a:p>
            <a:pPr eaLnBrk="1" hangingPunct="1">
              <a:buFont typeface="Wingdings" pitchFamily="2" charset="2"/>
              <a:buNone/>
            </a:pPr>
            <a:r>
              <a:rPr lang="en-US" altLang="en-US" sz="2000" dirty="0" smtClean="0"/>
              <a:t>			</a:t>
            </a:r>
            <a:r>
              <a:rPr lang="en-US" altLang="en-US" sz="2400" dirty="0" smtClean="0">
                <a:solidFill>
                  <a:srgbClr val="0000FF"/>
                </a:solidFill>
              </a:rPr>
              <a:t> </a:t>
            </a:r>
            <a:endParaRPr lang="en-US" altLang="en-US" sz="2400" dirty="0" smtClean="0"/>
          </a:p>
        </p:txBody>
      </p:sp>
      <p:sp>
        <p:nvSpPr>
          <p:cNvPr id="3" name="Title 1"/>
          <p:cNvSpPr>
            <a:spLocks noGrp="1"/>
          </p:cNvSpPr>
          <p:nvPr>
            <p:ph type="title"/>
          </p:nvPr>
        </p:nvSpPr>
        <p:spPr>
          <a:xfrm>
            <a:off x="457200" y="457200"/>
            <a:ext cx="8229600" cy="381000"/>
          </a:xfrm>
        </p:spPr>
        <p:txBody>
          <a:bodyPr>
            <a:normAutofit fontScale="90000"/>
          </a:bodyPr>
          <a:lstStyle/>
          <a:p>
            <a:pPr algn="ctr"/>
            <a:r>
              <a:rPr lang="en-US" sz="2800" b="1" dirty="0" smtClean="0"/>
              <a:t>Production Possibilities Frontier (PPF)</a:t>
            </a:r>
            <a:endParaRPr lang="en-US" sz="2800" b="1" dirty="0"/>
          </a:p>
        </p:txBody>
      </p:sp>
    </p:spTree>
    <p:extLst>
      <p:ext uri="{BB962C8B-B14F-4D97-AF65-F5344CB8AC3E}">
        <p14:creationId xmlns:p14="http://schemas.microsoft.com/office/powerpoint/2010/main" val="21776868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fade">
                                      <p:cBhvr>
                                        <p:cTn id="12" dur="500"/>
                                        <p:tgtEl>
                                          <p:spTgt spid="26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fade">
                                      <p:cBhvr>
                                        <p:cTn id="17" dur="500"/>
                                        <p:tgtEl>
                                          <p:spTgt spid="266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627">
                                            <p:txEl>
                                              <p:pRg st="3" end="3"/>
                                            </p:txEl>
                                          </p:spTgt>
                                        </p:tgtEl>
                                        <p:attrNameLst>
                                          <p:attrName>style.visibility</p:attrName>
                                        </p:attrNameLst>
                                      </p:cBhvr>
                                      <p:to>
                                        <p:strVal val="visible"/>
                                      </p:to>
                                    </p:set>
                                    <p:animEffect transition="in" filter="fade">
                                      <p:cBhvr>
                                        <p:cTn id="22" dur="500"/>
                                        <p:tgtEl>
                                          <p:spTgt spid="266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627">
                                            <p:txEl>
                                              <p:pRg st="4" end="4"/>
                                            </p:txEl>
                                          </p:spTgt>
                                        </p:tgtEl>
                                        <p:attrNameLst>
                                          <p:attrName>style.visibility</p:attrName>
                                        </p:attrNameLst>
                                      </p:cBhvr>
                                      <p:to>
                                        <p:strVal val="visible"/>
                                      </p:to>
                                    </p:set>
                                    <p:animEffect transition="in" filter="fade">
                                      <p:cBhvr>
                                        <p:cTn id="27" dur="500"/>
                                        <p:tgtEl>
                                          <p:spTgt spid="266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627">
                                            <p:txEl>
                                              <p:pRg st="5" end="5"/>
                                            </p:txEl>
                                          </p:spTgt>
                                        </p:tgtEl>
                                        <p:attrNameLst>
                                          <p:attrName>style.visibility</p:attrName>
                                        </p:attrNameLst>
                                      </p:cBhvr>
                                      <p:to>
                                        <p:strVal val="visible"/>
                                      </p:to>
                                    </p:set>
                                    <p:animEffect transition="in" filter="fade">
                                      <p:cBhvr>
                                        <p:cTn id="32" dur="500"/>
                                        <p:tgtEl>
                                          <p:spTgt spid="266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627">
                                            <p:txEl>
                                              <p:pRg st="7" end="7"/>
                                            </p:txEl>
                                          </p:spTgt>
                                        </p:tgtEl>
                                        <p:attrNameLst>
                                          <p:attrName>style.visibility</p:attrName>
                                        </p:attrNameLst>
                                      </p:cBhvr>
                                      <p:to>
                                        <p:strVal val="visible"/>
                                      </p:to>
                                    </p:set>
                                    <p:animEffect transition="in" filter="fade">
                                      <p:cBhvr>
                                        <p:cTn id="37" dur="500"/>
                                        <p:tgtEl>
                                          <p:spTgt spid="2662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6627">
                                            <p:txEl>
                                              <p:pRg st="8" end="8"/>
                                            </p:txEl>
                                          </p:spTgt>
                                        </p:tgtEl>
                                        <p:attrNameLst>
                                          <p:attrName>style.visibility</p:attrName>
                                        </p:attrNameLst>
                                      </p:cBhvr>
                                      <p:to>
                                        <p:strVal val="visible"/>
                                      </p:to>
                                    </p:set>
                                    <p:animEffect transition="in" filter="fade">
                                      <p:cBhvr>
                                        <p:cTn id="42" dur="500"/>
                                        <p:tgtEl>
                                          <p:spTgt spid="266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33400"/>
          </a:xfrm>
        </p:spPr>
        <p:txBody>
          <a:bodyPr>
            <a:normAutofit/>
          </a:bodyPr>
          <a:lstStyle/>
          <a:p>
            <a:pPr algn="ctr"/>
            <a:r>
              <a:rPr lang="en-US" sz="2800" b="1" dirty="0" smtClean="0"/>
              <a:t>PPF and Economic Growth</a:t>
            </a:r>
            <a:endParaRPr lang="en-US" sz="2800" b="1" dirty="0"/>
          </a:p>
        </p:txBody>
      </p:sp>
      <p:sp>
        <p:nvSpPr>
          <p:cNvPr id="4" name="Content Placeholder 3"/>
          <p:cNvSpPr>
            <a:spLocks noGrp="1"/>
          </p:cNvSpPr>
          <p:nvPr>
            <p:ph sz="half" idx="1"/>
          </p:nvPr>
        </p:nvSpPr>
        <p:spPr/>
        <p:txBody>
          <a:bodyPr>
            <a:normAutofit lnSpcReduction="10000"/>
          </a:bodyPr>
          <a:lstStyle/>
          <a:p>
            <a:r>
              <a:rPr lang="en-US" sz="2200" dirty="0" smtClean="0"/>
              <a:t>“Outward” shifts in the PPF represent </a:t>
            </a:r>
            <a:r>
              <a:rPr lang="en-US" sz="2200" i="1" dirty="0" smtClean="0"/>
              <a:t>economic growth</a:t>
            </a:r>
            <a:r>
              <a:rPr lang="en-US" sz="2200" dirty="0" smtClean="0"/>
              <a:t> as output increases.</a:t>
            </a:r>
          </a:p>
          <a:p>
            <a:r>
              <a:rPr lang="en-US" sz="2200" dirty="0" smtClean="0"/>
              <a:t>A general increase in technology or an increase in one or more of the factors of production will:</a:t>
            </a:r>
          </a:p>
          <a:p>
            <a:pPr marL="400050" lvl="1" indent="0">
              <a:buNone/>
            </a:pPr>
            <a:r>
              <a:rPr lang="en-US" dirty="0" smtClean="0">
                <a:solidFill>
                  <a:srgbClr val="0000FF"/>
                </a:solidFill>
              </a:rPr>
              <a:t>Shift the entire PPF “outward” resulting in a potential increase of both goods.</a:t>
            </a:r>
          </a:p>
          <a:p>
            <a:endParaRPr lang="en-US" sz="2400" dirty="0" smtClean="0"/>
          </a:p>
        </p:txBody>
      </p:sp>
      <p:sp>
        <p:nvSpPr>
          <p:cNvPr id="5" name="Content Placeholder 4"/>
          <p:cNvSpPr>
            <a:spLocks noGrp="1"/>
          </p:cNvSpPr>
          <p:nvPr>
            <p:ph sz="half" idx="2"/>
          </p:nvPr>
        </p:nvSpPr>
        <p:spPr/>
        <p:txBody>
          <a:bodyPr>
            <a:normAutofit lnSpcReduction="10000"/>
          </a:bodyPr>
          <a:lstStyle/>
          <a:p>
            <a:pPr>
              <a:buNone/>
            </a:pPr>
            <a:r>
              <a:rPr lang="en-US" dirty="0" smtClean="0"/>
              <a:t> </a:t>
            </a:r>
            <a:endParaRPr lang="en-US" dirty="0"/>
          </a:p>
        </p:txBody>
      </p:sp>
      <p:cxnSp>
        <p:nvCxnSpPr>
          <p:cNvPr id="7" name="Straight Connector 6"/>
          <p:cNvCxnSpPr/>
          <p:nvPr/>
        </p:nvCxnSpPr>
        <p:spPr>
          <a:xfrm rot="5400000">
            <a:off x="3771900" y="3848100"/>
            <a:ext cx="3124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334000" y="5410200"/>
            <a:ext cx="3200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924800" y="5486400"/>
            <a:ext cx="1219200" cy="307777"/>
          </a:xfrm>
          <a:prstGeom prst="rect">
            <a:avLst/>
          </a:prstGeom>
          <a:noFill/>
        </p:spPr>
        <p:txBody>
          <a:bodyPr wrap="square" rtlCol="0">
            <a:spAutoFit/>
          </a:bodyPr>
          <a:lstStyle/>
          <a:p>
            <a:r>
              <a:rPr lang="en-US" sz="1400" dirty="0" smtClean="0"/>
              <a:t>Donuts</a:t>
            </a:r>
            <a:endParaRPr lang="en-US" sz="1400" dirty="0"/>
          </a:p>
        </p:txBody>
      </p:sp>
      <p:sp>
        <p:nvSpPr>
          <p:cNvPr id="11" name="TextBox 10"/>
          <p:cNvSpPr txBox="1"/>
          <p:nvPr/>
        </p:nvSpPr>
        <p:spPr>
          <a:xfrm>
            <a:off x="4495800" y="1981200"/>
            <a:ext cx="1295400" cy="307777"/>
          </a:xfrm>
          <a:prstGeom prst="rect">
            <a:avLst/>
          </a:prstGeom>
          <a:noFill/>
        </p:spPr>
        <p:txBody>
          <a:bodyPr wrap="square" rtlCol="0">
            <a:spAutoFit/>
          </a:bodyPr>
          <a:lstStyle/>
          <a:p>
            <a:r>
              <a:rPr lang="en-US" sz="1400" dirty="0" smtClean="0"/>
              <a:t>MP3 Players</a:t>
            </a:r>
            <a:endParaRPr lang="en-US" sz="1400" dirty="0"/>
          </a:p>
        </p:txBody>
      </p:sp>
      <p:sp>
        <p:nvSpPr>
          <p:cNvPr id="49" name="TextBox 48"/>
          <p:cNvSpPr txBox="1"/>
          <p:nvPr/>
        </p:nvSpPr>
        <p:spPr>
          <a:xfrm>
            <a:off x="6324600" y="3581400"/>
            <a:ext cx="457200" cy="307777"/>
          </a:xfrm>
          <a:prstGeom prst="rect">
            <a:avLst/>
          </a:prstGeom>
          <a:noFill/>
        </p:spPr>
        <p:txBody>
          <a:bodyPr wrap="square" rtlCol="0">
            <a:spAutoFit/>
          </a:bodyPr>
          <a:lstStyle/>
          <a:p>
            <a:r>
              <a:rPr lang="en-US" sz="1400" dirty="0" smtClean="0">
                <a:latin typeface="Calibri"/>
              </a:rPr>
              <a:t>•</a:t>
            </a:r>
            <a:r>
              <a:rPr lang="en-US" sz="1400" dirty="0" smtClean="0"/>
              <a:t>A</a:t>
            </a:r>
            <a:endParaRPr lang="en-US" sz="1400" dirty="0"/>
          </a:p>
        </p:txBody>
      </p:sp>
      <p:sp>
        <p:nvSpPr>
          <p:cNvPr id="13" name="Freeform 12"/>
          <p:cNvSpPr/>
          <p:nvPr/>
        </p:nvSpPr>
        <p:spPr>
          <a:xfrm>
            <a:off x="5333999" y="3276600"/>
            <a:ext cx="2057401" cy="2133600"/>
          </a:xfrm>
          <a:custGeom>
            <a:avLst/>
            <a:gdLst>
              <a:gd name="connsiteX0" fmla="*/ 0 w 2917371"/>
              <a:gd name="connsiteY0" fmla="*/ 0 h 2808514"/>
              <a:gd name="connsiteX1" fmla="*/ 707571 w 2917371"/>
              <a:gd name="connsiteY1" fmla="*/ 97971 h 2808514"/>
              <a:gd name="connsiteX2" fmla="*/ 1458685 w 2917371"/>
              <a:gd name="connsiteY2" fmla="*/ 500743 h 2808514"/>
              <a:gd name="connsiteX3" fmla="*/ 2144485 w 2917371"/>
              <a:gd name="connsiteY3" fmla="*/ 1197429 h 2808514"/>
              <a:gd name="connsiteX4" fmla="*/ 2471057 w 2917371"/>
              <a:gd name="connsiteY4" fmla="*/ 1752600 h 2808514"/>
              <a:gd name="connsiteX5" fmla="*/ 2917371 w 2917371"/>
              <a:gd name="connsiteY5" fmla="*/ 2808514 h 2808514"/>
              <a:gd name="connsiteX6" fmla="*/ 2917371 w 2917371"/>
              <a:gd name="connsiteY6" fmla="*/ 2808514 h 2808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17371" h="2808514">
                <a:moveTo>
                  <a:pt x="0" y="0"/>
                </a:moveTo>
                <a:cubicBezTo>
                  <a:pt x="232228" y="7257"/>
                  <a:pt x="464457" y="14514"/>
                  <a:pt x="707571" y="97971"/>
                </a:cubicBezTo>
                <a:cubicBezTo>
                  <a:pt x="950685" y="181428"/>
                  <a:pt x="1219199" y="317500"/>
                  <a:pt x="1458685" y="500743"/>
                </a:cubicBezTo>
                <a:cubicBezTo>
                  <a:pt x="1698171" y="683986"/>
                  <a:pt x="1975756" y="988786"/>
                  <a:pt x="2144485" y="1197429"/>
                </a:cubicBezTo>
                <a:cubicBezTo>
                  <a:pt x="2313214" y="1406072"/>
                  <a:pt x="2342243" y="1484086"/>
                  <a:pt x="2471057" y="1752600"/>
                </a:cubicBezTo>
                <a:cubicBezTo>
                  <a:pt x="2599871" y="2021114"/>
                  <a:pt x="2917371" y="2808514"/>
                  <a:pt x="2917371" y="2808514"/>
                </a:cubicBezTo>
                <a:lnTo>
                  <a:pt x="2917371" y="2808514"/>
                </a:ln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1" name="Straight Connector 20"/>
          <p:cNvCxnSpPr/>
          <p:nvPr/>
        </p:nvCxnSpPr>
        <p:spPr>
          <a:xfrm>
            <a:off x="5334000" y="3733800"/>
            <a:ext cx="114300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5638800" y="4572000"/>
            <a:ext cx="167640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094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normAutofit/>
          </a:bodyPr>
          <a:lstStyle/>
          <a:p>
            <a:pPr algn="ctr"/>
            <a:r>
              <a:rPr lang="en-US" sz="2800" b="1" dirty="0" smtClean="0"/>
              <a:t>PPF and Economic Growth</a:t>
            </a:r>
            <a:endParaRPr lang="en-US" sz="2800" b="1" dirty="0"/>
          </a:p>
        </p:txBody>
      </p:sp>
      <p:sp>
        <p:nvSpPr>
          <p:cNvPr id="4" name="Content Placeholder 3"/>
          <p:cNvSpPr>
            <a:spLocks noGrp="1"/>
          </p:cNvSpPr>
          <p:nvPr>
            <p:ph sz="half" idx="1"/>
          </p:nvPr>
        </p:nvSpPr>
        <p:spPr/>
        <p:txBody>
          <a:bodyPr>
            <a:normAutofit fontScale="92500" lnSpcReduction="20000"/>
          </a:bodyPr>
          <a:lstStyle/>
          <a:p>
            <a:r>
              <a:rPr lang="en-US" sz="2400" dirty="0" smtClean="0"/>
              <a:t>An increase in technology in the production of donuts will only shift the PPF along the horizontal axis.</a:t>
            </a:r>
          </a:p>
          <a:p>
            <a:pPr marL="0" indent="0">
              <a:buNone/>
            </a:pPr>
            <a:endParaRPr lang="en-US" sz="2400" dirty="0" smtClean="0"/>
          </a:p>
          <a:p>
            <a:r>
              <a:rPr lang="en-US" sz="2400" dirty="0" smtClean="0"/>
              <a:t>This will not affect the maximum output of the good on the vertical axis.  </a:t>
            </a:r>
          </a:p>
          <a:p>
            <a:endParaRPr lang="en-US" sz="2400" dirty="0" smtClean="0"/>
          </a:p>
          <a:p>
            <a:r>
              <a:rPr lang="en-US" sz="2400" dirty="0" smtClean="0">
                <a:solidFill>
                  <a:schemeClr val="bg2">
                    <a:lumMod val="60000"/>
                    <a:lumOff val="40000"/>
                  </a:schemeClr>
                </a:solidFill>
              </a:rPr>
              <a:t>This technological increase </a:t>
            </a:r>
            <a:r>
              <a:rPr lang="en-US" sz="2400" u="sng" dirty="0" smtClean="0">
                <a:solidFill>
                  <a:schemeClr val="bg2">
                    <a:lumMod val="60000"/>
                    <a:lumOff val="40000"/>
                  </a:schemeClr>
                </a:solidFill>
              </a:rPr>
              <a:t>can</a:t>
            </a:r>
            <a:r>
              <a:rPr lang="en-US" sz="2400" dirty="0" smtClean="0">
                <a:solidFill>
                  <a:schemeClr val="bg2">
                    <a:lumMod val="60000"/>
                    <a:lumOff val="40000"/>
                  </a:schemeClr>
                </a:solidFill>
              </a:rPr>
              <a:t> lead to an increase in the output of both goods.</a:t>
            </a:r>
          </a:p>
          <a:p>
            <a:endParaRPr lang="en-US" sz="2400" dirty="0" smtClean="0"/>
          </a:p>
          <a:p>
            <a:endParaRPr lang="en-US" sz="2400" dirty="0" smtClean="0"/>
          </a:p>
        </p:txBody>
      </p:sp>
      <p:sp>
        <p:nvSpPr>
          <p:cNvPr id="5" name="Content Placeholder 4"/>
          <p:cNvSpPr>
            <a:spLocks noGrp="1"/>
          </p:cNvSpPr>
          <p:nvPr>
            <p:ph sz="half" idx="2"/>
          </p:nvPr>
        </p:nvSpPr>
        <p:spPr/>
        <p:txBody>
          <a:bodyPr>
            <a:normAutofit fontScale="92500" lnSpcReduction="20000"/>
          </a:bodyPr>
          <a:lstStyle/>
          <a:p>
            <a:pPr>
              <a:buNone/>
            </a:pPr>
            <a:r>
              <a:rPr lang="en-US" dirty="0" smtClean="0"/>
              <a:t> </a:t>
            </a:r>
            <a:endParaRPr lang="en-US" dirty="0"/>
          </a:p>
        </p:txBody>
      </p:sp>
      <p:cxnSp>
        <p:nvCxnSpPr>
          <p:cNvPr id="7" name="Straight Connector 6"/>
          <p:cNvCxnSpPr/>
          <p:nvPr/>
        </p:nvCxnSpPr>
        <p:spPr>
          <a:xfrm rot="5400000">
            <a:off x="3771900" y="3848100"/>
            <a:ext cx="3124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334000" y="5410200"/>
            <a:ext cx="3200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924800" y="5486400"/>
            <a:ext cx="1219200" cy="307777"/>
          </a:xfrm>
          <a:prstGeom prst="rect">
            <a:avLst/>
          </a:prstGeom>
          <a:noFill/>
        </p:spPr>
        <p:txBody>
          <a:bodyPr wrap="square" rtlCol="0">
            <a:spAutoFit/>
          </a:bodyPr>
          <a:lstStyle/>
          <a:p>
            <a:r>
              <a:rPr lang="en-US" sz="1400" dirty="0" smtClean="0"/>
              <a:t>Donuts</a:t>
            </a:r>
            <a:endParaRPr lang="en-US" sz="1400" dirty="0"/>
          </a:p>
        </p:txBody>
      </p:sp>
      <p:sp>
        <p:nvSpPr>
          <p:cNvPr id="11" name="TextBox 10"/>
          <p:cNvSpPr txBox="1"/>
          <p:nvPr/>
        </p:nvSpPr>
        <p:spPr>
          <a:xfrm>
            <a:off x="4495800" y="1981200"/>
            <a:ext cx="1295400" cy="307777"/>
          </a:xfrm>
          <a:prstGeom prst="rect">
            <a:avLst/>
          </a:prstGeom>
          <a:noFill/>
        </p:spPr>
        <p:txBody>
          <a:bodyPr wrap="square" rtlCol="0">
            <a:spAutoFit/>
          </a:bodyPr>
          <a:lstStyle/>
          <a:p>
            <a:r>
              <a:rPr lang="en-US" sz="1400" dirty="0" smtClean="0"/>
              <a:t>MP3 Players</a:t>
            </a:r>
            <a:endParaRPr lang="en-US" sz="1400" dirty="0"/>
          </a:p>
        </p:txBody>
      </p:sp>
      <p:sp>
        <p:nvSpPr>
          <p:cNvPr id="49" name="TextBox 48"/>
          <p:cNvSpPr txBox="1"/>
          <p:nvPr/>
        </p:nvSpPr>
        <p:spPr>
          <a:xfrm>
            <a:off x="6629400" y="3886200"/>
            <a:ext cx="457200" cy="307777"/>
          </a:xfrm>
          <a:prstGeom prst="rect">
            <a:avLst/>
          </a:prstGeom>
          <a:noFill/>
        </p:spPr>
        <p:txBody>
          <a:bodyPr wrap="square" rtlCol="0">
            <a:spAutoFit/>
          </a:bodyPr>
          <a:lstStyle/>
          <a:p>
            <a:r>
              <a:rPr lang="en-US" sz="1400" dirty="0" smtClean="0">
                <a:latin typeface="Calibri"/>
              </a:rPr>
              <a:t>•</a:t>
            </a:r>
            <a:r>
              <a:rPr lang="en-US" sz="1400" dirty="0" smtClean="0"/>
              <a:t>A</a:t>
            </a:r>
            <a:endParaRPr lang="en-US" sz="1400" dirty="0"/>
          </a:p>
        </p:txBody>
      </p:sp>
      <p:sp>
        <p:nvSpPr>
          <p:cNvPr id="13" name="Freeform 12"/>
          <p:cNvSpPr/>
          <p:nvPr/>
        </p:nvSpPr>
        <p:spPr>
          <a:xfrm>
            <a:off x="5333999" y="3276600"/>
            <a:ext cx="2057401" cy="2133600"/>
          </a:xfrm>
          <a:custGeom>
            <a:avLst/>
            <a:gdLst>
              <a:gd name="connsiteX0" fmla="*/ 0 w 2917371"/>
              <a:gd name="connsiteY0" fmla="*/ 0 h 2808514"/>
              <a:gd name="connsiteX1" fmla="*/ 707571 w 2917371"/>
              <a:gd name="connsiteY1" fmla="*/ 97971 h 2808514"/>
              <a:gd name="connsiteX2" fmla="*/ 1458685 w 2917371"/>
              <a:gd name="connsiteY2" fmla="*/ 500743 h 2808514"/>
              <a:gd name="connsiteX3" fmla="*/ 2144485 w 2917371"/>
              <a:gd name="connsiteY3" fmla="*/ 1197429 h 2808514"/>
              <a:gd name="connsiteX4" fmla="*/ 2471057 w 2917371"/>
              <a:gd name="connsiteY4" fmla="*/ 1752600 h 2808514"/>
              <a:gd name="connsiteX5" fmla="*/ 2917371 w 2917371"/>
              <a:gd name="connsiteY5" fmla="*/ 2808514 h 2808514"/>
              <a:gd name="connsiteX6" fmla="*/ 2917371 w 2917371"/>
              <a:gd name="connsiteY6" fmla="*/ 2808514 h 2808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17371" h="2808514">
                <a:moveTo>
                  <a:pt x="0" y="0"/>
                </a:moveTo>
                <a:cubicBezTo>
                  <a:pt x="232228" y="7257"/>
                  <a:pt x="464457" y="14514"/>
                  <a:pt x="707571" y="97971"/>
                </a:cubicBezTo>
                <a:cubicBezTo>
                  <a:pt x="950685" y="181428"/>
                  <a:pt x="1219199" y="317500"/>
                  <a:pt x="1458685" y="500743"/>
                </a:cubicBezTo>
                <a:cubicBezTo>
                  <a:pt x="1698171" y="683986"/>
                  <a:pt x="1975756" y="988786"/>
                  <a:pt x="2144485" y="1197429"/>
                </a:cubicBezTo>
                <a:cubicBezTo>
                  <a:pt x="2313214" y="1406072"/>
                  <a:pt x="2342243" y="1484086"/>
                  <a:pt x="2471057" y="1752600"/>
                </a:cubicBezTo>
                <a:cubicBezTo>
                  <a:pt x="2599871" y="2021114"/>
                  <a:pt x="2917371" y="2808514"/>
                  <a:pt x="2917371" y="2808514"/>
                </a:cubicBezTo>
                <a:lnTo>
                  <a:pt x="2917371" y="2808514"/>
                </a:ln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1" name="Straight Connector 20"/>
          <p:cNvCxnSpPr/>
          <p:nvPr/>
        </p:nvCxnSpPr>
        <p:spPr>
          <a:xfrm>
            <a:off x="5334000" y="4038600"/>
            <a:ext cx="144780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6096000" y="4724400"/>
            <a:ext cx="137160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892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 calcmode="lin" valueType="num">
                                      <p:cBhvr additive="base">
                                        <p:cTn id="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normAutofit/>
          </a:bodyPr>
          <a:lstStyle/>
          <a:p>
            <a:pPr algn="ctr"/>
            <a:r>
              <a:rPr lang="en-US" sz="2800" b="1" dirty="0" smtClean="0"/>
              <a:t>PPF and Inward Shifts</a:t>
            </a:r>
            <a:endParaRPr lang="en-US" sz="2800" b="1" dirty="0"/>
          </a:p>
        </p:txBody>
      </p:sp>
      <p:sp>
        <p:nvSpPr>
          <p:cNvPr id="4" name="Content Placeholder 3"/>
          <p:cNvSpPr>
            <a:spLocks noGrp="1"/>
          </p:cNvSpPr>
          <p:nvPr>
            <p:ph sz="half" idx="1"/>
          </p:nvPr>
        </p:nvSpPr>
        <p:spPr>
          <a:xfrm>
            <a:off x="457200" y="1447800"/>
            <a:ext cx="4038600" cy="4419600"/>
          </a:xfrm>
        </p:spPr>
        <p:txBody>
          <a:bodyPr>
            <a:normAutofit lnSpcReduction="10000"/>
          </a:bodyPr>
          <a:lstStyle/>
          <a:p>
            <a:r>
              <a:rPr lang="en-US" sz="2000" dirty="0" smtClean="0"/>
              <a:t>Consider </a:t>
            </a:r>
            <a:r>
              <a:rPr lang="en-US" sz="2000" dirty="0"/>
              <a:t>a production possibilities frontier that shows the trade-off </a:t>
            </a:r>
            <a:r>
              <a:rPr lang="en-US" sz="2000" dirty="0" smtClean="0"/>
              <a:t>between the production of cotton and the production of soybeans.</a:t>
            </a:r>
          </a:p>
          <a:p>
            <a:endParaRPr lang="en-US" sz="2000" dirty="0"/>
          </a:p>
          <a:p>
            <a:r>
              <a:rPr lang="en-US" sz="2000" dirty="0" smtClean="0"/>
              <a:t>Show the effect that a prolonged drought would have on the PPF.</a:t>
            </a:r>
            <a:br>
              <a:rPr lang="en-US" sz="2000" dirty="0" smtClean="0"/>
            </a:br>
            <a:endParaRPr lang="en-US" sz="2000" dirty="0" smtClean="0"/>
          </a:p>
          <a:p>
            <a:r>
              <a:rPr lang="en-US" sz="2000" dirty="0" smtClean="0"/>
              <a:t>In general, what causes this kind of shift of the PPF?</a:t>
            </a:r>
          </a:p>
          <a:p>
            <a:pPr marL="0" indent="0">
              <a:buNone/>
            </a:pPr>
            <a:r>
              <a:rPr lang="en-US" sz="2000" dirty="0"/>
              <a:t>	</a:t>
            </a:r>
            <a:endParaRPr lang="en-US" sz="2000" dirty="0" smtClean="0">
              <a:solidFill>
                <a:schemeClr val="bg2">
                  <a:lumMod val="60000"/>
                  <a:lumOff val="40000"/>
                </a:schemeClr>
              </a:solidFill>
            </a:endParaRPr>
          </a:p>
          <a:p>
            <a:pPr marL="0" indent="0">
              <a:buNone/>
            </a:pPr>
            <a:r>
              <a:rPr lang="en-US" sz="2000" dirty="0">
                <a:solidFill>
                  <a:schemeClr val="bg2">
                    <a:lumMod val="60000"/>
                    <a:lumOff val="40000"/>
                  </a:schemeClr>
                </a:solidFill>
              </a:rPr>
              <a:t>	</a:t>
            </a:r>
            <a:endParaRPr lang="en-US" sz="2400" dirty="0" smtClean="0"/>
          </a:p>
        </p:txBody>
      </p:sp>
      <p:sp>
        <p:nvSpPr>
          <p:cNvPr id="5" name="Content Placeholder 4"/>
          <p:cNvSpPr>
            <a:spLocks noGrp="1"/>
          </p:cNvSpPr>
          <p:nvPr>
            <p:ph sz="half" idx="2"/>
          </p:nvPr>
        </p:nvSpPr>
        <p:spPr/>
        <p:txBody>
          <a:bodyPr>
            <a:normAutofit lnSpcReduction="10000"/>
          </a:bodyPr>
          <a:lstStyle/>
          <a:p>
            <a:pPr>
              <a:buNone/>
            </a:pPr>
            <a:r>
              <a:rPr lang="en-US" dirty="0" smtClean="0"/>
              <a:t> </a:t>
            </a:r>
            <a:endParaRPr lang="en-US" dirty="0"/>
          </a:p>
        </p:txBody>
      </p:sp>
      <p:cxnSp>
        <p:nvCxnSpPr>
          <p:cNvPr id="7" name="Straight Connector 6"/>
          <p:cNvCxnSpPr/>
          <p:nvPr/>
        </p:nvCxnSpPr>
        <p:spPr>
          <a:xfrm rot="5400000">
            <a:off x="3771900" y="3848100"/>
            <a:ext cx="3124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334000" y="5410200"/>
            <a:ext cx="3200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924800" y="5486400"/>
            <a:ext cx="1219200" cy="307777"/>
          </a:xfrm>
          <a:prstGeom prst="rect">
            <a:avLst/>
          </a:prstGeom>
          <a:noFill/>
        </p:spPr>
        <p:txBody>
          <a:bodyPr wrap="square" rtlCol="0">
            <a:spAutoFit/>
          </a:bodyPr>
          <a:lstStyle/>
          <a:p>
            <a:r>
              <a:rPr lang="en-US" sz="1400" dirty="0" smtClean="0"/>
              <a:t>Soybeans</a:t>
            </a:r>
            <a:endParaRPr lang="en-US" sz="1400" dirty="0"/>
          </a:p>
        </p:txBody>
      </p:sp>
      <p:sp>
        <p:nvSpPr>
          <p:cNvPr id="11" name="TextBox 10"/>
          <p:cNvSpPr txBox="1"/>
          <p:nvPr/>
        </p:nvSpPr>
        <p:spPr>
          <a:xfrm>
            <a:off x="4495800" y="1981200"/>
            <a:ext cx="1295400" cy="307777"/>
          </a:xfrm>
          <a:prstGeom prst="rect">
            <a:avLst/>
          </a:prstGeom>
          <a:noFill/>
        </p:spPr>
        <p:txBody>
          <a:bodyPr wrap="square" rtlCol="0">
            <a:spAutoFit/>
          </a:bodyPr>
          <a:lstStyle/>
          <a:p>
            <a:r>
              <a:rPr lang="en-US" sz="1400" dirty="0" smtClean="0"/>
              <a:t>Cotton</a:t>
            </a:r>
            <a:endParaRPr lang="en-US" sz="1400" dirty="0"/>
          </a:p>
        </p:txBody>
      </p:sp>
      <p:sp>
        <p:nvSpPr>
          <p:cNvPr id="50" name="TextBox 49"/>
          <p:cNvSpPr txBox="1"/>
          <p:nvPr/>
        </p:nvSpPr>
        <p:spPr>
          <a:xfrm>
            <a:off x="6934200" y="3200400"/>
            <a:ext cx="457200" cy="307777"/>
          </a:xfrm>
          <a:prstGeom prst="rect">
            <a:avLst/>
          </a:prstGeom>
          <a:noFill/>
        </p:spPr>
        <p:txBody>
          <a:bodyPr wrap="square" rtlCol="0">
            <a:spAutoFit/>
          </a:bodyPr>
          <a:lstStyle/>
          <a:p>
            <a:r>
              <a:rPr lang="en-US" sz="1400" dirty="0" smtClean="0">
                <a:latin typeface="Calibri"/>
              </a:rPr>
              <a:t>•</a:t>
            </a:r>
            <a:r>
              <a:rPr lang="en-US" sz="1400" dirty="0" smtClean="0"/>
              <a:t>A</a:t>
            </a:r>
            <a:endParaRPr lang="en-US" sz="1400" dirty="0"/>
          </a:p>
        </p:txBody>
      </p:sp>
      <p:sp>
        <p:nvSpPr>
          <p:cNvPr id="20" name="Freeform 19"/>
          <p:cNvSpPr/>
          <p:nvPr/>
        </p:nvSpPr>
        <p:spPr>
          <a:xfrm>
            <a:off x="5312229" y="2590800"/>
            <a:ext cx="2917371" cy="2808514"/>
          </a:xfrm>
          <a:custGeom>
            <a:avLst/>
            <a:gdLst>
              <a:gd name="connsiteX0" fmla="*/ 0 w 2917371"/>
              <a:gd name="connsiteY0" fmla="*/ 0 h 2808514"/>
              <a:gd name="connsiteX1" fmla="*/ 707571 w 2917371"/>
              <a:gd name="connsiteY1" fmla="*/ 97971 h 2808514"/>
              <a:gd name="connsiteX2" fmla="*/ 1458685 w 2917371"/>
              <a:gd name="connsiteY2" fmla="*/ 500743 h 2808514"/>
              <a:gd name="connsiteX3" fmla="*/ 2144485 w 2917371"/>
              <a:gd name="connsiteY3" fmla="*/ 1197429 h 2808514"/>
              <a:gd name="connsiteX4" fmla="*/ 2471057 w 2917371"/>
              <a:gd name="connsiteY4" fmla="*/ 1752600 h 2808514"/>
              <a:gd name="connsiteX5" fmla="*/ 2917371 w 2917371"/>
              <a:gd name="connsiteY5" fmla="*/ 2808514 h 2808514"/>
              <a:gd name="connsiteX6" fmla="*/ 2917371 w 2917371"/>
              <a:gd name="connsiteY6" fmla="*/ 2808514 h 2808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17371" h="2808514">
                <a:moveTo>
                  <a:pt x="0" y="0"/>
                </a:moveTo>
                <a:cubicBezTo>
                  <a:pt x="232228" y="7257"/>
                  <a:pt x="464457" y="14514"/>
                  <a:pt x="707571" y="97971"/>
                </a:cubicBezTo>
                <a:cubicBezTo>
                  <a:pt x="950685" y="181428"/>
                  <a:pt x="1219199" y="317500"/>
                  <a:pt x="1458685" y="500743"/>
                </a:cubicBezTo>
                <a:cubicBezTo>
                  <a:pt x="1698171" y="683986"/>
                  <a:pt x="1975756" y="988786"/>
                  <a:pt x="2144485" y="1197429"/>
                </a:cubicBezTo>
                <a:cubicBezTo>
                  <a:pt x="2313214" y="1406072"/>
                  <a:pt x="2342243" y="1484086"/>
                  <a:pt x="2471057" y="1752600"/>
                </a:cubicBezTo>
                <a:cubicBezTo>
                  <a:pt x="2599871" y="2021114"/>
                  <a:pt x="2917371" y="2808514"/>
                  <a:pt x="2917371" y="2808514"/>
                </a:cubicBezTo>
                <a:lnTo>
                  <a:pt x="2917371" y="2808514"/>
                </a:ln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p:cNvCxnSpPr/>
          <p:nvPr/>
        </p:nvCxnSpPr>
        <p:spPr>
          <a:xfrm rot="10800000">
            <a:off x="5334000" y="3352800"/>
            <a:ext cx="175260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6057900" y="4381500"/>
            <a:ext cx="205740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3226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0"/>
                                        </p:tgtEl>
                                        <p:attrNameLst>
                                          <p:attrName>style.visibility</p:attrName>
                                        </p:attrNameLst>
                                      </p:cBhvr>
                                      <p:to>
                                        <p:strVal val="visible"/>
                                      </p:to>
                                    </p:set>
                                    <p:anim calcmode="lin" valueType="num">
                                      <p:cBhvr additive="base">
                                        <p:cTn id="16" dur="500" fill="hold"/>
                                        <p:tgtEl>
                                          <p:spTgt spid="50"/>
                                        </p:tgtEl>
                                        <p:attrNameLst>
                                          <p:attrName>ppt_x</p:attrName>
                                        </p:attrNameLst>
                                      </p:cBhvr>
                                      <p:tavLst>
                                        <p:tav tm="0">
                                          <p:val>
                                            <p:strVal val="#ppt_x"/>
                                          </p:val>
                                        </p:tav>
                                        <p:tav tm="100000">
                                          <p:val>
                                            <p:strVal val="#ppt_x"/>
                                          </p:val>
                                        </p:tav>
                                      </p:tavLst>
                                    </p:anim>
                                    <p:anim calcmode="lin" valueType="num">
                                      <p:cBhvr additive="base">
                                        <p:cTn id="17" dur="500" fill="hold"/>
                                        <p:tgtEl>
                                          <p:spTgt spid="50"/>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500" fill="hold"/>
                                        <p:tgtEl>
                                          <p:spTgt spid="25"/>
                                        </p:tgtEl>
                                        <p:attrNameLst>
                                          <p:attrName>ppt_x</p:attrName>
                                        </p:attrNameLst>
                                      </p:cBhvr>
                                      <p:tavLst>
                                        <p:tav tm="0">
                                          <p:val>
                                            <p:strVal val="#ppt_x"/>
                                          </p:val>
                                        </p:tav>
                                        <p:tav tm="100000">
                                          <p:val>
                                            <p:strVal val="#ppt_x"/>
                                          </p:val>
                                        </p:tav>
                                      </p:tavLst>
                                    </p:anim>
                                    <p:anim calcmode="lin" valueType="num">
                                      <p:cBhvr additive="base">
                                        <p:cTn id="21" dur="500" fill="hold"/>
                                        <p:tgtEl>
                                          <p:spTgt spid="25"/>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 calcmode="lin" valueType="num">
                                      <p:cBhvr additive="base">
                                        <p:cTn id="24" dur="500" fill="hold"/>
                                        <p:tgtEl>
                                          <p:spTgt spid="27"/>
                                        </p:tgtEl>
                                        <p:attrNameLst>
                                          <p:attrName>ppt_x</p:attrName>
                                        </p:attrNameLst>
                                      </p:cBhvr>
                                      <p:tavLst>
                                        <p:tav tm="0">
                                          <p:val>
                                            <p:strVal val="#ppt_x"/>
                                          </p:val>
                                        </p:tav>
                                        <p:tav tm="100000">
                                          <p:val>
                                            <p:strVal val="#ppt_x"/>
                                          </p:val>
                                        </p:tav>
                                      </p:tavLst>
                                    </p:anim>
                                    <p:anim calcmode="lin" valueType="num">
                                      <p:cBhvr additive="base">
                                        <p:cTn id="25"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2" end="2"/>
                                            </p:txEl>
                                          </p:spTgt>
                                        </p:tgtEl>
                                        <p:attrNameLst>
                                          <p:attrName>style.visibility</p:attrName>
                                        </p:attrNameLst>
                                      </p:cBhvr>
                                      <p:to>
                                        <p:strVal val="visible"/>
                                      </p:to>
                                    </p:set>
                                    <p:animEffect transition="in" filter="fade">
                                      <p:cBhvr>
                                        <p:cTn id="30" dur="500"/>
                                        <p:tgtEl>
                                          <p:spTgt spid="4">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Effect transition="in" filter="fade">
                                      <p:cBhvr>
                                        <p:cTn id="35" dur="500"/>
                                        <p:tgtEl>
                                          <p:spTgt spid="4">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animEffect transition="in" filter="fade">
                                      <p:cBhvr>
                                        <p:cTn id="40" dur="500"/>
                                        <p:tgtEl>
                                          <p:spTgt spid="4">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animEffect transition="in" filter="fade">
                                      <p:cBhvr>
                                        <p:cTn id="45"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20" grpId="0" animBg="1"/>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814</TotalTime>
  <Words>831</Words>
  <Application>Microsoft Office PowerPoint</Application>
  <PresentationFormat>On-screen Show (4:3)</PresentationFormat>
  <Paragraphs>244</Paragraphs>
  <Slides>21</Slides>
  <Notes>7</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Pixel</vt:lpstr>
      <vt:lpstr>Chapter 2</vt:lpstr>
      <vt:lpstr>Production Possibilities Frontier (PPF)</vt:lpstr>
      <vt:lpstr>Production Possibilities Frontier (PPF)</vt:lpstr>
      <vt:lpstr>Production Possibilities Frontier (PPF)</vt:lpstr>
      <vt:lpstr>Production Possibilities Frontier (PPF)</vt:lpstr>
      <vt:lpstr>Production Possibilities Frontier (PPF)</vt:lpstr>
      <vt:lpstr>PPF and Economic Growth</vt:lpstr>
      <vt:lpstr>PPF and Economic Growth</vt:lpstr>
      <vt:lpstr>PPF and Inward Shifts</vt:lpstr>
      <vt:lpstr>PPFs and Inefficiency</vt:lpstr>
      <vt:lpstr>Comparative Advantage and Trade</vt:lpstr>
      <vt:lpstr>PowerPoint Presentation</vt:lpstr>
      <vt:lpstr>PowerPoint Presentation</vt:lpstr>
      <vt:lpstr>Your PPF</vt:lpstr>
      <vt:lpstr>Your Neighbor’s PPF</vt:lpstr>
      <vt:lpstr>Calculating Opportunity Cost</vt:lpstr>
      <vt:lpstr>PowerPoint Presentation</vt:lpstr>
      <vt:lpstr>Below we summarize the specialization and trade</vt:lpstr>
      <vt:lpstr>Comparative Advantage and Trade Summary</vt:lpstr>
      <vt:lpstr>Applications of Comparative Advantage</vt:lpstr>
      <vt:lpstr>Product and Factor Markets</vt:lpstr>
    </vt:vector>
  </TitlesOfParts>
  <Company>Texas A&amp;M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Michael Nelson</dc:creator>
  <cp:lastModifiedBy>Nelson, Mike</cp:lastModifiedBy>
  <cp:revision>51</cp:revision>
  <dcterms:created xsi:type="dcterms:W3CDTF">2008-08-27T16:20:23Z</dcterms:created>
  <dcterms:modified xsi:type="dcterms:W3CDTF">2015-01-01T17:00:58Z</dcterms:modified>
</cp:coreProperties>
</file>