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320" r:id="rId4"/>
    <p:sldId id="259" r:id="rId5"/>
    <p:sldId id="260" r:id="rId6"/>
    <p:sldId id="290" r:id="rId7"/>
    <p:sldId id="294" r:id="rId8"/>
    <p:sldId id="262" r:id="rId9"/>
    <p:sldId id="319" r:id="rId10"/>
    <p:sldId id="295" r:id="rId11"/>
    <p:sldId id="297" r:id="rId12"/>
    <p:sldId id="263" r:id="rId13"/>
    <p:sldId id="264" r:id="rId14"/>
    <p:sldId id="317" r:id="rId15"/>
    <p:sldId id="318" r:id="rId16"/>
    <p:sldId id="314" r:id="rId17"/>
    <p:sldId id="265" r:id="rId18"/>
    <p:sldId id="270" r:id="rId19"/>
    <p:sldId id="307" r:id="rId20"/>
    <p:sldId id="301" r:id="rId21"/>
    <p:sldId id="304" r:id="rId22"/>
    <p:sldId id="273" r:id="rId23"/>
    <p:sldId id="305" r:id="rId24"/>
    <p:sldId id="306" r:id="rId25"/>
    <p:sldId id="274" r:id="rId26"/>
    <p:sldId id="275" r:id="rId27"/>
    <p:sldId id="315" r:id="rId28"/>
    <p:sldId id="277" r:id="rId29"/>
    <p:sldId id="278" r:id="rId30"/>
    <p:sldId id="279" r:id="rId31"/>
    <p:sldId id="280" r:id="rId32"/>
    <p:sldId id="302" r:id="rId33"/>
    <p:sldId id="282" r:id="rId34"/>
    <p:sldId id="283" r:id="rId35"/>
    <p:sldId id="308" r:id="rId36"/>
    <p:sldId id="309" r:id="rId37"/>
    <p:sldId id="312" r:id="rId38"/>
    <p:sldId id="311" r:id="rId39"/>
    <p:sldId id="310" r:id="rId40"/>
    <p:sldId id="289" r:id="rId41"/>
    <p:sldId id="316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4B5EC6-2393-4877-92EB-62B37F0E44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257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8403C9D-69B3-44C3-9144-D3D53D4F4A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52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0697-4459-44BF-B304-AEE150B0832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Economics!</a:t>
            </a:r>
          </a:p>
          <a:p>
            <a:endParaRPr lang="en-US" dirty="0"/>
          </a:p>
          <a:p>
            <a:r>
              <a:rPr lang="en-US" dirty="0"/>
              <a:t>Does this work?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b="1" smtClean="0"/>
              <a:t>The Supply Curve for Oil</a:t>
            </a:r>
            <a:r>
              <a:rPr lang="en-US" smtClean="0"/>
              <a:t> As the price of oil rises, it becomes profitable to extract oil from more costly sources. Thus, as the price of oil rises the quantity of oil supplied increases.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Low Cost Oil: Saudi Arabia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High Cost Oil: Oil Shale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Low cost oil producers in Saudi Arabia are willing to sell their oil at low prices while high cost U.S. oil producers require a higher price to sell their oil.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Instructor Notes:  </a:t>
            </a:r>
            <a:r>
              <a:rPr lang="en-US" b="1" smtClean="0"/>
              <a:t>Figure 2.11: Shifting the Supply Curve (A)</a:t>
            </a:r>
            <a:r>
              <a:rPr lang="en-US" smtClean="0"/>
              <a:t> A decrease in costs shifts the supply curve down and to the right.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Instructor Notes:  </a:t>
            </a:r>
            <a:r>
              <a:rPr lang="en-US" b="1" smtClean="0"/>
              <a:t>Figure 2.11: Shifting the Supply Curve (A)</a:t>
            </a:r>
            <a:r>
              <a:rPr lang="en-US" smtClean="0"/>
              <a:t> A decrease in costs shifts the supply curve down and to the right.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22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DD4713-875F-45F8-BF39-CFDB713753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735B38-6639-4076-BBBC-7135697C98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6BF83-E4DA-4F1D-B6D8-CC8310BFAA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BF2BE9-5F8B-430E-A33A-3ECBEE0D00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2DE238-8C7F-4781-A033-FD1F0C1823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8FC666-8B1D-40BD-841B-5B5C9F551C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0319E0-6290-4384-B3DE-9F0566BE8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F51D35-54BA-40C1-A8F1-8940B7261C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2CC17-46FF-4ACA-8EAF-299E24A32F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AE26EA-5162-47AA-BF78-BB3D43A764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E03CCC-A002-4142-942E-39BD6A6526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FEEAE3-A0CE-42F4-B197-D6EBE5EC9C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319069AB-DEB9-48DF-8D3E-1EC50B78DBF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Prices Come From:  The Interaction of Demand and Supply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4"/>
          <p:cNvSpPr>
            <a:spLocks noGrp="1"/>
          </p:cNvSpPr>
          <p:nvPr>
            <p:ph type="title"/>
          </p:nvPr>
        </p:nvSpPr>
        <p:spPr bwMode="auto">
          <a:xfrm>
            <a:off x="381000" y="457200"/>
            <a:ext cx="9144000" cy="9032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An Increase in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B9FAF-9876-4054-8B80-FF1354A81F0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9" name="TextBox 51"/>
          <p:cNvSpPr txBox="1">
            <a:spLocks noChangeArrowheads="1"/>
          </p:cNvSpPr>
          <p:nvPr/>
        </p:nvSpPr>
        <p:spPr bwMode="auto">
          <a:xfrm>
            <a:off x="924109" y="2049761"/>
            <a:ext cx="704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entury Gothic" pitchFamily="34" charset="0"/>
              </a:rPr>
              <a:t>$110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50" name="TextBox 53"/>
          <p:cNvSpPr txBox="1">
            <a:spLocks noChangeArrowheads="1"/>
          </p:cNvSpPr>
          <p:nvPr/>
        </p:nvSpPr>
        <p:spPr bwMode="auto">
          <a:xfrm>
            <a:off x="4343400" y="5837238"/>
            <a:ext cx="574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entury Gothic" pitchFamily="34" charset="0"/>
              </a:rPr>
              <a:t>100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57351" name="TextBox 55"/>
          <p:cNvSpPr txBox="1">
            <a:spLocks noChangeArrowheads="1"/>
          </p:cNvSpPr>
          <p:nvPr/>
        </p:nvSpPr>
        <p:spPr bwMode="auto">
          <a:xfrm>
            <a:off x="6019800" y="5181600"/>
            <a:ext cx="1600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entury Gothic" pitchFamily="34" charset="0"/>
              </a:rPr>
              <a:t>Old Demand Curve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722438" y="2220913"/>
            <a:ext cx="2851150" cy="3465512"/>
            <a:chOff x="1722120" y="2220540"/>
            <a:chExt cx="2851468" cy="3466211"/>
          </a:xfrm>
        </p:grpSpPr>
        <p:cxnSp>
          <p:nvCxnSpPr>
            <p:cNvPr id="47" name="Straight Connector 46"/>
            <p:cNvCxnSpPr/>
            <p:nvPr/>
          </p:nvCxnSpPr>
          <p:spPr bwMode="auto">
            <a:xfrm rot="5400000">
              <a:off x="3705844" y="4819007"/>
              <a:ext cx="17339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 rot="10800000">
              <a:off x="1722120" y="2220540"/>
              <a:ext cx="1097084" cy="1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 rot="5400000" flipH="1" flipV="1">
              <a:off x="1953049" y="3086696"/>
              <a:ext cx="173231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 bwMode="auto">
            <a:xfrm>
              <a:off x="2819204" y="3952851"/>
              <a:ext cx="1752795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53" name="Freeform 53"/>
          <p:cNvSpPr>
            <a:spLocks noChangeArrowheads="1"/>
          </p:cNvSpPr>
          <p:nvPr/>
        </p:nvSpPr>
        <p:spPr bwMode="auto">
          <a:xfrm>
            <a:off x="1905000" y="1905000"/>
            <a:ext cx="3962400" cy="3390900"/>
          </a:xfrm>
          <a:custGeom>
            <a:avLst/>
            <a:gdLst>
              <a:gd name="T0" fmla="*/ 0 w 2008909"/>
              <a:gd name="T1" fmla="*/ 0 h 2216727"/>
              <a:gd name="T2" fmla="*/ 37879650 w 2008909"/>
              <a:gd name="T3" fmla="*/ 20767006 h 2216727"/>
              <a:gd name="T4" fmla="*/ 152570551 w 2008909"/>
              <a:gd name="T5" fmla="*/ 33562783 h 2216727"/>
              <a:gd name="T6" fmla="*/ 0 60000 65536"/>
              <a:gd name="T7" fmla="*/ 0 60000 65536"/>
              <a:gd name="T8" fmla="*/ 0 60000 65536"/>
              <a:gd name="T9" fmla="*/ 0 w 2008909"/>
              <a:gd name="T10" fmla="*/ 0 h 2216727"/>
              <a:gd name="T11" fmla="*/ 2008909 w 2008909"/>
              <a:gd name="T12" fmla="*/ 2216727 h 22167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8909" h="2216727">
                <a:moveTo>
                  <a:pt x="0" y="0"/>
                </a:moveTo>
                <a:cubicBezTo>
                  <a:pt x="81973" y="501073"/>
                  <a:pt x="163946" y="1002146"/>
                  <a:pt x="498764" y="1371600"/>
                </a:cubicBezTo>
                <a:cubicBezTo>
                  <a:pt x="833582" y="1741054"/>
                  <a:pt x="1421245" y="1978890"/>
                  <a:pt x="2008909" y="2216727"/>
                </a:cubicBezTo>
              </a:path>
            </a:pathLst>
          </a:custGeom>
          <a:noFill/>
          <a:ln w="38100" algn="ctr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55" name="Straight Connector 54"/>
          <p:cNvCxnSpPr/>
          <p:nvPr/>
        </p:nvCxnSpPr>
        <p:spPr bwMode="auto">
          <a:xfrm flipH="1">
            <a:off x="1752600" y="3954463"/>
            <a:ext cx="1066800" cy="79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 rot="5400000">
            <a:off x="1954213" y="4818062"/>
            <a:ext cx="173355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56" name="TextBox 50"/>
          <p:cNvSpPr txBox="1">
            <a:spLocks noChangeArrowheads="1"/>
          </p:cNvSpPr>
          <p:nvPr/>
        </p:nvSpPr>
        <p:spPr bwMode="auto">
          <a:xfrm>
            <a:off x="1053952" y="3779322"/>
            <a:ext cx="574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entury Gothic" pitchFamily="34" charset="0"/>
              </a:rPr>
              <a:t>$80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57357" name="TextBox 53"/>
          <p:cNvSpPr txBox="1">
            <a:spLocks noChangeArrowheads="1"/>
          </p:cNvSpPr>
          <p:nvPr/>
        </p:nvSpPr>
        <p:spPr bwMode="auto">
          <a:xfrm>
            <a:off x="2590800" y="5837238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entury Gothic" pitchFamily="34" charset="0"/>
              </a:rPr>
              <a:t>60</a:t>
            </a:r>
            <a:endParaRPr lang="en-US" b="1" dirty="0">
              <a:latin typeface="Century Gothic" pitchFamily="34" charset="0"/>
            </a:endParaRP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0" y="1858963"/>
            <a:ext cx="5867400" cy="4999037"/>
            <a:chOff x="0" y="2119296"/>
            <a:chExt cx="5867400" cy="4999455"/>
          </a:xfrm>
        </p:grpSpPr>
        <p:sp>
          <p:nvSpPr>
            <p:cNvPr id="57376" name="TextBox 54"/>
            <p:cNvSpPr txBox="1">
              <a:spLocks noChangeArrowheads="1"/>
            </p:cNvSpPr>
            <p:nvPr/>
          </p:nvSpPr>
          <p:spPr bwMode="auto">
            <a:xfrm>
              <a:off x="0" y="6780177"/>
              <a:ext cx="1600200" cy="338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endParaRPr lang="en-US" sz="1600" b="1">
                <a:solidFill>
                  <a:srgbClr val="FF0000"/>
                </a:solidFill>
                <a:latin typeface="Century Gothic" pitchFamily="34" charset="0"/>
              </a:endParaRPr>
            </a:p>
          </p:txBody>
        </p:sp>
        <p:sp>
          <p:nvSpPr>
            <p:cNvPr id="57377" name="Freeform 60"/>
            <p:cNvSpPr>
              <a:spLocks noChangeArrowheads="1"/>
            </p:cNvSpPr>
            <p:nvPr/>
          </p:nvSpPr>
          <p:spPr bwMode="auto">
            <a:xfrm>
              <a:off x="1905000" y="2119296"/>
              <a:ext cx="3962400" cy="3429200"/>
            </a:xfrm>
            <a:custGeom>
              <a:avLst/>
              <a:gdLst>
                <a:gd name="T0" fmla="*/ 0 w 2008909"/>
                <a:gd name="T1" fmla="*/ 0 h 2216727"/>
                <a:gd name="T2" fmla="*/ 19204713 w 2008909"/>
                <a:gd name="T3" fmla="*/ 14200808 h 2216727"/>
                <a:gd name="T4" fmla="*/ 77352199 w 2008909"/>
                <a:gd name="T5" fmla="*/ 22950766 h 2216727"/>
                <a:gd name="T6" fmla="*/ 0 60000 65536"/>
                <a:gd name="T7" fmla="*/ 0 60000 65536"/>
                <a:gd name="T8" fmla="*/ 0 60000 65536"/>
                <a:gd name="T9" fmla="*/ 0 w 2008909"/>
                <a:gd name="T10" fmla="*/ 0 h 2216727"/>
                <a:gd name="T11" fmla="*/ 2008909 w 2008909"/>
                <a:gd name="T12" fmla="*/ 2216727 h 2216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8909" h="2216727">
                  <a:moveTo>
                    <a:pt x="0" y="0"/>
                  </a:moveTo>
                  <a:cubicBezTo>
                    <a:pt x="81973" y="501073"/>
                    <a:pt x="163946" y="1002146"/>
                    <a:pt x="498764" y="1371600"/>
                  </a:cubicBezTo>
                  <a:cubicBezTo>
                    <a:pt x="833582" y="1741054"/>
                    <a:pt x="1421245" y="1978890"/>
                    <a:pt x="2008909" y="2216727"/>
                  </a:cubicBezTo>
                </a:path>
              </a:pathLst>
            </a:cu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7359" name="Group 58"/>
          <p:cNvGrpSpPr>
            <a:grpSpLocks/>
          </p:cNvGrpSpPr>
          <p:nvPr/>
        </p:nvGrpSpPr>
        <p:grpSpPr bwMode="auto">
          <a:xfrm>
            <a:off x="228600" y="1447800"/>
            <a:ext cx="7924468" cy="5035804"/>
            <a:chOff x="76193" y="774303"/>
            <a:chExt cx="7923993" cy="5849414"/>
          </a:xfrm>
        </p:grpSpPr>
        <p:cxnSp>
          <p:nvCxnSpPr>
            <p:cNvPr id="57372" name="Straight Connector 5"/>
            <p:cNvCxnSpPr>
              <a:cxnSpLocks noChangeShapeType="1"/>
            </p:cNvCxnSpPr>
            <p:nvPr/>
          </p:nvCxnSpPr>
          <p:spPr bwMode="auto">
            <a:xfrm rot="5400000">
              <a:off x="-648494" y="3464720"/>
              <a:ext cx="4497389" cy="1588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73" name="Straight Connector 7"/>
            <p:cNvCxnSpPr>
              <a:cxnSpLocks noChangeShapeType="1"/>
            </p:cNvCxnSpPr>
            <p:nvPr/>
          </p:nvCxnSpPr>
          <p:spPr bwMode="auto">
            <a:xfrm>
              <a:off x="1600200" y="5730481"/>
              <a:ext cx="5943600" cy="1588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4" name="TextBox 47"/>
            <p:cNvSpPr txBox="1">
              <a:spLocks noChangeArrowheads="1"/>
            </p:cNvSpPr>
            <p:nvPr/>
          </p:nvSpPr>
          <p:spPr bwMode="auto">
            <a:xfrm>
              <a:off x="76193" y="774303"/>
              <a:ext cx="1371490" cy="750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latin typeface="Century Gothic" pitchFamily="34" charset="0"/>
                </a:rPr>
                <a:t>Price per </a:t>
              </a:r>
              <a:r>
                <a:rPr lang="en-US" b="1" dirty="0" smtClean="0">
                  <a:latin typeface="Century Gothic" pitchFamily="34" charset="0"/>
                </a:rPr>
                <a:t>Barrel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57375" name="TextBox 49"/>
            <p:cNvSpPr txBox="1">
              <a:spLocks noChangeArrowheads="1"/>
            </p:cNvSpPr>
            <p:nvPr/>
          </p:nvSpPr>
          <p:spPr bwMode="auto">
            <a:xfrm>
              <a:off x="6975608" y="5872961"/>
              <a:ext cx="1024578" cy="750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entury Gothic" pitchFamily="34" charset="0"/>
                </a:rPr>
                <a:t>Q of Oil</a:t>
              </a:r>
            </a:p>
            <a:p>
              <a:pPr eaLnBrk="1" hangingPunct="1"/>
              <a:r>
                <a:rPr lang="en-US" b="1" dirty="0" smtClean="0">
                  <a:latin typeface="Century Gothic" pitchFamily="34" charset="0"/>
                </a:rPr>
                <a:t>(MBD)</a:t>
              </a:r>
              <a:endParaRPr lang="en-US" b="1" dirty="0">
                <a:latin typeface="Century Gothic" pitchFamily="34" charset="0"/>
              </a:endParaRPr>
            </a:p>
          </p:txBody>
        </p:sp>
      </p:grpSp>
      <p:cxnSp>
        <p:nvCxnSpPr>
          <p:cNvPr id="77" name="Straight Connector 76"/>
          <p:cNvCxnSpPr/>
          <p:nvPr/>
        </p:nvCxnSpPr>
        <p:spPr>
          <a:xfrm flipV="1">
            <a:off x="1600200" y="52578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600200" y="54102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V="1">
            <a:off x="1905000" y="563880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V="1">
            <a:off x="2057400" y="563880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934200" y="45720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  <a:latin typeface="Century Gothic" pitchFamily="34" charset="0"/>
              </a:rPr>
              <a:t>New Demand Curve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817813" y="1752600"/>
            <a:ext cx="5032375" cy="2211388"/>
            <a:chOff x="3198030" y="2209800"/>
            <a:chExt cx="5031570" cy="2211388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 rot="5400000" flipH="1" flipV="1">
              <a:off x="2650342" y="3519488"/>
              <a:ext cx="1096963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3428180" y="4419600"/>
              <a:ext cx="144756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368" name="TextBox 60"/>
            <p:cNvSpPr txBox="1">
              <a:spLocks noChangeArrowheads="1"/>
            </p:cNvSpPr>
            <p:nvPr/>
          </p:nvSpPr>
          <p:spPr bwMode="auto">
            <a:xfrm>
              <a:off x="4724961" y="3352800"/>
              <a:ext cx="3504639" cy="64135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latin typeface="Century Gothic" pitchFamily="34" charset="0"/>
                </a:rPr>
                <a:t>Greater Quantity Demanded at the Same Price</a:t>
              </a:r>
            </a:p>
          </p:txBody>
        </p:sp>
        <p:sp>
          <p:nvSpPr>
            <p:cNvPr id="57369" name="TextBox 63"/>
            <p:cNvSpPr txBox="1">
              <a:spLocks noChangeArrowheads="1"/>
            </p:cNvSpPr>
            <p:nvPr/>
          </p:nvSpPr>
          <p:spPr bwMode="auto">
            <a:xfrm>
              <a:off x="3582144" y="2209800"/>
              <a:ext cx="2971324" cy="92333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Greater Willingness to Pay for the Same Quantity</a:t>
              </a:r>
            </a:p>
          </p:txBody>
        </p:sp>
        <p:cxnSp>
          <p:nvCxnSpPr>
            <p:cNvPr id="57370" name="Straight Arrow Connector 44"/>
            <p:cNvCxnSpPr>
              <a:cxnSpLocks noChangeShapeType="1"/>
            </p:cNvCxnSpPr>
            <p:nvPr/>
          </p:nvCxnSpPr>
          <p:spPr bwMode="auto">
            <a:xfrm rot="10800000" flipV="1">
              <a:off x="4039270" y="3962400"/>
              <a:ext cx="761878" cy="3810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71" name="Straight Arrow Connector 45"/>
            <p:cNvCxnSpPr>
              <a:cxnSpLocks noChangeShapeType="1"/>
            </p:cNvCxnSpPr>
            <p:nvPr/>
          </p:nvCxnSpPr>
          <p:spPr bwMode="auto">
            <a:xfrm rot="10800000" flipV="1">
              <a:off x="3351992" y="3124200"/>
              <a:ext cx="763466" cy="6858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7393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28869E-6 L 0.07083 -0.09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-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6752" y="446949"/>
            <a:ext cx="9144000" cy="9032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dirty="0">
                <a:latin typeface="+mj-lt"/>
              </a:rPr>
              <a:t>A Decrease in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49A2B-AC1B-4DD3-BBBD-FC0268DA566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990600" y="1538288"/>
            <a:ext cx="7543800" cy="5018046"/>
            <a:chOff x="990600" y="1752600"/>
            <a:chExt cx="7543800" cy="5016918"/>
          </a:xfrm>
        </p:grpSpPr>
        <p:cxnSp>
          <p:nvCxnSpPr>
            <p:cNvPr id="47" name="Straight Connector 46"/>
            <p:cNvCxnSpPr/>
            <p:nvPr/>
          </p:nvCxnSpPr>
          <p:spPr bwMode="auto">
            <a:xfrm rot="5400000">
              <a:off x="4077691" y="5370492"/>
              <a:ext cx="1752206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 rot="10800000">
              <a:off x="1600200" y="2742977"/>
              <a:ext cx="1600200" cy="1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350" name="TextBox 51"/>
            <p:cNvSpPr txBox="1">
              <a:spLocks noChangeArrowheads="1"/>
            </p:cNvSpPr>
            <p:nvPr/>
          </p:nvSpPr>
          <p:spPr bwMode="auto">
            <a:xfrm>
              <a:off x="990600" y="2514513"/>
              <a:ext cx="704039" cy="369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entury Gothic" pitchFamily="34" charset="0"/>
                </a:rPr>
                <a:t>$120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56351" name="TextBox 53"/>
            <p:cNvSpPr txBox="1">
              <a:spLocks noChangeArrowheads="1"/>
            </p:cNvSpPr>
            <p:nvPr/>
          </p:nvSpPr>
          <p:spPr bwMode="auto">
            <a:xfrm>
              <a:off x="4724400" y="6400269"/>
              <a:ext cx="444352" cy="369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latin typeface="Century Gothic" pitchFamily="34" charset="0"/>
                </a:rPr>
                <a:t>4</a:t>
              </a:r>
              <a:r>
                <a:rPr lang="en-US" b="1" dirty="0" smtClean="0">
                  <a:latin typeface="Century Gothic" pitchFamily="34" charset="0"/>
                </a:rPr>
                <a:t>0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56352" name="TextBox 55"/>
            <p:cNvSpPr txBox="1">
              <a:spLocks noChangeArrowheads="1"/>
            </p:cNvSpPr>
            <p:nvPr/>
          </p:nvSpPr>
          <p:spPr bwMode="auto">
            <a:xfrm>
              <a:off x="6934200" y="4800252"/>
              <a:ext cx="1600200" cy="584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entury Gothic" pitchFamily="34" charset="0"/>
                </a:rPr>
                <a:t>Old Demand Curve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rot="5400000" flipH="1" flipV="1">
              <a:off x="2325091" y="3618287"/>
              <a:ext cx="175061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 bwMode="auto">
            <a:xfrm>
              <a:off x="3200400" y="4495183"/>
              <a:ext cx="1752600" cy="1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55" name="Freeform 53"/>
            <p:cNvSpPr>
              <a:spLocks noChangeArrowheads="1"/>
            </p:cNvSpPr>
            <p:nvPr/>
          </p:nvSpPr>
          <p:spPr bwMode="auto">
            <a:xfrm>
              <a:off x="2971800" y="1752600"/>
              <a:ext cx="3962400" cy="3428608"/>
            </a:xfrm>
            <a:custGeom>
              <a:avLst/>
              <a:gdLst>
                <a:gd name="T0" fmla="*/ 0 w 2008909"/>
                <a:gd name="T1" fmla="*/ 0 h 2216727"/>
                <a:gd name="T2" fmla="*/ 37879650 w 2008909"/>
                <a:gd name="T3" fmla="*/ 21947930 h 2216727"/>
                <a:gd name="T4" fmla="*/ 152570551 w 2008909"/>
                <a:gd name="T5" fmla="*/ 35471377 h 2216727"/>
                <a:gd name="T6" fmla="*/ 0 60000 65536"/>
                <a:gd name="T7" fmla="*/ 0 60000 65536"/>
                <a:gd name="T8" fmla="*/ 0 60000 65536"/>
                <a:gd name="T9" fmla="*/ 0 w 2008909"/>
                <a:gd name="T10" fmla="*/ 0 h 2216727"/>
                <a:gd name="T11" fmla="*/ 2008909 w 2008909"/>
                <a:gd name="T12" fmla="*/ 2216727 h 2216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8909" h="2216727">
                  <a:moveTo>
                    <a:pt x="0" y="0"/>
                  </a:moveTo>
                  <a:cubicBezTo>
                    <a:pt x="81973" y="501073"/>
                    <a:pt x="163946" y="1002146"/>
                    <a:pt x="498764" y="1371600"/>
                  </a:cubicBezTo>
                  <a:cubicBezTo>
                    <a:pt x="833582" y="1741054"/>
                    <a:pt x="1421245" y="1978890"/>
                    <a:pt x="2008909" y="2216727"/>
                  </a:cubicBezTo>
                </a:path>
              </a:pathLst>
            </a:custGeom>
            <a:noFill/>
            <a:ln w="38100" algn="ctr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rot="10800000">
              <a:off x="1600200" y="4495183"/>
              <a:ext cx="1600200" cy="1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2325885" y="5369698"/>
              <a:ext cx="1752206" cy="31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358" name="TextBox 50"/>
            <p:cNvSpPr txBox="1">
              <a:spLocks noChangeArrowheads="1"/>
            </p:cNvSpPr>
            <p:nvPr/>
          </p:nvSpPr>
          <p:spPr bwMode="auto">
            <a:xfrm>
              <a:off x="990600" y="4266913"/>
              <a:ext cx="574196" cy="369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entury Gothic" pitchFamily="34" charset="0"/>
                </a:rPr>
                <a:t>$80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56359" name="TextBox 53"/>
            <p:cNvSpPr txBox="1">
              <a:spLocks noChangeArrowheads="1"/>
            </p:cNvSpPr>
            <p:nvPr/>
          </p:nvSpPr>
          <p:spPr bwMode="auto">
            <a:xfrm>
              <a:off x="2971800" y="6400269"/>
              <a:ext cx="444352" cy="369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latin typeface="Century Gothic" pitchFamily="34" charset="0"/>
                </a:rPr>
                <a:t>2</a:t>
              </a:r>
              <a:r>
                <a:rPr lang="en-US" b="1" dirty="0" smtClean="0">
                  <a:latin typeface="Century Gothic" pitchFamily="34" charset="0"/>
                </a:rPr>
                <a:t>0</a:t>
              </a:r>
              <a:endParaRPr lang="en-US" b="1" dirty="0">
                <a:latin typeface="Century Gothic" pitchFamily="34" charset="0"/>
              </a:endParaRP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0" y="1546225"/>
            <a:ext cx="6934200" cy="5357813"/>
            <a:chOff x="0" y="1759789"/>
            <a:chExt cx="6934200" cy="5358962"/>
          </a:xfrm>
        </p:grpSpPr>
        <p:sp>
          <p:nvSpPr>
            <p:cNvPr id="56346" name="TextBox 54"/>
            <p:cNvSpPr txBox="1">
              <a:spLocks noChangeArrowheads="1"/>
            </p:cNvSpPr>
            <p:nvPr/>
          </p:nvSpPr>
          <p:spPr bwMode="auto">
            <a:xfrm>
              <a:off x="0" y="6780177"/>
              <a:ext cx="1600200" cy="338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endParaRPr lang="en-US" sz="1600" b="1">
                <a:solidFill>
                  <a:srgbClr val="FF0000"/>
                </a:solidFill>
                <a:latin typeface="Century Gothic" pitchFamily="34" charset="0"/>
              </a:endParaRPr>
            </a:p>
          </p:txBody>
        </p:sp>
        <p:sp>
          <p:nvSpPr>
            <p:cNvPr id="56347" name="Freeform 60"/>
            <p:cNvSpPr>
              <a:spLocks noChangeArrowheads="1"/>
            </p:cNvSpPr>
            <p:nvPr/>
          </p:nvSpPr>
          <p:spPr bwMode="auto">
            <a:xfrm>
              <a:off x="2971800" y="1759789"/>
              <a:ext cx="3962400" cy="3429199"/>
            </a:xfrm>
            <a:custGeom>
              <a:avLst/>
              <a:gdLst>
                <a:gd name="T0" fmla="*/ 0 w 2008909"/>
                <a:gd name="T1" fmla="*/ 0 h 2216727"/>
                <a:gd name="T2" fmla="*/ 19204713 w 2008909"/>
                <a:gd name="T3" fmla="*/ 14200781 h 2216727"/>
                <a:gd name="T4" fmla="*/ 77352199 w 2008909"/>
                <a:gd name="T5" fmla="*/ 22950732 h 2216727"/>
                <a:gd name="T6" fmla="*/ 0 60000 65536"/>
                <a:gd name="T7" fmla="*/ 0 60000 65536"/>
                <a:gd name="T8" fmla="*/ 0 60000 65536"/>
                <a:gd name="T9" fmla="*/ 0 w 2008909"/>
                <a:gd name="T10" fmla="*/ 0 h 2216727"/>
                <a:gd name="T11" fmla="*/ 2008909 w 2008909"/>
                <a:gd name="T12" fmla="*/ 2216727 h 2216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8909" h="2216727">
                  <a:moveTo>
                    <a:pt x="0" y="0"/>
                  </a:moveTo>
                  <a:cubicBezTo>
                    <a:pt x="81973" y="501073"/>
                    <a:pt x="163946" y="1002146"/>
                    <a:pt x="498764" y="1371600"/>
                  </a:cubicBezTo>
                  <a:cubicBezTo>
                    <a:pt x="833582" y="1741054"/>
                    <a:pt x="1421245" y="1978890"/>
                    <a:pt x="2008909" y="2216727"/>
                  </a:cubicBezTo>
                </a:path>
              </a:pathLst>
            </a:cu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3276600" y="3138488"/>
            <a:ext cx="4953000" cy="1068387"/>
            <a:chOff x="3276600" y="3138487"/>
            <a:chExt cx="4953000" cy="1068388"/>
          </a:xfrm>
        </p:grpSpPr>
        <p:cxnSp>
          <p:nvCxnSpPr>
            <p:cNvPr id="64" name="Straight Arrow Connector 63"/>
            <p:cNvCxnSpPr/>
            <p:nvPr/>
          </p:nvCxnSpPr>
          <p:spPr bwMode="auto">
            <a:xfrm flipH="1">
              <a:off x="3276600" y="4205288"/>
              <a:ext cx="144780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344" name="TextBox 60"/>
            <p:cNvSpPr txBox="1">
              <a:spLocks noChangeArrowheads="1"/>
            </p:cNvSpPr>
            <p:nvPr/>
          </p:nvSpPr>
          <p:spPr bwMode="auto">
            <a:xfrm>
              <a:off x="4724400" y="3138487"/>
              <a:ext cx="3505200" cy="64135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Less Quantity Demanded at the Same Price</a:t>
              </a:r>
            </a:p>
          </p:txBody>
        </p:sp>
        <p:cxnSp>
          <p:nvCxnSpPr>
            <p:cNvPr id="56345" name="Straight Arrow Connector 66"/>
            <p:cNvCxnSpPr>
              <a:cxnSpLocks noChangeShapeType="1"/>
            </p:cNvCxnSpPr>
            <p:nvPr/>
          </p:nvCxnSpPr>
          <p:spPr bwMode="auto">
            <a:xfrm rot="10800000" flipV="1">
              <a:off x="4038600" y="3748088"/>
              <a:ext cx="762000" cy="3810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275013" y="1995488"/>
            <a:ext cx="3278187" cy="2209800"/>
            <a:chOff x="3275013" y="1995487"/>
            <a:chExt cx="3278187" cy="2209800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rot="16200000" flipH="1">
              <a:off x="2590800" y="3519487"/>
              <a:ext cx="1370013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341" name="TextBox 63"/>
            <p:cNvSpPr txBox="1">
              <a:spLocks noChangeArrowheads="1"/>
            </p:cNvSpPr>
            <p:nvPr/>
          </p:nvSpPr>
          <p:spPr bwMode="auto">
            <a:xfrm>
              <a:off x="3581400" y="1995487"/>
              <a:ext cx="2971800" cy="64135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Lower Willingness to Pay for the Same Quantity</a:t>
              </a:r>
            </a:p>
          </p:txBody>
        </p:sp>
        <p:cxnSp>
          <p:nvCxnSpPr>
            <p:cNvPr id="56342" name="Straight Arrow Connector 67"/>
            <p:cNvCxnSpPr>
              <a:cxnSpLocks noChangeShapeType="1"/>
            </p:cNvCxnSpPr>
            <p:nvPr/>
          </p:nvCxnSpPr>
          <p:spPr bwMode="auto">
            <a:xfrm rot="10800000" flipV="1">
              <a:off x="3352800" y="2909887"/>
              <a:ext cx="762000" cy="3810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329" name="Group 58"/>
          <p:cNvGrpSpPr>
            <a:grpSpLocks/>
          </p:cNvGrpSpPr>
          <p:nvPr/>
        </p:nvGrpSpPr>
        <p:grpSpPr bwMode="auto">
          <a:xfrm>
            <a:off x="381000" y="1371600"/>
            <a:ext cx="8339679" cy="5237970"/>
            <a:chOff x="228581" y="685800"/>
            <a:chExt cx="8339183" cy="6084235"/>
          </a:xfrm>
        </p:grpSpPr>
        <p:cxnSp>
          <p:nvCxnSpPr>
            <p:cNvPr id="56335" name="Straight Connector 5"/>
            <p:cNvCxnSpPr>
              <a:cxnSpLocks noChangeShapeType="1"/>
            </p:cNvCxnSpPr>
            <p:nvPr/>
          </p:nvCxnSpPr>
          <p:spPr bwMode="auto">
            <a:xfrm rot="5400000">
              <a:off x="-648494" y="4001294"/>
              <a:ext cx="4497389" cy="1588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6" name="Straight Connector 7"/>
            <p:cNvCxnSpPr>
              <a:cxnSpLocks noChangeShapeType="1"/>
            </p:cNvCxnSpPr>
            <p:nvPr/>
          </p:nvCxnSpPr>
          <p:spPr bwMode="auto">
            <a:xfrm>
              <a:off x="1600200" y="6248400"/>
              <a:ext cx="5943600" cy="1588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7" name="TextBox 47"/>
            <p:cNvSpPr txBox="1">
              <a:spLocks noChangeArrowheads="1"/>
            </p:cNvSpPr>
            <p:nvPr/>
          </p:nvSpPr>
          <p:spPr bwMode="auto">
            <a:xfrm>
              <a:off x="228581" y="862806"/>
              <a:ext cx="1219102" cy="750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latin typeface="Century Gothic" pitchFamily="34" charset="0"/>
                </a:rPr>
                <a:t>Price </a:t>
              </a:r>
              <a:r>
                <a:rPr lang="en-US" b="1" dirty="0" smtClean="0">
                  <a:latin typeface="Century Gothic" pitchFamily="34" charset="0"/>
                </a:rPr>
                <a:t>per Barrel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56338" name="TextBox 49"/>
            <p:cNvSpPr txBox="1">
              <a:spLocks noChangeArrowheads="1"/>
            </p:cNvSpPr>
            <p:nvPr/>
          </p:nvSpPr>
          <p:spPr bwMode="auto">
            <a:xfrm>
              <a:off x="7543186" y="6019281"/>
              <a:ext cx="1024578" cy="750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entury Gothic" pitchFamily="34" charset="0"/>
                </a:rPr>
                <a:t>Q of Oil</a:t>
              </a:r>
            </a:p>
            <a:p>
              <a:pPr eaLnBrk="1" hangingPunct="1"/>
              <a:r>
                <a:rPr lang="en-US" b="1" dirty="0" smtClean="0">
                  <a:latin typeface="Century Gothic" pitchFamily="34" charset="0"/>
                </a:rPr>
                <a:t>(MBD)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56339" name="TextBox 30"/>
            <p:cNvSpPr txBox="1">
              <a:spLocks noChangeArrowheads="1"/>
            </p:cNvSpPr>
            <p:nvPr/>
          </p:nvSpPr>
          <p:spPr bwMode="auto">
            <a:xfrm>
              <a:off x="228581" y="685800"/>
              <a:ext cx="8305125" cy="500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endParaRPr lang="en-US" sz="2200">
                <a:solidFill>
                  <a:srgbClr val="00B050"/>
                </a:solidFill>
                <a:latin typeface="Century Gothic" pitchFamily="34" charset="0"/>
              </a:endParaRPr>
            </a:p>
          </p:txBody>
        </p:sp>
      </p:grpSp>
      <p:cxnSp>
        <p:nvCxnSpPr>
          <p:cNvPr id="77" name="Straight Connector 76"/>
          <p:cNvCxnSpPr/>
          <p:nvPr/>
        </p:nvCxnSpPr>
        <p:spPr>
          <a:xfrm flipV="1">
            <a:off x="1676400" y="57150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676400" y="58674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V="1">
            <a:off x="1981200" y="609600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V="1">
            <a:off x="2133600" y="609600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867400" y="52578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  <a:latin typeface="Century Gothic" pitchFamily="34" charset="0"/>
              </a:rPr>
              <a:t>New Demand Curve</a:t>
            </a:r>
          </a:p>
        </p:txBody>
      </p:sp>
    </p:spTree>
    <p:extLst>
      <p:ext uri="{BB962C8B-B14F-4D97-AF65-F5344CB8AC3E}">
        <p14:creationId xmlns:p14="http://schemas.microsoft.com/office/powerpoint/2010/main" val="3605831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0485 L -0.1125 0.0569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/>
              <a:t>Variables that shift market demand</a:t>
            </a:r>
          </a:p>
          <a:p>
            <a:r>
              <a:rPr lang="en-US" sz="2400" b="1" dirty="0"/>
              <a:t>Income</a:t>
            </a:r>
          </a:p>
          <a:p>
            <a:pPr lvl="1"/>
            <a:r>
              <a:rPr lang="en-US" sz="2000" b="1" i="1" dirty="0"/>
              <a:t>Normal Good:  </a:t>
            </a:r>
            <a:r>
              <a:rPr lang="en-US" sz="2000" dirty="0"/>
              <a:t>A good whose demand curve shifts to the right as the incomes of buyers </a:t>
            </a:r>
          </a:p>
          <a:p>
            <a:pPr lvl="2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		</a:t>
            </a:r>
          </a:p>
          <a:p>
            <a:pPr lvl="1"/>
            <a:endParaRPr lang="en-US" sz="2000" b="1" i="1" dirty="0"/>
          </a:p>
          <a:p>
            <a:pPr lvl="1"/>
            <a:endParaRPr lang="en-US" sz="2000" b="1" i="1" dirty="0"/>
          </a:p>
          <a:p>
            <a:pPr lvl="1">
              <a:buFont typeface="Wingdings" pitchFamily="2" charset="2"/>
              <a:buNone/>
            </a:pPr>
            <a:endParaRPr lang="en-US" sz="2000" b="1" i="1" dirty="0"/>
          </a:p>
          <a:p>
            <a:pPr lvl="1"/>
            <a:r>
              <a:rPr lang="en-US" sz="2000" b="1" i="1" dirty="0"/>
              <a:t>Inferior Good:  </a:t>
            </a:r>
            <a:r>
              <a:rPr lang="en-US" sz="2000" dirty="0"/>
              <a:t>A good whose demand curve shifts to the right as the incomes of buyers </a:t>
            </a:r>
          </a:p>
          <a:p>
            <a:pPr lvl="3">
              <a:buFont typeface="Wingdings" pitchFamily="2" charset="2"/>
              <a:buNone/>
            </a:pPr>
            <a:r>
              <a:rPr lang="en-US" sz="2400" dirty="0">
                <a:solidFill>
                  <a:srgbClr val="0000FF"/>
                </a:solidFill>
              </a:rPr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86400"/>
          </a:xfrm>
        </p:spPr>
        <p:txBody>
          <a:bodyPr/>
          <a:lstStyle/>
          <a:p>
            <a:pPr marL="609600" indent="-609600"/>
            <a:r>
              <a:rPr lang="en-US" sz="2400" b="1" dirty="0"/>
              <a:t>The prices of related goods</a:t>
            </a:r>
          </a:p>
          <a:p>
            <a:pPr marL="990600" lvl="1" indent="-533400"/>
            <a:r>
              <a:rPr lang="en-US" sz="2000" b="1" i="1" dirty="0" smtClean="0"/>
              <a:t>Substitutes (in </a:t>
            </a:r>
            <a:r>
              <a:rPr lang="en-US" sz="2000" b="1" i="1" u="sng" dirty="0" smtClean="0"/>
              <a:t>consumption</a:t>
            </a:r>
            <a:r>
              <a:rPr lang="en-US" sz="2000" b="1" i="1" dirty="0" smtClean="0"/>
              <a:t>):  </a:t>
            </a:r>
            <a:r>
              <a:rPr lang="en-US" sz="2000" dirty="0"/>
              <a:t>When the price of a good increases, the demand for its substitute will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000" dirty="0"/>
              <a:t>		</a:t>
            </a:r>
            <a:endParaRPr lang="en-US" sz="2400" dirty="0">
              <a:solidFill>
                <a:srgbClr val="0000FF"/>
              </a:solidFill>
            </a:endParaRPr>
          </a:p>
          <a:p>
            <a:pPr marL="990600" lvl="1" indent="-533400">
              <a:buFont typeface="Wingdings" pitchFamily="2" charset="2"/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990600" lvl="1" indent="-533400">
              <a:buFont typeface="Wingdings" pitchFamily="2" charset="2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		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219200" y="2438400"/>
            <a:ext cx="0" cy="3124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1219200" y="5562600"/>
            <a:ext cx="304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953000" y="2438400"/>
            <a:ext cx="0" cy="3124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953000" y="5562600"/>
            <a:ext cx="304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381000" y="226847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31892" y="229651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85196" y="5715000"/>
            <a:ext cx="116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Quantity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0" y="5715000"/>
            <a:ext cx="116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Quantity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447800" y="2743200"/>
            <a:ext cx="2286000" cy="2438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733800" y="5105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105400" y="2863060"/>
            <a:ext cx="2286000" cy="2438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7404219" y="5181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66059" y="2116673"/>
            <a:ext cx="8382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Beef</a:t>
            </a:r>
            <a:endParaRPr lang="en-US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2116673"/>
            <a:ext cx="12192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Chicken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.nelson\Desktop\Beef Chicken Substitute M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2000"/>
            <a:ext cx="51911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9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icro PPT files (Hubbard)\Wine and Beer Substitutes M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3400"/>
            <a:ext cx="4562475" cy="571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86400"/>
          </a:xfrm>
        </p:spPr>
        <p:txBody>
          <a:bodyPr/>
          <a:lstStyle/>
          <a:p>
            <a:pPr marL="609600" indent="-609600"/>
            <a:r>
              <a:rPr lang="en-US" sz="2400" b="1" dirty="0"/>
              <a:t>The prices of related goods</a:t>
            </a:r>
          </a:p>
          <a:p>
            <a:pPr marL="990600" lvl="1" indent="-533400"/>
            <a:r>
              <a:rPr lang="en-US" sz="2000" b="1" i="1" dirty="0"/>
              <a:t>Complements (in </a:t>
            </a:r>
            <a:r>
              <a:rPr lang="en-US" sz="2000" b="1" i="1" u="sng" dirty="0"/>
              <a:t>consumption</a:t>
            </a:r>
            <a:r>
              <a:rPr lang="en-US" sz="2000" b="1" i="1" dirty="0"/>
              <a:t>):  </a:t>
            </a:r>
            <a:r>
              <a:rPr lang="en-US" sz="2000" dirty="0"/>
              <a:t>When the price of a good increases, the demand for its complement will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000" dirty="0"/>
              <a:t>		</a:t>
            </a:r>
            <a:endParaRPr lang="en-US" sz="2400" dirty="0">
              <a:solidFill>
                <a:srgbClr val="0000FF"/>
              </a:solidFill>
            </a:endParaRPr>
          </a:p>
          <a:p>
            <a:pPr marL="990600" lvl="1" indent="-533400">
              <a:buFont typeface="Wingdings" pitchFamily="2" charset="2"/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990600" lvl="1" indent="-533400">
              <a:buFont typeface="Wingdings" pitchFamily="2" charset="2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		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219200" y="2438400"/>
            <a:ext cx="0" cy="3124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1219200" y="5562600"/>
            <a:ext cx="304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953000" y="2438400"/>
            <a:ext cx="0" cy="3124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953000" y="5562600"/>
            <a:ext cx="304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381000" y="226847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31892" y="229651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85196" y="5715000"/>
            <a:ext cx="116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Quantity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0" y="5715000"/>
            <a:ext cx="116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Quantity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447800" y="2743200"/>
            <a:ext cx="2286000" cy="2438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733800" y="5105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133174" y="2743200"/>
            <a:ext cx="2286000" cy="2438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7444311" y="51082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66058" y="2116673"/>
            <a:ext cx="131534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Hot Dogs</a:t>
            </a:r>
            <a:endParaRPr lang="en-US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2116673"/>
            <a:ext cx="12192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Hot Dog Buns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351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029200"/>
          </a:xfrm>
        </p:spPr>
        <p:txBody>
          <a:bodyPr/>
          <a:lstStyle/>
          <a:p>
            <a:pPr marL="609600" indent="-609600"/>
            <a:r>
              <a:rPr lang="en-US" sz="2400" b="1" dirty="0" smtClean="0"/>
              <a:t>Tastes </a:t>
            </a:r>
            <a:r>
              <a:rPr lang="en-US" sz="2400" b="1" dirty="0"/>
              <a:t>and </a:t>
            </a:r>
            <a:r>
              <a:rPr lang="en-US" sz="2400" b="1" dirty="0" smtClean="0"/>
              <a:t>Preferences</a:t>
            </a:r>
          </a:p>
          <a:p>
            <a:pPr marL="609600" indent="-609600"/>
            <a:endParaRPr lang="en-US" sz="2400" b="1" dirty="0"/>
          </a:p>
          <a:p>
            <a:pPr marL="609600" indent="-609600"/>
            <a:endParaRPr lang="en-US" sz="2400" b="1" dirty="0" smtClean="0"/>
          </a:p>
          <a:p>
            <a:pPr marL="609600" indent="-609600"/>
            <a:r>
              <a:rPr lang="en-US" sz="2400" b="1" dirty="0" smtClean="0"/>
              <a:t>Population </a:t>
            </a:r>
            <a:r>
              <a:rPr lang="en-US" sz="2400" b="1" dirty="0"/>
              <a:t>and demographics</a:t>
            </a:r>
          </a:p>
          <a:p>
            <a:pPr lvl="1"/>
            <a:r>
              <a:rPr lang="en-US" sz="2000" dirty="0"/>
              <a:t>As the number of potential buyers increases, the demand for that </a:t>
            </a:r>
            <a:r>
              <a:rPr lang="en-US" sz="2000" dirty="0" smtClean="0"/>
              <a:t>good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Expected </a:t>
            </a:r>
            <a:r>
              <a:rPr lang="en-US" sz="2400" b="1" dirty="0"/>
              <a:t>future prices</a:t>
            </a:r>
          </a:p>
          <a:p>
            <a:pPr lvl="1"/>
            <a:r>
              <a:rPr lang="en-US" sz="2000" dirty="0"/>
              <a:t>If consumers expect the price of a good to increase in the future, then their current demand for the good will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			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z="2800" b="1"/>
              <a:t>The Supply Side of the Market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sz="2000"/>
              <a:t>We use </a:t>
            </a:r>
            <a:r>
              <a:rPr lang="en-US" sz="2000" u="sng"/>
              <a:t>supply schedules</a:t>
            </a:r>
            <a:r>
              <a:rPr lang="en-US" sz="2000"/>
              <a:t> (numerical tables) and </a:t>
            </a:r>
            <a:r>
              <a:rPr lang="en-US" sz="2000" u="sng"/>
              <a:t>supply curves</a:t>
            </a:r>
            <a:r>
              <a:rPr lang="en-US" sz="2000"/>
              <a:t> (graphs) to show the relationship between the price of a product and the quantity supplied of that product.</a:t>
            </a:r>
          </a:p>
          <a:p>
            <a:endParaRPr lang="en-US" sz="2000"/>
          </a:p>
          <a:p>
            <a:r>
              <a:rPr lang="en-US" sz="2000"/>
              <a:t>This relationship is termed the “law of supply”.  The law of supply says that, ceteris paribus, as the price of a good increases, the quantity supplied of the good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	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endParaRPr lang="en-US" sz="2400">
              <a:solidFill>
                <a:srgbClr val="0000FF"/>
              </a:solidFill>
            </a:endParaRPr>
          </a:p>
          <a:p>
            <a:r>
              <a:rPr lang="en-US" sz="2000"/>
              <a:t>Note the </a:t>
            </a:r>
            <a:r>
              <a:rPr lang="en-US" sz="2000" u="sng"/>
              <a:t>quantity supplied</a:t>
            </a:r>
            <a:r>
              <a:rPr lang="en-US" sz="2000" b="1"/>
              <a:t> </a:t>
            </a:r>
            <a:r>
              <a:rPr lang="en-US" sz="2000"/>
              <a:t>is the amount of a good or service firms are ____________ and _________ to supply at a given price.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endParaRPr lang="en-US" sz="20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1" name="Group 7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449340294"/>
              </p:ext>
            </p:extLst>
          </p:nvPr>
        </p:nvGraphicFramePr>
        <p:xfrm>
          <a:off x="304800" y="742632"/>
          <a:ext cx="2286000" cy="3429000"/>
        </p:xfrm>
        <a:graphic>
          <a:graphicData uri="http://schemas.openxmlformats.org/drawingml/2006/table">
            <a:tbl>
              <a:tblPr/>
              <a:tblGrid>
                <a:gridCol w="971550"/>
                <a:gridCol w="1314450"/>
              </a:tblGrid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of Ice-Cream Cone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Quantity of Cones Supplied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$1.50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$2.50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62" name="Line 74"/>
          <p:cNvSpPr>
            <a:spLocks noChangeShapeType="1"/>
          </p:cNvSpPr>
          <p:nvPr/>
        </p:nvSpPr>
        <p:spPr bwMode="auto">
          <a:xfrm flipV="1">
            <a:off x="3962400" y="10668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3" name="Line 75"/>
          <p:cNvSpPr>
            <a:spLocks noChangeShapeType="1"/>
          </p:cNvSpPr>
          <p:nvPr/>
        </p:nvSpPr>
        <p:spPr bwMode="auto">
          <a:xfrm>
            <a:off x="3962400" y="57150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75101" y="679884"/>
            <a:ext cx="133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Price per Cone ($)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48600" y="5867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Quantity of Cones</a:t>
            </a:r>
            <a:endParaRPr lang="en-US" b="1" dirty="0"/>
          </a:p>
        </p:txBody>
      </p:sp>
      <p:pic>
        <p:nvPicPr>
          <p:cNvPr id="1028" name="Picture 4" descr="http://img4-1.allyou.timeinc.net/i/2010/02/ice-cream-cones-l.jpg?400: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44696"/>
            <a:ext cx="1940607" cy="194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/>
              <a:t>In the model of demand and supply, we assume that the market is competitive in the sense that:</a:t>
            </a:r>
          </a:p>
          <a:p>
            <a:pPr marL="609600" indent="-609600"/>
            <a:r>
              <a:rPr lang="en-US" sz="2000"/>
              <a:t>The product or service is homogeneous (“the same”).</a:t>
            </a:r>
          </a:p>
          <a:p>
            <a:pPr marL="609600" indent="-609600"/>
            <a:endParaRPr lang="en-US" sz="2000"/>
          </a:p>
          <a:p>
            <a:pPr marL="609600" indent="-609600"/>
            <a:endParaRPr lang="en-US" sz="2000"/>
          </a:p>
          <a:p>
            <a:pPr marL="609600" indent="-609600"/>
            <a:r>
              <a:rPr lang="en-US" sz="2000"/>
              <a:t>No individual buyer or seller can affect the prevailing market price.</a:t>
            </a:r>
          </a:p>
          <a:p>
            <a:pPr marL="609600" indent="-609600"/>
            <a:endParaRPr lang="en-US" sz="2000"/>
          </a:p>
          <a:p>
            <a:pPr marL="609600" indent="-609600"/>
            <a:endParaRPr lang="en-US" sz="2000"/>
          </a:p>
          <a:p>
            <a:pPr marL="609600" indent="-609600"/>
            <a:r>
              <a:rPr lang="en-US" sz="2000"/>
              <a:t>There is free entry and exit of buyers and sellers into and out of the market.</a:t>
            </a:r>
          </a:p>
          <a:p>
            <a:pPr marL="609600" indent="-609600"/>
            <a:endParaRPr lang="en-US" sz="2000"/>
          </a:p>
          <a:p>
            <a:pPr marL="609600" indent="-609600">
              <a:buFont typeface="Wingdings" pitchFamily="2" charset="2"/>
              <a:buNone/>
            </a:pPr>
            <a:endParaRPr lang="en-US" sz="2000"/>
          </a:p>
          <a:p>
            <a:pPr marL="609600" indent="-609600">
              <a:buFont typeface="Wingdings" pitchFamily="2" charset="2"/>
              <a:buNone/>
            </a:pPr>
            <a:r>
              <a:rPr lang="en-US" sz="2000"/>
              <a:t>We look first at demand, then at supply, then at equilibrium, and finally we examine the effects of changes in supply and demand.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12845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ＭＳ Ｐゴシック" pitchFamily="34" charset="-128"/>
                <a:cs typeface="Arial" charset="0"/>
              </a:rPr>
              <a:t>Supply </a:t>
            </a:r>
            <a:r>
              <a:rPr lang="en-US" sz="2400" dirty="0">
                <a:ea typeface="ＭＳ Ｐゴシック" pitchFamily="34" charset="-128"/>
                <a:cs typeface="Arial" charset="0"/>
              </a:rPr>
              <a:t>curves can be read in two ways:</a:t>
            </a:r>
          </a:p>
          <a:p>
            <a:pPr lvl="1"/>
            <a:r>
              <a:rPr lang="en-US" sz="2000" i="1" dirty="0" smtClean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Horizontally</a:t>
            </a:r>
            <a:r>
              <a:rPr lang="en-US" sz="2000" i="1" dirty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:</a:t>
            </a:r>
            <a:r>
              <a:rPr lang="en-US" sz="2000" dirty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 </a:t>
            </a:r>
            <a:r>
              <a:rPr lang="en-US" sz="2000" u="sng" dirty="0" smtClean="0">
                <a:ea typeface="ＭＳ Ｐゴシック" pitchFamily="34" charset="-128"/>
                <a:cs typeface="Arial" charset="0"/>
              </a:rPr>
              <a:t>How much</a:t>
            </a:r>
            <a:r>
              <a:rPr lang="en-US" sz="2000" dirty="0" smtClean="0">
                <a:ea typeface="ＭＳ Ｐゴシック" pitchFamily="34" charset="-128"/>
                <a:cs typeface="Arial" charset="0"/>
              </a:rPr>
              <a:t> sellers </a:t>
            </a:r>
            <a:r>
              <a:rPr lang="en-US" sz="2000" dirty="0">
                <a:ea typeface="ＭＳ Ｐゴシック" pitchFamily="34" charset="-128"/>
                <a:cs typeface="Arial" charset="0"/>
              </a:rPr>
              <a:t>are willing and able to </a:t>
            </a:r>
            <a:r>
              <a:rPr lang="en-US" sz="2000" dirty="0" smtClean="0">
                <a:ea typeface="ＭＳ Ｐゴシック" pitchFamily="34" charset="-128"/>
                <a:cs typeface="Arial" charset="0"/>
              </a:rPr>
              <a:t>sell </a:t>
            </a:r>
            <a:r>
              <a:rPr lang="en-US" sz="2000" u="sng" dirty="0">
                <a:ea typeface="ＭＳ Ｐゴシック" pitchFamily="34" charset="-128"/>
                <a:cs typeface="Arial" charset="0"/>
              </a:rPr>
              <a:t>at a certain price</a:t>
            </a:r>
            <a:r>
              <a:rPr lang="en-US" sz="2000" dirty="0" smtClean="0">
                <a:ea typeface="ＭＳ Ｐゴシック" pitchFamily="34" charset="-128"/>
                <a:cs typeface="Arial" charset="0"/>
              </a:rPr>
              <a:t>.</a:t>
            </a:r>
          </a:p>
          <a:p>
            <a:pPr lvl="1"/>
            <a:endParaRPr lang="en-US" sz="2000" dirty="0" smtClean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sz="2000" i="1" dirty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Vertically:</a:t>
            </a:r>
            <a:r>
              <a:rPr lang="en-US" sz="2000" dirty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 </a:t>
            </a:r>
            <a:r>
              <a:rPr lang="en-US" sz="2000" dirty="0">
                <a:ea typeface="ＭＳ Ｐゴシック" pitchFamily="34" charset="-128"/>
                <a:cs typeface="Arial" charset="0"/>
              </a:rPr>
              <a:t>The </a:t>
            </a:r>
            <a:r>
              <a:rPr lang="en-US" sz="2000" u="sng" dirty="0" smtClean="0">
                <a:ea typeface="ＭＳ Ｐゴシック" pitchFamily="34" charset="-128"/>
                <a:cs typeface="Arial" charset="0"/>
              </a:rPr>
              <a:t>minimum price</a:t>
            </a:r>
            <a:r>
              <a:rPr lang="en-US" sz="2000" dirty="0" smtClean="0">
                <a:ea typeface="ＭＳ Ｐゴシック" pitchFamily="34" charset="-128"/>
                <a:cs typeface="Arial" charset="0"/>
              </a:rPr>
              <a:t> for which sellers </a:t>
            </a:r>
            <a:r>
              <a:rPr lang="en-US" sz="2000" dirty="0">
                <a:ea typeface="ＭＳ Ｐゴシック" pitchFamily="34" charset="-128"/>
                <a:cs typeface="Arial" charset="0"/>
              </a:rPr>
              <a:t>are willing to </a:t>
            </a:r>
            <a:r>
              <a:rPr lang="en-US" sz="2000" dirty="0" smtClean="0">
                <a:ea typeface="ＭＳ Ｐゴシック" pitchFamily="34" charset="-128"/>
                <a:cs typeface="Arial" charset="0"/>
              </a:rPr>
              <a:t>sell </a:t>
            </a:r>
            <a:r>
              <a:rPr lang="en-US" sz="2000" u="sng" dirty="0" smtClean="0">
                <a:ea typeface="ＭＳ Ｐゴシック" pitchFamily="34" charset="-128"/>
                <a:cs typeface="Arial" charset="0"/>
              </a:rPr>
              <a:t>a </a:t>
            </a:r>
            <a:r>
              <a:rPr lang="en-US" sz="2000" u="sng" dirty="0">
                <a:ea typeface="ＭＳ Ｐゴシック" pitchFamily="34" charset="-128"/>
                <a:cs typeface="Arial" charset="0"/>
              </a:rPr>
              <a:t>certain quantity</a:t>
            </a:r>
            <a:r>
              <a:rPr lang="en-US" sz="2000" dirty="0" smtClean="0">
                <a:ea typeface="ＭＳ Ｐゴシック" pitchFamily="34" charset="-128"/>
                <a:cs typeface="Arial" charset="0"/>
              </a:rPr>
              <a:t>.</a:t>
            </a: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 smtClean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 smtClean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  <a:cs typeface="Arial" charset="0"/>
              </a:rPr>
              <a:t>The height of the supply curve represents the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  <a:cs typeface="Arial" charset="0"/>
              </a:rPr>
              <a:t>“Marginal cost” of producing that unit of the good.</a:t>
            </a:r>
            <a:endParaRPr lang="en-US" sz="2000" dirty="0"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9032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lvl="2">
              <a:defRPr/>
            </a:pPr>
            <a:r>
              <a:rPr lang="en-US" sz="2000" i="1" dirty="0" smtClean="0">
                <a:ea typeface="ＭＳ Ｐゴシック" pitchFamily="34" charset="-128"/>
                <a:cs typeface="Arial" charset="0"/>
              </a:rPr>
              <a:t>At a low price, a good is produced and sold </a:t>
            </a:r>
            <a:r>
              <a:rPr lang="en-US" sz="2000" i="1" u="sng" dirty="0" smtClean="0">
                <a:ea typeface="ＭＳ Ｐゴシック" pitchFamily="34" charset="-128"/>
                <a:cs typeface="Arial" charset="0"/>
              </a:rPr>
              <a:t>only by the lowest cost suppliers.</a:t>
            </a:r>
            <a:br>
              <a:rPr lang="en-US" sz="2000" i="1" u="sng" dirty="0" smtClean="0">
                <a:ea typeface="ＭＳ Ｐゴシック" pitchFamily="34" charset="-128"/>
                <a:cs typeface="Arial" charset="0"/>
              </a:rPr>
            </a:br>
            <a:r>
              <a:rPr lang="en-US" sz="2000" i="1" dirty="0" smtClean="0">
                <a:ea typeface="ＭＳ Ｐゴシック" pitchFamily="34" charset="-128"/>
                <a:cs typeface="Arial" charset="0"/>
              </a:rPr>
              <a:t>At a high price, a good is </a:t>
            </a:r>
            <a:r>
              <a:rPr lang="en-US" sz="2000" i="1" u="sng" dirty="0" smtClean="0">
                <a:ea typeface="ＭＳ Ｐゴシック" pitchFamily="34" charset="-128"/>
                <a:cs typeface="Arial" charset="0"/>
              </a:rPr>
              <a:t>also produced and sold by higher cost suppliers</a:t>
            </a:r>
            <a:r>
              <a:rPr lang="en-US" sz="2000" i="1" dirty="0" smtClean="0">
                <a:ea typeface="ＭＳ Ｐゴシック" pitchFamily="34" charset="-128"/>
                <a:cs typeface="Arial" charset="0"/>
              </a:rPr>
              <a:t>.</a:t>
            </a:r>
          </a:p>
        </p:txBody>
      </p:sp>
      <p:sp>
        <p:nvSpPr>
          <p:cNvPr id="7577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6B5161-D02F-4DB3-B020-B6D739ACA45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5781" name="TextBox 34"/>
          <p:cNvSpPr txBox="1">
            <a:spLocks noChangeArrowheads="1"/>
          </p:cNvSpPr>
          <p:nvPr/>
        </p:nvSpPr>
        <p:spPr bwMode="auto">
          <a:xfrm>
            <a:off x="3048000" y="2209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b="1">
              <a:latin typeface="Century Gothic" pitchFamily="34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47800" y="1981200"/>
            <a:ext cx="5281613" cy="3873500"/>
            <a:chOff x="1447863" y="1981200"/>
            <a:chExt cx="5281402" cy="3873972"/>
          </a:xfrm>
        </p:grpSpPr>
        <p:sp>
          <p:nvSpPr>
            <p:cNvPr id="75808" name="Freeform 28"/>
            <p:cNvSpPr>
              <a:spLocks noChangeArrowheads="1"/>
            </p:cNvSpPr>
            <p:nvPr/>
          </p:nvSpPr>
          <p:spPr bwMode="auto">
            <a:xfrm>
              <a:off x="1447863" y="2362246"/>
              <a:ext cx="4343226" cy="3492926"/>
            </a:xfrm>
            <a:custGeom>
              <a:avLst/>
              <a:gdLst>
                <a:gd name="T0" fmla="*/ 0 w 3479800"/>
                <a:gd name="T1" fmla="*/ 5126914 h 2882900"/>
                <a:gd name="T2" fmla="*/ 3975772 w 3479800"/>
                <a:gd name="T3" fmla="*/ 3636268 h 2882900"/>
                <a:gd name="T4" fmla="*/ 6766220 w 3479800"/>
                <a:gd name="T5" fmla="*/ 0 h 2882900"/>
                <a:gd name="T6" fmla="*/ 0 60000 65536"/>
                <a:gd name="T7" fmla="*/ 0 60000 65536"/>
                <a:gd name="T8" fmla="*/ 0 60000 65536"/>
                <a:gd name="T9" fmla="*/ 0 w 3479800"/>
                <a:gd name="T10" fmla="*/ 0 h 2882900"/>
                <a:gd name="T11" fmla="*/ 3479800 w 3479800"/>
                <a:gd name="T12" fmla="*/ 2882900 h 28829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9800" h="2882900">
                  <a:moveTo>
                    <a:pt x="0" y="2882900"/>
                  </a:moveTo>
                  <a:cubicBezTo>
                    <a:pt x="732366" y="2704041"/>
                    <a:pt x="1464733" y="2525183"/>
                    <a:pt x="2044700" y="2044700"/>
                  </a:cubicBezTo>
                  <a:cubicBezTo>
                    <a:pt x="2624667" y="1564217"/>
                    <a:pt x="3052233" y="782108"/>
                    <a:pt x="3479800" y="0"/>
                  </a:cubicBezTo>
                </a:path>
              </a:pathLst>
            </a:custGeom>
            <a:noFill/>
            <a:ln w="3810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809" name="TextBox 22"/>
            <p:cNvSpPr txBox="1">
              <a:spLocks noChangeArrowheads="1"/>
            </p:cNvSpPr>
            <p:nvPr/>
          </p:nvSpPr>
          <p:spPr bwMode="auto">
            <a:xfrm>
              <a:off x="5791199" y="1981200"/>
              <a:ext cx="938066" cy="369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Supply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04825" y="1285875"/>
            <a:ext cx="8105775" cy="5303838"/>
            <a:chOff x="504944" y="1286500"/>
            <a:chExt cx="8105656" cy="5303432"/>
          </a:xfrm>
        </p:grpSpPr>
        <p:cxnSp>
          <p:nvCxnSpPr>
            <p:cNvPr id="75796" name="Straight Connector 4"/>
            <p:cNvCxnSpPr>
              <a:cxnSpLocks noChangeShapeType="1"/>
            </p:cNvCxnSpPr>
            <p:nvPr/>
          </p:nvCxnSpPr>
          <p:spPr bwMode="auto">
            <a:xfrm rot="5400000">
              <a:off x="-609815" y="4115127"/>
              <a:ext cx="4115231" cy="1588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7" name="Straight Connector 6"/>
            <p:cNvCxnSpPr>
              <a:cxnSpLocks noChangeShapeType="1"/>
            </p:cNvCxnSpPr>
            <p:nvPr/>
          </p:nvCxnSpPr>
          <p:spPr bwMode="auto">
            <a:xfrm>
              <a:off x="1447800" y="6172742"/>
              <a:ext cx="4724400" cy="1588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8" name="TextBox 31"/>
            <p:cNvSpPr txBox="1">
              <a:spLocks noChangeArrowheads="1"/>
            </p:cNvSpPr>
            <p:nvPr/>
          </p:nvSpPr>
          <p:spPr bwMode="auto">
            <a:xfrm>
              <a:off x="6172200" y="5943601"/>
              <a:ext cx="2438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Quantity of Oil (MBD)</a:t>
              </a:r>
            </a:p>
          </p:txBody>
        </p:sp>
        <p:sp>
          <p:nvSpPr>
            <p:cNvPr id="75799" name="TextBox 32"/>
            <p:cNvSpPr txBox="1">
              <a:spLocks noChangeArrowheads="1"/>
            </p:cNvSpPr>
            <p:nvPr/>
          </p:nvSpPr>
          <p:spPr bwMode="auto">
            <a:xfrm>
              <a:off x="504944" y="1286500"/>
              <a:ext cx="13716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Price of Oil per Barrel</a:t>
              </a:r>
            </a:p>
          </p:txBody>
        </p:sp>
        <p:sp>
          <p:nvSpPr>
            <p:cNvPr id="75800" name="TextBox 35"/>
            <p:cNvSpPr txBox="1">
              <a:spLocks noChangeArrowheads="1"/>
            </p:cNvSpPr>
            <p:nvPr/>
          </p:nvSpPr>
          <p:spPr bwMode="auto">
            <a:xfrm>
              <a:off x="4038599" y="6172201"/>
              <a:ext cx="571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60</a:t>
              </a:r>
            </a:p>
          </p:txBody>
        </p:sp>
        <p:sp>
          <p:nvSpPr>
            <p:cNvPr id="75801" name="TextBox 36"/>
            <p:cNvSpPr txBox="1">
              <a:spLocks noChangeArrowheads="1"/>
            </p:cNvSpPr>
            <p:nvPr/>
          </p:nvSpPr>
          <p:spPr bwMode="auto">
            <a:xfrm>
              <a:off x="3124199" y="6172201"/>
              <a:ext cx="571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40</a:t>
              </a:r>
            </a:p>
          </p:txBody>
        </p:sp>
        <p:sp>
          <p:nvSpPr>
            <p:cNvPr id="75802" name="TextBox 37"/>
            <p:cNvSpPr txBox="1">
              <a:spLocks noChangeArrowheads="1"/>
            </p:cNvSpPr>
            <p:nvPr/>
          </p:nvSpPr>
          <p:spPr bwMode="auto">
            <a:xfrm>
              <a:off x="2133599" y="6172201"/>
              <a:ext cx="571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20</a:t>
              </a:r>
            </a:p>
          </p:txBody>
        </p:sp>
        <p:sp>
          <p:nvSpPr>
            <p:cNvPr id="75803" name="TextBox 38"/>
            <p:cNvSpPr txBox="1">
              <a:spLocks noChangeArrowheads="1"/>
            </p:cNvSpPr>
            <p:nvPr/>
          </p:nvSpPr>
          <p:spPr bwMode="auto">
            <a:xfrm>
              <a:off x="685800" y="2286000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entury Gothic" pitchFamily="34" charset="0"/>
                </a:rPr>
                <a:t>$120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75804" name="TextBox 39"/>
            <p:cNvSpPr txBox="1">
              <a:spLocks noChangeArrowheads="1"/>
            </p:cNvSpPr>
            <p:nvPr/>
          </p:nvSpPr>
          <p:spPr bwMode="auto">
            <a:xfrm>
              <a:off x="685800" y="3581400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entury Gothic" pitchFamily="34" charset="0"/>
                </a:rPr>
                <a:t>$80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75805" name="TextBox 40"/>
            <p:cNvSpPr txBox="1">
              <a:spLocks noChangeArrowheads="1"/>
            </p:cNvSpPr>
            <p:nvPr/>
          </p:nvSpPr>
          <p:spPr bwMode="auto">
            <a:xfrm>
              <a:off x="685800" y="4800601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entury Gothic" pitchFamily="34" charset="0"/>
                </a:rPr>
                <a:t>$40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75806" name="TextBox 41"/>
            <p:cNvSpPr txBox="1">
              <a:spLocks noChangeArrowheads="1"/>
            </p:cNvSpPr>
            <p:nvPr/>
          </p:nvSpPr>
          <p:spPr bwMode="auto">
            <a:xfrm>
              <a:off x="4800599" y="6172201"/>
              <a:ext cx="571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80</a:t>
              </a:r>
            </a:p>
          </p:txBody>
        </p:sp>
        <p:sp>
          <p:nvSpPr>
            <p:cNvPr id="75807" name="TextBox 42"/>
            <p:cNvSpPr txBox="1">
              <a:spLocks noChangeArrowheads="1"/>
            </p:cNvSpPr>
            <p:nvPr/>
          </p:nvSpPr>
          <p:spPr bwMode="auto">
            <a:xfrm>
              <a:off x="5562600" y="6172201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100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743200" y="2514600"/>
            <a:ext cx="2514600" cy="923925"/>
            <a:chOff x="2743200" y="2514600"/>
            <a:chExt cx="2514600" cy="923642"/>
          </a:xfrm>
        </p:grpSpPr>
        <p:sp>
          <p:nvSpPr>
            <p:cNvPr id="75794" name="TextBox 22"/>
            <p:cNvSpPr txBox="1">
              <a:spLocks noChangeArrowheads="1"/>
            </p:cNvSpPr>
            <p:nvPr/>
          </p:nvSpPr>
          <p:spPr bwMode="auto">
            <a:xfrm>
              <a:off x="2743200" y="2514600"/>
              <a:ext cx="1752600" cy="923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latin typeface="Century Gothic" pitchFamily="34" charset="0"/>
                </a:rPr>
                <a:t>Oil Shale Profitable Here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10800000" flipH="1">
              <a:off x="4495800" y="2819307"/>
              <a:ext cx="762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57200" y="4495800"/>
            <a:ext cx="2706688" cy="1752600"/>
            <a:chOff x="457200" y="4495801"/>
            <a:chExt cx="2706248" cy="1752599"/>
          </a:xfrm>
        </p:grpSpPr>
        <p:sp>
          <p:nvSpPr>
            <p:cNvPr id="75791" name="TextBox 23"/>
            <p:cNvSpPr txBox="1">
              <a:spLocks noChangeArrowheads="1"/>
            </p:cNvSpPr>
            <p:nvPr/>
          </p:nvSpPr>
          <p:spPr bwMode="auto">
            <a:xfrm>
              <a:off x="1600200" y="4495801"/>
              <a:ext cx="15632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Low Cost Oil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1600759" y="5182395"/>
              <a:ext cx="609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5793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181600"/>
              <a:ext cx="733425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48200" y="4191000"/>
            <a:ext cx="2670175" cy="1257300"/>
            <a:chOff x="4648200" y="4191000"/>
            <a:chExt cx="2670592" cy="1257300"/>
          </a:xfrm>
        </p:grpSpPr>
        <p:pic>
          <p:nvPicPr>
            <p:cNvPr id="75788" name="Picture 2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4648200"/>
              <a:ext cx="120015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9" name="TextBox 22"/>
            <p:cNvSpPr txBox="1">
              <a:spLocks noChangeArrowheads="1"/>
            </p:cNvSpPr>
            <p:nvPr/>
          </p:nvSpPr>
          <p:spPr bwMode="auto">
            <a:xfrm>
              <a:off x="5486400" y="4191000"/>
              <a:ext cx="18323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Higher Cost Oil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0800000">
              <a:off x="4648200" y="4419600"/>
              <a:ext cx="762119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2057400" y="1524000"/>
            <a:ext cx="41148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entury Gothic" pitchFamily="34" charset="0"/>
                <a:cs typeface="+mn-cs"/>
              </a:rPr>
              <a:t>The Supply Curve for Oil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3048000" cy="5638800"/>
          </a:xfrm>
        </p:spPr>
        <p:txBody>
          <a:bodyPr/>
          <a:lstStyle/>
          <a:p>
            <a:r>
              <a:rPr lang="en-US" sz="2000" u="sng" dirty="0"/>
              <a:t>Changes in quantity </a:t>
            </a:r>
            <a:r>
              <a:rPr lang="en-US" sz="2000" u="sng" dirty="0" smtClean="0"/>
              <a:t>supplied</a:t>
            </a:r>
            <a:r>
              <a:rPr lang="en-US" sz="2000" dirty="0" smtClean="0"/>
              <a:t> </a:t>
            </a:r>
            <a:r>
              <a:rPr lang="en-US" sz="2000" dirty="0"/>
              <a:t>are </a:t>
            </a:r>
            <a:r>
              <a:rPr lang="en-US" sz="2000" dirty="0">
                <a:solidFill>
                  <a:srgbClr val="0000FF"/>
                </a:solidFill>
              </a:rPr>
              <a:t>movements along </a:t>
            </a:r>
            <a:r>
              <a:rPr lang="en-US" sz="2000" dirty="0"/>
              <a:t>a </a:t>
            </a:r>
            <a:r>
              <a:rPr lang="en-US" sz="2000" dirty="0" smtClean="0"/>
              <a:t>supply </a:t>
            </a:r>
            <a:r>
              <a:rPr lang="en-US" sz="2000" dirty="0"/>
              <a:t>curve and are caused by </a:t>
            </a:r>
            <a:r>
              <a:rPr lang="en-US" sz="2000" dirty="0">
                <a:solidFill>
                  <a:srgbClr val="0000FF"/>
                </a:solidFill>
              </a:rPr>
              <a:t>changes in the price of the good itself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000" u="sng" dirty="0"/>
              <a:t>Changes in </a:t>
            </a:r>
            <a:r>
              <a:rPr lang="en-US" sz="2000" u="sng" dirty="0" smtClean="0"/>
              <a:t>supply</a:t>
            </a:r>
            <a:r>
              <a:rPr lang="en-US" sz="2000" dirty="0" smtClean="0"/>
              <a:t> </a:t>
            </a:r>
            <a:r>
              <a:rPr lang="en-US" sz="2000" dirty="0"/>
              <a:t>are </a:t>
            </a:r>
            <a:r>
              <a:rPr lang="en-US" sz="2000" dirty="0">
                <a:solidFill>
                  <a:srgbClr val="0000FF"/>
                </a:solidFill>
              </a:rPr>
              <a:t>shifts</a:t>
            </a:r>
            <a:r>
              <a:rPr lang="en-US" sz="2000" dirty="0"/>
              <a:t> of the </a:t>
            </a:r>
            <a:r>
              <a:rPr lang="en-US" sz="2000" dirty="0" smtClean="0"/>
              <a:t>supply </a:t>
            </a:r>
            <a:r>
              <a:rPr lang="en-US" sz="2000" dirty="0"/>
              <a:t>curve and are caused by </a:t>
            </a:r>
            <a:r>
              <a:rPr lang="en-US" sz="2000" dirty="0">
                <a:solidFill>
                  <a:srgbClr val="0000FF"/>
                </a:solidFill>
              </a:rPr>
              <a:t>changes in “non-price” determinants of </a:t>
            </a:r>
            <a:r>
              <a:rPr lang="en-US" sz="2000" dirty="0" smtClean="0">
                <a:solidFill>
                  <a:srgbClr val="0000FF"/>
                </a:solidFill>
              </a:rPr>
              <a:t>supply</a:t>
            </a:r>
            <a:endParaRPr lang="en-US" sz="2000" u="sng" dirty="0">
              <a:solidFill>
                <a:srgbClr val="0000FF"/>
              </a:solidFill>
            </a:endParaRP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 flipV="1">
            <a:off x="4572000" y="13716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572000" y="57150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175125" y="950913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908925" y="5751513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Quantity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543800" y="14478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4934018" y="1814513"/>
            <a:ext cx="2457382" cy="320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45CCD5-F2A1-4816-BD42-5BE3A00F2AE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62000" y="1447800"/>
            <a:ext cx="5181600" cy="5018088"/>
            <a:chOff x="762000" y="1447817"/>
            <a:chExt cx="5181600" cy="5016961"/>
          </a:xfrm>
        </p:grpSpPr>
        <p:cxnSp>
          <p:nvCxnSpPr>
            <p:cNvPr id="80919" name="Straight Connector 8"/>
            <p:cNvCxnSpPr>
              <a:cxnSpLocks noChangeShapeType="1"/>
            </p:cNvCxnSpPr>
            <p:nvPr/>
          </p:nvCxnSpPr>
          <p:spPr bwMode="auto">
            <a:xfrm flipV="1">
              <a:off x="2057400" y="1981200"/>
              <a:ext cx="2286000" cy="1981200"/>
            </a:xfrm>
            <a:prstGeom prst="line">
              <a:avLst/>
            </a:prstGeom>
            <a:noFill/>
            <a:ln w="381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20" name="TextBox 11"/>
            <p:cNvSpPr txBox="1">
              <a:spLocks noChangeArrowheads="1"/>
            </p:cNvSpPr>
            <p:nvPr/>
          </p:nvSpPr>
          <p:spPr bwMode="auto">
            <a:xfrm>
              <a:off x="4572000" y="1447817"/>
              <a:ext cx="1371600" cy="6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Old Supply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1524000" y="3428572"/>
              <a:ext cx="1143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1335387" y="4761772"/>
              <a:ext cx="2664813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923" name="TextBox 46"/>
            <p:cNvSpPr txBox="1">
              <a:spLocks noChangeArrowheads="1"/>
            </p:cNvSpPr>
            <p:nvPr/>
          </p:nvSpPr>
          <p:spPr bwMode="auto">
            <a:xfrm>
              <a:off x="762000" y="2209731"/>
              <a:ext cx="702551" cy="369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entury Gothic" pitchFamily="34" charset="0"/>
                </a:rPr>
                <a:t>$100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80924" name="TextBox 48"/>
            <p:cNvSpPr txBox="1">
              <a:spLocks noChangeArrowheads="1"/>
            </p:cNvSpPr>
            <p:nvPr/>
          </p:nvSpPr>
          <p:spPr bwMode="auto">
            <a:xfrm>
              <a:off x="2438400" y="6095488"/>
              <a:ext cx="444352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20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406400" y="533400"/>
            <a:ext cx="8204242" cy="5980114"/>
            <a:chOff x="405714" y="533379"/>
            <a:chExt cx="8204886" cy="5979769"/>
          </a:xfrm>
        </p:grpSpPr>
        <p:sp>
          <p:nvSpPr>
            <p:cNvPr id="80914" name="TextBox 50"/>
            <p:cNvSpPr txBox="1">
              <a:spLocks noChangeArrowheads="1"/>
            </p:cNvSpPr>
            <p:nvPr/>
          </p:nvSpPr>
          <p:spPr bwMode="auto">
            <a:xfrm>
              <a:off x="837548" y="533379"/>
              <a:ext cx="5258213" cy="461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b="1" dirty="0" smtClean="0">
                  <a:latin typeface="Century Gothic" pitchFamily="34" charset="0"/>
                </a:rPr>
                <a:t>An Increase in Supply</a:t>
              </a:r>
              <a:endParaRPr lang="en-US" sz="2400" b="1" dirty="0">
                <a:latin typeface="Century Gothic" pitchFamily="34" charset="0"/>
              </a:endParaRPr>
            </a:p>
          </p:txBody>
        </p:sp>
        <p:cxnSp>
          <p:nvCxnSpPr>
            <p:cNvPr id="80915" name="Straight Connector 4"/>
            <p:cNvCxnSpPr>
              <a:cxnSpLocks noChangeShapeType="1"/>
            </p:cNvCxnSpPr>
            <p:nvPr/>
          </p:nvCxnSpPr>
          <p:spPr bwMode="auto">
            <a:xfrm rot="5400000">
              <a:off x="-441052" y="4129017"/>
              <a:ext cx="3931693" cy="1589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16" name="Straight Connector 6"/>
            <p:cNvCxnSpPr>
              <a:cxnSpLocks noChangeShapeType="1"/>
            </p:cNvCxnSpPr>
            <p:nvPr/>
          </p:nvCxnSpPr>
          <p:spPr bwMode="auto">
            <a:xfrm>
              <a:off x="1524000" y="6096000"/>
              <a:ext cx="4724400" cy="1588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17" name="TextBox 28"/>
            <p:cNvSpPr txBox="1">
              <a:spLocks noChangeArrowheads="1"/>
            </p:cNvSpPr>
            <p:nvPr/>
          </p:nvSpPr>
          <p:spPr bwMode="auto">
            <a:xfrm>
              <a:off x="6248400" y="5866881"/>
              <a:ext cx="2362200" cy="646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  <a:latin typeface="Century Gothic" pitchFamily="34" charset="0"/>
                </a:rPr>
                <a:t>Quantity</a:t>
              </a:r>
              <a:r>
                <a:rPr lang="en-US" b="1">
                  <a:latin typeface="Century Gothic" pitchFamily="34" charset="0"/>
                </a:rPr>
                <a:t> of Oil (MBD)</a:t>
              </a:r>
            </a:p>
          </p:txBody>
        </p:sp>
        <p:sp>
          <p:nvSpPr>
            <p:cNvPr id="80918" name="TextBox 25"/>
            <p:cNvSpPr txBox="1">
              <a:spLocks noChangeArrowheads="1"/>
            </p:cNvSpPr>
            <p:nvPr/>
          </p:nvSpPr>
          <p:spPr bwMode="auto">
            <a:xfrm>
              <a:off x="405714" y="1219140"/>
              <a:ext cx="1371600" cy="92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  <a:latin typeface="Century Gothic" pitchFamily="34" charset="0"/>
                </a:rPr>
                <a:t>Price</a:t>
              </a:r>
              <a:r>
                <a:rPr lang="en-US" b="1">
                  <a:latin typeface="Century Gothic" pitchFamily="34" charset="0"/>
                </a:rPr>
                <a:t> of Oil per Barrel</a:t>
              </a:r>
            </a:p>
          </p:txBody>
        </p:sp>
      </p:grpSp>
      <p:cxnSp>
        <p:nvCxnSpPr>
          <p:cNvPr id="91150" name="Straight Connector 10"/>
          <p:cNvCxnSpPr>
            <a:cxnSpLocks noChangeShapeType="1"/>
          </p:cNvCxnSpPr>
          <p:nvPr/>
        </p:nvCxnSpPr>
        <p:spPr bwMode="auto">
          <a:xfrm flipV="1">
            <a:off x="1752600" y="1774825"/>
            <a:ext cx="2819400" cy="2438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51" name="TextBox 12"/>
          <p:cNvSpPr txBox="1">
            <a:spLocks noChangeArrowheads="1"/>
          </p:cNvSpPr>
          <p:nvPr/>
        </p:nvSpPr>
        <p:spPr bwMode="auto">
          <a:xfrm>
            <a:off x="5715000" y="19192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entury Gothic" pitchFamily="34" charset="0"/>
              </a:rPr>
              <a:t>New Supply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>
            <a:off x="1981994" y="4272756"/>
            <a:ext cx="3657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10800000">
            <a:off x="2581275" y="3429000"/>
            <a:ext cx="118903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907" name="TextBox 47"/>
          <p:cNvSpPr txBox="1">
            <a:spLocks noChangeArrowheads="1"/>
          </p:cNvSpPr>
          <p:nvPr/>
        </p:nvSpPr>
        <p:spPr bwMode="auto">
          <a:xfrm>
            <a:off x="762000" y="3244850"/>
            <a:ext cx="574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entury Gothic" pitchFamily="34" charset="0"/>
              </a:rPr>
              <a:t>$70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80908" name="TextBox 49"/>
          <p:cNvSpPr txBox="1">
            <a:spLocks noChangeArrowheads="1"/>
          </p:cNvSpPr>
          <p:nvPr/>
        </p:nvSpPr>
        <p:spPr bwMode="auto">
          <a:xfrm>
            <a:off x="3581400" y="6096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entury Gothic" pitchFamily="34" charset="0"/>
              </a:rPr>
              <a:t>80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524000" y="2444750"/>
            <a:ext cx="2286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>
            <a:off x="2690813" y="3454400"/>
            <a:ext cx="1006475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rot="5400000">
            <a:off x="2279650" y="3865563"/>
            <a:ext cx="823913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142" name="TextBox 40"/>
          <p:cNvSpPr txBox="1">
            <a:spLocks noChangeArrowheads="1"/>
          </p:cNvSpPr>
          <p:nvPr/>
        </p:nvSpPr>
        <p:spPr bwMode="auto">
          <a:xfrm>
            <a:off x="2209800" y="1466850"/>
            <a:ext cx="1724025" cy="147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entury Gothic" pitchFamily="34" charset="0"/>
                <a:cs typeface="+mn-cs"/>
              </a:rPr>
              <a:t>Greater Quantity Supplied at the Same Price</a:t>
            </a:r>
          </a:p>
        </p:txBody>
      </p:sp>
      <p:sp>
        <p:nvSpPr>
          <p:cNvPr id="91143" name="TextBox 43"/>
          <p:cNvSpPr txBox="1">
            <a:spLocks noChangeArrowheads="1"/>
          </p:cNvSpPr>
          <p:nvPr/>
        </p:nvSpPr>
        <p:spPr bwMode="auto">
          <a:xfrm>
            <a:off x="1143000" y="4438650"/>
            <a:ext cx="1477963" cy="147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entury Gothic" pitchFamily="34" charset="0"/>
                <a:cs typeface="+mn-cs"/>
              </a:rPr>
              <a:t>Willing to Sell Same Quantity at Lower Prices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0803E-6 L 0.07084 0.06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/>
      <p:bldP spid="91142" grpId="0" animBg="1"/>
      <p:bldP spid="911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>
            <a:off x="1524000" y="4419600"/>
            <a:ext cx="118903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B853FE-6551-4DD7-A4A8-FC2D8C8A348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524000" y="1981200"/>
            <a:ext cx="5181600" cy="4484688"/>
            <a:chOff x="1524000" y="1981157"/>
            <a:chExt cx="5181600" cy="4483621"/>
          </a:xfrm>
        </p:grpSpPr>
        <p:cxnSp>
          <p:nvCxnSpPr>
            <p:cNvPr id="81943" name="Straight Connector 8"/>
            <p:cNvCxnSpPr>
              <a:cxnSpLocks noChangeShapeType="1"/>
            </p:cNvCxnSpPr>
            <p:nvPr/>
          </p:nvCxnSpPr>
          <p:spPr bwMode="auto">
            <a:xfrm flipV="1">
              <a:off x="2667000" y="2470462"/>
              <a:ext cx="2286000" cy="1981200"/>
            </a:xfrm>
            <a:prstGeom prst="line">
              <a:avLst/>
            </a:prstGeom>
            <a:noFill/>
            <a:ln w="38100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44" name="TextBox 11"/>
            <p:cNvSpPr txBox="1">
              <a:spLocks noChangeArrowheads="1"/>
            </p:cNvSpPr>
            <p:nvPr/>
          </p:nvSpPr>
          <p:spPr bwMode="auto">
            <a:xfrm>
              <a:off x="5334000" y="1981157"/>
              <a:ext cx="1371600" cy="6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latin typeface="Century Gothic" pitchFamily="34" charset="0"/>
                </a:rPr>
                <a:t>Old Supply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1524000" y="3428613"/>
              <a:ext cx="2286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1890104" y="5272055"/>
              <a:ext cx="155538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947" name="TextBox 48"/>
            <p:cNvSpPr txBox="1">
              <a:spLocks noChangeArrowheads="1"/>
            </p:cNvSpPr>
            <p:nvPr/>
          </p:nvSpPr>
          <p:spPr bwMode="auto">
            <a:xfrm>
              <a:off x="2438400" y="6095488"/>
              <a:ext cx="444352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entury Gothic" pitchFamily="34" charset="0"/>
                </a:rPr>
                <a:t>20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736600" y="1219200"/>
            <a:ext cx="7873999" cy="5294313"/>
            <a:chOff x="736622" y="1219140"/>
            <a:chExt cx="7873978" cy="5294008"/>
          </a:xfrm>
        </p:grpSpPr>
        <p:cxnSp>
          <p:nvCxnSpPr>
            <p:cNvPr id="81939" name="Straight Connector 4"/>
            <p:cNvCxnSpPr>
              <a:cxnSpLocks noChangeShapeType="1"/>
            </p:cNvCxnSpPr>
            <p:nvPr/>
          </p:nvCxnSpPr>
          <p:spPr bwMode="auto">
            <a:xfrm rot="5400000">
              <a:off x="-441052" y="4129017"/>
              <a:ext cx="3931693" cy="1589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0" name="Straight Connector 6"/>
            <p:cNvCxnSpPr>
              <a:cxnSpLocks noChangeShapeType="1"/>
            </p:cNvCxnSpPr>
            <p:nvPr/>
          </p:nvCxnSpPr>
          <p:spPr bwMode="auto">
            <a:xfrm>
              <a:off x="1524000" y="6096000"/>
              <a:ext cx="4724400" cy="1588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41" name="TextBox 28"/>
            <p:cNvSpPr txBox="1">
              <a:spLocks noChangeArrowheads="1"/>
            </p:cNvSpPr>
            <p:nvPr/>
          </p:nvSpPr>
          <p:spPr bwMode="auto">
            <a:xfrm>
              <a:off x="6248400" y="5866881"/>
              <a:ext cx="2362200" cy="646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  <a:latin typeface="Century Gothic" pitchFamily="34" charset="0"/>
                </a:rPr>
                <a:t>Quantity </a:t>
              </a:r>
              <a:r>
                <a:rPr lang="en-US" b="1">
                  <a:latin typeface="Century Gothic" pitchFamily="34" charset="0"/>
                </a:rPr>
                <a:t>of Oil (MBD)</a:t>
              </a:r>
            </a:p>
          </p:txBody>
        </p:sp>
        <p:sp>
          <p:nvSpPr>
            <p:cNvPr id="81942" name="TextBox 25"/>
            <p:cNvSpPr txBox="1">
              <a:spLocks noChangeArrowheads="1"/>
            </p:cNvSpPr>
            <p:nvPr/>
          </p:nvSpPr>
          <p:spPr bwMode="auto">
            <a:xfrm>
              <a:off x="736622" y="1219140"/>
              <a:ext cx="1371600" cy="92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  <a:latin typeface="Century Gothic" pitchFamily="34" charset="0"/>
                </a:rPr>
                <a:t>Price</a:t>
              </a:r>
              <a:r>
                <a:rPr lang="en-US" b="1">
                  <a:latin typeface="Century Gothic" pitchFamily="34" charset="0"/>
                </a:rPr>
                <a:t> of Oil per Barrel</a:t>
              </a:r>
            </a:p>
          </p:txBody>
        </p:sp>
      </p:grpSp>
      <p:cxnSp>
        <p:nvCxnSpPr>
          <p:cNvPr id="91150" name="Straight Connector 10"/>
          <p:cNvCxnSpPr>
            <a:cxnSpLocks noChangeShapeType="1"/>
          </p:cNvCxnSpPr>
          <p:nvPr/>
        </p:nvCxnSpPr>
        <p:spPr bwMode="auto">
          <a:xfrm flipV="1">
            <a:off x="2438400" y="2209800"/>
            <a:ext cx="2819400" cy="2438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51" name="TextBox 12"/>
          <p:cNvSpPr txBox="1">
            <a:spLocks noChangeArrowheads="1"/>
          </p:cNvSpPr>
          <p:nvPr/>
        </p:nvSpPr>
        <p:spPr bwMode="auto">
          <a:xfrm>
            <a:off x="4572000" y="1066800"/>
            <a:ext cx="106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atin typeface="Century Gothic" pitchFamily="34" charset="0"/>
              </a:rPr>
              <a:t>New Supply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>
            <a:off x="2485231" y="4769644"/>
            <a:ext cx="2651125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1" name="TextBox 47"/>
          <p:cNvSpPr txBox="1">
            <a:spLocks noChangeArrowheads="1"/>
          </p:cNvSpPr>
          <p:nvPr/>
        </p:nvSpPr>
        <p:spPr bwMode="auto">
          <a:xfrm>
            <a:off x="609600" y="3276600"/>
            <a:ext cx="704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entury Gothic" pitchFamily="34" charset="0"/>
              </a:rPr>
              <a:t>$100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81932" name="TextBox 49"/>
          <p:cNvSpPr txBox="1">
            <a:spLocks noChangeArrowheads="1"/>
          </p:cNvSpPr>
          <p:nvPr/>
        </p:nvSpPr>
        <p:spPr bwMode="auto">
          <a:xfrm>
            <a:off x="3581400" y="6096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entury Gothic" pitchFamily="34" charset="0"/>
              </a:rPr>
              <a:t>80</a:t>
            </a:r>
          </a:p>
        </p:txBody>
      </p:sp>
      <p:sp>
        <p:nvSpPr>
          <p:cNvPr id="91142" name="TextBox 40"/>
          <p:cNvSpPr txBox="1">
            <a:spLocks noChangeArrowheads="1"/>
          </p:cNvSpPr>
          <p:nvPr/>
        </p:nvSpPr>
        <p:spPr bwMode="auto">
          <a:xfrm>
            <a:off x="2238375" y="2124075"/>
            <a:ext cx="1952625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entury Gothic" pitchFamily="34" charset="0"/>
                <a:cs typeface="+mn-cs"/>
              </a:rPr>
              <a:t>Smaller Quantity Supplied at the Same Price</a:t>
            </a:r>
          </a:p>
        </p:txBody>
      </p:sp>
      <p:sp>
        <p:nvSpPr>
          <p:cNvPr id="91143" name="TextBox 43"/>
          <p:cNvSpPr txBox="1">
            <a:spLocks noChangeArrowheads="1"/>
          </p:cNvSpPr>
          <p:nvPr/>
        </p:nvSpPr>
        <p:spPr bwMode="auto">
          <a:xfrm>
            <a:off x="1143000" y="3810000"/>
            <a:ext cx="1476375" cy="1477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entury Gothic" pitchFamily="34" charset="0"/>
                <a:cs typeface="+mn-cs"/>
              </a:rPr>
              <a:t>Higher Price Needed to Sell Same Quantity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2754313" y="3463925"/>
            <a:ext cx="97948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94744" y="3918744"/>
            <a:ext cx="6969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 rot="5400000" flipH="1" flipV="1">
            <a:off x="2164556" y="3931444"/>
            <a:ext cx="10064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50"/>
          <p:cNvSpPr txBox="1">
            <a:spLocks noChangeArrowheads="1"/>
          </p:cNvSpPr>
          <p:nvPr/>
        </p:nvSpPr>
        <p:spPr bwMode="auto">
          <a:xfrm>
            <a:off x="1219200" y="457200"/>
            <a:ext cx="5257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 smtClean="0">
                <a:latin typeface="Century Gothic" pitchFamily="34" charset="0"/>
              </a:rPr>
              <a:t>A decrease in Supply</a:t>
            </a:r>
            <a:endParaRPr lang="en-US" sz="2400" b="1" dirty="0">
              <a:latin typeface="Century Gothi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1874E-6 L -0.0625 -0.077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/>
      <p:bldP spid="91142" grpId="0" animBg="1"/>
      <p:bldP spid="911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/>
              <a:t>Variables that shift market supply</a:t>
            </a:r>
          </a:p>
          <a:p>
            <a:r>
              <a:rPr lang="en-US" sz="2400" b="1" dirty="0"/>
              <a:t>Prices of inputs</a:t>
            </a:r>
          </a:p>
          <a:p>
            <a:pPr lvl="1"/>
            <a:r>
              <a:rPr lang="en-US" sz="2000" dirty="0"/>
              <a:t>As the prices of inputs to the production of the good increase, there will be a __________________ in the supply of that good </a:t>
            </a:r>
          </a:p>
          <a:p>
            <a:pPr lvl="2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		</a:t>
            </a:r>
          </a:p>
          <a:p>
            <a:pPr lvl="1"/>
            <a:endParaRPr lang="en-US" sz="2000" b="1" i="1" dirty="0"/>
          </a:p>
          <a:p>
            <a:pPr lvl="1">
              <a:buFont typeface="Wingdings" pitchFamily="2" charset="2"/>
              <a:buNone/>
            </a:pPr>
            <a:endParaRPr lang="en-US" sz="2000" b="1" i="1" dirty="0"/>
          </a:p>
          <a:p>
            <a:pPr lvl="1"/>
            <a:endParaRPr lang="en-US" sz="2000" dirty="0"/>
          </a:p>
          <a:p>
            <a:r>
              <a:rPr lang="en-US" sz="2400" b="1" dirty="0"/>
              <a:t>Technological Change</a:t>
            </a:r>
          </a:p>
          <a:p>
            <a:pPr lvl="1"/>
            <a:r>
              <a:rPr lang="en-US" sz="2000" dirty="0"/>
              <a:t>If a technological advance lowers the cost of production of a good, there will be __________________________ in the supply of that good </a:t>
            </a:r>
            <a:endParaRPr lang="en-US" sz="2000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	</a:t>
            </a:r>
            <a:r>
              <a:rPr lang="en-US" sz="2400" dirty="0">
                <a:solidFill>
                  <a:srgbClr val="0000FF"/>
                </a:solidFill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638800"/>
          </a:xfrm>
        </p:spPr>
        <p:txBody>
          <a:bodyPr/>
          <a:lstStyle/>
          <a:p>
            <a:pPr marL="609600" indent="-609600"/>
            <a:r>
              <a:rPr lang="en-US" sz="2400" b="1" dirty="0"/>
              <a:t>The prices of “substitutes in production</a:t>
            </a:r>
            <a:r>
              <a:rPr lang="en-US" sz="2400" b="1" dirty="0" smtClean="0"/>
              <a:t>”</a:t>
            </a:r>
            <a:endParaRPr lang="en-US" sz="2000" dirty="0" smtClean="0"/>
          </a:p>
          <a:p>
            <a:pPr marL="990600" lvl="1" indent="-533400"/>
            <a:r>
              <a:rPr lang="en-US" sz="2000" dirty="0"/>
              <a:t>E.g. Tillamook Dairy could use the same basic inputs to produce ice cream, cheese, yogurt, and sour cream.  These are </a:t>
            </a:r>
            <a:r>
              <a:rPr lang="en-US" sz="2000" i="1" dirty="0"/>
              <a:t>substitutes in production.</a:t>
            </a:r>
            <a:r>
              <a:rPr lang="en-US" sz="2000" dirty="0"/>
              <a:t>  </a:t>
            </a:r>
          </a:p>
          <a:p>
            <a:pPr marL="990600" lvl="1" indent="-533400"/>
            <a:r>
              <a:rPr lang="en-US" sz="2000" dirty="0" smtClean="0"/>
              <a:t>When </a:t>
            </a:r>
            <a:r>
              <a:rPr lang="en-US" sz="2000" dirty="0"/>
              <a:t>the price of a good increases, then the supply of its substitute in </a:t>
            </a:r>
            <a:r>
              <a:rPr lang="en-US" sz="2000" dirty="0" smtClean="0"/>
              <a:t>production ________________ .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000" dirty="0"/>
              <a:t>		</a:t>
            </a:r>
          </a:p>
          <a:p>
            <a:pPr marL="990600" lvl="1" indent="-533400">
              <a:buFont typeface="Wingdings" pitchFamily="2" charset="2"/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1371600" lvl="2" indent="-457200">
              <a:buFont typeface="Wingdings" pitchFamily="2" charset="2"/>
              <a:buNone/>
            </a:pPr>
            <a:r>
              <a:rPr lang="en-US" sz="1600" dirty="0"/>
              <a:t>	</a:t>
            </a:r>
          </a:p>
          <a:p>
            <a:pPr marL="1371600" lvl="2" indent="-457200"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990600" lvl="1" indent="-533400">
              <a:buFont typeface="Wingdings" pitchFamily="2" charset="2"/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220624" y="3096754"/>
            <a:ext cx="0" cy="3124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>
            <a:off x="1220624" y="6220954"/>
            <a:ext cx="304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 flipV="1">
            <a:off x="4954424" y="3096754"/>
            <a:ext cx="0" cy="3124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82424" y="292682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33316" y="295487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86620" y="6373354"/>
            <a:ext cx="116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Quantity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1424" y="6373354"/>
            <a:ext cx="116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Quantity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1449224" y="3657600"/>
            <a:ext cx="1903576" cy="21061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383846" y="33092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7482" y="2775027"/>
            <a:ext cx="93291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Yogurt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45024" y="2775027"/>
            <a:ext cx="159877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Sour Cream</a:t>
            </a:r>
            <a:endParaRPr lang="en-US" b="1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954424" y="6220954"/>
            <a:ext cx="304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5153830" y="3703890"/>
            <a:ext cx="1903576" cy="21061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7088452" y="33555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05400"/>
          </a:xfrm>
        </p:spPr>
        <p:txBody>
          <a:bodyPr/>
          <a:lstStyle/>
          <a:p>
            <a:pPr marL="609600" indent="-609600"/>
            <a:r>
              <a:rPr lang="en-US" sz="2400" b="1" dirty="0"/>
              <a:t>Number of firms</a:t>
            </a:r>
          </a:p>
          <a:p>
            <a:pPr marL="990600" lvl="1" indent="-533400"/>
            <a:r>
              <a:rPr lang="en-US" sz="2000" dirty="0"/>
              <a:t>When the number of firms in a market increases, then the supply of the good</a:t>
            </a:r>
          </a:p>
          <a:p>
            <a:pPr marL="990600" lvl="1" indent="-533400">
              <a:buNone/>
            </a:pPr>
            <a:r>
              <a:rPr lang="en-US" sz="2000" dirty="0"/>
              <a:t>		</a:t>
            </a:r>
          </a:p>
          <a:p>
            <a:pPr marL="990600" lvl="1" indent="-53340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609600" indent="-609600"/>
            <a:r>
              <a:rPr lang="en-US" sz="2400" b="1" dirty="0"/>
              <a:t>Expected Future Prices</a:t>
            </a:r>
          </a:p>
          <a:p>
            <a:pPr marL="990600" lvl="1" indent="-533400"/>
            <a:r>
              <a:rPr lang="en-US" sz="2000" dirty="0"/>
              <a:t>When a firm expects the price of product to rise in the future, it has an incentive to</a:t>
            </a:r>
            <a:r>
              <a:rPr lang="en-US" sz="1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31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sz="2000"/>
              <a:t>Put market supply and market demand together to get market equilibrium.</a:t>
            </a:r>
          </a:p>
          <a:p>
            <a:endParaRPr lang="en-US" sz="2000" b="1"/>
          </a:p>
          <a:p>
            <a:r>
              <a:rPr lang="en-US" sz="2000" b="1"/>
              <a:t>Market Equilibrium</a:t>
            </a:r>
            <a:r>
              <a:rPr lang="en-US" sz="2000"/>
              <a:t> is a situation, described by a combination of price and quantity traded, in which 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		</a:t>
            </a:r>
          </a:p>
          <a:p>
            <a:pPr lvl="1">
              <a:buFont typeface="Wingdings" pitchFamily="2" charset="2"/>
              <a:buNone/>
            </a:pPr>
            <a:endParaRPr lang="en-US" sz="2400">
              <a:solidFill>
                <a:srgbClr val="0000FF"/>
              </a:solidFill>
            </a:endParaRPr>
          </a:p>
          <a:p>
            <a:endParaRPr lang="en-US" sz="2000"/>
          </a:p>
          <a:p>
            <a:r>
              <a:rPr lang="en-US" sz="2000"/>
              <a:t>Graphically, it occurs where the market supply curve and the market demand curve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	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/>
              <a:t>Market Equilibrium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Group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55392730"/>
              </p:ext>
            </p:extLst>
          </p:nvPr>
        </p:nvGraphicFramePr>
        <p:xfrm>
          <a:off x="304800" y="762000"/>
          <a:ext cx="2590800" cy="3429001"/>
        </p:xfrm>
        <a:graphic>
          <a:graphicData uri="http://schemas.openxmlformats.org/drawingml/2006/table">
            <a:tbl>
              <a:tblPr/>
              <a:tblGrid>
                <a:gridCol w="762000"/>
                <a:gridCol w="914400"/>
                <a:gridCol w="914400"/>
              </a:tblGrid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per Cone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of Cones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of Cones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$1.50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$2.50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4" name="Line 36"/>
          <p:cNvSpPr>
            <a:spLocks noChangeShapeType="1"/>
          </p:cNvSpPr>
          <p:nvPr/>
        </p:nvSpPr>
        <p:spPr bwMode="auto">
          <a:xfrm flipV="1">
            <a:off x="3962400" y="10668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3962400" y="57150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336925" y="72231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7772400" y="571500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 flipV="1">
            <a:off x="3962400" y="1295400"/>
            <a:ext cx="2324100" cy="39830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4191000" y="1524000"/>
            <a:ext cx="381000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6400800" y="990600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Supply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7620000" y="4623652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Demand</a:t>
            </a:r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 flipH="1">
            <a:off x="3962400" y="2590800"/>
            <a:ext cx="1600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Line 45"/>
          <p:cNvSpPr>
            <a:spLocks noChangeShapeType="1"/>
          </p:cNvSpPr>
          <p:nvPr/>
        </p:nvSpPr>
        <p:spPr bwMode="auto">
          <a:xfrm>
            <a:off x="5564736" y="2590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962400" y="1981200"/>
            <a:ext cx="1905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5867400" y="1981200"/>
            <a:ext cx="0" cy="3733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4762500" y="1981200"/>
            <a:ext cx="0" cy="3733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3962400" y="3200400"/>
            <a:ext cx="2403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6365875" y="3200400"/>
            <a:ext cx="0" cy="2514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5175160" y="3200400"/>
            <a:ext cx="0" cy="2514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4" descr="http://img4-1.allyou.timeinc.net/i/2010/02/ice-cream-cones-l.jpg?400: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6512"/>
            <a:ext cx="1940607" cy="194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le:Portland Farmers Mar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23174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609600"/>
            <a:ext cx="6673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Competitive Market:  Lots of small buyers and sellers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0466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000" b="1" i="1"/>
              <a:t>If a market is not in equilibrium, it will tend to move toward equilibrium.</a:t>
            </a:r>
            <a:endParaRPr lang="en-US" sz="2000"/>
          </a:p>
          <a:p>
            <a:r>
              <a:rPr lang="en-US" sz="2000"/>
              <a:t>If the price is below equilibrium price, there is a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There is thus pressure upward on prices. As prices rise, the shortage is alleviated in 2 ways:</a:t>
            </a:r>
            <a:endParaRPr lang="en-US" sz="2000">
              <a:sym typeface="Symbol" pitchFamily="18" charset="2"/>
            </a:endParaRPr>
          </a:p>
          <a:p>
            <a:pPr lvl="2"/>
            <a:r>
              <a:rPr lang="en-US" sz="2000">
                <a:sym typeface="Symbol" pitchFamily="18" charset="2"/>
              </a:rPr>
              <a:t></a:t>
            </a:r>
            <a:r>
              <a:rPr lang="en-US" sz="2000"/>
              <a:t> Price causes both</a:t>
            </a:r>
          </a:p>
          <a:p>
            <a:pPr lvl="2">
              <a:buFont typeface="Wingdings" pitchFamily="2" charset="2"/>
              <a:buNone/>
            </a:pPr>
            <a:r>
              <a:rPr lang="en-US" sz="3200">
                <a:sym typeface="Symbol" pitchFamily="18" charset="2"/>
              </a:rPr>
              <a:t>		</a:t>
            </a:r>
          </a:p>
          <a:p>
            <a:pPr lvl="2"/>
            <a:r>
              <a:rPr lang="en-US" sz="2000"/>
              <a:t>If the price is above equilibrium price, there is a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There is thus downward pressure on prices, which causes</a:t>
            </a:r>
          </a:p>
          <a:p>
            <a:pPr lvl="1">
              <a:buFont typeface="Wingdings" pitchFamily="2" charset="2"/>
              <a:buNone/>
            </a:pPr>
            <a:r>
              <a:rPr lang="en-US" sz="4000">
                <a:solidFill>
                  <a:srgbClr val="0000FF"/>
                </a:solidFill>
                <a:sym typeface="Symbol" pitchFamily="18" charset="2"/>
              </a:rPr>
              <a:t>			</a:t>
            </a:r>
            <a:endParaRPr lang="en-US" sz="3600" baseline="-25000">
              <a:solidFill>
                <a:srgbClr val="0000FF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algn="ctr"/>
            <a:r>
              <a:rPr lang="en-US" sz="2400" b="1"/>
              <a:t>Demand and Supply Both Count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r>
              <a:rPr lang="en-US" sz="2000" dirty="0"/>
              <a:t>Always keep in mind that it is the interaction of demand and supply that determines the equilibrium price. </a:t>
            </a:r>
          </a:p>
          <a:p>
            <a:endParaRPr lang="en-US" sz="2000" dirty="0"/>
          </a:p>
          <a:p>
            <a:r>
              <a:rPr lang="en-US" sz="2000" dirty="0"/>
              <a:t>Neither consumers nor firms can dictate what the equilibrium price will be. </a:t>
            </a:r>
          </a:p>
          <a:p>
            <a:endParaRPr lang="en-US" sz="2000" dirty="0"/>
          </a:p>
          <a:p>
            <a:r>
              <a:rPr lang="en-US" sz="2000" dirty="0"/>
              <a:t>No firm can sell anything at any price unless it can find</a:t>
            </a:r>
            <a:r>
              <a:rPr lang="en-US" sz="28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000" dirty="0"/>
              <a:t>and no consumer can buy anything at any price without finding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Trade is a </a:t>
            </a:r>
            <a:r>
              <a:rPr lang="en-US" sz="2000" b="1" dirty="0" smtClean="0">
                <a:solidFill>
                  <a:srgbClr val="FF0000"/>
                </a:solidFill>
              </a:rPr>
              <a:t>voluntary act</a:t>
            </a:r>
            <a:r>
              <a:rPr lang="en-US" sz="2000" dirty="0" smtClean="0">
                <a:solidFill>
                  <a:srgbClr val="FF0000"/>
                </a:solidFill>
              </a:rPr>
              <a:t> that requires </a:t>
            </a:r>
            <a:r>
              <a:rPr lang="en-US" sz="2000" b="1" dirty="0" smtClean="0">
                <a:solidFill>
                  <a:srgbClr val="FF0000"/>
                </a:solidFill>
              </a:rPr>
              <a:t>cooperation</a:t>
            </a:r>
            <a:r>
              <a:rPr lang="en-US" sz="2000" dirty="0" smtClean="0">
                <a:solidFill>
                  <a:srgbClr val="FF0000"/>
                </a:solidFill>
              </a:rPr>
              <a:t> between buyers and sellers.</a:t>
            </a:r>
          </a:p>
          <a:p>
            <a:endParaRPr lang="en-US" sz="2000" dirty="0" smtClean="0"/>
          </a:p>
          <a:p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0000FF"/>
                </a:solidFill>
              </a:rPr>
              <a:t>		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Line 3"/>
          <p:cNvSpPr>
            <a:spLocks noChangeShapeType="1"/>
          </p:cNvSpPr>
          <p:nvPr/>
        </p:nvSpPr>
        <p:spPr bwMode="auto">
          <a:xfrm flipV="1">
            <a:off x="1676400" y="1295400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676400" y="5562600"/>
            <a:ext cx="609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46125" y="798513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375525" y="5599113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Quantity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000" i="1" dirty="0"/>
              <a:t>Once a market reaches equilibrium, it will remain in equilibrium until one of the underlying conditions changes.</a:t>
            </a:r>
            <a:r>
              <a:rPr lang="en-US" dirty="0"/>
              <a:t> </a:t>
            </a:r>
          </a:p>
          <a:p>
            <a:r>
              <a:rPr lang="en-US" sz="2000" dirty="0"/>
              <a:t>When demand, supply, or both shift, the resulting equilibrium price and quantity will change. (You should understand the effects on market equilibrium of all possible shifts in supply and/or demand.)</a:t>
            </a:r>
          </a:p>
          <a:p>
            <a:endParaRPr lang="en-US" sz="2000" dirty="0"/>
          </a:p>
          <a:p>
            <a:r>
              <a:rPr lang="en-US" sz="2000" b="1" u="sng" dirty="0"/>
              <a:t>Single Shifts</a:t>
            </a:r>
            <a:r>
              <a:rPr lang="en-US" sz="2000" dirty="0"/>
              <a:t>:  When either supply or demand changes, we will know with certainty the direction of the changes in 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	</a:t>
            </a:r>
          </a:p>
          <a:p>
            <a:pPr lvl="1">
              <a:buFont typeface="Wingdings" pitchFamily="2" charset="2"/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000" b="1" u="sng" dirty="0"/>
              <a:t>Simultaneous Shifts</a:t>
            </a:r>
            <a:r>
              <a:rPr lang="en-US" sz="2000" dirty="0"/>
              <a:t>:  When both supply and demand shift, the effect on one variable (either price or quantity) will be </a:t>
            </a:r>
            <a:r>
              <a:rPr lang="en-US" sz="2000" u="sng" dirty="0"/>
              <a:t>unambiguous</a:t>
            </a:r>
            <a:r>
              <a:rPr lang="en-US" sz="2000" dirty="0"/>
              <a:t>, while the effect on the other variable (either price or quantity) will be </a:t>
            </a:r>
            <a:r>
              <a:rPr lang="en-US" sz="2000" u="sng" dirty="0"/>
              <a:t>ambiguous</a:t>
            </a:r>
            <a:r>
              <a:rPr lang="en-US" sz="2000" dirty="0"/>
              <a:t>.  The direction on the ambiguous effect depends upon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2494" y="471488"/>
            <a:ext cx="5257800" cy="457200"/>
          </a:xfrm>
        </p:spPr>
        <p:txBody>
          <a:bodyPr/>
          <a:lstStyle/>
          <a:p>
            <a:pPr algn="ctr"/>
            <a:r>
              <a:rPr lang="en-US" sz="2400" b="1" dirty="0"/>
              <a:t>Application 1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V="1">
            <a:off x="1117066" y="1295400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127125" y="5562600"/>
            <a:ext cx="609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83018" y="928688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629400" y="57150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Quantity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676400" y="1478756"/>
            <a:ext cx="4166394" cy="37380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638800" y="1112044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43600" y="51054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D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35781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382866" y="5605522"/>
            <a:ext cx="446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1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1524000" y="1408848"/>
            <a:ext cx="3984625" cy="3782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1131941" y="3200400"/>
            <a:ext cx="2439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587112" y="3200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2494" y="471488"/>
            <a:ext cx="5257800" cy="457200"/>
          </a:xfrm>
        </p:spPr>
        <p:txBody>
          <a:bodyPr/>
          <a:lstStyle/>
          <a:p>
            <a:pPr algn="ctr"/>
            <a:r>
              <a:rPr lang="en-US" sz="2400" b="1" dirty="0"/>
              <a:t>Application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V="1">
            <a:off x="1117066" y="1295400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127125" y="5562600"/>
            <a:ext cx="609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83018" y="928688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629400" y="57150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Quantity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676400" y="1478756"/>
            <a:ext cx="4166394" cy="37380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638800" y="1112044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43600" y="51054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D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35781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382866" y="5605522"/>
            <a:ext cx="446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1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1524000" y="1408848"/>
            <a:ext cx="3984625" cy="3782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1131941" y="3200400"/>
            <a:ext cx="2439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587112" y="3200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02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2494" y="471488"/>
            <a:ext cx="5257800" cy="457200"/>
          </a:xfrm>
        </p:spPr>
        <p:txBody>
          <a:bodyPr/>
          <a:lstStyle/>
          <a:p>
            <a:pPr algn="ctr"/>
            <a:r>
              <a:rPr lang="en-US" sz="2400" b="1" dirty="0"/>
              <a:t>Application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V="1">
            <a:off x="1117066" y="1295400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127125" y="5562600"/>
            <a:ext cx="609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83018" y="928688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629400" y="57150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Quantity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676400" y="1478756"/>
            <a:ext cx="4166394" cy="37380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638800" y="1112044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43600" y="51054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D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35781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382866" y="5605522"/>
            <a:ext cx="446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1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1524000" y="1408848"/>
            <a:ext cx="3984625" cy="3782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1131941" y="3200400"/>
            <a:ext cx="2439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587112" y="3200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376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2494" y="471488"/>
            <a:ext cx="5257800" cy="457200"/>
          </a:xfrm>
        </p:spPr>
        <p:txBody>
          <a:bodyPr/>
          <a:lstStyle/>
          <a:p>
            <a:pPr algn="ctr"/>
            <a:r>
              <a:rPr lang="en-US" sz="2400" b="1" dirty="0"/>
              <a:t>Application </a:t>
            </a:r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V="1">
            <a:off x="1117066" y="1295400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127125" y="5562600"/>
            <a:ext cx="609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83018" y="928688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629400" y="57150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Quantity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676400" y="1478756"/>
            <a:ext cx="4166394" cy="37380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638800" y="1112044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43600" y="51054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D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35781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382866" y="5605522"/>
            <a:ext cx="446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1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1524000" y="1408848"/>
            <a:ext cx="3984625" cy="3782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1131941" y="3200400"/>
            <a:ext cx="2439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587112" y="3200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75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2494" y="471488"/>
            <a:ext cx="5257800" cy="457200"/>
          </a:xfrm>
        </p:spPr>
        <p:txBody>
          <a:bodyPr/>
          <a:lstStyle/>
          <a:p>
            <a:pPr algn="ctr"/>
            <a:r>
              <a:rPr lang="en-US" sz="2400" b="1" dirty="0"/>
              <a:t>Application </a:t>
            </a:r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V="1">
            <a:off x="1117066" y="1295400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127125" y="5562600"/>
            <a:ext cx="609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83018" y="928688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629400" y="57150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Quantity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676400" y="1478756"/>
            <a:ext cx="4166394" cy="37380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638800" y="1112044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43600" y="51054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D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35781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382866" y="5605522"/>
            <a:ext cx="446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1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1524000" y="1408848"/>
            <a:ext cx="3984625" cy="3782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1131941" y="3200400"/>
            <a:ext cx="2439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587112" y="3200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22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2494" y="471488"/>
            <a:ext cx="5257800" cy="457200"/>
          </a:xfrm>
        </p:spPr>
        <p:txBody>
          <a:bodyPr/>
          <a:lstStyle/>
          <a:p>
            <a:pPr algn="ctr"/>
            <a:r>
              <a:rPr lang="en-US" sz="2400" b="1" dirty="0"/>
              <a:t>Application </a:t>
            </a:r>
            <a:r>
              <a:rPr lang="en-US" sz="2400" b="1" dirty="0" smtClean="0"/>
              <a:t>6</a:t>
            </a:r>
            <a:endParaRPr lang="en-US" sz="2400" b="1" dirty="0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V="1">
            <a:off x="1117066" y="1295400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127125" y="5562600"/>
            <a:ext cx="609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83018" y="928688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629400" y="57150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Quantity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676400" y="1478756"/>
            <a:ext cx="4166394" cy="37380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638800" y="1112044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43600" y="51054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D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35781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382866" y="5605522"/>
            <a:ext cx="446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1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1524000" y="1408848"/>
            <a:ext cx="3984625" cy="37823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1131941" y="3200400"/>
            <a:ext cx="2439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587112" y="3200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9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z="2800" b="1"/>
              <a:t>The Demand Side of the Market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sz="2000"/>
              <a:t>We use </a:t>
            </a:r>
            <a:r>
              <a:rPr lang="en-US" sz="2000" u="sng"/>
              <a:t>demand schedules</a:t>
            </a:r>
            <a:r>
              <a:rPr lang="en-US" sz="2000"/>
              <a:t> (numerical tables) and </a:t>
            </a:r>
            <a:r>
              <a:rPr lang="en-US" sz="2000" u="sng"/>
              <a:t>demand curves</a:t>
            </a:r>
            <a:r>
              <a:rPr lang="en-US" sz="2000"/>
              <a:t> (graphs) to show the relationship between the price of a product and the quantity demanded of that product.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r>
              <a:rPr lang="en-US" sz="2000"/>
              <a:t>This relationship is termed the “law of demand”.  The law of demand says that, ceteris paribus, as the price of a good increases, the quantity demanded of the good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	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endParaRPr lang="en-US" sz="2400">
              <a:solidFill>
                <a:srgbClr val="0000FF"/>
              </a:solidFill>
            </a:endParaRPr>
          </a:p>
          <a:p>
            <a:r>
              <a:rPr lang="en-US" sz="2000"/>
              <a:t>Note the </a:t>
            </a:r>
            <a:r>
              <a:rPr lang="en-US" sz="2000" u="sng"/>
              <a:t>quantity demanded</a:t>
            </a:r>
            <a:r>
              <a:rPr lang="en-US" sz="2000" b="1"/>
              <a:t> </a:t>
            </a:r>
            <a:r>
              <a:rPr lang="en-US" sz="2000"/>
              <a:t>is the amount of a good or service that a consumer is ____________ and _________ to purchase at a given price.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endParaRPr lang="en-US" sz="20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023936" y="548481"/>
            <a:ext cx="74342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200" b="1" dirty="0"/>
              <a:t>The Effect of Shifts in Demand and Supply over Time</a:t>
            </a:r>
          </a:p>
        </p:txBody>
      </p:sp>
      <p:pic>
        <p:nvPicPr>
          <p:cNvPr id="44038" name="Picture 6" descr="fig3-11-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71800"/>
            <a:ext cx="8743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9" name="Picture 7" descr="fig3-11-ppt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71800"/>
            <a:ext cx="8743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fig3-11-ppt-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71800"/>
            <a:ext cx="8743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1" name="Picture 9" descr="fig3-11-ppt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71800"/>
            <a:ext cx="8743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fig3-11-ppt-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71800"/>
            <a:ext cx="8743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3" name="Picture 11" descr="fig3-11-ppt-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71800"/>
            <a:ext cx="8743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4" name="Picture 12" descr="fig3-11-ppt-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71800"/>
            <a:ext cx="8743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5" name="Picture 13" descr="fig3-11-ppt-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71800"/>
            <a:ext cx="8743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fig3-11-ppt-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71800"/>
            <a:ext cx="8743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7" name="Picture 15" descr="fig3-11-ppt-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86863" cy="38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85800" y="1108357"/>
            <a:ext cx="71389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 dirty="0" smtClean="0"/>
              <a:t>For many goods, both supply and demand increase over time.  What does this do to the equilibrium quantity and the equilibrium price?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 smtClean="0"/>
              <a:t>Application</a:t>
            </a:r>
            <a:r>
              <a:rPr lang="en-US" sz="2000" dirty="0" smtClean="0"/>
              <a:t>: 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omatoes</a:t>
            </a:r>
            <a:r>
              <a:rPr lang="en-US" sz="2000" dirty="0" smtClean="0"/>
              <a:t> are input to </a:t>
            </a:r>
            <a:r>
              <a:rPr lang="en-US" sz="2000" dirty="0" smtClean="0">
                <a:solidFill>
                  <a:srgbClr val="FF0000"/>
                </a:solidFill>
              </a:rPr>
              <a:t>salsa</a:t>
            </a:r>
            <a:r>
              <a:rPr lang="en-US" sz="2000" dirty="0" smtClean="0"/>
              <a:t> production.  Also assume that </a:t>
            </a:r>
            <a:r>
              <a:rPr lang="en-US" sz="2000" dirty="0" smtClean="0">
                <a:solidFill>
                  <a:srgbClr val="FF0000"/>
                </a:solidFill>
              </a:rPr>
              <a:t>salsa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guacamole</a:t>
            </a:r>
            <a:r>
              <a:rPr lang="en-US" sz="2000" dirty="0" smtClean="0"/>
              <a:t> are consumption substitutes.  Suppose a freeze destroys part of the tomato crop.  What are the equilibrium effects on the tomato, salsa, and guacamole markets?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40729" y="537947"/>
            <a:ext cx="8229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90600" lvl="1" indent="-533400" eaLnBrk="1" hangingPunct="1">
              <a:buFont typeface="Wingdings" pitchFamily="2" charset="2"/>
              <a:buNone/>
            </a:pPr>
            <a:endParaRPr lang="en-US" sz="2400" kern="0" dirty="0" smtClean="0">
              <a:solidFill>
                <a:srgbClr val="0000FF"/>
              </a:solidFill>
            </a:endParaRP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sz="1600" kern="0" dirty="0" smtClean="0"/>
              <a:t>	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endParaRPr lang="en-US" sz="2000" kern="0" dirty="0" smtClean="0">
              <a:solidFill>
                <a:srgbClr val="0000FF"/>
              </a:solidFill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sz="2400" kern="0" dirty="0">
              <a:solidFill>
                <a:srgbClr val="0000FF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82182" y="3111490"/>
            <a:ext cx="0" cy="3124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566871" y="6241934"/>
            <a:ext cx="262184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2636" y="2895600"/>
            <a:ext cx="3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82785" y="63544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739923" y="3710792"/>
            <a:ext cx="1903576" cy="21061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613508" y="33573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2745938"/>
            <a:ext cx="137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Tomatoes</a:t>
            </a:r>
            <a:endParaRPr lang="en-US" b="1" i="1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762000" y="3581400"/>
            <a:ext cx="1881499" cy="22355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643499" y="56322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582182" y="4716266"/>
            <a:ext cx="1120567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1737645" y="4716268"/>
            <a:ext cx="0" cy="15194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55248" y="4531602"/>
            <a:ext cx="42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80838" y="6322188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411760" y="3095111"/>
            <a:ext cx="0" cy="3124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396449" y="6225555"/>
            <a:ext cx="262184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022214" y="2879221"/>
            <a:ext cx="3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12363" y="63380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 bwMode="auto">
          <a:xfrm flipV="1">
            <a:off x="3569501" y="3694413"/>
            <a:ext cx="1903576" cy="21061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443086" y="33409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20178" y="2729559"/>
            <a:ext cx="137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Salsa</a:t>
            </a:r>
            <a:endParaRPr lang="en-US" b="1" i="1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3591578" y="3565021"/>
            <a:ext cx="1881499" cy="22355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473077" y="56159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3411760" y="4699887"/>
            <a:ext cx="1120567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4567223" y="4699889"/>
            <a:ext cx="0" cy="15194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984826" y="4515223"/>
            <a:ext cx="42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10416" y="6305809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292613" y="3109134"/>
            <a:ext cx="0" cy="3124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277302" y="6239578"/>
            <a:ext cx="262184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5903067" y="2893244"/>
            <a:ext cx="3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493216" y="63520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cxnSp>
        <p:nvCxnSpPr>
          <p:cNvPr id="44" name="Straight Connector 43"/>
          <p:cNvCxnSpPr/>
          <p:nvPr/>
        </p:nvCxnSpPr>
        <p:spPr bwMode="auto">
          <a:xfrm flipV="1">
            <a:off x="6450354" y="3708436"/>
            <a:ext cx="1903576" cy="21061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8323939" y="33549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01030" y="2743582"/>
            <a:ext cx="15285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Guacamole</a:t>
            </a:r>
            <a:endParaRPr lang="en-US" b="1" i="1" dirty="0"/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6472431" y="3579044"/>
            <a:ext cx="1881499" cy="22355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8353930" y="56299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6292613" y="4713910"/>
            <a:ext cx="1120567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7448076" y="4713912"/>
            <a:ext cx="0" cy="15194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5865679" y="4529246"/>
            <a:ext cx="42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191269" y="6319832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767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1" name="Group 7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307883932"/>
              </p:ext>
            </p:extLst>
          </p:nvPr>
        </p:nvGraphicFramePr>
        <p:xfrm>
          <a:off x="304800" y="742632"/>
          <a:ext cx="2286000" cy="3429000"/>
        </p:xfrm>
        <a:graphic>
          <a:graphicData uri="http://schemas.openxmlformats.org/drawingml/2006/table">
            <a:tbl>
              <a:tblPr/>
              <a:tblGrid>
                <a:gridCol w="971550"/>
                <a:gridCol w="1314450"/>
              </a:tblGrid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of Ice-Cream Cone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Quantity of Cones Demanded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$1.50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$2.50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62" name="Line 74"/>
          <p:cNvSpPr>
            <a:spLocks noChangeShapeType="1"/>
          </p:cNvSpPr>
          <p:nvPr/>
        </p:nvSpPr>
        <p:spPr bwMode="auto">
          <a:xfrm flipV="1">
            <a:off x="3962400" y="10668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3" name="Line 75"/>
          <p:cNvSpPr>
            <a:spLocks noChangeShapeType="1"/>
          </p:cNvSpPr>
          <p:nvPr/>
        </p:nvSpPr>
        <p:spPr bwMode="auto">
          <a:xfrm>
            <a:off x="3962400" y="57150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75101" y="679884"/>
            <a:ext cx="133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Price per Cone ($)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48600" y="5867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Quantity of Cones</a:t>
            </a:r>
            <a:endParaRPr lang="en-US" b="1" dirty="0"/>
          </a:p>
        </p:txBody>
      </p:sp>
      <p:pic>
        <p:nvPicPr>
          <p:cNvPr id="1028" name="Picture 4" descr="http://img4-1.allyou.timeinc.net/i/2010/02/ice-cream-cones-l.jpg?400: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44696"/>
            <a:ext cx="1940607" cy="194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12845"/>
            <a:ext cx="8610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ＭＳ Ｐゴシック" pitchFamily="34" charset="-128"/>
                <a:cs typeface="Arial" charset="0"/>
              </a:rPr>
              <a:t>Demand curves can be read in two ways:</a:t>
            </a:r>
          </a:p>
          <a:p>
            <a:pPr lvl="1"/>
            <a:r>
              <a:rPr lang="en-US" sz="2000" i="1" dirty="0" smtClean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Horizontally</a:t>
            </a:r>
            <a:r>
              <a:rPr lang="en-US" sz="2000" i="1" dirty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:</a:t>
            </a:r>
            <a:r>
              <a:rPr lang="en-US" sz="2000" dirty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 </a:t>
            </a:r>
            <a:r>
              <a:rPr lang="en-US" sz="2000" u="sng" dirty="0">
                <a:ea typeface="ＭＳ Ｐゴシック" pitchFamily="34" charset="-128"/>
                <a:cs typeface="Arial" charset="0"/>
              </a:rPr>
              <a:t>How much</a:t>
            </a:r>
            <a:r>
              <a:rPr lang="en-US" sz="2000" dirty="0">
                <a:ea typeface="ＭＳ Ｐゴシック" pitchFamily="34" charset="-128"/>
                <a:cs typeface="Arial" charset="0"/>
              </a:rPr>
              <a:t> buyers are willing and able to purchase </a:t>
            </a:r>
            <a:r>
              <a:rPr lang="en-US" sz="2000" u="sng" dirty="0">
                <a:ea typeface="ＭＳ Ｐゴシック" pitchFamily="34" charset="-128"/>
                <a:cs typeface="Arial" charset="0"/>
              </a:rPr>
              <a:t>at a certain price</a:t>
            </a:r>
            <a:r>
              <a:rPr lang="en-US" sz="2000" dirty="0" smtClean="0">
                <a:ea typeface="ＭＳ Ｐゴシック" pitchFamily="34" charset="-128"/>
                <a:cs typeface="Arial" charset="0"/>
              </a:rPr>
              <a:t>.</a:t>
            </a:r>
          </a:p>
          <a:p>
            <a:pPr lvl="1"/>
            <a:endParaRPr lang="en-US" sz="2000" dirty="0" smtClean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sz="2000" i="1" dirty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Vertically:</a:t>
            </a:r>
            <a:r>
              <a:rPr lang="en-US" sz="2000" dirty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 </a:t>
            </a:r>
            <a:r>
              <a:rPr lang="en-US" sz="2000" dirty="0">
                <a:ea typeface="ＭＳ Ｐゴシック" pitchFamily="34" charset="-128"/>
                <a:cs typeface="Arial" charset="0"/>
              </a:rPr>
              <a:t>The </a:t>
            </a:r>
            <a:r>
              <a:rPr lang="en-US" sz="2000" u="sng" dirty="0">
                <a:ea typeface="ＭＳ Ｐゴシック" pitchFamily="34" charset="-128"/>
                <a:cs typeface="Arial" charset="0"/>
              </a:rPr>
              <a:t>highest</a:t>
            </a:r>
            <a:r>
              <a:rPr lang="en-US" sz="2000" dirty="0">
                <a:ea typeface="ＭＳ Ｐゴシック" pitchFamily="34" charset="-128"/>
                <a:cs typeface="Arial" charset="0"/>
              </a:rPr>
              <a:t> price buyers are willing to pay for </a:t>
            </a:r>
            <a:r>
              <a:rPr lang="en-US" sz="2000" u="sng" dirty="0">
                <a:ea typeface="ＭＳ Ｐゴシック" pitchFamily="34" charset="-128"/>
                <a:cs typeface="Arial" charset="0"/>
              </a:rPr>
              <a:t>a certain quantity</a:t>
            </a:r>
            <a:r>
              <a:rPr lang="en-US" sz="2000" dirty="0" smtClean="0">
                <a:ea typeface="ＭＳ Ｐゴシック" pitchFamily="34" charset="-128"/>
                <a:cs typeface="Arial" charset="0"/>
              </a:rPr>
              <a:t>.</a:t>
            </a: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 smtClean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 smtClean="0">
              <a:ea typeface="ＭＳ Ｐゴシック" pitchFamily="34" charset="-128"/>
              <a:cs typeface="Arial" charset="0"/>
            </a:endParaRPr>
          </a:p>
          <a:p>
            <a:pPr lvl="1"/>
            <a:endParaRPr lang="en-US" sz="2000" dirty="0"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  <a:cs typeface="Arial" charset="0"/>
              </a:rPr>
              <a:t>The height of the demand curve represents the “</a:t>
            </a:r>
            <a:r>
              <a:rPr lang="en-US" sz="2000" dirty="0" smtClean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Marginal willingness to pay</a:t>
            </a:r>
            <a:r>
              <a:rPr lang="en-US" sz="2000" dirty="0" smtClean="0">
                <a:ea typeface="ＭＳ Ｐゴシック" pitchFamily="34" charset="-128"/>
                <a:cs typeface="Arial" charset="0"/>
              </a:rPr>
              <a:t>” for that unit of the good, which is the same thing as the </a:t>
            </a:r>
            <a:r>
              <a:rPr lang="en-US" sz="2000" dirty="0" smtClean="0">
                <a:solidFill>
                  <a:srgbClr val="0000FF"/>
                </a:solidFill>
                <a:ea typeface="ＭＳ Ｐゴシック" pitchFamily="34" charset="-128"/>
                <a:cs typeface="Arial" charset="0"/>
              </a:rPr>
              <a:t>marginal </a:t>
            </a:r>
            <a:r>
              <a:rPr lang="en-US" sz="2000" dirty="0" smtClean="0">
                <a:ea typeface="ＭＳ Ｐゴシック" pitchFamily="34" charset="-128"/>
                <a:cs typeface="Arial" charset="0"/>
              </a:rPr>
              <a:t>_____________ which that consumer expects to get from consuming that unit of the good.</a:t>
            </a:r>
            <a:endParaRPr lang="en-US" sz="2000" dirty="0"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/>
          <p:cNvSpPr>
            <a:spLocks noGrp="1"/>
          </p:cNvSpPr>
          <p:nvPr>
            <p:ph type="title"/>
          </p:nvPr>
        </p:nvSpPr>
        <p:spPr bwMode="auto">
          <a:xfrm>
            <a:off x="76200" y="533400"/>
            <a:ext cx="9144000" cy="9032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Demand Curve and “willingness to pay”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cxnSp>
        <p:nvCxnSpPr>
          <p:cNvPr id="49157" name="Straight Connector 6"/>
          <p:cNvCxnSpPr>
            <a:cxnSpLocks noChangeShapeType="1"/>
          </p:cNvCxnSpPr>
          <p:nvPr/>
        </p:nvCxnSpPr>
        <p:spPr bwMode="auto">
          <a:xfrm rot="16200000" flipH="1">
            <a:off x="-685800" y="4343400"/>
            <a:ext cx="3810000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77" name="TextBox 9"/>
          <p:cNvSpPr txBox="1">
            <a:spLocks noChangeArrowheads="1"/>
          </p:cNvSpPr>
          <p:nvPr/>
        </p:nvSpPr>
        <p:spPr bwMode="auto">
          <a:xfrm>
            <a:off x="5410200" y="1295400"/>
            <a:ext cx="3429000" cy="24622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When the price </a:t>
            </a:r>
            <a:r>
              <a:rPr lang="en-US" sz="2200" b="1" dirty="0" smtClean="0">
                <a:latin typeface="+mn-lt"/>
                <a:cs typeface="+mn-cs"/>
              </a:rPr>
              <a:t>is </a:t>
            </a:r>
            <a:r>
              <a:rPr lang="en-US" sz="2200" b="1" dirty="0">
                <a:latin typeface="+mn-lt"/>
                <a:cs typeface="+mn-cs"/>
              </a:rPr>
              <a:t>high, oil will only be used </a:t>
            </a:r>
            <a:r>
              <a:rPr lang="en-US" sz="2200" b="1" dirty="0" smtClean="0">
                <a:latin typeface="+mn-lt"/>
                <a:cs typeface="+mn-cs"/>
              </a:rPr>
              <a:t>in the high value products.  If the price </a:t>
            </a:r>
            <a:r>
              <a:rPr lang="en-US" sz="2200" b="1" dirty="0">
                <a:latin typeface="+mn-lt"/>
                <a:cs typeface="+mn-cs"/>
              </a:rPr>
              <a:t>falls, oil will also be used in </a:t>
            </a:r>
            <a:r>
              <a:rPr lang="en-US" sz="2200" b="1" dirty="0" smtClean="0">
                <a:latin typeface="+mn-lt"/>
                <a:cs typeface="+mn-cs"/>
              </a:rPr>
              <a:t>lower value products.</a:t>
            </a:r>
            <a:endParaRPr lang="en-US" sz="2200" b="1" dirty="0">
              <a:latin typeface="+mn-lt"/>
              <a:cs typeface="+mn-cs"/>
            </a:endParaRPr>
          </a:p>
        </p:txBody>
      </p:sp>
      <p:cxnSp>
        <p:nvCxnSpPr>
          <p:cNvPr id="49159" name="Straight Connector 19"/>
          <p:cNvCxnSpPr>
            <a:cxnSpLocks noChangeShapeType="1"/>
          </p:cNvCxnSpPr>
          <p:nvPr/>
        </p:nvCxnSpPr>
        <p:spPr bwMode="auto">
          <a:xfrm>
            <a:off x="1219200" y="6248400"/>
            <a:ext cx="5105400" cy="1588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2373313"/>
            <a:ext cx="6858000" cy="4484687"/>
            <a:chOff x="304812" y="1905000"/>
            <a:chExt cx="6856098" cy="4484584"/>
          </a:xfrm>
        </p:grpSpPr>
        <p:grpSp>
          <p:nvGrpSpPr>
            <p:cNvPr id="49173" name="Group 45"/>
            <p:cNvGrpSpPr>
              <a:grpSpLocks/>
            </p:cNvGrpSpPr>
            <p:nvPr/>
          </p:nvGrpSpPr>
          <p:grpSpPr bwMode="auto">
            <a:xfrm>
              <a:off x="304812" y="1905000"/>
              <a:ext cx="5866903" cy="4484584"/>
              <a:chOff x="304812" y="1905000"/>
              <a:chExt cx="5866903" cy="4484584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>
                <a:off x="1142779" y="5029128"/>
                <a:ext cx="3656585" cy="15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176" name="Group 42"/>
              <p:cNvGrpSpPr>
                <a:grpSpLocks/>
              </p:cNvGrpSpPr>
              <p:nvPr/>
            </p:nvGrpSpPr>
            <p:grpSpPr bwMode="auto">
              <a:xfrm>
                <a:off x="304812" y="1905000"/>
                <a:ext cx="5866903" cy="4484584"/>
                <a:chOff x="304812" y="1905000"/>
                <a:chExt cx="5866903" cy="4484584"/>
              </a:xfrm>
            </p:grpSpPr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1142779" y="2819379"/>
                  <a:ext cx="914146" cy="158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969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304812" y="2590784"/>
                  <a:ext cx="671327" cy="3698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>
                      <a:latin typeface="+mn-lt"/>
                      <a:cs typeface="Times New Roman" pitchFamily="18" charset="0"/>
                    </a:rPr>
                    <a:t>$120</a:t>
                  </a:r>
                </a:p>
              </p:txBody>
            </p:sp>
            <p:sp>
              <p:nvSpPr>
                <p:cNvPr id="82970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1828389" y="6019705"/>
                  <a:ext cx="652282" cy="3698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>
                      <a:latin typeface="+mn-lt"/>
                      <a:cs typeface="Times New Roman" pitchFamily="18" charset="0"/>
                    </a:rPr>
                    <a:t>20</a:t>
                  </a: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 bwMode="auto">
                <a:xfrm rot="5400000">
                  <a:off x="419457" y="4380649"/>
                  <a:ext cx="3276525" cy="158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rot="5400000">
                  <a:off x="4304870" y="5523623"/>
                  <a:ext cx="990577" cy="158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973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457170" y="4800533"/>
                  <a:ext cx="550710" cy="3698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>
                      <a:latin typeface="+mn-lt"/>
                      <a:cs typeface="Times New Roman" pitchFamily="18" charset="0"/>
                    </a:rPr>
                    <a:t>$20</a:t>
                  </a:r>
                </a:p>
              </p:txBody>
            </p:sp>
            <p:sp>
              <p:nvSpPr>
                <p:cNvPr id="8297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4496237" y="6019705"/>
                  <a:ext cx="549123" cy="3698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>
                      <a:latin typeface="+mn-lt"/>
                      <a:cs typeface="Times New Roman" pitchFamily="18" charset="0"/>
                    </a:rPr>
                    <a:t>120</a:t>
                  </a:r>
                </a:p>
              </p:txBody>
            </p:sp>
            <p:sp>
              <p:nvSpPr>
                <p:cNvPr id="49184" name="Freeform 23"/>
                <p:cNvSpPr>
                  <a:spLocks noChangeArrowheads="1"/>
                </p:cNvSpPr>
                <p:nvPr/>
              </p:nvSpPr>
              <p:spPr bwMode="auto">
                <a:xfrm>
                  <a:off x="1828684" y="1905000"/>
                  <a:ext cx="4343031" cy="3505554"/>
                </a:xfrm>
                <a:custGeom>
                  <a:avLst/>
                  <a:gdLst>
                    <a:gd name="T0" fmla="*/ 0 w 2008909"/>
                    <a:gd name="T1" fmla="*/ 0 h 2216727"/>
                    <a:gd name="T2" fmla="*/ 65682607 w 2008909"/>
                    <a:gd name="T3" fmla="*/ 25068761 h 2216727"/>
                    <a:gd name="T4" fmla="*/ 264554508 w 2008909"/>
                    <a:gd name="T5" fmla="*/ 40515108 h 2216727"/>
                    <a:gd name="T6" fmla="*/ 0 60000 65536"/>
                    <a:gd name="T7" fmla="*/ 0 60000 65536"/>
                    <a:gd name="T8" fmla="*/ 0 60000 65536"/>
                    <a:gd name="T9" fmla="*/ 0 w 2008909"/>
                    <a:gd name="T10" fmla="*/ 0 h 2216727"/>
                    <a:gd name="T11" fmla="*/ 2008909 w 2008909"/>
                    <a:gd name="T12" fmla="*/ 2216727 h 22167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8909" h="2216727">
                      <a:moveTo>
                        <a:pt x="0" y="0"/>
                      </a:moveTo>
                      <a:cubicBezTo>
                        <a:pt x="81973" y="501073"/>
                        <a:pt x="163946" y="1002146"/>
                        <a:pt x="498764" y="1371600"/>
                      </a:cubicBezTo>
                      <a:cubicBezTo>
                        <a:pt x="833582" y="1741054"/>
                        <a:pt x="1421245" y="1978890"/>
                        <a:pt x="2008909" y="2216727"/>
                      </a:cubicBezTo>
                    </a:path>
                  </a:pathLst>
                </a:custGeom>
                <a:noFill/>
                <a:ln w="38100" algn="ctr">
                  <a:solidFill>
                    <a:srgbClr val="00008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965" name="TextBox 35"/>
            <p:cNvSpPr txBox="1">
              <a:spLocks noChangeArrowheads="1"/>
            </p:cNvSpPr>
            <p:nvPr/>
          </p:nvSpPr>
          <p:spPr bwMode="auto">
            <a:xfrm>
              <a:off x="6172172" y="5257723"/>
              <a:ext cx="988738" cy="369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latin typeface="+mn-lt"/>
                  <a:cs typeface="+mn-cs"/>
                </a:rPr>
                <a:t>Demand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209800" y="2286000"/>
            <a:ext cx="5362575" cy="3535363"/>
            <a:chOff x="2133601" y="1816958"/>
            <a:chExt cx="5362574" cy="3536451"/>
          </a:xfrm>
        </p:grpSpPr>
        <p:grpSp>
          <p:nvGrpSpPr>
            <p:cNvPr id="49166" name="Group 44"/>
            <p:cNvGrpSpPr>
              <a:grpSpLocks/>
            </p:cNvGrpSpPr>
            <p:nvPr/>
          </p:nvGrpSpPr>
          <p:grpSpPr bwMode="auto">
            <a:xfrm>
              <a:off x="2133601" y="2057400"/>
              <a:ext cx="4724399" cy="2895600"/>
              <a:chOff x="2133600" y="2057400"/>
              <a:chExt cx="4724230" cy="2895600"/>
            </a:xfrm>
          </p:grpSpPr>
          <p:sp>
            <p:nvSpPr>
              <p:cNvPr id="82960" name="TextBox 10"/>
              <p:cNvSpPr txBox="1">
                <a:spLocks noChangeArrowheads="1"/>
              </p:cNvSpPr>
              <p:nvPr/>
            </p:nvSpPr>
            <p:spPr bwMode="auto">
              <a:xfrm>
                <a:off x="2514586" y="2056745"/>
                <a:ext cx="1676340" cy="641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>
                    <a:latin typeface="+mn-lt"/>
                    <a:cs typeface="+mn-cs"/>
                  </a:rPr>
                  <a:t>Higher Valued Uses of Oil</a:t>
                </a:r>
              </a:p>
            </p:txBody>
          </p:sp>
          <p:sp>
            <p:nvSpPr>
              <p:cNvPr id="82961" name="TextBox 11"/>
              <p:cNvSpPr txBox="1">
                <a:spLocks noChangeArrowheads="1"/>
              </p:cNvSpPr>
              <p:nvPr/>
            </p:nvSpPr>
            <p:spPr bwMode="auto">
              <a:xfrm>
                <a:off x="5257688" y="4191002"/>
                <a:ext cx="1600142" cy="641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>
                    <a:latin typeface="+mn-lt"/>
                    <a:cs typeface="+mn-cs"/>
                  </a:rPr>
                  <a:t>Lower Valued Uses of Oil</a:t>
                </a:r>
              </a:p>
            </p:txBody>
          </p:sp>
          <p:cxnSp>
            <p:nvCxnSpPr>
              <p:cNvPr id="49171" name="Straight Arrow Connector 30"/>
              <p:cNvCxnSpPr>
                <a:cxnSpLocks noChangeShapeType="1"/>
              </p:cNvCxnSpPr>
              <p:nvPr/>
            </p:nvCxnSpPr>
            <p:spPr bwMode="auto">
              <a:xfrm rot="10800000" flipV="1">
                <a:off x="2133599" y="2590800"/>
                <a:ext cx="457184" cy="22860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72" name="Straight Arrow Connector 31"/>
              <p:cNvCxnSpPr>
                <a:cxnSpLocks noChangeShapeType="1"/>
              </p:cNvCxnSpPr>
              <p:nvPr/>
            </p:nvCxnSpPr>
            <p:spPr bwMode="auto">
              <a:xfrm rot="10800000" flipV="1">
                <a:off x="4876701" y="4724400"/>
                <a:ext cx="457184" cy="22860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49167" name="Picture 2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376" y="1816958"/>
              <a:ext cx="1609725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8" name="Picture 2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825" y="4248509"/>
              <a:ext cx="89535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Oval 20"/>
          <p:cNvSpPr>
            <a:spLocks noChangeArrowheads="1"/>
          </p:cNvSpPr>
          <p:nvPr/>
        </p:nvSpPr>
        <p:spPr bwMode="auto">
          <a:xfrm>
            <a:off x="2057400" y="32258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b="1">
              <a:latin typeface="Century Gothic" pitchFamily="34" charset="0"/>
            </a:endParaRPr>
          </a:p>
        </p:txBody>
      </p: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4800600" y="53594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b="1">
              <a:latin typeface="Century Gothic" pitchFamily="34" charset="0"/>
            </a:endParaRP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365125" y="1670050"/>
            <a:ext cx="13081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  <a:latin typeface="+mn-lt"/>
                <a:cs typeface="+mn-cs"/>
              </a:rPr>
              <a:t>Price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of Oil per Barrel</a:t>
            </a:r>
          </a:p>
        </p:txBody>
      </p:sp>
      <p:sp>
        <p:nvSpPr>
          <p:cNvPr id="82956" name="TextBox 14"/>
          <p:cNvSpPr txBox="1">
            <a:spLocks noChangeArrowheads="1"/>
          </p:cNvSpPr>
          <p:nvPr/>
        </p:nvSpPr>
        <p:spPr bwMode="auto">
          <a:xfrm>
            <a:off x="6450013" y="6197600"/>
            <a:ext cx="2389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  <a:latin typeface="+mn-lt"/>
                <a:cs typeface="+mn-cs"/>
              </a:rPr>
              <a:t>Quantity</a:t>
            </a:r>
            <a:r>
              <a:rPr lang="en-US" b="1" dirty="0">
                <a:latin typeface="+mn-lt"/>
                <a:cs typeface="+mn-cs"/>
              </a:rPr>
              <a:t> of Oil (MBD)</a:t>
            </a:r>
          </a:p>
        </p:txBody>
      </p:sp>
    </p:spTree>
    <p:extLst>
      <p:ext uri="{BB962C8B-B14F-4D97-AF65-F5344CB8AC3E}">
        <p14:creationId xmlns:p14="http://schemas.microsoft.com/office/powerpoint/2010/main" val="4209707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7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3048000" cy="5638800"/>
          </a:xfrm>
        </p:spPr>
        <p:txBody>
          <a:bodyPr/>
          <a:lstStyle/>
          <a:p>
            <a:r>
              <a:rPr lang="en-US" sz="2000" u="sng" dirty="0"/>
              <a:t>Changes in quantity demanded</a:t>
            </a:r>
            <a:r>
              <a:rPr lang="en-US" sz="2000" dirty="0"/>
              <a:t> are </a:t>
            </a:r>
            <a:r>
              <a:rPr lang="en-US" sz="2000" dirty="0">
                <a:solidFill>
                  <a:srgbClr val="0000FF"/>
                </a:solidFill>
              </a:rPr>
              <a:t>movements along </a:t>
            </a:r>
            <a:r>
              <a:rPr lang="en-US" sz="2000" dirty="0"/>
              <a:t>a demand curve and are caused </a:t>
            </a:r>
            <a:r>
              <a:rPr lang="en-US" sz="2000" dirty="0" smtClean="0"/>
              <a:t>by </a:t>
            </a:r>
            <a:r>
              <a:rPr lang="en-US" sz="2000" dirty="0" smtClean="0">
                <a:solidFill>
                  <a:srgbClr val="0000FF"/>
                </a:solidFill>
              </a:rPr>
              <a:t>changes in the price of the good itself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000" u="sng" dirty="0"/>
              <a:t>Changes in demand</a:t>
            </a:r>
            <a:r>
              <a:rPr lang="en-US" sz="2000" dirty="0"/>
              <a:t> are </a:t>
            </a:r>
            <a:r>
              <a:rPr lang="en-US" sz="2000" dirty="0">
                <a:solidFill>
                  <a:srgbClr val="0000FF"/>
                </a:solidFill>
              </a:rPr>
              <a:t>shifts</a:t>
            </a:r>
            <a:r>
              <a:rPr lang="en-US" sz="2000" dirty="0"/>
              <a:t> of the demand curve and are caused by </a:t>
            </a:r>
            <a:r>
              <a:rPr lang="en-US" sz="2000" dirty="0">
                <a:solidFill>
                  <a:srgbClr val="0000FF"/>
                </a:solidFill>
              </a:rPr>
              <a:t>changes in “non-price” determinants of demand</a:t>
            </a:r>
            <a:endParaRPr lang="en-US" sz="2000" u="sng" dirty="0">
              <a:solidFill>
                <a:srgbClr val="0000FF"/>
              </a:solidFill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4572000" y="13716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572000" y="57150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175125" y="950913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908925" y="5751513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Quantity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952999" y="1905000"/>
            <a:ext cx="3092917" cy="3155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8045917" y="4876800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D</a:t>
            </a:r>
            <a:r>
              <a:rPr lang="en-US" b="1" baseline="-25000" dirty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Micro PPT files (Hubbard)\Qd vs Demand M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457200"/>
            <a:ext cx="3833813" cy="631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8485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2671</TotalTime>
  <Words>1607</Words>
  <Application>Microsoft Office PowerPoint</Application>
  <PresentationFormat>On-screen Show (4:3)</PresentationFormat>
  <Paragraphs>402</Paragraphs>
  <Slides>41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Pixel</vt:lpstr>
      <vt:lpstr>Chapter 3</vt:lpstr>
      <vt:lpstr>PowerPoint Presentation</vt:lpstr>
      <vt:lpstr>PowerPoint Presentation</vt:lpstr>
      <vt:lpstr>The Demand Side of the Market</vt:lpstr>
      <vt:lpstr>PowerPoint Presentation</vt:lpstr>
      <vt:lpstr>PowerPoint Presentation</vt:lpstr>
      <vt:lpstr>Demand Curve and “willingness to pay”</vt:lpstr>
      <vt:lpstr>PowerPoint Presentation</vt:lpstr>
      <vt:lpstr>PowerPoint Presentation</vt:lpstr>
      <vt:lpstr>An Increase in Demand</vt:lpstr>
      <vt:lpstr>A Decrease in Demand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Supply Side of the Market</vt:lpstr>
      <vt:lpstr>PowerPoint Presentation</vt:lpstr>
      <vt:lpstr>PowerPoint Presentation</vt:lpstr>
      <vt:lpstr>At a low price, a good is produced and sold only by the lowest cost suppliers. At a high price, a good is also produced and sold by higher cost suppliers.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Equilibrium</vt:lpstr>
      <vt:lpstr>PowerPoint Presentation</vt:lpstr>
      <vt:lpstr>PowerPoint Presentation</vt:lpstr>
      <vt:lpstr>Demand and Supply Both Count</vt:lpstr>
      <vt:lpstr>PowerPoint Presentation</vt:lpstr>
      <vt:lpstr>PowerPoint Presentation</vt:lpstr>
      <vt:lpstr>Application 1</vt:lpstr>
      <vt:lpstr>Application 2</vt:lpstr>
      <vt:lpstr>Application 3</vt:lpstr>
      <vt:lpstr>Application 4</vt:lpstr>
      <vt:lpstr>Application 5</vt:lpstr>
      <vt:lpstr>Application 6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Nelson</dc:creator>
  <cp:lastModifiedBy>Nelson, Mike</cp:lastModifiedBy>
  <cp:revision>95</cp:revision>
  <cp:lastPrinted>2014-01-17T23:10:07Z</cp:lastPrinted>
  <dcterms:created xsi:type="dcterms:W3CDTF">2008-09-06T14:47:19Z</dcterms:created>
  <dcterms:modified xsi:type="dcterms:W3CDTF">2015-01-12T21:20:17Z</dcterms:modified>
</cp:coreProperties>
</file>