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2" r:id="rId3"/>
    <p:sldId id="281" r:id="rId4"/>
    <p:sldId id="285" r:id="rId5"/>
    <p:sldId id="269" r:id="rId6"/>
    <p:sldId id="282" r:id="rId7"/>
    <p:sldId id="283" r:id="rId8"/>
    <p:sldId id="284" r:id="rId9"/>
    <p:sldId id="286" r:id="rId10"/>
    <p:sldId id="287" r:id="rId11"/>
    <p:sldId id="288" r:id="rId12"/>
    <p:sldId id="289" r:id="rId13"/>
    <p:sldId id="290" r:id="rId14"/>
    <p:sldId id="278" r:id="rId15"/>
    <p:sldId id="279" r:id="rId16"/>
    <p:sldId id="280" r:id="rId17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37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4" d="100"/>
          <a:sy n="44" d="100"/>
        </p:scale>
        <p:origin x="-1392" y="-8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100"/>
            </a:lvl1pPr>
          </a:lstStyle>
          <a:p>
            <a:endParaRPr lang="en-US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7902" y="1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/>
            </a:lvl1pPr>
          </a:lstStyle>
          <a:p>
            <a:endParaRPr lang="en-US"/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659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100"/>
            </a:lvl1pPr>
          </a:lstStyle>
          <a:p>
            <a:endParaRPr lang="en-US"/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7902" y="8830659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/>
            </a:lvl1pPr>
          </a:lstStyle>
          <a:p>
            <a:fld id="{6768CBD6-238D-4FD2-BA11-511D89E0A5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0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>
            <a:lvl1pPr defTabSz="924539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902" y="1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>
            <a:lvl1pPr algn="r" defTabSz="924539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59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b" anchorCtr="0" compatLnSpc="1">
            <a:prstTxWarp prst="textNoShape">
              <a:avLst/>
            </a:prstTxWarp>
          </a:bodyPr>
          <a:lstStyle>
            <a:lvl1pPr defTabSz="924539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902" y="8830659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b" anchorCtr="0" compatLnSpc="1">
            <a:prstTxWarp prst="textNoShape">
              <a:avLst/>
            </a:prstTxWarp>
          </a:bodyPr>
          <a:lstStyle>
            <a:lvl1pPr algn="r" defTabSz="924539" eaLnBrk="1" hangingPunct="1">
              <a:defRPr sz="1200"/>
            </a:lvl1pPr>
          </a:lstStyle>
          <a:p>
            <a:fld id="{B325A6FE-3F08-458D-B571-0DC630BECE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64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427A83-EE27-4867-9A89-A8F8E5496BDB}" type="slidenum">
              <a:rPr lang="en-US"/>
              <a:pPr/>
              <a:t>1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Welcome to Economics!</a:t>
            </a:r>
          </a:p>
          <a:p>
            <a:endParaRPr lang="en-US"/>
          </a:p>
          <a:p>
            <a:r>
              <a:rPr lang="en-US"/>
              <a:t>Does this work?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D5179-C4B2-4D0A-BD2F-10DB078F3039}" type="slidenum">
              <a:rPr lang="en-US"/>
              <a:pPr/>
              <a:t>2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Talk about non-scarce resources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968536-0A6B-4722-8477-DC250554D498}" type="slidenum">
              <a:rPr lang="en-US"/>
              <a:pPr/>
              <a:t>5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Opportunity cost of college education</a:t>
            </a:r>
          </a:p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27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8227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227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18227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8227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8227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8228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8228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8228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8228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8228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8228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8228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8228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82288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82289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82290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6FBC1D2-986F-48D0-9656-B47C4D8FC87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8229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229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9CDEDB-2721-44BB-82DA-AD610B63F27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884423B-9A06-48E3-8398-54CB9A7041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EE4A45C-2493-43A9-9C95-06EB0E634BE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25CD97-2362-4667-8C8F-988D4A2B3CA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C2B566-612C-4B35-A088-4C2C532AD92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34FA509-3A9D-46E4-9A84-8908C21C230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B91EF9-31C2-4C8D-80A3-E96A9BFB509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2B45C9-5B80-4A55-BBFF-E62ADF8ACCC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A822CDE-D8FB-4CAC-924B-C1D0140022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8FB99D9-8FE9-4B74-99B1-91E6868DDE6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8D79FB67-6CF2-41AF-908F-8A8B231CE954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8125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8125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125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125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8125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8125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8125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8125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126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8126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8126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126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126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0C5151C1-97F6-4BDF-A565-6A3D9AC10FE5}" type="slidenum">
              <a:rPr lang="en-US"/>
              <a:pPr/>
              <a:t>1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Chapter 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Economics:  Models and Foundations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A163D2-62B1-4D6B-87DA-AB8EE556B0EB}" type="slidenum">
              <a:rPr lang="en-US"/>
              <a:pPr/>
              <a:t>10</a:t>
            </a:fld>
            <a:endParaRPr lang="en-US"/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105400"/>
          </a:xfrm>
        </p:spPr>
        <p:txBody>
          <a:bodyPr/>
          <a:lstStyle/>
          <a:p>
            <a:pPr>
              <a:spcBef>
                <a:spcPct val="10000"/>
              </a:spcBef>
              <a:spcAft>
                <a:spcPct val="10000"/>
              </a:spcAft>
              <a:buClrTx/>
              <a:buSzTx/>
              <a:buFontTx/>
              <a:buNone/>
            </a:pPr>
            <a:r>
              <a:rPr lang="en-US" sz="2000" b="1" dirty="0"/>
              <a:t>Equity</a:t>
            </a:r>
            <a:r>
              <a:rPr lang="en-US" sz="2000" dirty="0"/>
              <a:t>  The fair distribution of economic benefits</a:t>
            </a:r>
            <a:r>
              <a:rPr lang="en-US" sz="2000" dirty="0" smtClean="0"/>
              <a:t>.  Generally, more equal distributions are considered to be more equitable.</a:t>
            </a:r>
            <a:endParaRPr lang="en-US" sz="2000" dirty="0"/>
          </a:p>
          <a:p>
            <a:pPr>
              <a:buFont typeface="Wingdings" pitchFamily="2" charset="2"/>
              <a:buNone/>
            </a:pPr>
            <a:endParaRPr lang="en-US" sz="2000" dirty="0" smtClean="0"/>
          </a:p>
          <a:p>
            <a:pPr>
              <a:buFont typeface="Wingdings" pitchFamily="2" charset="2"/>
              <a:buNone/>
            </a:pPr>
            <a:endParaRPr lang="en-US" sz="2000" dirty="0"/>
          </a:p>
          <a:p>
            <a:pPr>
              <a:buFont typeface="Wingdings" pitchFamily="2" charset="2"/>
              <a:buNone/>
            </a:pPr>
            <a:r>
              <a:rPr lang="en-US" sz="2000" dirty="0"/>
              <a:t>There is often a tradeoff between equity and efficiency.</a:t>
            </a:r>
          </a:p>
          <a:p>
            <a:pPr>
              <a:buFont typeface="Wingdings" pitchFamily="2" charset="2"/>
              <a:buNone/>
            </a:pPr>
            <a:endParaRPr lang="en-US" sz="2000" dirty="0" smtClean="0"/>
          </a:p>
          <a:p>
            <a:pPr>
              <a:buFont typeface="Wingdings" pitchFamily="2" charset="2"/>
              <a:buNone/>
            </a:pPr>
            <a:endParaRPr lang="en-US" sz="2000" dirty="0"/>
          </a:p>
          <a:p>
            <a:pPr>
              <a:buFont typeface="Wingdings" pitchFamily="2" charset="2"/>
              <a:buNone/>
            </a:pPr>
            <a:r>
              <a:rPr lang="en-US" sz="2000" u="sng" dirty="0"/>
              <a:t>Examples</a:t>
            </a:r>
            <a:r>
              <a:rPr lang="en-US" sz="2000" dirty="0"/>
              <a:t>:</a:t>
            </a:r>
          </a:p>
          <a:p>
            <a:pPr>
              <a:buFont typeface="Wingdings" pitchFamily="2" charset="2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028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E1AB01-49FE-4382-A1DD-FE8752597971}" type="slidenum">
              <a:rPr lang="en-US"/>
              <a:pPr/>
              <a:t>11</a:t>
            </a:fld>
            <a:endParaRPr lang="en-US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715000"/>
          </a:xfrm>
        </p:spPr>
        <p:txBody>
          <a:bodyPr/>
          <a:lstStyle/>
          <a:p>
            <a:pPr marL="0" indent="0" algn="ctr">
              <a:lnSpc>
                <a:spcPct val="80000"/>
              </a:lnSpc>
              <a:buNone/>
            </a:pPr>
            <a:r>
              <a:rPr lang="en-US" sz="2400" b="1" dirty="0" smtClean="0"/>
              <a:t>Economics is a “social science”</a:t>
            </a:r>
          </a:p>
          <a:p>
            <a:pPr>
              <a:lnSpc>
                <a:spcPct val="80000"/>
              </a:lnSpc>
              <a:buNone/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Economists use </a:t>
            </a:r>
            <a:r>
              <a:rPr lang="en-US" sz="2000" dirty="0"/>
              <a:t>the scientific </a:t>
            </a:r>
            <a:r>
              <a:rPr lang="en-US" sz="2000" dirty="0" smtClean="0"/>
              <a:t>method to examine the behavior of people and society.  The scientific method involves building theories and models and testing them against data.  The steps are: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Decide on the assumptions to be used in developing the model.</a:t>
            </a:r>
            <a:endParaRPr lang="en-US" sz="2000" dirty="0"/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Formulate a testable hypothesis.</a:t>
            </a:r>
            <a:endParaRPr lang="en-US" sz="2000" dirty="0"/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Use economic data to test the hypothesis</a:t>
            </a:r>
          </a:p>
          <a:p>
            <a:pPr lvl="1">
              <a:lnSpc>
                <a:spcPct val="80000"/>
              </a:lnSpc>
            </a:pPr>
            <a:endParaRPr lang="en-US" sz="2000" dirty="0" smtClean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Revise the model if it fails to explain well the economic data.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dirty="0"/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u="sng" dirty="0"/>
              <a:t>Assumptions</a:t>
            </a:r>
            <a:r>
              <a:rPr lang="en-US" sz="2000" dirty="0"/>
              <a:t> make the world easier to understand.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Why do we need assumptions?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		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208990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1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1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19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19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19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19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822DB8-2989-41EA-A853-3405D845FED9}" type="slidenum">
              <a:rPr lang="en-US"/>
              <a:pPr/>
              <a:t>12</a:t>
            </a:fld>
            <a:endParaRPr lang="en-US"/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Economists </a:t>
            </a:r>
            <a:r>
              <a:rPr lang="en-US" sz="2000" dirty="0"/>
              <a:t>often use assumptions that are somewhat unrealistic but will have small effects on the actual outcome of the answer.</a:t>
            </a:r>
            <a:endParaRPr lang="en-US" sz="2000" u="sng" dirty="0"/>
          </a:p>
          <a:p>
            <a:pPr>
              <a:lnSpc>
                <a:spcPct val="90000"/>
              </a:lnSpc>
            </a:pPr>
            <a:endParaRPr lang="en-US" sz="2000" u="sng" dirty="0"/>
          </a:p>
          <a:p>
            <a:pPr>
              <a:lnSpc>
                <a:spcPct val="90000"/>
              </a:lnSpc>
            </a:pPr>
            <a:r>
              <a:rPr lang="en-US" sz="2000" u="sng" dirty="0"/>
              <a:t>Economic models</a:t>
            </a:r>
            <a:r>
              <a:rPr lang="en-US" sz="2000" dirty="0"/>
              <a:t> are </a:t>
            </a:r>
            <a:r>
              <a:rPr lang="en-US" sz="2000" dirty="0" smtClean="0"/>
              <a:t>usually consist </a:t>
            </a:r>
            <a:r>
              <a:rPr lang="en-US" sz="2000" dirty="0"/>
              <a:t>of diagrams and equations.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The goal of a model is to simplify reality in order to increase our understanding. By being simplifications of reality, models are inherently unrealistic. 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Does this lack of realism bother you?  It should not.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		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</a:t>
            </a:r>
            <a:r>
              <a:rPr 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Remember </a:t>
            </a: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the Road Map!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869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486400"/>
          </a:xfrm>
        </p:spPr>
        <p:txBody>
          <a:bodyPr/>
          <a:lstStyle/>
          <a:p>
            <a:r>
              <a:rPr lang="en-US" sz="2000" dirty="0" smtClean="0"/>
              <a:t>There are </a:t>
            </a:r>
            <a:r>
              <a:rPr lang="en-US" sz="2000" u="sng" dirty="0" smtClean="0"/>
              <a:t>difficulties in hypothesis testing</a:t>
            </a:r>
            <a:r>
              <a:rPr lang="en-US" sz="2000" dirty="0" smtClean="0"/>
              <a:t> in economics.  Why?  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Consider the following example: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r>
              <a:rPr lang="en-US" sz="2000" dirty="0" smtClean="0"/>
              <a:t>How do economists test a hypothesis then?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E4A45C-2493-43A9-9C95-06EB0E634BE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5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C9695C-3BDF-4055-9179-EF1A92F1805A}" type="slidenum">
              <a:rPr lang="en-US"/>
              <a:pPr/>
              <a:t>14</a:t>
            </a:fld>
            <a:endParaRPr lang="en-US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229600" cy="5715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b="1" dirty="0"/>
              <a:t>Positive vs. Normative Analysis</a:t>
            </a:r>
          </a:p>
          <a:p>
            <a:r>
              <a:rPr lang="en-US" sz="2000" b="1" u="sng" dirty="0"/>
              <a:t>Positive statements</a:t>
            </a:r>
            <a:r>
              <a:rPr lang="en-US" sz="2000" b="1" dirty="0"/>
              <a:t>: claims that attempt to describe the world as it is</a:t>
            </a:r>
            <a:r>
              <a:rPr lang="en-US" sz="2000" b="1" dirty="0" smtClean="0"/>
              <a:t>.</a:t>
            </a:r>
          </a:p>
          <a:p>
            <a:pPr>
              <a:buNone/>
            </a:pPr>
            <a:endParaRPr lang="en-US" sz="2000" dirty="0"/>
          </a:p>
          <a:p>
            <a:r>
              <a:rPr lang="en-US" sz="2000" b="1" u="sng" dirty="0"/>
              <a:t>Normative statements</a:t>
            </a:r>
            <a:r>
              <a:rPr lang="en-US" sz="2000" b="1" dirty="0"/>
              <a:t>: claims that attempt to prescribe how the world should be</a:t>
            </a:r>
            <a:r>
              <a:rPr lang="en-US" sz="2000" b="1" dirty="0" smtClean="0"/>
              <a:t>.</a:t>
            </a:r>
          </a:p>
          <a:p>
            <a:endParaRPr lang="en-US" sz="2000" b="1" dirty="0"/>
          </a:p>
          <a:p>
            <a:pPr>
              <a:buNone/>
            </a:pPr>
            <a:endParaRPr lang="en-US" sz="2000" dirty="0"/>
          </a:p>
          <a:p>
            <a:r>
              <a:rPr lang="en-US" sz="2000" dirty="0"/>
              <a:t>Example of a positive </a:t>
            </a:r>
            <a:r>
              <a:rPr lang="en-US" sz="2000" dirty="0" smtClean="0"/>
              <a:t>statement</a:t>
            </a:r>
            <a:r>
              <a:rPr lang="en-US" sz="2000" dirty="0"/>
              <a:t>		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		</a:t>
            </a:r>
            <a:endParaRPr lang="en-US" sz="2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  <a:p>
            <a:r>
              <a:rPr lang="en-US" sz="2000" dirty="0"/>
              <a:t>Example of a normative statement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		</a:t>
            </a:r>
            <a:endParaRPr lang="en-US" sz="2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5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5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8E7E6D-5913-4DAF-A82E-A8C59B15E98C}" type="slidenum">
              <a:rPr lang="en-US"/>
              <a:pPr/>
              <a:t>15</a:t>
            </a:fld>
            <a:endParaRPr lang="en-US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486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Do economists disagree about positive issues?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Do </a:t>
            </a:r>
            <a:r>
              <a:rPr lang="en-US" sz="2000" dirty="0"/>
              <a:t>economists disagree about normative issues?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There </a:t>
            </a:r>
            <a:r>
              <a:rPr lang="en-US" sz="2000" dirty="0"/>
              <a:t>is a widespread belief that economists have difficulty agreeing on anything.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“If all economists were laid end to end, they would not reach a conclusion.” – George Bernard Shaw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In reality, most economists agree on many issues.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6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6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6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6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60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60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60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60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2DB011-BAE2-4050-9B14-7A5075BF10BE}" type="slidenum">
              <a:rPr lang="en-US"/>
              <a:pPr/>
              <a:t>16</a:t>
            </a:fld>
            <a:endParaRPr lang="en-US"/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876800"/>
          </a:xfrm>
        </p:spPr>
        <p:txBody>
          <a:bodyPr/>
          <a:lstStyle/>
          <a:p>
            <a:pPr>
              <a:buNone/>
            </a:pPr>
            <a:r>
              <a:rPr lang="en-US" sz="2800" i="1" dirty="0"/>
              <a:t>Microeconomics and Macroeconomics</a:t>
            </a:r>
          </a:p>
          <a:p>
            <a:r>
              <a:rPr lang="en-US" sz="2000" dirty="0"/>
              <a:t>Definition of </a:t>
            </a:r>
            <a:r>
              <a:rPr lang="en-US" sz="2000" b="1" u="sng" dirty="0"/>
              <a:t>microeconomics</a:t>
            </a:r>
            <a:r>
              <a:rPr lang="en-US" sz="2000" b="1" dirty="0"/>
              <a:t>: the study of how households and firms make decisions and how they interact in markets.</a:t>
            </a:r>
          </a:p>
          <a:p>
            <a:pPr lvl="2"/>
            <a:endParaRPr lang="en-US" b="1" dirty="0"/>
          </a:p>
          <a:p>
            <a:pPr lvl="2">
              <a:buFont typeface="Wingdings" pitchFamily="2" charset="2"/>
              <a:buNone/>
            </a:pPr>
            <a:endParaRPr lang="en-US" dirty="0"/>
          </a:p>
          <a:p>
            <a:r>
              <a:rPr lang="en-US" sz="2000" dirty="0"/>
              <a:t>Definition of </a:t>
            </a:r>
            <a:r>
              <a:rPr lang="en-US" sz="2000" b="1" u="sng" dirty="0"/>
              <a:t>macroeconomics</a:t>
            </a:r>
            <a:r>
              <a:rPr lang="en-US" sz="2000" b="1" dirty="0"/>
              <a:t>: the study of economy-wide phenomena, including inflation, unemployment, and economic growth.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309A63-FE5F-4188-8FDD-10D651F9E20B}" type="slidenum">
              <a:rPr lang="en-US"/>
              <a:pPr/>
              <a:t>2</a:t>
            </a:fld>
            <a:endParaRPr 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838200"/>
          </a:xfrm>
        </p:spPr>
        <p:txBody>
          <a:bodyPr/>
          <a:lstStyle/>
          <a:p>
            <a:r>
              <a:rPr lang="en-US" sz="2800" b="1" i="1" u="sng" dirty="0"/>
              <a:t>Introductory Concepts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2296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What is Economics?</a:t>
            </a:r>
          </a:p>
          <a:p>
            <a:pPr lvl="1">
              <a:lnSpc>
                <a:spcPct val="90000"/>
              </a:lnSpc>
            </a:pPr>
            <a:r>
              <a:rPr lang="en-US" sz="2000" i="1" dirty="0" smtClean="0"/>
              <a:t>“The </a:t>
            </a:r>
            <a:r>
              <a:rPr lang="en-US" sz="2000" i="1" u="sng" dirty="0"/>
              <a:t>study of the choices</a:t>
            </a:r>
            <a:r>
              <a:rPr lang="en-US" sz="2000" i="1" dirty="0"/>
              <a:t> people make to attain their goals, given their scarce resources</a:t>
            </a:r>
            <a:r>
              <a:rPr lang="en-US" sz="2000" i="1" dirty="0" smtClean="0"/>
              <a:t>.”</a:t>
            </a:r>
            <a:endParaRPr lang="en-US" sz="2000" i="1" dirty="0"/>
          </a:p>
          <a:p>
            <a:pPr marL="457200" lvl="1" indent="0">
              <a:lnSpc>
                <a:spcPct val="90000"/>
              </a:lnSpc>
              <a:buNone/>
            </a:pPr>
            <a:endParaRPr lang="en-US" sz="1600" dirty="0" smtClean="0"/>
          </a:p>
          <a:p>
            <a:pPr>
              <a:lnSpc>
                <a:spcPct val="90000"/>
              </a:lnSpc>
            </a:pPr>
            <a:endParaRPr lang="en-US" sz="2000" u="sng" dirty="0"/>
          </a:p>
          <a:p>
            <a:pPr>
              <a:lnSpc>
                <a:spcPct val="90000"/>
              </a:lnSpc>
            </a:pPr>
            <a:r>
              <a:rPr lang="en-US" sz="2000" dirty="0" smtClean="0"/>
              <a:t>What is scarcity?</a:t>
            </a:r>
            <a:endParaRPr lang="en-US" sz="20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000" dirty="0"/>
              <a:t>Resources are scarce, but human wants are: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Scare resources and unlimited wants imply the need to make</a:t>
            </a:r>
            <a:r>
              <a:rPr lang="en-US" sz="2000" dirty="0" smtClean="0"/>
              <a:t>: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Examples are almost everywhere in life!</a:t>
            </a:r>
            <a:endParaRPr lang="en-US" sz="20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	</a:t>
            </a:r>
          </a:p>
          <a:p>
            <a:pPr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638800"/>
          </a:xfrm>
        </p:spPr>
        <p:txBody>
          <a:bodyPr/>
          <a:lstStyle/>
          <a:p>
            <a:r>
              <a:rPr lang="en-US" sz="2000" dirty="0" smtClean="0"/>
              <a:t>Most economic events occur “markets”. </a:t>
            </a:r>
            <a:r>
              <a:rPr lang="en-US" sz="2000" b="1" dirty="0" smtClean="0"/>
              <a:t>Markets</a:t>
            </a:r>
            <a:r>
              <a:rPr lang="en-US" sz="2000" dirty="0" smtClean="0"/>
              <a:t> involve: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None/>
            </a:pPr>
            <a:r>
              <a:rPr lang="en-US" sz="2800" b="1" i="1" u="sng" dirty="0" smtClean="0"/>
              <a:t>Three Key Economic Principles</a:t>
            </a:r>
          </a:p>
          <a:p>
            <a:pPr>
              <a:buNone/>
            </a:pPr>
            <a:r>
              <a:rPr lang="en-US" sz="2000" dirty="0" smtClean="0"/>
              <a:t>1)  People are </a:t>
            </a:r>
            <a:r>
              <a:rPr lang="en-US" sz="2000" u="sng" dirty="0" smtClean="0"/>
              <a:t>rational</a:t>
            </a:r>
            <a:r>
              <a:rPr lang="en-US" sz="2000" dirty="0" smtClean="0"/>
              <a:t>.  </a:t>
            </a:r>
          </a:p>
          <a:p>
            <a:pPr>
              <a:lnSpc>
                <a:spcPct val="80000"/>
              </a:lnSpc>
              <a:buNone/>
            </a:pPr>
            <a:endParaRPr lang="en-US" sz="2000" dirty="0" smtClean="0"/>
          </a:p>
          <a:p>
            <a:pPr>
              <a:lnSpc>
                <a:spcPct val="80000"/>
              </a:lnSpc>
              <a:buNone/>
            </a:pPr>
            <a:endParaRPr lang="en-US" sz="2000" dirty="0" smtClean="0"/>
          </a:p>
          <a:p>
            <a:pPr>
              <a:lnSpc>
                <a:spcPct val="80000"/>
              </a:lnSpc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/>
              <a:t>2)  People respond to economic incentives.</a:t>
            </a:r>
          </a:p>
          <a:p>
            <a:pPr marL="457200" indent="-457200">
              <a:lnSpc>
                <a:spcPct val="80000"/>
              </a:lnSpc>
            </a:pPr>
            <a:endParaRPr lang="en-US" sz="2000" dirty="0" smtClean="0"/>
          </a:p>
          <a:p>
            <a:pPr marL="457200" indent="-457200">
              <a:lnSpc>
                <a:spcPct val="80000"/>
              </a:lnSpc>
            </a:pPr>
            <a:endParaRPr lang="en-US" sz="2000" dirty="0" smtClean="0"/>
          </a:p>
          <a:p>
            <a:pPr marL="457200" indent="-457200">
              <a:lnSpc>
                <a:spcPct val="80000"/>
              </a:lnSpc>
            </a:pPr>
            <a:endParaRPr lang="en-US" sz="2000" dirty="0" smtClean="0"/>
          </a:p>
          <a:p>
            <a:pPr marL="457200" indent="-457200">
              <a:lnSpc>
                <a:spcPct val="80000"/>
              </a:lnSpc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/>
              <a:t>3)  Optimal decisions are made at the margin.</a:t>
            </a:r>
          </a:p>
          <a:p>
            <a:pPr marL="457200" indent="-457200"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  <a:buNone/>
            </a:pPr>
            <a:endParaRPr lang="en-US" sz="2000" dirty="0" smtClean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E4A45C-2493-43A9-9C95-06EB0E634BE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10200"/>
          </a:xfrm>
        </p:spPr>
        <p:txBody>
          <a:bodyPr/>
          <a:lstStyle/>
          <a:p>
            <a:pPr marL="457200" indent="-457200">
              <a:lnSpc>
                <a:spcPct val="80000"/>
              </a:lnSpc>
            </a:pPr>
            <a:r>
              <a:rPr lang="en-US" sz="2000" dirty="0" smtClean="0"/>
              <a:t>The goal of decision-making is typically to make the </a:t>
            </a:r>
            <a:r>
              <a:rPr lang="en-US" sz="2000" u="sng" dirty="0" smtClean="0"/>
              <a:t>net benefits</a:t>
            </a:r>
            <a:r>
              <a:rPr lang="en-US" sz="2000" dirty="0" smtClean="0"/>
              <a:t> as large as possible.</a:t>
            </a:r>
            <a:br>
              <a:rPr lang="en-US" sz="2000" dirty="0" smtClean="0"/>
            </a:br>
            <a:endParaRPr lang="en-US" sz="2000" dirty="0"/>
          </a:p>
          <a:p>
            <a:pPr marL="457200" indent="-457200">
              <a:lnSpc>
                <a:spcPct val="80000"/>
              </a:lnSpc>
            </a:pPr>
            <a:r>
              <a:rPr lang="en-US" sz="2000" dirty="0" smtClean="0"/>
              <a:t>This optimal outcome occurs when the </a:t>
            </a:r>
            <a:r>
              <a:rPr lang="en-US" sz="2000" u="sng" dirty="0" smtClean="0"/>
              <a:t>marginal benefits</a:t>
            </a:r>
            <a:r>
              <a:rPr lang="en-US" sz="2000" dirty="0" smtClean="0"/>
              <a:t> (MB)of an action </a:t>
            </a:r>
            <a:r>
              <a:rPr lang="en-US" sz="2000" u="sng" dirty="0" smtClean="0"/>
              <a:t>equals</a:t>
            </a:r>
            <a:r>
              <a:rPr lang="en-US" sz="2000" dirty="0" smtClean="0"/>
              <a:t> the </a:t>
            </a:r>
            <a:r>
              <a:rPr lang="en-US" sz="2000" u="sng" dirty="0" smtClean="0"/>
              <a:t>marginal costs</a:t>
            </a:r>
            <a:r>
              <a:rPr lang="en-US" sz="2000" dirty="0" smtClean="0"/>
              <a:t> (MC) of that action.</a:t>
            </a:r>
          </a:p>
          <a:p>
            <a:pPr marL="857250" lvl="1" indent="-457200">
              <a:lnSpc>
                <a:spcPct val="80000"/>
              </a:lnSpc>
            </a:pPr>
            <a:r>
              <a:rPr lang="en-US" sz="2000" dirty="0" smtClean="0"/>
              <a:t>The “marginal” benefits/costs of an action are the </a:t>
            </a:r>
            <a:r>
              <a:rPr lang="en-US" sz="2000" u="sng" dirty="0" smtClean="0"/>
              <a:t>additional</a:t>
            </a:r>
            <a:r>
              <a:rPr lang="en-US" sz="2000" dirty="0" smtClean="0"/>
              <a:t> benefits/costs from one more unit of that action.</a:t>
            </a:r>
          </a:p>
          <a:p>
            <a:pPr marL="857250" lvl="1" indent="-457200">
              <a:lnSpc>
                <a:spcPct val="80000"/>
              </a:lnSpc>
            </a:pPr>
            <a:r>
              <a:rPr lang="en-US" sz="2000" dirty="0" smtClean="0"/>
              <a:t>If MB &gt; MC, then keep doing that action!</a:t>
            </a:r>
          </a:p>
          <a:p>
            <a:pPr marL="857250" lvl="1" indent="-457200">
              <a:lnSpc>
                <a:spcPct val="80000"/>
              </a:lnSpc>
            </a:pPr>
            <a:r>
              <a:rPr lang="en-US" sz="2000" dirty="0" smtClean="0"/>
              <a:t>If MB &lt; MC, then you are doing too much of that action!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2000" dirty="0" smtClean="0"/>
          </a:p>
          <a:p>
            <a:pPr marL="400050" lvl="1" indent="0">
              <a:lnSpc>
                <a:spcPct val="80000"/>
              </a:lnSpc>
              <a:buNone/>
            </a:pPr>
            <a:endParaRPr lang="en-US" sz="2000" dirty="0"/>
          </a:p>
          <a:p>
            <a:pPr marL="400050" lvl="1" indent="0">
              <a:lnSpc>
                <a:spcPct val="80000"/>
              </a:lnSpc>
              <a:buNone/>
            </a:pPr>
            <a:endParaRPr lang="en-US" sz="2000" dirty="0" smtClean="0"/>
          </a:p>
          <a:p>
            <a:pPr marL="457200" indent="-457200">
              <a:lnSpc>
                <a:spcPct val="80000"/>
              </a:lnSpc>
            </a:pPr>
            <a:endParaRPr lang="en-US" sz="2000" dirty="0"/>
          </a:p>
          <a:p>
            <a:pPr marL="457200" indent="-457200">
              <a:lnSpc>
                <a:spcPct val="80000"/>
              </a:lnSpc>
            </a:pPr>
            <a:endParaRPr lang="en-US" sz="2000" dirty="0" smtClean="0"/>
          </a:p>
          <a:p>
            <a:pPr marL="457200" indent="-457200">
              <a:lnSpc>
                <a:spcPct val="80000"/>
              </a:lnSpc>
            </a:pPr>
            <a:endParaRPr lang="en-US" sz="2000" dirty="0" smtClean="0"/>
          </a:p>
          <a:p>
            <a:pPr marL="457200" indent="-457200">
              <a:lnSpc>
                <a:spcPct val="80000"/>
              </a:lnSpc>
            </a:pPr>
            <a:endParaRPr lang="en-US" sz="2000" dirty="0" smtClean="0"/>
          </a:p>
          <a:p>
            <a:pPr marL="457200" indent="-457200">
              <a:lnSpc>
                <a:spcPct val="80000"/>
              </a:lnSpc>
            </a:pPr>
            <a:endParaRPr lang="en-US" sz="2000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  <a:buNone/>
            </a:pPr>
            <a:endParaRPr lang="en-US" sz="2000" dirty="0" smtClean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E4A45C-2493-43A9-9C95-06EB0E634BE6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662651"/>
              </p:ext>
            </p:extLst>
          </p:nvPr>
        </p:nvGraphicFramePr>
        <p:xfrm>
          <a:off x="838200" y="3581400"/>
          <a:ext cx="5943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990600"/>
                <a:gridCol w="1295400"/>
                <a:gridCol w="12192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Cups</a:t>
                      </a:r>
                      <a:r>
                        <a:rPr lang="en-US" baseline="0" dirty="0" smtClean="0"/>
                        <a:t> of Coffee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Benefit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Marginal Benefit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Cost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Marginal 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$9.50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12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2E723C-7985-4CF5-9296-98939B56FBE2}" type="slidenum">
              <a:rPr lang="en-US"/>
              <a:pPr/>
              <a:t>5</a:t>
            </a:fld>
            <a:endParaRPr lang="en-US"/>
          </a:p>
        </p:txBody>
      </p:sp>
      <p:sp>
        <p:nvSpPr>
          <p:cNvPr id="20070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sz="2800" b="1" dirty="0"/>
              <a:t>The Economic Problem That Every Society Must Solve</a:t>
            </a:r>
          </a:p>
        </p:txBody>
      </p:sp>
      <p:sp>
        <p:nvSpPr>
          <p:cNvPr id="2007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r>
              <a:rPr lang="en-US" sz="2000" dirty="0"/>
              <a:t>Resources are limited and desires are unlimited, so society faces </a:t>
            </a:r>
            <a:r>
              <a:rPr lang="en-US" sz="2000" b="1" u="sng" dirty="0"/>
              <a:t>trade-offs</a:t>
            </a:r>
            <a:r>
              <a:rPr lang="en-US" sz="2000" dirty="0"/>
              <a:t>.</a:t>
            </a:r>
          </a:p>
          <a:p>
            <a:r>
              <a:rPr lang="en-US" sz="2000" dirty="0"/>
              <a:t>How to evaluate trade-offs?  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Compare the </a:t>
            </a:r>
            <a:r>
              <a:rPr lang="en-US" sz="2000" u="sng" dirty="0"/>
              <a:t>benefits</a:t>
            </a:r>
            <a:r>
              <a:rPr lang="en-US" sz="2000" dirty="0"/>
              <a:t> of an activity to the </a:t>
            </a:r>
            <a:r>
              <a:rPr lang="en-US" sz="2000" u="sng" dirty="0"/>
              <a:t>opportunity cost</a:t>
            </a:r>
            <a:r>
              <a:rPr lang="en-US" sz="2000" dirty="0"/>
              <a:t> of the </a:t>
            </a:r>
            <a:r>
              <a:rPr lang="en-US" sz="2000" dirty="0" smtClean="0"/>
              <a:t>activity</a:t>
            </a:r>
          </a:p>
          <a:p>
            <a:pPr>
              <a:buFont typeface="Wingdings" pitchFamily="2" charset="2"/>
              <a:buNone/>
            </a:pPr>
            <a:endParaRPr lang="en-US" sz="2000" dirty="0"/>
          </a:p>
          <a:p>
            <a:pPr>
              <a:spcBef>
                <a:spcPct val="10000"/>
              </a:spcBef>
              <a:spcAft>
                <a:spcPct val="10000"/>
              </a:spcAft>
              <a:buClrTx/>
              <a:buSzTx/>
              <a:buFontTx/>
              <a:buNone/>
            </a:pPr>
            <a:endParaRPr lang="en-US" sz="2000" b="1" dirty="0"/>
          </a:p>
          <a:p>
            <a:pPr>
              <a:spcBef>
                <a:spcPct val="10000"/>
              </a:spcBef>
              <a:spcAft>
                <a:spcPct val="10000"/>
              </a:spcAft>
              <a:buClrTx/>
              <a:buSzTx/>
              <a:buFontTx/>
              <a:buNone/>
            </a:pPr>
            <a:r>
              <a:rPr lang="en-US" sz="2000" b="1" dirty="0"/>
              <a:t>Opportunity cost</a:t>
            </a:r>
            <a:r>
              <a:rPr lang="en-US" sz="2000" dirty="0"/>
              <a:t>  The highest-valued alternative that </a:t>
            </a:r>
            <a:r>
              <a:rPr lang="en-US" sz="2000" dirty="0" smtClean="0"/>
              <a:t>must </a:t>
            </a:r>
            <a:r>
              <a:rPr lang="en-US" sz="2000" dirty="0"/>
              <a:t>be given up to engage in an activity.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ClrTx/>
              <a:buSzTx/>
              <a:buFontTx/>
              <a:buNone/>
            </a:pPr>
            <a:r>
              <a:rPr lang="en-US" sz="2000" u="sng" dirty="0" smtClean="0"/>
              <a:t>Examples</a:t>
            </a:r>
            <a:r>
              <a:rPr lang="en-US" sz="2000" dirty="0"/>
              <a:t>: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What is the opportunity cost of coming to class today?</a:t>
            </a:r>
            <a:endParaRPr lang="en-US" sz="2000" dirty="0"/>
          </a:p>
          <a:p>
            <a:pPr>
              <a:buFont typeface="Wingdings" pitchFamily="2" charset="2"/>
              <a:buNone/>
            </a:pPr>
            <a:endParaRPr lang="en-US" sz="2000" dirty="0"/>
          </a:p>
          <a:p>
            <a:pPr>
              <a:buFont typeface="Wingdings" pitchFamily="2" charset="2"/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0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0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0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0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07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07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07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07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07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07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07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07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What is the opportunity cost of one term of college?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Suppose you are given a free ticket to the Beaver football game vs. the </a:t>
            </a:r>
            <a:r>
              <a:rPr lang="en-US" sz="2000" dirty="0" err="1" smtClean="0"/>
              <a:t>Univ</a:t>
            </a:r>
            <a:r>
              <a:rPr lang="en-US" sz="2000" dirty="0" smtClean="0"/>
              <a:t> of Oregon.  You can sell the ticket on </a:t>
            </a:r>
            <a:r>
              <a:rPr lang="en-US" sz="2000" dirty="0" err="1" smtClean="0"/>
              <a:t>Stubhub</a:t>
            </a:r>
            <a:r>
              <a:rPr lang="en-US" sz="2000" dirty="0" smtClean="0"/>
              <a:t> for $400.  What is your opportunity cost of attending the game?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Instead, suppose you had to buy the ticket for $400.  What is your opportunity cost of attending the game now?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E4A45C-2493-43A9-9C95-06EB0E634BE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ECB3B1-4F5E-4AD1-95D9-76AB1E8AAB9F}" type="slidenum">
              <a:rPr lang="en-US"/>
              <a:pPr/>
              <a:t>7</a:t>
            </a:fld>
            <a:endParaRPr lang="en-US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382000" cy="5334000"/>
          </a:xfrm>
        </p:spPr>
        <p:txBody>
          <a:bodyPr/>
          <a:lstStyle/>
          <a:p>
            <a:r>
              <a:rPr lang="en-US" sz="2000" dirty="0"/>
              <a:t>The existence of opportunity cost implies that there is no such thing as a	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			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Why can’t a lunch be free</a:t>
            </a:r>
            <a:r>
              <a:rPr lang="en-US" sz="2000" dirty="0" smtClean="0"/>
              <a:t>?</a:t>
            </a:r>
          </a:p>
          <a:p>
            <a:pPr>
              <a:buFont typeface="Wingdings" pitchFamily="2" charset="2"/>
              <a:buNone/>
            </a:pPr>
            <a:endParaRPr lang="en-US" sz="2000" dirty="0"/>
          </a:p>
          <a:p>
            <a:pPr>
              <a:buFont typeface="Wingdings" pitchFamily="2" charset="2"/>
              <a:buNone/>
            </a:pPr>
            <a:endParaRPr lang="en-US" sz="2000" dirty="0"/>
          </a:p>
          <a:p>
            <a:pPr>
              <a:buFont typeface="Wingdings" pitchFamily="2" charset="2"/>
              <a:buNone/>
            </a:pPr>
            <a:r>
              <a:rPr lang="en-US" sz="2000" dirty="0"/>
              <a:t>Societies face </a:t>
            </a:r>
            <a:r>
              <a:rPr lang="en-US" sz="2000" u="sng" dirty="0"/>
              <a:t>three basic questions</a:t>
            </a:r>
            <a:r>
              <a:rPr lang="en-US" sz="2000" dirty="0"/>
              <a:t> involving trade-offs:</a:t>
            </a:r>
          </a:p>
          <a:p>
            <a:pPr marL="457200" indent="-457200">
              <a:buNone/>
            </a:pPr>
            <a:r>
              <a:rPr lang="en-US" sz="2000" dirty="0" smtClean="0"/>
              <a:t>1)  What </a:t>
            </a:r>
            <a:r>
              <a:rPr lang="en-US" sz="2000" dirty="0"/>
              <a:t>to produce?</a:t>
            </a:r>
          </a:p>
          <a:p>
            <a:pPr marL="457200" indent="-457200">
              <a:buFont typeface="Wingdings" pitchFamily="2" charset="2"/>
              <a:buAutoNum type="arabicParenR"/>
            </a:pPr>
            <a:endParaRPr lang="en-US" sz="2000" dirty="0" smtClean="0"/>
          </a:p>
          <a:p>
            <a:pPr marL="457200" indent="-457200">
              <a:buFont typeface="Wingdings" pitchFamily="2" charset="2"/>
              <a:buAutoNum type="arabicParenR"/>
            </a:pPr>
            <a:endParaRPr lang="en-US" sz="2000" dirty="0"/>
          </a:p>
          <a:p>
            <a:pPr marL="457200" indent="-457200">
              <a:buNone/>
            </a:pPr>
            <a:r>
              <a:rPr lang="en-US" sz="2000" dirty="0" smtClean="0"/>
              <a:t>2)  How </a:t>
            </a:r>
            <a:r>
              <a:rPr lang="en-US" sz="2000" dirty="0"/>
              <a:t>to produce?</a:t>
            </a:r>
          </a:p>
          <a:p>
            <a:pPr marL="457200" indent="-457200">
              <a:buAutoNum type="arabicParenR" startAt="2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2361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8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8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5F7B4B-5F15-4F98-97AD-5A1326820775}" type="slidenum">
              <a:rPr lang="en-US"/>
              <a:pPr/>
              <a:t>8</a:t>
            </a:fld>
            <a:endParaRPr lang="en-US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229600" cy="5715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dirty="0" smtClean="0"/>
              <a:t>3)</a:t>
            </a:r>
            <a:r>
              <a:rPr lang="en-US" dirty="0" smtClean="0"/>
              <a:t>  </a:t>
            </a:r>
            <a:r>
              <a:rPr lang="en-US" sz="2000" dirty="0" smtClean="0"/>
              <a:t>For </a:t>
            </a:r>
            <a:r>
              <a:rPr lang="en-US" sz="2000" dirty="0"/>
              <a:t>whom to produce?  </a:t>
            </a:r>
          </a:p>
          <a:p>
            <a:pPr lvl="1">
              <a:buNone/>
            </a:pPr>
            <a:endParaRPr lang="en-US" sz="2000" dirty="0"/>
          </a:p>
          <a:p>
            <a:pPr>
              <a:buFont typeface="Wingdings" pitchFamily="2" charset="2"/>
              <a:buNone/>
            </a:pPr>
            <a:r>
              <a:rPr lang="en-US" sz="2000" dirty="0"/>
              <a:t>In </a:t>
            </a:r>
            <a:r>
              <a:rPr lang="en-US" sz="2000" u="sng" dirty="0"/>
              <a:t>centrally planned economies</a:t>
            </a:r>
            <a:r>
              <a:rPr lang="en-US" sz="2000" dirty="0"/>
              <a:t>, the government makes above decisions.</a:t>
            </a:r>
          </a:p>
          <a:p>
            <a:pPr>
              <a:buFont typeface="Wingdings" pitchFamily="2" charset="2"/>
              <a:buNone/>
            </a:pPr>
            <a:endParaRPr lang="en-US" sz="2000" dirty="0" smtClean="0"/>
          </a:p>
          <a:p>
            <a:pPr>
              <a:buFont typeface="Wingdings" pitchFamily="2" charset="2"/>
              <a:buNone/>
            </a:pPr>
            <a:endParaRPr lang="en-US" sz="2000" dirty="0"/>
          </a:p>
          <a:p>
            <a:pPr>
              <a:buFont typeface="Wingdings" pitchFamily="2" charset="2"/>
              <a:buNone/>
            </a:pPr>
            <a:endParaRPr lang="en-US" sz="2000" dirty="0"/>
          </a:p>
          <a:p>
            <a:pPr>
              <a:buFont typeface="Wingdings" pitchFamily="2" charset="2"/>
              <a:buNone/>
            </a:pPr>
            <a:r>
              <a:rPr lang="en-US" sz="2000" dirty="0"/>
              <a:t>In </a:t>
            </a:r>
            <a:r>
              <a:rPr lang="en-US" sz="2000" u="sng" dirty="0"/>
              <a:t>market economies</a:t>
            </a:r>
            <a:r>
              <a:rPr lang="en-US" sz="2000" dirty="0"/>
              <a:t> who makes these decisions?  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	</a:t>
            </a:r>
            <a:endParaRPr lang="en-US" sz="2000" dirty="0" smtClean="0"/>
          </a:p>
          <a:p>
            <a:pPr>
              <a:buFont typeface="Wingdings" pitchFamily="2" charset="2"/>
              <a:buNone/>
            </a:pPr>
            <a:endParaRPr lang="en-US" sz="2000" dirty="0" smtClean="0">
              <a:sym typeface="Wingdings" pitchFamily="2" charset="2"/>
            </a:endParaRPr>
          </a:p>
          <a:p>
            <a:pPr>
              <a:buFont typeface="Wingdings" pitchFamily="2" charset="2"/>
              <a:buNone/>
            </a:pPr>
            <a:endParaRPr lang="en-US" sz="2000" dirty="0">
              <a:sym typeface="Wingdings" pitchFamily="2" charset="2"/>
            </a:endParaRPr>
          </a:p>
          <a:p>
            <a:pPr>
              <a:buFont typeface="Wingdings" pitchFamily="2" charset="2"/>
              <a:buNone/>
            </a:pPr>
            <a:r>
              <a:rPr lang="en-US" sz="2000" dirty="0">
                <a:sym typeface="Wingdings" pitchFamily="2" charset="2"/>
              </a:rPr>
              <a:t>Most economies in the world today are </a:t>
            </a:r>
            <a:r>
              <a:rPr lang="en-US" sz="2000" u="sng" dirty="0">
                <a:sym typeface="Wingdings" pitchFamily="2" charset="2"/>
              </a:rPr>
              <a:t>mixed</a:t>
            </a:r>
            <a:r>
              <a:rPr lang="en-US" sz="2000" dirty="0">
                <a:sym typeface="Wingdings" pitchFamily="2" charset="2"/>
              </a:rPr>
              <a:t> economies (both central planning and market forces are at work)</a:t>
            </a:r>
            <a:endParaRPr lang="en-US" sz="2000" dirty="0"/>
          </a:p>
          <a:p>
            <a:pPr>
              <a:buFont typeface="Wingdings" pitchFamily="2" charset="2"/>
              <a:buNone/>
            </a:pPr>
            <a:endParaRPr lang="en-US" sz="2000" dirty="0"/>
          </a:p>
          <a:p>
            <a:pPr>
              <a:buFont typeface="Wingdings" pitchFamily="2" charset="2"/>
              <a:buNone/>
            </a:pPr>
            <a:endParaRPr lang="en-US" sz="2000" dirty="0"/>
          </a:p>
          <a:p>
            <a:pPr>
              <a:buFont typeface="Wingdings" pitchFamily="2" charset="2"/>
              <a:buNone/>
            </a:pPr>
            <a:endParaRPr lang="en-US" sz="2000" dirty="0"/>
          </a:p>
          <a:p>
            <a:pPr>
              <a:buFont typeface="Wingdings" pitchFamily="2" charset="2"/>
              <a:buNone/>
            </a:pPr>
            <a:endParaRPr lang="en-US" sz="2400" dirty="0"/>
          </a:p>
          <a:p>
            <a:pPr>
              <a:buFont typeface="Wingdings" pitchFamily="2" charset="2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262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9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9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9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9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50AC94-94FC-47A8-AB5C-7621F7085E33}" type="slidenum">
              <a:rPr lang="en-US"/>
              <a:pPr/>
              <a:t>9</a:t>
            </a:fld>
            <a:endParaRPr lang="en-US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09600"/>
            <a:ext cx="8229600" cy="5867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b="1" u="sng" dirty="0"/>
              <a:t>The equity/efficiency tradeoff</a:t>
            </a:r>
            <a:endParaRPr lang="en-US" sz="2000" b="1" dirty="0"/>
          </a:p>
          <a:p>
            <a:pPr>
              <a:buFont typeface="Wingdings" pitchFamily="2" charset="2"/>
              <a:buNone/>
            </a:pPr>
            <a:r>
              <a:rPr lang="en-US" sz="2000" b="1" dirty="0"/>
              <a:t>Productive efficiency </a:t>
            </a:r>
            <a:r>
              <a:rPr lang="en-US" sz="2000" dirty="0"/>
              <a:t> The situation in which a good or service is produced at the lowest possible cost.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2000" dirty="0" smtClean="0"/>
              <a:t>Market systems tend to provide productive efficiency.  Why?</a:t>
            </a:r>
          </a:p>
          <a:p>
            <a:pPr>
              <a:buFont typeface="Wingdings" pitchFamily="2" charset="2"/>
              <a:buNone/>
            </a:pPr>
            <a:endParaRPr lang="en-US" sz="1800" dirty="0"/>
          </a:p>
          <a:p>
            <a:pPr>
              <a:spcBef>
                <a:spcPct val="10000"/>
              </a:spcBef>
              <a:spcAft>
                <a:spcPct val="10000"/>
              </a:spcAft>
              <a:buClrTx/>
              <a:buSzTx/>
              <a:buFontTx/>
              <a:buNone/>
            </a:pPr>
            <a:r>
              <a:rPr lang="en-US" sz="2000" b="1" dirty="0" err="1"/>
              <a:t>Allocative</a:t>
            </a:r>
            <a:r>
              <a:rPr lang="en-US" sz="2000" b="1" dirty="0"/>
              <a:t> efficiency</a:t>
            </a:r>
            <a:r>
              <a:rPr lang="en-US" sz="2000" dirty="0"/>
              <a:t>  A state of the  economy in which production is in accordance with consumer preferences; in particular, every good or service is produced up to the point where the last unit provides a marginal benefit to society equal to the marginal cost of producing it.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ClrTx/>
              <a:buSzTx/>
              <a:buFontTx/>
              <a:buNone/>
            </a:pPr>
            <a:endParaRPr lang="en-US" sz="1800" dirty="0" smtClean="0"/>
          </a:p>
          <a:p>
            <a:pPr>
              <a:spcBef>
                <a:spcPct val="10000"/>
              </a:spcBef>
              <a:spcAft>
                <a:spcPct val="10000"/>
              </a:spcAft>
              <a:buClrTx/>
              <a:buSzTx/>
              <a:buFontTx/>
              <a:buNone/>
            </a:pPr>
            <a:r>
              <a:rPr lang="en-US" sz="2000" dirty="0" smtClean="0"/>
              <a:t>Market </a:t>
            </a:r>
            <a:r>
              <a:rPr lang="en-US" sz="2000" dirty="0"/>
              <a:t>systems also tend to provide allocative efficiency.  Why?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ClrTx/>
              <a:buSzTx/>
              <a:buFontTx/>
              <a:buNone/>
            </a:pPr>
            <a:endParaRPr lang="en-US" sz="2000" dirty="0" smtClean="0"/>
          </a:p>
          <a:p>
            <a:pPr>
              <a:spcBef>
                <a:spcPct val="10000"/>
              </a:spcBef>
              <a:spcAft>
                <a:spcPct val="10000"/>
              </a:spcAft>
              <a:buClrTx/>
              <a:buSzTx/>
              <a:buFontTx/>
              <a:buNone/>
            </a:pPr>
            <a:r>
              <a:rPr lang="en-US" sz="2000" dirty="0" smtClean="0"/>
              <a:t>Consider the </a:t>
            </a:r>
            <a:r>
              <a:rPr lang="en-US" sz="2000" b="1" dirty="0" smtClean="0"/>
              <a:t>voluntary exchange</a:t>
            </a:r>
            <a:r>
              <a:rPr lang="en-US" sz="2000" dirty="0" smtClean="0"/>
              <a:t> between a buyer of a good and the seller of that good.  Who benefits from this voluntary exchange? </a:t>
            </a:r>
            <a:r>
              <a:rPr lang="en-US" sz="2000" dirty="0"/>
              <a:t>		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ClrTx/>
              <a:buSzTx/>
              <a:buFontTx/>
              <a:buNone/>
            </a:pPr>
            <a:endParaRPr lang="en-US" sz="2000" dirty="0"/>
          </a:p>
          <a:p>
            <a:pPr>
              <a:buFont typeface="Wingdings" pitchFamily="2" charset="2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2504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0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0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0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0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2137</TotalTime>
  <Words>746</Words>
  <Application>Microsoft Office PowerPoint</Application>
  <PresentationFormat>On-screen Show (4:3)</PresentationFormat>
  <Paragraphs>230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Pixel</vt:lpstr>
      <vt:lpstr>Chapter 1</vt:lpstr>
      <vt:lpstr>Introductory Concepts</vt:lpstr>
      <vt:lpstr>PowerPoint Presentation</vt:lpstr>
      <vt:lpstr>PowerPoint Presentation</vt:lpstr>
      <vt:lpstr>The Economic Problem That Every Society Must Solve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Texas A&amp;M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Michael Nelson</dc:creator>
  <cp:lastModifiedBy>Nelson, Mike</cp:lastModifiedBy>
  <cp:revision>93</cp:revision>
  <cp:lastPrinted>2012-03-30T21:44:26Z</cp:lastPrinted>
  <dcterms:created xsi:type="dcterms:W3CDTF">2008-07-31T15:53:55Z</dcterms:created>
  <dcterms:modified xsi:type="dcterms:W3CDTF">2015-04-02T00:26:01Z</dcterms:modified>
</cp:coreProperties>
</file>