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3" r:id="rId3"/>
    <p:sldId id="292" r:id="rId4"/>
    <p:sldId id="294" r:id="rId5"/>
    <p:sldId id="297" r:id="rId6"/>
    <p:sldId id="299" r:id="rId7"/>
    <p:sldId id="298" r:id="rId8"/>
    <p:sldId id="296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9C66C-E960-47EE-81CD-DA9D27465E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8403C9D-69B3-44C3-9144-D3D53D4F4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5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0697-4459-44BF-B304-AEE150B0832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Economics!</a:t>
            </a:r>
          </a:p>
          <a:p>
            <a:endParaRPr lang="en-US" dirty="0"/>
          </a:p>
          <a:p>
            <a:r>
              <a:rPr lang="en-US" dirty="0"/>
              <a:t>Does this work?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2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DD4713-875F-45F8-BF39-CFDB71375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735B38-6639-4076-BBBC-7135697C98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6BF83-E4DA-4F1D-B6D8-CC8310BFAA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BF2BE9-5F8B-430E-A33A-3ECBEE0D00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2DE238-8C7F-4781-A033-FD1F0C1823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FC666-8B1D-40BD-841B-5B5C9F551C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0319E0-6290-4384-B3DE-9F0566BE8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51D35-54BA-40C1-A8F1-8940B7261C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2CC17-46FF-4ACA-8EAF-299E24A32F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AE26EA-5162-47AA-BF78-BB3D43A764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E03CCC-A002-4142-942E-39BD6A6526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FEEAE3-A0CE-42F4-B197-D6EBE5EC9C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319069AB-DEB9-48DF-8D3E-1EC50B78DBF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77000" cy="1752600"/>
          </a:xfrm>
        </p:spPr>
        <p:txBody>
          <a:bodyPr/>
          <a:lstStyle/>
          <a:p>
            <a:r>
              <a:rPr lang="en-US" dirty="0" smtClean="0"/>
              <a:t>Consumer Choice and Behavioral Economics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dirty="0" smtClean="0"/>
              <a:t>Does fairness matter?  (Why do people leave tips, give money to charity, etc?)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The Ultimatum Game Experiment</a:t>
            </a:r>
          </a:p>
          <a:p>
            <a:pPr marL="609600" indent="-609600"/>
            <a:r>
              <a:rPr lang="en-US" sz="2000" dirty="0" smtClean="0"/>
              <a:t>A given amount of money, say $20.</a:t>
            </a:r>
          </a:p>
          <a:p>
            <a:pPr marL="609600" indent="-609600"/>
            <a:r>
              <a:rPr lang="en-US" sz="2000" dirty="0" smtClean="0"/>
              <a:t>2 members of pair – the allocator and the recipient</a:t>
            </a:r>
          </a:p>
          <a:p>
            <a:pPr marL="609600" indent="-609600"/>
            <a:r>
              <a:rPr lang="en-US" sz="2000" dirty="0" smtClean="0"/>
              <a:t>The </a:t>
            </a:r>
            <a:r>
              <a:rPr lang="en-US" sz="2000" u="sng" dirty="0" smtClean="0"/>
              <a:t>allocator</a:t>
            </a:r>
            <a:r>
              <a:rPr lang="en-US" sz="2000" dirty="0" smtClean="0"/>
              <a:t> decides how much of the $20 that each member of the pair gets</a:t>
            </a:r>
          </a:p>
          <a:p>
            <a:pPr marL="609600" indent="-609600"/>
            <a:endParaRPr lang="en-US" sz="2000" dirty="0" smtClean="0"/>
          </a:p>
          <a:p>
            <a:pPr marL="609600" indent="-609600"/>
            <a:r>
              <a:rPr lang="en-US" sz="2000" dirty="0" smtClean="0"/>
              <a:t>The </a:t>
            </a:r>
            <a:r>
              <a:rPr lang="en-US" sz="2000" u="sng" dirty="0" smtClean="0"/>
              <a:t>recipient</a:t>
            </a:r>
            <a:r>
              <a:rPr lang="en-US" sz="2000" dirty="0" smtClean="0"/>
              <a:t> decides to </a:t>
            </a:r>
            <a:r>
              <a:rPr lang="en-US" sz="2000" i="1" dirty="0" smtClean="0"/>
              <a:t>accept</a:t>
            </a:r>
            <a:r>
              <a:rPr lang="en-US" sz="2000" dirty="0" smtClean="0"/>
              <a:t> the allocation (each member gets the amount decided by the allocator) or </a:t>
            </a:r>
            <a:r>
              <a:rPr lang="en-US" sz="2000" i="1" dirty="0" smtClean="0"/>
              <a:t>reject </a:t>
            </a:r>
            <a:r>
              <a:rPr lang="en-US" sz="2000" dirty="0" smtClean="0"/>
              <a:t>the allocation (each member gets nothing)</a:t>
            </a:r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Business Implications of Fairness</a:t>
            </a:r>
            <a:endParaRPr lang="en-US" sz="2000" b="1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800600" y="1066800"/>
            <a:ext cx="2819400" cy="646331"/>
          </a:xfrm>
          <a:prstGeom prst="rect">
            <a:avLst/>
          </a:prstGeom>
          <a:solidFill>
            <a:srgbClr val="B9D2B7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/>
              <a:t>The Market for Tickets to </a:t>
            </a:r>
            <a:r>
              <a:rPr lang="en-US" i="1"/>
              <a:t>The Producers</a:t>
            </a:r>
          </a:p>
        </p:txBody>
      </p:sp>
      <p:pic>
        <p:nvPicPr>
          <p:cNvPr id="4" name="Picture 14" descr="Fig9-4-ppt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8837" y="2008188"/>
            <a:ext cx="47148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Fig9-4-ppt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8837" y="2008188"/>
            <a:ext cx="47148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Fig9-4-ppt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8837" y="2008188"/>
            <a:ext cx="47148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Fig9-4-ppt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837" y="2008188"/>
            <a:ext cx="47148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 descr="Fig9-4-ppt-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98837" y="2008188"/>
            <a:ext cx="47148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" y="1371600"/>
            <a:ext cx="2971800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0" dirty="0"/>
              <a:t>The St. James Theater could have raised prices for the Broadway musical </a:t>
            </a:r>
            <a:r>
              <a:rPr lang="en-US" b="0" i="1" dirty="0"/>
              <a:t>The Producers to </a:t>
            </a:r>
            <a:r>
              <a:rPr lang="en-US" b="0" dirty="0"/>
              <a:t>$125 per ticket and still sold all of the 1,644 tickets available.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0" dirty="0"/>
              <a:t>Instead, the theater kept the price of tickets at $75, even though the result was a shortage of more than 400 seats. Is it possible that this strategy maximized profits?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Behavioral Economics:  Do People </a:t>
            </a:r>
            <a:br>
              <a:rPr lang="en-US" sz="2400" b="1" dirty="0" smtClean="0">
                <a:solidFill>
                  <a:srgbClr val="0000FF"/>
                </a:solidFill>
              </a:rPr>
            </a:br>
            <a:r>
              <a:rPr lang="en-US" sz="2400" b="1" dirty="0" smtClean="0">
                <a:solidFill>
                  <a:srgbClr val="0000FF"/>
                </a:solidFill>
              </a:rPr>
              <a:t>Make Their Choices Rationally?</a:t>
            </a:r>
          </a:p>
          <a:p>
            <a:pPr marL="0" indent="0" eaLnBrk="1" hangingPunct="1">
              <a:buNone/>
              <a:defRPr/>
            </a:pPr>
            <a:endParaRPr lang="en-US" sz="2000" dirty="0" smtClean="0"/>
          </a:p>
          <a:p>
            <a:pPr marL="609600" indent="-609600">
              <a:buNone/>
            </a:pPr>
            <a:r>
              <a:rPr lang="en-US" sz="2000" b="1" dirty="0" smtClean="0"/>
              <a:t>Behavioral economics  </a:t>
            </a:r>
            <a:r>
              <a:rPr lang="en-US" sz="2000" dirty="0" smtClean="0"/>
              <a:t>The study of situations in which people make choices that do not appear to be economically rational.</a:t>
            </a:r>
          </a:p>
          <a:p>
            <a:pPr marL="609600" indent="-609600">
              <a:buNone/>
            </a:pPr>
            <a:endParaRPr lang="en-US" sz="2000" dirty="0" smtClean="0"/>
          </a:p>
          <a:p>
            <a:pPr marL="609600" indent="-609600">
              <a:buNone/>
            </a:pPr>
            <a:endParaRPr lang="en-US" sz="2000" dirty="0" smtClean="0"/>
          </a:p>
          <a:p>
            <a:pPr marL="609600" indent="-609600">
              <a:buNone/>
            </a:pPr>
            <a:r>
              <a:rPr lang="en-US" sz="2000" dirty="0" smtClean="0"/>
              <a:t>Here some of the mistakes that people commonly make when making decisions:</a:t>
            </a:r>
          </a:p>
          <a:p>
            <a:pPr marL="290513" indent="-290513">
              <a:spcBef>
                <a:spcPct val="50000"/>
              </a:spcBef>
              <a:spcAft>
                <a:spcPct val="10000"/>
              </a:spcAft>
              <a:buFontTx/>
              <a:buChar char="•"/>
            </a:pPr>
            <a:r>
              <a:rPr lang="en-US" sz="2000" dirty="0" smtClean="0"/>
              <a:t>They take into account monetary costs but ignore nonmonetary opportunity costs. </a:t>
            </a:r>
          </a:p>
          <a:p>
            <a:pPr marL="290513" indent="-290513">
              <a:spcBef>
                <a:spcPct val="50000"/>
              </a:spcBef>
              <a:spcAft>
                <a:spcPct val="10000"/>
              </a:spcAft>
              <a:buFontTx/>
              <a:buChar char="•"/>
            </a:pPr>
            <a:r>
              <a:rPr lang="en-US" sz="2000" dirty="0" smtClean="0"/>
              <a:t>They fail to ignore sunk costs.</a:t>
            </a:r>
          </a:p>
          <a:p>
            <a:pPr marL="290513" indent="-290513">
              <a:spcBef>
                <a:spcPct val="50000"/>
              </a:spcBef>
              <a:spcAft>
                <a:spcPct val="10000"/>
              </a:spcAft>
              <a:buFontTx/>
              <a:buChar char="•"/>
            </a:pPr>
            <a:r>
              <a:rPr lang="en-US" sz="2000" dirty="0" smtClean="0"/>
              <a:t>They tend to overstate the probability of a certain event when faced with relatively little information.</a:t>
            </a:r>
          </a:p>
          <a:p>
            <a:pPr marL="290513" indent="-290513">
              <a:spcBef>
                <a:spcPct val="50000"/>
              </a:spcBef>
              <a:spcAft>
                <a:spcPct val="10000"/>
              </a:spcAft>
              <a:buFontTx/>
              <a:buChar char="•"/>
            </a:pPr>
            <a:r>
              <a:rPr lang="en-US" sz="2000" dirty="0" smtClean="0"/>
              <a:t>They are unrealistic about their future behavior.</a:t>
            </a:r>
          </a:p>
          <a:p>
            <a:pPr marL="609600" indent="-609600"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000" u="sng" dirty="0" smtClean="0"/>
              <a:t>Irrational behavior:  People often ignore nonmonetary opportunity costs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Endowment Effect</a:t>
            </a:r>
            <a:r>
              <a:rPr lang="en-US" sz="2000" dirty="0" smtClean="0"/>
              <a:t>:  The tendency of individuals to value an item more when they own it than when they do not.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sz="2000" i="1" dirty="0" smtClean="0"/>
              <a:t>Nonmonetary opportunity costs are just as real as monetary costs and should be taken into account when making decisions.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u="sng" dirty="0" smtClean="0"/>
              <a:t>Irrational behavior:  Failing to ignore sunk costs</a:t>
            </a: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Sunk Cost </a:t>
            </a:r>
            <a:r>
              <a:rPr lang="en-US" sz="2000" dirty="0" smtClean="0"/>
              <a:t>is a cost that has already been paid and cannot be recovered</a:t>
            </a:r>
            <a:r>
              <a:rPr lang="en-US" sz="2000" dirty="0" smtClean="0"/>
              <a:t>.  As such, </a:t>
            </a:r>
            <a:r>
              <a:rPr lang="en-US" sz="2000" i="1" dirty="0" smtClean="0"/>
              <a:t>rational decision-makers should ignore sunk costs</a:t>
            </a:r>
            <a:r>
              <a:rPr lang="en-US" sz="2000" dirty="0" smtClean="0"/>
              <a:t>.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 smtClean="0"/>
              <a:t>You pay a non-refundable fee of $300 to join a gym fo</a:t>
            </a:r>
            <a:r>
              <a:rPr lang="en-US" sz="2000" dirty="0" smtClean="0"/>
              <a:t>r the next year.  Should you consider this fee when deciding whether or not to go to the gym today?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Your company has invested 2 years of effort and $5 million researching the potential of a possible new product line.  You are deciding whether or not to continue research into the potential of this product line.  Should you consider the 2 years of effort and the $5 million?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b="1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u="sng" dirty="0" smtClean="0"/>
              <a:t>Irrational Behavior:  Over-estimating the </a:t>
            </a:r>
            <a:r>
              <a:rPr lang="en-US" sz="2000" u="sng" dirty="0" smtClean="0"/>
              <a:t>likelihood </a:t>
            </a:r>
            <a:r>
              <a:rPr lang="en-US" sz="2000" u="sng" dirty="0" smtClean="0"/>
              <a:t>of certain probabilistic events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u="sng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 smtClean="0"/>
              <a:t>The evidence is that people do not have a good intuitive understanding of probability and risk.  Mistakes people make include: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 smtClean="0"/>
              <a:t>Seeing patterns where there is no pattern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Overestimating the likelihood of “dramatic events” (and underestimating the likelihood of “less dramatic events”)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Overestimating recent outcomes</a:t>
            </a: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u="sng" dirty="0" smtClean="0"/>
              <a:t>Irrational Behavior:  Being unrealistic about future behavior</a:t>
            </a: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u="sng" dirty="0" smtClean="0"/>
          </a:p>
          <a:p>
            <a:pPr marL="609600" indent="-609600">
              <a:buNone/>
            </a:pPr>
            <a:r>
              <a:rPr lang="en-US" sz="2000" dirty="0" smtClean="0"/>
              <a:t>If you are unrealistic about your future behavior, you can underestimate the costs of choices that you make today.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u="sng" dirty="0" smtClean="0"/>
              <a:t>   </a:t>
            </a:r>
            <a:endParaRPr 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3834</TotalTime>
  <Words>452</Words>
  <Application>Microsoft Office PowerPoint</Application>
  <PresentationFormat>On-screen Show (4:3)</PresentationFormat>
  <Paragraphs>75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Pixel</vt:lpstr>
      <vt:lpstr>Chapter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Nelson</dc:creator>
  <cp:lastModifiedBy>Nelson, Mike</cp:lastModifiedBy>
  <cp:revision>203</cp:revision>
  <cp:lastPrinted>2012-04-24T20:20:50Z</cp:lastPrinted>
  <dcterms:created xsi:type="dcterms:W3CDTF">2008-09-06T14:47:19Z</dcterms:created>
  <dcterms:modified xsi:type="dcterms:W3CDTF">2014-03-05T20:37:02Z</dcterms:modified>
</cp:coreProperties>
</file>