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7" r:id="rId2"/>
    <p:sldId id="280" r:id="rId3"/>
    <p:sldId id="282" r:id="rId4"/>
    <p:sldId id="302" r:id="rId5"/>
    <p:sldId id="310" r:id="rId6"/>
    <p:sldId id="303" r:id="rId7"/>
    <p:sldId id="312" r:id="rId8"/>
    <p:sldId id="304" r:id="rId9"/>
    <p:sldId id="305" r:id="rId10"/>
    <p:sldId id="306" r:id="rId11"/>
    <p:sldId id="316" r:id="rId12"/>
    <p:sldId id="317" r:id="rId13"/>
    <p:sldId id="308" r:id="rId14"/>
    <p:sldId id="319" r:id="rId15"/>
    <p:sldId id="309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2886"/>
    </p:cViewPr>
  </p:sorterViewPr>
  <p:notesViewPr>
    <p:cSldViewPr>
      <p:cViewPr varScale="1">
        <p:scale>
          <a:sx n="84" d="100"/>
          <a:sy n="84" d="100"/>
        </p:scale>
        <p:origin x="-376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9C66C-E960-47EE-81CD-DA9D27465E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60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38403C9D-69B3-44C3-9144-D3D53D4F4A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35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30697-4459-44BF-B304-AEE150B08324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Economics!</a:t>
            </a:r>
          </a:p>
          <a:p>
            <a:endParaRPr lang="en-US" dirty="0"/>
          </a:p>
          <a:p>
            <a:r>
              <a:rPr lang="en-US" dirty="0"/>
              <a:t>Does this work?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fld id="{E07A8804-DFCE-463F-860C-6C8D26A70AE7}" type="slidenum">
              <a:rPr lang="en-US" sz="1300" b="0"/>
              <a:pPr eaLnBrk="1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z="1300" b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fld id="{E07A8804-DFCE-463F-860C-6C8D26A70AE7}" type="slidenum">
              <a:rPr lang="en-US" sz="1300" b="0"/>
              <a:pPr eaLnBrk="1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z="1300" b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fld id="{4AE7121A-A952-41A2-A1F4-FE65C71F3357}" type="slidenum">
              <a:rPr lang="en-US" sz="1300" b="0"/>
              <a:pPr eaLnBrk="1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1300" b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fld id="{0F900955-EB87-4C19-8BA5-7B56D703FF87}" type="slidenum">
              <a:rPr lang="en-US" sz="1300" b="0"/>
              <a:pPr eaLnBrk="1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z="1300" b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9219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220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9221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9222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3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4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5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6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7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8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9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30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31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9232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33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34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7DD4713-875F-45F8-BF39-CFDB713753F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735B38-6639-4076-BBBC-7135697C985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86BF83-E4DA-4F1D-B6D8-CC8310BFAA1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95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EBF2BE9-5F8B-430E-A33A-3ECBEE0D008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365125"/>
            <a:ext cx="7339013" cy="931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36600" y="1296988"/>
            <a:ext cx="7867650" cy="4759325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7692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365125"/>
            <a:ext cx="7339013" cy="931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6600" y="1296988"/>
            <a:ext cx="3857625" cy="4759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46625" y="1296988"/>
            <a:ext cx="3857625" cy="2303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46625" y="3752850"/>
            <a:ext cx="3857625" cy="2303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0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2DE238-8C7F-4781-A033-FD1F0C1823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0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8FC666-8B1D-40BD-841B-5B5C9F551CF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0319E0-6290-4384-B3DE-9F0566BE84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F51D35-54BA-40C1-A8F1-8940B7261C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2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22CC17-46FF-4ACA-8EAF-299E24A32F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AE26EA-5162-47AA-BF78-BB3D43A764E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E03CCC-A002-4142-942E-39BD6A6526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FEEAE3-A0CE-42F4-B197-D6EBE5EC9C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3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319069AB-DEB9-48DF-8D3E-1EC50B78DBF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820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</a:t>
            </a:r>
            <a:r>
              <a:rPr lang="en-US" smtClean="0"/>
              <a:t>14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77000" cy="1752600"/>
          </a:xfrm>
        </p:spPr>
        <p:txBody>
          <a:bodyPr/>
          <a:lstStyle/>
          <a:p>
            <a:r>
              <a:rPr lang="en-US" dirty="0" smtClean="0"/>
              <a:t>Oligopoly:  Firms in Less Competitive Markets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Cooperative equilibrium  </a:t>
            </a:r>
            <a:r>
              <a:rPr lang="en-US" sz="2000" dirty="0"/>
              <a:t>An equilibrium in a game in which players cooperate to increase their mutual payoff.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Noncooperative </a:t>
            </a:r>
            <a:r>
              <a:rPr lang="en-US" sz="2000" b="1" dirty="0"/>
              <a:t>equilibrium  </a:t>
            </a:r>
            <a:r>
              <a:rPr lang="en-US" sz="2000" dirty="0"/>
              <a:t>An equilibrium in a game in which players do not cooperate but pursue their own self-interest.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Prisoner’s dilemma  </a:t>
            </a:r>
            <a:r>
              <a:rPr lang="en-US" sz="2000" dirty="0"/>
              <a:t>A game in which pursuing dominant strategies results in noncooperation that leaves everyone worse off.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8288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100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0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639" name="Picture 15" descr="UNF13-1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81438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36" name="Picture 12" descr="UNF13-1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81438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37" name="Picture 13" descr="UNF13-1-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81438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38" name="Picture 14" descr="UNF13-1-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81438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95400" y="3810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buNone/>
            </a:pPr>
            <a:r>
              <a:rPr lang="en-US" u="sng" dirty="0"/>
              <a:t>Is Advertising a Prisoner’s Dilemma Game?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47896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Advertising increases a firm’s costs, but attracts more customers.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Key question:  Does a firm’s advertising simply attract customers away from other firms in the industry, or does it attract new customers to the industry?</a:t>
            </a:r>
          </a:p>
          <a:p>
            <a:endParaRPr lang="en-US" dirty="0"/>
          </a:p>
          <a:p>
            <a:r>
              <a:rPr lang="en-US" dirty="0" smtClean="0"/>
              <a:t>In this example, when a firm advertises </a:t>
            </a:r>
            <a:r>
              <a:rPr lang="en-US" i="1" u="sng" dirty="0" smtClean="0"/>
              <a:t>it attracts customers from the rival firm, but does not attract new customers to the industry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3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2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22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2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2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2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2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2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2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2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2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2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2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2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2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5400" y="478564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buNone/>
            </a:pPr>
            <a:r>
              <a:rPr lang="en-US" u="sng" dirty="0"/>
              <a:t>Is Advertising a Prisoner’s Dilemma Game?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example, when a firm advertises </a:t>
            </a:r>
            <a:r>
              <a:rPr lang="en-US" i="1" u="sng" dirty="0" smtClean="0"/>
              <a:t>it attracts some customers from the rival firm, but it also attracts customers to the industry as a whole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667000" y="3124200"/>
            <a:ext cx="5791200" cy="33528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 w="28575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>
            <a:stCxn id="8" idx="0"/>
            <a:endCxn id="8" idx="2"/>
          </p:cNvCxnSpPr>
          <p:nvPr/>
        </p:nvCxnSpPr>
        <p:spPr bwMode="auto">
          <a:xfrm>
            <a:off x="5562600" y="3124200"/>
            <a:ext cx="0" cy="3352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>
            <a:stCxn id="8" idx="1"/>
            <a:endCxn id="8" idx="3"/>
          </p:cNvCxnSpPr>
          <p:nvPr/>
        </p:nvCxnSpPr>
        <p:spPr bwMode="auto">
          <a:xfrm>
            <a:off x="2667000" y="4800600"/>
            <a:ext cx="5791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>
            <a:stCxn id="8" idx="1"/>
            <a:endCxn id="8" idx="0"/>
          </p:cNvCxnSpPr>
          <p:nvPr/>
        </p:nvCxnSpPr>
        <p:spPr bwMode="auto">
          <a:xfrm flipV="1">
            <a:off x="2667000" y="3124200"/>
            <a:ext cx="2895600" cy="1676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5548357" y="3124200"/>
            <a:ext cx="2895600" cy="1676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 flipV="1">
            <a:off x="2667000" y="4800600"/>
            <a:ext cx="2895600" cy="1676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stCxn id="8" idx="2"/>
            <a:endCxn id="8" idx="3"/>
          </p:cNvCxnSpPr>
          <p:nvPr/>
        </p:nvCxnSpPr>
        <p:spPr bwMode="auto">
          <a:xfrm flipV="1">
            <a:off x="5562600" y="4800600"/>
            <a:ext cx="2895600" cy="1676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3364465" y="2754868"/>
            <a:ext cx="188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Don’t Advertise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565406" y="275486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Advertise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394143" y="545413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Advertise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346104" y="3639233"/>
            <a:ext cx="1284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Don’t Advertise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161071" y="2198132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Firm X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4615934"/>
            <a:ext cx="898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Firm 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97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u="sng" dirty="0" smtClean="0"/>
              <a:t>Can Firms Escape the Prisoner’s Dilemma?</a:t>
            </a:r>
            <a:endParaRPr lang="en-US" sz="2000" dirty="0" smtClean="0"/>
          </a:p>
          <a:p>
            <a:pPr marL="0" indent="0" eaLnBrk="1" hangingPunct="1">
              <a:buNone/>
            </a:pPr>
            <a:r>
              <a:rPr lang="en-US" sz="2000" dirty="0" smtClean="0"/>
              <a:t>The games described previously were “one time” games.  In reality, these games are often played over and over.  That is, they are “repeated games”.  How does this change things?</a:t>
            </a:r>
          </a:p>
          <a:p>
            <a:pPr marL="0" indent="0" eaLnBrk="1" hangingPunct="1">
              <a:buNone/>
            </a:pPr>
            <a:endParaRPr lang="en-US" sz="2000" dirty="0"/>
          </a:p>
          <a:p>
            <a:pPr marL="0" indent="0" eaLnBrk="1" hangingPunct="1">
              <a:buNone/>
            </a:pPr>
            <a:endParaRPr lang="en-US" sz="2000" dirty="0" smtClean="0"/>
          </a:p>
          <a:p>
            <a:pPr marL="0" indent="0" eaLnBrk="1" hangingPunct="1">
              <a:buNone/>
            </a:pPr>
            <a:endParaRPr lang="en-US" sz="2000" dirty="0"/>
          </a:p>
          <a:p>
            <a:pPr marL="0" indent="0" eaLnBrk="1" hangingPunct="1">
              <a:buNone/>
            </a:pPr>
            <a:r>
              <a:rPr lang="en-US" sz="2000" dirty="0" smtClean="0"/>
              <a:t>Firms can increase profits if they collude.  </a:t>
            </a:r>
            <a:r>
              <a:rPr lang="en-US" sz="2000" i="1" dirty="0" smtClean="0"/>
              <a:t>Explicit collusion </a:t>
            </a:r>
            <a:r>
              <a:rPr lang="en-US" sz="2000" dirty="0" smtClean="0"/>
              <a:t>is illegal in the US.  </a:t>
            </a:r>
            <a:r>
              <a:rPr lang="en-US" sz="2000" i="1" dirty="0" smtClean="0"/>
              <a:t>Implicit collusion</a:t>
            </a:r>
            <a:r>
              <a:rPr lang="en-US" sz="2000" dirty="0" smtClean="0"/>
              <a:t>, however, may be within the law.</a:t>
            </a:r>
          </a:p>
          <a:p>
            <a:r>
              <a:rPr lang="en-US" sz="2000" b="1" dirty="0"/>
              <a:t>Price leadership  </a:t>
            </a:r>
            <a:r>
              <a:rPr lang="en-US" sz="2000" dirty="0"/>
              <a:t>A form of implicit collusion in which one firm in an oligopoly announces a price change and the other firms in the industry match the change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i="1" dirty="0" smtClean="0"/>
              <a:t>“We will not be undersold!”</a:t>
            </a:r>
            <a:endParaRPr lang="en-US" sz="2000" i="1" dirty="0"/>
          </a:p>
          <a:p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286000" y="28288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100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6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 hidden="1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eaLnBrk="1" hangingPunct="1">
              <a:buNone/>
            </a:pPr>
            <a:endParaRPr lang="en-US" sz="2000" dirty="0" smtClean="0">
              <a:solidFill>
                <a:srgbClr val="0064B3"/>
              </a:solidFill>
            </a:endParaRPr>
          </a:p>
        </p:txBody>
      </p:sp>
      <p:sp>
        <p:nvSpPr>
          <p:cNvPr id="2" name="Rectangle 1" hidden="1"/>
          <p:cNvSpPr/>
          <p:nvPr/>
        </p:nvSpPr>
        <p:spPr>
          <a:xfrm>
            <a:off x="2286000" y="28288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10000"/>
              </a:spcAft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667000" y="3124200"/>
            <a:ext cx="5791200" cy="33528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 w="28575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/>
          <p:cNvCxnSpPr>
            <a:stCxn id="11" idx="0"/>
            <a:endCxn id="11" idx="2"/>
          </p:cNvCxnSpPr>
          <p:nvPr/>
        </p:nvCxnSpPr>
        <p:spPr bwMode="auto">
          <a:xfrm>
            <a:off x="5562600" y="3124200"/>
            <a:ext cx="0" cy="3352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11" idx="1"/>
            <a:endCxn id="11" idx="3"/>
          </p:cNvCxnSpPr>
          <p:nvPr/>
        </p:nvCxnSpPr>
        <p:spPr bwMode="auto">
          <a:xfrm>
            <a:off x="2667000" y="4800600"/>
            <a:ext cx="5791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11" idx="1"/>
            <a:endCxn id="11" idx="0"/>
          </p:cNvCxnSpPr>
          <p:nvPr/>
        </p:nvCxnSpPr>
        <p:spPr bwMode="auto">
          <a:xfrm flipV="1">
            <a:off x="2667000" y="3124200"/>
            <a:ext cx="2895600" cy="1676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5548357" y="3124200"/>
            <a:ext cx="2895600" cy="1676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2667000" y="4800600"/>
            <a:ext cx="2895600" cy="1676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1" idx="2"/>
            <a:endCxn id="11" idx="3"/>
          </p:cNvCxnSpPr>
          <p:nvPr/>
        </p:nvCxnSpPr>
        <p:spPr bwMode="auto">
          <a:xfrm flipV="1">
            <a:off x="5562600" y="4800600"/>
            <a:ext cx="2895600" cy="1676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 7" hidden="1"/>
          <p:cNvSpPr>
            <a:spLocks noChangeArrowheads="1"/>
          </p:cNvSpPr>
          <p:nvPr/>
        </p:nvSpPr>
        <p:spPr bwMode="auto">
          <a:xfrm>
            <a:off x="457200" y="475272"/>
            <a:ext cx="8386762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b="1" dirty="0"/>
              <a:t>A Duopoly Game:  Price Competition between Two Firms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7306" y="2198132"/>
            <a:ext cx="12105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Pizza Hut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4534695"/>
            <a:ext cx="11721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Dominos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0" y="340840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: </a:t>
            </a:r>
            <a:r>
              <a:rPr lang="en-US" dirty="0" smtClean="0"/>
              <a:t>$</a:t>
            </a:r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79806" y="342269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: </a:t>
            </a:r>
            <a:r>
              <a:rPr lang="en-US" dirty="0" smtClean="0"/>
              <a:t>$</a:t>
            </a:r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0" y="507759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: </a:t>
            </a:r>
            <a:r>
              <a:rPr lang="en-US" dirty="0" smtClean="0"/>
              <a:t>$</a:t>
            </a:r>
            <a:r>
              <a:rPr lang="en-US" dirty="0" smtClean="0"/>
              <a:t>1500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04797" y="508480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: </a:t>
            </a:r>
            <a:r>
              <a:rPr lang="en-US" dirty="0" smtClean="0"/>
              <a:t>$</a:t>
            </a:r>
            <a:r>
              <a:rPr lang="en-US" dirty="0" smtClean="0"/>
              <a:t>700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58588" y="418360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</a:t>
            </a:r>
            <a:r>
              <a:rPr lang="en-US" dirty="0" smtClean="0"/>
              <a:t>: </a:t>
            </a:r>
            <a:r>
              <a:rPr lang="en-US" dirty="0" smtClean="0"/>
              <a:t>$</a:t>
            </a:r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58588" y="581442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PH: </a:t>
            </a:r>
            <a:r>
              <a:rPr lang="en-US" dirty="0" smtClean="0"/>
              <a:t>$</a:t>
            </a:r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162800" y="414706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</a:t>
            </a:r>
            <a:r>
              <a:rPr lang="en-US" dirty="0" smtClean="0"/>
              <a:t>: </a:t>
            </a:r>
            <a:r>
              <a:rPr lang="en-US" dirty="0" smtClean="0"/>
              <a:t>$</a:t>
            </a:r>
            <a:r>
              <a:rPr lang="en-US" dirty="0" smtClean="0"/>
              <a:t>1500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162800" y="582346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</a:t>
            </a:r>
            <a:r>
              <a:rPr lang="en-US" dirty="0" smtClean="0"/>
              <a:t>: </a:t>
            </a:r>
            <a:r>
              <a:rPr lang="en-US" dirty="0" smtClean="0"/>
              <a:t>$</a:t>
            </a:r>
            <a:r>
              <a:rPr lang="en-US" dirty="0" smtClean="0"/>
              <a:t>700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295400" y="478564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buNone/>
            </a:pPr>
            <a:r>
              <a:rPr lang="en-US" b="1" u="sng" dirty="0" smtClean="0"/>
              <a:t>Escaping the Prisoner’s Dilemma?</a:t>
            </a:r>
            <a:endParaRPr lang="en-US" b="1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1709770" y="3639234"/>
            <a:ext cx="78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High Price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749192" y="5262265"/>
            <a:ext cx="753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Low Price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364465" y="27548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High Price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565406" y="27548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Low Price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410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Cartel</a:t>
            </a:r>
            <a:r>
              <a:rPr lang="en-US" sz="2000" dirty="0"/>
              <a:t>  A group of firms that collude by agreeing to restrict output to increase prices and profits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Is collusion guaranteed to be successful in a cartel?</a:t>
            </a:r>
          </a:p>
          <a:p>
            <a:r>
              <a:rPr lang="en-US" sz="2000" dirty="0" smtClean="0"/>
              <a:t>The basic arrangement is restrict output and thus push up the price of the product.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What incentive does this high price give members of the cartel?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8288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100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9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0" indent="0">
              <a:spcAft>
                <a:spcPct val="50000"/>
              </a:spcAft>
              <a:buNone/>
            </a:pPr>
            <a:r>
              <a:rPr lang="en-US" sz="2000" b="1" dirty="0"/>
              <a:t>Oligopoly</a:t>
            </a:r>
            <a:r>
              <a:rPr lang="en-US" sz="2000" dirty="0"/>
              <a:t>  A market structure in which a small number of interdependent firms compete</a:t>
            </a:r>
            <a:r>
              <a:rPr lang="en-US" sz="2000" dirty="0" smtClean="0"/>
              <a:t>.</a:t>
            </a:r>
          </a:p>
          <a:p>
            <a:pPr>
              <a:spcAft>
                <a:spcPct val="50000"/>
              </a:spcAft>
            </a:pPr>
            <a:r>
              <a:rPr lang="en-US" sz="2000" dirty="0" smtClean="0"/>
              <a:t>product may be </a:t>
            </a:r>
            <a:r>
              <a:rPr lang="en-US" sz="2000" i="1" dirty="0" smtClean="0"/>
              <a:t>identical</a:t>
            </a:r>
            <a:r>
              <a:rPr lang="en-US" sz="2000" dirty="0" smtClean="0"/>
              <a:t> or </a:t>
            </a:r>
            <a:r>
              <a:rPr lang="en-US" sz="2000" i="1" dirty="0" smtClean="0"/>
              <a:t>differentiated</a:t>
            </a:r>
            <a:endParaRPr lang="en-US" sz="2000" dirty="0" smtClean="0"/>
          </a:p>
          <a:p>
            <a:pPr>
              <a:spcAft>
                <a:spcPct val="50000"/>
              </a:spcAft>
            </a:pPr>
            <a:r>
              <a:rPr lang="en-US" sz="2000" dirty="0" smtClean="0"/>
              <a:t>there can be some </a:t>
            </a:r>
            <a:r>
              <a:rPr lang="en-US" sz="2000" i="1" dirty="0" smtClean="0"/>
              <a:t>barriers to entry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spcAft>
                <a:spcPct val="50000"/>
              </a:spcAft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Why are firms </a:t>
            </a:r>
            <a:r>
              <a:rPr lang="en-US" sz="2000" i="1" dirty="0" smtClean="0"/>
              <a:t>interdependent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What does this interdependence imply for modeling oligopoly?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eaLnBrk="1" hangingPunct="1">
              <a:buNone/>
            </a:pPr>
            <a:endParaRPr lang="en-US" sz="2000" dirty="0" smtClean="0">
              <a:solidFill>
                <a:srgbClr val="0064B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28288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10000"/>
              </a:spcAf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Perf</a:t>
            </a:r>
            <a:r>
              <a:rPr lang="en-US" sz="2000" dirty="0" smtClean="0"/>
              <a:t>. Comp. and </a:t>
            </a:r>
          </a:p>
          <a:p>
            <a:pPr marL="0" indent="0" eaLnBrk="1" hangingPunct="1">
              <a:buNone/>
            </a:pPr>
            <a:r>
              <a:rPr lang="en-US" sz="2000" u="sng" dirty="0" err="1" smtClean="0"/>
              <a:t>Monop</a:t>
            </a:r>
            <a:r>
              <a:rPr lang="en-US" sz="2000" u="sng" dirty="0" smtClean="0"/>
              <a:t>. Comp.		   Oligopoly		Monopoly</a:t>
            </a:r>
            <a:endParaRPr lang="en-US" sz="2000" dirty="0" smtClean="0"/>
          </a:p>
          <a:p>
            <a:pPr marL="0" indent="0" eaLnBrk="1" hangingPunct="1">
              <a:buNone/>
            </a:pPr>
            <a:endParaRPr lang="en-US" sz="2000" u="sng" dirty="0"/>
          </a:p>
          <a:p>
            <a:pPr marL="0" indent="0" eaLnBrk="1" hangingPunct="1">
              <a:buNone/>
            </a:pPr>
            <a:endParaRPr lang="en-US" sz="2000" u="sng" dirty="0" smtClean="0"/>
          </a:p>
          <a:p>
            <a:pPr marL="0" indent="0" eaLnBrk="1" hangingPunct="1">
              <a:buNone/>
            </a:pPr>
            <a:endParaRPr lang="en-US" sz="2000" u="sng" dirty="0" smtClean="0"/>
          </a:p>
        </p:txBody>
      </p:sp>
      <p:graphicFrame>
        <p:nvGraphicFramePr>
          <p:cNvPr id="3" name="Group 20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687912"/>
              </p:ext>
            </p:extLst>
          </p:nvPr>
        </p:nvGraphicFramePr>
        <p:xfrm>
          <a:off x="533400" y="3048000"/>
          <a:ext cx="7867650" cy="3330913"/>
        </p:xfrm>
        <a:graphic>
          <a:graphicData uri="http://schemas.openxmlformats.org/drawingml/2006/table">
            <a:tbl>
              <a:tblPr/>
              <a:tblGrid>
                <a:gridCol w="2354262"/>
                <a:gridCol w="187325"/>
                <a:gridCol w="1576388"/>
                <a:gridCol w="2057400"/>
                <a:gridCol w="1692275"/>
              </a:tblGrid>
              <a:tr h="27426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RETAIL TRADE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MANUFACTURING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9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INDUSTRY</a:t>
                      </a:r>
                    </a:p>
                  </a:txBody>
                  <a:tcPr marT="45711" marB="45711" anchor="b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FOUR-FIRM CONCENTRATION </a:t>
                      </a:r>
                      <a:b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RATIO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INDUSTRY</a:t>
                      </a:r>
                    </a:p>
                  </a:txBody>
                  <a:tcPr marL="365760" marR="0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FOUR-FIRM CONCENTRATION RATIO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4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Discount department stores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95%</a:t>
                      </a:r>
                    </a:p>
                  </a:txBody>
                  <a:tcPr marR="731520"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Cigarettes</a:t>
                      </a:r>
                    </a:p>
                  </a:txBody>
                  <a:tcPr marL="18288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95%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1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Warehouse clubs and supercenters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92%</a:t>
                      </a:r>
                    </a:p>
                  </a:txBody>
                  <a:tcPr marR="731520"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Beer</a:t>
                      </a:r>
                    </a:p>
                  </a:txBody>
                  <a:tcPr marL="18288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91%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92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Hobby, toy, and game stores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72%</a:t>
                      </a:r>
                    </a:p>
                  </a:txBody>
                  <a:tcPr marR="731520"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Aircraft</a:t>
                      </a:r>
                    </a:p>
                  </a:txBody>
                  <a:tcPr marL="18288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81%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92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Athletic footwear stores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71%</a:t>
                      </a:r>
                    </a:p>
                  </a:txBody>
                  <a:tcPr marR="731520"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Breakfast cereal</a:t>
                      </a:r>
                    </a:p>
                  </a:txBody>
                  <a:tcPr marL="18288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78%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6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College bookstores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70%</a:t>
                      </a:r>
                    </a:p>
                  </a:txBody>
                  <a:tcPr marR="731520"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Automobiles</a:t>
                      </a:r>
                    </a:p>
                  </a:txBody>
                  <a:tcPr marL="18288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76%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1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Radio, television, and other electronic stores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69%</a:t>
                      </a:r>
                    </a:p>
                  </a:txBody>
                  <a:tcPr marR="731520"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Computers</a:t>
                      </a:r>
                    </a:p>
                  </a:txBody>
                  <a:tcPr marL="18288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75%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6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Pharmacies and drugstores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53%</a:t>
                      </a:r>
                    </a:p>
                  </a:txBody>
                  <a:tcPr marR="731520"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Dog and cat food </a:t>
                      </a:r>
                    </a:p>
                  </a:txBody>
                  <a:tcPr marL="182880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64%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609600" y="2514600"/>
            <a:ext cx="6096000" cy="307777"/>
          </a:xfrm>
          <a:prstGeom prst="rect">
            <a:avLst/>
          </a:prstGeom>
          <a:solidFill>
            <a:srgbClr val="B9D2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Examples of Oligopolies in Retail Trade and Manufacturing</a:t>
            </a:r>
          </a:p>
        </p:txBody>
      </p:sp>
    </p:spTree>
    <p:extLst>
      <p:ext uri="{BB962C8B-B14F-4D97-AF65-F5344CB8AC3E}">
        <p14:creationId xmlns:p14="http://schemas.microsoft.com/office/powerpoint/2010/main" val="388374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u="sng" dirty="0"/>
              <a:t>Oligopoly and Barriers to </a:t>
            </a:r>
            <a:r>
              <a:rPr lang="en-US" sz="2000" u="sng" dirty="0" smtClean="0"/>
              <a:t>Entry</a:t>
            </a:r>
            <a:endParaRPr lang="en-US" sz="2000" dirty="0" smtClean="0"/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r>
              <a:rPr lang="en-US" sz="2000" dirty="0" smtClean="0"/>
              <a:t>When existing firms are earning economic profits, new firms want to: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Barrier </a:t>
            </a:r>
            <a:r>
              <a:rPr lang="en-US" sz="2000" b="1" dirty="0"/>
              <a:t>to entry  </a:t>
            </a:r>
            <a:r>
              <a:rPr lang="en-US" sz="2000" dirty="0"/>
              <a:t>Anything that keeps new firms from entering an industry in which firms are earning economic profits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dirty="0" smtClean="0"/>
              <a:t>Barrier #1:  Economies of Scale</a:t>
            </a:r>
          </a:p>
          <a:p>
            <a:pPr marL="0" indent="0">
              <a:buNone/>
            </a:pPr>
            <a:r>
              <a:rPr lang="en-US" sz="2000" dirty="0" smtClean="0"/>
              <a:t>Economies of scale exist when firms see </a:t>
            </a:r>
            <a:r>
              <a:rPr lang="en-US" sz="2000" dirty="0" smtClean="0"/>
              <a:t>their </a:t>
            </a:r>
            <a:r>
              <a:rPr lang="en-US" sz="2000" dirty="0" smtClean="0"/>
              <a:t>long-run average cost of production </a:t>
            </a:r>
            <a:r>
              <a:rPr lang="en-US" sz="2000" dirty="0" smtClean="0"/>
              <a:t>decrease</a:t>
            </a:r>
            <a:r>
              <a:rPr lang="en-US" sz="2000" dirty="0" smtClean="0"/>
              <a:t> </a:t>
            </a:r>
            <a:r>
              <a:rPr lang="en-US" sz="2000" dirty="0" smtClean="0"/>
              <a:t>as they increase their level of output.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8288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100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6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201" name="Text Box 9"/>
          <p:cNvSpPr txBox="1">
            <a:spLocks noChangeArrowheads="1"/>
          </p:cNvSpPr>
          <p:nvPr/>
        </p:nvSpPr>
        <p:spPr bwMode="auto">
          <a:xfrm>
            <a:off x="533400" y="533400"/>
            <a:ext cx="8153400" cy="707886"/>
          </a:xfrm>
          <a:prstGeom prst="rect">
            <a:avLst/>
          </a:prstGeom>
          <a:solidFill>
            <a:srgbClr val="B9D2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/>
              <a:t>Economies of Scale Help Determine the Extent of Competition in an Industry</a:t>
            </a:r>
          </a:p>
        </p:txBody>
      </p:sp>
      <p:pic>
        <p:nvPicPr>
          <p:cNvPr id="904207" name="Picture 15" descr="Fig13-1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886575" cy="4932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4208" name="Picture 16" descr="Fig13-1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886575" cy="4932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4209" name="Picture 17" descr="Fig13-1-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886575" cy="4932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4210" name="Picture 18" descr="Fig13-1-3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886575" cy="4932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4211" name="Picture 19" descr="Fig13-1-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886575" cy="4932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4212" name="Picture 20" descr="Fig13-1-4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886575" cy="4932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1547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0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90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90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0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90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20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/>
              <a:t>Barrier </a:t>
            </a:r>
            <a:r>
              <a:rPr lang="en-US" sz="2000" i="1" dirty="0" smtClean="0"/>
              <a:t>#2:  Ownership of a Key Input</a:t>
            </a:r>
          </a:p>
          <a:p>
            <a:r>
              <a:rPr lang="en-US" sz="2000" dirty="0"/>
              <a:t>If production of a good requires a particular input, then control of that input can be a barrier to entry.</a:t>
            </a:r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Barrier </a:t>
            </a:r>
            <a:r>
              <a:rPr lang="en-US" sz="2000" i="1" dirty="0" smtClean="0"/>
              <a:t>#3:  Government-Imposed Barriers</a:t>
            </a:r>
          </a:p>
          <a:p>
            <a:pPr>
              <a:spcBef>
                <a:spcPct val="50000"/>
              </a:spcBef>
              <a:spcAft>
                <a:spcPct val="10000"/>
              </a:spcAft>
            </a:pPr>
            <a:r>
              <a:rPr lang="en-US" sz="2000" u="sng" dirty="0"/>
              <a:t>Patent</a:t>
            </a:r>
            <a:r>
              <a:rPr lang="en-US" sz="2000" dirty="0"/>
              <a:t>  The exclusive right to a product for a period of 20 years from the date the product is invented.</a:t>
            </a:r>
          </a:p>
          <a:p>
            <a:endParaRPr lang="en-US" sz="2000" i="1" dirty="0"/>
          </a:p>
          <a:p>
            <a:endParaRPr lang="en-US" sz="2000" i="1" dirty="0" smtClean="0"/>
          </a:p>
          <a:p>
            <a:r>
              <a:rPr lang="en-US" sz="2000" u="sng" dirty="0" smtClean="0"/>
              <a:t>Licensing Requirements</a:t>
            </a:r>
          </a:p>
          <a:p>
            <a:pPr marL="0" indent="0">
              <a:buNone/>
            </a:pPr>
            <a:endParaRPr lang="en-US" sz="2000" i="1" dirty="0"/>
          </a:p>
          <a:p>
            <a:endParaRPr lang="en-US" sz="2000" i="1" dirty="0" smtClean="0"/>
          </a:p>
          <a:p>
            <a:r>
              <a:rPr lang="en-US" sz="2000" u="sng" dirty="0" smtClean="0"/>
              <a:t>Tariffs and Quotas</a:t>
            </a:r>
            <a:endParaRPr lang="en-US" sz="2000" u="sng" dirty="0"/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2" name="Rectangle 1"/>
          <p:cNvSpPr/>
          <p:nvPr/>
        </p:nvSpPr>
        <p:spPr>
          <a:xfrm>
            <a:off x="2286000" y="28288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100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6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672387" cy="533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0064B3"/>
                </a:solidFill>
              </a:rPr>
              <a:t>Using Game Theory to Analyze Oligopoly</a:t>
            </a:r>
          </a:p>
        </p:txBody>
      </p:sp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762000" y="1185981"/>
            <a:ext cx="5153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10000"/>
              </a:spcAft>
            </a:pPr>
            <a:r>
              <a:rPr lang="en-US" sz="2000" b="0" dirty="0"/>
              <a:t>All games share three key characteristics:</a:t>
            </a:r>
          </a:p>
        </p:txBody>
      </p:sp>
      <p:sp>
        <p:nvSpPr>
          <p:cNvPr id="910341" name="Rectangle 5"/>
          <p:cNvSpPr>
            <a:spLocks noChangeArrowheads="1"/>
          </p:cNvSpPr>
          <p:nvPr/>
        </p:nvSpPr>
        <p:spPr bwMode="auto">
          <a:xfrm>
            <a:off x="1371600" y="1879600"/>
            <a:ext cx="5943599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7663" indent="-347663">
              <a:spcBef>
                <a:spcPct val="50000"/>
              </a:spcBef>
              <a:spcAft>
                <a:spcPct val="10000"/>
              </a:spcAft>
              <a:buFont typeface="Arial" charset="0"/>
              <a:buAutoNum type="arabicPeriod"/>
            </a:pPr>
            <a:r>
              <a:rPr lang="en-US" sz="2000" b="0" i="1" dirty="0"/>
              <a:t>Rules</a:t>
            </a:r>
            <a:r>
              <a:rPr lang="en-US" sz="2000" b="0" dirty="0"/>
              <a:t> that determine what actions are </a:t>
            </a:r>
            <a:r>
              <a:rPr lang="en-US" sz="2000" b="0" dirty="0" smtClean="0"/>
              <a:t>allowable</a:t>
            </a:r>
          </a:p>
          <a:p>
            <a:pPr marL="347663" indent="-347663">
              <a:spcBef>
                <a:spcPct val="50000"/>
              </a:spcBef>
              <a:spcAft>
                <a:spcPct val="10000"/>
              </a:spcAft>
              <a:buFont typeface="Arial" charset="0"/>
              <a:buAutoNum type="arabicPeriod"/>
            </a:pPr>
            <a:endParaRPr lang="en-US" sz="2000" dirty="0"/>
          </a:p>
          <a:p>
            <a:pPr marL="347663" indent="-347663">
              <a:spcBef>
                <a:spcPct val="50000"/>
              </a:spcBef>
              <a:spcAft>
                <a:spcPct val="10000"/>
              </a:spcAft>
              <a:buFont typeface="Arial" charset="0"/>
              <a:buAutoNum type="arabicPeriod"/>
            </a:pPr>
            <a:r>
              <a:rPr lang="en-US" sz="2000" b="0" i="1" dirty="0" smtClean="0"/>
              <a:t>Strategies</a:t>
            </a:r>
            <a:r>
              <a:rPr lang="en-US" sz="2000" b="0" dirty="0" smtClean="0"/>
              <a:t> </a:t>
            </a:r>
            <a:r>
              <a:rPr lang="en-US" sz="2000" b="0" dirty="0"/>
              <a:t>that players employ to attain their objectives in the </a:t>
            </a:r>
            <a:r>
              <a:rPr lang="en-US" sz="2000" b="0" dirty="0" smtClean="0"/>
              <a:t>game</a:t>
            </a:r>
          </a:p>
          <a:p>
            <a:pPr marL="347663" indent="-347663">
              <a:spcBef>
                <a:spcPct val="50000"/>
              </a:spcBef>
              <a:spcAft>
                <a:spcPct val="10000"/>
              </a:spcAft>
              <a:buFont typeface="Arial" charset="0"/>
              <a:buAutoNum type="arabicPeriod"/>
            </a:pPr>
            <a:endParaRPr lang="en-US" sz="2000" dirty="0"/>
          </a:p>
          <a:p>
            <a:pPr marL="347663" indent="-347663">
              <a:spcBef>
                <a:spcPct val="50000"/>
              </a:spcBef>
              <a:spcAft>
                <a:spcPct val="10000"/>
              </a:spcAft>
              <a:buFont typeface="Arial" charset="0"/>
              <a:buAutoNum type="arabicPeriod"/>
            </a:pPr>
            <a:r>
              <a:rPr lang="en-US" sz="2000" b="0" i="1" dirty="0" smtClean="0"/>
              <a:t>Payoffs</a:t>
            </a:r>
            <a:r>
              <a:rPr lang="en-US" sz="2000" b="0" dirty="0" smtClean="0"/>
              <a:t> </a:t>
            </a:r>
            <a:r>
              <a:rPr lang="en-US" sz="2000" b="0" dirty="0"/>
              <a:t>that are the results of the interaction among the players’ strategies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55626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ct val="10000"/>
              </a:spcAft>
            </a:pPr>
            <a:r>
              <a:rPr lang="en-US" b="1" dirty="0"/>
              <a:t>Payoff matrix  </a:t>
            </a:r>
            <a:r>
              <a:rPr lang="en-US" dirty="0"/>
              <a:t>A table that shows the payoffs that each firm earns from every combination of strategies by the firms.</a:t>
            </a:r>
          </a:p>
        </p:txBody>
      </p:sp>
    </p:spTree>
    <p:extLst>
      <p:ext uri="{BB962C8B-B14F-4D97-AF65-F5344CB8AC3E}">
        <p14:creationId xmlns:p14="http://schemas.microsoft.com/office/powerpoint/2010/main" val="1129299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10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10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10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 hidden="1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eaLnBrk="1" hangingPunct="1">
              <a:buNone/>
            </a:pPr>
            <a:endParaRPr lang="en-US" sz="2000" dirty="0" smtClean="0">
              <a:solidFill>
                <a:srgbClr val="0064B3"/>
              </a:solidFill>
            </a:endParaRPr>
          </a:p>
        </p:txBody>
      </p:sp>
      <p:sp>
        <p:nvSpPr>
          <p:cNvPr id="2" name="Rectangle 1" hidden="1"/>
          <p:cNvSpPr/>
          <p:nvPr/>
        </p:nvSpPr>
        <p:spPr>
          <a:xfrm>
            <a:off x="2286000" y="28288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10000"/>
              </a:spcAft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667000" y="3124200"/>
            <a:ext cx="5791200" cy="33528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 w="28575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/>
          <p:cNvCxnSpPr>
            <a:stCxn id="11" idx="0"/>
            <a:endCxn id="11" idx="2"/>
          </p:cNvCxnSpPr>
          <p:nvPr/>
        </p:nvCxnSpPr>
        <p:spPr bwMode="auto">
          <a:xfrm>
            <a:off x="5562600" y="3124200"/>
            <a:ext cx="0" cy="3352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11" idx="1"/>
            <a:endCxn id="11" idx="3"/>
          </p:cNvCxnSpPr>
          <p:nvPr/>
        </p:nvCxnSpPr>
        <p:spPr bwMode="auto">
          <a:xfrm>
            <a:off x="2667000" y="4800600"/>
            <a:ext cx="5791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11" idx="1"/>
            <a:endCxn id="11" idx="0"/>
          </p:cNvCxnSpPr>
          <p:nvPr/>
        </p:nvCxnSpPr>
        <p:spPr bwMode="auto">
          <a:xfrm flipV="1">
            <a:off x="2667000" y="3124200"/>
            <a:ext cx="2895600" cy="1676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5548357" y="3124200"/>
            <a:ext cx="2895600" cy="1676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2667000" y="4800600"/>
            <a:ext cx="2895600" cy="1676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1" idx="2"/>
            <a:endCxn id="11" idx="3"/>
          </p:cNvCxnSpPr>
          <p:nvPr/>
        </p:nvCxnSpPr>
        <p:spPr bwMode="auto">
          <a:xfrm flipV="1">
            <a:off x="5562600" y="4800600"/>
            <a:ext cx="2895600" cy="1676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 7" hidden="1"/>
          <p:cNvSpPr>
            <a:spLocks noChangeArrowheads="1"/>
          </p:cNvSpPr>
          <p:nvPr/>
        </p:nvSpPr>
        <p:spPr bwMode="auto">
          <a:xfrm>
            <a:off x="457200" y="475272"/>
            <a:ext cx="8386762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b="1" dirty="0"/>
              <a:t>A Duopoly Game:  Price Competition between Two Firms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69806" y="27548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$</a:t>
            </a:r>
            <a:r>
              <a:rPr lang="en-US" b="1" dirty="0"/>
              <a:t>6</a:t>
            </a:r>
            <a:r>
              <a:rPr lang="en-US" b="1" dirty="0" smtClean="0"/>
              <a:t>00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740393" y="37777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$</a:t>
            </a:r>
            <a:r>
              <a:rPr lang="en-US" b="1" dirty="0"/>
              <a:t>6</a:t>
            </a:r>
            <a:r>
              <a:rPr lang="en-US" b="1" dirty="0" smtClean="0"/>
              <a:t>00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565406" y="27548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$</a:t>
            </a:r>
            <a:r>
              <a:rPr lang="en-US" b="1" dirty="0"/>
              <a:t>4</a:t>
            </a:r>
            <a:r>
              <a:rPr lang="en-US" b="1" dirty="0" smtClean="0"/>
              <a:t>00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740392" y="54541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$</a:t>
            </a:r>
            <a:r>
              <a:rPr lang="en-US" b="1" dirty="0"/>
              <a:t>4</a:t>
            </a:r>
            <a:r>
              <a:rPr lang="en-US" b="1" dirty="0" smtClean="0"/>
              <a:t>00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24000" y="528415"/>
            <a:ext cx="64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Duopoly Game:  Price Competition Between Two Firms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61071" y="2198132"/>
            <a:ext cx="7489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Sony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8133" y="4615934"/>
            <a:ext cx="1223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Microsoft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0" y="340840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</a:t>
            </a:r>
            <a:r>
              <a:rPr lang="en-US" dirty="0" smtClean="0"/>
              <a:t>: </a:t>
            </a:r>
            <a:r>
              <a:rPr lang="en-US" dirty="0" smtClean="0"/>
              <a:t>$10m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79806" y="34226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</a:t>
            </a:r>
            <a:r>
              <a:rPr lang="en-US" dirty="0" smtClean="0"/>
              <a:t>: </a:t>
            </a:r>
            <a:r>
              <a:rPr lang="en-US" dirty="0" smtClean="0"/>
              <a:t>$5m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0" y="507759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</a:t>
            </a:r>
            <a:r>
              <a:rPr lang="en-US" dirty="0" smtClean="0"/>
              <a:t>: </a:t>
            </a:r>
            <a:r>
              <a:rPr lang="en-US" dirty="0" smtClean="0"/>
              <a:t>$15m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04797" y="50848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</a:t>
            </a:r>
            <a:r>
              <a:rPr lang="en-US" dirty="0" smtClean="0"/>
              <a:t>: </a:t>
            </a:r>
            <a:r>
              <a:rPr lang="en-US" dirty="0" smtClean="0"/>
              <a:t>$7m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052090" y="416421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Sony</a:t>
            </a:r>
            <a:r>
              <a:rPr lang="en-US" dirty="0" smtClean="0"/>
              <a:t>: </a:t>
            </a:r>
            <a:r>
              <a:rPr lang="en-US" dirty="0" smtClean="0"/>
              <a:t>$10m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90640" y="58144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Sony</a:t>
            </a:r>
            <a:r>
              <a:rPr lang="en-US" dirty="0" smtClean="0"/>
              <a:t>: </a:t>
            </a:r>
            <a:r>
              <a:rPr lang="en-US" dirty="0" smtClean="0"/>
              <a:t>$5m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55004" y="415873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Sony</a:t>
            </a:r>
            <a:r>
              <a:rPr lang="en-US" dirty="0" smtClean="0"/>
              <a:t>: </a:t>
            </a:r>
            <a:r>
              <a:rPr lang="en-US" dirty="0" smtClean="0"/>
              <a:t>$15m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979929" y="581454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Sony</a:t>
            </a:r>
            <a:r>
              <a:rPr lang="en-US" dirty="0" smtClean="0"/>
              <a:t>: </a:t>
            </a:r>
            <a:r>
              <a:rPr lang="en-US" dirty="0" smtClean="0"/>
              <a:t>$7m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5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Dominant </a:t>
            </a:r>
            <a:r>
              <a:rPr lang="en-US" sz="2000" b="1" dirty="0"/>
              <a:t>strategy  </a:t>
            </a:r>
            <a:r>
              <a:rPr lang="en-US" sz="2000" dirty="0"/>
              <a:t>A strategy that is the best for a firm, no matter what strategies other firms use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eaLnBrk="1" hangingPunct="1">
              <a:buNone/>
            </a:pPr>
            <a:endParaRPr lang="en-US" sz="2000" dirty="0" smtClean="0">
              <a:solidFill>
                <a:srgbClr val="0064B3"/>
              </a:solidFill>
            </a:endParaRPr>
          </a:p>
          <a:p>
            <a:pPr marL="0" indent="0" eaLnBrk="1" hangingPunct="1">
              <a:buNone/>
            </a:pPr>
            <a:endParaRPr lang="en-US" sz="2000" dirty="0">
              <a:solidFill>
                <a:srgbClr val="0064B3"/>
              </a:solidFill>
            </a:endParaRPr>
          </a:p>
          <a:p>
            <a:pPr marL="0" indent="0" eaLnBrk="1" hangingPunct="1">
              <a:buNone/>
            </a:pPr>
            <a:endParaRPr lang="en-US" sz="2000" dirty="0" smtClean="0">
              <a:solidFill>
                <a:srgbClr val="0064B3"/>
              </a:solidFill>
            </a:endParaRPr>
          </a:p>
          <a:p>
            <a:pPr marL="0" indent="0" eaLnBrk="1" hangingPunct="1">
              <a:buNone/>
            </a:pPr>
            <a:endParaRPr lang="en-US" sz="2000" dirty="0" smtClean="0">
              <a:solidFill>
                <a:srgbClr val="0064B3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Nash equilibrium  </a:t>
            </a:r>
            <a:r>
              <a:rPr lang="en-US" sz="2000" dirty="0"/>
              <a:t>A situation in which each firm chooses the best strategy, given the strategies chosen by other firms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Collusion</a:t>
            </a:r>
            <a:r>
              <a:rPr lang="en-US" sz="2000" dirty="0"/>
              <a:t>  An agreement among firms to charge the same price or otherwise not to compete.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 eaLnBrk="1" hangingPunct="1">
              <a:buNone/>
            </a:pPr>
            <a:endParaRPr lang="en-US" sz="2000" dirty="0" smtClean="0">
              <a:solidFill>
                <a:srgbClr val="0064B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28288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10000"/>
              </a:spcAft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979" y="1526419"/>
            <a:ext cx="7489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Sony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493418"/>
            <a:ext cx="5309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MS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1371600"/>
            <a:ext cx="5426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 smtClean="0"/>
              <a:t>MS</a:t>
            </a:r>
            <a:r>
              <a:rPr lang="en-US" sz="2000" dirty="0" smtClean="0"/>
              <a:t> </a:t>
            </a:r>
            <a:r>
              <a:rPr lang="en-US" sz="2000" dirty="0" smtClean="0"/>
              <a:t>chooses </a:t>
            </a:r>
            <a:r>
              <a:rPr lang="en-US" sz="2000" dirty="0" smtClean="0"/>
              <a:t>$</a:t>
            </a:r>
            <a:r>
              <a:rPr lang="en-US" sz="2000" dirty="0"/>
              <a:t>6</a:t>
            </a:r>
            <a:r>
              <a:rPr lang="en-US" sz="2000" dirty="0" smtClean="0"/>
              <a:t>00</a:t>
            </a:r>
            <a:r>
              <a:rPr lang="en-US" sz="2000" dirty="0" smtClean="0"/>
              <a:t>, </a:t>
            </a:r>
            <a:r>
              <a:rPr lang="en-US" sz="2000" dirty="0" smtClean="0"/>
              <a:t>Sony</a:t>
            </a:r>
            <a:r>
              <a:rPr lang="en-US" sz="2000" dirty="0" smtClean="0"/>
              <a:t> </a:t>
            </a:r>
            <a:r>
              <a:rPr lang="en-US" sz="2000" dirty="0" smtClean="0"/>
              <a:t>should choose: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 smtClean="0"/>
              <a:t>MS</a:t>
            </a:r>
            <a:r>
              <a:rPr lang="en-US" sz="2000" dirty="0" smtClean="0"/>
              <a:t> </a:t>
            </a:r>
            <a:r>
              <a:rPr lang="en-US" sz="2000" dirty="0" smtClean="0"/>
              <a:t>chooses </a:t>
            </a:r>
            <a:r>
              <a:rPr lang="en-US" sz="2000" dirty="0" smtClean="0"/>
              <a:t>$</a:t>
            </a:r>
            <a:r>
              <a:rPr lang="en-US" sz="2000" dirty="0"/>
              <a:t>4</a:t>
            </a:r>
            <a:r>
              <a:rPr lang="en-US" sz="2000" dirty="0" smtClean="0"/>
              <a:t>00</a:t>
            </a:r>
            <a:r>
              <a:rPr lang="en-US" sz="2000" dirty="0" smtClean="0"/>
              <a:t>, </a:t>
            </a:r>
            <a:r>
              <a:rPr lang="en-US" sz="2000" dirty="0" smtClean="0"/>
              <a:t>Sony</a:t>
            </a:r>
            <a:r>
              <a:rPr lang="en-US" sz="2000" dirty="0" smtClean="0"/>
              <a:t> </a:t>
            </a:r>
            <a:r>
              <a:rPr lang="en-US" sz="2000" dirty="0" smtClean="0"/>
              <a:t>should choose: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858532" y="2324141"/>
            <a:ext cx="5426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 smtClean="0"/>
              <a:t>Sony</a:t>
            </a:r>
            <a:r>
              <a:rPr lang="en-US" sz="2000" dirty="0" smtClean="0"/>
              <a:t> </a:t>
            </a:r>
            <a:r>
              <a:rPr lang="en-US" sz="2000" dirty="0" smtClean="0"/>
              <a:t>chooses </a:t>
            </a:r>
            <a:r>
              <a:rPr lang="en-US" sz="2000" dirty="0" smtClean="0"/>
              <a:t>$</a:t>
            </a:r>
            <a:r>
              <a:rPr lang="en-US" sz="2000" dirty="0"/>
              <a:t>6</a:t>
            </a:r>
            <a:r>
              <a:rPr lang="en-US" sz="2000" dirty="0" smtClean="0"/>
              <a:t>00</a:t>
            </a:r>
            <a:r>
              <a:rPr lang="en-US" sz="2000" dirty="0" smtClean="0"/>
              <a:t>, </a:t>
            </a:r>
            <a:r>
              <a:rPr lang="en-US" sz="2000" dirty="0" smtClean="0"/>
              <a:t>MS</a:t>
            </a:r>
            <a:r>
              <a:rPr lang="en-US" sz="2000" dirty="0" smtClean="0"/>
              <a:t> </a:t>
            </a:r>
            <a:r>
              <a:rPr lang="en-US" sz="2000" dirty="0" smtClean="0"/>
              <a:t>should choose: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 smtClean="0"/>
              <a:t>Sony</a:t>
            </a:r>
            <a:r>
              <a:rPr lang="en-US" sz="2000" dirty="0" smtClean="0"/>
              <a:t> </a:t>
            </a:r>
            <a:r>
              <a:rPr lang="en-US" sz="2000" dirty="0" smtClean="0"/>
              <a:t>chooses </a:t>
            </a:r>
            <a:r>
              <a:rPr lang="en-US" sz="2000" dirty="0" smtClean="0"/>
              <a:t>$</a:t>
            </a:r>
            <a:r>
              <a:rPr lang="en-US" sz="2000" dirty="0"/>
              <a:t>4</a:t>
            </a:r>
            <a:r>
              <a:rPr lang="en-US" sz="2000" dirty="0" smtClean="0"/>
              <a:t>00</a:t>
            </a:r>
            <a:r>
              <a:rPr lang="en-US" sz="2000" dirty="0" smtClean="0"/>
              <a:t>, </a:t>
            </a:r>
            <a:r>
              <a:rPr lang="en-US" sz="2000" dirty="0" smtClean="0"/>
              <a:t>MS</a:t>
            </a:r>
            <a:r>
              <a:rPr lang="en-US" sz="2000" dirty="0" smtClean="0"/>
              <a:t> </a:t>
            </a:r>
            <a:r>
              <a:rPr lang="en-US" sz="2000" dirty="0" smtClean="0"/>
              <a:t>should choose: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803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5939</TotalTime>
  <Words>840</Words>
  <Application>Microsoft Office PowerPoint</Application>
  <PresentationFormat>On-screen Show (4:3)</PresentationFormat>
  <Paragraphs>193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Pixel</vt:lpstr>
      <vt:lpstr>Chapter 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Game Theory to Analyze Oligopoly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Texas A&amp;M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Michael Nelson</dc:creator>
  <cp:lastModifiedBy>Nelson, Mike</cp:lastModifiedBy>
  <cp:revision>319</cp:revision>
  <cp:lastPrinted>2014-03-01T00:17:38Z</cp:lastPrinted>
  <dcterms:created xsi:type="dcterms:W3CDTF">2008-09-06T14:47:19Z</dcterms:created>
  <dcterms:modified xsi:type="dcterms:W3CDTF">2014-05-22T03:18:45Z</dcterms:modified>
</cp:coreProperties>
</file>