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7" r:id="rId2"/>
    <p:sldId id="258" r:id="rId3"/>
    <p:sldId id="259" r:id="rId4"/>
    <p:sldId id="272" r:id="rId5"/>
    <p:sldId id="274" r:id="rId6"/>
    <p:sldId id="287" r:id="rId7"/>
    <p:sldId id="275" r:id="rId8"/>
    <p:sldId id="276" r:id="rId9"/>
    <p:sldId id="260" r:id="rId10"/>
    <p:sldId id="269" r:id="rId11"/>
    <p:sldId id="277" r:id="rId12"/>
    <p:sldId id="270" r:id="rId13"/>
    <p:sldId id="288" r:id="rId14"/>
    <p:sldId id="278" r:id="rId15"/>
    <p:sldId id="279" r:id="rId16"/>
    <p:sldId id="264" r:id="rId17"/>
    <p:sldId id="268" r:id="rId18"/>
    <p:sldId id="271" r:id="rId19"/>
    <p:sldId id="289" r:id="rId20"/>
    <p:sldId id="265" r:id="rId21"/>
    <p:sldId id="266" r:id="rId22"/>
    <p:sldId id="282" r:id="rId23"/>
    <p:sldId id="261" r:id="rId24"/>
    <p:sldId id="286" r:id="rId25"/>
    <p:sldId id="290" r:id="rId26"/>
    <p:sldId id="267" r:id="rId27"/>
    <p:sldId id="284" r:id="rId28"/>
    <p:sldId id="285" r:id="rId29"/>
    <p:sldId id="283" r:id="rId3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7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3A9C66C-E960-47EE-81CD-DA9D27465EE1}" type="slidenum">
              <a:rPr lang="en-US" smtClean="0"/>
              <a:pPr/>
              <a:t>‹#›</a:t>
            </a:fld>
            <a:endParaRPr lang="en-US"/>
          </a:p>
        </p:txBody>
      </p:sp>
    </p:spTree>
    <p:extLst>
      <p:ext uri="{BB962C8B-B14F-4D97-AF65-F5344CB8AC3E}">
        <p14:creationId xmlns:p14="http://schemas.microsoft.com/office/powerpoint/2010/main" val="29753609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eaLnBrk="1" hangingPunct="1">
              <a:defRPr sz="1300"/>
            </a:lvl1pPr>
          </a:lstStyle>
          <a:p>
            <a:fld id="{38403C9D-69B3-44C3-9144-D3D53D4F4A25}" type="slidenum">
              <a:rPr lang="en-US"/>
              <a:pPr/>
              <a:t>‹#›</a:t>
            </a:fld>
            <a:endParaRPr lang="en-US"/>
          </a:p>
        </p:txBody>
      </p:sp>
    </p:spTree>
    <p:extLst>
      <p:ext uri="{BB962C8B-B14F-4D97-AF65-F5344CB8AC3E}">
        <p14:creationId xmlns:p14="http://schemas.microsoft.com/office/powerpoint/2010/main" val="2071335226"/>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30697-4459-44BF-B304-AEE150B08324}" type="slidenum">
              <a:rPr lang="en-US"/>
              <a:pPr/>
              <a:t>1</a:t>
            </a:fld>
            <a:endParaRPr lang="en-US"/>
          </a:p>
        </p:txBody>
      </p:sp>
      <p:sp>
        <p:nvSpPr>
          <p:cNvPr id="5122" name="Rectangle 2"/>
          <p:cNvSpPr>
            <a:spLocks noGrp="1" noRot="1" noChangeAspect="1" noChangeArrowheads="1" noTextEdit="1"/>
          </p:cNvSpPr>
          <p:nvPr>
            <p:ph type="sldImg"/>
          </p:nvPr>
        </p:nvSpPr>
        <p:spPr>
          <a:xfrm>
            <a:off x="1258888" y="720725"/>
            <a:ext cx="4800600" cy="3600450"/>
          </a:xfrm>
          <a:ln/>
        </p:spPr>
      </p:sp>
      <p:sp>
        <p:nvSpPr>
          <p:cNvPr id="5123" name="Rectangle 3"/>
          <p:cNvSpPr>
            <a:spLocks noGrp="1" noChangeArrowheads="1"/>
          </p:cNvSpPr>
          <p:nvPr>
            <p:ph type="body" idx="1"/>
          </p:nvPr>
        </p:nvSpPr>
        <p:spPr/>
        <p:txBody>
          <a:bodyPr/>
          <a:lstStyle/>
          <a:p>
            <a:r>
              <a:rPr lang="en-US" dirty="0"/>
              <a:t>Welcome to Economics!</a:t>
            </a:r>
          </a:p>
          <a:p>
            <a:endParaRPr lang="en-US" dirty="0"/>
          </a:p>
          <a:p>
            <a:r>
              <a:rPr lang="en-US" dirty="0"/>
              <a:t>Does this work?</a:t>
            </a:r>
          </a:p>
        </p:txBody>
      </p:sp>
      <p:sp>
        <p:nvSpPr>
          <p:cNvPr id="2" name="Date Placeholder 1"/>
          <p:cNvSpPr>
            <a:spLocks noGrp="1"/>
          </p:cNvSpPr>
          <p:nvPr>
            <p:ph type="dt" idx="10"/>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403C9D-69B3-44C3-9144-D3D53D4F4A25}" type="slidenum">
              <a:rPr lang="en-US" smtClean="0"/>
              <a:pPr/>
              <a:t>15</a:t>
            </a:fld>
            <a:endParaRPr lang="en-US"/>
          </a:p>
        </p:txBody>
      </p:sp>
      <p:sp>
        <p:nvSpPr>
          <p:cNvPr id="5" name="Date Placeholder 4"/>
          <p:cNvSpPr>
            <a:spLocks noGrp="1"/>
          </p:cNvSpPr>
          <p:nvPr>
            <p:ph type="dt" idx="1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Instructor Notes:  </a:t>
            </a:r>
            <a:r>
              <a:rPr lang="en-US" b="1" smtClean="0"/>
              <a:t>Figure 3.4: A Free Market Maximizes Producer Plus Consumer Surplus (the Gains from Trade)</a:t>
            </a:r>
            <a:r>
              <a:rPr lang="en-US" smtClean="0"/>
              <a:t> A free market maximizes the gains from trade because (1) buyers are willing to pay more for the good than non-buyers, (2) sellers are willing to sell the good at a lower price than non-sellers, and (3) there are no mutual profitable deals between non-sellers and non-buyers.</a:t>
            </a:r>
          </a:p>
          <a:p>
            <a:pPr eaLnBrk="1" hangingPunct="1">
              <a:spcBef>
                <a:spcPct val="0"/>
              </a:spcBef>
            </a:pPr>
            <a:endParaRPr lang="en-US" smtClean="0"/>
          </a:p>
        </p:txBody>
      </p:sp>
      <p:sp>
        <p:nvSpPr>
          <p:cNvPr id="2" name="Date Placeholder 1"/>
          <p:cNvSpPr>
            <a:spLocks noGrp="1"/>
          </p:cNvSpPr>
          <p:nvPr>
            <p:ph type="dt" idx="10"/>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 name="Date Placeholder 1"/>
          <p:cNvSpPr>
            <a:spLocks noGrp="1"/>
          </p:cNvSpPr>
          <p:nvPr>
            <p:ph type="dt" idx="10"/>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745464-33E5-4F8A-96BA-2DC629218B1B}" type="slidenum">
              <a:rPr lang="en-US" smtClean="0"/>
              <a:pPr fontAlgn="base">
                <a:spcBef>
                  <a:spcPct val="0"/>
                </a:spcBef>
                <a:spcAft>
                  <a:spcPct val="0"/>
                </a:spcAft>
                <a:defRPr/>
              </a:pPr>
              <a:t>19</a:t>
            </a:fld>
            <a:endParaRPr lang="en-US" smtClean="0"/>
          </a:p>
        </p:txBody>
      </p:sp>
      <p:sp>
        <p:nvSpPr>
          <p:cNvPr id="2" name="Date Placeholder 1"/>
          <p:cNvSpPr>
            <a:spLocks noGrp="1"/>
          </p:cNvSpPr>
          <p:nvPr>
            <p:ph type="dt" idx="10"/>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58000"/>
            <a:chOff x="0" y="0"/>
            <a:chExt cx="5760" cy="4320"/>
          </a:xfrm>
        </p:grpSpPr>
        <p:sp>
          <p:nvSpPr>
            <p:cNvPr id="9219"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9220"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nvGrpSpPr>
            <p:cNvPr id="9221" name="Group 5"/>
            <p:cNvGrpSpPr>
              <a:grpSpLocks/>
            </p:cNvGrpSpPr>
            <p:nvPr/>
          </p:nvGrpSpPr>
          <p:grpSpPr bwMode="auto">
            <a:xfrm>
              <a:off x="0" y="672"/>
              <a:ext cx="1806" cy="1989"/>
              <a:chOff x="0" y="672"/>
              <a:chExt cx="1806" cy="1989"/>
            </a:xfrm>
          </p:grpSpPr>
          <p:sp>
            <p:nvSpPr>
              <p:cNvPr id="9222"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3"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4"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5"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6"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7"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8"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29"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0"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231"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grpSp>
      </p:grpSp>
      <p:sp>
        <p:nvSpPr>
          <p:cNvPr id="9232"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9233" name="Rectangle 17"/>
          <p:cNvSpPr>
            <a:spLocks noGrp="1" noChangeArrowheads="1"/>
          </p:cNvSpPr>
          <p:nvPr>
            <p:ph type="ftr" sz="quarter" idx="3"/>
          </p:nvPr>
        </p:nvSpPr>
        <p:spPr/>
        <p:txBody>
          <a:bodyPr/>
          <a:lstStyle>
            <a:lvl1pPr>
              <a:defRPr/>
            </a:lvl1pPr>
          </a:lstStyle>
          <a:p>
            <a:endParaRPr lang="en-US"/>
          </a:p>
        </p:txBody>
      </p:sp>
      <p:sp>
        <p:nvSpPr>
          <p:cNvPr id="9234" name="Rectangle 18"/>
          <p:cNvSpPr>
            <a:spLocks noGrp="1" noChangeArrowheads="1"/>
          </p:cNvSpPr>
          <p:nvPr>
            <p:ph type="sldNum" sz="quarter" idx="4"/>
          </p:nvPr>
        </p:nvSpPr>
        <p:spPr/>
        <p:txBody>
          <a:bodyPr/>
          <a:lstStyle>
            <a:lvl1pPr>
              <a:defRPr/>
            </a:lvl1pPr>
          </a:lstStyle>
          <a:p>
            <a:fld id="{A7DD4713-875F-45F8-BF39-CFDB713753FD}" type="slidenum">
              <a:rPr lang="en-US"/>
              <a:pPr/>
              <a:t>‹#›</a:t>
            </a:fld>
            <a:endParaRPr lang="en-US"/>
          </a:p>
        </p:txBody>
      </p:sp>
      <p:sp>
        <p:nvSpPr>
          <p:cNvPr id="923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noProof="0" smtClean="0"/>
              <a:t>Click to edit Master title style</a:t>
            </a:r>
          </a:p>
        </p:txBody>
      </p:sp>
      <p:sp>
        <p:nvSpPr>
          <p:cNvPr id="923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D735B38-6639-4076-BBBC-7135697C9851}"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48940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986BF83-E4DA-4F1D-B6D8-CC8310BFAA1D}"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89179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3124200" y="6248400"/>
            <a:ext cx="2895600" cy="457200"/>
          </a:xfrm>
        </p:spPr>
        <p:txBody>
          <a:bodyPr/>
          <a:lstStyle>
            <a:lvl1pPr>
              <a:defRPr/>
            </a:lvl1pPr>
          </a:lstStyle>
          <a:p>
            <a:endParaRPr lang="en-US"/>
          </a:p>
        </p:txBody>
      </p:sp>
      <p:sp>
        <p:nvSpPr>
          <p:cNvPr id="4" name="Slide Number Placeholder 3"/>
          <p:cNvSpPr>
            <a:spLocks noGrp="1"/>
          </p:cNvSpPr>
          <p:nvPr>
            <p:ph type="sldNum" sz="quarter" idx="11"/>
          </p:nvPr>
        </p:nvSpPr>
        <p:spPr>
          <a:xfrm>
            <a:off x="6553200" y="6248400"/>
            <a:ext cx="2133600" cy="457200"/>
          </a:xfrm>
        </p:spPr>
        <p:txBody>
          <a:bodyPr/>
          <a:lstStyle>
            <a:lvl1pPr>
              <a:defRPr/>
            </a:lvl1pPr>
          </a:lstStyle>
          <a:p>
            <a:fld id="{EEBF2BE9-5F8B-430E-A33A-3ECBEE0D0089}" type="slidenum">
              <a:rPr lang="en-US"/>
              <a:pPr/>
              <a:t>‹#›</a:t>
            </a:fld>
            <a:endParaRPr lang="en-US"/>
          </a:p>
        </p:txBody>
      </p:sp>
      <p:sp>
        <p:nvSpPr>
          <p:cNvPr id="5" name="Date Placeholder 4"/>
          <p:cNvSpPr>
            <a:spLocks noGrp="1"/>
          </p:cNvSpPr>
          <p:nvPr>
            <p:ph type="dt" sz="half" idx="12"/>
          </p:nvPr>
        </p:nvSpPr>
        <p:spPr>
          <a:xfrm>
            <a:off x="457200" y="6245225"/>
            <a:ext cx="2133600" cy="476250"/>
          </a:xfrm>
        </p:spPr>
        <p:txBody>
          <a:bodyPr/>
          <a:lstStyle>
            <a:lvl1pPr>
              <a:defRPr/>
            </a:lvl1pPr>
          </a:lstStyle>
          <a:p>
            <a:endParaRPr lang="en-US"/>
          </a:p>
        </p:txBody>
      </p:sp>
    </p:spTree>
    <p:extLst>
      <p:ext uri="{BB962C8B-B14F-4D97-AF65-F5344CB8AC3E}">
        <p14:creationId xmlns:p14="http://schemas.microsoft.com/office/powerpoint/2010/main" val="2873771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bg>
      <p:bgPr>
        <a:blipFill dpi="0" rotWithShape="1">
          <a:blip r:embed="rId2" cstate="screen">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rgbClr val="FF0000"/>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3" name="Title 1"/>
          <p:cNvSpPr txBox="1">
            <a:spLocks/>
          </p:cNvSpPr>
          <p:nvPr/>
        </p:nvSpPr>
        <p:spPr>
          <a:xfrm>
            <a:off x="0" y="0"/>
            <a:ext cx="9144000" cy="944563"/>
          </a:xfrm>
          <a:prstGeom prst="rect">
            <a:avLst/>
          </a:prstGeom>
        </p:spPr>
        <p:txBody>
          <a:bodyPr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4400" baseline="0">
                <a:solidFill>
                  <a:srgbClr val="FFC000"/>
                </a:solidFill>
              </a:defRPr>
            </a:lvl1pPr>
          </a:lstStyle>
          <a:p>
            <a:pPr>
              <a:defRPr/>
            </a:pP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See the </a:t>
            </a:r>
            <a:r>
              <a:rPr lang="en-US" sz="5400" b="1" cap="all" dirty="0" smtClean="0">
                <a:solidFill>
                  <a:schemeClr val="bg2"/>
                </a:solidFill>
                <a:effectLst>
                  <a:outerShdw blurRad="38100" dist="38100" dir="2700000" algn="tl">
                    <a:srgbClr val="000000">
                      <a:alpha val="43137"/>
                    </a:srgbClr>
                  </a:outerShdw>
                </a:effectLst>
                <a:latin typeface="Gill Sans MT Condensed" pitchFamily="34" charset="0"/>
                <a:ea typeface="+mj-ea"/>
                <a:cs typeface="+mj-cs"/>
              </a:rPr>
              <a:t>invisible</a:t>
            </a:r>
            <a:r>
              <a:rPr lang="en-US" sz="5400" b="1" cap="all" dirty="0" smtClean="0">
                <a:effectLst>
                  <a:outerShdw blurRad="38100" dist="38100" dir="2700000" algn="tl">
                    <a:srgbClr val="000000">
                      <a:alpha val="43137"/>
                    </a:srgbClr>
                  </a:outerShdw>
                </a:effectLst>
                <a:latin typeface="Gill Sans MT Condensed" pitchFamily="34" charset="0"/>
                <a:ea typeface="+mj-ea"/>
                <a:cs typeface="+mj-cs"/>
              </a:rPr>
              <a:t> hand</a:t>
            </a:r>
          </a:p>
        </p:txBody>
      </p:sp>
      <p:sp>
        <p:nvSpPr>
          <p:cNvPr id="4" name="Date Placeholder 2"/>
          <p:cNvSpPr>
            <a:spLocks noGrp="1"/>
          </p:cNvSpPr>
          <p:nvPr>
            <p:ph type="dt" sz="half" idx="10"/>
          </p:nvPr>
        </p:nvSpPr>
        <p:spPr>
          <a:xfrm>
            <a:off x="457200" y="6356350"/>
            <a:ext cx="381000" cy="365125"/>
          </a:xfrm>
          <a:prstGeom prst="rect">
            <a:avLst/>
          </a:prstGeom>
        </p:spPr>
        <p:txBody>
          <a:bodyPr/>
          <a:lstStyle>
            <a:lvl1pPr>
              <a:defRPr>
                <a:cs typeface="Arial" charset="0"/>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r>
              <a:rPr lang="en-US"/>
              <a:t>Copyright 2012 Worth Publishers</a:t>
            </a:r>
          </a:p>
        </p:txBody>
      </p:sp>
      <p:sp>
        <p:nvSpPr>
          <p:cNvPr id="6" name="Slide Number Placeholder 4"/>
          <p:cNvSpPr>
            <a:spLocks noGrp="1"/>
          </p:cNvSpPr>
          <p:nvPr>
            <p:ph type="sldNum" sz="quarter" idx="12"/>
          </p:nvPr>
        </p:nvSpPr>
        <p:spPr/>
        <p:txBody>
          <a:bodyPr/>
          <a:lstStyle>
            <a:lvl1pPr>
              <a:defRPr/>
            </a:lvl1pPr>
          </a:lstStyle>
          <a:p>
            <a:pPr>
              <a:defRPr/>
            </a:pPr>
            <a:fld id="{80DF7172-447C-4FFD-8B7E-2CA1ED3B9C62}" type="slidenum">
              <a:rPr lang="en-US"/>
              <a:pPr>
                <a:defRPr/>
              </a:pPr>
              <a:t>‹#›</a:t>
            </a:fld>
            <a:endParaRPr lang="en-US"/>
          </a:p>
        </p:txBody>
      </p:sp>
    </p:spTree>
    <p:extLst>
      <p:ext uri="{BB962C8B-B14F-4D97-AF65-F5344CB8AC3E}">
        <p14:creationId xmlns:p14="http://schemas.microsoft.com/office/powerpoint/2010/main" val="178737566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72DE238-8C7F-4781-A033-FD1F0C18233A}"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46230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28FC666-8B1D-40BD-841B-5B5C9F551CF5}"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2155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C0319E0-6290-4384-B3DE-9F0566BE8404}"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08196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48F51D35-54BA-40C1-A8F1-8940B7261C40}"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71102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BF22CC17-46FF-4ACA-8EAF-299E24A32F5F}"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6990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DAE26EA-5162-47AA-BF78-BB3D43A764E3}"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133388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3E03CCC-A002-4142-942E-39BD6A65267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59652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8FEEAE3-A0CE-42F4-B197-D6EBE5EC9CBD}"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extLst>
      <p:ext uri="{BB962C8B-B14F-4D97-AF65-F5344CB8AC3E}">
        <p14:creationId xmlns:p14="http://schemas.microsoft.com/office/powerpoint/2010/main" val="37205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819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319069AB-DEB9-48DF-8D3E-1EC50B78DBF4}" type="slidenum">
              <a:rPr lang="en-US"/>
              <a:pPr/>
              <a:t>‹#›</a:t>
            </a:fld>
            <a:endParaRPr lang="en-US"/>
          </a:p>
        </p:txBody>
      </p:sp>
      <p:grpSp>
        <p:nvGrpSpPr>
          <p:cNvPr id="8196" name="Group 4"/>
          <p:cNvGrpSpPr>
            <a:grpSpLocks/>
          </p:cNvGrpSpPr>
          <p:nvPr/>
        </p:nvGrpSpPr>
        <p:grpSpPr bwMode="auto">
          <a:xfrm>
            <a:off x="0" y="0"/>
            <a:ext cx="9144000" cy="546100"/>
            <a:chOff x="0" y="0"/>
            <a:chExt cx="5760" cy="344"/>
          </a:xfrm>
        </p:grpSpPr>
        <p:sp>
          <p:nvSpPr>
            <p:cNvPr id="819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pitchFamily="18" charset="0"/>
              </a:endParaRPr>
            </a:p>
          </p:txBody>
        </p:sp>
        <p:sp>
          <p:nvSpPr>
            <p:cNvPr id="819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199"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0"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1"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2"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8203"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204"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8205"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grpSp>
      <p:sp>
        <p:nvSpPr>
          <p:cNvPr id="8206"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7"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0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defRPr>
      </a:lvl2pPr>
      <a:lvl3pPr algn="l" rtl="0" fontAlgn="base">
        <a:spcBef>
          <a:spcPct val="0"/>
        </a:spcBef>
        <a:spcAft>
          <a:spcPct val="0"/>
        </a:spcAft>
        <a:defRPr sz="4400">
          <a:solidFill>
            <a:schemeClr val="tx1"/>
          </a:solidFill>
          <a:latin typeface="Arial" charset="0"/>
        </a:defRPr>
      </a:lvl3pPr>
      <a:lvl4pPr algn="l" rtl="0" fontAlgn="base">
        <a:spcBef>
          <a:spcPct val="0"/>
        </a:spcBef>
        <a:spcAft>
          <a:spcPct val="0"/>
        </a:spcAft>
        <a:defRPr sz="4400">
          <a:solidFill>
            <a:schemeClr val="tx1"/>
          </a:solidFill>
          <a:latin typeface="Arial" charset="0"/>
        </a:defRPr>
      </a:lvl4pPr>
      <a:lvl5pPr algn="l" rtl="0" fontAlgn="base">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a:t>
            </a:r>
            <a:r>
              <a:rPr lang="en-US" dirty="0" smtClean="0"/>
              <a:t>4</a:t>
            </a:r>
            <a:endParaRPr lang="en-US" dirty="0"/>
          </a:p>
        </p:txBody>
      </p:sp>
      <p:sp>
        <p:nvSpPr>
          <p:cNvPr id="3075" name="Rectangle 3"/>
          <p:cNvSpPr>
            <a:spLocks noGrp="1" noChangeArrowheads="1"/>
          </p:cNvSpPr>
          <p:nvPr>
            <p:ph type="subTitle" idx="1"/>
          </p:nvPr>
        </p:nvSpPr>
        <p:spPr/>
        <p:txBody>
          <a:bodyPr/>
          <a:lstStyle/>
          <a:p>
            <a:r>
              <a:rPr lang="en-US" dirty="0" smtClean="0"/>
              <a:t>Economic Efficiency and Government Price Setting</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buFont typeface="Wingdings" pitchFamily="2" charset="2"/>
              <a:buNone/>
            </a:pPr>
            <a:r>
              <a:rPr lang="en-US" sz="2000" dirty="0" smtClean="0"/>
              <a:t>Producer Surplus from selling tea:</a:t>
            </a:r>
            <a:endParaRPr lang="en-US" sz="2000" dirty="0"/>
          </a:p>
        </p:txBody>
      </p:sp>
      <p:graphicFrame>
        <p:nvGraphicFramePr>
          <p:cNvPr id="15" name="Table 14"/>
          <p:cNvGraphicFramePr>
            <a:graphicFrameLocks noGrp="1"/>
          </p:cNvGraphicFramePr>
          <p:nvPr>
            <p:extLst>
              <p:ext uri="{D42A27DB-BD31-4B8C-83A1-F6EECF244321}">
                <p14:modId xmlns:p14="http://schemas.microsoft.com/office/powerpoint/2010/main" val="3594641994"/>
              </p:ext>
            </p:extLst>
          </p:nvPr>
        </p:nvGraphicFramePr>
        <p:xfrm>
          <a:off x="5257800" y="604290"/>
          <a:ext cx="3657600" cy="2788920"/>
        </p:xfrm>
        <a:graphic>
          <a:graphicData uri="http://schemas.openxmlformats.org/drawingml/2006/table">
            <a:tbl>
              <a:tblPr firstRow="1" bandRow="1">
                <a:tableStyleId>{5C22544A-7EE6-4342-B048-85BDC9FD1C3A}</a:tableStyleId>
              </a:tblPr>
              <a:tblGrid>
                <a:gridCol w="685800"/>
                <a:gridCol w="1066800"/>
                <a:gridCol w="914400"/>
                <a:gridCol w="990600"/>
              </a:tblGrid>
              <a:tr h="685800">
                <a:tc>
                  <a:txBody>
                    <a:bodyPr/>
                    <a:lstStyle/>
                    <a:p>
                      <a:endParaRPr lang="en-US" sz="1400" dirty="0"/>
                    </a:p>
                  </a:txBody>
                  <a:tcPr/>
                </a:tc>
                <a:tc>
                  <a:txBody>
                    <a:bodyPr/>
                    <a:lstStyle/>
                    <a:p>
                      <a:r>
                        <a:rPr lang="en-US" sz="1400" dirty="0" smtClean="0"/>
                        <a:t>Price Seller</a:t>
                      </a:r>
                      <a:r>
                        <a:rPr lang="en-US" sz="1400" baseline="0" dirty="0" smtClean="0"/>
                        <a:t> Receives</a:t>
                      </a:r>
                      <a:endParaRPr lang="en-US" sz="1400" dirty="0"/>
                    </a:p>
                  </a:txBody>
                  <a:tcPr/>
                </a:tc>
                <a:tc>
                  <a:txBody>
                    <a:bodyPr/>
                    <a:lstStyle/>
                    <a:p>
                      <a:r>
                        <a:rPr lang="en-US" sz="1400" dirty="0" smtClean="0"/>
                        <a:t>Marginal cost</a:t>
                      </a:r>
                      <a:endParaRPr lang="en-US" sz="1400" dirty="0"/>
                    </a:p>
                  </a:txBody>
                  <a:tcPr/>
                </a:tc>
                <a:tc>
                  <a:txBody>
                    <a:bodyPr/>
                    <a:lstStyle/>
                    <a:p>
                      <a:r>
                        <a:rPr lang="en-US" sz="1400" dirty="0" smtClean="0"/>
                        <a:t>Producer Surplus</a:t>
                      </a:r>
                      <a:endParaRPr lang="en-US" sz="1400" dirty="0"/>
                    </a:p>
                  </a:txBody>
                  <a:tcPr/>
                </a:tc>
              </a:tr>
              <a:tr h="685800">
                <a:tc>
                  <a:txBody>
                    <a:bodyPr/>
                    <a:lstStyle/>
                    <a:p>
                      <a:r>
                        <a:rPr lang="en-US" dirty="0" smtClean="0"/>
                        <a:t>1</a:t>
                      </a:r>
                      <a:r>
                        <a:rPr lang="en-US" baseline="30000" dirty="0" smtClean="0"/>
                        <a:t>st</a:t>
                      </a:r>
                      <a:r>
                        <a:rPr lang="en-US" dirty="0" smtClean="0"/>
                        <a:t> Cup</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685800">
                <a:tc>
                  <a:txBody>
                    <a:bodyPr/>
                    <a:lstStyle/>
                    <a:p>
                      <a:r>
                        <a:rPr lang="en-US" dirty="0" smtClean="0"/>
                        <a:t>2</a:t>
                      </a:r>
                      <a:r>
                        <a:rPr lang="en-US" baseline="30000" dirty="0" smtClean="0"/>
                        <a:t>nd</a:t>
                      </a:r>
                      <a:r>
                        <a:rPr lang="en-US" baseline="0" dirty="0" smtClean="0"/>
                        <a:t> Cup</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685800">
                <a:tc>
                  <a:txBody>
                    <a:bodyPr/>
                    <a:lstStyle/>
                    <a:p>
                      <a:r>
                        <a:rPr lang="en-US" dirty="0" smtClean="0"/>
                        <a:t>3</a:t>
                      </a:r>
                      <a:r>
                        <a:rPr lang="en-US" baseline="30000" dirty="0" smtClean="0"/>
                        <a:t>rd</a:t>
                      </a:r>
                      <a:r>
                        <a:rPr lang="en-US" dirty="0" smtClean="0"/>
                        <a:t> Cup</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6" name="Picture 2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7" name="Picture 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8" name="Picture 2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29" name="Picture 2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pic>
        <p:nvPicPr>
          <p:cNvPr id="30" name="Imagen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7199" y="1905000"/>
            <a:ext cx="4495801" cy="3737472"/>
          </a:xfrm>
          <a:prstGeom prst="rect">
            <a:avLst/>
          </a:prstGeom>
        </p:spPr>
      </p:pic>
    </p:spTree>
    <p:extLst>
      <p:ext uri="{BB962C8B-B14F-4D97-AF65-F5344CB8AC3E}">
        <p14:creationId xmlns:p14="http://schemas.microsoft.com/office/powerpoint/2010/main" val="4186052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750"/>
                                        <p:tgtEl>
                                          <p:spTgt spid="30"/>
                                        </p:tgtEl>
                                      </p:cBhvr>
                                    </p:animEffect>
                                  </p:childTnLst>
                                </p:cTn>
                              </p:par>
                            </p:childTnLst>
                          </p:cTn>
                        </p:par>
                        <p:par>
                          <p:cTn id="13" fill="hold">
                            <p:stCondLst>
                              <p:cond delay="125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750"/>
                                        <p:tgtEl>
                                          <p:spTgt spid="19"/>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750"/>
                                        <p:tgtEl>
                                          <p:spTgt spid="20"/>
                                        </p:tgtEl>
                                      </p:cBhvr>
                                    </p:animEffect>
                                  </p:childTnLst>
                                </p:cTn>
                              </p:par>
                            </p:childTnLst>
                          </p:cTn>
                        </p:par>
                        <p:par>
                          <p:cTn id="21" fill="hold">
                            <p:stCondLst>
                              <p:cond delay="2750"/>
                            </p:stCondLst>
                            <p:childTnLst>
                              <p:par>
                                <p:cTn id="22" presetID="22" presetClass="entr" presetSubtype="8"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750"/>
                                        <p:tgtEl>
                                          <p:spTgt spid="21"/>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750"/>
                                        <p:tgtEl>
                                          <p:spTgt spid="22"/>
                                        </p:tgtEl>
                                      </p:cBhvr>
                                    </p:animEffect>
                                  </p:childTnLst>
                                </p:cTn>
                              </p:par>
                            </p:childTnLst>
                          </p:cTn>
                        </p:par>
                        <p:par>
                          <p:cTn id="29" fill="hold">
                            <p:stCondLst>
                              <p:cond delay="4250"/>
                            </p:stCondLst>
                            <p:childTnLst>
                              <p:par>
                                <p:cTn id="30" presetID="22" presetClass="entr" presetSubtype="4"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750"/>
                                        <p:tgtEl>
                                          <p:spTgt spid="23"/>
                                        </p:tgtEl>
                                      </p:cBhvr>
                                    </p:animEffect>
                                  </p:childTnLst>
                                </p:cTn>
                              </p:par>
                            </p:childTnLst>
                          </p:cTn>
                        </p:par>
                        <p:par>
                          <p:cTn id="33" fill="hold">
                            <p:stCondLst>
                              <p:cond delay="5000"/>
                            </p:stCondLst>
                            <p:childTnLst>
                              <p:par>
                                <p:cTn id="34" presetID="2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750"/>
                                        <p:tgtEl>
                                          <p:spTgt spid="24"/>
                                        </p:tgtEl>
                                      </p:cBhvr>
                                    </p:animEffect>
                                  </p:childTnLst>
                                </p:cTn>
                              </p:par>
                            </p:childTnLst>
                          </p:cTn>
                        </p:par>
                        <p:par>
                          <p:cTn id="37" fill="hold">
                            <p:stCondLst>
                              <p:cond delay="5750"/>
                            </p:stCondLst>
                            <p:childTnLst>
                              <p:par>
                                <p:cTn id="38" presetID="22" presetClass="entr" presetSubtype="8"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750"/>
                                        <p:tgtEl>
                                          <p:spTgt spid="25"/>
                                        </p:tgtEl>
                                      </p:cBhvr>
                                    </p:animEffect>
                                  </p:childTnLst>
                                </p:cTn>
                              </p:par>
                            </p:childTnLst>
                          </p:cTn>
                        </p:par>
                        <p:par>
                          <p:cTn id="41" fill="hold">
                            <p:stCondLst>
                              <p:cond delay="6500"/>
                            </p:stCondLst>
                            <p:childTnLst>
                              <p:par>
                                <p:cTn id="42" presetID="22" presetClass="entr" presetSubtype="4"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750"/>
                                        <p:tgtEl>
                                          <p:spTgt spid="26"/>
                                        </p:tgtEl>
                                      </p:cBhvr>
                                    </p:animEffect>
                                  </p:childTnLst>
                                </p:cTn>
                              </p:par>
                            </p:childTnLst>
                          </p:cTn>
                        </p:par>
                        <p:par>
                          <p:cTn id="45" fill="hold">
                            <p:stCondLst>
                              <p:cond delay="7250"/>
                            </p:stCondLst>
                            <p:childTnLst>
                              <p:par>
                                <p:cTn id="46" presetID="22" presetClass="entr" presetSubtype="4"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750"/>
                                        <p:tgtEl>
                                          <p:spTgt spid="18"/>
                                        </p:tgtEl>
                                      </p:cBhvr>
                                    </p:animEffect>
                                  </p:childTnLst>
                                </p:cTn>
                              </p:par>
                            </p:childTnLst>
                          </p:cTn>
                        </p:par>
                        <p:par>
                          <p:cTn id="49" fill="hold">
                            <p:stCondLst>
                              <p:cond delay="8000"/>
                            </p:stCondLst>
                            <p:childTnLst>
                              <p:par>
                                <p:cTn id="50" presetID="22" presetClass="entr" presetSubtype="4"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750"/>
                                        <p:tgtEl>
                                          <p:spTgt spid="27"/>
                                        </p:tgtEl>
                                      </p:cBhvr>
                                    </p:animEffect>
                                  </p:childTnLst>
                                </p:cTn>
                              </p:par>
                            </p:childTnLst>
                          </p:cTn>
                        </p:par>
                        <p:par>
                          <p:cTn id="53" fill="hold">
                            <p:stCondLst>
                              <p:cond delay="8750"/>
                            </p:stCondLst>
                            <p:childTnLst>
                              <p:par>
                                <p:cTn id="54" presetID="22" presetClass="entr" presetSubtype="4"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750"/>
                                        <p:tgtEl>
                                          <p:spTgt spid="17"/>
                                        </p:tgtEl>
                                      </p:cBhvr>
                                    </p:animEffect>
                                  </p:childTnLst>
                                </p:cTn>
                              </p:par>
                            </p:childTnLst>
                          </p:cTn>
                        </p:par>
                        <p:par>
                          <p:cTn id="57" fill="hold">
                            <p:stCondLst>
                              <p:cond delay="9500"/>
                            </p:stCondLst>
                            <p:childTnLst>
                              <p:par>
                                <p:cTn id="58" presetID="22" presetClass="entr" presetSubtype="4" fill="hold"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750"/>
                                        <p:tgtEl>
                                          <p:spTgt spid="28"/>
                                        </p:tgtEl>
                                      </p:cBhvr>
                                    </p:animEffect>
                                  </p:childTnLst>
                                </p:cTn>
                              </p:par>
                            </p:childTnLst>
                          </p:cTn>
                        </p:par>
                        <p:par>
                          <p:cTn id="61" fill="hold">
                            <p:stCondLst>
                              <p:cond delay="10250"/>
                            </p:stCondLst>
                            <p:childTnLst>
                              <p:par>
                                <p:cTn id="62" presetID="22" presetClass="entr" presetSubtype="4"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750"/>
                                        <p:tgtEl>
                                          <p:spTgt spid="16"/>
                                        </p:tgtEl>
                                      </p:cBhvr>
                                    </p:animEffect>
                                  </p:childTnLst>
                                </p:cTn>
                              </p:par>
                            </p:childTnLst>
                          </p:cTn>
                        </p:par>
                        <p:par>
                          <p:cTn id="65" fill="hold">
                            <p:stCondLst>
                              <p:cond delay="11000"/>
                            </p:stCondLst>
                            <p:childTnLst>
                              <p:par>
                                <p:cTn id="66" presetID="22" presetClass="entr" presetSubtype="4" fill="hold"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hidden="1"/>
          <p:cNvSpPr>
            <a:spLocks noGrp="1" noChangeArrowheads="1"/>
          </p:cNvSpPr>
          <p:nvPr>
            <p:ph type="title"/>
          </p:nvPr>
        </p:nvSpPr>
        <p:spPr>
          <a:xfrm>
            <a:off x="666750" y="0"/>
            <a:ext cx="4943475" cy="992188"/>
          </a:xfrm>
          <a:noFill/>
        </p:spPr>
        <p:txBody>
          <a:bodyPr/>
          <a:lstStyle/>
          <a:p>
            <a:pPr eaLnBrk="1" hangingPunct="1"/>
            <a:r>
              <a:rPr lang="en-US" dirty="0" smtClean="0">
                <a:solidFill>
                  <a:srgbClr val="0064B3"/>
                </a:solidFill>
              </a:rPr>
              <a:t>Consumer Surplus and Producer Surplus</a:t>
            </a:r>
          </a:p>
        </p:txBody>
      </p:sp>
      <p:sp>
        <p:nvSpPr>
          <p:cNvPr id="10243" name="Text Box 5" hidden="1"/>
          <p:cNvSpPr txBox="1">
            <a:spLocks noChangeArrowheads="1"/>
          </p:cNvSpPr>
          <p:nvPr/>
        </p:nvSpPr>
        <p:spPr bwMode="auto">
          <a:xfrm>
            <a:off x="666750" y="992188"/>
            <a:ext cx="82518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2200" b="1" dirty="0">
                <a:solidFill>
                  <a:schemeClr val="tx1"/>
                </a:solidFill>
              </a:rPr>
              <a:t>Consumer Surplus</a:t>
            </a:r>
          </a:p>
        </p:txBody>
      </p:sp>
      <p:sp>
        <p:nvSpPr>
          <p:cNvPr id="926726" name="Text Box 6" hidden="1"/>
          <p:cNvSpPr txBox="1">
            <a:spLocks noChangeArrowheads="1"/>
          </p:cNvSpPr>
          <p:nvPr/>
        </p:nvSpPr>
        <p:spPr bwMode="auto">
          <a:xfrm>
            <a:off x="666750" y="1512888"/>
            <a:ext cx="16954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4-3</a:t>
            </a:r>
          </a:p>
        </p:txBody>
      </p:sp>
      <p:sp>
        <p:nvSpPr>
          <p:cNvPr id="926727" name="Text Box 7"/>
          <p:cNvSpPr txBox="1">
            <a:spLocks noChangeArrowheads="1"/>
          </p:cNvSpPr>
          <p:nvPr/>
        </p:nvSpPr>
        <p:spPr bwMode="auto">
          <a:xfrm>
            <a:off x="385082" y="670832"/>
            <a:ext cx="7438118" cy="400110"/>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2000" b="1" dirty="0">
                <a:solidFill>
                  <a:schemeClr val="tx1"/>
                </a:solidFill>
              </a:rPr>
              <a:t>Total </a:t>
            </a:r>
            <a:r>
              <a:rPr lang="en-US" sz="2000" b="1" dirty="0" smtClean="0">
                <a:solidFill>
                  <a:schemeClr val="tx1"/>
                </a:solidFill>
              </a:rPr>
              <a:t>Producer </a:t>
            </a:r>
            <a:r>
              <a:rPr lang="en-US" sz="2000" b="1" dirty="0">
                <a:solidFill>
                  <a:schemeClr val="tx1"/>
                </a:solidFill>
              </a:rPr>
              <a:t>Surplus in the Market for Chai Tea</a:t>
            </a:r>
          </a:p>
        </p:txBody>
      </p:sp>
      <p:sp>
        <p:nvSpPr>
          <p:cNvPr id="926728" name="Text Box 8" hidden="1"/>
          <p:cNvSpPr txBox="1">
            <a:spLocks noChangeArrowheads="1"/>
          </p:cNvSpPr>
          <p:nvPr/>
        </p:nvSpPr>
        <p:spPr bwMode="auto">
          <a:xfrm>
            <a:off x="666750" y="2332038"/>
            <a:ext cx="28400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200"/>
              <a:t>The demand curve tells us that most buyers of chai tea would have been willing to pay more than the market price of $2.00.</a:t>
            </a:r>
          </a:p>
          <a:p>
            <a:pPr eaLnBrk="1" hangingPunct="1"/>
            <a:r>
              <a:rPr lang="en-US" sz="1200"/>
              <a:t>For each buyer, consumer surplus is equal to the difference between the highest price he or she is willing to pay and the market price actually paid.</a:t>
            </a:r>
          </a:p>
          <a:p>
            <a:pPr eaLnBrk="1" hangingPunct="1"/>
            <a:r>
              <a:rPr lang="en-US" sz="1200"/>
              <a:t>Therefore, the total amount of consumer surplus in the market for chai tea is equal to the area below the demand curve and above the market price. Consumer surplus represents the benefit to consumers in excess of the price they paid to purchase the product.</a:t>
            </a:r>
          </a:p>
        </p:txBody>
      </p:sp>
      <p:pic>
        <p:nvPicPr>
          <p:cNvPr id="926730" name="Picture 10" descr="Fig4-3-ppt-4" hidden="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2" name="Picture 12" descr="Fig4-3-ppt-2" hidd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3" name="Picture 13" descr="Fig4-3-ppt-3"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4" name="Picture 14" descr="Fig4-3-ppt-5" hidde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10252"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a:solidFill>
                  <a:schemeClr val="bg1"/>
                </a:solidFill>
              </a:rPr>
              <a:t>4.1 LEARNING</a:t>
            </a:r>
            <a:r>
              <a:rPr lang="en-US" sz="1400">
                <a:solidFill>
                  <a:schemeClr val="bg1"/>
                </a:solidFill>
              </a:rPr>
              <a:t> OBJECTIVE</a:t>
            </a:r>
            <a:endParaRPr lang="en-US" sz="1400" b="1">
              <a:solidFill>
                <a:schemeClr val="bg1"/>
              </a:solidFill>
            </a:endParaRPr>
          </a:p>
        </p:txBody>
      </p:sp>
      <p:pic>
        <p:nvPicPr>
          <p:cNvPr id="14" name="Picture 13" descr="Fig4-3-ppt-1.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842" y="1664266"/>
            <a:ext cx="7130459"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p:nvCxnSpPr>
        <p:spPr bwMode="auto">
          <a:xfrm flipV="1">
            <a:off x="1752600" y="2362200"/>
            <a:ext cx="4648200" cy="25146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1752600" y="3276600"/>
            <a:ext cx="2971800" cy="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724400" y="3276600"/>
            <a:ext cx="0" cy="22098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6553200" y="1981200"/>
            <a:ext cx="954107" cy="369332"/>
          </a:xfrm>
          <a:prstGeom prst="rect">
            <a:avLst/>
          </a:prstGeom>
          <a:noFill/>
        </p:spPr>
        <p:txBody>
          <a:bodyPr wrap="none" rtlCol="0">
            <a:spAutoFit/>
          </a:bodyPr>
          <a:lstStyle/>
          <a:p>
            <a:r>
              <a:rPr lang="en-US" b="1" dirty="0" smtClean="0"/>
              <a:t>Supply</a:t>
            </a:r>
            <a:endParaRPr lang="en-US" b="1" dirty="0"/>
          </a:p>
        </p:txBody>
      </p:sp>
    </p:spTree>
    <p:extLst>
      <p:ext uri="{BB962C8B-B14F-4D97-AF65-F5344CB8AC3E}">
        <p14:creationId xmlns:p14="http://schemas.microsoft.com/office/powerpoint/2010/main" val="10423159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6726"/>
                                        </p:tgtEl>
                                        <p:attrNameLst>
                                          <p:attrName>style.visibility</p:attrName>
                                        </p:attrNameLst>
                                      </p:cBhvr>
                                      <p:to>
                                        <p:strVal val="visible"/>
                                      </p:to>
                                    </p:set>
                                    <p:animEffect transition="in" filter="wipe(left)">
                                      <p:cBhvr>
                                        <p:cTn id="7" dur="500"/>
                                        <p:tgtEl>
                                          <p:spTgt spid="9267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6727"/>
                                        </p:tgtEl>
                                        <p:attrNameLst>
                                          <p:attrName>style.visibility</p:attrName>
                                        </p:attrNameLst>
                                      </p:cBhvr>
                                      <p:to>
                                        <p:strVal val="visible"/>
                                      </p:to>
                                    </p:set>
                                    <p:animEffect transition="in" filter="wipe(left)">
                                      <p:cBhvr>
                                        <p:cTn id="11" dur="500"/>
                                        <p:tgtEl>
                                          <p:spTgt spid="9267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6728">
                                            <p:txEl>
                                              <p:pRg st="0" end="0"/>
                                            </p:txEl>
                                          </p:spTgt>
                                        </p:tgtEl>
                                        <p:attrNameLst>
                                          <p:attrName>style.visibility</p:attrName>
                                        </p:attrNameLst>
                                      </p:cBhvr>
                                      <p:to>
                                        <p:strVal val="visible"/>
                                      </p:to>
                                    </p:set>
                                    <p:animEffect transition="in" filter="wipe(left)">
                                      <p:cBhvr>
                                        <p:cTn id="15" dur="500"/>
                                        <p:tgtEl>
                                          <p:spTgt spid="926728">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6732"/>
                                        </p:tgtEl>
                                        <p:attrNameLst>
                                          <p:attrName>style.visibility</p:attrName>
                                        </p:attrNameLst>
                                      </p:cBhvr>
                                      <p:to>
                                        <p:strVal val="visible"/>
                                      </p:to>
                                    </p:set>
                                    <p:animEffect transition="in" filter="wipe(left)">
                                      <p:cBhvr>
                                        <p:cTn id="23" dur="500"/>
                                        <p:tgtEl>
                                          <p:spTgt spid="92673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26733"/>
                                        </p:tgtEl>
                                        <p:attrNameLst>
                                          <p:attrName>style.visibility</p:attrName>
                                        </p:attrNameLst>
                                      </p:cBhvr>
                                      <p:to>
                                        <p:strVal val="visible"/>
                                      </p:to>
                                    </p:set>
                                    <p:animEffect transition="in" filter="wipe(left)">
                                      <p:cBhvr>
                                        <p:cTn id="27" dur="500"/>
                                        <p:tgtEl>
                                          <p:spTgt spid="926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6728">
                                            <p:txEl>
                                              <p:pRg st="1" end="1"/>
                                            </p:txEl>
                                          </p:spTgt>
                                        </p:tgtEl>
                                        <p:attrNameLst>
                                          <p:attrName>style.visibility</p:attrName>
                                        </p:attrNameLst>
                                      </p:cBhvr>
                                      <p:to>
                                        <p:strVal val="visible"/>
                                      </p:to>
                                    </p:set>
                                    <p:animEffect transition="in" filter="wipe(left)">
                                      <p:cBhvr>
                                        <p:cTn id="32" dur="500"/>
                                        <p:tgtEl>
                                          <p:spTgt spid="92672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6728">
                                            <p:txEl>
                                              <p:pRg st="2" end="2"/>
                                            </p:txEl>
                                          </p:spTgt>
                                        </p:tgtEl>
                                        <p:attrNameLst>
                                          <p:attrName>style.visibility</p:attrName>
                                        </p:attrNameLst>
                                      </p:cBhvr>
                                      <p:to>
                                        <p:strVal val="visible"/>
                                      </p:to>
                                    </p:set>
                                    <p:animEffect transition="in" filter="wipe(left)">
                                      <p:cBhvr>
                                        <p:cTn id="37" dur="500"/>
                                        <p:tgtEl>
                                          <p:spTgt spid="926728">
                                            <p:txEl>
                                              <p:pRg st="2" end="2"/>
                                            </p:txEl>
                                          </p:spTgt>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926730"/>
                                        </p:tgtEl>
                                        <p:attrNameLst>
                                          <p:attrName>style.visibility</p:attrName>
                                        </p:attrNameLst>
                                      </p:cBhvr>
                                      <p:to>
                                        <p:strVal val="visible"/>
                                      </p:to>
                                    </p:set>
                                    <p:animEffect transition="in" filter="wipe(left)">
                                      <p:cBhvr>
                                        <p:cTn id="41" dur="1000"/>
                                        <p:tgtEl>
                                          <p:spTgt spid="926730"/>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926734"/>
                                        </p:tgtEl>
                                        <p:attrNameLst>
                                          <p:attrName>style.visibility</p:attrName>
                                        </p:attrNameLst>
                                      </p:cBhvr>
                                      <p:to>
                                        <p:strVal val="visible"/>
                                      </p:to>
                                    </p:set>
                                    <p:animEffect transition="in" filter="wipe(right)">
                                      <p:cBhvr>
                                        <p:cTn id="45" dur="1000"/>
                                        <p:tgtEl>
                                          <p:spTgt spid="926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6" grpId="0"/>
      <p:bldP spid="926727" grpId="0" animBg="1"/>
      <p:bldP spid="92672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buFont typeface="Wingdings" pitchFamily="2" charset="2"/>
              <a:buNone/>
            </a:pPr>
            <a:r>
              <a:rPr lang="en-US" sz="2000" dirty="0" smtClean="0"/>
              <a:t>Now we focus on the </a:t>
            </a:r>
            <a:r>
              <a:rPr lang="en-US" sz="2000" u="sng" dirty="0" smtClean="0"/>
              <a:t>net benefit to society as a whole</a:t>
            </a:r>
            <a:r>
              <a:rPr lang="en-US" sz="2000" dirty="0" smtClean="0"/>
              <a:t>.  Who is part of society?</a:t>
            </a:r>
          </a:p>
          <a:p>
            <a:pPr marL="609600" indent="-609600">
              <a:buFont typeface="Wingdings" pitchFamily="2" charset="2"/>
              <a:buNone/>
            </a:pPr>
            <a:endParaRPr lang="en-US" sz="2000" dirty="0" smtClean="0"/>
          </a:p>
          <a:p>
            <a:pPr marL="609600" indent="-609600">
              <a:buFont typeface="Wingdings" pitchFamily="2" charset="2"/>
              <a:buNone/>
            </a:pPr>
            <a:r>
              <a:rPr lang="en-US" sz="2000" dirty="0" smtClean="0"/>
              <a:t>Consumers</a:t>
            </a:r>
          </a:p>
          <a:p>
            <a:pPr marL="609600" indent="-609600">
              <a:buFont typeface="Wingdings" pitchFamily="2" charset="2"/>
              <a:buNone/>
            </a:pPr>
            <a:endParaRPr lang="en-US" sz="2000" dirty="0" smtClean="0"/>
          </a:p>
          <a:p>
            <a:pPr marL="609600" indent="-609600">
              <a:buFont typeface="Wingdings" pitchFamily="2" charset="2"/>
              <a:buNone/>
            </a:pPr>
            <a:endParaRPr lang="en-US" sz="2000" dirty="0"/>
          </a:p>
          <a:p>
            <a:pPr marL="609600" indent="-609600">
              <a:buFont typeface="Wingdings" pitchFamily="2" charset="2"/>
              <a:buNone/>
            </a:pPr>
            <a:r>
              <a:rPr lang="en-US" sz="2000" dirty="0" smtClean="0"/>
              <a:t>Producers</a:t>
            </a:r>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r>
              <a:rPr lang="en-US" sz="2000" b="1" dirty="0" smtClean="0"/>
              <a:t>Total Economic Surplus </a:t>
            </a:r>
            <a:r>
              <a:rPr lang="en-US" sz="2000" dirty="0" smtClean="0"/>
              <a:t>is the surplus to accrues to all members of society.  In simple competitive markets it is equal to:</a:t>
            </a:r>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r>
              <a:rPr lang="en-US" sz="2400" i="1" dirty="0" smtClean="0"/>
              <a:t>Key Question:  Does a competitive market maximize total economic surplus?</a:t>
            </a:r>
          </a:p>
        </p:txBody>
      </p:sp>
    </p:spTree>
    <p:extLst>
      <p:ext uri="{BB962C8B-B14F-4D97-AF65-F5344CB8AC3E}">
        <p14:creationId xmlns:p14="http://schemas.microsoft.com/office/powerpoint/2010/main" val="141379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anim calcmode="lin" valueType="num">
                                      <p:cBhvr additive="base">
                                        <p:cTn id="19"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8" end="8"/>
                                            </p:txEl>
                                          </p:spTgt>
                                        </p:tgtEl>
                                        <p:attrNameLst>
                                          <p:attrName>style.visibility</p:attrName>
                                        </p:attrNameLst>
                                      </p:cBhvr>
                                      <p:to>
                                        <p:strVal val="visible"/>
                                      </p:to>
                                    </p:set>
                                    <p:anim calcmode="lin" valueType="num">
                                      <p:cBhvr additive="base">
                                        <p:cTn id="2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11" end="11"/>
                                            </p:txEl>
                                          </p:spTgt>
                                        </p:tgtEl>
                                        <p:attrNameLst>
                                          <p:attrName>style.visibility</p:attrName>
                                        </p:attrNameLst>
                                      </p:cBhvr>
                                      <p:to>
                                        <p:strVal val="visible"/>
                                      </p:to>
                                    </p:set>
                                    <p:anim calcmode="lin" valueType="num">
                                      <p:cBhvr additive="base">
                                        <p:cTn id="31"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hidden="1"/>
          <p:cNvSpPr>
            <a:spLocks noGrp="1" noChangeArrowheads="1"/>
          </p:cNvSpPr>
          <p:nvPr>
            <p:ph type="title"/>
          </p:nvPr>
        </p:nvSpPr>
        <p:spPr>
          <a:xfrm>
            <a:off x="666750" y="0"/>
            <a:ext cx="4943475" cy="992188"/>
          </a:xfrm>
          <a:noFill/>
        </p:spPr>
        <p:txBody>
          <a:bodyPr/>
          <a:lstStyle/>
          <a:p>
            <a:pPr eaLnBrk="1" hangingPunct="1"/>
            <a:r>
              <a:rPr lang="en-US" dirty="0" smtClean="0">
                <a:solidFill>
                  <a:srgbClr val="0064B3"/>
                </a:solidFill>
              </a:rPr>
              <a:t>Consumer Surplus and Producer Surplus</a:t>
            </a:r>
          </a:p>
        </p:txBody>
      </p:sp>
      <p:sp>
        <p:nvSpPr>
          <p:cNvPr id="10243" name="Text Box 5" hidden="1"/>
          <p:cNvSpPr txBox="1">
            <a:spLocks noChangeArrowheads="1"/>
          </p:cNvSpPr>
          <p:nvPr/>
        </p:nvSpPr>
        <p:spPr bwMode="auto">
          <a:xfrm>
            <a:off x="666750" y="992188"/>
            <a:ext cx="82518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2200" b="1" dirty="0">
                <a:solidFill>
                  <a:schemeClr val="tx1"/>
                </a:solidFill>
              </a:rPr>
              <a:t>Consumer Surplus</a:t>
            </a:r>
          </a:p>
        </p:txBody>
      </p:sp>
      <p:sp>
        <p:nvSpPr>
          <p:cNvPr id="926726" name="Text Box 6" hidden="1"/>
          <p:cNvSpPr txBox="1">
            <a:spLocks noChangeArrowheads="1"/>
          </p:cNvSpPr>
          <p:nvPr/>
        </p:nvSpPr>
        <p:spPr bwMode="auto">
          <a:xfrm>
            <a:off x="666750" y="1512888"/>
            <a:ext cx="16954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4-3</a:t>
            </a:r>
          </a:p>
        </p:txBody>
      </p:sp>
      <p:sp>
        <p:nvSpPr>
          <p:cNvPr id="926727" name="Text Box 7"/>
          <p:cNvSpPr txBox="1">
            <a:spLocks noChangeArrowheads="1"/>
          </p:cNvSpPr>
          <p:nvPr/>
        </p:nvSpPr>
        <p:spPr bwMode="auto">
          <a:xfrm>
            <a:off x="1380709" y="670832"/>
            <a:ext cx="6311316" cy="400110"/>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2000" b="1" i="1" u="sng" dirty="0">
                <a:solidFill>
                  <a:schemeClr val="tx1"/>
                </a:solidFill>
              </a:rPr>
              <a:t>Total </a:t>
            </a:r>
            <a:r>
              <a:rPr lang="en-US" sz="2000" b="1" i="1" u="sng" dirty="0" smtClean="0">
                <a:solidFill>
                  <a:schemeClr val="tx1"/>
                </a:solidFill>
              </a:rPr>
              <a:t>Economic Surplus</a:t>
            </a:r>
            <a:r>
              <a:rPr lang="en-US" sz="2000" b="1" i="1" dirty="0" smtClean="0">
                <a:solidFill>
                  <a:schemeClr val="tx1"/>
                </a:solidFill>
              </a:rPr>
              <a:t> </a:t>
            </a:r>
            <a:r>
              <a:rPr lang="en-US" sz="2000" b="1" dirty="0">
                <a:solidFill>
                  <a:schemeClr val="tx1"/>
                </a:solidFill>
              </a:rPr>
              <a:t>in the Market for Chai Tea</a:t>
            </a:r>
          </a:p>
        </p:txBody>
      </p:sp>
      <p:sp>
        <p:nvSpPr>
          <p:cNvPr id="926728" name="Text Box 8" hidden="1"/>
          <p:cNvSpPr txBox="1">
            <a:spLocks noChangeArrowheads="1"/>
          </p:cNvSpPr>
          <p:nvPr/>
        </p:nvSpPr>
        <p:spPr bwMode="auto">
          <a:xfrm>
            <a:off x="666750" y="2332038"/>
            <a:ext cx="28400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200"/>
              <a:t>The demand curve tells us that most buyers of chai tea would have been willing to pay more than the market price of $2.00.</a:t>
            </a:r>
          </a:p>
          <a:p>
            <a:pPr eaLnBrk="1" hangingPunct="1"/>
            <a:r>
              <a:rPr lang="en-US" sz="1200"/>
              <a:t>For each buyer, consumer surplus is equal to the difference between the highest price he or she is willing to pay and the market price actually paid.</a:t>
            </a:r>
          </a:p>
          <a:p>
            <a:pPr eaLnBrk="1" hangingPunct="1"/>
            <a:r>
              <a:rPr lang="en-US" sz="1200"/>
              <a:t>Therefore, the total amount of consumer surplus in the market for chai tea is equal to the area below the demand curve and above the market price. Consumer surplus represents the benefit to consumers in excess of the price they paid to purchase the product.</a:t>
            </a:r>
          </a:p>
        </p:txBody>
      </p:sp>
      <p:pic>
        <p:nvPicPr>
          <p:cNvPr id="926730" name="Picture 10" descr="Fig4-3-ppt-4" hidden="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2" name="Picture 12" descr="Fig4-3-ppt-2" hidden="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3" name="Picture 13" descr="Fig4-3-ppt-3"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4" name="Picture 14" descr="Fig4-3-ppt-5" hidde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10252"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a:solidFill>
                  <a:schemeClr val="bg1"/>
                </a:solidFill>
              </a:rPr>
              <a:t>4.1 LEARNING</a:t>
            </a:r>
            <a:r>
              <a:rPr lang="en-US" sz="1400">
                <a:solidFill>
                  <a:schemeClr val="bg1"/>
                </a:solidFill>
              </a:rPr>
              <a:t> OBJECTIVE</a:t>
            </a:r>
            <a:endParaRPr lang="en-US" sz="1400" b="1">
              <a:solidFill>
                <a:schemeClr val="bg1"/>
              </a:solidFill>
            </a:endParaRPr>
          </a:p>
        </p:txBody>
      </p:sp>
      <p:pic>
        <p:nvPicPr>
          <p:cNvPr id="14" name="Picture 13" descr="Fig4-3-ppt-1.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842" y="1664266"/>
            <a:ext cx="7130459"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p:nvPr/>
        </p:nvCxnSpPr>
        <p:spPr bwMode="auto">
          <a:xfrm flipV="1">
            <a:off x="1780041" y="4114800"/>
            <a:ext cx="3934959" cy="11467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1780041" y="4495800"/>
            <a:ext cx="2639559" cy="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419600" y="4495800"/>
            <a:ext cx="0" cy="990600"/>
          </a:xfrm>
          <a:prstGeom prst="line">
            <a:avLst/>
          </a:prstGeom>
          <a:solidFill>
            <a:schemeClr val="accent1"/>
          </a:solidFill>
          <a:ln w="952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867400" y="3778227"/>
            <a:ext cx="954107" cy="369332"/>
          </a:xfrm>
          <a:prstGeom prst="rect">
            <a:avLst/>
          </a:prstGeom>
          <a:noFill/>
        </p:spPr>
        <p:txBody>
          <a:bodyPr wrap="none" rtlCol="0">
            <a:spAutoFit/>
          </a:bodyPr>
          <a:lstStyle/>
          <a:p>
            <a:r>
              <a:rPr lang="en-US" b="1" dirty="0" smtClean="0"/>
              <a:t>Supply</a:t>
            </a:r>
            <a:endParaRPr lang="en-US" b="1" dirty="0"/>
          </a:p>
        </p:txBody>
      </p:sp>
      <p:cxnSp>
        <p:nvCxnSpPr>
          <p:cNvPr id="4" name="Straight Connector 3"/>
          <p:cNvCxnSpPr/>
          <p:nvPr/>
        </p:nvCxnSpPr>
        <p:spPr bwMode="auto">
          <a:xfrm>
            <a:off x="1780041" y="2350532"/>
            <a:ext cx="3706359" cy="29834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5638800" y="5093529"/>
            <a:ext cx="1095172" cy="369332"/>
          </a:xfrm>
          <a:prstGeom prst="rect">
            <a:avLst/>
          </a:prstGeom>
          <a:noFill/>
        </p:spPr>
        <p:txBody>
          <a:bodyPr wrap="none" rtlCol="0">
            <a:spAutoFit/>
          </a:bodyPr>
          <a:lstStyle/>
          <a:p>
            <a:r>
              <a:rPr lang="en-US" b="1" dirty="0" smtClean="0"/>
              <a:t>Demand</a:t>
            </a:r>
            <a:endParaRPr lang="en-US" b="1" dirty="0"/>
          </a:p>
        </p:txBody>
      </p:sp>
      <p:sp>
        <p:nvSpPr>
          <p:cNvPr id="27" name="TextBox 26"/>
          <p:cNvSpPr txBox="1"/>
          <p:nvPr/>
        </p:nvSpPr>
        <p:spPr>
          <a:xfrm>
            <a:off x="3942546" y="5638800"/>
            <a:ext cx="889987" cy="369332"/>
          </a:xfrm>
          <a:prstGeom prst="rect">
            <a:avLst/>
          </a:prstGeom>
          <a:noFill/>
        </p:spPr>
        <p:txBody>
          <a:bodyPr wrap="none" rtlCol="0">
            <a:spAutoFit/>
          </a:bodyPr>
          <a:lstStyle/>
          <a:p>
            <a:r>
              <a:rPr lang="en-US" dirty="0" smtClean="0"/>
              <a:t>15,000</a:t>
            </a:r>
            <a:endParaRPr lang="en-US" dirty="0"/>
          </a:p>
        </p:txBody>
      </p:sp>
      <p:sp>
        <p:nvSpPr>
          <p:cNvPr id="28" name="TextBox 27"/>
          <p:cNvSpPr txBox="1"/>
          <p:nvPr/>
        </p:nvSpPr>
        <p:spPr>
          <a:xfrm>
            <a:off x="851484" y="5076876"/>
            <a:ext cx="761747" cy="369332"/>
          </a:xfrm>
          <a:prstGeom prst="rect">
            <a:avLst/>
          </a:prstGeom>
          <a:noFill/>
        </p:spPr>
        <p:txBody>
          <a:bodyPr wrap="none" rtlCol="0">
            <a:spAutoFit/>
          </a:bodyPr>
          <a:lstStyle/>
          <a:p>
            <a:r>
              <a:rPr lang="en-US" dirty="0" smtClean="0"/>
              <a:t>$0.25</a:t>
            </a:r>
            <a:endParaRPr lang="en-US" dirty="0"/>
          </a:p>
        </p:txBody>
      </p:sp>
      <p:sp>
        <p:nvSpPr>
          <p:cNvPr id="29" name="TextBox 28"/>
          <p:cNvSpPr txBox="1"/>
          <p:nvPr/>
        </p:nvSpPr>
        <p:spPr>
          <a:xfrm>
            <a:off x="1066800" y="4333447"/>
            <a:ext cx="441146" cy="369332"/>
          </a:xfrm>
          <a:prstGeom prst="rect">
            <a:avLst/>
          </a:prstGeom>
          <a:noFill/>
        </p:spPr>
        <p:txBody>
          <a:bodyPr wrap="none" rtlCol="0">
            <a:spAutoFit/>
          </a:bodyPr>
          <a:lstStyle/>
          <a:p>
            <a:r>
              <a:rPr lang="en-US" dirty="0" smtClean="0"/>
              <a:t>$2</a:t>
            </a:r>
            <a:endParaRPr lang="en-US" dirty="0"/>
          </a:p>
        </p:txBody>
      </p:sp>
      <p:sp>
        <p:nvSpPr>
          <p:cNvPr id="30" name="TextBox 29"/>
          <p:cNvSpPr txBox="1"/>
          <p:nvPr/>
        </p:nvSpPr>
        <p:spPr>
          <a:xfrm>
            <a:off x="807331" y="2600770"/>
            <a:ext cx="569387" cy="369332"/>
          </a:xfrm>
          <a:prstGeom prst="rect">
            <a:avLst/>
          </a:prstGeom>
          <a:noFill/>
        </p:spPr>
        <p:txBody>
          <a:bodyPr wrap="none" rtlCol="0">
            <a:spAutoFit/>
          </a:bodyPr>
          <a:lstStyle/>
          <a:p>
            <a:r>
              <a:rPr lang="en-US" dirty="0" smtClean="0"/>
              <a:t>$10</a:t>
            </a:r>
            <a:endParaRPr lang="en-US" dirty="0"/>
          </a:p>
        </p:txBody>
      </p:sp>
      <p:cxnSp>
        <p:nvCxnSpPr>
          <p:cNvPr id="13" name="Curved Connector 12"/>
          <p:cNvCxnSpPr>
            <a:stCxn id="30" idx="3"/>
          </p:cNvCxnSpPr>
          <p:nvPr/>
        </p:nvCxnSpPr>
        <p:spPr bwMode="auto">
          <a:xfrm flipV="1">
            <a:off x="1376718" y="2410270"/>
            <a:ext cx="403323" cy="375166"/>
          </a:xfrm>
          <a:prstGeom prst="curvedConnector3">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861544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6726"/>
                                        </p:tgtEl>
                                        <p:attrNameLst>
                                          <p:attrName>style.visibility</p:attrName>
                                        </p:attrNameLst>
                                      </p:cBhvr>
                                      <p:to>
                                        <p:strVal val="visible"/>
                                      </p:to>
                                    </p:set>
                                    <p:animEffect transition="in" filter="wipe(left)">
                                      <p:cBhvr>
                                        <p:cTn id="7" dur="500"/>
                                        <p:tgtEl>
                                          <p:spTgt spid="9267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6727"/>
                                        </p:tgtEl>
                                        <p:attrNameLst>
                                          <p:attrName>style.visibility</p:attrName>
                                        </p:attrNameLst>
                                      </p:cBhvr>
                                      <p:to>
                                        <p:strVal val="visible"/>
                                      </p:to>
                                    </p:set>
                                    <p:animEffect transition="in" filter="wipe(left)">
                                      <p:cBhvr>
                                        <p:cTn id="11" dur="500"/>
                                        <p:tgtEl>
                                          <p:spTgt spid="9267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6728">
                                            <p:txEl>
                                              <p:pRg st="0" end="0"/>
                                            </p:txEl>
                                          </p:spTgt>
                                        </p:tgtEl>
                                        <p:attrNameLst>
                                          <p:attrName>style.visibility</p:attrName>
                                        </p:attrNameLst>
                                      </p:cBhvr>
                                      <p:to>
                                        <p:strVal val="visible"/>
                                      </p:to>
                                    </p:set>
                                    <p:animEffect transition="in" filter="wipe(left)">
                                      <p:cBhvr>
                                        <p:cTn id="15" dur="500"/>
                                        <p:tgtEl>
                                          <p:spTgt spid="926728">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6732"/>
                                        </p:tgtEl>
                                        <p:attrNameLst>
                                          <p:attrName>style.visibility</p:attrName>
                                        </p:attrNameLst>
                                      </p:cBhvr>
                                      <p:to>
                                        <p:strVal val="visible"/>
                                      </p:to>
                                    </p:set>
                                    <p:animEffect transition="in" filter="wipe(left)">
                                      <p:cBhvr>
                                        <p:cTn id="23" dur="500"/>
                                        <p:tgtEl>
                                          <p:spTgt spid="92673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26733"/>
                                        </p:tgtEl>
                                        <p:attrNameLst>
                                          <p:attrName>style.visibility</p:attrName>
                                        </p:attrNameLst>
                                      </p:cBhvr>
                                      <p:to>
                                        <p:strVal val="visible"/>
                                      </p:to>
                                    </p:set>
                                    <p:animEffect transition="in" filter="wipe(left)">
                                      <p:cBhvr>
                                        <p:cTn id="27" dur="500"/>
                                        <p:tgtEl>
                                          <p:spTgt spid="926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6728">
                                            <p:txEl>
                                              <p:pRg st="1" end="1"/>
                                            </p:txEl>
                                          </p:spTgt>
                                        </p:tgtEl>
                                        <p:attrNameLst>
                                          <p:attrName>style.visibility</p:attrName>
                                        </p:attrNameLst>
                                      </p:cBhvr>
                                      <p:to>
                                        <p:strVal val="visible"/>
                                      </p:to>
                                    </p:set>
                                    <p:animEffect transition="in" filter="wipe(left)">
                                      <p:cBhvr>
                                        <p:cTn id="32" dur="500"/>
                                        <p:tgtEl>
                                          <p:spTgt spid="92672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6728">
                                            <p:txEl>
                                              <p:pRg st="2" end="2"/>
                                            </p:txEl>
                                          </p:spTgt>
                                        </p:tgtEl>
                                        <p:attrNameLst>
                                          <p:attrName>style.visibility</p:attrName>
                                        </p:attrNameLst>
                                      </p:cBhvr>
                                      <p:to>
                                        <p:strVal val="visible"/>
                                      </p:to>
                                    </p:set>
                                    <p:animEffect transition="in" filter="wipe(left)">
                                      <p:cBhvr>
                                        <p:cTn id="37" dur="500"/>
                                        <p:tgtEl>
                                          <p:spTgt spid="926728">
                                            <p:txEl>
                                              <p:pRg st="2" end="2"/>
                                            </p:txEl>
                                          </p:spTgt>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926730"/>
                                        </p:tgtEl>
                                        <p:attrNameLst>
                                          <p:attrName>style.visibility</p:attrName>
                                        </p:attrNameLst>
                                      </p:cBhvr>
                                      <p:to>
                                        <p:strVal val="visible"/>
                                      </p:to>
                                    </p:set>
                                    <p:animEffect transition="in" filter="wipe(left)">
                                      <p:cBhvr>
                                        <p:cTn id="41" dur="1000"/>
                                        <p:tgtEl>
                                          <p:spTgt spid="926730"/>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926734"/>
                                        </p:tgtEl>
                                        <p:attrNameLst>
                                          <p:attrName>style.visibility</p:attrName>
                                        </p:attrNameLst>
                                      </p:cBhvr>
                                      <p:to>
                                        <p:strVal val="visible"/>
                                      </p:to>
                                    </p:set>
                                    <p:animEffect transition="in" filter="wipe(right)">
                                      <p:cBhvr>
                                        <p:cTn id="45" dur="1000"/>
                                        <p:tgtEl>
                                          <p:spTgt spid="926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6" grpId="0"/>
      <p:bldP spid="926727" grpId="0" animBg="1"/>
      <p:bldP spid="92672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09600"/>
            <a:ext cx="8229600" cy="457200"/>
          </a:xfrm>
        </p:spPr>
        <p:txBody>
          <a:bodyPr/>
          <a:lstStyle/>
          <a:p>
            <a:pPr algn="ctr"/>
            <a:r>
              <a:rPr lang="en-US" sz="2400" b="1" dirty="0" smtClean="0"/>
              <a:t>Thinking about the efficiency of a market from a </a:t>
            </a:r>
            <a:r>
              <a:rPr lang="en-US" sz="2400" b="1" i="1" dirty="0" smtClean="0"/>
              <a:t>marginal</a:t>
            </a:r>
            <a:r>
              <a:rPr lang="en-US" sz="2400" b="1" dirty="0" smtClean="0"/>
              <a:t> perspective</a:t>
            </a:r>
            <a:endParaRPr lang="en-US" sz="2400" b="1" dirty="0"/>
          </a:p>
        </p:txBody>
      </p:sp>
      <p:sp>
        <p:nvSpPr>
          <p:cNvPr id="37891" name="Line 3"/>
          <p:cNvSpPr>
            <a:spLocks noChangeShapeType="1"/>
          </p:cNvSpPr>
          <p:nvPr/>
        </p:nvSpPr>
        <p:spPr bwMode="auto">
          <a:xfrm flipV="1">
            <a:off x="1676400" y="1295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4"/>
          <p:cNvSpPr>
            <a:spLocks noChangeShapeType="1"/>
          </p:cNvSpPr>
          <p:nvPr/>
        </p:nvSpPr>
        <p:spPr bwMode="auto">
          <a:xfrm>
            <a:off x="1676400" y="5562600"/>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5"/>
          <p:cNvSpPr txBox="1">
            <a:spLocks noChangeArrowheads="1"/>
          </p:cNvSpPr>
          <p:nvPr/>
        </p:nvSpPr>
        <p:spPr bwMode="auto">
          <a:xfrm>
            <a:off x="746125" y="79851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Price</a:t>
            </a:r>
          </a:p>
        </p:txBody>
      </p:sp>
      <p:sp>
        <p:nvSpPr>
          <p:cNvPr id="37894" name="Text Box 6"/>
          <p:cNvSpPr txBox="1">
            <a:spLocks noChangeArrowheads="1"/>
          </p:cNvSpPr>
          <p:nvPr/>
        </p:nvSpPr>
        <p:spPr bwMode="auto">
          <a:xfrm>
            <a:off x="7375525" y="55991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Quantity</a:t>
            </a:r>
          </a:p>
        </p:txBody>
      </p:sp>
      <p:sp>
        <p:nvSpPr>
          <p:cNvPr id="37895" name="Line 7"/>
          <p:cNvSpPr>
            <a:spLocks noChangeShapeType="1"/>
          </p:cNvSpPr>
          <p:nvPr/>
        </p:nvSpPr>
        <p:spPr bwMode="auto">
          <a:xfrm flipV="1">
            <a:off x="1676400" y="1752600"/>
            <a:ext cx="426720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Line 8"/>
          <p:cNvSpPr>
            <a:spLocks noChangeShapeType="1"/>
          </p:cNvSpPr>
          <p:nvPr/>
        </p:nvSpPr>
        <p:spPr bwMode="auto">
          <a:xfrm>
            <a:off x="1676400" y="1752600"/>
            <a:ext cx="4572000" cy="327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Text Box 9"/>
          <p:cNvSpPr txBox="1">
            <a:spLocks noChangeArrowheads="1"/>
          </p:cNvSpPr>
          <p:nvPr/>
        </p:nvSpPr>
        <p:spPr bwMode="auto">
          <a:xfrm>
            <a:off x="6080125" y="140811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S</a:t>
            </a:r>
            <a:endParaRPr lang="en-US" dirty="0"/>
          </a:p>
        </p:txBody>
      </p:sp>
      <p:sp>
        <p:nvSpPr>
          <p:cNvPr id="37898" name="Text Box 10"/>
          <p:cNvSpPr txBox="1">
            <a:spLocks noChangeArrowheads="1"/>
          </p:cNvSpPr>
          <p:nvPr/>
        </p:nvSpPr>
        <p:spPr bwMode="auto">
          <a:xfrm>
            <a:off x="6308725" y="50292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t>D</a:t>
            </a:r>
            <a:endParaRPr lang="en-US" dirty="0"/>
          </a:p>
        </p:txBody>
      </p:sp>
      <p:sp>
        <p:nvSpPr>
          <p:cNvPr id="37899" name="Line 11"/>
          <p:cNvSpPr>
            <a:spLocks noChangeShapeType="1"/>
          </p:cNvSpPr>
          <p:nvPr/>
        </p:nvSpPr>
        <p:spPr bwMode="auto">
          <a:xfrm flipH="1">
            <a:off x="1676400" y="3352800"/>
            <a:ext cx="2209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886200" y="3429000"/>
            <a:ext cx="0" cy="2133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Text Box 13"/>
          <p:cNvSpPr txBox="1">
            <a:spLocks noChangeArrowheads="1"/>
          </p:cNvSpPr>
          <p:nvPr/>
        </p:nvSpPr>
        <p:spPr bwMode="auto">
          <a:xfrm>
            <a:off x="1066800" y="3200400"/>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P</a:t>
            </a:r>
            <a:endParaRPr lang="en-US" dirty="0"/>
          </a:p>
        </p:txBody>
      </p:sp>
      <p:sp>
        <p:nvSpPr>
          <p:cNvPr id="37902" name="Text Box 14"/>
          <p:cNvSpPr txBox="1">
            <a:spLocks noChangeArrowheads="1"/>
          </p:cNvSpPr>
          <p:nvPr/>
        </p:nvSpPr>
        <p:spPr bwMode="auto">
          <a:xfrm>
            <a:off x="3733800" y="5638800"/>
            <a:ext cx="3642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Q</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3890" name="Rectangle 2"/>
          <p:cNvSpPr>
            <a:spLocks noGrp="1" noChangeArrowheads="1"/>
          </p:cNvSpPr>
          <p:nvPr>
            <p:ph type="title"/>
          </p:nvPr>
        </p:nvSpPr>
        <p:spPr>
          <a:xfrm>
            <a:off x="838200" y="152400"/>
            <a:ext cx="6419850" cy="992188"/>
          </a:xfrm>
          <a:noFill/>
        </p:spPr>
        <p:txBody>
          <a:bodyPr/>
          <a:lstStyle/>
          <a:p>
            <a:pPr eaLnBrk="1" hangingPunct="1"/>
            <a:r>
              <a:rPr lang="en-US" sz="2800" dirty="0" smtClean="0">
                <a:solidFill>
                  <a:srgbClr val="0064B3"/>
                </a:solidFill>
              </a:rPr>
              <a:t>The Efficiency of Competitive Markets</a:t>
            </a:r>
          </a:p>
        </p:txBody>
      </p:sp>
      <p:sp>
        <p:nvSpPr>
          <p:cNvPr id="933893" name="Text Box 5"/>
          <p:cNvSpPr txBox="1">
            <a:spLocks noChangeArrowheads="1"/>
          </p:cNvSpPr>
          <p:nvPr/>
        </p:nvSpPr>
        <p:spPr bwMode="auto">
          <a:xfrm>
            <a:off x="666750" y="992188"/>
            <a:ext cx="8477250" cy="400050"/>
          </a:xfrm>
          <a:prstGeom prst="rect">
            <a:avLst/>
          </a:prstGeom>
          <a:noFill/>
          <a:ln w="9525" algn="ctr">
            <a:noFill/>
            <a:miter lim="800000"/>
            <a:headEnd/>
            <a:tailEnd/>
          </a:ln>
        </p:spPr>
        <p:txBody>
          <a:bodyPr>
            <a:spAutoFit/>
          </a:bodyPr>
          <a:lstStyle/>
          <a:p>
            <a:r>
              <a:rPr lang="en-US" sz="2000" b="1" dirty="0">
                <a:solidFill>
                  <a:schemeClr val="tx1"/>
                </a:solidFill>
              </a:rPr>
              <a:t>Marginal Benefit Equals Marginal Cost in Competitive Equilibrium</a:t>
            </a:r>
          </a:p>
        </p:txBody>
      </p:sp>
      <p:sp>
        <p:nvSpPr>
          <p:cNvPr id="933895" name="Text Box 7" hidden="1"/>
          <p:cNvSpPr txBox="1">
            <a:spLocks noChangeArrowheads="1"/>
          </p:cNvSpPr>
          <p:nvPr/>
        </p:nvSpPr>
        <p:spPr bwMode="auto">
          <a:xfrm>
            <a:off x="6764338" y="306388"/>
            <a:ext cx="2379662" cy="442912"/>
          </a:xfrm>
          <a:prstGeom prst="rect">
            <a:avLst/>
          </a:prstGeom>
          <a:solidFill>
            <a:srgbClr val="F3FFFF"/>
          </a:solidFill>
          <a:ln w="9525">
            <a:noFill/>
            <a:miter lim="800000"/>
            <a:headEnd/>
            <a:tailEnd/>
          </a:ln>
        </p:spPr>
        <p:txBody>
          <a:bodyPr lIns="45720" rIns="45720" anchor="ctr">
            <a:spAutoFit/>
          </a:bodyPr>
          <a:lstStyle/>
          <a:p>
            <a:pPr>
              <a:lnSpc>
                <a:spcPct val="95000"/>
              </a:lnSpc>
            </a:pPr>
            <a:r>
              <a:rPr lang="en-US" sz="1200">
                <a:solidFill>
                  <a:srgbClr val="0066B3"/>
                </a:solidFill>
              </a:rPr>
              <a:t>Understand the concept of economic efficiency.</a:t>
            </a:r>
          </a:p>
        </p:txBody>
      </p:sp>
      <p:sp>
        <p:nvSpPr>
          <p:cNvPr id="933896" name="Text Box 8" hidden="1"/>
          <p:cNvSpPr txBox="1">
            <a:spLocks noChangeArrowheads="1"/>
          </p:cNvSpPr>
          <p:nvPr/>
        </p:nvSpPr>
        <p:spPr bwMode="auto">
          <a:xfrm>
            <a:off x="6780213" y="0"/>
            <a:ext cx="2378075" cy="307975"/>
          </a:xfrm>
          <a:prstGeom prst="rect">
            <a:avLst/>
          </a:prstGeom>
          <a:solidFill>
            <a:srgbClr val="0066B3"/>
          </a:solidFill>
          <a:ln w="9525">
            <a:noFill/>
            <a:miter lim="800000"/>
            <a:headEnd/>
            <a:tailEnd/>
          </a:ln>
        </p:spPr>
        <p:txBody>
          <a:bodyPr lIns="45720" rIns="45720" anchor="ctr">
            <a:spAutoFit/>
          </a:bodyPr>
          <a:lstStyle/>
          <a:p>
            <a:r>
              <a:rPr lang="en-US" sz="1400" b="1">
                <a:solidFill>
                  <a:schemeClr val="bg1"/>
                </a:solidFill>
              </a:rPr>
              <a:t>4.2 LEARNING</a:t>
            </a:r>
            <a:r>
              <a:rPr lang="en-US" sz="1400">
                <a:solidFill>
                  <a:schemeClr val="bg1"/>
                </a:solidFill>
              </a:rPr>
              <a:t> OBJECTIVE</a:t>
            </a:r>
            <a:endParaRPr lang="en-US" sz="1400" b="1">
              <a:solidFill>
                <a:schemeClr val="bg1"/>
              </a:solidFill>
            </a:endParaRPr>
          </a:p>
        </p:txBody>
      </p:sp>
      <p:sp>
        <p:nvSpPr>
          <p:cNvPr id="933897" name="Text Box 9" hidden="1"/>
          <p:cNvSpPr txBox="1">
            <a:spLocks noChangeArrowheads="1"/>
          </p:cNvSpPr>
          <p:nvPr/>
        </p:nvSpPr>
        <p:spPr bwMode="auto">
          <a:xfrm>
            <a:off x="579438" y="1673225"/>
            <a:ext cx="1338262" cy="312738"/>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FIGURE 4-5</a:t>
            </a:r>
          </a:p>
        </p:txBody>
      </p:sp>
      <p:sp>
        <p:nvSpPr>
          <p:cNvPr id="933898" name="Text Box 10" hidden="1"/>
          <p:cNvSpPr txBox="1">
            <a:spLocks noChangeArrowheads="1"/>
          </p:cNvSpPr>
          <p:nvPr/>
        </p:nvSpPr>
        <p:spPr bwMode="auto">
          <a:xfrm>
            <a:off x="646113" y="1992313"/>
            <a:ext cx="2120900" cy="942975"/>
          </a:xfrm>
          <a:prstGeom prst="rect">
            <a:avLst/>
          </a:prstGeom>
          <a:solidFill>
            <a:srgbClr val="B9D2C1"/>
          </a:solidFill>
          <a:ln w="9525" algn="ctr">
            <a:noFill/>
            <a:miter lim="800000"/>
            <a:headEnd/>
            <a:tailEnd/>
          </a:ln>
        </p:spPr>
        <p:txBody>
          <a:bodyPr>
            <a:spAutoFit/>
          </a:bodyPr>
          <a:lstStyle/>
          <a:p>
            <a:pPr>
              <a:spcBef>
                <a:spcPct val="10000"/>
              </a:spcBef>
              <a:spcAft>
                <a:spcPct val="10000"/>
              </a:spcAft>
            </a:pPr>
            <a:r>
              <a:rPr lang="en-US" sz="1400" b="1">
                <a:solidFill>
                  <a:schemeClr val="tx1"/>
                </a:solidFill>
              </a:rPr>
              <a:t>Marginal Benefit Equals Marginal Cost Only at Competitive Equilibrium </a:t>
            </a:r>
          </a:p>
        </p:txBody>
      </p:sp>
      <p:sp>
        <p:nvSpPr>
          <p:cNvPr id="933899" name="Text Box 11" hidden="1"/>
          <p:cNvSpPr txBox="1">
            <a:spLocks noChangeArrowheads="1"/>
          </p:cNvSpPr>
          <p:nvPr/>
        </p:nvSpPr>
        <p:spPr bwMode="auto">
          <a:xfrm>
            <a:off x="666750" y="2936875"/>
            <a:ext cx="2241550" cy="2282825"/>
          </a:xfrm>
          <a:prstGeom prst="rect">
            <a:avLst/>
          </a:prstGeom>
          <a:noFill/>
          <a:ln w="9525" algn="ctr">
            <a:noFill/>
            <a:miter lim="800000"/>
            <a:headEnd/>
            <a:tailEnd/>
          </a:ln>
        </p:spPr>
        <p:txBody>
          <a:bodyPr>
            <a:spAutoFit/>
          </a:bodyPr>
          <a:lstStyle/>
          <a:p>
            <a:r>
              <a:rPr lang="en-US" sz="1200"/>
              <a:t>In a competitive market, equilibrium occurs at a quantity of 15,000 cups and a price of $2.00 per cup, where marginal benefit equals marginal cost. This is the economically efficient level of output because every cup has been produced where the marginal benefit to buyers is greater than or equal to the marginal cost to producers.</a:t>
            </a:r>
          </a:p>
        </p:txBody>
      </p:sp>
      <p:pic>
        <p:nvPicPr>
          <p:cNvPr id="933901" name="Picture 13" descr="Fig4-5-ppt-5"/>
          <p:cNvPicPr>
            <a:picLocks noChangeAspect="1" noChangeArrowheads="1"/>
          </p:cNvPicPr>
          <p:nvPr/>
        </p:nvPicPr>
        <p:blipFill>
          <a:blip r:embed="rId3" cstate="print"/>
          <a:srcRect/>
          <a:stretch>
            <a:fillRect/>
          </a:stretch>
        </p:blipFill>
        <p:spPr bwMode="auto">
          <a:xfrm>
            <a:off x="226942" y="1494971"/>
            <a:ext cx="8646574" cy="4876380"/>
          </a:xfrm>
          <a:prstGeom prst="rect">
            <a:avLst/>
          </a:prstGeom>
          <a:noFill/>
          <a:ln w="9525">
            <a:noFill/>
            <a:miter lim="800000"/>
            <a:headEnd/>
            <a:tailEnd/>
          </a:ln>
        </p:spPr>
      </p:pic>
      <p:pic>
        <p:nvPicPr>
          <p:cNvPr id="933902" name="Picture 14" descr="Fig4-5-ppt-1"/>
          <p:cNvPicPr>
            <a:picLocks noChangeAspect="1" noChangeArrowheads="1"/>
          </p:cNvPicPr>
          <p:nvPr/>
        </p:nvPicPr>
        <p:blipFill>
          <a:blip r:embed="rId4" cstate="print"/>
          <a:srcRect/>
          <a:stretch>
            <a:fillRect/>
          </a:stretch>
        </p:blipFill>
        <p:spPr bwMode="auto">
          <a:xfrm>
            <a:off x="226942" y="1494971"/>
            <a:ext cx="8646574" cy="4876380"/>
          </a:xfrm>
          <a:prstGeom prst="rect">
            <a:avLst/>
          </a:prstGeom>
          <a:noFill/>
          <a:ln w="9525">
            <a:noFill/>
            <a:miter lim="800000"/>
            <a:headEnd/>
            <a:tailEnd/>
          </a:ln>
        </p:spPr>
      </p:pic>
      <p:pic>
        <p:nvPicPr>
          <p:cNvPr id="933903" name="Picture 15" descr="Fig4-5-ppt-2"/>
          <p:cNvPicPr>
            <a:picLocks noChangeAspect="1" noChangeArrowheads="1"/>
          </p:cNvPicPr>
          <p:nvPr/>
        </p:nvPicPr>
        <p:blipFill>
          <a:blip r:embed="rId5" cstate="print"/>
          <a:srcRect/>
          <a:stretch>
            <a:fillRect/>
          </a:stretch>
        </p:blipFill>
        <p:spPr bwMode="auto">
          <a:xfrm>
            <a:off x="226942" y="1494971"/>
            <a:ext cx="8646574" cy="4876380"/>
          </a:xfrm>
          <a:prstGeom prst="rect">
            <a:avLst/>
          </a:prstGeom>
          <a:noFill/>
          <a:ln w="9525">
            <a:noFill/>
            <a:miter lim="800000"/>
            <a:headEnd/>
            <a:tailEnd/>
          </a:ln>
        </p:spPr>
      </p:pic>
      <p:pic>
        <p:nvPicPr>
          <p:cNvPr id="933904" name="Picture 16" descr="Fig4-5-ppt-3"/>
          <p:cNvPicPr>
            <a:picLocks noChangeAspect="1" noChangeArrowheads="1"/>
          </p:cNvPicPr>
          <p:nvPr/>
        </p:nvPicPr>
        <p:blipFill>
          <a:blip r:embed="rId6" cstate="print"/>
          <a:srcRect/>
          <a:stretch>
            <a:fillRect/>
          </a:stretch>
        </p:blipFill>
        <p:spPr bwMode="auto">
          <a:xfrm>
            <a:off x="226942" y="1494971"/>
            <a:ext cx="8646574" cy="4876380"/>
          </a:xfrm>
          <a:prstGeom prst="rect">
            <a:avLst/>
          </a:prstGeom>
          <a:noFill/>
          <a:ln w="9525">
            <a:noFill/>
            <a:miter lim="800000"/>
            <a:headEnd/>
            <a:tailEnd/>
          </a:ln>
        </p:spPr>
      </p:pic>
      <p:pic>
        <p:nvPicPr>
          <p:cNvPr id="933905" name="Picture 17" descr="Fig4-5-ppt-4"/>
          <p:cNvPicPr>
            <a:picLocks noChangeAspect="1" noChangeArrowheads="1"/>
          </p:cNvPicPr>
          <p:nvPr/>
        </p:nvPicPr>
        <p:blipFill>
          <a:blip r:embed="rId7" cstate="print"/>
          <a:srcRect/>
          <a:stretch>
            <a:fillRect/>
          </a:stretch>
        </p:blipFill>
        <p:spPr bwMode="auto">
          <a:xfrm>
            <a:off x="226942" y="1494971"/>
            <a:ext cx="8646574" cy="4876380"/>
          </a:xfrm>
          <a:prstGeom prst="rect">
            <a:avLst/>
          </a:prstGeom>
          <a:noFill/>
          <a:ln w="9525">
            <a:noFill/>
            <a:miter lim="800000"/>
            <a:headEnd/>
            <a:tailEnd/>
          </a:ln>
        </p:spPr>
      </p:pic>
      <p:pic>
        <p:nvPicPr>
          <p:cNvPr id="933906" name="Picture 18" descr="Fig4-5-ppt-6"/>
          <p:cNvPicPr>
            <a:picLocks noChangeAspect="1" noChangeArrowheads="1"/>
          </p:cNvPicPr>
          <p:nvPr/>
        </p:nvPicPr>
        <p:blipFill>
          <a:blip r:embed="rId8" cstate="print"/>
          <a:srcRect/>
          <a:stretch>
            <a:fillRect/>
          </a:stretch>
        </p:blipFill>
        <p:spPr bwMode="auto">
          <a:xfrm>
            <a:off x="226942" y="1494971"/>
            <a:ext cx="8646574" cy="4876380"/>
          </a:xfrm>
          <a:prstGeom prst="rect">
            <a:avLst/>
          </a:prstGeom>
          <a:noFill/>
          <a:ln w="9525">
            <a:noFill/>
            <a:miter lim="800000"/>
            <a:headEnd/>
            <a:tailEnd/>
          </a:ln>
        </p:spPr>
      </p:pic>
      <p:pic>
        <p:nvPicPr>
          <p:cNvPr id="933907" name="Picture 19" descr="Fig4-5-ppt-7"/>
          <p:cNvPicPr>
            <a:picLocks noChangeAspect="1" noChangeArrowheads="1"/>
          </p:cNvPicPr>
          <p:nvPr/>
        </p:nvPicPr>
        <p:blipFill>
          <a:blip r:embed="rId9" cstate="print"/>
          <a:srcRect/>
          <a:stretch>
            <a:fillRect/>
          </a:stretch>
        </p:blipFill>
        <p:spPr bwMode="auto">
          <a:xfrm>
            <a:off x="226942" y="1494971"/>
            <a:ext cx="8646574" cy="487638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33896"/>
                                        </p:tgtEl>
                                        <p:attrNameLst>
                                          <p:attrName>style.visibility</p:attrName>
                                        </p:attrNameLst>
                                      </p:cBhvr>
                                      <p:to>
                                        <p:strVal val="visible"/>
                                      </p:to>
                                    </p:set>
                                    <p:animEffect transition="in" filter="slide(fromLeft)">
                                      <p:cBhvr>
                                        <p:cTn id="7" dur="500"/>
                                        <p:tgtEl>
                                          <p:spTgt spid="933896"/>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933895"/>
                                        </p:tgtEl>
                                        <p:attrNameLst>
                                          <p:attrName>style.visibility</p:attrName>
                                        </p:attrNameLst>
                                      </p:cBhvr>
                                      <p:to>
                                        <p:strVal val="visible"/>
                                      </p:to>
                                    </p:set>
                                    <p:animEffect transition="in" filter="slide(fromTop)">
                                      <p:cBhvr>
                                        <p:cTn id="11" dur="500"/>
                                        <p:tgtEl>
                                          <p:spTgt spid="93389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33890"/>
                                        </p:tgtEl>
                                        <p:attrNameLst>
                                          <p:attrName>style.visibility</p:attrName>
                                        </p:attrNameLst>
                                      </p:cBhvr>
                                      <p:to>
                                        <p:strVal val="visible"/>
                                      </p:to>
                                    </p:set>
                                    <p:animEffect transition="in" filter="wipe(left)">
                                      <p:cBhvr>
                                        <p:cTn id="15" dur="500"/>
                                        <p:tgtEl>
                                          <p:spTgt spid="93389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33893"/>
                                        </p:tgtEl>
                                        <p:attrNameLst>
                                          <p:attrName>style.visibility</p:attrName>
                                        </p:attrNameLst>
                                      </p:cBhvr>
                                      <p:to>
                                        <p:strVal val="visible"/>
                                      </p:to>
                                    </p:set>
                                    <p:animEffect transition="in" filter="wipe(left)">
                                      <p:cBhvr>
                                        <p:cTn id="19" dur="500"/>
                                        <p:tgtEl>
                                          <p:spTgt spid="93389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33897"/>
                                        </p:tgtEl>
                                        <p:attrNameLst>
                                          <p:attrName>style.visibility</p:attrName>
                                        </p:attrNameLst>
                                      </p:cBhvr>
                                      <p:to>
                                        <p:strVal val="visible"/>
                                      </p:to>
                                    </p:set>
                                    <p:animEffect transition="in" filter="wipe(left)">
                                      <p:cBhvr>
                                        <p:cTn id="23" dur="500"/>
                                        <p:tgtEl>
                                          <p:spTgt spid="93389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33898"/>
                                        </p:tgtEl>
                                        <p:attrNameLst>
                                          <p:attrName>style.visibility</p:attrName>
                                        </p:attrNameLst>
                                      </p:cBhvr>
                                      <p:to>
                                        <p:strVal val="visible"/>
                                      </p:to>
                                    </p:set>
                                    <p:animEffect transition="in" filter="wipe(left)">
                                      <p:cBhvr>
                                        <p:cTn id="27" dur="500"/>
                                        <p:tgtEl>
                                          <p:spTgt spid="93389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33902"/>
                                        </p:tgtEl>
                                        <p:attrNameLst>
                                          <p:attrName>style.visibility</p:attrName>
                                        </p:attrNameLst>
                                      </p:cBhvr>
                                      <p:to>
                                        <p:strVal val="visible"/>
                                      </p:to>
                                    </p:set>
                                    <p:animEffect transition="in" filter="wipe(left)">
                                      <p:cBhvr>
                                        <p:cTn id="31" dur="500"/>
                                        <p:tgtEl>
                                          <p:spTgt spid="93390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933903"/>
                                        </p:tgtEl>
                                        <p:attrNameLst>
                                          <p:attrName>style.visibility</p:attrName>
                                        </p:attrNameLst>
                                      </p:cBhvr>
                                      <p:to>
                                        <p:strVal val="visible"/>
                                      </p:to>
                                    </p:set>
                                    <p:animEffect transition="in" filter="wipe(left)">
                                      <p:cBhvr>
                                        <p:cTn id="35" dur="1000"/>
                                        <p:tgtEl>
                                          <p:spTgt spid="93390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33904"/>
                                        </p:tgtEl>
                                        <p:attrNameLst>
                                          <p:attrName>style.visibility</p:attrName>
                                        </p:attrNameLst>
                                      </p:cBhvr>
                                      <p:to>
                                        <p:strVal val="visible"/>
                                      </p:to>
                                    </p:set>
                                    <p:animEffect transition="in" filter="wipe(left)">
                                      <p:cBhvr>
                                        <p:cTn id="40" dur="1000"/>
                                        <p:tgtEl>
                                          <p:spTgt spid="933904"/>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933905"/>
                                        </p:tgtEl>
                                        <p:attrNameLst>
                                          <p:attrName>style.visibility</p:attrName>
                                        </p:attrNameLst>
                                      </p:cBhvr>
                                      <p:to>
                                        <p:strVal val="visible"/>
                                      </p:to>
                                    </p:set>
                                    <p:animEffect transition="in" filter="wipe(down)">
                                      <p:cBhvr>
                                        <p:cTn id="44" dur="500"/>
                                        <p:tgtEl>
                                          <p:spTgt spid="9339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33901"/>
                                        </p:tgtEl>
                                        <p:attrNameLst>
                                          <p:attrName>style.visibility</p:attrName>
                                        </p:attrNameLst>
                                      </p:cBhvr>
                                      <p:to>
                                        <p:strVal val="visible"/>
                                      </p:to>
                                    </p:set>
                                    <p:animEffect transition="in" filter="wipe(left)">
                                      <p:cBhvr>
                                        <p:cTn id="49" dur="1000"/>
                                        <p:tgtEl>
                                          <p:spTgt spid="933901"/>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933906"/>
                                        </p:tgtEl>
                                        <p:attrNameLst>
                                          <p:attrName>style.visibility</p:attrName>
                                        </p:attrNameLst>
                                      </p:cBhvr>
                                      <p:to>
                                        <p:strVal val="visible"/>
                                      </p:to>
                                    </p:set>
                                    <p:animEffect transition="in" filter="wipe(left)">
                                      <p:cBhvr>
                                        <p:cTn id="53" dur="1000"/>
                                        <p:tgtEl>
                                          <p:spTgt spid="933906"/>
                                        </p:tgtEl>
                                      </p:cBhvr>
                                    </p:animEffect>
                                  </p:childTnLst>
                                </p:cTn>
                              </p:par>
                            </p:childTnLst>
                          </p:cTn>
                        </p:par>
                        <p:par>
                          <p:cTn id="54" fill="hold">
                            <p:stCondLst>
                              <p:cond delay="2000"/>
                            </p:stCondLst>
                            <p:childTnLst>
                              <p:par>
                                <p:cTn id="55" presetID="22" presetClass="entr" presetSubtype="8" fill="hold" grpId="0" nodeType="afterEffect">
                                  <p:stCondLst>
                                    <p:cond delay="0"/>
                                  </p:stCondLst>
                                  <p:childTnLst>
                                    <p:set>
                                      <p:cBhvr>
                                        <p:cTn id="56" dur="1" fill="hold">
                                          <p:stCondLst>
                                            <p:cond delay="0"/>
                                          </p:stCondLst>
                                        </p:cTn>
                                        <p:tgtEl>
                                          <p:spTgt spid="933899">
                                            <p:txEl>
                                              <p:pRg st="0" end="0"/>
                                            </p:txEl>
                                          </p:spTgt>
                                        </p:tgtEl>
                                        <p:attrNameLst>
                                          <p:attrName>style.visibility</p:attrName>
                                        </p:attrNameLst>
                                      </p:cBhvr>
                                      <p:to>
                                        <p:strVal val="visible"/>
                                      </p:to>
                                    </p:set>
                                    <p:animEffect transition="in" filter="wipe(left)">
                                      <p:cBhvr>
                                        <p:cTn id="57" dur="500"/>
                                        <p:tgtEl>
                                          <p:spTgt spid="93389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33907"/>
                                        </p:tgtEl>
                                        <p:attrNameLst>
                                          <p:attrName>style.visibility</p:attrName>
                                        </p:attrNameLst>
                                      </p:cBhvr>
                                      <p:to>
                                        <p:strVal val="visible"/>
                                      </p:to>
                                    </p:set>
                                    <p:animEffect transition="in" filter="wipe(left)">
                                      <p:cBhvr>
                                        <p:cTn id="62" dur="1000"/>
                                        <p:tgtEl>
                                          <p:spTgt spid="933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0" grpId="0"/>
      <p:bldP spid="933893" grpId="0"/>
      <p:bldP spid="933895" grpId="0" animBg="1"/>
      <p:bldP spid="933896" grpId="0" animBg="1"/>
      <p:bldP spid="933897" grpId="0"/>
      <p:bldP spid="933898" grpId="0" animBg="1"/>
      <p:bldP spid="93389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Right Triangle 43"/>
          <p:cNvSpPr>
            <a:spLocks noChangeArrowheads="1"/>
          </p:cNvSpPr>
          <p:nvPr/>
        </p:nvSpPr>
        <p:spPr bwMode="auto">
          <a:xfrm rot="5400000">
            <a:off x="1752600" y="3663950"/>
            <a:ext cx="1676400" cy="2286000"/>
          </a:xfrm>
          <a:prstGeom prst="rtTriangle">
            <a:avLst/>
          </a:prstGeom>
          <a:solidFill>
            <a:srgbClr val="6699FF"/>
          </a:solidFill>
          <a:ln w="25400" algn="ctr">
            <a:noFill/>
            <a:miter lim="800000"/>
            <a:headEnd/>
            <a:tailEnd/>
          </a:ln>
        </p:spPr>
        <p:txBody>
          <a:bodyPr rot="10800000" vert="eaVert" anchor="ctr"/>
          <a:lstStyle/>
          <a:p>
            <a:pPr algn="ctr" fontAlgn="auto">
              <a:spcBef>
                <a:spcPts val="0"/>
              </a:spcBef>
              <a:spcAft>
                <a:spcPts val="0"/>
              </a:spcAft>
              <a:defRPr/>
            </a:pPr>
            <a:endParaRPr lang="en-US" sz="1600" b="1" dirty="0">
              <a:solidFill>
                <a:schemeClr val="bg1">
                  <a:lumMod val="75000"/>
                </a:schemeClr>
              </a:solidFill>
              <a:latin typeface="Century Gothic" pitchFamily="34" charset="0"/>
              <a:cs typeface="Arial" charset="0"/>
            </a:endParaRPr>
          </a:p>
        </p:txBody>
      </p:sp>
      <p:sp>
        <p:nvSpPr>
          <p:cNvPr id="45" name="Right Triangle 44"/>
          <p:cNvSpPr>
            <a:spLocks noChangeArrowheads="1"/>
          </p:cNvSpPr>
          <p:nvPr/>
        </p:nvSpPr>
        <p:spPr bwMode="auto">
          <a:xfrm>
            <a:off x="1447800" y="2216150"/>
            <a:ext cx="2286000" cy="1752600"/>
          </a:xfrm>
          <a:prstGeom prst="rtTriangle">
            <a:avLst/>
          </a:prstGeom>
          <a:solidFill>
            <a:srgbClr val="CCFFCC"/>
          </a:solidFill>
          <a:ln w="25400" algn="ctr">
            <a:noFill/>
            <a:miter lim="800000"/>
            <a:headEnd/>
            <a:tailEnd/>
          </a:ln>
        </p:spPr>
        <p:txBody>
          <a:bodyPr anchor="ctr"/>
          <a:lstStyle/>
          <a:p>
            <a:pPr algn="ctr" fontAlgn="auto">
              <a:spcBef>
                <a:spcPts val="0"/>
              </a:spcBef>
              <a:spcAft>
                <a:spcPts val="0"/>
              </a:spcAft>
              <a:defRPr/>
            </a:pPr>
            <a:endParaRPr lang="en-US" sz="1600" b="1" dirty="0">
              <a:solidFill>
                <a:schemeClr val="bg1">
                  <a:lumMod val="75000"/>
                </a:schemeClr>
              </a:solidFill>
              <a:latin typeface="Century Gothic" pitchFamily="34" charset="0"/>
              <a:cs typeface="Arial" charset="0"/>
            </a:endParaRPr>
          </a:p>
        </p:txBody>
      </p:sp>
      <p:grpSp>
        <p:nvGrpSpPr>
          <p:cNvPr id="2" name="Group 33"/>
          <p:cNvGrpSpPr>
            <a:grpSpLocks/>
          </p:cNvGrpSpPr>
          <p:nvPr/>
        </p:nvGrpSpPr>
        <p:grpSpPr bwMode="auto">
          <a:xfrm>
            <a:off x="1524000" y="4143375"/>
            <a:ext cx="2133600" cy="1600200"/>
            <a:chOff x="1524000" y="4006850"/>
            <a:chExt cx="2133600" cy="1600200"/>
          </a:xfrm>
        </p:grpSpPr>
        <p:sp>
          <p:nvSpPr>
            <p:cNvPr id="65568" name="TextBox 40"/>
            <p:cNvSpPr txBox="1">
              <a:spLocks noChangeArrowheads="1"/>
            </p:cNvSpPr>
            <p:nvPr/>
          </p:nvSpPr>
          <p:spPr bwMode="auto">
            <a:xfrm>
              <a:off x="2438400" y="4845050"/>
              <a:ext cx="8098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Sellers</a:t>
              </a:r>
            </a:p>
          </p:txBody>
        </p:sp>
        <p:cxnSp>
          <p:nvCxnSpPr>
            <p:cNvPr id="47" name="Straight Arrow Connector 46"/>
            <p:cNvCxnSpPr/>
            <p:nvPr/>
          </p:nvCxnSpPr>
          <p:spPr bwMode="auto">
            <a:xfrm flipV="1">
              <a:off x="1524000" y="4006850"/>
              <a:ext cx="2133600" cy="160020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grpSp>
      <p:sp>
        <p:nvSpPr>
          <p:cNvPr id="21530" name="TextBox 37"/>
          <p:cNvSpPr txBox="1">
            <a:spLocks noChangeArrowheads="1"/>
          </p:cNvSpPr>
          <p:nvPr/>
        </p:nvSpPr>
        <p:spPr bwMode="auto">
          <a:xfrm>
            <a:off x="1524000" y="3228975"/>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Consumer Surplus</a:t>
            </a:r>
          </a:p>
        </p:txBody>
      </p:sp>
      <p:sp>
        <p:nvSpPr>
          <p:cNvPr id="21531" name="TextBox 38"/>
          <p:cNvSpPr txBox="1">
            <a:spLocks noChangeArrowheads="1"/>
          </p:cNvSpPr>
          <p:nvPr/>
        </p:nvSpPr>
        <p:spPr bwMode="auto">
          <a:xfrm>
            <a:off x="1600200" y="4067175"/>
            <a:ext cx="121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a:latin typeface="Century Gothic" pitchFamily="34" charset="0"/>
              </a:rPr>
              <a:t>Producer Surplus</a:t>
            </a:r>
          </a:p>
        </p:txBody>
      </p:sp>
      <p:sp>
        <p:nvSpPr>
          <p:cNvPr id="21534" name="TextBox 42"/>
          <p:cNvSpPr txBox="1">
            <a:spLocks noChangeArrowheads="1"/>
          </p:cNvSpPr>
          <p:nvPr/>
        </p:nvSpPr>
        <p:spPr bwMode="auto">
          <a:xfrm>
            <a:off x="3733800" y="4981575"/>
            <a:ext cx="1325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Non-Buyers</a:t>
            </a:r>
          </a:p>
        </p:txBody>
      </p:sp>
      <p:cxnSp>
        <p:nvCxnSpPr>
          <p:cNvPr id="53" name="Straight Arrow Connector 52"/>
          <p:cNvCxnSpPr/>
          <p:nvPr/>
        </p:nvCxnSpPr>
        <p:spPr bwMode="auto">
          <a:xfrm>
            <a:off x="3810000" y="4143375"/>
            <a:ext cx="1752600" cy="137160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grpSp>
        <p:nvGrpSpPr>
          <p:cNvPr id="3" name="Group 36"/>
          <p:cNvGrpSpPr>
            <a:grpSpLocks/>
          </p:cNvGrpSpPr>
          <p:nvPr/>
        </p:nvGrpSpPr>
        <p:grpSpPr bwMode="auto">
          <a:xfrm>
            <a:off x="3810000" y="2238375"/>
            <a:ext cx="1981200" cy="1524000"/>
            <a:chOff x="3810000" y="2101850"/>
            <a:chExt cx="1981200" cy="1524000"/>
          </a:xfrm>
        </p:grpSpPr>
        <p:sp>
          <p:nvSpPr>
            <p:cNvPr id="65566" name="TextBox 41"/>
            <p:cNvSpPr txBox="1">
              <a:spLocks noChangeArrowheads="1"/>
            </p:cNvSpPr>
            <p:nvPr/>
          </p:nvSpPr>
          <p:spPr bwMode="auto">
            <a:xfrm>
              <a:off x="3810000" y="2330450"/>
              <a:ext cx="1303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Non-Sellers</a:t>
              </a:r>
            </a:p>
          </p:txBody>
        </p:sp>
        <p:cxnSp>
          <p:nvCxnSpPr>
            <p:cNvPr id="54" name="Straight Arrow Connector 53"/>
            <p:cNvCxnSpPr/>
            <p:nvPr/>
          </p:nvCxnSpPr>
          <p:spPr bwMode="auto">
            <a:xfrm flipV="1">
              <a:off x="3810000" y="2101850"/>
              <a:ext cx="1981200" cy="152400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grpSp>
      <p:grpSp>
        <p:nvGrpSpPr>
          <p:cNvPr id="4" name="Group 32"/>
          <p:cNvGrpSpPr>
            <a:grpSpLocks/>
          </p:cNvGrpSpPr>
          <p:nvPr/>
        </p:nvGrpSpPr>
        <p:grpSpPr bwMode="auto">
          <a:xfrm>
            <a:off x="1676400" y="2162175"/>
            <a:ext cx="1981200" cy="1600200"/>
            <a:chOff x="1676400" y="2025650"/>
            <a:chExt cx="1981200" cy="1600200"/>
          </a:xfrm>
        </p:grpSpPr>
        <p:sp>
          <p:nvSpPr>
            <p:cNvPr id="65564" name="TextBox 39"/>
            <p:cNvSpPr txBox="1">
              <a:spLocks noChangeArrowheads="1"/>
            </p:cNvSpPr>
            <p:nvPr/>
          </p:nvSpPr>
          <p:spPr bwMode="auto">
            <a:xfrm>
              <a:off x="2362200" y="2330450"/>
              <a:ext cx="8322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a:latin typeface="Century Gothic" pitchFamily="34" charset="0"/>
                </a:rPr>
                <a:t>Buyers</a:t>
              </a:r>
            </a:p>
          </p:txBody>
        </p:sp>
        <p:cxnSp>
          <p:nvCxnSpPr>
            <p:cNvPr id="55" name="Straight Arrow Connector 54"/>
            <p:cNvCxnSpPr/>
            <p:nvPr/>
          </p:nvCxnSpPr>
          <p:spPr bwMode="auto">
            <a:xfrm>
              <a:off x="1676400" y="2025650"/>
              <a:ext cx="1981200" cy="1600200"/>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grpSp>
      <p:cxnSp>
        <p:nvCxnSpPr>
          <p:cNvPr id="65548" name="Straight Connector 5"/>
          <p:cNvCxnSpPr>
            <a:cxnSpLocks noChangeShapeType="1"/>
          </p:cNvCxnSpPr>
          <p:nvPr/>
        </p:nvCxnSpPr>
        <p:spPr bwMode="auto">
          <a:xfrm>
            <a:off x="1447800" y="6048375"/>
            <a:ext cx="4903788" cy="1588"/>
          </a:xfrm>
          <a:prstGeom prst="line">
            <a:avLst/>
          </a:prstGeom>
          <a:noFill/>
          <a:ln w="25400" algn="ctr">
            <a:solidFill>
              <a:srgbClr val="000000"/>
            </a:solidFill>
            <a:round/>
            <a:headEnd/>
            <a:tailEnd/>
          </a:ln>
          <a:extLst>
            <a:ext uri="{909E8E84-426E-40DD-AFC4-6F175D3DCCD1}">
              <a14:hiddenFill xmlns:a14="http://schemas.microsoft.com/office/drawing/2010/main">
                <a:noFill/>
              </a14:hiddenFill>
            </a:ext>
          </a:extLst>
        </p:spPr>
      </p:cxnSp>
      <p:sp>
        <p:nvSpPr>
          <p:cNvPr id="65549" name="TextBox 10"/>
          <p:cNvSpPr txBox="1">
            <a:spLocks noChangeArrowheads="1"/>
          </p:cNvSpPr>
          <p:nvPr/>
        </p:nvSpPr>
        <p:spPr bwMode="auto">
          <a:xfrm>
            <a:off x="6497638" y="5937469"/>
            <a:ext cx="19113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smtClean="0">
                <a:latin typeface="Century Gothic" pitchFamily="34" charset="0"/>
              </a:rPr>
              <a:t>Quantity of Chai Tea</a:t>
            </a:r>
            <a:endParaRPr lang="en-US" sz="1600" b="1" dirty="0">
              <a:latin typeface="Century Gothic" pitchFamily="34" charset="0"/>
            </a:endParaRPr>
          </a:p>
        </p:txBody>
      </p:sp>
      <p:sp>
        <p:nvSpPr>
          <p:cNvPr id="65550" name="TextBox 12"/>
          <p:cNvSpPr txBox="1">
            <a:spLocks noChangeArrowheads="1"/>
          </p:cNvSpPr>
          <p:nvPr/>
        </p:nvSpPr>
        <p:spPr bwMode="auto">
          <a:xfrm>
            <a:off x="0" y="1781175"/>
            <a:ext cx="1371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a:latin typeface="Century Gothic" pitchFamily="34" charset="0"/>
              </a:rPr>
              <a:t>Price </a:t>
            </a:r>
            <a:r>
              <a:rPr lang="en-US" sz="1600" b="1" dirty="0" smtClean="0">
                <a:latin typeface="Century Gothic" pitchFamily="34" charset="0"/>
              </a:rPr>
              <a:t>of Chai Tea</a:t>
            </a:r>
            <a:endParaRPr lang="en-US" sz="1600" b="1" dirty="0">
              <a:latin typeface="Century Gothic" pitchFamily="34" charset="0"/>
            </a:endParaRPr>
          </a:p>
        </p:txBody>
      </p:sp>
      <p:sp>
        <p:nvSpPr>
          <p:cNvPr id="21524" name="TextBox 73"/>
          <p:cNvSpPr txBox="1">
            <a:spLocks noChangeArrowheads="1"/>
          </p:cNvSpPr>
          <p:nvPr/>
        </p:nvSpPr>
        <p:spPr bwMode="auto">
          <a:xfrm>
            <a:off x="0" y="533400"/>
            <a:ext cx="9144000" cy="830997"/>
          </a:xfrm>
          <a:prstGeom prst="rect">
            <a:avLst/>
          </a:prstGeom>
          <a:solidFill>
            <a:schemeClr val="accent1">
              <a:lumMod val="20000"/>
              <a:lumOff val="80000"/>
            </a:schemeClr>
          </a:solidFill>
          <a:ln w="9525">
            <a:noFill/>
            <a:miter lim="800000"/>
            <a:headEnd/>
            <a:tailEnd/>
          </a:ln>
        </p:spPr>
        <p:txBody>
          <a:bodyPr>
            <a:spAutoFit/>
          </a:bodyPr>
          <a:lstStyle/>
          <a:p>
            <a:pPr algn="ctr" fontAlgn="auto">
              <a:spcBef>
                <a:spcPts val="0"/>
              </a:spcBef>
              <a:spcAft>
                <a:spcPts val="0"/>
              </a:spcAft>
              <a:defRPr/>
            </a:pPr>
            <a:r>
              <a:rPr lang="en-US" sz="2400" b="1" dirty="0">
                <a:latin typeface="Century Gothic" pitchFamily="34" charset="0"/>
                <a:cs typeface="Arial" charset="0"/>
              </a:rPr>
              <a:t>A Free Market Maximizes Producer plus Consumer Surplus (the gains from trade)</a:t>
            </a:r>
          </a:p>
        </p:txBody>
      </p:sp>
      <p:cxnSp>
        <p:nvCxnSpPr>
          <p:cNvPr id="65552" name="Straight Connector 32"/>
          <p:cNvCxnSpPr>
            <a:cxnSpLocks noChangeShapeType="1"/>
          </p:cNvCxnSpPr>
          <p:nvPr/>
        </p:nvCxnSpPr>
        <p:spPr bwMode="auto">
          <a:xfrm rot="5400000">
            <a:off x="-610393" y="3990181"/>
            <a:ext cx="4114800" cy="1587"/>
          </a:xfrm>
          <a:prstGeom prst="line">
            <a:avLst/>
          </a:prstGeom>
          <a:noFill/>
          <a:ln w="25400" algn="ctr">
            <a:solidFill>
              <a:srgbClr val="000000"/>
            </a:solidFill>
            <a:round/>
            <a:headEnd/>
            <a:tailEnd/>
          </a:ln>
          <a:extLst>
            <a:ext uri="{909E8E84-426E-40DD-AFC4-6F175D3DCCD1}">
              <a14:hiddenFill xmlns:a14="http://schemas.microsoft.com/office/drawing/2010/main">
                <a:noFill/>
              </a14:hiddenFill>
            </a:ext>
          </a:extLst>
        </p:spPr>
      </p:cxnSp>
      <p:grpSp>
        <p:nvGrpSpPr>
          <p:cNvPr id="65553" name="Group 61"/>
          <p:cNvGrpSpPr>
            <a:grpSpLocks/>
          </p:cNvGrpSpPr>
          <p:nvPr/>
        </p:nvGrpSpPr>
        <p:grpSpPr bwMode="auto">
          <a:xfrm>
            <a:off x="908050" y="2009775"/>
            <a:ext cx="6545263" cy="4389358"/>
            <a:chOff x="1060405" y="1981200"/>
            <a:chExt cx="6545580" cy="4389968"/>
          </a:xfrm>
        </p:grpSpPr>
        <p:cxnSp>
          <p:nvCxnSpPr>
            <p:cNvPr id="65556" name="Straight Connector 7"/>
            <p:cNvCxnSpPr>
              <a:cxnSpLocks noChangeShapeType="1"/>
            </p:cNvCxnSpPr>
            <p:nvPr/>
          </p:nvCxnSpPr>
          <p:spPr bwMode="auto">
            <a:xfrm rot="16200000" flipH="1">
              <a:off x="2094982" y="1670506"/>
              <a:ext cx="3277013" cy="4266719"/>
            </a:xfrm>
            <a:prstGeom prst="line">
              <a:avLst/>
            </a:prstGeom>
            <a:noFill/>
            <a:ln w="38100" algn="ctr">
              <a:solidFill>
                <a:srgbClr val="3246E3"/>
              </a:solidFill>
              <a:round/>
              <a:headEnd/>
              <a:tailEnd/>
            </a:ln>
            <a:extLst>
              <a:ext uri="{909E8E84-426E-40DD-AFC4-6F175D3DCCD1}">
                <a14:hiddenFill xmlns:a14="http://schemas.microsoft.com/office/drawing/2010/main">
                  <a:noFill/>
                </a14:hiddenFill>
              </a:ext>
            </a:extLst>
          </p:spPr>
        </p:cxnSp>
        <p:cxnSp>
          <p:nvCxnSpPr>
            <p:cNvPr id="65557" name="Straight Connector 6"/>
            <p:cNvCxnSpPr>
              <a:cxnSpLocks noChangeShapeType="1"/>
            </p:cNvCxnSpPr>
            <p:nvPr/>
          </p:nvCxnSpPr>
          <p:spPr bwMode="auto">
            <a:xfrm flipV="1">
              <a:off x="1600716" y="2286039"/>
              <a:ext cx="4419102" cy="3353222"/>
            </a:xfrm>
            <a:prstGeom prst="line">
              <a:avLst/>
            </a:prstGeom>
            <a:noFill/>
            <a:ln w="38100" algn="ctr">
              <a:solidFill>
                <a:srgbClr val="3246E3"/>
              </a:solidFill>
              <a:round/>
              <a:headEnd/>
              <a:tailEnd/>
            </a:ln>
            <a:extLst>
              <a:ext uri="{909E8E84-426E-40DD-AFC4-6F175D3DCCD1}">
                <a14:hiddenFill xmlns:a14="http://schemas.microsoft.com/office/drawing/2010/main">
                  <a:noFill/>
                </a14:hiddenFill>
              </a:ext>
            </a:extLst>
          </p:spPr>
        </p:cxnSp>
        <p:sp>
          <p:nvSpPr>
            <p:cNvPr id="65558" name="TextBox 8"/>
            <p:cNvSpPr txBox="1">
              <a:spLocks noChangeArrowheads="1"/>
            </p:cNvSpPr>
            <p:nvPr/>
          </p:nvSpPr>
          <p:spPr bwMode="auto">
            <a:xfrm>
              <a:off x="5867120" y="5410350"/>
              <a:ext cx="1702626"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Demand Curve</a:t>
              </a:r>
            </a:p>
          </p:txBody>
        </p:sp>
        <p:sp>
          <p:nvSpPr>
            <p:cNvPr id="65559" name="TextBox 9"/>
            <p:cNvSpPr txBox="1">
              <a:spLocks noChangeArrowheads="1"/>
            </p:cNvSpPr>
            <p:nvPr/>
          </p:nvSpPr>
          <p:spPr bwMode="auto">
            <a:xfrm>
              <a:off x="6095709" y="1981200"/>
              <a:ext cx="1510276" cy="33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a:latin typeface="Century Gothic" pitchFamily="34" charset="0"/>
                </a:rPr>
                <a:t>Supply Curve</a:t>
              </a:r>
            </a:p>
          </p:txBody>
        </p:sp>
        <p:cxnSp>
          <p:nvCxnSpPr>
            <p:cNvPr id="40" name="Straight Connector 39"/>
            <p:cNvCxnSpPr/>
            <p:nvPr/>
          </p:nvCxnSpPr>
          <p:spPr bwMode="auto">
            <a:xfrm rot="5400000">
              <a:off x="2866975" y="4981992"/>
              <a:ext cx="2040221" cy="1588"/>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5561" name="TextBox 14"/>
            <p:cNvSpPr txBox="1">
              <a:spLocks noChangeArrowheads="1"/>
            </p:cNvSpPr>
            <p:nvPr/>
          </p:nvSpPr>
          <p:spPr bwMode="auto">
            <a:xfrm>
              <a:off x="1060405" y="3781504"/>
              <a:ext cx="415518" cy="33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smtClean="0">
                  <a:latin typeface="Century Gothic" pitchFamily="34" charset="0"/>
                </a:rPr>
                <a:t>$</a:t>
              </a:r>
              <a:r>
                <a:rPr lang="en-US" sz="1600" b="1" dirty="0">
                  <a:latin typeface="Century Gothic" pitchFamily="34" charset="0"/>
                </a:rPr>
                <a:t>2</a:t>
              </a:r>
            </a:p>
          </p:txBody>
        </p:sp>
        <p:sp>
          <p:nvSpPr>
            <p:cNvPr id="65562" name="TextBox 15"/>
            <p:cNvSpPr txBox="1">
              <a:spLocks noChangeArrowheads="1"/>
            </p:cNvSpPr>
            <p:nvPr/>
          </p:nvSpPr>
          <p:spPr bwMode="auto">
            <a:xfrm>
              <a:off x="3483261" y="6032567"/>
              <a:ext cx="958467" cy="33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smtClean="0">
                  <a:latin typeface="Century Gothic" pitchFamily="34" charset="0"/>
                </a:rPr>
                <a:t>15,000</a:t>
              </a:r>
              <a:endParaRPr lang="en-US" sz="1600" b="1" dirty="0">
                <a:latin typeface="Century Gothic" pitchFamily="34" charset="0"/>
              </a:endParaRPr>
            </a:p>
          </p:txBody>
        </p:sp>
        <p:cxnSp>
          <p:nvCxnSpPr>
            <p:cNvPr id="43" name="Straight Connector 42"/>
            <p:cNvCxnSpPr/>
            <p:nvPr/>
          </p:nvCxnSpPr>
          <p:spPr bwMode="auto">
            <a:xfrm flipH="1">
              <a:off x="1600181" y="3942035"/>
              <a:ext cx="2286111" cy="1587"/>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65554" name="TextBox 16"/>
          <p:cNvSpPr txBox="1">
            <a:spLocks noChangeArrowheads="1"/>
          </p:cNvSpPr>
          <p:nvPr/>
        </p:nvSpPr>
        <p:spPr bwMode="auto">
          <a:xfrm>
            <a:off x="3048000" y="6353175"/>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r>
              <a:rPr lang="en-US" sz="1600" b="1">
                <a:latin typeface="Century Gothic" pitchFamily="34" charset="0"/>
              </a:rPr>
              <a:t>Equilibrium Quantity</a:t>
            </a:r>
          </a:p>
        </p:txBody>
      </p:sp>
      <p:sp>
        <p:nvSpPr>
          <p:cNvPr id="65555" name="TextBox 16"/>
          <p:cNvSpPr txBox="1">
            <a:spLocks noChangeArrowheads="1"/>
          </p:cNvSpPr>
          <p:nvPr/>
        </p:nvSpPr>
        <p:spPr bwMode="auto">
          <a:xfrm>
            <a:off x="43812" y="3482975"/>
            <a:ext cx="137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1600" b="1" dirty="0">
                <a:latin typeface="Century Gothic" pitchFamily="34" charset="0"/>
              </a:rPr>
              <a:t>Equilibrium Price</a:t>
            </a:r>
          </a:p>
        </p:txBody>
      </p:sp>
    </p:spTree>
    <p:extLst>
      <p:ext uri="{BB962C8B-B14F-4D97-AF65-F5344CB8AC3E}">
        <p14:creationId xmlns:p14="http://schemas.microsoft.com/office/powerpoint/2010/main" val="2979590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2000"/>
                                        <p:tgtEl>
                                          <p:spTgt spid="45"/>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1530"/>
                                        </p:tgtEl>
                                        <p:attrNameLst>
                                          <p:attrName>style.visibility</p:attrName>
                                        </p:attrNameLst>
                                      </p:cBhvr>
                                      <p:to>
                                        <p:strVal val="visible"/>
                                      </p:to>
                                    </p:set>
                                    <p:animEffect transition="in" filter="fade">
                                      <p:cBhvr>
                                        <p:cTn id="11" dur="2000"/>
                                        <p:tgtEl>
                                          <p:spTgt spid="2153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2000"/>
                                        <p:tgtEl>
                                          <p:spTgt spid="44"/>
                                        </p:tgtEl>
                                      </p:cBhvr>
                                    </p:animEffect>
                                  </p:childTnLst>
                                </p:cTn>
                              </p:par>
                            </p:childTnLst>
                          </p:cTn>
                        </p:par>
                        <p:par>
                          <p:cTn id="17" fill="hold" nodeType="afterGroup">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21531"/>
                                        </p:tgtEl>
                                        <p:attrNameLst>
                                          <p:attrName>style.visibility</p:attrName>
                                        </p:attrNameLst>
                                      </p:cBhvr>
                                      <p:to>
                                        <p:strVal val="visible"/>
                                      </p:to>
                                    </p:set>
                                    <p:animEffect transition="in" filter="fade">
                                      <p:cBhvr>
                                        <p:cTn id="20" dur="2000"/>
                                        <p:tgtEl>
                                          <p:spTgt spid="215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20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20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534"/>
                                        </p:tgtEl>
                                        <p:attrNameLst>
                                          <p:attrName>style.visibility</p:attrName>
                                        </p:attrNameLst>
                                      </p:cBhvr>
                                      <p:to>
                                        <p:strVal val="visible"/>
                                      </p:to>
                                    </p:set>
                                    <p:animEffect transition="in" filter="fade">
                                      <p:cBhvr>
                                        <p:cTn id="33" dur="2000"/>
                                        <p:tgtEl>
                                          <p:spTgt spid="215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20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21530" grpId="0"/>
      <p:bldP spid="21531" grpId="0"/>
      <p:bldP spid="2153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0" y="457200"/>
            <a:ext cx="9144000" cy="903287"/>
          </a:xfrm>
        </p:spPr>
        <p:txBody>
          <a:bodyPr wrap="square" numCol="1" anchorCtr="0" compatLnSpc="1">
            <a:prstTxWarp prst="textNoShape">
              <a:avLst/>
            </a:prstTxWarp>
          </a:bodyPr>
          <a:lstStyle/>
          <a:p>
            <a:pPr eaLnBrk="1" hangingPunct="1"/>
            <a:r>
              <a:rPr lang="en-US" sz="2400" b="1" dirty="0" smtClean="0">
                <a:cs typeface="Arial" pitchFamily="34" charset="0"/>
              </a:rPr>
              <a:t>Equilibrium and Total Surplus</a:t>
            </a:r>
          </a:p>
        </p:txBody>
      </p:sp>
      <p:sp>
        <p:nvSpPr>
          <p:cNvPr id="46082" name="Rectangle 3"/>
          <p:cNvSpPr>
            <a:spLocks noGrp="1" noChangeArrowheads="1"/>
          </p:cNvSpPr>
          <p:nvPr>
            <p:ph idx="1"/>
          </p:nvPr>
        </p:nvSpPr>
        <p:spPr>
          <a:xfrm>
            <a:off x="457200" y="1447800"/>
            <a:ext cx="8229600" cy="4800600"/>
          </a:xfrm>
        </p:spPr>
        <p:txBody>
          <a:bodyPr>
            <a:normAutofit/>
          </a:bodyPr>
          <a:lstStyle/>
          <a:p>
            <a:pPr marL="0" indent="0" eaLnBrk="1" hangingPunct="1">
              <a:defRPr/>
            </a:pPr>
            <a:r>
              <a:rPr lang="en-US" sz="2400" dirty="0" smtClean="0">
                <a:cs typeface="Arial" pitchFamily="34" charset="0"/>
              </a:rPr>
              <a:t>Equilibrium in a free market yields two important results:</a:t>
            </a:r>
          </a:p>
          <a:p>
            <a:pPr lvl="1" eaLnBrk="1" hangingPunct="1">
              <a:defRPr/>
            </a:pPr>
            <a:r>
              <a:rPr lang="en-US" sz="2400" i="1" dirty="0" smtClean="0">
                <a:solidFill>
                  <a:srgbClr val="00B050"/>
                </a:solidFill>
                <a:cs typeface="Arial" pitchFamily="34" charset="0"/>
              </a:rPr>
              <a:t>Goods must be produced at the lowest possible cost.</a:t>
            </a:r>
          </a:p>
          <a:p>
            <a:pPr lvl="1" eaLnBrk="1" hangingPunct="1">
              <a:defRPr/>
            </a:pPr>
            <a:endParaRPr lang="en-US" sz="2400" i="1" dirty="0" smtClean="0">
              <a:solidFill>
                <a:srgbClr val="00B050"/>
              </a:solidFill>
              <a:cs typeface="Arial" pitchFamily="34" charset="0"/>
            </a:endParaRPr>
          </a:p>
          <a:p>
            <a:pPr lvl="1" eaLnBrk="1" hangingPunct="1">
              <a:buNone/>
              <a:defRPr/>
            </a:pPr>
            <a:endParaRPr lang="en-US" sz="2400" i="1" dirty="0" smtClean="0">
              <a:solidFill>
                <a:srgbClr val="00B050"/>
              </a:solidFill>
              <a:cs typeface="Arial" pitchFamily="34" charset="0"/>
            </a:endParaRPr>
          </a:p>
          <a:p>
            <a:pPr lvl="1" eaLnBrk="1" hangingPunct="1">
              <a:defRPr/>
            </a:pPr>
            <a:r>
              <a:rPr lang="en-US" sz="2400" i="1" dirty="0" smtClean="0">
                <a:solidFill>
                  <a:srgbClr val="0070C0"/>
                </a:solidFill>
                <a:cs typeface="Arial" pitchFamily="34" charset="0"/>
              </a:rPr>
              <a:t>Goods must satisfy the highest valued demands.</a:t>
            </a:r>
          </a:p>
          <a:p>
            <a:pPr lvl="1" eaLnBrk="1" hangingPunct="1">
              <a:defRPr/>
            </a:pPr>
            <a:endParaRPr lang="en-US" sz="2400" i="1" dirty="0" smtClean="0">
              <a:solidFill>
                <a:srgbClr val="0070C0"/>
              </a:solidFill>
              <a:cs typeface="Arial" pitchFamily="34" charset="0"/>
            </a:endParaRPr>
          </a:p>
          <a:p>
            <a:pPr lvl="1" eaLnBrk="1" hangingPunct="1">
              <a:defRPr/>
            </a:pPr>
            <a:endParaRPr lang="en-US" sz="2400" i="1" dirty="0" smtClean="0">
              <a:solidFill>
                <a:srgbClr val="0070C0"/>
              </a:solidFill>
              <a:cs typeface="Arial" pitchFamily="34" charset="0"/>
            </a:endParaRPr>
          </a:p>
          <a:p>
            <a:pPr lvl="1" eaLnBrk="1" hangingPunct="1">
              <a:defRPr/>
            </a:pPr>
            <a:endParaRPr lang="en-US" sz="2400" i="1" dirty="0" smtClean="0">
              <a:solidFill>
                <a:srgbClr val="0070C0"/>
              </a:solidFill>
              <a:cs typeface="Arial" pitchFamily="34" charset="0"/>
            </a:endParaRPr>
          </a:p>
          <a:p>
            <a:pPr marL="0" indent="0" eaLnBrk="1" hangingPunct="1">
              <a:defRPr/>
            </a:pPr>
            <a:r>
              <a:rPr lang="en-US" sz="2400" dirty="0" smtClean="0">
                <a:cs typeface="Arial" pitchFamily="34" charset="0"/>
              </a:rPr>
              <a:t>These results indicate that </a:t>
            </a:r>
            <a:r>
              <a:rPr lang="en-US" sz="2400" i="1" dirty="0" smtClean="0">
                <a:solidFill>
                  <a:srgbClr val="C00000"/>
                </a:solidFill>
                <a:effectLst>
                  <a:outerShdw blurRad="38100" dist="38100" dir="2700000" algn="tl">
                    <a:srgbClr val="000000">
                      <a:alpha val="43137"/>
                    </a:srgbClr>
                  </a:outerShdw>
                </a:effectLst>
                <a:cs typeface="Arial" pitchFamily="34" charset="0"/>
              </a:rPr>
              <a:t>total surplus (both of the consumer and producer) is maximized in free markets. </a:t>
            </a:r>
          </a:p>
          <a:p>
            <a:pPr marL="0" indent="0" eaLnBrk="1" hangingPunct="1">
              <a:defRPr/>
            </a:pPr>
            <a:endParaRPr lang="en-US" dirty="0" smtClean="0">
              <a:cs typeface="Arial" pitchFamily="34" charset="0"/>
            </a:endParaRPr>
          </a:p>
        </p:txBody>
      </p:sp>
    </p:spTree>
    <p:extLst>
      <p:ext uri="{BB962C8B-B14F-4D97-AF65-F5344CB8AC3E}">
        <p14:creationId xmlns:p14="http://schemas.microsoft.com/office/powerpoint/2010/main" val="2065732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Effect transition="in" filter="fade">
                                      <p:cBhvr>
                                        <p:cTn id="7" dur="1000"/>
                                        <p:tgtEl>
                                          <p:spTgt spid="460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2">
                                            <p:txEl>
                                              <p:pRg st="4" end="4"/>
                                            </p:txEl>
                                          </p:spTgt>
                                        </p:tgtEl>
                                        <p:attrNameLst>
                                          <p:attrName>style.visibility</p:attrName>
                                        </p:attrNameLst>
                                      </p:cBhvr>
                                      <p:to>
                                        <p:strVal val="visible"/>
                                      </p:to>
                                    </p:set>
                                    <p:animEffect transition="in" filter="fade">
                                      <p:cBhvr>
                                        <p:cTn id="12" dur="1000"/>
                                        <p:tgtEl>
                                          <p:spTgt spid="4608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2">
                                            <p:txEl>
                                              <p:pRg st="8" end="8"/>
                                            </p:txEl>
                                          </p:spTgt>
                                        </p:tgtEl>
                                        <p:attrNameLst>
                                          <p:attrName>style.visibility</p:attrName>
                                        </p:attrNameLst>
                                      </p:cBhvr>
                                      <p:to>
                                        <p:strVal val="visible"/>
                                      </p:to>
                                    </p:set>
                                    <p:animEffect transition="in" filter="fade">
                                      <p:cBhvr>
                                        <p:cTn id="17" dur="1000"/>
                                        <p:tgtEl>
                                          <p:spTgt spid="460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lgn="ctr">
              <a:buFont typeface="Wingdings" pitchFamily="2" charset="2"/>
              <a:buNone/>
            </a:pPr>
            <a:r>
              <a:rPr lang="en-US" sz="2000" b="1" dirty="0" smtClean="0">
                <a:solidFill>
                  <a:schemeClr val="bg2"/>
                </a:solidFill>
              </a:rPr>
              <a:t>Recap of the power of markets</a:t>
            </a:r>
          </a:p>
          <a:p>
            <a:pPr marL="609600" indent="-609600" algn="ctr">
              <a:buFont typeface="Wingdings" pitchFamily="2" charset="2"/>
              <a:buNone/>
            </a:pPr>
            <a:endParaRPr lang="en-US" sz="2000" b="1" dirty="0" smtClean="0"/>
          </a:p>
          <a:p>
            <a:pPr marL="609600" indent="-609600">
              <a:buFont typeface="Wingdings" pitchFamily="2" charset="2"/>
              <a:buNone/>
            </a:pPr>
            <a:r>
              <a:rPr lang="en-US" sz="2000" dirty="0" smtClean="0"/>
              <a:t>In competitive markets, prices adjust to ensure that:</a:t>
            </a:r>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endParaRPr lang="en-US" sz="2000" dirty="0" smtClean="0"/>
          </a:p>
          <a:p>
            <a:pPr marL="609600" indent="-609600">
              <a:buFont typeface="Wingdings" pitchFamily="2" charset="2"/>
              <a:buNone/>
            </a:pPr>
            <a:r>
              <a:rPr lang="en-US" sz="2000" dirty="0" smtClean="0"/>
              <a:t>After the price adjusts and the market equilibrium is achieved, the price is simultaneously equal to the marginal benefit  and the marginal cost of the last unit (“the marginal unit”) of output traded.  As such, what kind of information does the price contain?</a:t>
            </a:r>
            <a:endParaRPr lang="en-US" sz="2000" dirty="0"/>
          </a:p>
        </p:txBody>
      </p:sp>
    </p:spTree>
    <p:extLst>
      <p:ext uri="{BB962C8B-B14F-4D97-AF65-F5344CB8AC3E}">
        <p14:creationId xmlns:p14="http://schemas.microsoft.com/office/powerpoint/2010/main" val="2825990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8" end="8"/>
                                            </p:txEl>
                                          </p:spTgt>
                                        </p:tgtEl>
                                        <p:attrNameLst>
                                          <p:attrName>style.visibility</p:attrName>
                                        </p:attrNameLst>
                                      </p:cBhvr>
                                      <p:to>
                                        <p:strVal val="visible"/>
                                      </p:to>
                                    </p:set>
                                    <p:anim calcmode="lin" valueType="num">
                                      <p:cBhvr additive="base">
                                        <p:cTn id="19"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wen_UN3_PH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066800"/>
            <a:ext cx="2933700"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06450" y="5287963"/>
            <a:ext cx="2925763" cy="1006475"/>
          </a:xfrm>
          <a:prstGeom prst="rect">
            <a:avLst/>
          </a:prstGeom>
          <a:solidFill>
            <a:schemeClr val="tx2">
              <a:lumMod val="20000"/>
              <a:lumOff val="80000"/>
            </a:schemeClr>
          </a:solidFill>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000" b="1">
                <a:latin typeface="Century Gothic" pitchFamily="34" charset="0"/>
                <a:cs typeface="Arial" charset="0"/>
              </a:rPr>
              <a:t>Vernon Smith proved the invisible hand was there.</a:t>
            </a:r>
          </a:p>
        </p:txBody>
      </p:sp>
      <p:sp>
        <p:nvSpPr>
          <p:cNvPr id="6" name="Content Placeholder 5"/>
          <p:cNvSpPr txBox="1">
            <a:spLocks/>
          </p:cNvSpPr>
          <p:nvPr/>
        </p:nvSpPr>
        <p:spPr bwMode="auto">
          <a:xfrm>
            <a:off x="4114800" y="1066800"/>
            <a:ext cx="4876800" cy="52276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spcBef>
                <a:spcPct val="20000"/>
              </a:spcBef>
              <a:buFont typeface="Arial" pitchFamily="34" charset="0"/>
              <a:buNone/>
            </a:pPr>
            <a:r>
              <a:rPr lang="en-US" sz="3200" b="1">
                <a:solidFill>
                  <a:srgbClr val="C00000"/>
                </a:solidFill>
                <a:latin typeface="Tw Cen MT" pitchFamily="34" charset="0"/>
              </a:rPr>
              <a:t>“I am still recovering from the shock of the experimental results.  The outcome was unbelievably consistent with competitive price theory. ”</a:t>
            </a:r>
            <a:r>
              <a:rPr lang="en-US" sz="3600" b="1">
                <a:solidFill>
                  <a:srgbClr val="C00000"/>
                </a:solidFill>
                <a:latin typeface="Tw Cen MT" pitchFamily="34" charset="0"/>
              </a:rPr>
              <a:t> </a:t>
            </a:r>
          </a:p>
          <a:p>
            <a:pPr eaLnBrk="1" hangingPunct="1">
              <a:spcBef>
                <a:spcPct val="20000"/>
              </a:spcBef>
              <a:buFont typeface="Arial" pitchFamily="34" charset="0"/>
              <a:buNone/>
            </a:pPr>
            <a:r>
              <a:rPr lang="en-US" sz="2400" b="1" i="1">
                <a:latin typeface="Tw Cen MT" pitchFamily="34" charset="0"/>
              </a:rPr>
              <a:t>Vernon Smith, winner of 2002 Nobel Prize in Economics, on his 1956 experiments designed to disprove the supply and demand model.</a:t>
            </a:r>
            <a:endParaRPr lang="en-US" sz="3600" b="1" i="1">
              <a:latin typeface="Tw Cen MT" pitchFamily="34" charset="0"/>
            </a:endParaRPr>
          </a:p>
        </p:txBody>
      </p:sp>
    </p:spTree>
    <p:extLst>
      <p:ext uri="{BB962C8B-B14F-4D97-AF65-F5344CB8AC3E}">
        <p14:creationId xmlns:p14="http://schemas.microsoft.com/office/powerpoint/2010/main" val="102189649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par>
                          <p:cTn id="11" fill="hold" nodeType="afterGroup">
                            <p:stCondLst>
                              <p:cond delay="2000"/>
                            </p:stCondLst>
                            <p:childTnLst>
                              <p:par>
                                <p:cTn id="12" presetID="6"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0" indent="0" eaLnBrk="1" hangingPunct="1">
              <a:buNone/>
              <a:defRPr/>
            </a:pPr>
            <a:r>
              <a:rPr lang="en-US" sz="2000" dirty="0"/>
              <a:t>Would you prefer an economic system where goods were rationed by:</a:t>
            </a:r>
          </a:p>
          <a:p>
            <a:pPr marL="742950" indent="-742950" eaLnBrk="1" hangingPunct="1">
              <a:buFont typeface="+mj-lt"/>
              <a:buAutoNum type="alphaLcParenR"/>
              <a:defRPr/>
            </a:pPr>
            <a:r>
              <a:rPr lang="en-US" sz="2000" dirty="0"/>
              <a:t>Need</a:t>
            </a:r>
          </a:p>
          <a:p>
            <a:pPr marL="742950" indent="-742950" eaLnBrk="1" hangingPunct="1">
              <a:buFont typeface="+mj-lt"/>
              <a:buAutoNum type="alphaLcParenR"/>
              <a:defRPr/>
            </a:pPr>
            <a:r>
              <a:rPr lang="en-US" sz="2000" dirty="0"/>
              <a:t>Equality/fairness</a:t>
            </a:r>
          </a:p>
          <a:p>
            <a:pPr marL="742950" indent="-742950" eaLnBrk="1" hangingPunct="1">
              <a:buFont typeface="+mj-lt"/>
              <a:buAutoNum type="alphaLcParenR"/>
              <a:defRPr/>
            </a:pPr>
            <a:r>
              <a:rPr lang="en-US" sz="2000" dirty="0"/>
              <a:t>Who can pay the </a:t>
            </a:r>
            <a:r>
              <a:rPr lang="en-US" sz="2000" dirty="0" smtClean="0"/>
              <a:t>most</a:t>
            </a:r>
          </a:p>
          <a:p>
            <a:pPr marL="742950" indent="-742950" eaLnBrk="1" hangingPunct="1">
              <a:buFont typeface="+mj-lt"/>
              <a:buAutoNum type="alphaLcParenR"/>
              <a:defRPr/>
            </a:pPr>
            <a:endParaRPr lang="en-US" sz="2000" dirty="0"/>
          </a:p>
          <a:p>
            <a:pPr marL="0" indent="0" eaLnBrk="1" hangingPunct="1">
              <a:buNone/>
              <a:defRPr/>
            </a:pPr>
            <a:r>
              <a:rPr lang="en-US" sz="2000" dirty="0" smtClean="0"/>
              <a:t>In an unregulated competitive market, the price adjusts until:</a:t>
            </a:r>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r>
              <a:rPr lang="en-US" sz="2000" dirty="0" smtClean="0"/>
              <a:t>Sometimes the </a:t>
            </a:r>
            <a:r>
              <a:rPr lang="en-US" sz="2000" dirty="0" err="1" smtClean="0"/>
              <a:t>govt</a:t>
            </a:r>
            <a:r>
              <a:rPr lang="en-US" sz="2000" dirty="0" smtClean="0"/>
              <a:t> gets involved and tries to control prices.</a:t>
            </a:r>
          </a:p>
          <a:p>
            <a:r>
              <a:rPr lang="en-US" sz="2000" b="1" dirty="0"/>
              <a:t>Price ceiling  </a:t>
            </a:r>
            <a:r>
              <a:rPr lang="en-US" sz="2000" dirty="0"/>
              <a:t>A legally determined maximum price that sellers may charge.</a:t>
            </a:r>
          </a:p>
          <a:p>
            <a:endParaRPr lang="en-US" sz="2000" dirty="0"/>
          </a:p>
          <a:p>
            <a:r>
              <a:rPr lang="en-US" sz="2000" b="1" dirty="0"/>
              <a:t>Price floor</a:t>
            </a:r>
            <a:r>
              <a:rPr lang="en-US" sz="2000" dirty="0"/>
              <a:t>  A legally determined minimum price that sellers may receive.</a:t>
            </a:r>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marL="609600" indent="-609600">
              <a:buFont typeface="Wingdings" pitchFamily="2" charset="2"/>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 calcmode="lin" valueType="num">
                                      <p:cBhvr additive="base">
                                        <p:cTn id="37"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3">
                                            <p:txEl>
                                              <p:pRg st="9" end="9"/>
                                            </p:txEl>
                                          </p:spTgt>
                                        </p:tgtEl>
                                        <p:attrNameLst>
                                          <p:attrName>style.visibility</p:attrName>
                                        </p:attrNameLst>
                                      </p:cBhvr>
                                      <p:to>
                                        <p:strVal val="visible"/>
                                      </p:to>
                                    </p:set>
                                    <p:anim calcmode="lin" valueType="num">
                                      <p:cBhvr additive="base">
                                        <p:cTn id="43"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3">
                                            <p:txEl>
                                              <p:pRg st="11" end="11"/>
                                            </p:txEl>
                                          </p:spTgt>
                                        </p:tgtEl>
                                        <p:attrNameLst>
                                          <p:attrName>style.visibility</p:attrName>
                                        </p:attrNameLst>
                                      </p:cBhvr>
                                      <p:to>
                                        <p:strVal val="visible"/>
                                      </p:to>
                                    </p:set>
                                    <p:anim calcmode="lin" valueType="num">
                                      <p:cBhvr additive="base">
                                        <p:cTn id="49" dur="500" fill="hold"/>
                                        <p:tgtEl>
                                          <p:spTgt spid="1024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owen_UN6_PH0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66800"/>
            <a:ext cx="7086600" cy="4715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1"/>
          <p:cNvSpPr txBox="1">
            <a:spLocks noGrp="1"/>
          </p:cNvSpPr>
          <p:nvPr>
            <p:ph type="body" idx="1"/>
          </p:nvPr>
        </p:nvSpPr>
        <p:spPr bwMode="auto">
          <a:xfrm>
            <a:off x="457200" y="381000"/>
            <a:ext cx="82296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charset="0"/>
              <a:buNone/>
            </a:pPr>
            <a:r>
              <a:rPr lang="en-US" sz="3200" b="1" dirty="0">
                <a:latin typeface="Century Gothic" pitchFamily="34" charset="0"/>
                <a:ea typeface="MS PGothic" pitchFamily="34" charset="-128"/>
              </a:rPr>
              <a:t>Getting in the way of the invisible hand? </a:t>
            </a:r>
          </a:p>
        </p:txBody>
      </p:sp>
      <p:sp>
        <p:nvSpPr>
          <p:cNvPr id="6" name="Content Placeholder 1"/>
          <p:cNvSpPr txBox="1">
            <a:spLocks/>
          </p:cNvSpPr>
          <p:nvPr/>
        </p:nvSpPr>
        <p:spPr>
          <a:xfrm>
            <a:off x="0" y="5867400"/>
            <a:ext cx="9144000" cy="609600"/>
          </a:xfrm>
          <a:prstGeom prst="rect">
            <a:avLst/>
          </a:prstGeom>
        </p:spPr>
        <p:txBody>
          <a:bodyPr>
            <a:normAutofit fontScale="62500" lnSpcReduction="20000"/>
          </a:bodyPr>
          <a:lstStyle/>
          <a:p>
            <a:pPr algn="ctr" fontAlgn="auto">
              <a:spcBef>
                <a:spcPct val="20000"/>
              </a:spcBef>
              <a:spcAft>
                <a:spcPts val="0"/>
              </a:spcAft>
              <a:buFont typeface="Arial" pitchFamily="34" charset="0"/>
              <a:buNone/>
              <a:defRPr/>
            </a:pPr>
            <a:r>
              <a:rPr lang="en-US" sz="3600" b="1" i="1" dirty="0">
                <a:solidFill>
                  <a:srgbClr val="FF3300"/>
                </a:solidFill>
                <a:latin typeface="Century Gothic" pitchFamily="34" charset="0"/>
                <a:ea typeface="ＭＳ Ｐゴシック"/>
                <a:cs typeface="Arial" pitchFamily="34" charset="0"/>
              </a:rPr>
              <a:t>Distorted price signals cause resources to be misallocated.</a:t>
            </a:r>
          </a:p>
        </p:txBody>
      </p:sp>
    </p:spTree>
    <p:extLst>
      <p:ext uri="{BB962C8B-B14F-4D97-AF65-F5344CB8AC3E}">
        <p14:creationId xmlns:p14="http://schemas.microsoft.com/office/powerpoint/2010/main" val="204864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Grp="1" noChangeArrowheads="1"/>
          </p:cNvSpPr>
          <p:nvPr>
            <p:ph type="body" idx="1"/>
          </p:nvPr>
        </p:nvSpPr>
        <p:spPr bwMode="auto">
          <a:xfrm>
            <a:off x="533400" y="533400"/>
            <a:ext cx="8229600" cy="707886"/>
          </a:xfrm>
          <a:prstGeom prst="rect">
            <a:avLst/>
          </a:prstGeom>
          <a:noFill/>
          <a:ln w="9525" algn="ctr">
            <a:noFill/>
            <a:miter lim="800000"/>
            <a:headEnd/>
            <a:tailEnd/>
          </a:ln>
        </p:spPr>
        <p:txBody>
          <a:bodyPr>
            <a:spAutoFit/>
          </a:bodyPr>
          <a:lstStyle/>
          <a:p>
            <a:pPr>
              <a:spcBef>
                <a:spcPct val="10000"/>
              </a:spcBef>
              <a:spcAft>
                <a:spcPct val="10000"/>
              </a:spcAft>
              <a:buNone/>
            </a:pPr>
            <a:r>
              <a:rPr lang="en-US" sz="2000" b="1" dirty="0" smtClean="0">
                <a:solidFill>
                  <a:schemeClr val="tx1"/>
                </a:solidFill>
              </a:rPr>
              <a:t>What happens if we raise the actual price of wheat above the equilibrium price?</a:t>
            </a:r>
            <a:endParaRPr lang="en-US" sz="2000" b="1" dirty="0">
              <a:solidFill>
                <a:schemeClr val="tx1"/>
              </a:solidFill>
            </a:endParaRPr>
          </a:p>
        </p:txBody>
      </p:sp>
      <p:pic>
        <p:nvPicPr>
          <p:cNvPr id="4" name="Picture 3" descr="grain-mountain-460x276.jpg"/>
          <p:cNvPicPr>
            <a:picLocks noChangeAspect="1"/>
          </p:cNvPicPr>
          <p:nvPr/>
        </p:nvPicPr>
        <p:blipFill>
          <a:blip r:embed="rId2" cstate="print"/>
          <a:stretch>
            <a:fillRect/>
          </a:stretch>
        </p:blipFill>
        <p:spPr>
          <a:xfrm>
            <a:off x="609600" y="1447800"/>
            <a:ext cx="7543800" cy="4526280"/>
          </a:xfrm>
          <a:prstGeom prst="rect">
            <a:avLst/>
          </a:prstGeom>
        </p:spPr>
      </p:pic>
    </p:spTree>
    <p:extLst>
      <p:ext uri="{BB962C8B-B14F-4D97-AF65-F5344CB8AC3E}">
        <p14:creationId xmlns:p14="http://schemas.microsoft.com/office/powerpoint/2010/main" val="23077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457200"/>
            <a:ext cx="8229600" cy="457200"/>
          </a:xfrm>
        </p:spPr>
        <p:txBody>
          <a:bodyPr/>
          <a:lstStyle/>
          <a:p>
            <a:pPr algn="ctr"/>
            <a:r>
              <a:rPr lang="en-US" sz="2400" b="1" dirty="0" smtClean="0"/>
              <a:t>Price Floor Example:  U.S. Agricultural Policy</a:t>
            </a:r>
            <a:endParaRPr lang="en-US" sz="2400" b="1" dirty="0"/>
          </a:p>
        </p:txBody>
      </p:sp>
      <p:sp>
        <p:nvSpPr>
          <p:cNvPr id="37891" name="Line 3"/>
          <p:cNvSpPr>
            <a:spLocks noChangeShapeType="1"/>
          </p:cNvSpPr>
          <p:nvPr/>
        </p:nvSpPr>
        <p:spPr bwMode="auto">
          <a:xfrm flipV="1">
            <a:off x="1676400" y="1295400"/>
            <a:ext cx="0" cy="426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 name="Line 4"/>
          <p:cNvSpPr>
            <a:spLocks noChangeShapeType="1"/>
          </p:cNvSpPr>
          <p:nvPr/>
        </p:nvSpPr>
        <p:spPr bwMode="auto">
          <a:xfrm>
            <a:off x="1676400" y="5562600"/>
            <a:ext cx="6096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5"/>
          <p:cNvSpPr txBox="1">
            <a:spLocks noChangeArrowheads="1"/>
          </p:cNvSpPr>
          <p:nvPr/>
        </p:nvSpPr>
        <p:spPr bwMode="auto">
          <a:xfrm>
            <a:off x="746125" y="79851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Price</a:t>
            </a:r>
          </a:p>
        </p:txBody>
      </p:sp>
      <p:sp>
        <p:nvSpPr>
          <p:cNvPr id="37894" name="Text Box 6"/>
          <p:cNvSpPr txBox="1">
            <a:spLocks noChangeArrowheads="1"/>
          </p:cNvSpPr>
          <p:nvPr/>
        </p:nvSpPr>
        <p:spPr bwMode="auto">
          <a:xfrm>
            <a:off x="7375525" y="55991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Quantity</a:t>
            </a:r>
          </a:p>
        </p:txBody>
      </p:sp>
      <p:sp>
        <p:nvSpPr>
          <p:cNvPr id="37895" name="Line 7"/>
          <p:cNvSpPr>
            <a:spLocks noChangeShapeType="1"/>
          </p:cNvSpPr>
          <p:nvPr/>
        </p:nvSpPr>
        <p:spPr bwMode="auto">
          <a:xfrm flipV="1">
            <a:off x="1676400" y="1752600"/>
            <a:ext cx="4267200" cy="335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Line 8"/>
          <p:cNvSpPr>
            <a:spLocks noChangeShapeType="1"/>
          </p:cNvSpPr>
          <p:nvPr/>
        </p:nvSpPr>
        <p:spPr bwMode="auto">
          <a:xfrm>
            <a:off x="1676400" y="1752600"/>
            <a:ext cx="4572000" cy="3276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7" name="Text Box 9"/>
          <p:cNvSpPr txBox="1">
            <a:spLocks noChangeArrowheads="1"/>
          </p:cNvSpPr>
          <p:nvPr/>
        </p:nvSpPr>
        <p:spPr bwMode="auto">
          <a:xfrm>
            <a:off x="6080125" y="140811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smtClean="0"/>
              <a:t>S</a:t>
            </a:r>
            <a:endParaRPr lang="en-US" dirty="0"/>
          </a:p>
        </p:txBody>
      </p:sp>
      <p:sp>
        <p:nvSpPr>
          <p:cNvPr id="37898" name="Text Box 10"/>
          <p:cNvSpPr txBox="1">
            <a:spLocks noChangeArrowheads="1"/>
          </p:cNvSpPr>
          <p:nvPr/>
        </p:nvSpPr>
        <p:spPr bwMode="auto">
          <a:xfrm>
            <a:off x="6308725" y="50292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dirty="0" smtClean="0"/>
              <a:t>D</a:t>
            </a:r>
            <a:endParaRPr lang="en-US" dirty="0"/>
          </a:p>
        </p:txBody>
      </p:sp>
      <p:sp>
        <p:nvSpPr>
          <p:cNvPr id="37899" name="Line 11"/>
          <p:cNvSpPr>
            <a:spLocks noChangeShapeType="1"/>
          </p:cNvSpPr>
          <p:nvPr/>
        </p:nvSpPr>
        <p:spPr bwMode="auto">
          <a:xfrm flipH="1">
            <a:off x="1676400" y="3352800"/>
            <a:ext cx="2209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886200" y="3429000"/>
            <a:ext cx="0" cy="2133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lgn="ctr">
              <a:buFont typeface="Wingdings" pitchFamily="2" charset="2"/>
              <a:buNone/>
            </a:pPr>
            <a:r>
              <a:rPr lang="en-US" sz="2400" b="1" dirty="0" smtClean="0">
                <a:solidFill>
                  <a:srgbClr val="0070C0"/>
                </a:solidFill>
              </a:rPr>
              <a:t>Welfare Effects of a Price Floor</a:t>
            </a:r>
            <a:endParaRPr lang="en-US" sz="2400" b="1" dirty="0">
              <a:solidFill>
                <a:srgbClr val="0070C0"/>
              </a:solidFill>
            </a:endParaRPr>
          </a:p>
        </p:txBody>
      </p:sp>
      <p:graphicFrame>
        <p:nvGraphicFramePr>
          <p:cNvPr id="3" name="Table 2"/>
          <p:cNvGraphicFramePr>
            <a:graphicFrameLocks noGrp="1"/>
          </p:cNvGraphicFramePr>
          <p:nvPr/>
        </p:nvGraphicFramePr>
        <p:xfrm>
          <a:off x="533400" y="1219200"/>
          <a:ext cx="7924800" cy="4648200"/>
        </p:xfrm>
        <a:graphic>
          <a:graphicData uri="http://schemas.openxmlformats.org/drawingml/2006/table">
            <a:tbl>
              <a:tblPr firstRow="1" bandRow="1">
                <a:tableStyleId>{BC89EF96-8CEA-46FF-86C4-4CE0E7609802}</a:tableStyleId>
              </a:tblPr>
              <a:tblGrid>
                <a:gridCol w="1584960"/>
                <a:gridCol w="1584960"/>
                <a:gridCol w="1584960"/>
                <a:gridCol w="1584960"/>
                <a:gridCol w="1584960"/>
              </a:tblGrid>
              <a:tr h="1162050">
                <a:tc>
                  <a:txBody>
                    <a:bodyPr/>
                    <a:lstStyle/>
                    <a:p>
                      <a:endParaRPr lang="en-US" dirty="0"/>
                    </a:p>
                  </a:txBody>
                  <a:tcPr/>
                </a:tc>
                <a:tc>
                  <a:txBody>
                    <a:bodyPr/>
                    <a:lstStyle/>
                    <a:p>
                      <a:r>
                        <a:rPr lang="en-US" dirty="0" smtClean="0"/>
                        <a:t>Without</a:t>
                      </a:r>
                      <a:r>
                        <a:rPr lang="en-US" baseline="0" dirty="0" smtClean="0"/>
                        <a:t> Price Floor</a:t>
                      </a:r>
                      <a:endParaRPr lang="en-US" dirty="0"/>
                    </a:p>
                  </a:txBody>
                  <a:tcPr/>
                </a:tc>
                <a:tc>
                  <a:txBody>
                    <a:bodyPr/>
                    <a:lstStyle/>
                    <a:p>
                      <a:r>
                        <a:rPr lang="en-US" dirty="0" smtClean="0"/>
                        <a:t>With Price Floor</a:t>
                      </a:r>
                      <a:endParaRPr lang="en-US" dirty="0"/>
                    </a:p>
                  </a:txBody>
                  <a:tcPr/>
                </a:tc>
                <a:tc>
                  <a:txBody>
                    <a:bodyPr/>
                    <a:lstStyle/>
                    <a:p>
                      <a:r>
                        <a:rPr lang="en-US" dirty="0" smtClean="0"/>
                        <a:t>Net Changes in Welfare</a:t>
                      </a:r>
                      <a:endParaRPr lang="en-US" dirty="0"/>
                    </a:p>
                  </a:txBody>
                  <a:tcPr/>
                </a:tc>
                <a:tc>
                  <a:txBody>
                    <a:bodyPr/>
                    <a:lstStyle/>
                    <a:p>
                      <a:r>
                        <a:rPr lang="en-US" dirty="0" smtClean="0"/>
                        <a:t>Better Off?</a:t>
                      </a:r>
                      <a:endParaRPr lang="en-US" dirty="0"/>
                    </a:p>
                  </a:txBody>
                  <a:tcPr/>
                </a:tc>
              </a:tr>
              <a:tr h="1162050">
                <a:tc>
                  <a:txBody>
                    <a:bodyPr/>
                    <a:lstStyle/>
                    <a:p>
                      <a:r>
                        <a:rPr lang="en-US" b="1" dirty="0" smtClean="0"/>
                        <a:t>Producer</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62050">
                <a:tc>
                  <a:txBody>
                    <a:bodyPr/>
                    <a:lstStyle/>
                    <a:p>
                      <a:r>
                        <a:rPr lang="en-US" b="1" dirty="0" smtClean="0"/>
                        <a:t>Consumer</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62050">
                <a:tc>
                  <a:txBody>
                    <a:bodyPr/>
                    <a:lstStyle/>
                    <a:p>
                      <a:r>
                        <a:rPr lang="en-US" b="1" dirty="0" smtClean="0"/>
                        <a:t>Economic</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645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3116" name="Rectangle 12"/>
          <p:cNvSpPr>
            <a:spLocks noChangeArrowheads="1"/>
          </p:cNvSpPr>
          <p:nvPr/>
        </p:nvSpPr>
        <p:spPr bwMode="auto">
          <a:xfrm>
            <a:off x="228600" y="457200"/>
            <a:ext cx="8707890" cy="508680"/>
          </a:xfrm>
          <a:prstGeom prst="rect">
            <a:avLst/>
          </a:prstGeom>
          <a:noFill/>
          <a:ln w="9525">
            <a:noFill/>
            <a:miter lim="800000"/>
            <a:headEnd/>
            <a:tailEnd/>
          </a:ln>
        </p:spPr>
        <p:txBody>
          <a:bodyPr/>
          <a:lstStyle/>
          <a:p>
            <a:pPr>
              <a:spcBef>
                <a:spcPct val="20000"/>
              </a:spcBef>
            </a:pPr>
            <a:r>
              <a:rPr lang="en-US" sz="2000" b="1" dirty="0">
                <a:solidFill>
                  <a:schemeClr val="tx1"/>
                </a:solidFill>
              </a:rPr>
              <a:t>Price Floors in Labor Markets: The Debate over Minimum Wage Policy</a:t>
            </a:r>
          </a:p>
        </p:txBody>
      </p:sp>
      <p:grpSp>
        <p:nvGrpSpPr>
          <p:cNvPr id="2" name="Group 13" hidden="1"/>
          <p:cNvGrpSpPr>
            <a:grpSpLocks/>
          </p:cNvGrpSpPr>
          <p:nvPr/>
        </p:nvGrpSpPr>
        <p:grpSpPr bwMode="auto">
          <a:xfrm>
            <a:off x="465138" y="266700"/>
            <a:ext cx="1770062" cy="968375"/>
            <a:chOff x="607" y="424"/>
            <a:chExt cx="1115" cy="610"/>
          </a:xfrm>
        </p:grpSpPr>
        <p:sp>
          <p:nvSpPr>
            <p:cNvPr id="21521" name="Line 14"/>
            <p:cNvSpPr>
              <a:spLocks noChangeShapeType="1"/>
            </p:cNvSpPr>
            <p:nvPr/>
          </p:nvSpPr>
          <p:spPr bwMode="auto">
            <a:xfrm>
              <a:off x="1722" y="496"/>
              <a:ext cx="0" cy="528"/>
            </a:xfrm>
            <a:prstGeom prst="line">
              <a:avLst/>
            </a:prstGeom>
            <a:noFill/>
            <a:ln w="9525">
              <a:solidFill>
                <a:srgbClr val="AC0C11"/>
              </a:solidFill>
              <a:round/>
              <a:headEnd/>
              <a:tailEnd/>
            </a:ln>
          </p:spPr>
          <p:txBody>
            <a:bodyPr/>
            <a:lstStyle/>
            <a:p>
              <a:endParaRPr lang="en-US"/>
            </a:p>
          </p:txBody>
        </p:sp>
        <p:sp>
          <p:nvSpPr>
            <p:cNvPr id="21522" name="Rectangle 15"/>
            <p:cNvSpPr>
              <a:spLocks noChangeArrowheads="1"/>
            </p:cNvSpPr>
            <p:nvPr/>
          </p:nvSpPr>
          <p:spPr bwMode="auto">
            <a:xfrm>
              <a:off x="607" y="424"/>
              <a:ext cx="1094" cy="610"/>
            </a:xfrm>
            <a:prstGeom prst="rect">
              <a:avLst/>
            </a:prstGeom>
            <a:noFill/>
            <a:ln w="9525">
              <a:noFill/>
              <a:miter lim="800000"/>
              <a:headEnd/>
              <a:tailEnd/>
            </a:ln>
          </p:spPr>
          <p:txBody>
            <a:bodyPr/>
            <a:lstStyle/>
            <a:p>
              <a:pPr algn="r">
                <a:spcBef>
                  <a:spcPct val="20000"/>
                </a:spcBef>
              </a:pPr>
              <a:r>
                <a:rPr lang="en-US" sz="2200">
                  <a:solidFill>
                    <a:srgbClr val="B00B2D"/>
                  </a:solidFill>
                </a:rPr>
                <a:t>Making</a:t>
              </a:r>
              <a:r>
                <a:rPr lang="en-US" sz="2200">
                  <a:solidFill>
                    <a:schemeClr val="tx1"/>
                  </a:solidFill>
                </a:rPr>
                <a:t/>
              </a:r>
              <a:br>
                <a:rPr lang="en-US" sz="2200">
                  <a:solidFill>
                    <a:schemeClr val="tx1"/>
                  </a:solidFill>
                </a:rPr>
              </a:br>
              <a:r>
                <a:rPr lang="en-US" sz="1600">
                  <a:solidFill>
                    <a:schemeClr val="tx1"/>
                  </a:solidFill>
                </a:rPr>
                <a:t>the</a:t>
              </a:r>
              <a:r>
                <a:rPr lang="en-US" sz="1800">
                  <a:solidFill>
                    <a:schemeClr val="tx1"/>
                  </a:solidFill>
                </a:rPr>
                <a:t/>
              </a:r>
              <a:br>
                <a:rPr lang="en-US" sz="1800">
                  <a:solidFill>
                    <a:schemeClr val="tx1"/>
                  </a:solidFill>
                </a:rPr>
              </a:br>
              <a:r>
                <a:rPr lang="en-US" sz="2200">
                  <a:solidFill>
                    <a:srgbClr val="B00B2D"/>
                  </a:solidFill>
                </a:rPr>
                <a:t>Connection</a:t>
              </a:r>
            </a:p>
          </p:txBody>
        </p:sp>
      </p:grpSp>
      <p:sp>
        <p:nvSpPr>
          <p:cNvPr id="943120" name="Line 16" hidden="1"/>
          <p:cNvSpPr>
            <a:spLocks noChangeShapeType="1"/>
          </p:cNvSpPr>
          <p:nvPr/>
        </p:nvSpPr>
        <p:spPr bwMode="auto">
          <a:xfrm>
            <a:off x="928688" y="6581775"/>
            <a:ext cx="4673600" cy="0"/>
          </a:xfrm>
          <a:prstGeom prst="line">
            <a:avLst/>
          </a:prstGeom>
          <a:noFill/>
          <a:ln w="25400">
            <a:solidFill>
              <a:srgbClr val="B00B2D"/>
            </a:solidFill>
            <a:round/>
            <a:headEnd/>
            <a:tailEnd/>
          </a:ln>
        </p:spPr>
        <p:txBody>
          <a:bodyPr/>
          <a:lstStyle/>
          <a:p>
            <a:endParaRPr lang="en-US"/>
          </a:p>
        </p:txBody>
      </p:sp>
      <p:grpSp>
        <p:nvGrpSpPr>
          <p:cNvPr id="3" name="Group 17" hidden="1"/>
          <p:cNvGrpSpPr>
            <a:grpSpLocks/>
          </p:cNvGrpSpPr>
          <p:nvPr/>
        </p:nvGrpSpPr>
        <p:grpSpPr bwMode="auto">
          <a:xfrm>
            <a:off x="954088" y="6019800"/>
            <a:ext cx="7735887" cy="373063"/>
            <a:chOff x="601" y="3842"/>
            <a:chExt cx="4873" cy="235"/>
          </a:xfrm>
        </p:grpSpPr>
        <p:pic>
          <p:nvPicPr>
            <p:cNvPr id="21519" name="Picture 18" descr="My-Econ-Lab-logo"/>
            <p:cNvPicPr>
              <a:picLocks noChangeAspect="1" noChangeArrowheads="1"/>
            </p:cNvPicPr>
            <p:nvPr/>
          </p:nvPicPr>
          <p:blipFill>
            <a:blip r:embed="rId2" cstate="print"/>
            <a:srcRect/>
            <a:stretch>
              <a:fillRect/>
            </a:stretch>
          </p:blipFill>
          <p:spPr bwMode="auto">
            <a:xfrm>
              <a:off x="601" y="3890"/>
              <a:ext cx="924" cy="174"/>
            </a:xfrm>
            <a:prstGeom prst="rect">
              <a:avLst/>
            </a:prstGeom>
            <a:noFill/>
            <a:ln w="9525">
              <a:noFill/>
              <a:miter lim="800000"/>
              <a:headEnd/>
              <a:tailEnd/>
            </a:ln>
          </p:spPr>
        </p:pic>
        <p:sp>
          <p:nvSpPr>
            <p:cNvPr id="21520" name="Rectangle 19"/>
            <p:cNvSpPr>
              <a:spLocks noChangeArrowheads="1"/>
            </p:cNvSpPr>
            <p:nvPr/>
          </p:nvSpPr>
          <p:spPr bwMode="auto">
            <a:xfrm>
              <a:off x="1442" y="3842"/>
              <a:ext cx="4032" cy="235"/>
            </a:xfrm>
            <a:prstGeom prst="rect">
              <a:avLst/>
            </a:prstGeom>
            <a:noFill/>
            <a:ln w="9525">
              <a:noFill/>
              <a:miter lim="800000"/>
              <a:headEnd/>
              <a:tailEnd/>
            </a:ln>
          </p:spPr>
          <p:txBody>
            <a:bodyPr/>
            <a:lstStyle/>
            <a:p>
              <a:pPr marL="115888" lvl="1" indent="-1588">
                <a:spcBef>
                  <a:spcPct val="20000"/>
                </a:spcBef>
              </a:pPr>
              <a:r>
                <a:rPr lang="en-US" sz="1400" b="1">
                  <a:solidFill>
                    <a:srgbClr val="B00B2D"/>
                  </a:solidFill>
                </a:rPr>
                <a:t>YOUR TURN:</a:t>
              </a:r>
              <a:r>
                <a:rPr lang="en-US" sz="1800" b="1">
                  <a:solidFill>
                    <a:schemeClr val="tx1"/>
                  </a:solidFill>
                </a:rPr>
                <a:t>  </a:t>
              </a:r>
              <a:r>
                <a:rPr lang="en-US" sz="1200" b="1">
                  <a:solidFill>
                    <a:schemeClr val="tx1"/>
                  </a:solidFill>
                </a:rPr>
                <a:t>Test your understanding by doing related problem 3.12 at the end of this chapter.</a:t>
              </a:r>
            </a:p>
          </p:txBody>
        </p:sp>
      </p:grpSp>
      <p:pic>
        <p:nvPicPr>
          <p:cNvPr id="943124" name="Picture 20" descr="UNF4-2-ppt-1"/>
          <p:cNvPicPr>
            <a:picLocks noChangeAspect="1" noChangeArrowheads="1"/>
          </p:cNvPicPr>
          <p:nvPr/>
        </p:nvPicPr>
        <p:blipFill>
          <a:blip r:embed="rId3" cstate="print"/>
          <a:srcRect/>
          <a:stretch>
            <a:fillRect/>
          </a:stretch>
        </p:blipFill>
        <p:spPr bwMode="auto">
          <a:xfrm>
            <a:off x="228600" y="960216"/>
            <a:ext cx="7543800" cy="5696870"/>
          </a:xfrm>
          <a:prstGeom prst="rect">
            <a:avLst/>
          </a:prstGeom>
          <a:noFill/>
          <a:ln w="9525">
            <a:noFill/>
            <a:miter lim="800000"/>
            <a:headEnd/>
            <a:tailEnd/>
          </a:ln>
        </p:spPr>
      </p:pic>
      <p:pic>
        <p:nvPicPr>
          <p:cNvPr id="943125" name="Picture 21" descr="UNF4-2-ppt-2"/>
          <p:cNvPicPr>
            <a:picLocks noChangeAspect="1" noChangeArrowheads="1"/>
          </p:cNvPicPr>
          <p:nvPr/>
        </p:nvPicPr>
        <p:blipFill>
          <a:blip r:embed="rId4" cstate="print"/>
          <a:srcRect/>
          <a:stretch>
            <a:fillRect/>
          </a:stretch>
        </p:blipFill>
        <p:spPr bwMode="auto">
          <a:xfrm>
            <a:off x="228600" y="960216"/>
            <a:ext cx="7543800" cy="5696870"/>
          </a:xfrm>
          <a:prstGeom prst="rect">
            <a:avLst/>
          </a:prstGeom>
          <a:noFill/>
          <a:ln w="9525">
            <a:noFill/>
            <a:miter lim="800000"/>
            <a:headEnd/>
            <a:tailEnd/>
          </a:ln>
        </p:spPr>
      </p:pic>
      <p:pic>
        <p:nvPicPr>
          <p:cNvPr id="943126" name="Picture 22" descr="UNF4-2-ppt-3"/>
          <p:cNvPicPr>
            <a:picLocks noChangeAspect="1" noChangeArrowheads="1"/>
          </p:cNvPicPr>
          <p:nvPr/>
        </p:nvPicPr>
        <p:blipFill>
          <a:blip r:embed="rId5" cstate="print"/>
          <a:srcRect/>
          <a:stretch>
            <a:fillRect/>
          </a:stretch>
        </p:blipFill>
        <p:spPr bwMode="auto">
          <a:xfrm>
            <a:off x="228600" y="960216"/>
            <a:ext cx="7543800" cy="5696870"/>
          </a:xfrm>
          <a:prstGeom prst="rect">
            <a:avLst/>
          </a:prstGeom>
          <a:noFill/>
          <a:ln w="9525">
            <a:noFill/>
            <a:miter lim="800000"/>
            <a:headEnd/>
            <a:tailEnd/>
          </a:ln>
        </p:spPr>
      </p:pic>
      <p:pic>
        <p:nvPicPr>
          <p:cNvPr id="943127" name="Picture 23" descr="UNF4-2-ppt-4"/>
          <p:cNvPicPr>
            <a:picLocks noChangeAspect="1" noChangeArrowheads="1"/>
          </p:cNvPicPr>
          <p:nvPr/>
        </p:nvPicPr>
        <p:blipFill>
          <a:blip r:embed="rId6" cstate="print"/>
          <a:srcRect/>
          <a:stretch>
            <a:fillRect/>
          </a:stretch>
        </p:blipFill>
        <p:spPr bwMode="auto">
          <a:xfrm>
            <a:off x="228600" y="960216"/>
            <a:ext cx="7543800" cy="5696870"/>
          </a:xfrm>
          <a:prstGeom prst="rect">
            <a:avLst/>
          </a:prstGeom>
          <a:noFill/>
          <a:ln w="9525">
            <a:noFill/>
            <a:miter lim="800000"/>
            <a:headEnd/>
            <a:tailEnd/>
          </a:ln>
        </p:spPr>
      </p:pic>
      <p:pic>
        <p:nvPicPr>
          <p:cNvPr id="943128" name="Picture 24" descr="UNF4-2-ppt-5"/>
          <p:cNvPicPr>
            <a:picLocks noChangeAspect="1" noChangeArrowheads="1"/>
          </p:cNvPicPr>
          <p:nvPr/>
        </p:nvPicPr>
        <p:blipFill>
          <a:blip r:embed="rId7" cstate="print"/>
          <a:srcRect/>
          <a:stretch>
            <a:fillRect/>
          </a:stretch>
        </p:blipFill>
        <p:spPr bwMode="auto">
          <a:xfrm>
            <a:off x="228600" y="960216"/>
            <a:ext cx="7543800" cy="5696870"/>
          </a:xfrm>
          <a:prstGeom prst="rect">
            <a:avLst/>
          </a:prstGeom>
          <a:noFill/>
          <a:ln w="9525">
            <a:noFill/>
            <a:miter lim="800000"/>
            <a:headEnd/>
            <a:tailEnd/>
          </a:ln>
        </p:spPr>
      </p:pic>
      <p:pic>
        <p:nvPicPr>
          <p:cNvPr id="943129" name="Picture 25" descr="UNF4-2-ppt-6"/>
          <p:cNvPicPr>
            <a:picLocks noChangeAspect="1" noChangeArrowheads="1"/>
          </p:cNvPicPr>
          <p:nvPr/>
        </p:nvPicPr>
        <p:blipFill>
          <a:blip r:embed="rId8" cstate="print"/>
          <a:srcRect/>
          <a:stretch>
            <a:fillRect/>
          </a:stretch>
        </p:blipFill>
        <p:spPr bwMode="auto">
          <a:xfrm>
            <a:off x="228600" y="960216"/>
            <a:ext cx="7543800" cy="5696870"/>
          </a:xfrm>
          <a:prstGeom prst="rect">
            <a:avLst/>
          </a:prstGeom>
          <a:noFill/>
          <a:ln w="9525">
            <a:noFill/>
            <a:miter lim="800000"/>
            <a:headEnd/>
            <a:tailEnd/>
          </a:ln>
        </p:spPr>
      </p:pic>
      <p:pic>
        <p:nvPicPr>
          <p:cNvPr id="943130" name="Picture 26" descr="UNF4-2-ppt-7"/>
          <p:cNvPicPr>
            <a:picLocks noChangeAspect="1" noChangeArrowheads="1"/>
          </p:cNvPicPr>
          <p:nvPr/>
        </p:nvPicPr>
        <p:blipFill>
          <a:blip r:embed="rId9" cstate="print"/>
          <a:srcRect/>
          <a:stretch>
            <a:fillRect/>
          </a:stretch>
        </p:blipFill>
        <p:spPr bwMode="auto">
          <a:xfrm>
            <a:off x="228600" y="960216"/>
            <a:ext cx="7543800" cy="5696870"/>
          </a:xfrm>
          <a:prstGeom prst="rect">
            <a:avLst/>
          </a:prstGeom>
          <a:noFill/>
          <a:ln w="9525">
            <a:noFill/>
            <a:miter lim="800000"/>
            <a:headEnd/>
            <a:tailEnd/>
          </a:ln>
        </p:spPr>
      </p:pic>
      <p:sp>
        <p:nvSpPr>
          <p:cNvPr id="21517" name="Text Box 4" hidden="1"/>
          <p:cNvSpPr txBox="1">
            <a:spLocks noChangeArrowheads="1"/>
          </p:cNvSpPr>
          <p:nvPr/>
        </p:nvSpPr>
        <p:spPr bwMode="auto">
          <a:xfrm>
            <a:off x="6705600" y="285750"/>
            <a:ext cx="2438400" cy="614363"/>
          </a:xfrm>
          <a:prstGeom prst="rect">
            <a:avLst/>
          </a:prstGeom>
          <a:solidFill>
            <a:srgbClr val="F3FFFF"/>
          </a:solidFill>
          <a:ln w="9525">
            <a:noFill/>
            <a:miter lim="800000"/>
            <a:headEnd/>
            <a:tailEnd/>
          </a:ln>
        </p:spPr>
        <p:txBody>
          <a:bodyPr lIns="45720" rIns="45720" anchor="ctr">
            <a:spAutoFit/>
          </a:bodyPr>
          <a:lstStyle/>
          <a:p>
            <a:pPr>
              <a:lnSpc>
                <a:spcPct val="95000"/>
              </a:lnSpc>
            </a:pPr>
            <a:r>
              <a:rPr lang="en-US" sz="1200">
                <a:solidFill>
                  <a:srgbClr val="0066B3"/>
                </a:solidFill>
              </a:rPr>
              <a:t>Explain the economic effect of government-imposed price floors and price ceilings. </a:t>
            </a:r>
          </a:p>
        </p:txBody>
      </p:sp>
      <p:sp>
        <p:nvSpPr>
          <p:cNvPr id="21518" name="Text Box 5" hidden="1"/>
          <p:cNvSpPr txBox="1">
            <a:spLocks noChangeArrowheads="1"/>
          </p:cNvSpPr>
          <p:nvPr/>
        </p:nvSpPr>
        <p:spPr bwMode="auto">
          <a:xfrm>
            <a:off x="6748463" y="-22225"/>
            <a:ext cx="2395537" cy="307975"/>
          </a:xfrm>
          <a:prstGeom prst="rect">
            <a:avLst/>
          </a:prstGeom>
          <a:solidFill>
            <a:srgbClr val="0066B3"/>
          </a:solidFill>
          <a:ln w="9525">
            <a:noFill/>
            <a:miter lim="800000"/>
            <a:headEnd/>
            <a:tailEnd/>
          </a:ln>
        </p:spPr>
        <p:txBody>
          <a:bodyPr lIns="45720" rIns="45720" anchor="ctr">
            <a:spAutoFit/>
          </a:bodyPr>
          <a:lstStyle/>
          <a:p>
            <a:r>
              <a:rPr lang="en-US" sz="1400" b="1">
                <a:solidFill>
                  <a:schemeClr val="bg1"/>
                </a:solidFill>
              </a:rPr>
              <a:t>4.3 LEARNING</a:t>
            </a:r>
            <a:r>
              <a:rPr lang="en-US" sz="1400">
                <a:solidFill>
                  <a:schemeClr val="bg1"/>
                </a:solidFill>
              </a:rPr>
              <a:t> OBJECTIVE</a:t>
            </a:r>
            <a:endParaRPr lang="en-US" sz="1400" b="1">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3116">
                                            <p:txEl>
                                              <p:pRg st="0" end="0"/>
                                            </p:txEl>
                                          </p:spTgt>
                                        </p:tgtEl>
                                        <p:attrNameLst>
                                          <p:attrName>style.visibility</p:attrName>
                                        </p:attrNameLst>
                                      </p:cBhvr>
                                      <p:to>
                                        <p:strVal val="visible"/>
                                      </p:to>
                                    </p:set>
                                    <p:animEffect transition="in" filter="wipe(left)">
                                      <p:cBhvr>
                                        <p:cTn id="11" dur="500"/>
                                        <p:tgtEl>
                                          <p:spTgt spid="943116">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43124"/>
                                        </p:tgtEl>
                                        <p:attrNameLst>
                                          <p:attrName>style.visibility</p:attrName>
                                        </p:attrNameLst>
                                      </p:cBhvr>
                                      <p:to>
                                        <p:strVal val="visible"/>
                                      </p:to>
                                    </p:set>
                                    <p:animEffect transition="in" filter="wipe(left)">
                                      <p:cBhvr>
                                        <p:cTn id="15" dur="500"/>
                                        <p:tgtEl>
                                          <p:spTgt spid="94312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43125"/>
                                        </p:tgtEl>
                                        <p:attrNameLst>
                                          <p:attrName>style.visibility</p:attrName>
                                        </p:attrNameLst>
                                      </p:cBhvr>
                                      <p:to>
                                        <p:strVal val="visible"/>
                                      </p:to>
                                    </p:set>
                                    <p:animEffect transition="in" filter="wipe(left)">
                                      <p:cBhvr>
                                        <p:cTn id="19" dur="1000"/>
                                        <p:tgtEl>
                                          <p:spTgt spid="943125"/>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943126"/>
                                        </p:tgtEl>
                                        <p:attrNameLst>
                                          <p:attrName>style.visibility</p:attrName>
                                        </p:attrNameLst>
                                      </p:cBhvr>
                                      <p:to>
                                        <p:strVal val="visible"/>
                                      </p:to>
                                    </p:set>
                                    <p:animEffect transition="in" filter="wipe(left)">
                                      <p:cBhvr>
                                        <p:cTn id="23" dur="1000"/>
                                        <p:tgtEl>
                                          <p:spTgt spid="9431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43127"/>
                                        </p:tgtEl>
                                        <p:attrNameLst>
                                          <p:attrName>style.visibility</p:attrName>
                                        </p:attrNameLst>
                                      </p:cBhvr>
                                      <p:to>
                                        <p:strVal val="visible"/>
                                      </p:to>
                                    </p:set>
                                    <p:animEffect transition="in" filter="wipe(left)">
                                      <p:cBhvr>
                                        <p:cTn id="28" dur="1000"/>
                                        <p:tgtEl>
                                          <p:spTgt spid="9431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943128"/>
                                        </p:tgtEl>
                                        <p:attrNameLst>
                                          <p:attrName>style.visibility</p:attrName>
                                        </p:attrNameLst>
                                      </p:cBhvr>
                                      <p:to>
                                        <p:strVal val="visible"/>
                                      </p:to>
                                    </p:set>
                                    <p:animEffect transition="in" filter="wipe(right)">
                                      <p:cBhvr>
                                        <p:cTn id="33" dur="1000"/>
                                        <p:tgtEl>
                                          <p:spTgt spid="94312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943129"/>
                                        </p:tgtEl>
                                        <p:attrNameLst>
                                          <p:attrName>style.visibility</p:attrName>
                                        </p:attrNameLst>
                                      </p:cBhvr>
                                      <p:to>
                                        <p:strVal val="visible"/>
                                      </p:to>
                                    </p:set>
                                    <p:animEffect transition="in" filter="wipe(up)">
                                      <p:cBhvr>
                                        <p:cTn id="38" dur="1000"/>
                                        <p:tgtEl>
                                          <p:spTgt spid="94312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43130"/>
                                        </p:tgtEl>
                                        <p:attrNameLst>
                                          <p:attrName>style.visibility</p:attrName>
                                        </p:attrNameLst>
                                      </p:cBhvr>
                                      <p:to>
                                        <p:strVal val="visible"/>
                                      </p:to>
                                    </p:set>
                                    <p:animEffect transition="in" filter="wipe(up)">
                                      <p:cBhvr>
                                        <p:cTn id="43" dur="1000"/>
                                        <p:tgtEl>
                                          <p:spTgt spid="94313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slide(fromLeft)">
                                      <p:cBhvr>
                                        <p:cTn id="48" dur="500"/>
                                        <p:tgtEl>
                                          <p:spTgt spid="3"/>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943120"/>
                                        </p:tgtEl>
                                        <p:attrNameLst>
                                          <p:attrName>style.visibility</p:attrName>
                                        </p:attrNameLst>
                                      </p:cBhvr>
                                      <p:to>
                                        <p:strVal val="visible"/>
                                      </p:to>
                                    </p:set>
                                    <p:animEffect transition="in" filter="wipe(left)">
                                      <p:cBhvr>
                                        <p:cTn id="52" dur="500"/>
                                        <p:tgtEl>
                                          <p:spTgt spid="943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6" grpId="0" build="p" bldLvl="2" autoUpdateAnimBg="0" advAuto="0"/>
      <p:bldP spid="9431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imgflip.com/gz34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0"/>
            <a:ext cx="4356593" cy="5154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6903" y="646632"/>
            <a:ext cx="7543800" cy="461665"/>
          </a:xfrm>
          <a:prstGeom prst="rect">
            <a:avLst/>
          </a:prstGeom>
          <a:noFill/>
        </p:spPr>
        <p:txBody>
          <a:bodyPr wrap="square" rtlCol="0">
            <a:spAutoFit/>
          </a:bodyPr>
          <a:lstStyle/>
          <a:p>
            <a:pPr algn="ctr"/>
            <a:r>
              <a:rPr lang="en-US" sz="2400" b="1" dirty="0" smtClean="0">
                <a:solidFill>
                  <a:schemeClr val="bg2">
                    <a:lumMod val="60000"/>
                    <a:lumOff val="40000"/>
                  </a:schemeClr>
                </a:solidFill>
              </a:rPr>
              <a:t>The Disemployment Effect of the Minimum Wage</a:t>
            </a:r>
            <a:endParaRPr lang="en-US" sz="2400" b="1" dirty="0">
              <a:solidFill>
                <a:schemeClr val="bg2">
                  <a:lumMod val="60000"/>
                  <a:lumOff val="40000"/>
                </a:schemeClr>
              </a:solidFill>
            </a:endParaRPr>
          </a:p>
        </p:txBody>
      </p:sp>
    </p:spTree>
    <p:extLst>
      <p:ext uri="{BB962C8B-B14F-4D97-AF65-F5344CB8AC3E}">
        <p14:creationId xmlns:p14="http://schemas.microsoft.com/office/powerpoint/2010/main" val="2649213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buFont typeface="Wingdings" pitchFamily="2" charset="2"/>
              <a:buNone/>
            </a:pPr>
            <a:r>
              <a:rPr lang="en-US" sz="2000" i="1" dirty="0" smtClean="0">
                <a:solidFill>
                  <a:srgbClr val="0070C0"/>
                </a:solidFill>
              </a:rPr>
              <a:t>Below equilibrium prices cause shortages.  Do these “low prices” benefit consumers?</a:t>
            </a:r>
            <a:endParaRPr lang="en-US" sz="2000" i="1" dirty="0">
              <a:solidFill>
                <a:srgbClr val="0070C0"/>
              </a:solidFill>
            </a:endParaRPr>
          </a:p>
        </p:txBody>
      </p:sp>
      <p:pic>
        <p:nvPicPr>
          <p:cNvPr id="3" name="Picture 2" descr="C:\The LINDAHL Files\Solina Publisher projects\Cowen Tabarrok PPTs\MICRO Hi-Res ART\Chapter 06\Cowen_UN6_PH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81200"/>
            <a:ext cx="5895522" cy="396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721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hidden="1"/>
          <p:cNvGrpSpPr>
            <a:grpSpLocks/>
          </p:cNvGrpSpPr>
          <p:nvPr/>
        </p:nvGrpSpPr>
        <p:grpSpPr bwMode="auto">
          <a:xfrm>
            <a:off x="579438" y="0"/>
            <a:ext cx="1782762" cy="457200"/>
            <a:chOff x="464" y="208"/>
            <a:chExt cx="1123" cy="288"/>
          </a:xfrm>
        </p:grpSpPr>
        <p:sp>
          <p:nvSpPr>
            <p:cNvPr id="38933" name="Text Box 3"/>
            <p:cNvSpPr txBox="1">
              <a:spLocks noChangeArrowheads="1"/>
            </p:cNvSpPr>
            <p:nvPr/>
          </p:nvSpPr>
          <p:spPr bwMode="auto">
            <a:xfrm>
              <a:off x="473" y="208"/>
              <a:ext cx="1114" cy="288"/>
            </a:xfrm>
            <a:prstGeom prst="rect">
              <a:avLst/>
            </a:prstGeom>
            <a:noFill/>
            <a:ln w="9525" algn="ctr">
              <a:noFill/>
              <a:miter lim="800000"/>
              <a:headEnd/>
              <a:tailEnd/>
            </a:ln>
          </p:spPr>
          <p:txBody>
            <a:bodyPr>
              <a:spAutoFit/>
            </a:bodyPr>
            <a:lstStyle/>
            <a:p>
              <a:pPr>
                <a:spcBef>
                  <a:spcPct val="50000"/>
                </a:spcBef>
              </a:pPr>
              <a:r>
                <a:rPr lang="en-US" sz="2400" b="1">
                  <a:solidFill>
                    <a:srgbClr val="AC0C11"/>
                  </a:solidFill>
                </a:rPr>
                <a:t>Appendix</a:t>
              </a:r>
            </a:p>
          </p:txBody>
        </p:sp>
        <p:sp>
          <p:nvSpPr>
            <p:cNvPr id="38934" name="Line 4"/>
            <p:cNvSpPr>
              <a:spLocks noChangeShapeType="1"/>
            </p:cNvSpPr>
            <p:nvPr/>
          </p:nvSpPr>
          <p:spPr bwMode="auto">
            <a:xfrm>
              <a:off x="464" y="486"/>
              <a:ext cx="1042" cy="0"/>
            </a:xfrm>
            <a:prstGeom prst="line">
              <a:avLst/>
            </a:prstGeom>
            <a:noFill/>
            <a:ln w="9525">
              <a:solidFill>
                <a:srgbClr val="AC0C11"/>
              </a:solidFill>
              <a:round/>
              <a:headEnd/>
              <a:tailEnd/>
            </a:ln>
          </p:spPr>
          <p:txBody>
            <a:bodyPr/>
            <a:lstStyle/>
            <a:p>
              <a:endParaRPr lang="en-US"/>
            </a:p>
          </p:txBody>
        </p:sp>
      </p:grpSp>
      <p:sp>
        <p:nvSpPr>
          <p:cNvPr id="38915" name="Rectangle 5" hidden="1"/>
          <p:cNvSpPr>
            <a:spLocks noGrp="1" noChangeArrowheads="1"/>
          </p:cNvSpPr>
          <p:nvPr>
            <p:ph type="body" idx="1"/>
          </p:nvPr>
        </p:nvSpPr>
        <p:spPr>
          <a:xfrm>
            <a:off x="666750" y="474663"/>
            <a:ext cx="7218363" cy="517525"/>
          </a:xfrm>
          <a:noFill/>
        </p:spPr>
        <p:txBody>
          <a:bodyPr/>
          <a:lstStyle/>
          <a:p>
            <a:pPr marL="0" indent="0" eaLnBrk="1" hangingPunct="1"/>
            <a:r>
              <a:rPr lang="en-US" sz="2400" i="0" smtClean="0">
                <a:solidFill>
                  <a:srgbClr val="0064B3"/>
                </a:solidFill>
              </a:rPr>
              <a:t>Quantitative Demand and Supply Analysis</a:t>
            </a:r>
          </a:p>
        </p:txBody>
      </p:sp>
      <p:sp>
        <p:nvSpPr>
          <p:cNvPr id="963592" name="Rectangle 8" hidden="1"/>
          <p:cNvSpPr>
            <a:spLocks noChangeArrowheads="1"/>
          </p:cNvSpPr>
          <p:nvPr/>
        </p:nvSpPr>
        <p:spPr bwMode="auto">
          <a:xfrm>
            <a:off x="666750" y="992188"/>
            <a:ext cx="7739063" cy="487362"/>
          </a:xfrm>
          <a:prstGeom prst="rect">
            <a:avLst/>
          </a:prstGeom>
          <a:noFill/>
          <a:ln w="9525">
            <a:noFill/>
            <a:miter lim="800000"/>
            <a:headEnd/>
            <a:tailEnd/>
          </a:ln>
        </p:spPr>
        <p:txBody>
          <a:bodyPr/>
          <a:lstStyle/>
          <a:p>
            <a:pPr>
              <a:spcBef>
                <a:spcPct val="20000"/>
              </a:spcBef>
            </a:pPr>
            <a:r>
              <a:rPr lang="en-US" sz="2200" b="1">
                <a:solidFill>
                  <a:srgbClr val="0064B3"/>
                </a:solidFill>
              </a:rPr>
              <a:t>Calculating Consumer Surplus and Producer Surplus</a:t>
            </a:r>
          </a:p>
        </p:txBody>
      </p:sp>
      <p:sp>
        <p:nvSpPr>
          <p:cNvPr id="963599" name="Text Box 15" hidden="1"/>
          <p:cNvSpPr txBox="1">
            <a:spLocks noChangeArrowheads="1"/>
          </p:cNvSpPr>
          <p:nvPr/>
        </p:nvSpPr>
        <p:spPr bwMode="auto">
          <a:xfrm>
            <a:off x="579438" y="1527175"/>
            <a:ext cx="2109787" cy="312738"/>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FIGURE 4A-2</a:t>
            </a:r>
          </a:p>
        </p:txBody>
      </p:sp>
      <p:sp>
        <p:nvSpPr>
          <p:cNvPr id="963600" name="Text Box 16"/>
          <p:cNvSpPr txBox="1">
            <a:spLocks noChangeArrowheads="1"/>
          </p:cNvSpPr>
          <p:nvPr/>
        </p:nvSpPr>
        <p:spPr bwMode="auto">
          <a:xfrm>
            <a:off x="457200" y="609600"/>
            <a:ext cx="7543800" cy="400110"/>
          </a:xfrm>
          <a:prstGeom prst="rect">
            <a:avLst/>
          </a:prstGeom>
          <a:solidFill>
            <a:srgbClr val="B9D2C1"/>
          </a:solidFill>
          <a:ln w="9525" algn="ctr">
            <a:noFill/>
            <a:miter lim="800000"/>
            <a:headEnd/>
            <a:tailEnd/>
          </a:ln>
        </p:spPr>
        <p:txBody>
          <a:bodyPr wrap="square">
            <a:spAutoFit/>
          </a:bodyPr>
          <a:lstStyle/>
          <a:p>
            <a:pPr algn="ctr">
              <a:spcBef>
                <a:spcPct val="10000"/>
              </a:spcBef>
              <a:spcAft>
                <a:spcPct val="10000"/>
              </a:spcAft>
            </a:pPr>
            <a:r>
              <a:rPr lang="en-US" sz="2000" b="1" dirty="0" smtClean="0">
                <a:solidFill>
                  <a:schemeClr val="tx1"/>
                </a:solidFill>
              </a:rPr>
              <a:t>Price Ceiling Example:  Rent Control Policies</a:t>
            </a:r>
            <a:endParaRPr lang="en-US" sz="2000" b="1" dirty="0">
              <a:solidFill>
                <a:schemeClr val="tx1"/>
              </a:solidFill>
            </a:endParaRPr>
          </a:p>
        </p:txBody>
      </p:sp>
      <p:sp>
        <p:nvSpPr>
          <p:cNvPr id="963601" name="Text Box 17" hidden="1"/>
          <p:cNvSpPr txBox="1">
            <a:spLocks noChangeArrowheads="1"/>
          </p:cNvSpPr>
          <p:nvPr/>
        </p:nvSpPr>
        <p:spPr bwMode="auto">
          <a:xfrm>
            <a:off x="579438" y="2346325"/>
            <a:ext cx="3092450" cy="3600450"/>
          </a:xfrm>
          <a:prstGeom prst="rect">
            <a:avLst/>
          </a:prstGeom>
          <a:noFill/>
          <a:ln w="9525" algn="ctr">
            <a:noFill/>
            <a:miter lim="800000"/>
            <a:headEnd/>
            <a:tailEnd/>
          </a:ln>
        </p:spPr>
        <p:txBody>
          <a:bodyPr>
            <a:spAutoFit/>
          </a:bodyPr>
          <a:lstStyle/>
          <a:p>
            <a:r>
              <a:rPr lang="en-US" sz="1200"/>
              <a:t>Once we have estimated equations for the demand and supply of rental housing, a diagram can guide our numeric estimates of the economic effects of rent control.</a:t>
            </a:r>
          </a:p>
          <a:p>
            <a:r>
              <a:rPr lang="en-US" sz="1200"/>
              <a:t>Consumer surplus falls by an amount equal to the area of the yellow triangle </a:t>
            </a:r>
            <a:r>
              <a:rPr lang="en-US" sz="1200" i="1"/>
              <a:t>B</a:t>
            </a:r>
            <a:r>
              <a:rPr lang="en-US" sz="1200"/>
              <a:t> and increases by an amount equal to the area of the blue rectangle </a:t>
            </a:r>
            <a:r>
              <a:rPr lang="en-US" sz="1200" i="1"/>
              <a:t>A</a:t>
            </a:r>
            <a:r>
              <a:rPr lang="en-US" sz="1200"/>
              <a:t>. The difference between the values of these two areas is $213,750,000. </a:t>
            </a:r>
          </a:p>
          <a:p>
            <a:r>
              <a:rPr lang="en-US" sz="1200"/>
              <a:t>Producer surplus falls by an amount equal to the area of the blue rectangle </a:t>
            </a:r>
            <a:r>
              <a:rPr lang="en-US" sz="1200" i="1"/>
              <a:t>A</a:t>
            </a:r>
            <a:r>
              <a:rPr lang="en-US" sz="1200"/>
              <a:t> plus the area of the yellow triangle </a:t>
            </a:r>
            <a:r>
              <a:rPr lang="en-US" sz="1200" i="1"/>
              <a:t>C</a:t>
            </a:r>
            <a:r>
              <a:rPr lang="en-US" sz="1200"/>
              <a:t>. The value of these two areas is $587,500,000.</a:t>
            </a:r>
          </a:p>
          <a:p>
            <a:r>
              <a:rPr lang="en-US" sz="1200"/>
              <a:t>The remaining producer surplus is equal to the area of triangle </a:t>
            </a:r>
            <a:r>
              <a:rPr lang="en-US" sz="1200" i="1"/>
              <a:t>D</a:t>
            </a:r>
            <a:r>
              <a:rPr lang="en-US" sz="1200"/>
              <a:t>, or $278,000,000.</a:t>
            </a:r>
          </a:p>
          <a:p>
            <a:r>
              <a:rPr lang="en-US" sz="1200"/>
              <a:t>Deadweight loss is equal to the area of triangle </a:t>
            </a:r>
            <a:r>
              <a:rPr lang="en-US" sz="1200" i="1"/>
              <a:t>B</a:t>
            </a:r>
            <a:r>
              <a:rPr lang="en-US" sz="1200"/>
              <a:t> plus the area of triangle </a:t>
            </a:r>
            <a:r>
              <a:rPr lang="en-US" sz="1200" i="1"/>
              <a:t>C</a:t>
            </a:r>
            <a:r>
              <a:rPr lang="en-US" sz="1200"/>
              <a:t>, or $373,750,000.  </a:t>
            </a:r>
          </a:p>
        </p:txBody>
      </p:sp>
      <p:pic>
        <p:nvPicPr>
          <p:cNvPr id="963603" name="Picture 19" descr="Fig4A-2-ppt-8" hidden="1"/>
          <p:cNvPicPr>
            <a:picLocks noChangeAspect="1" noChangeArrowheads="1"/>
          </p:cNvPicPr>
          <p:nvPr/>
        </p:nvPicPr>
        <p:blipFill>
          <a:blip r:embed="rId2" cstate="print"/>
          <a:srcRect/>
          <a:stretch>
            <a:fillRect/>
          </a:stretch>
        </p:blipFill>
        <p:spPr bwMode="auto">
          <a:xfrm>
            <a:off x="537028" y="1052596"/>
            <a:ext cx="6966857" cy="5320309"/>
          </a:xfrm>
          <a:prstGeom prst="rect">
            <a:avLst/>
          </a:prstGeom>
          <a:noFill/>
          <a:ln w="9525">
            <a:noFill/>
            <a:miter lim="800000"/>
            <a:headEnd/>
            <a:tailEnd/>
          </a:ln>
        </p:spPr>
      </p:pic>
      <p:pic>
        <p:nvPicPr>
          <p:cNvPr id="963604" name="Picture 20" descr="Fig4A-2-ppt-7" hidden="1"/>
          <p:cNvPicPr>
            <a:picLocks noChangeAspect="1" noChangeArrowheads="1"/>
          </p:cNvPicPr>
          <p:nvPr/>
        </p:nvPicPr>
        <p:blipFill>
          <a:blip r:embed="rId3" cstate="print"/>
          <a:srcRect/>
          <a:stretch>
            <a:fillRect/>
          </a:stretch>
        </p:blipFill>
        <p:spPr bwMode="auto">
          <a:xfrm>
            <a:off x="537028" y="1052596"/>
            <a:ext cx="6966857" cy="5320309"/>
          </a:xfrm>
          <a:prstGeom prst="rect">
            <a:avLst/>
          </a:prstGeom>
          <a:noFill/>
          <a:ln w="9525">
            <a:noFill/>
            <a:miter lim="800000"/>
            <a:headEnd/>
            <a:tailEnd/>
          </a:ln>
        </p:spPr>
      </p:pic>
      <p:pic>
        <p:nvPicPr>
          <p:cNvPr id="963605" name="Picture 21" descr="Fig4A-2-ppt-6" hidden="1"/>
          <p:cNvPicPr>
            <a:picLocks noChangeAspect="1" noChangeArrowheads="1"/>
          </p:cNvPicPr>
          <p:nvPr/>
        </p:nvPicPr>
        <p:blipFill>
          <a:blip r:embed="rId4" cstate="print"/>
          <a:srcRect/>
          <a:stretch>
            <a:fillRect/>
          </a:stretch>
        </p:blipFill>
        <p:spPr bwMode="auto">
          <a:xfrm>
            <a:off x="537028" y="1052596"/>
            <a:ext cx="6966857" cy="5320309"/>
          </a:xfrm>
          <a:prstGeom prst="rect">
            <a:avLst/>
          </a:prstGeom>
          <a:noFill/>
          <a:ln w="9525">
            <a:noFill/>
            <a:miter lim="800000"/>
            <a:headEnd/>
            <a:tailEnd/>
          </a:ln>
        </p:spPr>
      </p:pic>
      <p:pic>
        <p:nvPicPr>
          <p:cNvPr id="963606" name="Picture 22" descr="Fig4A-2-ppt-1"/>
          <p:cNvPicPr>
            <a:picLocks noChangeAspect="1" noChangeArrowheads="1"/>
          </p:cNvPicPr>
          <p:nvPr/>
        </p:nvPicPr>
        <p:blipFill>
          <a:blip r:embed="rId5" cstate="print"/>
          <a:srcRect/>
          <a:stretch>
            <a:fillRect/>
          </a:stretch>
        </p:blipFill>
        <p:spPr bwMode="auto">
          <a:xfrm>
            <a:off x="537028" y="1052596"/>
            <a:ext cx="6966857" cy="5320309"/>
          </a:xfrm>
          <a:prstGeom prst="rect">
            <a:avLst/>
          </a:prstGeom>
          <a:noFill/>
          <a:ln w="9525">
            <a:noFill/>
            <a:miter lim="800000"/>
            <a:headEnd/>
            <a:tailEnd/>
          </a:ln>
        </p:spPr>
      </p:pic>
      <p:pic>
        <p:nvPicPr>
          <p:cNvPr id="963607" name="Picture 23" descr="Fig4A-2-ppt-2"/>
          <p:cNvPicPr>
            <a:picLocks noChangeAspect="1" noChangeArrowheads="1"/>
          </p:cNvPicPr>
          <p:nvPr/>
        </p:nvPicPr>
        <p:blipFill>
          <a:blip r:embed="rId6" cstate="print"/>
          <a:srcRect/>
          <a:stretch>
            <a:fillRect/>
          </a:stretch>
        </p:blipFill>
        <p:spPr bwMode="auto">
          <a:xfrm>
            <a:off x="537028" y="1052596"/>
            <a:ext cx="6966857" cy="5320309"/>
          </a:xfrm>
          <a:prstGeom prst="rect">
            <a:avLst/>
          </a:prstGeom>
          <a:noFill/>
          <a:ln w="9525">
            <a:noFill/>
            <a:miter lim="800000"/>
            <a:headEnd/>
            <a:tailEnd/>
          </a:ln>
        </p:spPr>
      </p:pic>
      <p:pic>
        <p:nvPicPr>
          <p:cNvPr id="963608" name="Picture 24" descr="Fig4A-2-ppt-3"/>
          <p:cNvPicPr>
            <a:picLocks noChangeAspect="1" noChangeArrowheads="1"/>
          </p:cNvPicPr>
          <p:nvPr/>
        </p:nvPicPr>
        <p:blipFill>
          <a:blip r:embed="rId7" cstate="print"/>
          <a:srcRect/>
          <a:stretch>
            <a:fillRect/>
          </a:stretch>
        </p:blipFill>
        <p:spPr bwMode="auto">
          <a:xfrm>
            <a:off x="537028" y="1052596"/>
            <a:ext cx="6966857" cy="5320309"/>
          </a:xfrm>
          <a:prstGeom prst="rect">
            <a:avLst/>
          </a:prstGeom>
          <a:noFill/>
          <a:ln w="9525">
            <a:noFill/>
            <a:miter lim="800000"/>
            <a:headEnd/>
            <a:tailEnd/>
          </a:ln>
        </p:spPr>
      </p:pic>
      <p:pic>
        <p:nvPicPr>
          <p:cNvPr id="963609" name="Picture 25" descr="Fig4A-2-ppt-4"/>
          <p:cNvPicPr>
            <a:picLocks noChangeAspect="1" noChangeArrowheads="1"/>
          </p:cNvPicPr>
          <p:nvPr/>
        </p:nvPicPr>
        <p:blipFill>
          <a:blip r:embed="rId8" cstate="print"/>
          <a:srcRect/>
          <a:stretch>
            <a:fillRect/>
          </a:stretch>
        </p:blipFill>
        <p:spPr bwMode="auto">
          <a:xfrm>
            <a:off x="537028" y="1052596"/>
            <a:ext cx="6966857" cy="5320309"/>
          </a:xfrm>
          <a:prstGeom prst="rect">
            <a:avLst/>
          </a:prstGeom>
          <a:noFill/>
          <a:ln w="9525">
            <a:noFill/>
            <a:miter lim="800000"/>
            <a:headEnd/>
            <a:tailEnd/>
          </a:ln>
        </p:spPr>
      </p:pic>
      <p:pic>
        <p:nvPicPr>
          <p:cNvPr id="963610" name="Picture 26" descr="Fig4A-2-ppt-5"/>
          <p:cNvPicPr>
            <a:picLocks noChangeAspect="1" noChangeArrowheads="1"/>
          </p:cNvPicPr>
          <p:nvPr/>
        </p:nvPicPr>
        <p:blipFill>
          <a:blip r:embed="rId9" cstate="print"/>
          <a:srcRect/>
          <a:stretch>
            <a:fillRect/>
          </a:stretch>
        </p:blipFill>
        <p:spPr bwMode="auto">
          <a:xfrm>
            <a:off x="537028" y="1052596"/>
            <a:ext cx="6966857" cy="5320309"/>
          </a:xfrm>
          <a:prstGeom prst="rect">
            <a:avLst/>
          </a:prstGeom>
          <a:noFill/>
          <a:ln w="9525">
            <a:noFill/>
            <a:miter lim="800000"/>
            <a:headEnd/>
            <a:tailEnd/>
          </a:ln>
        </p:spPr>
      </p:pic>
      <p:pic>
        <p:nvPicPr>
          <p:cNvPr id="963611" name="Picture 27" descr="Fig4A-2-ppt-6a" hidden="1"/>
          <p:cNvPicPr>
            <a:picLocks noChangeAspect="1" noChangeArrowheads="1"/>
          </p:cNvPicPr>
          <p:nvPr/>
        </p:nvPicPr>
        <p:blipFill>
          <a:blip r:embed="rId10" cstate="print"/>
          <a:srcRect/>
          <a:stretch>
            <a:fillRect/>
          </a:stretch>
        </p:blipFill>
        <p:spPr bwMode="auto">
          <a:xfrm>
            <a:off x="537028" y="1052596"/>
            <a:ext cx="6966857" cy="5320309"/>
          </a:xfrm>
          <a:prstGeom prst="rect">
            <a:avLst/>
          </a:prstGeom>
          <a:noFill/>
          <a:ln w="9525">
            <a:noFill/>
            <a:miter lim="800000"/>
            <a:headEnd/>
            <a:tailEnd/>
          </a:ln>
        </p:spPr>
      </p:pic>
      <p:pic>
        <p:nvPicPr>
          <p:cNvPr id="963612" name="Picture 28" descr="Fig4A-2-ppt-7a" hidden="1"/>
          <p:cNvPicPr>
            <a:picLocks noChangeAspect="1" noChangeArrowheads="1"/>
          </p:cNvPicPr>
          <p:nvPr/>
        </p:nvPicPr>
        <p:blipFill>
          <a:blip r:embed="rId11" cstate="print"/>
          <a:srcRect/>
          <a:stretch>
            <a:fillRect/>
          </a:stretch>
        </p:blipFill>
        <p:spPr bwMode="auto">
          <a:xfrm>
            <a:off x="537028" y="1052596"/>
            <a:ext cx="6966857" cy="5320309"/>
          </a:xfrm>
          <a:prstGeom prst="rect">
            <a:avLst/>
          </a:prstGeom>
          <a:noFill/>
          <a:ln w="9525">
            <a:noFill/>
            <a:miter lim="800000"/>
            <a:headEnd/>
            <a:tailEnd/>
          </a:ln>
        </p:spPr>
      </p:pic>
      <p:pic>
        <p:nvPicPr>
          <p:cNvPr id="963613" name="Picture 29" descr="Fig4A-2-ppt-8a" hidden="1"/>
          <p:cNvPicPr>
            <a:picLocks noChangeAspect="1" noChangeArrowheads="1"/>
          </p:cNvPicPr>
          <p:nvPr/>
        </p:nvPicPr>
        <p:blipFill>
          <a:blip r:embed="rId12" cstate="print"/>
          <a:srcRect/>
          <a:stretch>
            <a:fillRect/>
          </a:stretch>
        </p:blipFill>
        <p:spPr bwMode="auto">
          <a:xfrm>
            <a:off x="537028" y="1052596"/>
            <a:ext cx="6966857" cy="5320309"/>
          </a:xfrm>
          <a:prstGeom prst="rect">
            <a:avLst/>
          </a:prstGeom>
          <a:noFill/>
          <a:ln w="9525">
            <a:noFill/>
            <a:miter lim="800000"/>
            <a:headEnd/>
            <a:tailEnd/>
          </a:ln>
        </p:spPr>
      </p:pic>
      <p:sp>
        <p:nvSpPr>
          <p:cNvPr id="38931" name="Text Box 29" hidden="1"/>
          <p:cNvSpPr txBox="1">
            <a:spLocks noChangeArrowheads="1"/>
          </p:cNvSpPr>
          <p:nvPr/>
        </p:nvSpPr>
        <p:spPr bwMode="auto">
          <a:xfrm>
            <a:off x="7010400" y="301625"/>
            <a:ext cx="2133600" cy="442913"/>
          </a:xfrm>
          <a:prstGeom prst="rect">
            <a:avLst/>
          </a:prstGeom>
          <a:solidFill>
            <a:srgbClr val="F3FFFF"/>
          </a:solidFill>
          <a:ln w="9525">
            <a:noFill/>
            <a:miter lim="800000"/>
            <a:headEnd/>
            <a:tailEnd/>
          </a:ln>
        </p:spPr>
        <p:txBody>
          <a:bodyPr lIns="45720" rIns="45720" anchor="ctr">
            <a:spAutoFit/>
          </a:bodyPr>
          <a:lstStyle/>
          <a:p>
            <a:pPr>
              <a:lnSpc>
                <a:spcPct val="95000"/>
              </a:lnSpc>
            </a:pPr>
            <a:r>
              <a:rPr lang="en-US" sz="1200">
                <a:solidFill>
                  <a:srgbClr val="0066B3"/>
                </a:solidFill>
              </a:rPr>
              <a:t>Use quantitative demand and supply analysis.</a:t>
            </a:r>
          </a:p>
        </p:txBody>
      </p:sp>
      <p:sp>
        <p:nvSpPr>
          <p:cNvPr id="38932" name="Text Box 30" hidden="1"/>
          <p:cNvSpPr txBox="1">
            <a:spLocks noChangeArrowheads="1"/>
          </p:cNvSpPr>
          <p:nvPr/>
        </p:nvSpPr>
        <p:spPr bwMode="auto">
          <a:xfrm>
            <a:off x="6996113" y="0"/>
            <a:ext cx="2147887" cy="307975"/>
          </a:xfrm>
          <a:prstGeom prst="rect">
            <a:avLst/>
          </a:prstGeom>
          <a:solidFill>
            <a:srgbClr val="0066B3"/>
          </a:solidFill>
          <a:ln w="9525">
            <a:noFill/>
            <a:miter lim="800000"/>
            <a:headEnd/>
            <a:tailEnd/>
          </a:ln>
        </p:spPr>
        <p:txBody>
          <a:bodyPr lIns="45720" rIns="45720" anchor="ctr">
            <a:spAutoFit/>
          </a:bodyPr>
          <a:lstStyle/>
          <a:p>
            <a:r>
              <a:rPr lang="en-US" sz="1400" b="1">
                <a:solidFill>
                  <a:schemeClr val="bg1"/>
                </a:solidFill>
              </a:rPr>
              <a:t>LEARNING</a:t>
            </a:r>
            <a:r>
              <a:rPr lang="en-US" sz="1400">
                <a:solidFill>
                  <a:schemeClr val="bg1"/>
                </a:solidFill>
              </a:rPr>
              <a:t> OBJECTIVE</a:t>
            </a:r>
            <a:endParaRPr lang="en-US" sz="1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3592"/>
                                        </p:tgtEl>
                                        <p:attrNameLst>
                                          <p:attrName>style.visibility</p:attrName>
                                        </p:attrNameLst>
                                      </p:cBhvr>
                                      <p:to>
                                        <p:strVal val="visible"/>
                                      </p:to>
                                    </p:set>
                                    <p:animEffect transition="in" filter="wipe(left)">
                                      <p:cBhvr>
                                        <p:cTn id="7" dur="500"/>
                                        <p:tgtEl>
                                          <p:spTgt spid="96359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3599"/>
                                        </p:tgtEl>
                                        <p:attrNameLst>
                                          <p:attrName>style.visibility</p:attrName>
                                        </p:attrNameLst>
                                      </p:cBhvr>
                                      <p:to>
                                        <p:strVal val="visible"/>
                                      </p:to>
                                    </p:set>
                                    <p:animEffect transition="in" filter="wipe(left)">
                                      <p:cBhvr>
                                        <p:cTn id="11" dur="500"/>
                                        <p:tgtEl>
                                          <p:spTgt spid="96359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63600"/>
                                        </p:tgtEl>
                                        <p:attrNameLst>
                                          <p:attrName>style.visibility</p:attrName>
                                        </p:attrNameLst>
                                      </p:cBhvr>
                                      <p:to>
                                        <p:strVal val="visible"/>
                                      </p:to>
                                    </p:set>
                                    <p:animEffect transition="in" filter="wipe(left)">
                                      <p:cBhvr>
                                        <p:cTn id="15" dur="500"/>
                                        <p:tgtEl>
                                          <p:spTgt spid="9636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63601">
                                            <p:txEl>
                                              <p:pRg st="0" end="0"/>
                                            </p:txEl>
                                          </p:spTgt>
                                        </p:tgtEl>
                                        <p:attrNameLst>
                                          <p:attrName>style.visibility</p:attrName>
                                        </p:attrNameLst>
                                      </p:cBhvr>
                                      <p:to>
                                        <p:strVal val="visible"/>
                                      </p:to>
                                    </p:set>
                                    <p:animEffect transition="in" filter="wipe(left)">
                                      <p:cBhvr>
                                        <p:cTn id="19" dur="500"/>
                                        <p:tgtEl>
                                          <p:spTgt spid="963601">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63606"/>
                                        </p:tgtEl>
                                        <p:attrNameLst>
                                          <p:attrName>style.visibility</p:attrName>
                                        </p:attrNameLst>
                                      </p:cBhvr>
                                      <p:to>
                                        <p:strVal val="visible"/>
                                      </p:to>
                                    </p:set>
                                    <p:animEffect transition="in" filter="wipe(left)">
                                      <p:cBhvr>
                                        <p:cTn id="23" dur="500"/>
                                        <p:tgtEl>
                                          <p:spTgt spid="96360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63607"/>
                                        </p:tgtEl>
                                        <p:attrNameLst>
                                          <p:attrName>style.visibility</p:attrName>
                                        </p:attrNameLst>
                                      </p:cBhvr>
                                      <p:to>
                                        <p:strVal val="visible"/>
                                      </p:to>
                                    </p:set>
                                    <p:animEffect transition="in" filter="wipe(left)">
                                      <p:cBhvr>
                                        <p:cTn id="27" dur="1000"/>
                                        <p:tgtEl>
                                          <p:spTgt spid="963607"/>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963608"/>
                                        </p:tgtEl>
                                        <p:attrNameLst>
                                          <p:attrName>style.visibility</p:attrName>
                                        </p:attrNameLst>
                                      </p:cBhvr>
                                      <p:to>
                                        <p:strVal val="visible"/>
                                      </p:to>
                                    </p:set>
                                    <p:animEffect transition="in" filter="wipe(left)">
                                      <p:cBhvr>
                                        <p:cTn id="31" dur="1000"/>
                                        <p:tgtEl>
                                          <p:spTgt spid="963608"/>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963609"/>
                                        </p:tgtEl>
                                        <p:attrNameLst>
                                          <p:attrName>style.visibility</p:attrName>
                                        </p:attrNameLst>
                                      </p:cBhvr>
                                      <p:to>
                                        <p:strVal val="visible"/>
                                      </p:to>
                                    </p:set>
                                    <p:animEffect transition="in" filter="wipe(left)">
                                      <p:cBhvr>
                                        <p:cTn id="35" dur="1000"/>
                                        <p:tgtEl>
                                          <p:spTgt spid="96360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63601">
                                            <p:txEl>
                                              <p:pRg st="1" end="1"/>
                                            </p:txEl>
                                          </p:spTgt>
                                        </p:tgtEl>
                                        <p:attrNameLst>
                                          <p:attrName>style.visibility</p:attrName>
                                        </p:attrNameLst>
                                      </p:cBhvr>
                                      <p:to>
                                        <p:strVal val="visible"/>
                                      </p:to>
                                    </p:set>
                                    <p:animEffect transition="in" filter="wipe(left)">
                                      <p:cBhvr>
                                        <p:cTn id="40" dur="500"/>
                                        <p:tgtEl>
                                          <p:spTgt spid="963601">
                                            <p:txEl>
                                              <p:pRg st="1" end="1"/>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963610"/>
                                        </p:tgtEl>
                                        <p:attrNameLst>
                                          <p:attrName>style.visibility</p:attrName>
                                        </p:attrNameLst>
                                      </p:cBhvr>
                                      <p:to>
                                        <p:strVal val="visible"/>
                                      </p:to>
                                    </p:set>
                                    <p:animEffect transition="in" filter="wipe(left)">
                                      <p:cBhvr>
                                        <p:cTn id="44" dur="1000"/>
                                        <p:tgtEl>
                                          <p:spTgt spid="963610"/>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963604"/>
                                        </p:tgtEl>
                                        <p:attrNameLst>
                                          <p:attrName>style.visibility</p:attrName>
                                        </p:attrNameLst>
                                      </p:cBhvr>
                                      <p:to>
                                        <p:strVal val="visible"/>
                                      </p:to>
                                    </p:set>
                                    <p:animEffect transition="in" filter="wipe(left)">
                                      <p:cBhvr>
                                        <p:cTn id="48" dur="1000"/>
                                        <p:tgtEl>
                                          <p:spTgt spid="963604"/>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963605"/>
                                        </p:tgtEl>
                                        <p:attrNameLst>
                                          <p:attrName>style.visibility</p:attrName>
                                        </p:attrNameLst>
                                      </p:cBhvr>
                                      <p:to>
                                        <p:strVal val="visible"/>
                                      </p:to>
                                    </p:set>
                                    <p:animEffect transition="in" filter="wipe(left)">
                                      <p:cBhvr>
                                        <p:cTn id="52" dur="1000"/>
                                        <p:tgtEl>
                                          <p:spTgt spid="963605"/>
                                        </p:tgtEl>
                                      </p:cBhvr>
                                    </p:animEffect>
                                  </p:childTnLst>
                                </p:cTn>
                              </p:par>
                              <p:par>
                                <p:cTn id="53" presetID="22" presetClass="entr" presetSubtype="8" fill="hold" nodeType="withEffect">
                                  <p:stCondLst>
                                    <p:cond delay="0"/>
                                  </p:stCondLst>
                                  <p:childTnLst>
                                    <p:set>
                                      <p:cBhvr>
                                        <p:cTn id="54" dur="1" fill="hold">
                                          <p:stCondLst>
                                            <p:cond delay="0"/>
                                          </p:stCondLst>
                                        </p:cTn>
                                        <p:tgtEl>
                                          <p:spTgt spid="963611"/>
                                        </p:tgtEl>
                                        <p:attrNameLst>
                                          <p:attrName>style.visibility</p:attrName>
                                        </p:attrNameLst>
                                      </p:cBhvr>
                                      <p:to>
                                        <p:strVal val="visible"/>
                                      </p:to>
                                    </p:set>
                                    <p:animEffect transition="in" filter="wipe(left)">
                                      <p:cBhvr>
                                        <p:cTn id="55" dur="1000"/>
                                        <p:tgtEl>
                                          <p:spTgt spid="9636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63601">
                                            <p:txEl>
                                              <p:pRg st="2" end="2"/>
                                            </p:txEl>
                                          </p:spTgt>
                                        </p:tgtEl>
                                        <p:attrNameLst>
                                          <p:attrName>style.visibility</p:attrName>
                                        </p:attrNameLst>
                                      </p:cBhvr>
                                      <p:to>
                                        <p:strVal val="visible"/>
                                      </p:to>
                                    </p:set>
                                    <p:animEffect transition="in" filter="wipe(left)">
                                      <p:cBhvr>
                                        <p:cTn id="60" dur="500"/>
                                        <p:tgtEl>
                                          <p:spTgt spid="96360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63601">
                                            <p:txEl>
                                              <p:pRg st="3" end="3"/>
                                            </p:txEl>
                                          </p:spTgt>
                                        </p:tgtEl>
                                        <p:attrNameLst>
                                          <p:attrName>style.visibility</p:attrName>
                                        </p:attrNameLst>
                                      </p:cBhvr>
                                      <p:to>
                                        <p:strVal val="visible"/>
                                      </p:to>
                                    </p:set>
                                    <p:animEffect transition="in" filter="wipe(left)">
                                      <p:cBhvr>
                                        <p:cTn id="65" dur="500"/>
                                        <p:tgtEl>
                                          <p:spTgt spid="963601">
                                            <p:txEl>
                                              <p:pRg st="3" end="3"/>
                                            </p:txEl>
                                          </p:spTgt>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963603"/>
                                        </p:tgtEl>
                                        <p:attrNameLst>
                                          <p:attrName>style.visibility</p:attrName>
                                        </p:attrNameLst>
                                      </p:cBhvr>
                                      <p:to>
                                        <p:strVal val="visible"/>
                                      </p:to>
                                    </p:set>
                                    <p:animEffect transition="in" filter="wipe(left)">
                                      <p:cBhvr>
                                        <p:cTn id="69" dur="1000"/>
                                        <p:tgtEl>
                                          <p:spTgt spid="9636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63601">
                                            <p:txEl>
                                              <p:pRg st="4" end="4"/>
                                            </p:txEl>
                                          </p:spTgt>
                                        </p:tgtEl>
                                        <p:attrNameLst>
                                          <p:attrName>style.visibility</p:attrName>
                                        </p:attrNameLst>
                                      </p:cBhvr>
                                      <p:to>
                                        <p:strVal val="visible"/>
                                      </p:to>
                                    </p:set>
                                    <p:animEffect transition="in" filter="wipe(left)">
                                      <p:cBhvr>
                                        <p:cTn id="74" dur="500"/>
                                        <p:tgtEl>
                                          <p:spTgt spid="963601">
                                            <p:txEl>
                                              <p:pRg st="4" end="4"/>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963612"/>
                                        </p:tgtEl>
                                        <p:attrNameLst>
                                          <p:attrName>style.visibility</p:attrName>
                                        </p:attrNameLst>
                                      </p:cBhvr>
                                      <p:to>
                                        <p:strVal val="visible"/>
                                      </p:to>
                                    </p:set>
                                    <p:animEffect transition="in" filter="wipe(left)">
                                      <p:cBhvr>
                                        <p:cTn id="77" dur="1000"/>
                                        <p:tgtEl>
                                          <p:spTgt spid="963612"/>
                                        </p:tgtEl>
                                      </p:cBhvr>
                                    </p:animEffect>
                                  </p:childTnLst>
                                </p:cTn>
                              </p:par>
                              <p:par>
                                <p:cTn id="78" presetID="22" presetClass="entr" presetSubtype="8" fill="hold" nodeType="withEffect">
                                  <p:stCondLst>
                                    <p:cond delay="0"/>
                                  </p:stCondLst>
                                  <p:childTnLst>
                                    <p:set>
                                      <p:cBhvr>
                                        <p:cTn id="79" dur="1" fill="hold">
                                          <p:stCondLst>
                                            <p:cond delay="0"/>
                                          </p:stCondLst>
                                        </p:cTn>
                                        <p:tgtEl>
                                          <p:spTgt spid="963613"/>
                                        </p:tgtEl>
                                        <p:attrNameLst>
                                          <p:attrName>style.visibility</p:attrName>
                                        </p:attrNameLst>
                                      </p:cBhvr>
                                      <p:to>
                                        <p:strVal val="visible"/>
                                      </p:to>
                                    </p:set>
                                    <p:animEffect transition="in" filter="wipe(left)">
                                      <p:cBhvr>
                                        <p:cTn id="80" dur="1000"/>
                                        <p:tgtEl>
                                          <p:spTgt spid="963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2" grpId="0"/>
      <p:bldP spid="963599" grpId="0"/>
      <p:bldP spid="963600" grpId="0" animBg="1"/>
      <p:bldP spid="96360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lgn="ctr">
              <a:buFont typeface="Wingdings" pitchFamily="2" charset="2"/>
              <a:buNone/>
            </a:pPr>
            <a:r>
              <a:rPr lang="en-US" sz="2400" b="1" dirty="0" smtClean="0">
                <a:solidFill>
                  <a:srgbClr val="0070C0"/>
                </a:solidFill>
              </a:rPr>
              <a:t>Welfare Effects of a Price Ceiling</a:t>
            </a:r>
            <a:endParaRPr lang="en-US" sz="2400" b="1" dirty="0">
              <a:solidFill>
                <a:srgbClr val="0070C0"/>
              </a:solidFill>
            </a:endParaRPr>
          </a:p>
        </p:txBody>
      </p:sp>
      <p:graphicFrame>
        <p:nvGraphicFramePr>
          <p:cNvPr id="3" name="Table 2"/>
          <p:cNvGraphicFramePr>
            <a:graphicFrameLocks noGrp="1"/>
          </p:cNvGraphicFramePr>
          <p:nvPr/>
        </p:nvGraphicFramePr>
        <p:xfrm>
          <a:off x="533400" y="1219200"/>
          <a:ext cx="7924800" cy="4648200"/>
        </p:xfrm>
        <a:graphic>
          <a:graphicData uri="http://schemas.openxmlformats.org/drawingml/2006/table">
            <a:tbl>
              <a:tblPr firstRow="1" bandRow="1">
                <a:tableStyleId>{BC89EF96-8CEA-46FF-86C4-4CE0E7609802}</a:tableStyleId>
              </a:tblPr>
              <a:tblGrid>
                <a:gridCol w="1584960"/>
                <a:gridCol w="1584960"/>
                <a:gridCol w="1584960"/>
                <a:gridCol w="1584960"/>
                <a:gridCol w="1584960"/>
              </a:tblGrid>
              <a:tr h="1162050">
                <a:tc>
                  <a:txBody>
                    <a:bodyPr/>
                    <a:lstStyle/>
                    <a:p>
                      <a:endParaRPr lang="en-US" dirty="0"/>
                    </a:p>
                  </a:txBody>
                  <a:tcPr/>
                </a:tc>
                <a:tc>
                  <a:txBody>
                    <a:bodyPr/>
                    <a:lstStyle/>
                    <a:p>
                      <a:r>
                        <a:rPr lang="en-US" dirty="0" smtClean="0"/>
                        <a:t>Without</a:t>
                      </a:r>
                      <a:r>
                        <a:rPr lang="en-US" baseline="0" dirty="0" smtClean="0"/>
                        <a:t> Price Ceiling</a:t>
                      </a:r>
                      <a:endParaRPr lang="en-US" dirty="0"/>
                    </a:p>
                  </a:txBody>
                  <a:tcPr/>
                </a:tc>
                <a:tc>
                  <a:txBody>
                    <a:bodyPr/>
                    <a:lstStyle/>
                    <a:p>
                      <a:r>
                        <a:rPr lang="en-US" dirty="0" smtClean="0"/>
                        <a:t>With Price Ceiling</a:t>
                      </a:r>
                      <a:endParaRPr lang="en-US" dirty="0"/>
                    </a:p>
                  </a:txBody>
                  <a:tcPr/>
                </a:tc>
                <a:tc>
                  <a:txBody>
                    <a:bodyPr/>
                    <a:lstStyle/>
                    <a:p>
                      <a:r>
                        <a:rPr lang="en-US" dirty="0" smtClean="0"/>
                        <a:t>Net Changes in Welfare</a:t>
                      </a:r>
                      <a:endParaRPr lang="en-US" dirty="0"/>
                    </a:p>
                  </a:txBody>
                  <a:tcPr/>
                </a:tc>
                <a:tc>
                  <a:txBody>
                    <a:bodyPr/>
                    <a:lstStyle/>
                    <a:p>
                      <a:r>
                        <a:rPr lang="en-US" dirty="0" smtClean="0"/>
                        <a:t>Better Off?</a:t>
                      </a:r>
                      <a:endParaRPr lang="en-US" dirty="0"/>
                    </a:p>
                  </a:txBody>
                  <a:tcPr/>
                </a:tc>
              </a:tr>
              <a:tr h="1162050">
                <a:tc>
                  <a:txBody>
                    <a:bodyPr/>
                    <a:lstStyle/>
                    <a:p>
                      <a:r>
                        <a:rPr lang="en-US" b="1" dirty="0" smtClean="0"/>
                        <a:t>Producer</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62050">
                <a:tc>
                  <a:txBody>
                    <a:bodyPr/>
                    <a:lstStyle/>
                    <a:p>
                      <a:r>
                        <a:rPr lang="en-US" b="1" dirty="0" smtClean="0"/>
                        <a:t>Consumer</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1162050">
                <a:tc>
                  <a:txBody>
                    <a:bodyPr/>
                    <a:lstStyle/>
                    <a:p>
                      <a:r>
                        <a:rPr lang="en-US" b="1" dirty="0" smtClean="0"/>
                        <a:t>Economic</a:t>
                      </a:r>
                      <a:r>
                        <a:rPr lang="en-US" b="1" baseline="0" dirty="0" smtClean="0"/>
                        <a:t> Surplus</a:t>
                      </a:r>
                      <a:endParaRPr lang="en-US" b="1"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83645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hidden="1"/>
          <p:cNvGrpSpPr>
            <a:grpSpLocks/>
          </p:cNvGrpSpPr>
          <p:nvPr/>
        </p:nvGrpSpPr>
        <p:grpSpPr bwMode="auto">
          <a:xfrm>
            <a:off x="579438" y="0"/>
            <a:ext cx="1782762" cy="457200"/>
            <a:chOff x="464" y="208"/>
            <a:chExt cx="1123" cy="288"/>
          </a:xfrm>
        </p:grpSpPr>
        <p:sp>
          <p:nvSpPr>
            <p:cNvPr id="38933" name="Text Box 3"/>
            <p:cNvSpPr txBox="1">
              <a:spLocks noChangeArrowheads="1"/>
            </p:cNvSpPr>
            <p:nvPr/>
          </p:nvSpPr>
          <p:spPr bwMode="auto">
            <a:xfrm>
              <a:off x="473" y="208"/>
              <a:ext cx="1114" cy="288"/>
            </a:xfrm>
            <a:prstGeom prst="rect">
              <a:avLst/>
            </a:prstGeom>
            <a:noFill/>
            <a:ln w="9525" algn="ctr">
              <a:noFill/>
              <a:miter lim="800000"/>
              <a:headEnd/>
              <a:tailEnd/>
            </a:ln>
          </p:spPr>
          <p:txBody>
            <a:bodyPr>
              <a:spAutoFit/>
            </a:bodyPr>
            <a:lstStyle/>
            <a:p>
              <a:pPr>
                <a:spcBef>
                  <a:spcPct val="50000"/>
                </a:spcBef>
              </a:pPr>
              <a:r>
                <a:rPr lang="en-US" sz="2400" b="1">
                  <a:solidFill>
                    <a:srgbClr val="AC0C11"/>
                  </a:solidFill>
                </a:rPr>
                <a:t>Appendix</a:t>
              </a:r>
            </a:p>
          </p:txBody>
        </p:sp>
        <p:sp>
          <p:nvSpPr>
            <p:cNvPr id="38934" name="Line 4"/>
            <p:cNvSpPr>
              <a:spLocks noChangeShapeType="1"/>
            </p:cNvSpPr>
            <p:nvPr/>
          </p:nvSpPr>
          <p:spPr bwMode="auto">
            <a:xfrm>
              <a:off x="464" y="486"/>
              <a:ext cx="1042" cy="0"/>
            </a:xfrm>
            <a:prstGeom prst="line">
              <a:avLst/>
            </a:prstGeom>
            <a:noFill/>
            <a:ln w="9525">
              <a:solidFill>
                <a:srgbClr val="AC0C11"/>
              </a:solidFill>
              <a:round/>
              <a:headEnd/>
              <a:tailEnd/>
            </a:ln>
          </p:spPr>
          <p:txBody>
            <a:bodyPr/>
            <a:lstStyle/>
            <a:p>
              <a:endParaRPr lang="en-US"/>
            </a:p>
          </p:txBody>
        </p:sp>
      </p:grpSp>
      <p:sp>
        <p:nvSpPr>
          <p:cNvPr id="38915" name="Rectangle 5" hidden="1"/>
          <p:cNvSpPr>
            <a:spLocks noGrp="1" noChangeArrowheads="1"/>
          </p:cNvSpPr>
          <p:nvPr>
            <p:ph type="body" idx="1"/>
          </p:nvPr>
        </p:nvSpPr>
        <p:spPr>
          <a:xfrm>
            <a:off x="666750" y="474663"/>
            <a:ext cx="7218363" cy="517525"/>
          </a:xfrm>
          <a:noFill/>
        </p:spPr>
        <p:txBody>
          <a:bodyPr/>
          <a:lstStyle/>
          <a:p>
            <a:pPr marL="0" indent="0" eaLnBrk="1" hangingPunct="1"/>
            <a:r>
              <a:rPr lang="en-US" sz="2400" i="0" smtClean="0">
                <a:solidFill>
                  <a:srgbClr val="0064B3"/>
                </a:solidFill>
              </a:rPr>
              <a:t>Quantitative Demand and Supply Analysis</a:t>
            </a:r>
          </a:p>
        </p:txBody>
      </p:sp>
      <p:sp>
        <p:nvSpPr>
          <p:cNvPr id="963592" name="Rectangle 8" hidden="1"/>
          <p:cNvSpPr>
            <a:spLocks noChangeArrowheads="1"/>
          </p:cNvSpPr>
          <p:nvPr/>
        </p:nvSpPr>
        <p:spPr bwMode="auto">
          <a:xfrm>
            <a:off x="666750" y="992188"/>
            <a:ext cx="7739063" cy="487362"/>
          </a:xfrm>
          <a:prstGeom prst="rect">
            <a:avLst/>
          </a:prstGeom>
          <a:noFill/>
          <a:ln w="9525">
            <a:noFill/>
            <a:miter lim="800000"/>
            <a:headEnd/>
            <a:tailEnd/>
          </a:ln>
        </p:spPr>
        <p:txBody>
          <a:bodyPr/>
          <a:lstStyle/>
          <a:p>
            <a:pPr>
              <a:spcBef>
                <a:spcPct val="20000"/>
              </a:spcBef>
            </a:pPr>
            <a:r>
              <a:rPr lang="en-US" sz="2200" b="1">
                <a:solidFill>
                  <a:srgbClr val="0064B3"/>
                </a:solidFill>
              </a:rPr>
              <a:t>Calculating Consumer Surplus and Producer Surplus</a:t>
            </a:r>
          </a:p>
        </p:txBody>
      </p:sp>
      <p:sp>
        <p:nvSpPr>
          <p:cNvPr id="963599" name="Text Box 15" hidden="1"/>
          <p:cNvSpPr txBox="1">
            <a:spLocks noChangeArrowheads="1"/>
          </p:cNvSpPr>
          <p:nvPr/>
        </p:nvSpPr>
        <p:spPr bwMode="auto">
          <a:xfrm>
            <a:off x="579438" y="1527175"/>
            <a:ext cx="2109787" cy="312738"/>
          </a:xfrm>
          <a:prstGeom prst="rect">
            <a:avLst/>
          </a:prstGeom>
          <a:noFill/>
          <a:ln w="9525" algn="ctr">
            <a:noFill/>
            <a:miter lim="800000"/>
            <a:headEnd/>
            <a:tailEnd/>
          </a:ln>
        </p:spPr>
        <p:txBody>
          <a:bodyPr>
            <a:spAutoFit/>
          </a:bodyPr>
          <a:lstStyle/>
          <a:p>
            <a:pPr marL="457200" indent="-457200">
              <a:lnSpc>
                <a:spcPct val="90000"/>
              </a:lnSpc>
              <a:spcBef>
                <a:spcPct val="10000"/>
              </a:spcBef>
              <a:spcAft>
                <a:spcPct val="10000"/>
              </a:spcAft>
            </a:pPr>
            <a:r>
              <a:rPr lang="en-US" sz="1600" b="1">
                <a:solidFill>
                  <a:schemeClr val="tx1"/>
                </a:solidFill>
              </a:rPr>
              <a:t>FIGURE 4A-2</a:t>
            </a:r>
          </a:p>
        </p:txBody>
      </p:sp>
      <p:sp>
        <p:nvSpPr>
          <p:cNvPr id="963600" name="Text Box 16"/>
          <p:cNvSpPr txBox="1">
            <a:spLocks noChangeArrowheads="1"/>
          </p:cNvSpPr>
          <p:nvPr/>
        </p:nvSpPr>
        <p:spPr bwMode="auto">
          <a:xfrm>
            <a:off x="838200" y="609600"/>
            <a:ext cx="6553200" cy="400110"/>
          </a:xfrm>
          <a:prstGeom prst="rect">
            <a:avLst/>
          </a:prstGeom>
          <a:solidFill>
            <a:srgbClr val="B9D2C1"/>
          </a:solidFill>
          <a:ln w="9525" algn="ctr">
            <a:noFill/>
            <a:miter lim="800000"/>
            <a:headEnd/>
            <a:tailEnd/>
          </a:ln>
        </p:spPr>
        <p:txBody>
          <a:bodyPr wrap="square">
            <a:spAutoFit/>
          </a:bodyPr>
          <a:lstStyle/>
          <a:p>
            <a:pPr>
              <a:spcBef>
                <a:spcPct val="10000"/>
              </a:spcBef>
              <a:spcAft>
                <a:spcPct val="10000"/>
              </a:spcAft>
            </a:pPr>
            <a:r>
              <a:rPr lang="en-US" sz="2000" b="1" dirty="0">
                <a:solidFill>
                  <a:schemeClr val="tx1"/>
                </a:solidFill>
              </a:rPr>
              <a:t>Calculating the Economic Effect of Rent Controls</a:t>
            </a:r>
          </a:p>
        </p:txBody>
      </p:sp>
      <p:sp>
        <p:nvSpPr>
          <p:cNvPr id="963601" name="Text Box 17" hidden="1"/>
          <p:cNvSpPr txBox="1">
            <a:spLocks noChangeArrowheads="1"/>
          </p:cNvSpPr>
          <p:nvPr/>
        </p:nvSpPr>
        <p:spPr bwMode="auto">
          <a:xfrm>
            <a:off x="579438" y="2346325"/>
            <a:ext cx="3092450" cy="3600450"/>
          </a:xfrm>
          <a:prstGeom prst="rect">
            <a:avLst/>
          </a:prstGeom>
          <a:noFill/>
          <a:ln w="9525" algn="ctr">
            <a:noFill/>
            <a:miter lim="800000"/>
            <a:headEnd/>
            <a:tailEnd/>
          </a:ln>
        </p:spPr>
        <p:txBody>
          <a:bodyPr>
            <a:spAutoFit/>
          </a:bodyPr>
          <a:lstStyle/>
          <a:p>
            <a:r>
              <a:rPr lang="en-US" sz="1200"/>
              <a:t>Once we have estimated equations for the demand and supply of rental housing, a diagram can guide our numeric estimates of the economic effects of rent control.</a:t>
            </a:r>
          </a:p>
          <a:p>
            <a:r>
              <a:rPr lang="en-US" sz="1200"/>
              <a:t>Consumer surplus falls by an amount equal to the area of the yellow triangle </a:t>
            </a:r>
            <a:r>
              <a:rPr lang="en-US" sz="1200" i="1"/>
              <a:t>B</a:t>
            </a:r>
            <a:r>
              <a:rPr lang="en-US" sz="1200"/>
              <a:t> and increases by an amount equal to the area of the blue rectangle </a:t>
            </a:r>
            <a:r>
              <a:rPr lang="en-US" sz="1200" i="1"/>
              <a:t>A</a:t>
            </a:r>
            <a:r>
              <a:rPr lang="en-US" sz="1200"/>
              <a:t>. The difference between the values of these two areas is $213,750,000. </a:t>
            </a:r>
          </a:p>
          <a:p>
            <a:r>
              <a:rPr lang="en-US" sz="1200"/>
              <a:t>Producer surplus falls by an amount equal to the area of the blue rectangle </a:t>
            </a:r>
            <a:r>
              <a:rPr lang="en-US" sz="1200" i="1"/>
              <a:t>A</a:t>
            </a:r>
            <a:r>
              <a:rPr lang="en-US" sz="1200"/>
              <a:t> plus the area of the yellow triangle </a:t>
            </a:r>
            <a:r>
              <a:rPr lang="en-US" sz="1200" i="1"/>
              <a:t>C</a:t>
            </a:r>
            <a:r>
              <a:rPr lang="en-US" sz="1200"/>
              <a:t>. The value of these two areas is $587,500,000.</a:t>
            </a:r>
          </a:p>
          <a:p>
            <a:r>
              <a:rPr lang="en-US" sz="1200"/>
              <a:t>The remaining producer surplus is equal to the area of triangle </a:t>
            </a:r>
            <a:r>
              <a:rPr lang="en-US" sz="1200" i="1"/>
              <a:t>D</a:t>
            </a:r>
            <a:r>
              <a:rPr lang="en-US" sz="1200"/>
              <a:t>, or $278,000,000.</a:t>
            </a:r>
          </a:p>
          <a:p>
            <a:r>
              <a:rPr lang="en-US" sz="1200"/>
              <a:t>Deadweight loss is equal to the area of triangle </a:t>
            </a:r>
            <a:r>
              <a:rPr lang="en-US" sz="1200" i="1"/>
              <a:t>B</a:t>
            </a:r>
            <a:r>
              <a:rPr lang="en-US" sz="1200"/>
              <a:t> plus the area of triangle </a:t>
            </a:r>
            <a:r>
              <a:rPr lang="en-US" sz="1200" i="1"/>
              <a:t>C</a:t>
            </a:r>
            <a:r>
              <a:rPr lang="en-US" sz="1200"/>
              <a:t>, or $373,750,000.  </a:t>
            </a:r>
          </a:p>
        </p:txBody>
      </p:sp>
      <p:pic>
        <p:nvPicPr>
          <p:cNvPr id="963603" name="Picture 19" descr="Fig4A-2-ppt-8"/>
          <p:cNvPicPr>
            <a:picLocks noChangeAspect="1" noChangeArrowheads="1"/>
          </p:cNvPicPr>
          <p:nvPr/>
        </p:nvPicPr>
        <p:blipFill>
          <a:blip r:embed="rId2" cstate="print"/>
          <a:srcRect/>
          <a:stretch>
            <a:fillRect/>
          </a:stretch>
        </p:blipFill>
        <p:spPr bwMode="auto">
          <a:xfrm>
            <a:off x="537028" y="1052596"/>
            <a:ext cx="6966857" cy="5320309"/>
          </a:xfrm>
          <a:prstGeom prst="rect">
            <a:avLst/>
          </a:prstGeom>
          <a:noFill/>
          <a:ln w="9525">
            <a:noFill/>
            <a:miter lim="800000"/>
            <a:headEnd/>
            <a:tailEnd/>
          </a:ln>
        </p:spPr>
      </p:pic>
      <p:pic>
        <p:nvPicPr>
          <p:cNvPr id="963604" name="Picture 20" descr="Fig4A-2-ppt-7"/>
          <p:cNvPicPr>
            <a:picLocks noChangeAspect="1" noChangeArrowheads="1"/>
          </p:cNvPicPr>
          <p:nvPr/>
        </p:nvPicPr>
        <p:blipFill>
          <a:blip r:embed="rId3" cstate="print"/>
          <a:srcRect/>
          <a:stretch>
            <a:fillRect/>
          </a:stretch>
        </p:blipFill>
        <p:spPr bwMode="auto">
          <a:xfrm>
            <a:off x="537028" y="1052596"/>
            <a:ext cx="6966857" cy="5320309"/>
          </a:xfrm>
          <a:prstGeom prst="rect">
            <a:avLst/>
          </a:prstGeom>
          <a:noFill/>
          <a:ln w="9525">
            <a:noFill/>
            <a:miter lim="800000"/>
            <a:headEnd/>
            <a:tailEnd/>
          </a:ln>
        </p:spPr>
      </p:pic>
      <p:pic>
        <p:nvPicPr>
          <p:cNvPr id="963605" name="Picture 21" descr="Fig4A-2-ppt-6"/>
          <p:cNvPicPr>
            <a:picLocks noChangeAspect="1" noChangeArrowheads="1"/>
          </p:cNvPicPr>
          <p:nvPr/>
        </p:nvPicPr>
        <p:blipFill>
          <a:blip r:embed="rId4" cstate="print"/>
          <a:srcRect/>
          <a:stretch>
            <a:fillRect/>
          </a:stretch>
        </p:blipFill>
        <p:spPr bwMode="auto">
          <a:xfrm>
            <a:off x="537028" y="1052596"/>
            <a:ext cx="6966857" cy="5320309"/>
          </a:xfrm>
          <a:prstGeom prst="rect">
            <a:avLst/>
          </a:prstGeom>
          <a:noFill/>
          <a:ln w="9525">
            <a:noFill/>
            <a:miter lim="800000"/>
            <a:headEnd/>
            <a:tailEnd/>
          </a:ln>
        </p:spPr>
      </p:pic>
      <p:pic>
        <p:nvPicPr>
          <p:cNvPr id="963606" name="Picture 22" descr="Fig4A-2-ppt-1"/>
          <p:cNvPicPr>
            <a:picLocks noChangeAspect="1" noChangeArrowheads="1"/>
          </p:cNvPicPr>
          <p:nvPr/>
        </p:nvPicPr>
        <p:blipFill>
          <a:blip r:embed="rId5" cstate="print"/>
          <a:srcRect/>
          <a:stretch>
            <a:fillRect/>
          </a:stretch>
        </p:blipFill>
        <p:spPr bwMode="auto">
          <a:xfrm>
            <a:off x="537028" y="1052596"/>
            <a:ext cx="6966857" cy="5320309"/>
          </a:xfrm>
          <a:prstGeom prst="rect">
            <a:avLst/>
          </a:prstGeom>
          <a:noFill/>
          <a:ln w="9525">
            <a:noFill/>
            <a:miter lim="800000"/>
            <a:headEnd/>
            <a:tailEnd/>
          </a:ln>
        </p:spPr>
      </p:pic>
      <p:pic>
        <p:nvPicPr>
          <p:cNvPr id="963607" name="Picture 23" descr="Fig4A-2-ppt-2"/>
          <p:cNvPicPr>
            <a:picLocks noChangeAspect="1" noChangeArrowheads="1"/>
          </p:cNvPicPr>
          <p:nvPr/>
        </p:nvPicPr>
        <p:blipFill>
          <a:blip r:embed="rId6" cstate="print"/>
          <a:srcRect/>
          <a:stretch>
            <a:fillRect/>
          </a:stretch>
        </p:blipFill>
        <p:spPr bwMode="auto">
          <a:xfrm>
            <a:off x="537028" y="1052596"/>
            <a:ext cx="6966857" cy="5320309"/>
          </a:xfrm>
          <a:prstGeom prst="rect">
            <a:avLst/>
          </a:prstGeom>
          <a:noFill/>
          <a:ln w="9525">
            <a:noFill/>
            <a:miter lim="800000"/>
            <a:headEnd/>
            <a:tailEnd/>
          </a:ln>
        </p:spPr>
      </p:pic>
      <p:pic>
        <p:nvPicPr>
          <p:cNvPr id="963608" name="Picture 24" descr="Fig4A-2-ppt-3"/>
          <p:cNvPicPr>
            <a:picLocks noChangeAspect="1" noChangeArrowheads="1"/>
          </p:cNvPicPr>
          <p:nvPr/>
        </p:nvPicPr>
        <p:blipFill>
          <a:blip r:embed="rId7" cstate="print"/>
          <a:srcRect/>
          <a:stretch>
            <a:fillRect/>
          </a:stretch>
        </p:blipFill>
        <p:spPr bwMode="auto">
          <a:xfrm>
            <a:off x="537028" y="1052596"/>
            <a:ext cx="6966857" cy="5320309"/>
          </a:xfrm>
          <a:prstGeom prst="rect">
            <a:avLst/>
          </a:prstGeom>
          <a:noFill/>
          <a:ln w="9525">
            <a:noFill/>
            <a:miter lim="800000"/>
            <a:headEnd/>
            <a:tailEnd/>
          </a:ln>
        </p:spPr>
      </p:pic>
      <p:pic>
        <p:nvPicPr>
          <p:cNvPr id="963609" name="Picture 25" descr="Fig4A-2-ppt-4"/>
          <p:cNvPicPr>
            <a:picLocks noChangeAspect="1" noChangeArrowheads="1"/>
          </p:cNvPicPr>
          <p:nvPr/>
        </p:nvPicPr>
        <p:blipFill>
          <a:blip r:embed="rId8" cstate="print"/>
          <a:srcRect/>
          <a:stretch>
            <a:fillRect/>
          </a:stretch>
        </p:blipFill>
        <p:spPr bwMode="auto">
          <a:xfrm>
            <a:off x="537028" y="1052596"/>
            <a:ext cx="6966857" cy="5320309"/>
          </a:xfrm>
          <a:prstGeom prst="rect">
            <a:avLst/>
          </a:prstGeom>
          <a:noFill/>
          <a:ln w="9525">
            <a:noFill/>
            <a:miter lim="800000"/>
            <a:headEnd/>
            <a:tailEnd/>
          </a:ln>
        </p:spPr>
      </p:pic>
      <p:pic>
        <p:nvPicPr>
          <p:cNvPr id="963610" name="Picture 26" descr="Fig4A-2-ppt-5"/>
          <p:cNvPicPr>
            <a:picLocks noChangeAspect="1" noChangeArrowheads="1"/>
          </p:cNvPicPr>
          <p:nvPr/>
        </p:nvPicPr>
        <p:blipFill>
          <a:blip r:embed="rId9" cstate="print"/>
          <a:srcRect/>
          <a:stretch>
            <a:fillRect/>
          </a:stretch>
        </p:blipFill>
        <p:spPr bwMode="auto">
          <a:xfrm>
            <a:off x="537028" y="1052596"/>
            <a:ext cx="6966857" cy="5320309"/>
          </a:xfrm>
          <a:prstGeom prst="rect">
            <a:avLst/>
          </a:prstGeom>
          <a:noFill/>
          <a:ln w="9525">
            <a:noFill/>
            <a:miter lim="800000"/>
            <a:headEnd/>
            <a:tailEnd/>
          </a:ln>
        </p:spPr>
      </p:pic>
      <p:pic>
        <p:nvPicPr>
          <p:cNvPr id="963611" name="Picture 27" descr="Fig4A-2-ppt-6a"/>
          <p:cNvPicPr>
            <a:picLocks noChangeAspect="1" noChangeArrowheads="1"/>
          </p:cNvPicPr>
          <p:nvPr/>
        </p:nvPicPr>
        <p:blipFill>
          <a:blip r:embed="rId10" cstate="print"/>
          <a:srcRect/>
          <a:stretch>
            <a:fillRect/>
          </a:stretch>
        </p:blipFill>
        <p:spPr bwMode="auto">
          <a:xfrm>
            <a:off x="537028" y="1052596"/>
            <a:ext cx="6966857" cy="5320309"/>
          </a:xfrm>
          <a:prstGeom prst="rect">
            <a:avLst/>
          </a:prstGeom>
          <a:noFill/>
          <a:ln w="9525">
            <a:noFill/>
            <a:miter lim="800000"/>
            <a:headEnd/>
            <a:tailEnd/>
          </a:ln>
        </p:spPr>
      </p:pic>
      <p:pic>
        <p:nvPicPr>
          <p:cNvPr id="963612" name="Picture 28" descr="Fig4A-2-ppt-7a"/>
          <p:cNvPicPr>
            <a:picLocks noChangeAspect="1" noChangeArrowheads="1"/>
          </p:cNvPicPr>
          <p:nvPr/>
        </p:nvPicPr>
        <p:blipFill>
          <a:blip r:embed="rId11" cstate="print"/>
          <a:srcRect/>
          <a:stretch>
            <a:fillRect/>
          </a:stretch>
        </p:blipFill>
        <p:spPr bwMode="auto">
          <a:xfrm>
            <a:off x="537028" y="1052596"/>
            <a:ext cx="6966857" cy="5320309"/>
          </a:xfrm>
          <a:prstGeom prst="rect">
            <a:avLst/>
          </a:prstGeom>
          <a:noFill/>
          <a:ln w="9525">
            <a:noFill/>
            <a:miter lim="800000"/>
            <a:headEnd/>
            <a:tailEnd/>
          </a:ln>
        </p:spPr>
      </p:pic>
      <p:pic>
        <p:nvPicPr>
          <p:cNvPr id="963613" name="Picture 29" descr="Fig4A-2-ppt-8a"/>
          <p:cNvPicPr>
            <a:picLocks noChangeAspect="1" noChangeArrowheads="1"/>
          </p:cNvPicPr>
          <p:nvPr/>
        </p:nvPicPr>
        <p:blipFill>
          <a:blip r:embed="rId12" cstate="print"/>
          <a:srcRect/>
          <a:stretch>
            <a:fillRect/>
          </a:stretch>
        </p:blipFill>
        <p:spPr bwMode="auto">
          <a:xfrm>
            <a:off x="537028" y="1052596"/>
            <a:ext cx="6966857" cy="5320309"/>
          </a:xfrm>
          <a:prstGeom prst="rect">
            <a:avLst/>
          </a:prstGeom>
          <a:noFill/>
          <a:ln w="9525">
            <a:noFill/>
            <a:miter lim="800000"/>
            <a:headEnd/>
            <a:tailEnd/>
          </a:ln>
        </p:spPr>
      </p:pic>
      <p:sp>
        <p:nvSpPr>
          <p:cNvPr id="38931" name="Text Box 29" hidden="1"/>
          <p:cNvSpPr txBox="1">
            <a:spLocks noChangeArrowheads="1"/>
          </p:cNvSpPr>
          <p:nvPr/>
        </p:nvSpPr>
        <p:spPr bwMode="auto">
          <a:xfrm>
            <a:off x="7010400" y="301625"/>
            <a:ext cx="2133600" cy="442913"/>
          </a:xfrm>
          <a:prstGeom prst="rect">
            <a:avLst/>
          </a:prstGeom>
          <a:solidFill>
            <a:srgbClr val="F3FFFF"/>
          </a:solidFill>
          <a:ln w="9525">
            <a:noFill/>
            <a:miter lim="800000"/>
            <a:headEnd/>
            <a:tailEnd/>
          </a:ln>
        </p:spPr>
        <p:txBody>
          <a:bodyPr lIns="45720" rIns="45720" anchor="ctr">
            <a:spAutoFit/>
          </a:bodyPr>
          <a:lstStyle/>
          <a:p>
            <a:pPr>
              <a:lnSpc>
                <a:spcPct val="95000"/>
              </a:lnSpc>
            </a:pPr>
            <a:r>
              <a:rPr lang="en-US" sz="1200">
                <a:solidFill>
                  <a:srgbClr val="0066B3"/>
                </a:solidFill>
              </a:rPr>
              <a:t>Use quantitative demand and supply analysis.</a:t>
            </a:r>
          </a:p>
        </p:txBody>
      </p:sp>
      <p:sp>
        <p:nvSpPr>
          <p:cNvPr id="38932" name="Text Box 30" hidden="1"/>
          <p:cNvSpPr txBox="1">
            <a:spLocks noChangeArrowheads="1"/>
          </p:cNvSpPr>
          <p:nvPr/>
        </p:nvSpPr>
        <p:spPr bwMode="auto">
          <a:xfrm>
            <a:off x="6996113" y="0"/>
            <a:ext cx="2147887" cy="307975"/>
          </a:xfrm>
          <a:prstGeom prst="rect">
            <a:avLst/>
          </a:prstGeom>
          <a:solidFill>
            <a:srgbClr val="0066B3"/>
          </a:solidFill>
          <a:ln w="9525">
            <a:noFill/>
            <a:miter lim="800000"/>
            <a:headEnd/>
            <a:tailEnd/>
          </a:ln>
        </p:spPr>
        <p:txBody>
          <a:bodyPr lIns="45720" rIns="45720" anchor="ctr">
            <a:spAutoFit/>
          </a:bodyPr>
          <a:lstStyle/>
          <a:p>
            <a:r>
              <a:rPr lang="en-US" sz="1400" b="1">
                <a:solidFill>
                  <a:schemeClr val="bg1"/>
                </a:solidFill>
              </a:rPr>
              <a:t>LEARNING</a:t>
            </a:r>
            <a:r>
              <a:rPr lang="en-US" sz="1400">
                <a:solidFill>
                  <a:schemeClr val="bg1"/>
                </a:solidFill>
              </a:rPr>
              <a:t> OBJECTIVE</a:t>
            </a:r>
            <a:endParaRPr lang="en-US" sz="14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3592"/>
                                        </p:tgtEl>
                                        <p:attrNameLst>
                                          <p:attrName>style.visibility</p:attrName>
                                        </p:attrNameLst>
                                      </p:cBhvr>
                                      <p:to>
                                        <p:strVal val="visible"/>
                                      </p:to>
                                    </p:set>
                                    <p:animEffect transition="in" filter="wipe(left)">
                                      <p:cBhvr>
                                        <p:cTn id="7" dur="500"/>
                                        <p:tgtEl>
                                          <p:spTgt spid="96359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3599"/>
                                        </p:tgtEl>
                                        <p:attrNameLst>
                                          <p:attrName>style.visibility</p:attrName>
                                        </p:attrNameLst>
                                      </p:cBhvr>
                                      <p:to>
                                        <p:strVal val="visible"/>
                                      </p:to>
                                    </p:set>
                                    <p:animEffect transition="in" filter="wipe(left)">
                                      <p:cBhvr>
                                        <p:cTn id="11" dur="500"/>
                                        <p:tgtEl>
                                          <p:spTgt spid="96359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63600"/>
                                        </p:tgtEl>
                                        <p:attrNameLst>
                                          <p:attrName>style.visibility</p:attrName>
                                        </p:attrNameLst>
                                      </p:cBhvr>
                                      <p:to>
                                        <p:strVal val="visible"/>
                                      </p:to>
                                    </p:set>
                                    <p:animEffect transition="in" filter="wipe(left)">
                                      <p:cBhvr>
                                        <p:cTn id="15" dur="500"/>
                                        <p:tgtEl>
                                          <p:spTgt spid="9636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63601">
                                            <p:txEl>
                                              <p:pRg st="0" end="0"/>
                                            </p:txEl>
                                          </p:spTgt>
                                        </p:tgtEl>
                                        <p:attrNameLst>
                                          <p:attrName>style.visibility</p:attrName>
                                        </p:attrNameLst>
                                      </p:cBhvr>
                                      <p:to>
                                        <p:strVal val="visible"/>
                                      </p:to>
                                    </p:set>
                                    <p:animEffect transition="in" filter="wipe(left)">
                                      <p:cBhvr>
                                        <p:cTn id="19" dur="500"/>
                                        <p:tgtEl>
                                          <p:spTgt spid="963601">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63606"/>
                                        </p:tgtEl>
                                        <p:attrNameLst>
                                          <p:attrName>style.visibility</p:attrName>
                                        </p:attrNameLst>
                                      </p:cBhvr>
                                      <p:to>
                                        <p:strVal val="visible"/>
                                      </p:to>
                                    </p:set>
                                    <p:animEffect transition="in" filter="wipe(left)">
                                      <p:cBhvr>
                                        <p:cTn id="23" dur="500"/>
                                        <p:tgtEl>
                                          <p:spTgt spid="96360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963607"/>
                                        </p:tgtEl>
                                        <p:attrNameLst>
                                          <p:attrName>style.visibility</p:attrName>
                                        </p:attrNameLst>
                                      </p:cBhvr>
                                      <p:to>
                                        <p:strVal val="visible"/>
                                      </p:to>
                                    </p:set>
                                    <p:animEffect transition="in" filter="wipe(left)">
                                      <p:cBhvr>
                                        <p:cTn id="27" dur="1000"/>
                                        <p:tgtEl>
                                          <p:spTgt spid="963607"/>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963608"/>
                                        </p:tgtEl>
                                        <p:attrNameLst>
                                          <p:attrName>style.visibility</p:attrName>
                                        </p:attrNameLst>
                                      </p:cBhvr>
                                      <p:to>
                                        <p:strVal val="visible"/>
                                      </p:to>
                                    </p:set>
                                    <p:animEffect transition="in" filter="wipe(left)">
                                      <p:cBhvr>
                                        <p:cTn id="31" dur="1000"/>
                                        <p:tgtEl>
                                          <p:spTgt spid="963608"/>
                                        </p:tgtEl>
                                      </p:cBhvr>
                                    </p:animEffect>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963609"/>
                                        </p:tgtEl>
                                        <p:attrNameLst>
                                          <p:attrName>style.visibility</p:attrName>
                                        </p:attrNameLst>
                                      </p:cBhvr>
                                      <p:to>
                                        <p:strVal val="visible"/>
                                      </p:to>
                                    </p:set>
                                    <p:animEffect transition="in" filter="wipe(left)">
                                      <p:cBhvr>
                                        <p:cTn id="35" dur="1000"/>
                                        <p:tgtEl>
                                          <p:spTgt spid="96360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63601">
                                            <p:txEl>
                                              <p:pRg st="1" end="1"/>
                                            </p:txEl>
                                          </p:spTgt>
                                        </p:tgtEl>
                                        <p:attrNameLst>
                                          <p:attrName>style.visibility</p:attrName>
                                        </p:attrNameLst>
                                      </p:cBhvr>
                                      <p:to>
                                        <p:strVal val="visible"/>
                                      </p:to>
                                    </p:set>
                                    <p:animEffect transition="in" filter="wipe(left)">
                                      <p:cBhvr>
                                        <p:cTn id="40" dur="500"/>
                                        <p:tgtEl>
                                          <p:spTgt spid="963601">
                                            <p:txEl>
                                              <p:pRg st="1" end="1"/>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963610"/>
                                        </p:tgtEl>
                                        <p:attrNameLst>
                                          <p:attrName>style.visibility</p:attrName>
                                        </p:attrNameLst>
                                      </p:cBhvr>
                                      <p:to>
                                        <p:strVal val="visible"/>
                                      </p:to>
                                    </p:set>
                                    <p:animEffect transition="in" filter="wipe(left)">
                                      <p:cBhvr>
                                        <p:cTn id="44" dur="1000"/>
                                        <p:tgtEl>
                                          <p:spTgt spid="963610"/>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963604"/>
                                        </p:tgtEl>
                                        <p:attrNameLst>
                                          <p:attrName>style.visibility</p:attrName>
                                        </p:attrNameLst>
                                      </p:cBhvr>
                                      <p:to>
                                        <p:strVal val="visible"/>
                                      </p:to>
                                    </p:set>
                                    <p:animEffect transition="in" filter="wipe(left)">
                                      <p:cBhvr>
                                        <p:cTn id="48" dur="1000"/>
                                        <p:tgtEl>
                                          <p:spTgt spid="963604"/>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963605"/>
                                        </p:tgtEl>
                                        <p:attrNameLst>
                                          <p:attrName>style.visibility</p:attrName>
                                        </p:attrNameLst>
                                      </p:cBhvr>
                                      <p:to>
                                        <p:strVal val="visible"/>
                                      </p:to>
                                    </p:set>
                                    <p:animEffect transition="in" filter="wipe(left)">
                                      <p:cBhvr>
                                        <p:cTn id="52" dur="1000"/>
                                        <p:tgtEl>
                                          <p:spTgt spid="963605"/>
                                        </p:tgtEl>
                                      </p:cBhvr>
                                    </p:animEffect>
                                  </p:childTnLst>
                                </p:cTn>
                              </p:par>
                              <p:par>
                                <p:cTn id="53" presetID="22" presetClass="entr" presetSubtype="8" fill="hold" nodeType="withEffect">
                                  <p:stCondLst>
                                    <p:cond delay="0"/>
                                  </p:stCondLst>
                                  <p:childTnLst>
                                    <p:set>
                                      <p:cBhvr>
                                        <p:cTn id="54" dur="1" fill="hold">
                                          <p:stCondLst>
                                            <p:cond delay="0"/>
                                          </p:stCondLst>
                                        </p:cTn>
                                        <p:tgtEl>
                                          <p:spTgt spid="963611"/>
                                        </p:tgtEl>
                                        <p:attrNameLst>
                                          <p:attrName>style.visibility</p:attrName>
                                        </p:attrNameLst>
                                      </p:cBhvr>
                                      <p:to>
                                        <p:strVal val="visible"/>
                                      </p:to>
                                    </p:set>
                                    <p:animEffect transition="in" filter="wipe(left)">
                                      <p:cBhvr>
                                        <p:cTn id="55" dur="1000"/>
                                        <p:tgtEl>
                                          <p:spTgt spid="9636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63601">
                                            <p:txEl>
                                              <p:pRg st="2" end="2"/>
                                            </p:txEl>
                                          </p:spTgt>
                                        </p:tgtEl>
                                        <p:attrNameLst>
                                          <p:attrName>style.visibility</p:attrName>
                                        </p:attrNameLst>
                                      </p:cBhvr>
                                      <p:to>
                                        <p:strVal val="visible"/>
                                      </p:to>
                                    </p:set>
                                    <p:animEffect transition="in" filter="wipe(left)">
                                      <p:cBhvr>
                                        <p:cTn id="60" dur="500"/>
                                        <p:tgtEl>
                                          <p:spTgt spid="963601">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963601">
                                            <p:txEl>
                                              <p:pRg st="3" end="3"/>
                                            </p:txEl>
                                          </p:spTgt>
                                        </p:tgtEl>
                                        <p:attrNameLst>
                                          <p:attrName>style.visibility</p:attrName>
                                        </p:attrNameLst>
                                      </p:cBhvr>
                                      <p:to>
                                        <p:strVal val="visible"/>
                                      </p:to>
                                    </p:set>
                                    <p:animEffect transition="in" filter="wipe(left)">
                                      <p:cBhvr>
                                        <p:cTn id="65" dur="500"/>
                                        <p:tgtEl>
                                          <p:spTgt spid="963601">
                                            <p:txEl>
                                              <p:pRg st="3" end="3"/>
                                            </p:txEl>
                                          </p:spTgt>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963603"/>
                                        </p:tgtEl>
                                        <p:attrNameLst>
                                          <p:attrName>style.visibility</p:attrName>
                                        </p:attrNameLst>
                                      </p:cBhvr>
                                      <p:to>
                                        <p:strVal val="visible"/>
                                      </p:to>
                                    </p:set>
                                    <p:animEffect transition="in" filter="wipe(left)">
                                      <p:cBhvr>
                                        <p:cTn id="69" dur="1000"/>
                                        <p:tgtEl>
                                          <p:spTgt spid="9636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963601">
                                            <p:txEl>
                                              <p:pRg st="4" end="4"/>
                                            </p:txEl>
                                          </p:spTgt>
                                        </p:tgtEl>
                                        <p:attrNameLst>
                                          <p:attrName>style.visibility</p:attrName>
                                        </p:attrNameLst>
                                      </p:cBhvr>
                                      <p:to>
                                        <p:strVal val="visible"/>
                                      </p:to>
                                    </p:set>
                                    <p:animEffect transition="in" filter="wipe(left)">
                                      <p:cBhvr>
                                        <p:cTn id="74" dur="500"/>
                                        <p:tgtEl>
                                          <p:spTgt spid="963601">
                                            <p:txEl>
                                              <p:pRg st="4" end="4"/>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963612"/>
                                        </p:tgtEl>
                                        <p:attrNameLst>
                                          <p:attrName>style.visibility</p:attrName>
                                        </p:attrNameLst>
                                      </p:cBhvr>
                                      <p:to>
                                        <p:strVal val="visible"/>
                                      </p:to>
                                    </p:set>
                                    <p:animEffect transition="in" filter="wipe(left)">
                                      <p:cBhvr>
                                        <p:cTn id="77" dur="1000"/>
                                        <p:tgtEl>
                                          <p:spTgt spid="963612"/>
                                        </p:tgtEl>
                                      </p:cBhvr>
                                    </p:animEffect>
                                  </p:childTnLst>
                                </p:cTn>
                              </p:par>
                              <p:par>
                                <p:cTn id="78" presetID="22" presetClass="entr" presetSubtype="8" fill="hold" nodeType="withEffect">
                                  <p:stCondLst>
                                    <p:cond delay="0"/>
                                  </p:stCondLst>
                                  <p:childTnLst>
                                    <p:set>
                                      <p:cBhvr>
                                        <p:cTn id="79" dur="1" fill="hold">
                                          <p:stCondLst>
                                            <p:cond delay="0"/>
                                          </p:stCondLst>
                                        </p:cTn>
                                        <p:tgtEl>
                                          <p:spTgt spid="963613"/>
                                        </p:tgtEl>
                                        <p:attrNameLst>
                                          <p:attrName>style.visibility</p:attrName>
                                        </p:attrNameLst>
                                      </p:cBhvr>
                                      <p:to>
                                        <p:strVal val="visible"/>
                                      </p:to>
                                    </p:set>
                                    <p:animEffect transition="in" filter="wipe(left)">
                                      <p:cBhvr>
                                        <p:cTn id="80" dur="1000"/>
                                        <p:tgtEl>
                                          <p:spTgt spid="963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2" grpId="0"/>
      <p:bldP spid="963599" grpId="0"/>
      <p:bldP spid="963600" grpId="0" animBg="1"/>
      <p:bldP spid="9636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609600" indent="-609600">
              <a:buFont typeface="Wingdings" pitchFamily="2" charset="2"/>
              <a:buNone/>
            </a:pPr>
            <a:r>
              <a:rPr lang="en-US" sz="2000" dirty="0" smtClean="0"/>
              <a:t>Evaluating these policies and others require that we consider their impact on the well-being (“welfare”) of consumers and producers.</a:t>
            </a:r>
          </a:p>
          <a:p>
            <a:pPr marL="609600" indent="-609600">
              <a:buFont typeface="Wingdings" pitchFamily="2" charset="2"/>
              <a:buNone/>
            </a:pPr>
            <a:endParaRPr lang="en-US" sz="2000" dirty="0"/>
          </a:p>
          <a:p>
            <a:pPr marL="0" indent="0" eaLnBrk="1" hangingPunct="1">
              <a:spcBef>
                <a:spcPct val="10000"/>
              </a:spcBef>
              <a:spcAft>
                <a:spcPct val="10000"/>
              </a:spcAft>
              <a:buNone/>
            </a:pPr>
            <a:r>
              <a:rPr lang="en-US" sz="2000" b="1" u="sng" dirty="0" smtClean="0"/>
              <a:t>Consumer Welfare</a:t>
            </a:r>
          </a:p>
          <a:p>
            <a:pPr marL="0" indent="0" eaLnBrk="1" hangingPunct="1">
              <a:spcBef>
                <a:spcPct val="10000"/>
              </a:spcBef>
              <a:spcAft>
                <a:spcPct val="10000"/>
              </a:spcAft>
              <a:buNone/>
            </a:pPr>
            <a:r>
              <a:rPr lang="en-US" sz="2000" dirty="0" smtClean="0"/>
              <a:t>If a consumer pays $20 for a new scarf, would do we know about the marginal benefit that she expects to get from that scarf?</a:t>
            </a:r>
          </a:p>
          <a:p>
            <a:pPr marL="0" indent="0" eaLnBrk="1" hangingPunct="1">
              <a:spcBef>
                <a:spcPct val="10000"/>
              </a:spcBef>
              <a:spcAft>
                <a:spcPct val="10000"/>
              </a:spcAft>
              <a:buNone/>
            </a:pPr>
            <a:endParaRPr lang="en-US" sz="2000" b="1" dirty="0"/>
          </a:p>
          <a:p>
            <a:pPr marL="0" indent="0" eaLnBrk="1" hangingPunct="1">
              <a:spcBef>
                <a:spcPct val="10000"/>
              </a:spcBef>
              <a:spcAft>
                <a:spcPct val="10000"/>
              </a:spcAft>
              <a:buNone/>
            </a:pPr>
            <a:r>
              <a:rPr lang="en-US" sz="2000" b="1" dirty="0" smtClean="0"/>
              <a:t>Consumer </a:t>
            </a:r>
            <a:r>
              <a:rPr lang="en-US" sz="2000" b="1" dirty="0"/>
              <a:t>surplus  </a:t>
            </a:r>
            <a:r>
              <a:rPr lang="en-US" sz="2000" dirty="0"/>
              <a:t>The difference between the highest price a consumer is willing to pay for a good or service and the price the consumer actually pays</a:t>
            </a:r>
            <a:r>
              <a:rPr lang="en-US" sz="2000" dirty="0" smtClean="0"/>
              <a:t>.</a:t>
            </a:r>
          </a:p>
          <a:p>
            <a:pPr marL="0" indent="0" eaLnBrk="1" hangingPunct="1">
              <a:spcBef>
                <a:spcPct val="10000"/>
              </a:spcBef>
              <a:spcAft>
                <a:spcPct val="10000"/>
              </a:spcAft>
              <a:buNone/>
            </a:pPr>
            <a:r>
              <a:rPr lang="en-US" sz="2000" dirty="0" smtClean="0"/>
              <a:t> </a:t>
            </a:r>
            <a:endParaRPr lang="en-US" sz="2000" dirty="0"/>
          </a:p>
          <a:p>
            <a:pPr eaLnBrk="1" hangingPunct="1">
              <a:spcBef>
                <a:spcPct val="10000"/>
              </a:spcBef>
              <a:spcAft>
                <a:spcPct val="10000"/>
              </a:spcAft>
            </a:pPr>
            <a:endParaRPr lang="en-US" sz="2000" dirty="0"/>
          </a:p>
          <a:p>
            <a:pPr marL="0" indent="0" eaLnBrk="1" hangingPunct="1">
              <a:spcBef>
                <a:spcPct val="10000"/>
              </a:spcBef>
              <a:spcAft>
                <a:spcPct val="10000"/>
              </a:spcAft>
              <a:buNone/>
            </a:pPr>
            <a:r>
              <a:rPr lang="en-US" sz="2000" b="1" dirty="0"/>
              <a:t>Marginal benefit</a:t>
            </a:r>
            <a:r>
              <a:rPr lang="en-US" sz="2000" dirty="0"/>
              <a:t>  The additional benefit to a consumer from consuming one more unit of a good or service. </a:t>
            </a:r>
          </a:p>
          <a:p>
            <a:pPr marL="609600" indent="-609600">
              <a:buFont typeface="Wingdings" pitchFamily="2" charset="2"/>
              <a:buNone/>
            </a:pPr>
            <a:endParaRPr lang="en-US" sz="2000" dirty="0"/>
          </a:p>
        </p:txBody>
      </p:sp>
    </p:spTree>
    <p:extLst>
      <p:ext uri="{BB962C8B-B14F-4D97-AF65-F5344CB8AC3E}">
        <p14:creationId xmlns:p14="http://schemas.microsoft.com/office/powerpoint/2010/main" val="283645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5" end="5"/>
                                            </p:txEl>
                                          </p:spTgt>
                                        </p:tgtEl>
                                        <p:attrNameLst>
                                          <p:attrName>style.visibility</p:attrName>
                                        </p:attrNameLst>
                                      </p:cBhvr>
                                      <p:to>
                                        <p:strVal val="visible"/>
                                      </p:to>
                                    </p:set>
                                    <p:anim calcmode="lin" valueType="num">
                                      <p:cBhvr additive="base">
                                        <p:cTn id="2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 calcmode="lin" valueType="num">
                                      <p:cBhvr additive="base">
                                        <p:cTn id="31"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 calcmode="lin" valueType="num">
                                      <p:cBhvr additive="base">
                                        <p:cTn id="37"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hidden="1"/>
          <p:cNvSpPr>
            <a:spLocks noGrp="1" noChangeArrowheads="1"/>
          </p:cNvSpPr>
          <p:nvPr>
            <p:ph type="title"/>
          </p:nvPr>
        </p:nvSpPr>
        <p:spPr>
          <a:xfrm>
            <a:off x="666750" y="0"/>
            <a:ext cx="4943475" cy="992188"/>
          </a:xfrm>
          <a:noFill/>
        </p:spPr>
        <p:txBody>
          <a:bodyPr/>
          <a:lstStyle/>
          <a:p>
            <a:pPr eaLnBrk="1" hangingPunct="1"/>
            <a:r>
              <a:rPr lang="en-US" smtClean="0">
                <a:solidFill>
                  <a:srgbClr val="0064B3"/>
                </a:solidFill>
              </a:rPr>
              <a:t>Consumer Surplus and Producer Surplus</a:t>
            </a:r>
          </a:p>
        </p:txBody>
      </p:sp>
      <p:sp>
        <p:nvSpPr>
          <p:cNvPr id="923655" name="Text Box 7" hidden="1"/>
          <p:cNvSpPr txBox="1">
            <a:spLocks noChangeArrowheads="1"/>
          </p:cNvSpPr>
          <p:nvPr/>
        </p:nvSpPr>
        <p:spPr bwMode="auto">
          <a:xfrm>
            <a:off x="666750" y="1512888"/>
            <a:ext cx="15732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4-1</a:t>
            </a:r>
          </a:p>
        </p:txBody>
      </p:sp>
      <p:sp>
        <p:nvSpPr>
          <p:cNvPr id="923656" name="Text Box 8"/>
          <p:cNvSpPr txBox="1">
            <a:spLocks noChangeArrowheads="1"/>
          </p:cNvSpPr>
          <p:nvPr/>
        </p:nvSpPr>
        <p:spPr bwMode="auto">
          <a:xfrm>
            <a:off x="2819400" y="838200"/>
            <a:ext cx="2493963" cy="517525"/>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1400" b="1" dirty="0">
                <a:solidFill>
                  <a:schemeClr val="tx1"/>
                </a:solidFill>
              </a:rPr>
              <a:t>Deriving the Demand Curve for Chai Tea</a:t>
            </a:r>
          </a:p>
        </p:txBody>
      </p:sp>
      <p:pic>
        <p:nvPicPr>
          <p:cNvPr id="923659" name="Picture 11" descr="Fig4-1-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0" name="Picture 12" descr="Fig4-1-pp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1" name="Picture 13" descr="Fig4-1-ppt-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2" name="Picture 14" descr="Fig4-1-pp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3" name="Picture 15" descr="Fig4-1-ppt-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4" name="Picture 16" descr="Fig4-1-ppt-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8206"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dirty="0">
                <a:solidFill>
                  <a:schemeClr val="bg1"/>
                </a:solidFill>
              </a:rPr>
              <a:t>4.1 LEARNING</a:t>
            </a:r>
            <a:r>
              <a:rPr lang="en-US" sz="1400" dirty="0">
                <a:solidFill>
                  <a:schemeClr val="bg1"/>
                </a:solidFill>
              </a:rPr>
              <a:t> OBJECTIVE</a:t>
            </a:r>
            <a:endParaRPr lang="en-US" sz="1400" b="1" dirty="0">
              <a:solidFill>
                <a:schemeClr val="bg1"/>
              </a:solidFill>
            </a:endParaRPr>
          </a:p>
        </p:txBody>
      </p:sp>
    </p:spTree>
    <p:extLst>
      <p:ext uri="{BB962C8B-B14F-4D97-AF65-F5344CB8AC3E}">
        <p14:creationId xmlns:p14="http://schemas.microsoft.com/office/powerpoint/2010/main" val="41636712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3655"/>
                                        </p:tgtEl>
                                        <p:attrNameLst>
                                          <p:attrName>style.visibility</p:attrName>
                                        </p:attrNameLst>
                                      </p:cBhvr>
                                      <p:to>
                                        <p:strVal val="visible"/>
                                      </p:to>
                                    </p:set>
                                    <p:animEffect transition="in" filter="wipe(left)">
                                      <p:cBhvr>
                                        <p:cTn id="7" dur="500"/>
                                        <p:tgtEl>
                                          <p:spTgt spid="9236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656"/>
                                        </p:tgtEl>
                                        <p:attrNameLst>
                                          <p:attrName>style.visibility</p:attrName>
                                        </p:attrNameLst>
                                      </p:cBhvr>
                                      <p:to>
                                        <p:strVal val="visible"/>
                                      </p:to>
                                    </p:set>
                                    <p:animEffect transition="in" filter="wipe(left)">
                                      <p:cBhvr>
                                        <p:cTn id="11" dur="500"/>
                                        <p:tgtEl>
                                          <p:spTgt spid="92365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3659"/>
                                        </p:tgtEl>
                                        <p:attrNameLst>
                                          <p:attrName>style.visibility</p:attrName>
                                        </p:attrNameLst>
                                      </p:cBhvr>
                                      <p:to>
                                        <p:strVal val="visible"/>
                                      </p:to>
                                    </p:set>
                                    <p:animEffect transition="in" filter="wipe(left)">
                                      <p:cBhvr>
                                        <p:cTn id="15" dur="500"/>
                                        <p:tgtEl>
                                          <p:spTgt spid="92365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3662"/>
                                        </p:tgtEl>
                                        <p:attrNameLst>
                                          <p:attrName>style.visibility</p:attrName>
                                        </p:attrNameLst>
                                      </p:cBhvr>
                                      <p:to>
                                        <p:strVal val="visible"/>
                                      </p:to>
                                    </p:set>
                                    <p:animEffect transition="in" filter="wipe(left)">
                                      <p:cBhvr>
                                        <p:cTn id="19" dur="500"/>
                                        <p:tgtEl>
                                          <p:spTgt spid="92366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3660"/>
                                        </p:tgtEl>
                                        <p:attrNameLst>
                                          <p:attrName>style.visibility</p:attrName>
                                        </p:attrNameLst>
                                      </p:cBhvr>
                                      <p:to>
                                        <p:strVal val="visible"/>
                                      </p:to>
                                    </p:set>
                                    <p:animEffect transition="in" filter="wipe(left)">
                                      <p:cBhvr>
                                        <p:cTn id="23" dur="500"/>
                                        <p:tgtEl>
                                          <p:spTgt spid="9236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23661"/>
                                        </p:tgtEl>
                                        <p:attrNameLst>
                                          <p:attrName>style.visibility</p:attrName>
                                        </p:attrNameLst>
                                      </p:cBhvr>
                                      <p:to>
                                        <p:strVal val="visible"/>
                                      </p:to>
                                    </p:set>
                                    <p:animEffect transition="in" filter="wipe(left)">
                                      <p:cBhvr>
                                        <p:cTn id="28" dur="500"/>
                                        <p:tgtEl>
                                          <p:spTgt spid="92366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923664"/>
                                        </p:tgtEl>
                                        <p:attrNameLst>
                                          <p:attrName>style.visibility</p:attrName>
                                        </p:attrNameLst>
                                      </p:cBhvr>
                                      <p:to>
                                        <p:strVal val="visible"/>
                                      </p:to>
                                    </p:set>
                                    <p:animEffect transition="in" filter="wipe(left)">
                                      <p:cBhvr>
                                        <p:cTn id="32" dur="500"/>
                                        <p:tgtEl>
                                          <p:spTgt spid="923664"/>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923663"/>
                                        </p:tgtEl>
                                        <p:attrNameLst>
                                          <p:attrName>style.visibility</p:attrName>
                                        </p:attrNameLst>
                                      </p:cBhvr>
                                      <p:to>
                                        <p:strVal val="visible"/>
                                      </p:to>
                                    </p:set>
                                    <p:animEffect transition="in" filter="wipe(left)">
                                      <p:cBhvr>
                                        <p:cTn id="36" dur="500"/>
                                        <p:tgtEl>
                                          <p:spTgt spid="92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5" grpId="0"/>
      <p:bldP spid="92365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hidden="1"/>
          <p:cNvSpPr>
            <a:spLocks noGrp="1" noChangeArrowheads="1"/>
          </p:cNvSpPr>
          <p:nvPr>
            <p:ph type="title"/>
          </p:nvPr>
        </p:nvSpPr>
        <p:spPr>
          <a:xfrm>
            <a:off x="666750" y="0"/>
            <a:ext cx="4943475" cy="992188"/>
          </a:xfrm>
          <a:noFill/>
        </p:spPr>
        <p:txBody>
          <a:bodyPr/>
          <a:lstStyle/>
          <a:p>
            <a:pPr eaLnBrk="1" hangingPunct="1"/>
            <a:r>
              <a:rPr lang="en-US" smtClean="0">
                <a:solidFill>
                  <a:srgbClr val="0064B3"/>
                </a:solidFill>
              </a:rPr>
              <a:t>Consumer Surplus and Producer Surplus</a:t>
            </a:r>
          </a:p>
        </p:txBody>
      </p:sp>
      <p:sp>
        <p:nvSpPr>
          <p:cNvPr id="923655" name="Text Box 7" hidden="1"/>
          <p:cNvSpPr txBox="1">
            <a:spLocks noChangeArrowheads="1"/>
          </p:cNvSpPr>
          <p:nvPr/>
        </p:nvSpPr>
        <p:spPr bwMode="auto">
          <a:xfrm>
            <a:off x="666750" y="1512888"/>
            <a:ext cx="15732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4-1</a:t>
            </a:r>
          </a:p>
        </p:txBody>
      </p:sp>
      <p:sp>
        <p:nvSpPr>
          <p:cNvPr id="923656" name="Text Box 8" hidden="1"/>
          <p:cNvSpPr txBox="1">
            <a:spLocks noChangeArrowheads="1"/>
          </p:cNvSpPr>
          <p:nvPr/>
        </p:nvSpPr>
        <p:spPr bwMode="auto">
          <a:xfrm>
            <a:off x="2819400" y="838200"/>
            <a:ext cx="2493963" cy="517525"/>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1400" b="1" dirty="0">
                <a:solidFill>
                  <a:schemeClr val="tx1"/>
                </a:solidFill>
              </a:rPr>
              <a:t>Deriving the Demand Curve for Chai Tea</a:t>
            </a:r>
          </a:p>
        </p:txBody>
      </p:sp>
      <p:pic>
        <p:nvPicPr>
          <p:cNvPr id="923659" name="Picture 11" descr="Fig4-1-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0" name="Picture 12" descr="Fig4-1-pp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1" name="Picture 13" descr="Fig4-1-ppt-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2" name="Picture 14" descr="Fig4-1-pp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3" name="Picture 15" descr="Fig4-1-ppt-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4" name="Picture 16" descr="Fig4-1-ppt-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8206"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dirty="0">
                <a:solidFill>
                  <a:schemeClr val="bg1"/>
                </a:solidFill>
              </a:rPr>
              <a:t>4.1 LEARNING</a:t>
            </a:r>
            <a:r>
              <a:rPr lang="en-US" sz="1400" dirty="0">
                <a:solidFill>
                  <a:schemeClr val="bg1"/>
                </a:solidFill>
              </a:rPr>
              <a:t> OBJECTIVE</a:t>
            </a:r>
            <a:endParaRPr lang="en-US" sz="1400" b="1" dirty="0">
              <a:solidFill>
                <a:schemeClr val="bg1"/>
              </a:solidFill>
            </a:endParaRPr>
          </a:p>
        </p:txBody>
      </p:sp>
      <p:sp>
        <p:nvSpPr>
          <p:cNvPr id="2" name="TextBox 1"/>
          <p:cNvSpPr txBox="1"/>
          <p:nvPr/>
        </p:nvSpPr>
        <p:spPr>
          <a:xfrm>
            <a:off x="228600" y="685800"/>
            <a:ext cx="4419600" cy="400110"/>
          </a:xfrm>
          <a:prstGeom prst="rect">
            <a:avLst/>
          </a:prstGeom>
          <a:noFill/>
        </p:spPr>
        <p:txBody>
          <a:bodyPr wrap="square" rtlCol="0">
            <a:spAutoFit/>
          </a:bodyPr>
          <a:lstStyle/>
          <a:p>
            <a:r>
              <a:rPr lang="en-US" sz="2000" b="1" dirty="0" smtClean="0"/>
              <a:t>Consumer Surplus if </a:t>
            </a:r>
            <a:r>
              <a:rPr lang="en-US" sz="2000" b="1" u="sng" dirty="0" smtClean="0"/>
              <a:t>Price = $3</a:t>
            </a:r>
            <a:endParaRPr lang="en-US" sz="2000" b="1" u="sng" dirty="0"/>
          </a:p>
        </p:txBody>
      </p:sp>
    </p:spTree>
    <p:extLst>
      <p:ext uri="{BB962C8B-B14F-4D97-AF65-F5344CB8AC3E}">
        <p14:creationId xmlns:p14="http://schemas.microsoft.com/office/powerpoint/2010/main" val="9957829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3655"/>
                                        </p:tgtEl>
                                        <p:attrNameLst>
                                          <p:attrName>style.visibility</p:attrName>
                                        </p:attrNameLst>
                                      </p:cBhvr>
                                      <p:to>
                                        <p:strVal val="visible"/>
                                      </p:to>
                                    </p:set>
                                    <p:animEffect transition="in" filter="wipe(left)">
                                      <p:cBhvr>
                                        <p:cTn id="7" dur="500"/>
                                        <p:tgtEl>
                                          <p:spTgt spid="9236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656"/>
                                        </p:tgtEl>
                                        <p:attrNameLst>
                                          <p:attrName>style.visibility</p:attrName>
                                        </p:attrNameLst>
                                      </p:cBhvr>
                                      <p:to>
                                        <p:strVal val="visible"/>
                                      </p:to>
                                    </p:set>
                                    <p:animEffect transition="in" filter="wipe(left)">
                                      <p:cBhvr>
                                        <p:cTn id="11" dur="500"/>
                                        <p:tgtEl>
                                          <p:spTgt spid="92365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3659"/>
                                        </p:tgtEl>
                                        <p:attrNameLst>
                                          <p:attrName>style.visibility</p:attrName>
                                        </p:attrNameLst>
                                      </p:cBhvr>
                                      <p:to>
                                        <p:strVal val="visible"/>
                                      </p:to>
                                    </p:set>
                                    <p:animEffect transition="in" filter="wipe(left)">
                                      <p:cBhvr>
                                        <p:cTn id="15" dur="500"/>
                                        <p:tgtEl>
                                          <p:spTgt spid="92365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3662"/>
                                        </p:tgtEl>
                                        <p:attrNameLst>
                                          <p:attrName>style.visibility</p:attrName>
                                        </p:attrNameLst>
                                      </p:cBhvr>
                                      <p:to>
                                        <p:strVal val="visible"/>
                                      </p:to>
                                    </p:set>
                                    <p:animEffect transition="in" filter="wipe(left)">
                                      <p:cBhvr>
                                        <p:cTn id="19" dur="500"/>
                                        <p:tgtEl>
                                          <p:spTgt spid="92366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3660"/>
                                        </p:tgtEl>
                                        <p:attrNameLst>
                                          <p:attrName>style.visibility</p:attrName>
                                        </p:attrNameLst>
                                      </p:cBhvr>
                                      <p:to>
                                        <p:strVal val="visible"/>
                                      </p:to>
                                    </p:set>
                                    <p:animEffect transition="in" filter="wipe(left)">
                                      <p:cBhvr>
                                        <p:cTn id="23" dur="500"/>
                                        <p:tgtEl>
                                          <p:spTgt spid="9236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23661"/>
                                        </p:tgtEl>
                                        <p:attrNameLst>
                                          <p:attrName>style.visibility</p:attrName>
                                        </p:attrNameLst>
                                      </p:cBhvr>
                                      <p:to>
                                        <p:strVal val="visible"/>
                                      </p:to>
                                    </p:set>
                                    <p:animEffect transition="in" filter="wipe(left)">
                                      <p:cBhvr>
                                        <p:cTn id="28" dur="500"/>
                                        <p:tgtEl>
                                          <p:spTgt spid="92366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923664"/>
                                        </p:tgtEl>
                                        <p:attrNameLst>
                                          <p:attrName>style.visibility</p:attrName>
                                        </p:attrNameLst>
                                      </p:cBhvr>
                                      <p:to>
                                        <p:strVal val="visible"/>
                                      </p:to>
                                    </p:set>
                                    <p:animEffect transition="in" filter="wipe(left)">
                                      <p:cBhvr>
                                        <p:cTn id="32" dur="500"/>
                                        <p:tgtEl>
                                          <p:spTgt spid="923664"/>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923663"/>
                                        </p:tgtEl>
                                        <p:attrNameLst>
                                          <p:attrName>style.visibility</p:attrName>
                                        </p:attrNameLst>
                                      </p:cBhvr>
                                      <p:to>
                                        <p:strVal val="visible"/>
                                      </p:to>
                                    </p:set>
                                    <p:animEffect transition="in" filter="wipe(left)">
                                      <p:cBhvr>
                                        <p:cTn id="36" dur="500"/>
                                        <p:tgtEl>
                                          <p:spTgt spid="92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5" grpId="0"/>
      <p:bldP spid="92365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hidden="1"/>
          <p:cNvSpPr>
            <a:spLocks noGrp="1" noChangeArrowheads="1"/>
          </p:cNvSpPr>
          <p:nvPr>
            <p:ph type="title"/>
          </p:nvPr>
        </p:nvSpPr>
        <p:spPr>
          <a:xfrm>
            <a:off x="666750" y="0"/>
            <a:ext cx="4943475" cy="992188"/>
          </a:xfrm>
          <a:noFill/>
        </p:spPr>
        <p:txBody>
          <a:bodyPr/>
          <a:lstStyle/>
          <a:p>
            <a:pPr eaLnBrk="1" hangingPunct="1"/>
            <a:r>
              <a:rPr lang="en-US" smtClean="0">
                <a:solidFill>
                  <a:srgbClr val="0064B3"/>
                </a:solidFill>
              </a:rPr>
              <a:t>Consumer Surplus and Producer Surplus</a:t>
            </a:r>
          </a:p>
        </p:txBody>
      </p:sp>
      <p:sp>
        <p:nvSpPr>
          <p:cNvPr id="923655" name="Text Box 7" hidden="1"/>
          <p:cNvSpPr txBox="1">
            <a:spLocks noChangeArrowheads="1"/>
          </p:cNvSpPr>
          <p:nvPr/>
        </p:nvSpPr>
        <p:spPr bwMode="auto">
          <a:xfrm>
            <a:off x="666750" y="1512888"/>
            <a:ext cx="15732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4-1</a:t>
            </a:r>
          </a:p>
        </p:txBody>
      </p:sp>
      <p:sp>
        <p:nvSpPr>
          <p:cNvPr id="923656" name="Text Box 8" hidden="1"/>
          <p:cNvSpPr txBox="1">
            <a:spLocks noChangeArrowheads="1"/>
          </p:cNvSpPr>
          <p:nvPr/>
        </p:nvSpPr>
        <p:spPr bwMode="auto">
          <a:xfrm>
            <a:off x="2819400" y="838200"/>
            <a:ext cx="2493963" cy="517525"/>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1400" b="1" dirty="0">
                <a:solidFill>
                  <a:schemeClr val="tx1"/>
                </a:solidFill>
              </a:rPr>
              <a:t>Deriving the Demand Curve for Chai Tea</a:t>
            </a:r>
          </a:p>
        </p:txBody>
      </p:sp>
      <p:pic>
        <p:nvPicPr>
          <p:cNvPr id="923659" name="Picture 11" descr="Fig4-1-pp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0" name="Picture 12" descr="Fig4-1-pp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1" name="Picture 13" descr="Fig4-1-ppt-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2" name="Picture 14" descr="Fig4-1-ppt-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3" name="Picture 15" descr="Fig4-1-ppt-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64" name="Picture 16" descr="Fig4-1-ppt-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61030" y="778396"/>
            <a:ext cx="6808334" cy="543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8206"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dirty="0">
                <a:solidFill>
                  <a:schemeClr val="bg1"/>
                </a:solidFill>
              </a:rPr>
              <a:t>4.1 LEARNING</a:t>
            </a:r>
            <a:r>
              <a:rPr lang="en-US" sz="1400" dirty="0">
                <a:solidFill>
                  <a:schemeClr val="bg1"/>
                </a:solidFill>
              </a:rPr>
              <a:t> OBJECTIVE</a:t>
            </a:r>
            <a:endParaRPr lang="en-US" sz="1400" b="1" dirty="0">
              <a:solidFill>
                <a:schemeClr val="bg1"/>
              </a:solidFill>
            </a:endParaRPr>
          </a:p>
        </p:txBody>
      </p:sp>
      <p:sp>
        <p:nvSpPr>
          <p:cNvPr id="2" name="TextBox 1"/>
          <p:cNvSpPr txBox="1"/>
          <p:nvPr/>
        </p:nvSpPr>
        <p:spPr>
          <a:xfrm>
            <a:off x="228600" y="685800"/>
            <a:ext cx="4419600" cy="400110"/>
          </a:xfrm>
          <a:prstGeom prst="rect">
            <a:avLst/>
          </a:prstGeom>
          <a:noFill/>
        </p:spPr>
        <p:txBody>
          <a:bodyPr wrap="square" rtlCol="0">
            <a:spAutoFit/>
          </a:bodyPr>
          <a:lstStyle/>
          <a:p>
            <a:r>
              <a:rPr lang="en-US" sz="2000" b="1" dirty="0" smtClean="0"/>
              <a:t>Consumer Surplus if </a:t>
            </a:r>
            <a:r>
              <a:rPr lang="en-US" sz="2000" b="1" u="sng" dirty="0" smtClean="0"/>
              <a:t>Price = $3.50</a:t>
            </a:r>
            <a:endParaRPr lang="en-US" sz="2000" b="1" u="sng" dirty="0"/>
          </a:p>
        </p:txBody>
      </p:sp>
    </p:spTree>
    <p:extLst>
      <p:ext uri="{BB962C8B-B14F-4D97-AF65-F5344CB8AC3E}">
        <p14:creationId xmlns:p14="http://schemas.microsoft.com/office/powerpoint/2010/main" val="9957829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3655"/>
                                        </p:tgtEl>
                                        <p:attrNameLst>
                                          <p:attrName>style.visibility</p:attrName>
                                        </p:attrNameLst>
                                      </p:cBhvr>
                                      <p:to>
                                        <p:strVal val="visible"/>
                                      </p:to>
                                    </p:set>
                                    <p:animEffect transition="in" filter="wipe(left)">
                                      <p:cBhvr>
                                        <p:cTn id="7" dur="500"/>
                                        <p:tgtEl>
                                          <p:spTgt spid="92365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3656"/>
                                        </p:tgtEl>
                                        <p:attrNameLst>
                                          <p:attrName>style.visibility</p:attrName>
                                        </p:attrNameLst>
                                      </p:cBhvr>
                                      <p:to>
                                        <p:strVal val="visible"/>
                                      </p:to>
                                    </p:set>
                                    <p:animEffect transition="in" filter="wipe(left)">
                                      <p:cBhvr>
                                        <p:cTn id="11" dur="500"/>
                                        <p:tgtEl>
                                          <p:spTgt spid="92365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3659"/>
                                        </p:tgtEl>
                                        <p:attrNameLst>
                                          <p:attrName>style.visibility</p:attrName>
                                        </p:attrNameLst>
                                      </p:cBhvr>
                                      <p:to>
                                        <p:strVal val="visible"/>
                                      </p:to>
                                    </p:set>
                                    <p:animEffect transition="in" filter="wipe(left)">
                                      <p:cBhvr>
                                        <p:cTn id="15" dur="500"/>
                                        <p:tgtEl>
                                          <p:spTgt spid="92365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23662"/>
                                        </p:tgtEl>
                                        <p:attrNameLst>
                                          <p:attrName>style.visibility</p:attrName>
                                        </p:attrNameLst>
                                      </p:cBhvr>
                                      <p:to>
                                        <p:strVal val="visible"/>
                                      </p:to>
                                    </p:set>
                                    <p:animEffect transition="in" filter="wipe(left)">
                                      <p:cBhvr>
                                        <p:cTn id="19" dur="500"/>
                                        <p:tgtEl>
                                          <p:spTgt spid="923662"/>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3660"/>
                                        </p:tgtEl>
                                        <p:attrNameLst>
                                          <p:attrName>style.visibility</p:attrName>
                                        </p:attrNameLst>
                                      </p:cBhvr>
                                      <p:to>
                                        <p:strVal val="visible"/>
                                      </p:to>
                                    </p:set>
                                    <p:animEffect transition="in" filter="wipe(left)">
                                      <p:cBhvr>
                                        <p:cTn id="23" dur="500"/>
                                        <p:tgtEl>
                                          <p:spTgt spid="9236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23661"/>
                                        </p:tgtEl>
                                        <p:attrNameLst>
                                          <p:attrName>style.visibility</p:attrName>
                                        </p:attrNameLst>
                                      </p:cBhvr>
                                      <p:to>
                                        <p:strVal val="visible"/>
                                      </p:to>
                                    </p:set>
                                    <p:animEffect transition="in" filter="wipe(left)">
                                      <p:cBhvr>
                                        <p:cTn id="28" dur="500"/>
                                        <p:tgtEl>
                                          <p:spTgt spid="92366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923664"/>
                                        </p:tgtEl>
                                        <p:attrNameLst>
                                          <p:attrName>style.visibility</p:attrName>
                                        </p:attrNameLst>
                                      </p:cBhvr>
                                      <p:to>
                                        <p:strVal val="visible"/>
                                      </p:to>
                                    </p:set>
                                    <p:animEffect transition="in" filter="wipe(left)">
                                      <p:cBhvr>
                                        <p:cTn id="32" dur="500"/>
                                        <p:tgtEl>
                                          <p:spTgt spid="923664"/>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923663"/>
                                        </p:tgtEl>
                                        <p:attrNameLst>
                                          <p:attrName>style.visibility</p:attrName>
                                        </p:attrNameLst>
                                      </p:cBhvr>
                                      <p:to>
                                        <p:strVal val="visible"/>
                                      </p:to>
                                    </p:set>
                                    <p:animEffect transition="in" filter="wipe(left)">
                                      <p:cBhvr>
                                        <p:cTn id="36" dur="500"/>
                                        <p:tgtEl>
                                          <p:spTgt spid="92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5" grpId="0"/>
      <p:bldP spid="92365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hidden="1"/>
          <p:cNvSpPr>
            <a:spLocks noGrp="1" noChangeArrowheads="1"/>
          </p:cNvSpPr>
          <p:nvPr>
            <p:ph type="title"/>
          </p:nvPr>
        </p:nvSpPr>
        <p:spPr>
          <a:xfrm>
            <a:off x="666750" y="0"/>
            <a:ext cx="4943475" cy="992188"/>
          </a:xfrm>
          <a:noFill/>
        </p:spPr>
        <p:txBody>
          <a:bodyPr/>
          <a:lstStyle/>
          <a:p>
            <a:pPr eaLnBrk="1" hangingPunct="1"/>
            <a:r>
              <a:rPr lang="en-US" dirty="0" smtClean="0">
                <a:solidFill>
                  <a:srgbClr val="0064B3"/>
                </a:solidFill>
              </a:rPr>
              <a:t>Consumer Surplus and Producer Surplus</a:t>
            </a:r>
          </a:p>
        </p:txBody>
      </p:sp>
      <p:sp>
        <p:nvSpPr>
          <p:cNvPr id="10243" name="Text Box 5" hidden="1"/>
          <p:cNvSpPr txBox="1">
            <a:spLocks noChangeArrowheads="1"/>
          </p:cNvSpPr>
          <p:nvPr/>
        </p:nvSpPr>
        <p:spPr bwMode="auto">
          <a:xfrm>
            <a:off x="666750" y="992188"/>
            <a:ext cx="82518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2200" b="1" dirty="0">
                <a:solidFill>
                  <a:schemeClr val="tx1"/>
                </a:solidFill>
              </a:rPr>
              <a:t>Consumer Surplus</a:t>
            </a:r>
          </a:p>
        </p:txBody>
      </p:sp>
      <p:sp>
        <p:nvSpPr>
          <p:cNvPr id="926726" name="Text Box 6" hidden="1"/>
          <p:cNvSpPr txBox="1">
            <a:spLocks noChangeArrowheads="1"/>
          </p:cNvSpPr>
          <p:nvPr/>
        </p:nvSpPr>
        <p:spPr bwMode="auto">
          <a:xfrm>
            <a:off x="666750" y="1512888"/>
            <a:ext cx="16954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7200" indent="-457200"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0000"/>
              </a:lnSpc>
              <a:spcBef>
                <a:spcPct val="10000"/>
              </a:spcBef>
              <a:spcAft>
                <a:spcPct val="10000"/>
              </a:spcAft>
            </a:pPr>
            <a:r>
              <a:rPr lang="en-US" sz="1600" b="1">
                <a:solidFill>
                  <a:schemeClr val="tx1"/>
                </a:solidFill>
              </a:rPr>
              <a:t>FIGURE 4-3</a:t>
            </a:r>
          </a:p>
        </p:txBody>
      </p:sp>
      <p:sp>
        <p:nvSpPr>
          <p:cNvPr id="926727" name="Text Box 7"/>
          <p:cNvSpPr txBox="1">
            <a:spLocks noChangeArrowheads="1"/>
          </p:cNvSpPr>
          <p:nvPr/>
        </p:nvSpPr>
        <p:spPr bwMode="auto">
          <a:xfrm>
            <a:off x="385082" y="670832"/>
            <a:ext cx="7438118" cy="400110"/>
          </a:xfrm>
          <a:prstGeom prst="rect">
            <a:avLst/>
          </a:prstGeom>
          <a:solidFill>
            <a:srgbClr val="B9D2C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spcBef>
                <a:spcPct val="10000"/>
              </a:spcBef>
              <a:spcAft>
                <a:spcPct val="10000"/>
              </a:spcAft>
            </a:pPr>
            <a:r>
              <a:rPr lang="en-US" sz="2000" b="1">
                <a:solidFill>
                  <a:schemeClr val="tx1"/>
                </a:solidFill>
              </a:rPr>
              <a:t>Total Consumer Surplus in the Market for Chai Tea</a:t>
            </a:r>
          </a:p>
        </p:txBody>
      </p:sp>
      <p:sp>
        <p:nvSpPr>
          <p:cNvPr id="926728" name="Text Box 8" hidden="1"/>
          <p:cNvSpPr txBox="1">
            <a:spLocks noChangeArrowheads="1"/>
          </p:cNvSpPr>
          <p:nvPr/>
        </p:nvSpPr>
        <p:spPr bwMode="auto">
          <a:xfrm>
            <a:off x="666750" y="2332038"/>
            <a:ext cx="2840038"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200"/>
              <a:t>The demand curve tells us that most buyers of chai tea would have been willing to pay more than the market price of $2.00.</a:t>
            </a:r>
          </a:p>
          <a:p>
            <a:pPr eaLnBrk="1" hangingPunct="1"/>
            <a:r>
              <a:rPr lang="en-US" sz="1200"/>
              <a:t>For each buyer, consumer surplus is equal to the difference between the highest price he or she is willing to pay and the market price actually paid.</a:t>
            </a:r>
          </a:p>
          <a:p>
            <a:pPr eaLnBrk="1" hangingPunct="1"/>
            <a:r>
              <a:rPr lang="en-US" sz="1200"/>
              <a:t>Therefore, the total amount of consumer surplus in the market for chai tea is equal to the area below the demand curve and above the market price. Consumer surplus represents the benefit to consumers in excess of the price they paid to purchase the product.</a:t>
            </a:r>
          </a:p>
        </p:txBody>
      </p:sp>
      <p:pic>
        <p:nvPicPr>
          <p:cNvPr id="926730" name="Picture 10" descr="Fig4-3-pp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2" name="Picture 12" descr="Fig4-3-pp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3" name="Picture 13" descr="Fig4-3-ppt-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734" name="Picture 14" descr="Fig4-3-ppt-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169" y="1684155"/>
            <a:ext cx="7128373" cy="467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10252"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a:solidFill>
                  <a:schemeClr val="bg1"/>
                </a:solidFill>
              </a:rPr>
              <a:t>4.1 LEARNING</a:t>
            </a:r>
            <a:r>
              <a:rPr lang="en-US" sz="1400">
                <a:solidFill>
                  <a:schemeClr val="bg1"/>
                </a:solidFill>
              </a:rPr>
              <a:t> OBJECTIVE</a:t>
            </a:r>
            <a:endParaRPr lang="en-US" sz="1400" b="1">
              <a:solidFill>
                <a:schemeClr val="bg1"/>
              </a:solidFill>
            </a:endParaRPr>
          </a:p>
        </p:txBody>
      </p:sp>
      <p:pic>
        <p:nvPicPr>
          <p:cNvPr id="14" name="Picture 13" descr="Fig4-3-ppt-1.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842" y="1664266"/>
            <a:ext cx="7130459"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1805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6726"/>
                                        </p:tgtEl>
                                        <p:attrNameLst>
                                          <p:attrName>style.visibility</p:attrName>
                                        </p:attrNameLst>
                                      </p:cBhvr>
                                      <p:to>
                                        <p:strVal val="visible"/>
                                      </p:to>
                                    </p:set>
                                    <p:animEffect transition="in" filter="wipe(left)">
                                      <p:cBhvr>
                                        <p:cTn id="7" dur="500"/>
                                        <p:tgtEl>
                                          <p:spTgt spid="92672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6727"/>
                                        </p:tgtEl>
                                        <p:attrNameLst>
                                          <p:attrName>style.visibility</p:attrName>
                                        </p:attrNameLst>
                                      </p:cBhvr>
                                      <p:to>
                                        <p:strVal val="visible"/>
                                      </p:to>
                                    </p:set>
                                    <p:animEffect transition="in" filter="wipe(left)">
                                      <p:cBhvr>
                                        <p:cTn id="11" dur="500"/>
                                        <p:tgtEl>
                                          <p:spTgt spid="9267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6728">
                                            <p:txEl>
                                              <p:pRg st="0" end="0"/>
                                            </p:txEl>
                                          </p:spTgt>
                                        </p:tgtEl>
                                        <p:attrNameLst>
                                          <p:attrName>style.visibility</p:attrName>
                                        </p:attrNameLst>
                                      </p:cBhvr>
                                      <p:to>
                                        <p:strVal val="visible"/>
                                      </p:to>
                                    </p:set>
                                    <p:animEffect transition="in" filter="wipe(left)">
                                      <p:cBhvr>
                                        <p:cTn id="15" dur="500"/>
                                        <p:tgtEl>
                                          <p:spTgt spid="926728">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926732"/>
                                        </p:tgtEl>
                                        <p:attrNameLst>
                                          <p:attrName>style.visibility</p:attrName>
                                        </p:attrNameLst>
                                      </p:cBhvr>
                                      <p:to>
                                        <p:strVal val="visible"/>
                                      </p:to>
                                    </p:set>
                                    <p:animEffect transition="in" filter="wipe(left)">
                                      <p:cBhvr>
                                        <p:cTn id="23" dur="500"/>
                                        <p:tgtEl>
                                          <p:spTgt spid="926732"/>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926733"/>
                                        </p:tgtEl>
                                        <p:attrNameLst>
                                          <p:attrName>style.visibility</p:attrName>
                                        </p:attrNameLst>
                                      </p:cBhvr>
                                      <p:to>
                                        <p:strVal val="visible"/>
                                      </p:to>
                                    </p:set>
                                    <p:animEffect transition="in" filter="wipe(left)">
                                      <p:cBhvr>
                                        <p:cTn id="27" dur="500"/>
                                        <p:tgtEl>
                                          <p:spTgt spid="926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6728">
                                            <p:txEl>
                                              <p:pRg st="1" end="1"/>
                                            </p:txEl>
                                          </p:spTgt>
                                        </p:tgtEl>
                                        <p:attrNameLst>
                                          <p:attrName>style.visibility</p:attrName>
                                        </p:attrNameLst>
                                      </p:cBhvr>
                                      <p:to>
                                        <p:strVal val="visible"/>
                                      </p:to>
                                    </p:set>
                                    <p:animEffect transition="in" filter="wipe(left)">
                                      <p:cBhvr>
                                        <p:cTn id="32" dur="500"/>
                                        <p:tgtEl>
                                          <p:spTgt spid="926728">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6728">
                                            <p:txEl>
                                              <p:pRg st="2" end="2"/>
                                            </p:txEl>
                                          </p:spTgt>
                                        </p:tgtEl>
                                        <p:attrNameLst>
                                          <p:attrName>style.visibility</p:attrName>
                                        </p:attrNameLst>
                                      </p:cBhvr>
                                      <p:to>
                                        <p:strVal val="visible"/>
                                      </p:to>
                                    </p:set>
                                    <p:animEffect transition="in" filter="wipe(left)">
                                      <p:cBhvr>
                                        <p:cTn id="37" dur="500"/>
                                        <p:tgtEl>
                                          <p:spTgt spid="926728">
                                            <p:txEl>
                                              <p:pRg st="2" end="2"/>
                                            </p:txEl>
                                          </p:spTgt>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926730"/>
                                        </p:tgtEl>
                                        <p:attrNameLst>
                                          <p:attrName>style.visibility</p:attrName>
                                        </p:attrNameLst>
                                      </p:cBhvr>
                                      <p:to>
                                        <p:strVal val="visible"/>
                                      </p:to>
                                    </p:set>
                                    <p:animEffect transition="in" filter="wipe(left)">
                                      <p:cBhvr>
                                        <p:cTn id="41" dur="1000"/>
                                        <p:tgtEl>
                                          <p:spTgt spid="926730"/>
                                        </p:tgtEl>
                                      </p:cBhvr>
                                    </p:animEffect>
                                  </p:childTnLst>
                                </p:cTn>
                              </p:par>
                            </p:childTnLst>
                          </p:cTn>
                        </p:par>
                        <p:par>
                          <p:cTn id="42" fill="hold" nodeType="afterGroup">
                            <p:stCondLst>
                              <p:cond delay="2000"/>
                            </p:stCondLst>
                            <p:childTnLst>
                              <p:par>
                                <p:cTn id="43" presetID="22" presetClass="entr" presetSubtype="2" fill="hold" nodeType="afterEffect">
                                  <p:stCondLst>
                                    <p:cond delay="0"/>
                                  </p:stCondLst>
                                  <p:childTnLst>
                                    <p:set>
                                      <p:cBhvr>
                                        <p:cTn id="44" dur="1" fill="hold">
                                          <p:stCondLst>
                                            <p:cond delay="0"/>
                                          </p:stCondLst>
                                        </p:cTn>
                                        <p:tgtEl>
                                          <p:spTgt spid="926734"/>
                                        </p:tgtEl>
                                        <p:attrNameLst>
                                          <p:attrName>style.visibility</p:attrName>
                                        </p:attrNameLst>
                                      </p:cBhvr>
                                      <p:to>
                                        <p:strVal val="visible"/>
                                      </p:to>
                                    </p:set>
                                    <p:animEffect transition="in" filter="wipe(right)">
                                      <p:cBhvr>
                                        <p:cTn id="45" dur="1000"/>
                                        <p:tgtEl>
                                          <p:spTgt spid="926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6" grpId="0"/>
      <p:bldP spid="926727" grpId="0" animBg="1"/>
      <p:bldP spid="926728"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7765" name="Picture 21" descr="MC04_Satellite_PPT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442" y="1518784"/>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47" name="Rectangle 3"/>
          <p:cNvSpPr>
            <a:spLocks noChangeArrowheads="1"/>
          </p:cNvSpPr>
          <p:nvPr/>
        </p:nvSpPr>
        <p:spPr bwMode="auto">
          <a:xfrm>
            <a:off x="640442" y="425542"/>
            <a:ext cx="7945438"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sz="2000" dirty="0" smtClean="0">
                <a:solidFill>
                  <a:schemeClr val="tx1"/>
                </a:solidFill>
              </a:rPr>
              <a:t>This </a:t>
            </a:r>
            <a:r>
              <a:rPr lang="en-US" sz="2000" dirty="0">
                <a:solidFill>
                  <a:schemeClr val="tx1"/>
                </a:solidFill>
              </a:rPr>
              <a:t>figure shows the consumer surplus that households receive from subscribing to </a:t>
            </a:r>
            <a:r>
              <a:rPr lang="en-US" sz="2000" u="sng" dirty="0">
                <a:solidFill>
                  <a:schemeClr val="tx1"/>
                </a:solidFill>
              </a:rPr>
              <a:t>broadband </a:t>
            </a:r>
            <a:r>
              <a:rPr lang="en-US" sz="2000" u="sng" dirty="0" smtClean="0">
                <a:solidFill>
                  <a:schemeClr val="tx1"/>
                </a:solidFill>
              </a:rPr>
              <a:t>internet </a:t>
            </a:r>
            <a:r>
              <a:rPr lang="en-US" sz="2000" u="sng" dirty="0">
                <a:solidFill>
                  <a:schemeClr val="tx1"/>
                </a:solidFill>
              </a:rPr>
              <a:t>service</a:t>
            </a:r>
            <a:r>
              <a:rPr lang="en-US" sz="2000" dirty="0">
                <a:solidFill>
                  <a:schemeClr val="tx1"/>
                </a:solidFill>
              </a:rPr>
              <a:t>, which is estimated to be $890.5 million per month.</a:t>
            </a:r>
          </a:p>
        </p:txBody>
      </p:sp>
      <p:sp>
        <p:nvSpPr>
          <p:cNvPr id="11281" name="Line 6" hidden="1"/>
          <p:cNvSpPr>
            <a:spLocks noChangeShapeType="1"/>
          </p:cNvSpPr>
          <p:nvPr/>
        </p:nvSpPr>
        <p:spPr bwMode="auto">
          <a:xfrm>
            <a:off x="-522152" y="381000"/>
            <a:ext cx="0" cy="838200"/>
          </a:xfrm>
          <a:prstGeom prst="line">
            <a:avLst/>
          </a:prstGeom>
          <a:noFill/>
          <a:ln w="9525">
            <a:solidFill>
              <a:srgbClr val="AC0C1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7762" name="Picture 18" descr="MC04_Satellite_PPT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442" y="1518784"/>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63" name="Picture 19" descr="MC04_Satellite_PPT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442" y="1518784"/>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64" name="Picture 20" descr="MC04_Satellite_PPT_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442" y="1518784"/>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766" name="Picture 22" descr="MC04_Satellite_PPT_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442" y="1518784"/>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9" hidden="1"/>
          <p:cNvSpPr txBox="1">
            <a:spLocks noChangeArrowheads="1"/>
          </p:cNvSpPr>
          <p:nvPr/>
        </p:nvSpPr>
        <p:spPr bwMode="auto">
          <a:xfrm>
            <a:off x="6748463" y="288925"/>
            <a:ext cx="2395537" cy="617538"/>
          </a:xfrm>
          <a:prstGeom prst="rect">
            <a:avLst/>
          </a:prstGeom>
          <a:solidFill>
            <a:srgbClr val="F3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lnSpc>
                <a:spcPct val="95000"/>
              </a:lnSpc>
            </a:pPr>
            <a:r>
              <a:rPr lang="en-US" sz="1200">
                <a:solidFill>
                  <a:srgbClr val="0066B3"/>
                </a:solidFill>
              </a:rPr>
              <a:t>Distinguish between the  concepts of consumer surplus </a:t>
            </a:r>
            <a:br>
              <a:rPr lang="en-US" sz="1200">
                <a:solidFill>
                  <a:srgbClr val="0066B3"/>
                </a:solidFill>
              </a:rPr>
            </a:br>
            <a:r>
              <a:rPr lang="en-US" sz="1200">
                <a:solidFill>
                  <a:srgbClr val="0066B3"/>
                </a:solidFill>
              </a:rPr>
              <a:t>and producer surplus. </a:t>
            </a:r>
          </a:p>
        </p:txBody>
      </p:sp>
      <p:sp>
        <p:nvSpPr>
          <p:cNvPr id="11277" name="Text Box 5" hidden="1"/>
          <p:cNvSpPr txBox="1">
            <a:spLocks noChangeArrowheads="1"/>
          </p:cNvSpPr>
          <p:nvPr/>
        </p:nvSpPr>
        <p:spPr bwMode="auto">
          <a:xfrm>
            <a:off x="6764338" y="0"/>
            <a:ext cx="2393950" cy="307975"/>
          </a:xfrm>
          <a:prstGeom prst="rect">
            <a:avLst/>
          </a:prstGeom>
          <a:solidFill>
            <a:srgbClr val="0066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 rIns="45720" anchor="ctr">
            <a:spAutoFit/>
          </a:bodyPr>
          <a:lstStyle>
            <a:lvl1pPr eaLnBrk="0" hangingPunct="0">
              <a:defRPr sz="2800">
                <a:solidFill>
                  <a:schemeClr val="tx2"/>
                </a:solidFill>
                <a:latin typeface="Arial" charset="0"/>
              </a:defRPr>
            </a:lvl1pPr>
            <a:lvl2pPr marL="742950" indent="-285750" eaLnBrk="0" hangingPunct="0">
              <a:defRPr sz="2800">
                <a:solidFill>
                  <a:schemeClr val="tx2"/>
                </a:solidFill>
                <a:latin typeface="Arial" charset="0"/>
              </a:defRPr>
            </a:lvl2pPr>
            <a:lvl3pPr marL="1143000" indent="-228600" eaLnBrk="0" hangingPunct="0">
              <a:defRPr sz="2800">
                <a:solidFill>
                  <a:schemeClr val="tx2"/>
                </a:solidFill>
                <a:latin typeface="Arial" charset="0"/>
              </a:defRPr>
            </a:lvl3pPr>
            <a:lvl4pPr marL="1600200" indent="-228600" eaLnBrk="0" hangingPunct="0">
              <a:defRPr sz="2800">
                <a:solidFill>
                  <a:schemeClr val="tx2"/>
                </a:solidFill>
                <a:latin typeface="Arial" charset="0"/>
              </a:defRPr>
            </a:lvl4pPr>
            <a:lvl5pPr marL="2057400" indent="-228600" eaLnBrk="0" hangingPunct="0">
              <a:defRPr sz="2800">
                <a:solidFill>
                  <a:schemeClr val="tx2"/>
                </a:solidFill>
                <a:latin typeface="Arial" charset="0"/>
              </a:defRPr>
            </a:lvl5pPr>
            <a:lvl6pPr marL="2514600" indent="-228600" eaLnBrk="0" fontAlgn="base" hangingPunct="0">
              <a:spcBef>
                <a:spcPct val="0"/>
              </a:spcBef>
              <a:spcAft>
                <a:spcPct val="0"/>
              </a:spcAft>
              <a:defRPr sz="2800">
                <a:solidFill>
                  <a:schemeClr val="tx2"/>
                </a:solidFill>
                <a:latin typeface="Arial" charset="0"/>
              </a:defRPr>
            </a:lvl6pPr>
            <a:lvl7pPr marL="2971800" indent="-228600" eaLnBrk="0" fontAlgn="base" hangingPunct="0">
              <a:spcBef>
                <a:spcPct val="0"/>
              </a:spcBef>
              <a:spcAft>
                <a:spcPct val="0"/>
              </a:spcAft>
              <a:defRPr sz="2800">
                <a:solidFill>
                  <a:schemeClr val="tx2"/>
                </a:solidFill>
                <a:latin typeface="Arial" charset="0"/>
              </a:defRPr>
            </a:lvl7pPr>
            <a:lvl8pPr marL="3429000" indent="-228600" eaLnBrk="0" fontAlgn="base" hangingPunct="0">
              <a:spcBef>
                <a:spcPct val="0"/>
              </a:spcBef>
              <a:spcAft>
                <a:spcPct val="0"/>
              </a:spcAft>
              <a:defRPr sz="2800">
                <a:solidFill>
                  <a:schemeClr val="tx2"/>
                </a:solidFill>
                <a:latin typeface="Arial" charset="0"/>
              </a:defRPr>
            </a:lvl8pPr>
            <a:lvl9pPr marL="3886200" indent="-228600" eaLnBrk="0" fontAlgn="base" hangingPunct="0">
              <a:spcBef>
                <a:spcPct val="0"/>
              </a:spcBef>
              <a:spcAft>
                <a:spcPct val="0"/>
              </a:spcAft>
              <a:defRPr sz="2800">
                <a:solidFill>
                  <a:schemeClr val="tx2"/>
                </a:solidFill>
                <a:latin typeface="Arial" charset="0"/>
              </a:defRPr>
            </a:lvl9pPr>
          </a:lstStyle>
          <a:p>
            <a:pPr eaLnBrk="1" hangingPunct="1"/>
            <a:r>
              <a:rPr lang="en-US" sz="1400" b="1">
                <a:solidFill>
                  <a:schemeClr val="bg1"/>
                </a:solidFill>
              </a:rPr>
              <a:t>4.1 LEARNING</a:t>
            </a:r>
            <a:r>
              <a:rPr lang="en-US" sz="1400">
                <a:solidFill>
                  <a:schemeClr val="bg1"/>
                </a:solidFill>
              </a:rPr>
              <a:t> OBJECTIVE</a:t>
            </a:r>
            <a:endParaRPr lang="en-US" sz="1400" b="1">
              <a:solidFill>
                <a:schemeClr val="bg1"/>
              </a:solidFill>
            </a:endParaRPr>
          </a:p>
        </p:txBody>
      </p:sp>
      <p:pic>
        <p:nvPicPr>
          <p:cNvPr id="18" name="Picture 17" descr="MC04_Satellite_PPT_6.gif"/>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6317" y="1494971"/>
            <a:ext cx="7728344" cy="456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83344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927762"/>
                                        </p:tgtEl>
                                        <p:attrNameLst>
                                          <p:attrName>style.visibility</p:attrName>
                                        </p:attrNameLst>
                                      </p:cBhvr>
                                      <p:to>
                                        <p:strVal val="visible"/>
                                      </p:to>
                                    </p:set>
                                    <p:animEffect transition="in" filter="wipe(left)">
                                      <p:cBhvr>
                                        <p:cTn id="7" dur="500"/>
                                        <p:tgtEl>
                                          <p:spTgt spid="9277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27763"/>
                                        </p:tgtEl>
                                        <p:attrNameLst>
                                          <p:attrName>style.visibility</p:attrName>
                                        </p:attrNameLst>
                                      </p:cBhvr>
                                      <p:to>
                                        <p:strVal val="visible"/>
                                      </p:to>
                                    </p:set>
                                    <p:animEffect transition="in" filter="wipe(left)">
                                      <p:cBhvr>
                                        <p:cTn id="11" dur="1000"/>
                                        <p:tgtEl>
                                          <p:spTgt spid="927763"/>
                                        </p:tgtEl>
                                      </p:cBhvr>
                                    </p:animEffect>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927764"/>
                                        </p:tgtEl>
                                        <p:attrNameLst>
                                          <p:attrName>style.visibility</p:attrName>
                                        </p:attrNameLst>
                                      </p:cBhvr>
                                      <p:to>
                                        <p:strVal val="visible"/>
                                      </p:to>
                                    </p:set>
                                    <p:animEffect transition="in" filter="wipe(left)">
                                      <p:cBhvr>
                                        <p:cTn id="18" dur="1000"/>
                                        <p:tgtEl>
                                          <p:spTgt spid="927764"/>
                                        </p:tgtEl>
                                      </p:cBhvr>
                                    </p:animEffect>
                                  </p:childTnLst>
                                </p:cTn>
                              </p:par>
                            </p:childTnLst>
                          </p:cTn>
                        </p:par>
                        <p:par>
                          <p:cTn id="19" fill="hold" nodeType="afterGroup">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27747">
                                            <p:txEl>
                                              <p:pRg st="0" end="0"/>
                                            </p:txEl>
                                          </p:spTgt>
                                        </p:tgtEl>
                                        <p:attrNameLst>
                                          <p:attrName>style.visibility</p:attrName>
                                        </p:attrNameLst>
                                      </p:cBhvr>
                                      <p:to>
                                        <p:strVal val="visible"/>
                                      </p:to>
                                    </p:set>
                                    <p:animEffect transition="in" filter="wipe(left)">
                                      <p:cBhvr>
                                        <p:cTn id="22" dur="500"/>
                                        <p:tgtEl>
                                          <p:spTgt spid="927747">
                                            <p:txEl>
                                              <p:pRg st="0" end="0"/>
                                            </p:txEl>
                                          </p:spTgt>
                                        </p:tgtEl>
                                      </p:cBhvr>
                                    </p:animEffect>
                                  </p:childTnLst>
                                </p:cTn>
                              </p:par>
                            </p:childTnLst>
                          </p:cTn>
                        </p:par>
                        <p:par>
                          <p:cTn id="23" fill="hold" nodeType="afterGroup">
                            <p:stCondLst>
                              <p:cond delay="3000"/>
                            </p:stCondLst>
                            <p:childTnLst>
                              <p:par>
                                <p:cTn id="24" presetID="22" presetClass="entr" presetSubtype="8" fill="hold" nodeType="afterEffect">
                                  <p:stCondLst>
                                    <p:cond delay="0"/>
                                  </p:stCondLst>
                                  <p:childTnLst>
                                    <p:set>
                                      <p:cBhvr>
                                        <p:cTn id="25" dur="1" fill="hold">
                                          <p:stCondLst>
                                            <p:cond delay="0"/>
                                          </p:stCondLst>
                                        </p:cTn>
                                        <p:tgtEl>
                                          <p:spTgt spid="927765"/>
                                        </p:tgtEl>
                                        <p:attrNameLst>
                                          <p:attrName>style.visibility</p:attrName>
                                        </p:attrNameLst>
                                      </p:cBhvr>
                                      <p:to>
                                        <p:strVal val="visible"/>
                                      </p:to>
                                    </p:set>
                                    <p:animEffect transition="in" filter="wipe(left)">
                                      <p:cBhvr>
                                        <p:cTn id="26" dur="1000"/>
                                        <p:tgtEl>
                                          <p:spTgt spid="927765"/>
                                        </p:tgtEl>
                                      </p:cBhvr>
                                    </p:animEffect>
                                  </p:childTnLst>
                                </p:cTn>
                              </p:par>
                            </p:childTnLst>
                          </p:cTn>
                        </p:par>
                        <p:par>
                          <p:cTn id="27" fill="hold" nodeType="afterGroup">
                            <p:stCondLst>
                              <p:cond delay="4000"/>
                            </p:stCondLst>
                            <p:childTnLst>
                              <p:par>
                                <p:cTn id="28" presetID="22" presetClass="entr" presetSubtype="2" fill="hold" nodeType="afterEffect">
                                  <p:stCondLst>
                                    <p:cond delay="0"/>
                                  </p:stCondLst>
                                  <p:childTnLst>
                                    <p:set>
                                      <p:cBhvr>
                                        <p:cTn id="29" dur="1" fill="hold">
                                          <p:stCondLst>
                                            <p:cond delay="0"/>
                                          </p:stCondLst>
                                        </p:cTn>
                                        <p:tgtEl>
                                          <p:spTgt spid="927766"/>
                                        </p:tgtEl>
                                        <p:attrNameLst>
                                          <p:attrName>style.visibility</p:attrName>
                                        </p:attrNameLst>
                                      </p:cBhvr>
                                      <p:to>
                                        <p:strVal val="visible"/>
                                      </p:to>
                                    </p:set>
                                    <p:animEffect transition="in" filter="wipe(right)">
                                      <p:cBhvr>
                                        <p:cTn id="30" dur="1000"/>
                                        <p:tgtEl>
                                          <p:spTgt spid="92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685800"/>
            <a:ext cx="8229600" cy="5791200"/>
          </a:xfrm>
        </p:spPr>
        <p:txBody>
          <a:bodyPr/>
          <a:lstStyle/>
          <a:p>
            <a:pPr marL="0" indent="0" eaLnBrk="1" hangingPunct="1">
              <a:spcBef>
                <a:spcPct val="10000"/>
              </a:spcBef>
              <a:spcAft>
                <a:spcPct val="10000"/>
              </a:spcAft>
              <a:buNone/>
            </a:pPr>
            <a:r>
              <a:rPr lang="en-US" sz="2000" b="1" u="sng" dirty="0" smtClean="0"/>
              <a:t>Producer Welfare</a:t>
            </a:r>
          </a:p>
          <a:p>
            <a:pPr marL="0" indent="0" eaLnBrk="1" hangingPunct="1">
              <a:spcBef>
                <a:spcPct val="10000"/>
              </a:spcBef>
              <a:spcAft>
                <a:spcPct val="10000"/>
              </a:spcAft>
              <a:buNone/>
            </a:pPr>
            <a:r>
              <a:rPr lang="en-US" sz="2000" dirty="0" smtClean="0"/>
              <a:t>If a producer is willing to supply a scarf at the market price of $20, what do we know about the smallest amount of money that she is willing to accept for that scarf?</a:t>
            </a:r>
          </a:p>
          <a:p>
            <a:pPr marL="0" indent="0" eaLnBrk="1" hangingPunct="1">
              <a:spcBef>
                <a:spcPct val="10000"/>
              </a:spcBef>
              <a:spcAft>
                <a:spcPct val="10000"/>
              </a:spcAft>
              <a:buNone/>
            </a:pPr>
            <a:endParaRPr lang="en-US" sz="2000" dirty="0"/>
          </a:p>
          <a:p>
            <a:pPr marL="0" indent="0" eaLnBrk="1" hangingPunct="1">
              <a:spcBef>
                <a:spcPct val="10000"/>
              </a:spcBef>
              <a:spcAft>
                <a:spcPct val="10000"/>
              </a:spcAft>
              <a:buNone/>
            </a:pPr>
            <a:endParaRPr lang="en-US" sz="2000" dirty="0" smtClean="0"/>
          </a:p>
          <a:p>
            <a:pPr marL="0" indent="0">
              <a:spcBef>
                <a:spcPct val="10000"/>
              </a:spcBef>
              <a:spcAft>
                <a:spcPct val="10000"/>
              </a:spcAft>
              <a:buNone/>
            </a:pPr>
            <a:r>
              <a:rPr lang="en-US" sz="2000" b="1" dirty="0"/>
              <a:t>Producer surplus</a:t>
            </a:r>
            <a:r>
              <a:rPr lang="en-US" sz="2000" dirty="0"/>
              <a:t>  The difference between the lowest price a firm would be willing to accept for a good or service and the price it actually receives. </a:t>
            </a:r>
            <a:endParaRPr lang="en-US" sz="2000" dirty="0" smtClean="0"/>
          </a:p>
          <a:p>
            <a:pPr marL="0" indent="0">
              <a:spcBef>
                <a:spcPct val="10000"/>
              </a:spcBef>
              <a:spcAft>
                <a:spcPct val="10000"/>
              </a:spcAft>
              <a:buNone/>
            </a:pPr>
            <a:endParaRPr lang="en-US" sz="2000" dirty="0"/>
          </a:p>
          <a:p>
            <a:pPr marL="0" indent="0">
              <a:spcBef>
                <a:spcPct val="10000"/>
              </a:spcBef>
              <a:spcAft>
                <a:spcPct val="10000"/>
              </a:spcAft>
              <a:buNone/>
            </a:pPr>
            <a:endParaRPr lang="en-US" sz="2000" dirty="0"/>
          </a:p>
          <a:p>
            <a:pPr marL="0" indent="0" eaLnBrk="1" hangingPunct="1">
              <a:spcBef>
                <a:spcPct val="10000"/>
              </a:spcBef>
              <a:spcAft>
                <a:spcPct val="10000"/>
              </a:spcAft>
              <a:buNone/>
            </a:pPr>
            <a:r>
              <a:rPr lang="en-US" sz="2000" b="1" dirty="0" smtClean="0"/>
              <a:t>Marginal </a:t>
            </a:r>
            <a:r>
              <a:rPr lang="en-US" sz="2000" b="1" dirty="0"/>
              <a:t>cost  </a:t>
            </a:r>
            <a:r>
              <a:rPr lang="en-US" sz="2000" dirty="0"/>
              <a:t>The additional cost to a firm of producing one more unit of a good or service.</a:t>
            </a:r>
          </a:p>
          <a:p>
            <a:pPr eaLnBrk="1" hangingPunct="1">
              <a:spcBef>
                <a:spcPct val="10000"/>
              </a:spcBef>
              <a:spcAft>
                <a:spcPct val="10000"/>
              </a:spcAft>
            </a:pPr>
            <a:endParaRPr lang="en-US" sz="2000" dirty="0"/>
          </a:p>
          <a:p>
            <a:pPr marL="609600" indent="-609600">
              <a:buFont typeface="Wingdings" pitchFamily="2" charset="2"/>
              <a:buNone/>
            </a:pPr>
            <a:endParaRPr lang="en-US" sz="2000" dirty="0"/>
          </a:p>
        </p:txBody>
      </p:sp>
    </p:spTree>
    <p:extLst>
      <p:ext uri="{BB962C8B-B14F-4D97-AF65-F5344CB8AC3E}">
        <p14:creationId xmlns:p14="http://schemas.microsoft.com/office/powerpoint/2010/main" val="283645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 calcmode="lin" valueType="num">
                                      <p:cBhvr additive="base">
                                        <p:cTn id="19"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anim calcmode="lin" valueType="num">
                                      <p:cBhvr additive="base">
                                        <p:cTn id="25"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2829</TotalTime>
  <Words>1783</Words>
  <Application>Microsoft Office PowerPoint</Application>
  <PresentationFormat>On-screen Show (4:3)</PresentationFormat>
  <Paragraphs>219</Paragraphs>
  <Slides>29</Slides>
  <Notes>5</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Pixel</vt:lpstr>
      <vt:lpstr>Chapter 4</vt:lpstr>
      <vt:lpstr>PowerPoint Presentation</vt:lpstr>
      <vt:lpstr>PowerPoint Presentation</vt:lpstr>
      <vt:lpstr>Consumer Surplus and Producer Surplus</vt:lpstr>
      <vt:lpstr>Consumer Surplus and Producer Surplus</vt:lpstr>
      <vt:lpstr>Consumer Surplus and Producer Surplus</vt:lpstr>
      <vt:lpstr>Consumer Surplus and Producer Surplus</vt:lpstr>
      <vt:lpstr>PowerPoint Presentation</vt:lpstr>
      <vt:lpstr>PowerPoint Presentation</vt:lpstr>
      <vt:lpstr>PowerPoint Presentation</vt:lpstr>
      <vt:lpstr>Consumer Surplus and Producer Surplus</vt:lpstr>
      <vt:lpstr>PowerPoint Presentation</vt:lpstr>
      <vt:lpstr>Consumer Surplus and Producer Surplus</vt:lpstr>
      <vt:lpstr>Thinking about the efficiency of a market from a marginal perspective</vt:lpstr>
      <vt:lpstr>The Efficiency of Competitive Markets</vt:lpstr>
      <vt:lpstr>PowerPoint Presentation</vt:lpstr>
      <vt:lpstr>Equilibrium and Total Surplus</vt:lpstr>
      <vt:lpstr>PowerPoint Presentation</vt:lpstr>
      <vt:lpstr>PowerPoint Presentation</vt:lpstr>
      <vt:lpstr>PowerPoint Presentation</vt:lpstr>
      <vt:lpstr>PowerPoint Presentation</vt:lpstr>
      <vt:lpstr>Price Floor Example:  U.S. Agricultural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Michael Nelson</dc:creator>
  <cp:lastModifiedBy>Support</cp:lastModifiedBy>
  <cp:revision>91</cp:revision>
  <cp:lastPrinted>2014-01-17T23:11:55Z</cp:lastPrinted>
  <dcterms:created xsi:type="dcterms:W3CDTF">2008-09-06T14:47:19Z</dcterms:created>
  <dcterms:modified xsi:type="dcterms:W3CDTF">2015-04-11T03:10:11Z</dcterms:modified>
</cp:coreProperties>
</file>