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  <p:sldMasterId id="2147483670" r:id="rId3"/>
    <p:sldMasterId id="2147483676" r:id="rId4"/>
    <p:sldMasterId id="2147483680" r:id="rId5"/>
    <p:sldMasterId id="2147483686" r:id="rId6"/>
    <p:sldMasterId id="2147483689" r:id="rId7"/>
  </p:sldMasterIdLst>
  <p:notesMasterIdLst>
    <p:notesMasterId r:id="rId23"/>
  </p:notesMasterIdLst>
  <p:handoutMasterIdLst>
    <p:handoutMasterId r:id="rId24"/>
  </p:handoutMasterIdLst>
  <p:sldIdLst>
    <p:sldId id="257" r:id="rId8"/>
    <p:sldId id="258" r:id="rId9"/>
    <p:sldId id="278" r:id="rId10"/>
    <p:sldId id="280" r:id="rId11"/>
    <p:sldId id="282" r:id="rId12"/>
    <p:sldId id="284" r:id="rId13"/>
    <p:sldId id="285" r:id="rId14"/>
    <p:sldId id="294" r:id="rId15"/>
    <p:sldId id="283" r:id="rId16"/>
    <p:sldId id="295" r:id="rId17"/>
    <p:sldId id="303" r:id="rId18"/>
    <p:sldId id="289" r:id="rId19"/>
    <p:sldId id="288" r:id="rId20"/>
    <p:sldId id="287" r:id="rId21"/>
    <p:sldId id="292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20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9C66C-E960-47EE-81CD-DA9D27465E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8403C9D-69B3-44C3-9144-D3D53D4F4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5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0697-4459-44BF-B304-AEE150B0832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Economics!</a:t>
            </a:r>
          </a:p>
          <a:p>
            <a:endParaRPr lang="en-US" dirty="0"/>
          </a:p>
          <a:p>
            <a:r>
              <a:rPr lang="en-US" dirty="0"/>
              <a:t>Does this work?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8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8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www.bea.gov/" TargetMode="External"/><Relationship Id="rId3" Type="http://schemas.openxmlformats.org/officeDocument/2006/relationships/hyperlink" Target="http://www.gregmankiw.blogspot.com/" TargetMode="External"/><Relationship Id="rId7" Type="http://schemas.openxmlformats.org/officeDocument/2006/relationships/hyperlink" Target="http://www.freakonomics.com/blo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11" Type="http://schemas.openxmlformats.org/officeDocument/2006/relationships/hyperlink" Target="http://blogs.worthpublishers.com/econblog/" TargetMode="External"/><Relationship Id="rId5" Type="http://schemas.openxmlformats.org/officeDocument/2006/relationships/hyperlink" Target="http://marginalrevolution.com/" TargetMode="External"/><Relationship Id="rId15" Type="http://schemas.openxmlformats.org/officeDocument/2006/relationships/hyperlink" Target="http://krugman.blogs.nytimes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bls.gov/" TargetMode="External"/><Relationship Id="rId1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2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DD4713-875F-45F8-BF39-CFDB71375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735B38-6639-4076-BBBC-7135697C98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6BF83-E4DA-4F1D-B6D8-CC8310BFAA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BF2BE9-5F8B-430E-A33A-3ECBEE0D00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5715000"/>
            <a:ext cx="9144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 userDrawn="1"/>
        </p:nvCxnSpPr>
        <p:spPr>
          <a:xfrm>
            <a:off x="0" y="2514600"/>
            <a:ext cx="9144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 descr="mf57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1F6"/>
              </a:clrFrom>
              <a:clrTo>
                <a:srgbClr val="FFF1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764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1676400"/>
            <a:ext cx="9144000" cy="369888"/>
          </a:xfrm>
          <a:prstGeom prst="rect">
            <a:avLst/>
          </a:prstGeom>
          <a:solidFill>
            <a:srgbClr val="CCFF33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>
                <a:solidFill>
                  <a:prstClr val="black"/>
                </a:solidFill>
                <a:latin typeface="Arial" charset="0"/>
                <a:cs typeface="Arial" charset="0"/>
              </a:rPr>
              <a:t>Some good blogs and other sites to get the juices flowing: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0"/>
            <a:ext cx="6629400" cy="784225"/>
          </a:xfrm>
          <a:prstGeom prst="rect">
            <a:avLst/>
          </a:prstGeom>
          <a:noFill/>
          <a:effectLst/>
        </p:spPr>
        <p:txBody>
          <a:bodyPr/>
          <a:lstStyle>
            <a:lvl1pPr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F79646">
                    <a:lumMod val="75000"/>
                  </a:srgbClr>
                </a:solidFill>
                <a:latin typeface="Century Gothic" pitchFamily="34" charset="0"/>
                <a:cs typeface="Arial" pitchFamily="34" charset="0"/>
              </a:rPr>
              <a:t>Food for Thought….</a:t>
            </a:r>
            <a:endParaRPr lang="en-US" sz="4800" b="1" dirty="0">
              <a:solidFill>
                <a:srgbClr val="F79646">
                  <a:lumMod val="75000"/>
                </a:srgbClr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7" name="Picture 2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894138"/>
            <a:ext cx="2724150" cy="51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497013" y="2878138"/>
            <a:ext cx="2998787" cy="53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5162550" y="2819400"/>
            <a:ext cx="2686050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38200" y="5849938"/>
            <a:ext cx="2667000" cy="363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819400" y="4824413"/>
            <a:ext cx="3689350" cy="585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5175250" y="5838825"/>
            <a:ext cx="3130550" cy="38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r="3374" b="2641"/>
          <a:stretch>
            <a:fillRect/>
          </a:stretch>
        </p:blipFill>
        <p:spPr bwMode="auto">
          <a:xfrm>
            <a:off x="328613" y="3681413"/>
            <a:ext cx="27051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F52D2-5CC5-4288-9532-0D9E45AE50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1700" y="6553200"/>
            <a:ext cx="4800600" cy="304800"/>
          </a:xfrm>
        </p:spPr>
        <p:txBody>
          <a:bodyPr/>
          <a:lstStyle>
            <a:lvl1pPr>
              <a:defRPr sz="1100" i="0" cap="small" spc="400" baseline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</p:spTree>
    <p:extLst>
      <p:ext uri="{BB962C8B-B14F-4D97-AF65-F5344CB8AC3E}">
        <p14:creationId xmlns:p14="http://schemas.microsoft.com/office/powerpoint/2010/main" val="27118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4763" y="5486400"/>
            <a:ext cx="9136063" cy="1371600"/>
          </a:xfrm>
          <a:prstGeom prst="rect">
            <a:avLst/>
          </a:prstGeom>
          <a:solidFill>
            <a:schemeClr val="bg2">
              <a:lumMod val="75000"/>
              <a:alpha val="72157"/>
            </a:schemeClr>
          </a:solidFill>
        </p:spPr>
        <p:txBody>
          <a:bodyPr anchor="ctr">
            <a:norm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800" spc="50">
              <a:solidFill>
                <a:prstClr val="black"/>
              </a:solidFill>
              <a:latin typeface="Gill Sans MT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1788" y="5181600"/>
            <a:ext cx="887412" cy="1862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5148263"/>
            <a:ext cx="8686800" cy="3381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cap="small" spc="40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Dynamic PowerPoint™ Slides by </a:t>
            </a:r>
            <a:r>
              <a:rPr lang="en-US" sz="1600" cap="small" spc="400" dirty="0" err="1">
                <a:solidFill>
                  <a:prstClr val="black"/>
                </a:solidFill>
                <a:latin typeface="Tw Cen MT" pitchFamily="34" charset="0"/>
                <a:cs typeface="Arial" charset="0"/>
              </a:rPr>
              <a:t>Solina</a:t>
            </a:r>
            <a:r>
              <a:rPr lang="en-US" sz="1600" cap="small" spc="40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 </a:t>
            </a:r>
            <a:r>
              <a:rPr lang="en-US" sz="1600" cap="small" spc="400" dirty="0" err="1">
                <a:solidFill>
                  <a:prstClr val="black"/>
                </a:solidFill>
                <a:latin typeface="Tw Cen MT" pitchFamily="34" charset="0"/>
                <a:cs typeface="Arial" charset="0"/>
              </a:rPr>
              <a:t>Lindahl</a:t>
            </a:r>
            <a:endParaRPr lang="en-US" sz="1600" cap="small" spc="400" dirty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418306" y="5980906"/>
            <a:ext cx="13589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solidFill>
                  <a:srgbClr val="215968"/>
                </a:solidFill>
                <a:latin typeface="Gill Sans MT" pitchFamily="34" charset="0"/>
                <a:cs typeface="Arial" charset="0"/>
              </a:rPr>
              <a:t>Chapter</a:t>
            </a:r>
            <a:endParaRPr lang="en-US" sz="2000" b="1" cap="all" dirty="0">
              <a:solidFill>
                <a:srgbClr val="215968"/>
              </a:solidFill>
              <a:latin typeface="Gill Sans MT" pitchFamily="34" charset="0"/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8600" y="990600"/>
            <a:ext cx="36576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53000" y="990600"/>
            <a:ext cx="39624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5486400"/>
            <a:ext cx="7632700" cy="1371600"/>
          </a:xfrm>
          <a:noFill/>
        </p:spPr>
        <p:txBody>
          <a:bodyPr>
            <a:normAutofit/>
          </a:bodyPr>
          <a:lstStyle>
            <a:lvl1pPr algn="r">
              <a:defRPr lang="en-US" sz="4800" kern="1200" dirty="0">
                <a:solidFill>
                  <a:srgbClr val="2159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D15D-857D-4772-AB88-BDA041AF0F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6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4763" y="5486400"/>
            <a:ext cx="9136063" cy="1371600"/>
          </a:xfrm>
          <a:prstGeom prst="rect">
            <a:avLst/>
          </a:prstGeom>
          <a:solidFill>
            <a:schemeClr val="bg2">
              <a:lumMod val="75000"/>
              <a:alpha val="72157"/>
            </a:schemeClr>
          </a:solidFill>
        </p:spPr>
        <p:txBody>
          <a:bodyPr anchor="ctr">
            <a:norm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800" spc="50">
              <a:solidFill>
                <a:prstClr val="black"/>
              </a:solidFill>
              <a:latin typeface="Gill Sans MT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61938" y="5287963"/>
            <a:ext cx="1947862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418306" y="5980906"/>
            <a:ext cx="13589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cap="all" dirty="0">
                <a:solidFill>
                  <a:srgbClr val="297B52"/>
                </a:solidFill>
                <a:latin typeface="Gill Sans MT" pitchFamily="34" charset="0"/>
                <a:cs typeface="Arial" charset="0"/>
              </a:rPr>
              <a:t>Chapter</a:t>
            </a:r>
            <a:endParaRPr lang="en-US" sz="2000" b="1" cap="all" dirty="0">
              <a:solidFill>
                <a:srgbClr val="297B52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5148263"/>
            <a:ext cx="8686800" cy="3381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cap="small" spc="40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Dynamic PowerPoint™ Slides by </a:t>
            </a:r>
            <a:r>
              <a:rPr lang="en-US" sz="1600" cap="small" spc="400" dirty="0" err="1">
                <a:solidFill>
                  <a:prstClr val="black"/>
                </a:solidFill>
                <a:latin typeface="Tw Cen MT" pitchFamily="34" charset="0"/>
                <a:cs typeface="Arial" charset="0"/>
              </a:rPr>
              <a:t>Solina</a:t>
            </a:r>
            <a:r>
              <a:rPr lang="en-US" sz="1600" cap="small" spc="400" dirty="0">
                <a:solidFill>
                  <a:prstClr val="black"/>
                </a:solidFill>
                <a:latin typeface="Tw Cen MT" pitchFamily="34" charset="0"/>
                <a:cs typeface="Arial" charset="0"/>
              </a:rPr>
              <a:t> </a:t>
            </a:r>
            <a:r>
              <a:rPr lang="en-US" sz="1600" cap="small" spc="400" dirty="0" err="1">
                <a:solidFill>
                  <a:prstClr val="black"/>
                </a:solidFill>
                <a:latin typeface="Tw Cen MT" pitchFamily="34" charset="0"/>
                <a:cs typeface="Arial" charset="0"/>
              </a:rPr>
              <a:t>Lindahl</a:t>
            </a:r>
            <a:endParaRPr lang="en-US" sz="1600" cap="small" spc="400" dirty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684338" y="990600"/>
            <a:ext cx="5775325" cy="4160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371600" y="5486398"/>
            <a:ext cx="7772400" cy="1371601"/>
          </a:xfrm>
          <a:noFill/>
        </p:spPr>
        <p:txBody>
          <a:bodyPr>
            <a:noAutofit/>
          </a:bodyPr>
          <a:lstStyle>
            <a:lvl1pPr algn="r">
              <a:defRPr lang="en-US" sz="4800" kern="1200" dirty="0">
                <a:solidFill>
                  <a:srgbClr val="297B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9B434-0514-41B6-B619-110C0EE4B85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41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76200"/>
            <a:ext cx="13589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14400"/>
          </a:xfrm>
          <a:noFill/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3600" b="1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37D116-587F-479B-AE16-EC77CDAF38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7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938" y="0"/>
            <a:ext cx="91360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>
                <a:solidFill>
                  <a:prstClr val="black"/>
                </a:solidFill>
                <a:latin typeface="Adobe Hebrew" pitchFamily="18" charset="-79"/>
                <a:cs typeface="Adobe Hebrew" pitchFamily="18" charset="-79"/>
              </a:rPr>
              <a:t>MODERN PRINCIPLES </a:t>
            </a:r>
            <a:r>
              <a:rPr lang="en-US" sz="3600" i="1">
                <a:solidFill>
                  <a:prstClr val="black"/>
                </a:solidFill>
                <a:latin typeface="Adobe Garamond Pro" pitchFamily="18" charset="0"/>
                <a:cs typeface="Adobe Hebrew" pitchFamily="18" charset="-79"/>
              </a:rPr>
              <a:t>of</a:t>
            </a:r>
            <a:r>
              <a:rPr lang="en-US" sz="3600" b="1">
                <a:solidFill>
                  <a:prstClr val="black"/>
                </a:solidFill>
                <a:latin typeface="Adobe Hebrew" pitchFamily="18" charset="-79"/>
                <a:cs typeface="Adobe Hebrew" pitchFamily="18" charset="-79"/>
              </a:rPr>
              <a:t>  ECONOMICS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215968"/>
                </a:solidFill>
                <a:latin typeface="Adobe Caslon Pro Bold" pitchFamily="18" charset="0"/>
                <a:ea typeface="Adobe Fangsong Std R" pitchFamily="18" charset="-128"/>
                <a:cs typeface="Adobe Hebrew" pitchFamily="18" charset="-79"/>
              </a:rPr>
              <a:t>Tyler Cowen                                               Alex Tabarrok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287F1-F1A1-44AC-956C-9BFBB9124E7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38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18C9-088F-451B-A1FE-BB24A96FBB0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81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32"/>
            <a:ext cx="9144000" cy="904068"/>
          </a:xfrm>
          <a:solidFill>
            <a:srgbClr val="BDB689">
              <a:alpha val="27843"/>
            </a:srgb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14600" y="6629400"/>
            <a:ext cx="4114800" cy="228600"/>
          </a:xfrm>
        </p:spPr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Copyright 2012 Worth Publishers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13F3-5354-4D01-B1B6-AA92A51DE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2DE238-8C7F-4781-A033-FD1F0C1823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4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solidFill>
            <a:schemeClr val="bg1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solidFill>
            <a:schemeClr val="bg1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38400" y="6569075"/>
            <a:ext cx="4267200" cy="2889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Copyright 2012 Worth Publishers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69234-EDF9-4207-8A29-45862F42AC0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34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Copyright 2012 Worth Publishers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31EF5-CBAE-4A3E-A602-6CF22F1D2CA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21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944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See the </a:t>
            </a:r>
            <a:r>
              <a:rPr lang="en-US" sz="5400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invisible</a:t>
            </a: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 hand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944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See the </a:t>
            </a:r>
            <a:r>
              <a:rPr lang="en-US" sz="5400" b="1" cap="all" dirty="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invisible</a:t>
            </a: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 hand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© 2010 Worth Publishers Modern principles: microeconomics Cowen and Tabarrok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20A4E-20C4-4B16-AD15-68EBF27336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406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AD3D6-0B6C-468F-AEE8-9F89F2B325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4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990600" cy="110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52451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31750"/>
            <a:ext cx="8153400" cy="946150"/>
          </a:xfrm>
          <a:noFill/>
        </p:spPr>
        <p:txBody>
          <a:bodyPr/>
          <a:lstStyle>
            <a:lvl1pPr algn="l">
              <a:defRPr sz="4000" baseline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00800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24B0C-B3D7-4B65-AA2B-FC0AC50086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2404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944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See the </a:t>
            </a:r>
            <a:r>
              <a:rPr lang="en-US" sz="5400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invisible</a:t>
            </a: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 hand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944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See the </a:t>
            </a:r>
            <a:r>
              <a:rPr lang="en-US" sz="5400" b="1" cap="all" dirty="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invisible</a:t>
            </a: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 hand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4E965-5F45-4874-ACB8-0543622879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10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32"/>
            <a:ext cx="9144000" cy="904068"/>
          </a:xfrm>
          <a:solidFill>
            <a:srgbClr val="BDB689">
              <a:alpha val="27843"/>
            </a:srgb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14600" y="6629400"/>
            <a:ext cx="4114800" cy="228600"/>
          </a:xfrm>
        </p:spPr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07110-E692-4A4F-94F5-003DAAFAD7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12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32"/>
            <a:ext cx="9144000" cy="904068"/>
          </a:xfrm>
          <a:solidFill>
            <a:srgbClr val="BDB689">
              <a:alpha val="27843"/>
            </a:srgb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14600" y="6629400"/>
            <a:ext cx="4114800" cy="228600"/>
          </a:xfrm>
        </p:spPr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Copyright 2012 Worth Publishers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13F3-5354-4D01-B1B6-AA92A51DE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04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solidFill>
            <a:schemeClr val="bg1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solidFill>
            <a:schemeClr val="bg1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38400" y="6569075"/>
            <a:ext cx="4267200" cy="2889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Copyright 2012 Worth Publishers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69234-EDF9-4207-8A29-45862F42AC0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77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Copyright 2012 Worth Publishers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31EF5-CBAE-4A3E-A602-6CF22F1D2CA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9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FC666-8B1D-40BD-841B-5B5C9F551C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944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See the </a:t>
            </a:r>
            <a:r>
              <a:rPr lang="en-US" sz="5400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invisible</a:t>
            </a: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 hand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944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See the </a:t>
            </a:r>
            <a:r>
              <a:rPr lang="en-US" sz="5400" b="1" cap="all" dirty="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invisible</a:t>
            </a:r>
            <a:r>
              <a:rPr lang="en-US" sz="5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ial" charset="0"/>
              </a:rPr>
              <a:t> hand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© 2010 Worth Publishers Modern principles: microeconomics Cowen and Tabarrok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20A4E-20C4-4B16-AD15-68EBF27336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546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AD3D6-0B6C-468F-AEE8-9F89F2B325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1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latin typeface="Century Gothic" pitchFamily="34" charset="0"/>
              </a:defRPr>
            </a:lvl1pPr>
            <a:lvl2pPr marL="1200150" indent="-742950">
              <a:buFont typeface="+mj-lt"/>
              <a:buAutoNum type="alphaLcParenR"/>
              <a:defRPr sz="3600" baseline="0">
                <a:latin typeface="Century Gothic" pitchFamily="34" charset="0"/>
              </a:defRPr>
            </a:lvl2pPr>
            <a:lvl3pPr marL="1428750" indent="-514350">
              <a:buFont typeface="+mj-lt"/>
              <a:buAutoNum type="alphaLcParenR"/>
              <a:defRPr sz="3200" baseline="0">
                <a:latin typeface="Century Gothic" pitchFamily="34" charset="0"/>
              </a:defRPr>
            </a:lvl3pPr>
            <a:lvl4pPr marL="1885950" indent="-514350">
              <a:buFont typeface="+mj-lt"/>
              <a:buAutoNum type="alphaLcParenR"/>
              <a:defRPr sz="2800" baseline="0">
                <a:latin typeface="Century Gothic" pitchFamily="34" charset="0"/>
              </a:defRPr>
            </a:lvl4pPr>
            <a:lvl5pPr marL="2343150" indent="-514350">
              <a:buFont typeface="+mj-lt"/>
              <a:buAutoNum type="alphaLcParenR"/>
              <a:defRPr sz="2800" baseline="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629400"/>
            <a:ext cx="7239000" cy="212725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28844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2019300"/>
            <a:ext cx="3086100" cy="3573463"/>
          </a:xfrm>
        </p:spPr>
        <p:txBody>
          <a:bodyPr/>
          <a:lstStyle>
            <a:lvl1pPr>
              <a:defRPr sz="2800">
                <a:latin typeface="Century Gothic" pitchFamily="34" charset="0"/>
              </a:defRPr>
            </a:lvl1pPr>
            <a:lvl2pPr>
              <a:defRPr sz="2400">
                <a:latin typeface="Century Gothic" pitchFamily="34" charset="0"/>
              </a:defRPr>
            </a:lvl2pPr>
            <a:lvl3pPr>
              <a:defRPr sz="2000">
                <a:latin typeface="Century Gothic" pitchFamily="34" charset="0"/>
              </a:defRPr>
            </a:lvl3pPr>
            <a:lvl4pPr>
              <a:defRPr sz="1800">
                <a:latin typeface="Century Gothic" pitchFamily="34" charset="0"/>
              </a:defRPr>
            </a:lvl4pPr>
            <a:lvl5pPr>
              <a:defRPr sz="18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5867400" cy="4983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>
                <a:latin typeface="Century Gothic" pitchFamily="34" charset="0"/>
              </a:defRPr>
            </a:lvl1pPr>
            <a:lvl2pPr marL="971550" indent="-514350">
              <a:buFont typeface="+mj-lt"/>
              <a:buAutoNum type="alphaLcParenR"/>
              <a:defRPr sz="2800">
                <a:latin typeface="Century Gothic" pitchFamily="34" charset="0"/>
              </a:defRPr>
            </a:lvl2pPr>
            <a:lvl3pPr marL="1371600" indent="-457200">
              <a:buFont typeface="+mj-lt"/>
              <a:buAutoNum type="alphaLcParenR"/>
              <a:defRPr sz="2400">
                <a:latin typeface="Century Gothic" pitchFamily="34" charset="0"/>
              </a:defRPr>
            </a:lvl3pPr>
            <a:lvl4pPr marL="1828800" indent="-457200">
              <a:buFont typeface="+mj-lt"/>
              <a:buAutoNum type="alphaLcParenR"/>
              <a:defRPr sz="2000">
                <a:latin typeface="Century Gothic" pitchFamily="34" charset="0"/>
              </a:defRPr>
            </a:lvl4pPr>
            <a:lvl5pPr marL="2286000" indent="-457200">
              <a:buFont typeface="+mj-lt"/>
              <a:buAutoNum type="alphaLcParenR"/>
              <a:defRPr sz="20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629400"/>
            <a:ext cx="7315200" cy="212725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97211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latin typeface="Century Gothic" pitchFamily="34" charset="0"/>
              </a:defRPr>
            </a:lvl1pPr>
            <a:lvl2pPr marL="1200150" indent="-742950">
              <a:buFont typeface="+mj-lt"/>
              <a:buAutoNum type="alphaLcParenR"/>
              <a:defRPr sz="3600" baseline="0">
                <a:latin typeface="Century Gothic" pitchFamily="34" charset="0"/>
              </a:defRPr>
            </a:lvl2pPr>
            <a:lvl3pPr marL="1428750" indent="-514350">
              <a:buFont typeface="+mj-lt"/>
              <a:buAutoNum type="alphaLcParenR"/>
              <a:defRPr sz="3200" baseline="0">
                <a:latin typeface="Century Gothic" pitchFamily="34" charset="0"/>
              </a:defRPr>
            </a:lvl3pPr>
            <a:lvl4pPr marL="1885950" indent="-514350">
              <a:buFont typeface="+mj-lt"/>
              <a:buAutoNum type="alphaLcParenR"/>
              <a:defRPr sz="2800" baseline="0">
                <a:latin typeface="Century Gothic" pitchFamily="34" charset="0"/>
              </a:defRPr>
            </a:lvl4pPr>
            <a:lvl5pPr marL="2343150" indent="-514350">
              <a:buFont typeface="+mj-lt"/>
              <a:buAutoNum type="alphaLcParenR"/>
              <a:defRPr sz="2800" baseline="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629400"/>
            <a:ext cx="7239000" cy="212725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2726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2019300"/>
            <a:ext cx="3086100" cy="3573463"/>
          </a:xfrm>
        </p:spPr>
        <p:txBody>
          <a:bodyPr/>
          <a:lstStyle>
            <a:lvl1pPr>
              <a:defRPr sz="2800">
                <a:latin typeface="Century Gothic" pitchFamily="34" charset="0"/>
              </a:defRPr>
            </a:lvl1pPr>
            <a:lvl2pPr>
              <a:defRPr sz="2400">
                <a:latin typeface="Century Gothic" pitchFamily="34" charset="0"/>
              </a:defRPr>
            </a:lvl2pPr>
            <a:lvl3pPr>
              <a:defRPr sz="2000">
                <a:latin typeface="Century Gothic" pitchFamily="34" charset="0"/>
              </a:defRPr>
            </a:lvl3pPr>
            <a:lvl4pPr>
              <a:defRPr sz="1800">
                <a:latin typeface="Century Gothic" pitchFamily="34" charset="0"/>
              </a:defRPr>
            </a:lvl4pPr>
            <a:lvl5pPr>
              <a:defRPr sz="18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5867400" cy="4983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>
                <a:latin typeface="Century Gothic" pitchFamily="34" charset="0"/>
              </a:defRPr>
            </a:lvl1pPr>
            <a:lvl2pPr marL="971550" indent="-514350">
              <a:buFont typeface="+mj-lt"/>
              <a:buAutoNum type="alphaLcParenR"/>
              <a:defRPr sz="2800">
                <a:latin typeface="Century Gothic" pitchFamily="34" charset="0"/>
              </a:defRPr>
            </a:lvl2pPr>
            <a:lvl3pPr marL="1371600" indent="-457200">
              <a:buFont typeface="+mj-lt"/>
              <a:buAutoNum type="alphaLcParenR"/>
              <a:defRPr sz="2400">
                <a:latin typeface="Century Gothic" pitchFamily="34" charset="0"/>
              </a:defRPr>
            </a:lvl3pPr>
            <a:lvl4pPr marL="1828800" indent="-457200">
              <a:buFont typeface="+mj-lt"/>
              <a:buAutoNum type="alphaLcParenR"/>
              <a:defRPr sz="2000">
                <a:latin typeface="Century Gothic" pitchFamily="34" charset="0"/>
              </a:defRPr>
            </a:lvl4pPr>
            <a:lvl5pPr marL="2286000" indent="-457200">
              <a:buFont typeface="+mj-lt"/>
              <a:buAutoNum type="alphaLcParenR"/>
              <a:defRPr sz="20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629400"/>
            <a:ext cx="7315200" cy="212725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9293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0319E0-6290-4384-B3DE-9F0566BE8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51D35-54BA-40C1-A8F1-8940B7261C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2CC17-46FF-4ACA-8EAF-299E24A32F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AE26EA-5162-47AA-BF78-BB3D43A764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E03CCC-A002-4142-942E-39BD6A6526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FEEAE3-A0CE-42F4-B197-D6EBE5EC9C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7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319069AB-DEB9-48DF-8D3E-1EC50B78DBF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fld id="{CACA5366-FA88-40D4-B1B5-3A04DB775278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fld id="{01457B7F-0128-4F23-869A-D7339A30D854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113"/>
            <a:ext cx="9144000" cy="9032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9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915988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Copyright 2012 Worth Publishers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6200" y="6611938"/>
            <a:ext cx="10668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small" spc="4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Back to </a:t>
            </a:r>
          </a:p>
        </p:txBody>
      </p:sp>
      <p:pic>
        <p:nvPicPr>
          <p:cNvPr id="11273" name="Picture 3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530975"/>
            <a:ext cx="487362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02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297B5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297B5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297B5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297B5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297B5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215968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215968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215968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215968"/>
          </a:solidFill>
          <a:latin typeface="Century Gothic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fontAlgn="base">
        <a:spcBef>
          <a:spcPct val="20000"/>
        </a:spcBef>
        <a:spcAft>
          <a:spcPct val="0"/>
        </a:spcAft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fontAlgn="base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fontAlgn="base">
        <a:spcBef>
          <a:spcPct val="20000"/>
        </a:spcBef>
        <a:spcAft>
          <a:spcPct val="0"/>
        </a:spcAf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fontAlgn="base">
        <a:spcBef>
          <a:spcPct val="20000"/>
        </a:spcBef>
        <a:spcAft>
          <a:spcPct val="0"/>
        </a:spcAf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cap="small" spc="400" baseline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hangingPunct="1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2012 Worth Publishers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A7C394FA-CDF0-42BB-87E1-DF0702147ED2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3200" b="1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457200" algn="l" rtl="0" fontAlgn="base">
        <a:spcBef>
          <a:spcPct val="20000"/>
        </a:spcBef>
        <a:spcAft>
          <a:spcPct val="0"/>
        </a:spcAft>
        <a:defRPr sz="2800" b="1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914400" algn="l" rtl="0" fontAlgn="base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371600" algn="l" rtl="0" fontAlgn="base">
        <a:spcBef>
          <a:spcPct val="20000"/>
        </a:spcBef>
        <a:spcAft>
          <a:spcPct val="0"/>
        </a:spcAft>
        <a:defRPr sz="2000" b="1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1828800" algn="l" rtl="0" fontAlgn="base">
        <a:spcBef>
          <a:spcPct val="20000"/>
        </a:spcBef>
        <a:spcAft>
          <a:spcPct val="0"/>
        </a:spcAft>
        <a:defRPr sz="2000" b="1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fld id="{01457B7F-0128-4F23-869A-D7339A30D854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113"/>
            <a:ext cx="9144000" cy="9032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9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915988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Copyright 2012 Worth Publishers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6200" y="6611938"/>
            <a:ext cx="10668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small" spc="4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Back to </a:t>
            </a:r>
          </a:p>
        </p:txBody>
      </p:sp>
      <p:pic>
        <p:nvPicPr>
          <p:cNvPr id="11273" name="Picture 3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530975"/>
            <a:ext cx="487362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7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297B5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297B5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297B5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297B5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297B5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215968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215968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215968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215968"/>
          </a:solidFill>
          <a:latin typeface="Century Gothic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fontAlgn="base">
        <a:spcBef>
          <a:spcPct val="20000"/>
        </a:spcBef>
        <a:spcAft>
          <a:spcPct val="0"/>
        </a:spcAft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fontAlgn="base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fontAlgn="base">
        <a:spcBef>
          <a:spcPct val="20000"/>
        </a:spcBef>
        <a:spcAft>
          <a:spcPct val="0"/>
        </a:spcAf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fontAlgn="base">
        <a:spcBef>
          <a:spcPct val="20000"/>
        </a:spcBef>
        <a:spcAft>
          <a:spcPct val="0"/>
        </a:spcAf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0" y="0"/>
            <a:ext cx="3124200" cy="14065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60" dirty="0">
                <a:ln w="9000" cmpd="sng">
                  <a:noFill/>
                  <a:prstDash val="solid"/>
                </a:ln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Century Gothic" pitchFamily="34" charset="0"/>
                <a:cs typeface="Courier New" pitchFamily="49" charset="0"/>
              </a:rPr>
              <a:t>Try it!</a:t>
            </a:r>
          </a:p>
        </p:txBody>
      </p:sp>
      <p:pic>
        <p:nvPicPr>
          <p:cNvPr id="1027" name="Picture 11" descr="Pencil_81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3" y="0"/>
            <a:ext cx="33734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83038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i="0" cap="small" spc="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 i="1" kern="1200">
          <a:noFill/>
          <a:latin typeface="Century Gothic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0" y="0"/>
            <a:ext cx="3124200" cy="14065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60" dirty="0">
                <a:ln w="9000" cmpd="sng">
                  <a:noFill/>
                  <a:prstDash val="solid"/>
                </a:ln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Century Gothic" pitchFamily="34" charset="0"/>
                <a:cs typeface="Courier New" pitchFamily="49" charset="0"/>
              </a:rPr>
              <a:t>Try it!</a:t>
            </a:r>
          </a:p>
        </p:txBody>
      </p:sp>
      <p:pic>
        <p:nvPicPr>
          <p:cNvPr id="1027" name="Picture 11" descr="Pencil_81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3" y="0"/>
            <a:ext cx="33734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83038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i="0" cap="small" spc="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 i="1" kern="1200">
          <a:noFill/>
          <a:latin typeface="Century Gothic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 kern="1200" spc="100">
          <a:solidFill>
            <a:schemeClr val="tx1"/>
          </a:solidFill>
          <a:latin typeface="Century Gothic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Externalities, Environmental Policy, and Public Goods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67" name="Straight Arrow Connector 4"/>
          <p:cNvCxnSpPr>
            <a:cxnSpLocks noChangeShapeType="1"/>
          </p:cNvCxnSpPr>
          <p:nvPr/>
        </p:nvCxnSpPr>
        <p:spPr bwMode="auto">
          <a:xfrm rot="5400000" flipH="1" flipV="1">
            <a:off x="-151606" y="3580606"/>
            <a:ext cx="44196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868" name="Straight Arrow Connector 6"/>
          <p:cNvCxnSpPr>
            <a:cxnSpLocks noChangeShapeType="1"/>
          </p:cNvCxnSpPr>
          <p:nvPr/>
        </p:nvCxnSpPr>
        <p:spPr bwMode="auto">
          <a:xfrm>
            <a:off x="2057400" y="5791200"/>
            <a:ext cx="5638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431984" y="1099586"/>
            <a:ext cx="1295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Price </a:t>
            </a:r>
            <a:r>
              <a:rPr lang="en-US" b="1" dirty="0" smtClean="0"/>
              <a:t>of a College Education</a:t>
            </a:r>
            <a:endParaRPr lang="en-US" b="1" dirty="0"/>
          </a:p>
        </p:txBody>
      </p:sp>
      <p:sp>
        <p:nvSpPr>
          <p:cNvPr id="36870" name="TextBox 8"/>
          <p:cNvSpPr txBox="1">
            <a:spLocks noChangeArrowheads="1"/>
          </p:cNvSpPr>
          <p:nvPr/>
        </p:nvSpPr>
        <p:spPr bwMode="auto">
          <a:xfrm>
            <a:off x="6629400" y="5913566"/>
            <a:ext cx="2362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Quantity of College Educations</a:t>
            </a:r>
            <a:endParaRPr lang="en-US" b="1" dirty="0"/>
          </a:p>
        </p:txBody>
      </p:sp>
      <p:cxnSp>
        <p:nvCxnSpPr>
          <p:cNvPr id="36873" name="Straight Connector 10"/>
          <p:cNvCxnSpPr>
            <a:cxnSpLocks noChangeShapeType="1"/>
          </p:cNvCxnSpPr>
          <p:nvPr/>
        </p:nvCxnSpPr>
        <p:spPr bwMode="auto">
          <a:xfrm flipV="1">
            <a:off x="2641341" y="2209800"/>
            <a:ext cx="3988059" cy="301796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4" name="Straight Connector 12"/>
          <p:cNvCxnSpPr>
            <a:cxnSpLocks noChangeShapeType="1"/>
          </p:cNvCxnSpPr>
          <p:nvPr/>
        </p:nvCxnSpPr>
        <p:spPr bwMode="auto">
          <a:xfrm>
            <a:off x="2440199" y="2103007"/>
            <a:ext cx="4280535" cy="29587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5" name="TextBox 13"/>
          <p:cNvSpPr txBox="1">
            <a:spLocks noChangeArrowheads="1"/>
          </p:cNvSpPr>
          <p:nvPr/>
        </p:nvSpPr>
        <p:spPr bwMode="auto">
          <a:xfrm>
            <a:off x="6720733" y="1859395"/>
            <a:ext cx="1685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Supply (MPC)</a:t>
            </a:r>
            <a:endParaRPr lang="en-US" b="1" dirty="0"/>
          </a:p>
        </p:txBody>
      </p:sp>
      <p:sp>
        <p:nvSpPr>
          <p:cNvPr id="36876" name="TextBox 14"/>
          <p:cNvSpPr txBox="1">
            <a:spLocks noChangeArrowheads="1"/>
          </p:cNvSpPr>
          <p:nvPr/>
        </p:nvSpPr>
        <p:spPr bwMode="auto">
          <a:xfrm>
            <a:off x="6835443" y="4953000"/>
            <a:ext cx="1826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Demand (MPB)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734728" y="3678872"/>
            <a:ext cx="0" cy="2112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058989" y="3678872"/>
            <a:ext cx="2694967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1096694" y="3494206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P</a:t>
            </a:r>
            <a:r>
              <a:rPr lang="en-US" b="1" baseline="-25000" dirty="0" err="1" smtClean="0"/>
              <a:t>Market</a:t>
            </a:r>
            <a:endParaRPr lang="en-US" b="1" dirty="0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4572000" y="5867400"/>
            <a:ext cx="85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Q</a:t>
            </a:r>
            <a:r>
              <a:rPr lang="en-US" b="1" baseline="-25000" dirty="0" err="1" smtClean="0"/>
              <a:t>Market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31765" y="32262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4" name="Rectangle 9"/>
          <p:cNvSpPr txBox="1">
            <a:spLocks noChangeArrowheads="1"/>
          </p:cNvSpPr>
          <p:nvPr/>
        </p:nvSpPr>
        <p:spPr bwMode="auto">
          <a:xfrm>
            <a:off x="550348" y="533400"/>
            <a:ext cx="84072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sz="2000" dirty="0"/>
              <a:t>How a </a:t>
            </a:r>
            <a:r>
              <a:rPr lang="en-US" sz="2000" dirty="0" smtClean="0"/>
              <a:t>Positive Consumption </a:t>
            </a:r>
            <a:r>
              <a:rPr lang="en-US" sz="2000" dirty="0"/>
              <a:t>Externality </a:t>
            </a:r>
            <a:r>
              <a:rPr lang="en-US" sz="2000" dirty="0" smtClean="0"/>
              <a:t>Reduces </a:t>
            </a:r>
            <a:r>
              <a:rPr lang="en-US" sz="2000" dirty="0"/>
              <a:t>Economic </a:t>
            </a:r>
            <a:r>
              <a:rPr lang="en-US" sz="2000" dirty="0" smtClean="0"/>
              <a:t>Efficiency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21524" y="1268863"/>
            <a:ext cx="247316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Market Equilibrium equates MPB with MPC.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217627" y="1842956"/>
            <a:ext cx="354373" cy="13832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24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MS PGothic" pitchFamily="34" charset="-128"/>
                <a:cs typeface="Arial" charset="0"/>
              </a:rPr>
              <a:t>When consumers and producers ignore external 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benefits</a:t>
            </a:r>
            <a:r>
              <a:rPr lang="en-US" sz="2400" dirty="0">
                <a:ea typeface="MS PGothic" pitchFamily="34" charset="-128"/>
                <a:cs typeface="Arial" charset="0"/>
              </a:rPr>
              <a:t>, </a:t>
            </a:r>
            <a:r>
              <a:rPr lang="en-US" sz="2400" i="1" dirty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they base their decisions on private costs only</a:t>
            </a:r>
            <a:r>
              <a:rPr lang="en-US" sz="2400" i="1" dirty="0" smtClean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2400" i="1" dirty="0">
              <a:solidFill>
                <a:srgbClr val="009900"/>
              </a:solidFill>
              <a:ea typeface="MS PGothic" pitchFamily="34" charset="-128"/>
              <a:cs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ea typeface="MS PGothic" pitchFamily="34" charset="-128"/>
                <a:cs typeface="Arial" charset="0"/>
              </a:rPr>
              <a:t>Benefits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 </a:t>
            </a:r>
            <a:r>
              <a:rPr lang="en-US" sz="2400" dirty="0">
                <a:ea typeface="MS PGothic" pitchFamily="34" charset="-128"/>
                <a:cs typeface="Arial" charset="0"/>
              </a:rPr>
              <a:t>are underestimated, and the </a:t>
            </a:r>
            <a:r>
              <a:rPr lang="en-US" sz="2400" i="1" dirty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market Q is </a:t>
            </a:r>
            <a:r>
              <a:rPr lang="en-US" sz="2400" i="1" dirty="0" smtClean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_________________ </a:t>
            </a:r>
            <a:r>
              <a:rPr lang="en-US" sz="2400" i="1" dirty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the socially efficient Q.</a:t>
            </a:r>
          </a:p>
          <a:p>
            <a:pPr marL="457200" lvl="1" indent="0">
              <a:buNone/>
            </a:pPr>
            <a:endParaRPr lang="en-US" sz="2400" dirty="0" smtClean="0">
              <a:ea typeface="MS PGothic" pitchFamily="34" charset="-128"/>
              <a:cs typeface="Arial" charset="0"/>
            </a:endParaRPr>
          </a:p>
          <a:p>
            <a:pPr marL="57150" indent="0">
              <a:buNone/>
            </a:pPr>
            <a:r>
              <a:rPr lang="en-US" sz="2400" dirty="0" smtClean="0">
                <a:ea typeface="MS PGothic" pitchFamily="34" charset="-128"/>
                <a:cs typeface="Arial" charset="0"/>
              </a:rPr>
              <a:t>At </a:t>
            </a:r>
            <a:r>
              <a:rPr lang="en-US" sz="2400" dirty="0">
                <a:ea typeface="MS PGothic" pitchFamily="34" charset="-128"/>
                <a:cs typeface="Arial" charset="0"/>
              </a:rPr>
              <a:t>the 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market </a:t>
            </a:r>
            <a:r>
              <a:rPr lang="en-US" sz="2400" dirty="0">
                <a:ea typeface="MS PGothic" pitchFamily="34" charset="-128"/>
                <a:cs typeface="Arial" charset="0"/>
              </a:rPr>
              <a:t>level of output, 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marginal costs (to society) 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______________ 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the marginal </a:t>
            </a:r>
            <a:r>
              <a:rPr lang="en-US" sz="2400" dirty="0">
                <a:ea typeface="MS PGothic" pitchFamily="34" charset="-128"/>
                <a:cs typeface="Arial" charset="0"/>
              </a:rPr>
              <a:t>benefits to buyers.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rgbClr val="C00000"/>
              </a:solidFill>
              <a:ea typeface="MS PGothic" pitchFamily="34" charset="-128"/>
              <a:cs typeface="Arial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C00000"/>
              </a:solidFill>
              <a:ea typeface="MS PGothic" pitchFamily="34" charset="-128"/>
              <a:cs typeface="Arial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C00000"/>
                </a:solidFill>
                <a:ea typeface="MS PGothic" pitchFamily="34" charset="-128"/>
                <a:cs typeface="Arial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ea typeface="MS PGothic" pitchFamily="34" charset="-128"/>
                <a:cs typeface="Arial" charset="0"/>
              </a:rPr>
              <a:t>deadweight loss emerges, reducing social surplus.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1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existence of externalities is one of the sources of </a:t>
            </a:r>
            <a:r>
              <a:rPr lang="en-US" sz="2000" i="1" dirty="0" smtClean="0">
                <a:solidFill>
                  <a:srgbClr val="0000FF"/>
                </a:solidFill>
              </a:rPr>
              <a:t>market failure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Market </a:t>
            </a:r>
            <a:r>
              <a:rPr lang="en-US" sz="2000" b="1" dirty="0" smtClean="0"/>
              <a:t>failure:</a:t>
            </a:r>
            <a:r>
              <a:rPr lang="en-US" sz="2000" dirty="0" smtClean="0"/>
              <a:t>  </a:t>
            </a:r>
            <a:r>
              <a:rPr lang="en-US" sz="2000" dirty="0"/>
              <a:t>A situation in which the market fails to produce the efficient level of output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causes externalities?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Property </a:t>
            </a:r>
            <a:r>
              <a:rPr lang="en-US" sz="2000" b="1" dirty="0"/>
              <a:t>rights</a:t>
            </a:r>
            <a:r>
              <a:rPr lang="en-US" sz="2000" dirty="0"/>
              <a:t>  The rights individuals or businesses have to the exclusive use of their property, including the right to buy or sell it.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2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Example of well-defined, enforced property rights: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 of property rights which are not well-defined: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17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u="sng" dirty="0" smtClean="0"/>
              <a:t>Possible solutions to externality problems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Establish property rights </a:t>
            </a:r>
            <a:r>
              <a:rPr lang="en-US" sz="2000" dirty="0" smtClean="0"/>
              <a:t>and let the affected parties bargain and trade with one another.  </a:t>
            </a:r>
            <a:r>
              <a:rPr lang="en-US" sz="2000" dirty="0" smtClean="0">
                <a:solidFill>
                  <a:srgbClr val="FF0000"/>
                </a:solidFill>
              </a:rPr>
              <a:t>“</a:t>
            </a:r>
            <a:r>
              <a:rPr lang="en-US" sz="2000" dirty="0" err="1" smtClean="0">
                <a:solidFill>
                  <a:srgbClr val="FF0000"/>
                </a:solidFill>
              </a:rPr>
              <a:t>Coase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Theorem”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err="1" smtClean="0"/>
              <a:t>Pigovian</a:t>
            </a:r>
            <a:r>
              <a:rPr lang="en-US" sz="2000" b="1" dirty="0" smtClean="0"/>
              <a:t> taxes and subsidies (named for economist A.C. </a:t>
            </a:r>
            <a:r>
              <a:rPr lang="en-US" sz="2000" b="1" dirty="0" err="1" smtClean="0"/>
              <a:t>Pigou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2000" dirty="0" smtClean="0"/>
              <a:t>Negative Externalities</a:t>
            </a:r>
          </a:p>
          <a:p>
            <a:pPr lvl="2"/>
            <a:r>
              <a:rPr lang="en-US" sz="2000" dirty="0" smtClean="0"/>
              <a:t>E.g.  Negative Production Externality?  </a:t>
            </a:r>
            <a:r>
              <a:rPr lang="en-US" sz="2000" dirty="0" smtClean="0">
                <a:solidFill>
                  <a:srgbClr val="FF0000"/>
                </a:solidFill>
              </a:rPr>
              <a:t>Tax</a:t>
            </a:r>
            <a:r>
              <a:rPr lang="en-US" sz="2000" dirty="0" smtClean="0"/>
              <a:t> the production of the good/activity in question.  This makes the generator of the externality feel the costs they impose on bystanders.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Positive Externalities</a:t>
            </a:r>
          </a:p>
          <a:p>
            <a:pPr lvl="2"/>
            <a:r>
              <a:rPr lang="en-US" sz="2000" dirty="0"/>
              <a:t>E.g.  </a:t>
            </a:r>
            <a:r>
              <a:rPr lang="en-US" sz="2000" dirty="0" smtClean="0"/>
              <a:t>Positive Consumption </a:t>
            </a:r>
            <a:r>
              <a:rPr lang="en-US" sz="2000" dirty="0"/>
              <a:t>Externality?  </a:t>
            </a:r>
            <a:r>
              <a:rPr lang="en-US" sz="2000" dirty="0" smtClean="0">
                <a:solidFill>
                  <a:srgbClr val="FF0000"/>
                </a:solidFill>
              </a:rPr>
              <a:t>Subsidize</a:t>
            </a:r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dirty="0" smtClean="0"/>
              <a:t>consumption of </a:t>
            </a:r>
            <a:r>
              <a:rPr lang="en-US" sz="2000" dirty="0"/>
              <a:t>the good/activity in question.  This </a:t>
            </a:r>
            <a:r>
              <a:rPr lang="en-US" sz="2000" dirty="0" smtClean="0"/>
              <a:t>allows the </a:t>
            </a:r>
            <a:r>
              <a:rPr lang="en-US" sz="2000" dirty="0" smtClean="0"/>
              <a:t>consumer to capture some of the benefits that they bring to bystanders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93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u="sng" dirty="0"/>
              <a:t>Possible solutions to externality </a:t>
            </a:r>
            <a:r>
              <a:rPr lang="en-US" sz="2000" u="sng" dirty="0" smtClean="0"/>
              <a:t>problems (cont.)</a:t>
            </a:r>
            <a:endParaRPr lang="en-US" sz="2000" u="sng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Command-and-control approaches</a:t>
            </a:r>
            <a:r>
              <a:rPr lang="en-US" sz="2000" dirty="0" smtClean="0"/>
              <a:t> involve the government setting limits on the amount of pollution firms are allowed to emit or requirements that firms install specific pollution control devices.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Cap-and-trade systems</a:t>
            </a:r>
            <a:r>
              <a:rPr lang="en-US" sz="2000" dirty="0" smtClean="0"/>
              <a:t> involve the government </a:t>
            </a:r>
            <a:r>
              <a:rPr lang="en-US" sz="2000" u="sng" dirty="0" smtClean="0"/>
              <a:t>limiting the amount of pollution allowed</a:t>
            </a:r>
            <a:r>
              <a:rPr lang="en-US" sz="2000" dirty="0" smtClean="0"/>
              <a:t> (CAP) and issuing pollution permits for this allowable amount of pollution.  </a:t>
            </a:r>
            <a:r>
              <a:rPr lang="en-US" sz="2000" u="sng" dirty="0" smtClean="0"/>
              <a:t>Polluters can then buy and sell the permits from one another</a:t>
            </a:r>
            <a:r>
              <a:rPr lang="en-US" sz="2000" dirty="0"/>
              <a:t> </a:t>
            </a:r>
            <a:r>
              <a:rPr lang="en-US" sz="2000" dirty="0" smtClean="0"/>
              <a:t>(TRADE).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42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 smtClean="0"/>
              <a:t>We have shown that the competitive market outcome is economically efficient.  What does that mean again?</a:t>
            </a:r>
          </a:p>
          <a:p>
            <a:pPr marL="0" indent="0" eaLnBrk="1" hangingPunct="1"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Economic Surplus (Net Social Benefits) is Maximized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None/>
              <a:defRPr/>
            </a:pPr>
            <a:endParaRPr lang="en-US" sz="2000" dirty="0" smtClean="0"/>
          </a:p>
          <a:p>
            <a:pPr marL="0" indent="0" eaLnBrk="1" hangingPunct="1">
              <a:buNone/>
              <a:defRPr/>
            </a:pPr>
            <a:r>
              <a:rPr lang="en-US" sz="2000" dirty="0" smtClean="0"/>
              <a:t>That outcome, however, is true only if the following assumptions are met:</a:t>
            </a:r>
          </a:p>
          <a:p>
            <a:pPr>
              <a:defRPr/>
            </a:pPr>
            <a:r>
              <a:rPr lang="en-US" sz="2000" dirty="0" smtClean="0"/>
              <a:t>Competitive market</a:t>
            </a:r>
          </a:p>
          <a:p>
            <a:pPr marL="0" indent="0"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No externalities of production or consumption</a:t>
            </a:r>
          </a:p>
          <a:p>
            <a:pPr marL="0" indent="0"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>
              <a:defRPr/>
            </a:pPr>
            <a:r>
              <a:rPr lang="en-US" sz="2000" dirty="0" smtClean="0"/>
              <a:t>Perfect information for all involved parties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 marL="0" indent="0" algn="ctr">
              <a:buNone/>
              <a:defRPr/>
            </a:pPr>
            <a:r>
              <a:rPr lang="en-U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 any of these assumptions is not true, then the market outcome will fail to maximize total economic surplus.</a:t>
            </a:r>
          </a:p>
          <a:p>
            <a:pPr>
              <a:defRPr/>
            </a:pPr>
            <a:endParaRPr lang="en-US" sz="2000" dirty="0"/>
          </a:p>
          <a:p>
            <a:pPr marL="0" indent="0" eaLnBrk="1" hangingPunct="1">
              <a:buNone/>
              <a:defRPr/>
            </a:pPr>
            <a:endParaRPr lang="en-US" sz="2000" dirty="0" smtClean="0"/>
          </a:p>
          <a:p>
            <a:pPr marL="0" indent="0" eaLnBrk="1" hangingPunct="1">
              <a:buNone/>
              <a:defRPr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/>
          <a:lstStyle/>
          <a:p>
            <a:pPr algn="ctr"/>
            <a:r>
              <a:rPr lang="en-US" sz="2000" b="1" dirty="0" smtClean="0"/>
              <a:t>Reminder:  The efficiency of the market outcome</a:t>
            </a:r>
            <a:endParaRPr lang="en-US" sz="2000" b="1" dirty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1676400" y="1295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676400" y="5562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46125" y="7985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Price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375525" y="5599113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Quantity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1676400" y="1752600"/>
            <a:ext cx="426720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676400" y="1752600"/>
            <a:ext cx="45720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80125" y="140811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308725" y="5029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H="1">
            <a:off x="1676400" y="3352800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886200" y="3429000"/>
            <a:ext cx="0" cy="2133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1066800" y="32004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733800" y="5638800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if there are costs or benefits that are NOT considered in the market outcome?</a:t>
            </a:r>
          </a:p>
          <a:p>
            <a:pPr marL="0" indent="0">
              <a:buNone/>
            </a:pPr>
            <a:endParaRPr lang="en-US" sz="2000" dirty="0"/>
          </a:p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en-US" sz="2000" b="1" dirty="0" smtClean="0"/>
              <a:t>Externality: </a:t>
            </a:r>
            <a:r>
              <a:rPr lang="en-US" sz="2000" dirty="0" smtClean="0"/>
              <a:t> </a:t>
            </a:r>
            <a:r>
              <a:rPr lang="en-US" sz="2000" dirty="0"/>
              <a:t>A benefit or cost that affects someone who is not directly involved in the production or consumption of a good or service</a:t>
            </a:r>
            <a:r>
              <a:rPr lang="en-US" sz="2000" dirty="0" smtClean="0"/>
              <a:t>.</a:t>
            </a:r>
          </a:p>
          <a:p>
            <a:pPr marL="0" lvl="1" indent="0">
              <a:buClr>
                <a:schemeClr val="bg2"/>
              </a:buClr>
              <a:buSzPct val="75000"/>
              <a:buNone/>
            </a:pPr>
            <a:endParaRPr lang="en-US" sz="2000" dirty="0" smtClean="0"/>
          </a:p>
          <a:p>
            <a:pPr marL="0" lvl="1" indent="0">
              <a:buClr>
                <a:schemeClr val="bg2"/>
              </a:buClr>
              <a:buSzPct val="75000"/>
              <a:buNone/>
            </a:pPr>
            <a:endParaRPr lang="en-US" sz="2000" dirty="0"/>
          </a:p>
          <a:p>
            <a:pPr marL="342900" lvl="1" indent="-342900">
              <a:buClr>
                <a:schemeClr val="bg2"/>
              </a:buClr>
              <a:buSzPct val="75000"/>
            </a:pPr>
            <a:r>
              <a:rPr lang="en-US" sz="2000" dirty="0" smtClean="0"/>
              <a:t>Negative Externalities</a:t>
            </a:r>
          </a:p>
          <a:p>
            <a:pPr marL="742950" lvl="2" indent="-342900">
              <a:buSzPct val="75000"/>
            </a:pPr>
            <a:r>
              <a:rPr lang="en-US" sz="2000" dirty="0" smtClean="0"/>
              <a:t>People not directly involved in the market are ____________ by the market.</a:t>
            </a:r>
          </a:p>
          <a:p>
            <a:pPr marL="342900" lvl="1" indent="-342900">
              <a:buClr>
                <a:schemeClr val="bg2"/>
              </a:buClr>
              <a:buSzPct val="75000"/>
            </a:pPr>
            <a:endParaRPr lang="en-US" sz="2000" dirty="0"/>
          </a:p>
          <a:p>
            <a:pPr marL="342900" lvl="1" indent="-342900">
              <a:buClr>
                <a:schemeClr val="bg2"/>
              </a:buClr>
              <a:buSzPct val="75000"/>
            </a:pPr>
            <a:endParaRPr lang="en-US" sz="2000" dirty="0" smtClean="0"/>
          </a:p>
          <a:p>
            <a:pPr marL="342900" lvl="1" indent="-342900">
              <a:buClr>
                <a:schemeClr val="bg2"/>
              </a:buClr>
              <a:buSzPct val="75000"/>
            </a:pPr>
            <a:r>
              <a:rPr lang="en-US" sz="2000" dirty="0" smtClean="0"/>
              <a:t>Positive Externalities</a:t>
            </a:r>
          </a:p>
          <a:p>
            <a:pPr marL="742950" lvl="2" indent="-342900">
              <a:buSzPct val="75000"/>
            </a:pPr>
            <a:r>
              <a:rPr lang="en-US" sz="2000" dirty="0"/>
              <a:t>People not directly involved in the market are </a:t>
            </a:r>
            <a:r>
              <a:rPr lang="en-US" sz="2000" dirty="0" smtClean="0"/>
              <a:t>_______________ </a:t>
            </a:r>
            <a:r>
              <a:rPr lang="en-US" sz="2000" dirty="0"/>
              <a:t>by the market.</a:t>
            </a:r>
          </a:p>
          <a:p>
            <a:pPr marL="342900" lvl="1" indent="-342900">
              <a:buClr>
                <a:schemeClr val="bg2"/>
              </a:buClr>
              <a:buSzPct val="75000"/>
            </a:pPr>
            <a:endParaRPr lang="en-US" sz="2000" dirty="0" smtClean="0"/>
          </a:p>
          <a:p>
            <a:pPr marL="342900" lvl="1" indent="-342900">
              <a:buClr>
                <a:schemeClr val="bg2"/>
              </a:buClr>
              <a:buSzPct val="75000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29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Externalities can be generated by the production of a good, or by its consumption.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Negative Production Externality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Positive Production Externality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Negative Consumption Externality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Positive Consumption Externality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61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u="sng" dirty="0"/>
              <a:t>“Private costs/benefits” </a:t>
            </a:r>
            <a:r>
              <a:rPr lang="en-US" sz="2000" u="sng" dirty="0" err="1"/>
              <a:t>vs</a:t>
            </a:r>
            <a:r>
              <a:rPr lang="en-US" sz="2000" u="sng" dirty="0"/>
              <a:t> “Social costs/benefits”</a:t>
            </a:r>
            <a:endParaRPr lang="en-US" sz="2000" dirty="0"/>
          </a:p>
          <a:p>
            <a:pPr marL="514350"/>
            <a:r>
              <a:rPr lang="en-US" sz="2000" b="1" dirty="0" smtClean="0"/>
              <a:t>Private </a:t>
            </a:r>
            <a:r>
              <a:rPr lang="en-US" sz="2000" b="1" dirty="0"/>
              <a:t>cost</a:t>
            </a:r>
            <a:r>
              <a:rPr lang="en-US" sz="2000" b="1" i="1" dirty="0"/>
              <a:t>  </a:t>
            </a:r>
            <a:r>
              <a:rPr lang="en-US" sz="2000" dirty="0"/>
              <a:t>The cost borne by the producer of a good or service.</a:t>
            </a:r>
          </a:p>
          <a:p>
            <a:pPr marL="514350"/>
            <a:r>
              <a:rPr lang="en-US" sz="20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</a:t>
            </a:r>
            <a:r>
              <a:rPr lang="en-US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</a:t>
            </a:r>
            <a:r>
              <a:rPr lang="en-US" sz="2000" dirty="0">
                <a:solidFill>
                  <a:srgbClr val="0070C0"/>
                </a:solidFill>
              </a:rPr>
              <a:t>= a cost </a:t>
            </a:r>
            <a:r>
              <a:rPr lang="en-US" sz="2000" dirty="0" smtClean="0">
                <a:solidFill>
                  <a:srgbClr val="0070C0"/>
                </a:solidFill>
              </a:rPr>
              <a:t>felt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by people other than the consumer or the producer trading in the market</a:t>
            </a:r>
          </a:p>
          <a:p>
            <a:pPr marL="514350"/>
            <a:r>
              <a:rPr lang="en-US" sz="2000" b="1" dirty="0" smtClean="0"/>
              <a:t>Social </a:t>
            </a:r>
            <a:r>
              <a:rPr lang="en-US" sz="2000" b="1" dirty="0"/>
              <a:t>cost</a:t>
            </a:r>
            <a:r>
              <a:rPr lang="en-US" sz="2000" b="1" i="1" dirty="0"/>
              <a:t>  </a:t>
            </a:r>
            <a:r>
              <a:rPr lang="en-US" sz="2000" dirty="0"/>
              <a:t>The total cost of producing a good, including both the private cost and any external cost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171450" indent="0">
              <a:buNone/>
            </a:pPr>
            <a:r>
              <a:rPr lang="en-US" sz="2000" dirty="0"/>
              <a:t>We usually think “at the margin”.  Thus we can think of </a:t>
            </a:r>
            <a:r>
              <a:rPr lang="en-US" sz="2000" dirty="0">
                <a:solidFill>
                  <a:srgbClr val="0000FF"/>
                </a:solidFill>
              </a:rPr>
              <a:t>marginal private cost</a:t>
            </a:r>
            <a:r>
              <a:rPr lang="en-US" sz="2000" dirty="0"/>
              <a:t> (MPC), </a:t>
            </a:r>
            <a:r>
              <a:rPr lang="en-US" sz="2000" dirty="0">
                <a:solidFill>
                  <a:srgbClr val="0000FF"/>
                </a:solidFill>
              </a:rPr>
              <a:t>marginal external cost</a:t>
            </a:r>
            <a:r>
              <a:rPr lang="en-US" sz="2000" dirty="0"/>
              <a:t> (MEC), and </a:t>
            </a:r>
            <a:r>
              <a:rPr lang="en-US" sz="2000" dirty="0">
                <a:solidFill>
                  <a:srgbClr val="0000FF"/>
                </a:solidFill>
              </a:rPr>
              <a:t>marginal social cost</a:t>
            </a:r>
            <a:r>
              <a:rPr lang="en-US" sz="2000" dirty="0"/>
              <a:t> (MSC).</a:t>
            </a:r>
          </a:p>
          <a:p>
            <a:pPr marL="171450" indent="0">
              <a:buNone/>
            </a:pPr>
            <a:endParaRPr lang="en-US" sz="2000" dirty="0"/>
          </a:p>
          <a:p>
            <a:r>
              <a:rPr lang="en-US" sz="2000" dirty="0" smtClean="0"/>
              <a:t>If there </a:t>
            </a:r>
            <a:r>
              <a:rPr lang="en-US" sz="2000" u="sng" dirty="0" smtClean="0"/>
              <a:t>are no external costs </a:t>
            </a:r>
            <a:r>
              <a:rPr lang="en-US" sz="2000" dirty="0" smtClean="0"/>
              <a:t>(external costs = </a:t>
            </a:r>
            <a:r>
              <a:rPr lang="en-US" sz="2000" dirty="0"/>
              <a:t>0</a:t>
            </a:r>
            <a:r>
              <a:rPr lang="en-US" sz="2000" dirty="0" smtClean="0"/>
              <a:t>), then</a:t>
            </a:r>
          </a:p>
          <a:p>
            <a:endParaRPr lang="en-US" sz="2000" dirty="0"/>
          </a:p>
          <a:p>
            <a:r>
              <a:rPr lang="en-US" sz="2000" dirty="0" smtClean="0"/>
              <a:t>If there </a:t>
            </a:r>
            <a:r>
              <a:rPr lang="en-US" sz="2000" u="sng" dirty="0" smtClean="0"/>
              <a:t>are external costs </a:t>
            </a:r>
            <a:r>
              <a:rPr lang="en-US" sz="2000" dirty="0" smtClean="0"/>
              <a:t>(external costs &gt; 0), then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Producers consider:                 What matters to society as a whole?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u="sng" dirty="0"/>
              <a:t>“Private costs/benefits” </a:t>
            </a:r>
            <a:r>
              <a:rPr lang="en-US" sz="2000" u="sng" dirty="0" err="1"/>
              <a:t>vs</a:t>
            </a:r>
            <a:r>
              <a:rPr lang="en-US" sz="2000" u="sng" dirty="0"/>
              <a:t> “Social costs/benefits”</a:t>
            </a:r>
            <a:endParaRPr lang="en-US" sz="2000" dirty="0"/>
          </a:p>
          <a:p>
            <a:pPr marL="514350"/>
            <a:r>
              <a:rPr lang="en-US" sz="2000" b="1" dirty="0"/>
              <a:t>Private benefit  </a:t>
            </a:r>
            <a:r>
              <a:rPr lang="en-US" sz="2000" dirty="0"/>
              <a:t>The benefit received by the consumer of a good or service.</a:t>
            </a:r>
          </a:p>
          <a:p>
            <a:pPr marL="514350"/>
            <a:r>
              <a:rPr lang="en-US" sz="20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</a:t>
            </a:r>
            <a:r>
              <a:rPr lang="en-US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 </a:t>
            </a:r>
            <a:r>
              <a:rPr lang="en-US" sz="2000" dirty="0">
                <a:solidFill>
                  <a:srgbClr val="0070C0"/>
                </a:solidFill>
              </a:rPr>
              <a:t>= a benefit </a:t>
            </a:r>
            <a:r>
              <a:rPr lang="en-US" sz="2000" dirty="0" smtClean="0">
                <a:solidFill>
                  <a:srgbClr val="0070C0"/>
                </a:solidFill>
              </a:rPr>
              <a:t>felt by </a:t>
            </a:r>
            <a:r>
              <a:rPr lang="en-US" sz="2000" dirty="0">
                <a:solidFill>
                  <a:srgbClr val="0070C0"/>
                </a:solidFill>
              </a:rPr>
              <a:t>people other than the consumer or the producer trading in the market</a:t>
            </a:r>
          </a:p>
          <a:p>
            <a:pPr marL="514350"/>
            <a:r>
              <a:rPr lang="en-US" sz="2000" b="1" dirty="0" smtClean="0"/>
              <a:t>Social </a:t>
            </a:r>
            <a:r>
              <a:rPr lang="en-US" sz="2000" b="1" dirty="0"/>
              <a:t>benefit  </a:t>
            </a:r>
            <a:r>
              <a:rPr lang="en-US" sz="2000" dirty="0"/>
              <a:t>The total benefit from consuming a good or service, including both  the private benefit and any external benefit.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</a:t>
            </a:r>
            <a:r>
              <a:rPr lang="en-US" sz="2000" dirty="0"/>
              <a:t>usually think “at the margin”.  Thus we can think of </a:t>
            </a:r>
            <a:r>
              <a:rPr lang="en-US" sz="2000" dirty="0">
                <a:solidFill>
                  <a:srgbClr val="0000FF"/>
                </a:solidFill>
              </a:rPr>
              <a:t>marginal private benefit</a:t>
            </a:r>
            <a:r>
              <a:rPr lang="en-US" sz="2000" dirty="0"/>
              <a:t> (MPB), </a:t>
            </a:r>
            <a:r>
              <a:rPr lang="en-US" sz="2000" dirty="0">
                <a:solidFill>
                  <a:srgbClr val="0000FF"/>
                </a:solidFill>
              </a:rPr>
              <a:t>marginal external benefit</a:t>
            </a:r>
            <a:r>
              <a:rPr lang="en-US" sz="2000" dirty="0"/>
              <a:t> (MEB), and </a:t>
            </a:r>
            <a:r>
              <a:rPr lang="en-US" sz="2000" dirty="0">
                <a:solidFill>
                  <a:srgbClr val="0000FF"/>
                </a:solidFill>
              </a:rPr>
              <a:t>marginal social benefit</a:t>
            </a:r>
            <a:r>
              <a:rPr lang="en-US" sz="2000" dirty="0"/>
              <a:t> (MSB).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If there </a:t>
            </a:r>
            <a:r>
              <a:rPr lang="en-US" sz="2000" u="sng" dirty="0" smtClean="0"/>
              <a:t>are no external benefits </a:t>
            </a:r>
            <a:r>
              <a:rPr lang="en-US" sz="2000" dirty="0" smtClean="0"/>
              <a:t>(external benefits = </a:t>
            </a:r>
            <a:r>
              <a:rPr lang="en-US" sz="2000" dirty="0"/>
              <a:t>0</a:t>
            </a:r>
            <a:r>
              <a:rPr lang="en-US" sz="2000" dirty="0" smtClean="0"/>
              <a:t>), then</a:t>
            </a:r>
          </a:p>
          <a:p>
            <a:endParaRPr lang="en-US" sz="2000" dirty="0"/>
          </a:p>
          <a:p>
            <a:r>
              <a:rPr lang="en-US" sz="2000" dirty="0" smtClean="0"/>
              <a:t>If there </a:t>
            </a:r>
            <a:r>
              <a:rPr lang="en-US" sz="2000" u="sng" dirty="0" smtClean="0"/>
              <a:t>are external benefits </a:t>
            </a:r>
            <a:r>
              <a:rPr lang="en-US" sz="2000" dirty="0" smtClean="0"/>
              <a:t>(external benefits &gt; 0), then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Consumers consider:                   What matters to society as a whole?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26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67" name="Straight Arrow Connector 4"/>
          <p:cNvCxnSpPr>
            <a:cxnSpLocks noChangeShapeType="1"/>
          </p:cNvCxnSpPr>
          <p:nvPr/>
        </p:nvCxnSpPr>
        <p:spPr bwMode="auto">
          <a:xfrm rot="5400000" flipH="1" flipV="1">
            <a:off x="-151606" y="3580606"/>
            <a:ext cx="44196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868" name="Straight Arrow Connector 6"/>
          <p:cNvCxnSpPr>
            <a:cxnSpLocks noChangeShapeType="1"/>
          </p:cNvCxnSpPr>
          <p:nvPr/>
        </p:nvCxnSpPr>
        <p:spPr bwMode="auto">
          <a:xfrm>
            <a:off x="2057400" y="5791200"/>
            <a:ext cx="5638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533400" y="1175266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Price </a:t>
            </a:r>
            <a:r>
              <a:rPr lang="en-US" b="1" dirty="0" smtClean="0"/>
              <a:t>of Electricity</a:t>
            </a:r>
            <a:endParaRPr lang="en-US" b="1" dirty="0"/>
          </a:p>
        </p:txBody>
      </p:sp>
      <p:sp>
        <p:nvSpPr>
          <p:cNvPr id="36870" name="TextBox 8"/>
          <p:cNvSpPr txBox="1">
            <a:spLocks noChangeArrowheads="1"/>
          </p:cNvSpPr>
          <p:nvPr/>
        </p:nvSpPr>
        <p:spPr bwMode="auto">
          <a:xfrm>
            <a:off x="7071187" y="5913566"/>
            <a:ext cx="1828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Quantity of Electricity</a:t>
            </a:r>
            <a:endParaRPr lang="en-US" b="1" dirty="0"/>
          </a:p>
        </p:txBody>
      </p:sp>
      <p:cxnSp>
        <p:nvCxnSpPr>
          <p:cNvPr id="36873" name="Straight Connector 10"/>
          <p:cNvCxnSpPr>
            <a:cxnSpLocks noChangeShapeType="1"/>
          </p:cNvCxnSpPr>
          <p:nvPr/>
        </p:nvCxnSpPr>
        <p:spPr bwMode="auto">
          <a:xfrm flipV="1">
            <a:off x="2641341" y="2209800"/>
            <a:ext cx="3988059" cy="301796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4" name="Straight Connector 12"/>
          <p:cNvCxnSpPr>
            <a:cxnSpLocks noChangeShapeType="1"/>
          </p:cNvCxnSpPr>
          <p:nvPr/>
        </p:nvCxnSpPr>
        <p:spPr bwMode="auto">
          <a:xfrm>
            <a:off x="2440199" y="2103007"/>
            <a:ext cx="4280535" cy="29587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5" name="TextBox 13"/>
          <p:cNvSpPr txBox="1">
            <a:spLocks noChangeArrowheads="1"/>
          </p:cNvSpPr>
          <p:nvPr/>
        </p:nvSpPr>
        <p:spPr bwMode="auto">
          <a:xfrm>
            <a:off x="6720733" y="1859395"/>
            <a:ext cx="1685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Supply (MPC)</a:t>
            </a:r>
            <a:endParaRPr lang="en-US" b="1" dirty="0"/>
          </a:p>
        </p:txBody>
      </p:sp>
      <p:sp>
        <p:nvSpPr>
          <p:cNvPr id="36876" name="TextBox 14"/>
          <p:cNvSpPr txBox="1">
            <a:spLocks noChangeArrowheads="1"/>
          </p:cNvSpPr>
          <p:nvPr/>
        </p:nvSpPr>
        <p:spPr bwMode="auto">
          <a:xfrm>
            <a:off x="6835443" y="4953000"/>
            <a:ext cx="1826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Demand (MPB)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734728" y="3678872"/>
            <a:ext cx="0" cy="2112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058989" y="3678872"/>
            <a:ext cx="2694967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1096694" y="3494206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P</a:t>
            </a:r>
            <a:r>
              <a:rPr lang="en-US" b="1" baseline="-25000" dirty="0" err="1" smtClean="0"/>
              <a:t>Market</a:t>
            </a:r>
            <a:endParaRPr lang="en-US" b="1" dirty="0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4572000" y="5867400"/>
            <a:ext cx="85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Q</a:t>
            </a:r>
            <a:r>
              <a:rPr lang="en-US" b="1" baseline="-25000" dirty="0" err="1" smtClean="0"/>
              <a:t>Market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76800" y="34942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4" name="Rectangle 9"/>
          <p:cNvSpPr txBox="1">
            <a:spLocks noChangeArrowheads="1"/>
          </p:cNvSpPr>
          <p:nvPr/>
        </p:nvSpPr>
        <p:spPr bwMode="auto">
          <a:xfrm>
            <a:off x="520570" y="545507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000" kern="0" dirty="0" smtClean="0"/>
              <a:t>How a Negative Production Externality Reduces Economic Efficiency</a:t>
            </a:r>
            <a:endParaRPr lang="en-US" sz="2000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5535320" y="3156466"/>
            <a:ext cx="2694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Market Equilibrium equates MPB with MPC.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  <a:endCxn id="29" idx="3"/>
          </p:cNvCxnSpPr>
          <p:nvPr/>
        </p:nvCxnSpPr>
        <p:spPr bwMode="auto">
          <a:xfrm flipH="1">
            <a:off x="5228178" y="3479632"/>
            <a:ext cx="307142" cy="1992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752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MS PGothic" pitchFamily="34" charset="-128"/>
                <a:cs typeface="Arial" charset="0"/>
              </a:rPr>
              <a:t>When consumers and producers ignore external costs, </a:t>
            </a:r>
            <a:r>
              <a:rPr lang="en-US" sz="2400" i="1" dirty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they base their decisions on private costs only</a:t>
            </a:r>
            <a:r>
              <a:rPr lang="en-US" sz="2400" i="1" dirty="0" smtClean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2400" i="1" dirty="0">
              <a:solidFill>
                <a:srgbClr val="009900"/>
              </a:solidFill>
              <a:ea typeface="MS PGothic" pitchFamily="34" charset="-128"/>
              <a:cs typeface="Arial" charset="0"/>
            </a:endParaRPr>
          </a:p>
          <a:p>
            <a:pPr marL="0" indent="0">
              <a:buNone/>
            </a:pPr>
            <a:r>
              <a:rPr lang="en-US" sz="2400" dirty="0">
                <a:ea typeface="MS PGothic" pitchFamily="34" charset="-128"/>
                <a:cs typeface="Arial" charset="0"/>
              </a:rPr>
              <a:t>Costs are underestimated, and the </a:t>
            </a:r>
            <a:r>
              <a:rPr lang="en-US" sz="2400" i="1" dirty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market Q is </a:t>
            </a:r>
            <a:r>
              <a:rPr lang="en-US" sz="2400" i="1" dirty="0" smtClean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_________________ </a:t>
            </a:r>
            <a:r>
              <a:rPr lang="en-US" sz="2400" i="1" dirty="0">
                <a:solidFill>
                  <a:srgbClr val="009900"/>
                </a:solidFill>
                <a:ea typeface="MS PGothic" pitchFamily="34" charset="-128"/>
                <a:cs typeface="Arial" charset="0"/>
              </a:rPr>
              <a:t>the socially efficient Q.</a:t>
            </a:r>
          </a:p>
          <a:p>
            <a:pPr marL="457200" lvl="1" indent="0">
              <a:buNone/>
            </a:pPr>
            <a:endParaRPr lang="en-US" sz="2400" dirty="0" smtClean="0">
              <a:ea typeface="MS PGothic" pitchFamily="34" charset="-128"/>
              <a:cs typeface="Arial" charset="0"/>
            </a:endParaRPr>
          </a:p>
          <a:p>
            <a:pPr marL="57150" indent="0">
              <a:buNone/>
            </a:pPr>
            <a:r>
              <a:rPr lang="en-US" sz="2400" dirty="0" smtClean="0">
                <a:ea typeface="MS PGothic" pitchFamily="34" charset="-128"/>
                <a:cs typeface="Arial" charset="0"/>
              </a:rPr>
              <a:t>At </a:t>
            </a:r>
            <a:r>
              <a:rPr lang="en-US" sz="2400" dirty="0">
                <a:ea typeface="MS PGothic" pitchFamily="34" charset="-128"/>
                <a:cs typeface="Arial" charset="0"/>
              </a:rPr>
              <a:t>the 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market </a:t>
            </a:r>
            <a:r>
              <a:rPr lang="en-US" sz="2400" dirty="0">
                <a:ea typeface="MS PGothic" pitchFamily="34" charset="-128"/>
                <a:cs typeface="Arial" charset="0"/>
              </a:rPr>
              <a:t>level of output, 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marginal costs (to society) 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______________ </a:t>
            </a:r>
            <a:r>
              <a:rPr lang="en-US" sz="2400" dirty="0" smtClean="0">
                <a:ea typeface="MS PGothic" pitchFamily="34" charset="-128"/>
                <a:cs typeface="Arial" charset="0"/>
              </a:rPr>
              <a:t>the marginal </a:t>
            </a:r>
            <a:r>
              <a:rPr lang="en-US" sz="2400" dirty="0">
                <a:ea typeface="MS PGothic" pitchFamily="34" charset="-128"/>
                <a:cs typeface="Arial" charset="0"/>
              </a:rPr>
              <a:t>benefits to buyers.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rgbClr val="C00000"/>
              </a:solidFill>
              <a:ea typeface="MS PGothic" pitchFamily="34" charset="-128"/>
              <a:cs typeface="Arial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C00000"/>
              </a:solidFill>
              <a:ea typeface="MS PGothic" pitchFamily="34" charset="-128"/>
              <a:cs typeface="Arial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C00000"/>
                </a:solidFill>
                <a:ea typeface="MS PGothic" pitchFamily="34" charset="-128"/>
                <a:cs typeface="Arial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ea typeface="MS PGothic" pitchFamily="34" charset="-128"/>
                <a:cs typeface="Arial" charset="0"/>
              </a:rPr>
              <a:t>deadweight loss emerges, reducing social surplus.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529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aramon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3_Custom Desig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blue and simple as per al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4_Custom Desig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Newest 2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Newest 2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3327</TotalTime>
  <Words>779</Words>
  <Application>Microsoft Office PowerPoint</Application>
  <PresentationFormat>On-screen Show (4:3)</PresentationFormat>
  <Paragraphs>151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Pixel</vt:lpstr>
      <vt:lpstr>Custom Design</vt:lpstr>
      <vt:lpstr>33_Custom Design</vt:lpstr>
      <vt:lpstr>6_blue and simple as per alex</vt:lpstr>
      <vt:lpstr>34_Custom Design</vt:lpstr>
      <vt:lpstr>Newest 2e theme</vt:lpstr>
      <vt:lpstr>1_Newest 2e theme</vt:lpstr>
      <vt:lpstr>Chapter 5</vt:lpstr>
      <vt:lpstr>PowerPoint Presentation</vt:lpstr>
      <vt:lpstr>Reminder:  The efficiency of the market 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Nelson</dc:creator>
  <cp:lastModifiedBy>Nelson, Mike</cp:lastModifiedBy>
  <cp:revision>127</cp:revision>
  <cp:lastPrinted>2015-01-27T02:55:03Z</cp:lastPrinted>
  <dcterms:created xsi:type="dcterms:W3CDTF">2008-09-06T14:47:19Z</dcterms:created>
  <dcterms:modified xsi:type="dcterms:W3CDTF">2015-02-07T00:12:14Z</dcterms:modified>
</cp:coreProperties>
</file>