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4.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5.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6.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7.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62" r:id="rId2"/>
    <p:sldMasterId id="2147483667" r:id="rId3"/>
    <p:sldMasterId id="2147483670" r:id="rId4"/>
    <p:sldMasterId id="2147483675" r:id="rId5"/>
    <p:sldMasterId id="2147483691" r:id="rId6"/>
    <p:sldMasterId id="2147483694" r:id="rId7"/>
    <p:sldMasterId id="2147483697" r:id="rId8"/>
  </p:sldMasterIdLst>
  <p:notesMasterIdLst>
    <p:notesMasterId r:id="rId50"/>
  </p:notesMasterIdLst>
  <p:handoutMasterIdLst>
    <p:handoutMasterId r:id="rId51"/>
  </p:handoutMasterIdLst>
  <p:sldIdLst>
    <p:sldId id="257" r:id="rId9"/>
    <p:sldId id="280" r:id="rId10"/>
    <p:sldId id="288" r:id="rId11"/>
    <p:sldId id="279" r:id="rId12"/>
    <p:sldId id="315" r:id="rId13"/>
    <p:sldId id="316" r:id="rId14"/>
    <p:sldId id="287" r:id="rId15"/>
    <p:sldId id="327" r:id="rId16"/>
    <p:sldId id="286" r:id="rId17"/>
    <p:sldId id="289" r:id="rId18"/>
    <p:sldId id="278" r:id="rId19"/>
    <p:sldId id="321" r:id="rId20"/>
    <p:sldId id="281" r:id="rId21"/>
    <p:sldId id="292" r:id="rId22"/>
    <p:sldId id="320" r:id="rId23"/>
    <p:sldId id="282" r:id="rId24"/>
    <p:sldId id="318" r:id="rId25"/>
    <p:sldId id="295" r:id="rId26"/>
    <p:sldId id="294" r:id="rId27"/>
    <p:sldId id="285" r:id="rId28"/>
    <p:sldId id="293" r:id="rId29"/>
    <p:sldId id="297" r:id="rId30"/>
    <p:sldId id="324" r:id="rId31"/>
    <p:sldId id="325" r:id="rId32"/>
    <p:sldId id="298" r:id="rId33"/>
    <p:sldId id="322" r:id="rId34"/>
    <p:sldId id="323" r:id="rId35"/>
    <p:sldId id="305" r:id="rId36"/>
    <p:sldId id="326" r:id="rId37"/>
    <p:sldId id="301" r:id="rId38"/>
    <p:sldId id="296" r:id="rId39"/>
    <p:sldId id="306" r:id="rId40"/>
    <p:sldId id="307" r:id="rId41"/>
    <p:sldId id="304" r:id="rId42"/>
    <p:sldId id="302" r:id="rId43"/>
    <p:sldId id="311" r:id="rId44"/>
    <p:sldId id="312" r:id="rId45"/>
    <p:sldId id="313" r:id="rId46"/>
    <p:sldId id="310" r:id="rId47"/>
    <p:sldId id="314" r:id="rId48"/>
    <p:sldId id="291" r:id="rId49"/>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4" d="100"/>
          <a:sy n="84" d="100"/>
        </p:scale>
        <p:origin x="-3768"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viewProps" Target="viewProps.xml"/><Relationship Id="rId5" Type="http://schemas.openxmlformats.org/officeDocument/2006/relationships/slideMaster" Target="slideMasters/slideMaster5.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8" Type="http://schemas.openxmlformats.org/officeDocument/2006/relationships/slideMaster" Target="slideMasters/slideMaster8.xml"/><Relationship Id="rId51"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endParaRPr lang="en-US" dirty="0"/>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B3A9C66C-E960-47EE-81CD-DA9D27465EE1}" type="slidenum">
              <a:rPr lang="en-US" smtClean="0"/>
              <a:pPr/>
              <a:t>‹#›</a:t>
            </a:fld>
            <a:endParaRPr lang="en-US"/>
          </a:p>
        </p:txBody>
      </p:sp>
    </p:spTree>
    <p:extLst>
      <p:ext uri="{BB962C8B-B14F-4D97-AF65-F5344CB8AC3E}">
        <p14:creationId xmlns:p14="http://schemas.microsoft.com/office/powerpoint/2010/main" val="29753609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eaLnBrk="1" hangingPunct="1">
              <a:defRPr sz="1300"/>
            </a:lvl1pPr>
          </a:lstStyle>
          <a:p>
            <a:endParaRPr lang="en-US"/>
          </a:p>
        </p:txBody>
      </p:sp>
      <p:sp>
        <p:nvSpPr>
          <p:cNvPr id="4099" name="Rectangle 3"/>
          <p:cNvSpPr>
            <a:spLocks noGrp="1" noChangeArrowheads="1"/>
          </p:cNvSpPr>
          <p:nvPr>
            <p:ph type="dt" idx="1"/>
          </p:nvPr>
        </p:nvSpPr>
        <p:spPr bwMode="auto">
          <a:xfrm>
            <a:off x="4143587" y="0"/>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eaLnBrk="1" hangingPunct="1">
              <a:defRPr sz="1300"/>
            </a:lvl1pPr>
          </a:lstStyle>
          <a:p>
            <a:endParaRPr lang="en-US"/>
          </a:p>
        </p:txBody>
      </p:sp>
      <p:sp>
        <p:nvSpPr>
          <p:cNvPr id="410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731520" y="4560570"/>
            <a:ext cx="5852160" cy="4320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2" name="Rectangle 6"/>
          <p:cNvSpPr>
            <a:spLocks noGrp="1" noChangeArrowheads="1"/>
          </p:cNvSpPr>
          <p:nvPr>
            <p:ph type="ftr" sz="quarter" idx="4"/>
          </p:nvPr>
        </p:nvSpPr>
        <p:spPr bwMode="auto">
          <a:xfrm>
            <a:off x="0" y="9119474"/>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eaLnBrk="1" hangingPunct="1">
              <a:defRPr sz="1300"/>
            </a:lvl1pPr>
          </a:lstStyle>
          <a:p>
            <a:endParaRPr lang="en-US"/>
          </a:p>
        </p:txBody>
      </p:sp>
      <p:sp>
        <p:nvSpPr>
          <p:cNvPr id="4103" name="Rectangle 7"/>
          <p:cNvSpPr>
            <a:spLocks noGrp="1" noChangeArrowheads="1"/>
          </p:cNvSpPr>
          <p:nvPr>
            <p:ph type="sldNum" sz="quarter" idx="5"/>
          </p:nvPr>
        </p:nvSpPr>
        <p:spPr bwMode="auto">
          <a:xfrm>
            <a:off x="4143587" y="9119474"/>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eaLnBrk="1" hangingPunct="1">
              <a:defRPr sz="1300"/>
            </a:lvl1pPr>
          </a:lstStyle>
          <a:p>
            <a:fld id="{38403C9D-69B3-44C3-9144-D3D53D4F4A25}" type="slidenum">
              <a:rPr lang="en-US"/>
              <a:pPr/>
              <a:t>‹#›</a:t>
            </a:fld>
            <a:endParaRPr lang="en-US"/>
          </a:p>
        </p:txBody>
      </p:sp>
    </p:spTree>
    <p:extLst>
      <p:ext uri="{BB962C8B-B14F-4D97-AF65-F5344CB8AC3E}">
        <p14:creationId xmlns:p14="http://schemas.microsoft.com/office/powerpoint/2010/main" val="207133522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glinden.blogspot.com/2006/11/marissa-mayer-at-web-20.htm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130697-4459-44BF-B304-AEE150B08324}" type="slidenum">
              <a:rPr lang="en-US"/>
              <a:pPr/>
              <a:t>1</a:t>
            </a:fld>
            <a:endParaRPr lang="en-US"/>
          </a:p>
        </p:txBody>
      </p:sp>
      <p:sp>
        <p:nvSpPr>
          <p:cNvPr id="5122" name="Rectangle 2"/>
          <p:cNvSpPr>
            <a:spLocks noGrp="1" noRot="1" noChangeAspect="1" noChangeArrowheads="1" noTextEdit="1"/>
          </p:cNvSpPr>
          <p:nvPr>
            <p:ph type="sldImg"/>
          </p:nvPr>
        </p:nvSpPr>
        <p:spPr>
          <a:xfrm>
            <a:off x="1258888" y="720725"/>
            <a:ext cx="4800600" cy="3600450"/>
          </a:xfrm>
          <a:ln/>
        </p:spPr>
      </p:sp>
      <p:sp>
        <p:nvSpPr>
          <p:cNvPr id="5123" name="Rectangle 3"/>
          <p:cNvSpPr>
            <a:spLocks noGrp="1" noChangeArrowheads="1"/>
          </p:cNvSpPr>
          <p:nvPr>
            <p:ph type="body" idx="1"/>
          </p:nvPr>
        </p:nvSpPr>
        <p:spPr/>
        <p:txBody>
          <a:bodyPr/>
          <a:lstStyle/>
          <a:p>
            <a:r>
              <a:rPr lang="en-US" dirty="0"/>
              <a:t>Welcome to Economics!</a:t>
            </a:r>
          </a:p>
          <a:p>
            <a:endParaRPr lang="en-US" dirty="0"/>
          </a:p>
          <a:p>
            <a:r>
              <a:rPr lang="en-US" dirty="0"/>
              <a:t>Does this work?</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8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525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0149D799-1BEF-4C37-AF7D-D5F9B8019065}" type="slidenum">
              <a:rPr lang="en-US" smtClean="0">
                <a:solidFill>
                  <a:prstClr val="black"/>
                </a:solidFill>
              </a:rPr>
              <a:pPr>
                <a:defRPr/>
              </a:pPr>
              <a:t>27</a:t>
            </a:fld>
            <a:endParaRPr lang="en-US" smtClean="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8403C9D-69B3-44C3-9144-D3D53D4F4A25}"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2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249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6C305CE3-0305-4726-8AB6-54B9DA92A461}" type="slidenum">
              <a:rPr lang="en-US" smtClean="0">
                <a:solidFill>
                  <a:prstClr val="black"/>
                </a:solidFill>
              </a:rPr>
              <a:pPr>
                <a:defRPr/>
              </a:pPr>
              <a:t>6</a:t>
            </a:fld>
            <a:endParaRPr lang="en-US" smtClean="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9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hlinkClick r:id="rId3"/>
              </a:rPr>
              <a:t>The full text of the post:</a:t>
            </a:r>
          </a:p>
          <a:p>
            <a:pPr eaLnBrk="1" hangingPunct="1">
              <a:spcBef>
                <a:spcPct val="0"/>
              </a:spcBef>
            </a:pPr>
            <a:r>
              <a:rPr lang="en-US" smtClean="0">
                <a:hlinkClick r:id="rId3"/>
              </a:rPr>
              <a:t>In an experiment earlier this year</a:t>
            </a:r>
            <a:r>
              <a:rPr lang="en-US" smtClean="0"/>
              <a:t>, Google discovered how much people care about how long it takes to perform a search. The company varied the number of search results generated per page from 10 to 30.</a:t>
            </a:r>
          </a:p>
          <a:p>
            <a:pPr eaLnBrk="1" hangingPunct="1">
              <a:spcBef>
                <a:spcPct val="0"/>
              </a:spcBef>
            </a:pPr>
            <a:r>
              <a:rPr lang="en-US" smtClean="0"/>
              <a:t>The page with 10 results took .4 seconds to generate. The page with 30 results took .9 seconds.</a:t>
            </a:r>
          </a:p>
          <a:p>
            <a:pPr eaLnBrk="1" hangingPunct="1">
              <a:spcBef>
                <a:spcPct val="0"/>
              </a:spcBef>
            </a:pPr>
            <a:r>
              <a:rPr lang="en-US" smtClean="0"/>
              <a:t>Half a second delay caused a 20% drop in traffic. Half a second delay killed user satisfaction.</a:t>
            </a:r>
          </a:p>
          <a:p>
            <a:pPr eaLnBrk="1" hangingPunct="1">
              <a:spcBef>
                <a:spcPct val="0"/>
              </a:spcBef>
            </a:pPr>
            <a:r>
              <a:rPr lang="en-US" smtClean="0"/>
              <a:t>What’s interesting about this study is that it gives students an opportunity to calculate the price elasticity of demand for Google searches, using “time waiting” as the price of the search:</a:t>
            </a:r>
            <a:br>
              <a:rPr lang="en-US" smtClean="0"/>
            </a:br>
            <a:r>
              <a:rPr lang="en-US" smtClean="0"/>
              <a:t/>
            </a:r>
            <a:br>
              <a:rPr lang="en-US" smtClean="0"/>
            </a:br>
            <a:r>
              <a:rPr lang="en-US" smtClean="0"/>
              <a:t>-20% / ((0.5/0.65)*100) = -0.26</a:t>
            </a:r>
            <a:br>
              <a:rPr lang="en-US" smtClean="0"/>
            </a:br>
            <a:r>
              <a:rPr lang="en-US" smtClean="0"/>
              <a:t/>
            </a:r>
            <a:br>
              <a:rPr lang="en-US" smtClean="0"/>
            </a:br>
            <a:r>
              <a:rPr lang="en-US" smtClean="0"/>
              <a:t>Astute students would note that the actual elasticity is higher than what we calculated since all things are not equal. Getting 30 results per page is more valuable than getting 10.</a:t>
            </a:r>
          </a:p>
          <a:p>
            <a:pPr eaLnBrk="1" hangingPunct="1">
              <a:spcBef>
                <a:spcPct val="0"/>
              </a:spcBef>
            </a:pPr>
            <a:endParaRPr lang="en-US" smtClean="0"/>
          </a:p>
        </p:txBody>
      </p:sp>
      <p:sp>
        <p:nvSpPr>
          <p:cNvPr id="1433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AF55BB18-BEB6-4466-BF1C-D6BE3BCDD7AB}" type="slidenum">
              <a:rPr lang="en-US" smtClean="0">
                <a:solidFill>
                  <a:prstClr val="black"/>
                </a:solidFill>
              </a:rPr>
              <a:pPr>
                <a:defRPr/>
              </a:pPr>
              <a:t>12</a:t>
            </a:fld>
            <a:endParaRPr lang="en-US" smtClean="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377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Instructor Notes:  </a:t>
            </a:r>
            <a:r>
              <a:rPr lang="en-US" b="1" smtClean="0">
                <a:latin typeface="Times New Roman" pitchFamily="18" charset="0"/>
                <a:cs typeface="Times New Roman" pitchFamily="18" charset="0"/>
              </a:rPr>
              <a:t>Table 4.1: Some Factors Determining the Elasticity of Demand</a:t>
            </a:r>
          </a:p>
          <a:p>
            <a:pPr eaLnBrk="1" hangingPunct="1">
              <a:spcBef>
                <a:spcPct val="0"/>
              </a:spcBef>
            </a:pPr>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7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300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E5239583-7B7D-42BB-B426-B6FE98F72810}" type="slidenum">
              <a:rPr lang="en-US" smtClean="0">
                <a:solidFill>
                  <a:prstClr val="black"/>
                </a:solidFill>
              </a:rPr>
              <a:pPr>
                <a:defRPr/>
              </a:pPr>
              <a:t>17</a:t>
            </a:fld>
            <a:endParaRPr lang="en-US" smtClean="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197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Instructor Notes:  </a:t>
            </a:r>
            <a:r>
              <a:rPr lang="en-US" b="1" smtClean="0"/>
              <a:t>Figure 4.2: Elasticity and Revenue Panel A Inelastic Demand</a:t>
            </a:r>
          </a:p>
          <a:p>
            <a:pPr eaLnBrk="1" hangingPunct="1">
              <a:spcBef>
                <a:spcPct val="0"/>
              </a:spcBef>
            </a:pPr>
            <a:r>
              <a:rPr lang="en-US" smtClean="0"/>
              <a:t>Revenues rise because the decrease in quantity demanded is less than the increase in price.</a:t>
            </a:r>
          </a:p>
          <a:p>
            <a:pPr eaLnBrk="1" hangingPunct="1">
              <a:spcBef>
                <a:spcPct val="0"/>
              </a:spcBef>
            </a:pPr>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29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Instructor Notes:  </a:t>
            </a:r>
            <a:r>
              <a:rPr lang="en-US" b="1" smtClean="0"/>
              <a:t>Figure 4.2: Elasticity and Revenue Panel B Elastic Demand</a:t>
            </a:r>
          </a:p>
          <a:p>
            <a:pPr eaLnBrk="1" hangingPunct="1">
              <a:spcBef>
                <a:spcPct val="0"/>
              </a:spcBef>
            </a:pPr>
            <a:r>
              <a:rPr lang="en-US" smtClean="0"/>
              <a:t>Revenues fall because the decrease in quantity demanded is less than the increase in price.</a:t>
            </a:r>
          </a:p>
          <a:p>
            <a:pPr eaLnBrk="1" hangingPunct="1">
              <a:spcBef>
                <a:spcPct val="0"/>
              </a:spcBef>
            </a:pPr>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709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Instructor Notes:  </a:t>
            </a:r>
          </a:p>
          <a:p>
            <a:pPr eaLnBrk="1" hangingPunct="1">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8.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218" name="Group 2"/>
          <p:cNvGrpSpPr>
            <a:grpSpLocks/>
          </p:cNvGrpSpPr>
          <p:nvPr/>
        </p:nvGrpSpPr>
        <p:grpSpPr bwMode="auto">
          <a:xfrm>
            <a:off x="0" y="0"/>
            <a:ext cx="9144000" cy="6858000"/>
            <a:chOff x="0" y="0"/>
            <a:chExt cx="5760" cy="4320"/>
          </a:xfrm>
        </p:grpSpPr>
        <p:sp>
          <p:nvSpPr>
            <p:cNvPr id="9219"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pitchFamily="18" charset="0"/>
              </a:endParaRPr>
            </a:p>
          </p:txBody>
        </p:sp>
        <p:sp>
          <p:nvSpPr>
            <p:cNvPr id="9220"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grpSp>
          <p:nvGrpSpPr>
            <p:cNvPr id="9221" name="Group 5"/>
            <p:cNvGrpSpPr>
              <a:grpSpLocks/>
            </p:cNvGrpSpPr>
            <p:nvPr/>
          </p:nvGrpSpPr>
          <p:grpSpPr bwMode="auto">
            <a:xfrm>
              <a:off x="0" y="672"/>
              <a:ext cx="1806" cy="1989"/>
              <a:chOff x="0" y="672"/>
              <a:chExt cx="1806" cy="1989"/>
            </a:xfrm>
          </p:grpSpPr>
          <p:sp>
            <p:nvSpPr>
              <p:cNvPr id="9222"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9223"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9224"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9225"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9226"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9227"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9228"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9229"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9230"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9231"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grpSp>
      </p:grpSp>
      <p:sp>
        <p:nvSpPr>
          <p:cNvPr id="9232" name="Rectangle 16"/>
          <p:cNvSpPr>
            <a:spLocks noGrp="1" noChangeArrowheads="1"/>
          </p:cNvSpPr>
          <p:nvPr>
            <p:ph type="dt" sz="half" idx="2"/>
          </p:nvPr>
        </p:nvSpPr>
        <p:spPr>
          <a:xfrm>
            <a:off x="457200" y="6248400"/>
            <a:ext cx="2133600" cy="457200"/>
          </a:xfrm>
        </p:spPr>
        <p:txBody>
          <a:bodyPr/>
          <a:lstStyle>
            <a:lvl1pPr>
              <a:defRPr/>
            </a:lvl1pPr>
          </a:lstStyle>
          <a:p>
            <a:endParaRPr lang="en-US"/>
          </a:p>
        </p:txBody>
      </p:sp>
      <p:sp>
        <p:nvSpPr>
          <p:cNvPr id="9233" name="Rectangle 17"/>
          <p:cNvSpPr>
            <a:spLocks noGrp="1" noChangeArrowheads="1"/>
          </p:cNvSpPr>
          <p:nvPr>
            <p:ph type="ftr" sz="quarter" idx="3"/>
          </p:nvPr>
        </p:nvSpPr>
        <p:spPr/>
        <p:txBody>
          <a:bodyPr/>
          <a:lstStyle>
            <a:lvl1pPr>
              <a:defRPr/>
            </a:lvl1pPr>
          </a:lstStyle>
          <a:p>
            <a:endParaRPr lang="en-US"/>
          </a:p>
        </p:txBody>
      </p:sp>
      <p:sp>
        <p:nvSpPr>
          <p:cNvPr id="9234" name="Rectangle 18"/>
          <p:cNvSpPr>
            <a:spLocks noGrp="1" noChangeArrowheads="1"/>
          </p:cNvSpPr>
          <p:nvPr>
            <p:ph type="sldNum" sz="quarter" idx="4"/>
          </p:nvPr>
        </p:nvSpPr>
        <p:spPr/>
        <p:txBody>
          <a:bodyPr/>
          <a:lstStyle>
            <a:lvl1pPr>
              <a:defRPr/>
            </a:lvl1pPr>
          </a:lstStyle>
          <a:p>
            <a:fld id="{A7DD4713-875F-45F8-BF39-CFDB713753FD}" type="slidenum">
              <a:rPr lang="en-US"/>
              <a:pPr/>
              <a:t>‹#›</a:t>
            </a:fld>
            <a:endParaRPr lang="en-US"/>
          </a:p>
        </p:txBody>
      </p:sp>
      <p:sp>
        <p:nvSpPr>
          <p:cNvPr id="9235"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en-US" noProof="0" smtClean="0"/>
              <a:t>Click to edit Master title style</a:t>
            </a:r>
          </a:p>
        </p:txBody>
      </p:sp>
      <p:sp>
        <p:nvSpPr>
          <p:cNvPr id="923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en-US" noProof="0" smtClean="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8D735B38-6639-4076-BBBC-7135697C9851}"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3248940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986BF83-E4DA-4F1D-B6D8-CC8310BFAA1D}"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38917950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457200"/>
            <a:ext cx="82296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Footer Placeholder 2"/>
          <p:cNvSpPr>
            <a:spLocks noGrp="1"/>
          </p:cNvSpPr>
          <p:nvPr>
            <p:ph type="ftr" sz="quarter" idx="10"/>
          </p:nvPr>
        </p:nvSpPr>
        <p:spPr>
          <a:xfrm>
            <a:off x="3124200" y="6248400"/>
            <a:ext cx="2895600" cy="457200"/>
          </a:xfrm>
        </p:spPr>
        <p:txBody>
          <a:bodyPr/>
          <a:lstStyle>
            <a:lvl1pPr>
              <a:defRPr/>
            </a:lvl1pPr>
          </a:lstStyle>
          <a:p>
            <a:endParaRPr lang="en-US"/>
          </a:p>
        </p:txBody>
      </p:sp>
      <p:sp>
        <p:nvSpPr>
          <p:cNvPr id="4" name="Slide Number Placeholder 3"/>
          <p:cNvSpPr>
            <a:spLocks noGrp="1"/>
          </p:cNvSpPr>
          <p:nvPr>
            <p:ph type="sldNum" sz="quarter" idx="11"/>
          </p:nvPr>
        </p:nvSpPr>
        <p:spPr>
          <a:xfrm>
            <a:off x="6553200" y="6248400"/>
            <a:ext cx="2133600" cy="457200"/>
          </a:xfrm>
        </p:spPr>
        <p:txBody>
          <a:bodyPr/>
          <a:lstStyle>
            <a:lvl1pPr>
              <a:defRPr/>
            </a:lvl1pPr>
          </a:lstStyle>
          <a:p>
            <a:fld id="{EEBF2BE9-5F8B-430E-A33A-3ECBEE0D0089}" type="slidenum">
              <a:rPr lang="en-US"/>
              <a:pPr/>
              <a:t>‹#›</a:t>
            </a:fld>
            <a:endParaRPr lang="en-US"/>
          </a:p>
        </p:txBody>
      </p:sp>
      <p:sp>
        <p:nvSpPr>
          <p:cNvPr id="5" name="Date Placeholder 4"/>
          <p:cNvSpPr>
            <a:spLocks noGrp="1"/>
          </p:cNvSpPr>
          <p:nvPr>
            <p:ph type="dt" sz="half" idx="12"/>
          </p:nvPr>
        </p:nvSpPr>
        <p:spPr>
          <a:xfrm>
            <a:off x="457200" y="6245225"/>
            <a:ext cx="2133600" cy="476250"/>
          </a:xfrm>
        </p:spPr>
        <p:txBody>
          <a:bodyPr/>
          <a:lstStyle>
            <a:lvl1pPr>
              <a:defRPr/>
            </a:lvl1pPr>
          </a:lstStyle>
          <a:p>
            <a:endParaRPr lang="en-US"/>
          </a:p>
        </p:txBody>
      </p:sp>
    </p:spTree>
    <p:extLst>
      <p:ext uri="{BB962C8B-B14F-4D97-AF65-F5344CB8AC3E}">
        <p14:creationId xmlns:p14="http://schemas.microsoft.com/office/powerpoint/2010/main" val="2873771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0332"/>
            <a:ext cx="9144000" cy="904068"/>
          </a:xfrm>
          <a:solidFill>
            <a:srgbClr val="BDB689">
              <a:alpha val="27843"/>
            </a:srgbClr>
          </a:solidFill>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04800" y="1219200"/>
            <a:ext cx="8534400" cy="5257800"/>
          </a:xfrm>
          <a:solidFill>
            <a:schemeClr val="bg1"/>
          </a:solidFill>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4"/>
          <p:cNvSpPr>
            <a:spLocks noGrp="1"/>
          </p:cNvSpPr>
          <p:nvPr>
            <p:ph type="ftr" sz="quarter" idx="10"/>
          </p:nvPr>
        </p:nvSpPr>
        <p:spPr>
          <a:xfrm>
            <a:off x="2514600" y="6629400"/>
            <a:ext cx="4114800" cy="228600"/>
          </a:xfrm>
        </p:spPr>
        <p:txBody>
          <a:bodyPr/>
          <a:lstStyle>
            <a:lvl1pPr algn="ctr">
              <a:defRPr dirty="0" smtClean="0"/>
            </a:lvl1pPr>
          </a:lstStyle>
          <a:p>
            <a:pPr>
              <a:defRPr/>
            </a:pPr>
            <a:r>
              <a:rPr lang="en-US">
                <a:solidFill>
                  <a:prstClr val="black">
                    <a:lumMod val="50000"/>
                    <a:lumOff val="50000"/>
                  </a:prstClr>
                </a:solidFill>
              </a:rPr>
              <a:t>Copyright 2012 Worth Publishers</a:t>
            </a:r>
          </a:p>
        </p:txBody>
      </p:sp>
      <p:sp>
        <p:nvSpPr>
          <p:cNvPr id="5" name="Slide Number Placeholder 5"/>
          <p:cNvSpPr>
            <a:spLocks noGrp="1"/>
          </p:cNvSpPr>
          <p:nvPr>
            <p:ph type="sldNum" sz="quarter" idx="11"/>
          </p:nvPr>
        </p:nvSpPr>
        <p:spPr>
          <a:xfrm>
            <a:off x="0" y="6629400"/>
            <a:ext cx="2133600" cy="228600"/>
          </a:xfrm>
        </p:spPr>
        <p:txBody>
          <a:bodyPr/>
          <a:lstStyle>
            <a:lvl1pPr>
              <a:defRPr/>
            </a:lvl1pPr>
          </a:lstStyle>
          <a:p>
            <a:pPr>
              <a:defRPr/>
            </a:pPr>
            <a:fld id="{65AFFDE3-D494-4323-A5CE-325869E6EFA2}"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40294760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solidFill>
            <a:schemeClr val="bg1"/>
          </a:solidFill>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solidFill>
            <a:schemeClr val="bg1"/>
          </a:solidFill>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2438400" y="6569075"/>
            <a:ext cx="4267200" cy="288925"/>
          </a:xfrm>
        </p:spPr>
        <p:txBody>
          <a:bodyPr/>
          <a:lstStyle>
            <a:lvl1pPr algn="ctr">
              <a:defRPr smtClean="0"/>
            </a:lvl1pPr>
          </a:lstStyle>
          <a:p>
            <a:pPr>
              <a:defRPr/>
            </a:pPr>
            <a:r>
              <a:rPr lang="en-US">
                <a:solidFill>
                  <a:prstClr val="black">
                    <a:lumMod val="50000"/>
                    <a:lumOff val="50000"/>
                  </a:prstClr>
                </a:solidFill>
              </a:rPr>
              <a:t>Copyright 2012 Worth Publishers</a:t>
            </a:r>
            <a:endParaRPr lang="en-US" dirty="0">
              <a:solidFill>
                <a:prstClr val="black">
                  <a:lumMod val="50000"/>
                  <a:lumOff val="50000"/>
                </a:prstClr>
              </a:solidFill>
            </a:endParaRPr>
          </a:p>
        </p:txBody>
      </p:sp>
      <p:sp>
        <p:nvSpPr>
          <p:cNvPr id="6" name="Slide Number Placeholder 5"/>
          <p:cNvSpPr>
            <a:spLocks noGrp="1"/>
          </p:cNvSpPr>
          <p:nvPr>
            <p:ph type="sldNum" sz="quarter" idx="11"/>
          </p:nvPr>
        </p:nvSpPr>
        <p:spPr/>
        <p:txBody>
          <a:bodyPr/>
          <a:lstStyle>
            <a:lvl1pPr>
              <a:defRPr/>
            </a:lvl1pPr>
          </a:lstStyle>
          <a:p>
            <a:pPr>
              <a:defRPr/>
            </a:pPr>
            <a:fld id="{3B309123-F07F-4D78-B735-6DFD57D616E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0983291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a:xfrm>
            <a:off x="3124200" y="6356350"/>
            <a:ext cx="2895600" cy="365125"/>
          </a:xfrm>
        </p:spPr>
        <p:txBody>
          <a:bodyPr/>
          <a:lstStyle>
            <a:lvl1pPr>
              <a:defRPr smtClean="0"/>
            </a:lvl1pPr>
          </a:lstStyle>
          <a:p>
            <a:pPr>
              <a:defRPr/>
            </a:pPr>
            <a:r>
              <a:rPr lang="en-US">
                <a:solidFill>
                  <a:prstClr val="black">
                    <a:lumMod val="50000"/>
                    <a:lumOff val="50000"/>
                  </a:prstClr>
                </a:solidFill>
              </a:rPr>
              <a:t>Copyright 2012 Worth Publishers</a:t>
            </a:r>
          </a:p>
        </p:txBody>
      </p:sp>
      <p:sp>
        <p:nvSpPr>
          <p:cNvPr id="3" name="Slide Number Placeholder 5"/>
          <p:cNvSpPr>
            <a:spLocks noGrp="1"/>
          </p:cNvSpPr>
          <p:nvPr>
            <p:ph type="sldNum" sz="quarter" idx="11"/>
          </p:nvPr>
        </p:nvSpPr>
        <p:spPr/>
        <p:txBody>
          <a:bodyPr/>
          <a:lstStyle>
            <a:lvl1pPr>
              <a:defRPr/>
            </a:lvl1pPr>
          </a:lstStyle>
          <a:p>
            <a:pPr>
              <a:defRPr/>
            </a:pPr>
            <a:fld id="{D8AB2A75-E276-4CE6-B2A6-046DDD05BC1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5644995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txBox="1">
            <a:spLocks/>
          </p:cNvSpPr>
          <p:nvPr/>
        </p:nvSpPr>
        <p:spPr>
          <a:xfrm>
            <a:off x="0" y="0"/>
            <a:ext cx="9144000" cy="944563"/>
          </a:xfrm>
          <a:prstGeom prst="rect">
            <a:avLst/>
          </a:prstGeom>
        </p:spPr>
        <p:txBody>
          <a:bodyPr anchor="ctr">
            <a:normAutofit/>
          </a:bodyPr>
          <a:lstStyle>
            <a:lvl1pPr marL="0" marR="0" indent="0" algn="ctr" defTabSz="914400" rtl="0" eaLnBrk="1" fontAlgn="auto" latinLnBrk="0" hangingPunct="1">
              <a:lnSpc>
                <a:spcPct val="100000"/>
              </a:lnSpc>
              <a:spcBef>
                <a:spcPct val="0"/>
              </a:spcBef>
              <a:spcAft>
                <a:spcPts val="0"/>
              </a:spcAft>
              <a:buClrTx/>
              <a:buSzTx/>
              <a:buFontTx/>
              <a:buNone/>
              <a:tabLst/>
              <a:defRPr sz="4400" baseline="0">
                <a:solidFill>
                  <a:srgbClr val="FFC000"/>
                </a:solidFill>
              </a:defRPr>
            </a:lvl1pPr>
          </a:lstStyle>
          <a:p>
            <a:pPr>
              <a:defRPr/>
            </a:pPr>
            <a:r>
              <a:rPr lang="en-US" sz="5400" b="1" cap="all" dirty="0" smtClean="0">
                <a:effectLst>
                  <a:outerShdw blurRad="38100" dist="38100" dir="2700000" algn="tl">
                    <a:srgbClr val="000000">
                      <a:alpha val="43137"/>
                    </a:srgbClr>
                  </a:outerShdw>
                </a:effectLst>
                <a:latin typeface="Gill Sans MT Condensed" pitchFamily="34" charset="0"/>
                <a:cs typeface="Arial" charset="0"/>
              </a:rPr>
              <a:t>See the </a:t>
            </a:r>
            <a:r>
              <a:rPr lang="en-US" sz="5400" b="1" cap="all" dirty="0" smtClean="0">
                <a:solidFill>
                  <a:srgbClr val="FF0000"/>
                </a:solidFill>
                <a:effectLst>
                  <a:outerShdw blurRad="38100" dist="38100" dir="2700000" algn="tl">
                    <a:srgbClr val="000000">
                      <a:alpha val="43137"/>
                    </a:srgbClr>
                  </a:outerShdw>
                </a:effectLst>
                <a:latin typeface="Gill Sans MT Condensed" pitchFamily="34" charset="0"/>
                <a:cs typeface="Arial" charset="0"/>
              </a:rPr>
              <a:t>invisible</a:t>
            </a:r>
            <a:r>
              <a:rPr lang="en-US" sz="5400" b="1" cap="all" dirty="0" smtClean="0">
                <a:effectLst>
                  <a:outerShdw blurRad="38100" dist="38100" dir="2700000" algn="tl">
                    <a:srgbClr val="000000">
                      <a:alpha val="43137"/>
                    </a:srgbClr>
                  </a:outerShdw>
                </a:effectLst>
                <a:latin typeface="Gill Sans MT Condensed" pitchFamily="34" charset="0"/>
                <a:cs typeface="Arial" charset="0"/>
              </a:rPr>
              <a:t> hand</a:t>
            </a:r>
          </a:p>
        </p:txBody>
      </p:sp>
      <p:sp>
        <p:nvSpPr>
          <p:cNvPr id="3" name="Title 1"/>
          <p:cNvSpPr txBox="1">
            <a:spLocks/>
          </p:cNvSpPr>
          <p:nvPr/>
        </p:nvSpPr>
        <p:spPr>
          <a:xfrm>
            <a:off x="0" y="0"/>
            <a:ext cx="9144000" cy="944563"/>
          </a:xfrm>
          <a:prstGeom prst="rect">
            <a:avLst/>
          </a:prstGeom>
        </p:spPr>
        <p:txBody>
          <a:bodyPr anchor="ctr">
            <a:normAutofit/>
          </a:bodyPr>
          <a:lstStyle>
            <a:lvl1pPr marL="0" marR="0" indent="0" algn="ctr" defTabSz="914400" rtl="0" eaLnBrk="1" fontAlgn="auto" latinLnBrk="0" hangingPunct="1">
              <a:lnSpc>
                <a:spcPct val="100000"/>
              </a:lnSpc>
              <a:spcBef>
                <a:spcPct val="0"/>
              </a:spcBef>
              <a:spcAft>
                <a:spcPts val="0"/>
              </a:spcAft>
              <a:buClrTx/>
              <a:buSzTx/>
              <a:buFontTx/>
              <a:buNone/>
              <a:tabLst/>
              <a:defRPr sz="4400" baseline="0">
                <a:solidFill>
                  <a:srgbClr val="FFC000"/>
                </a:solidFill>
              </a:defRPr>
            </a:lvl1pPr>
          </a:lstStyle>
          <a:p>
            <a:pPr>
              <a:defRPr/>
            </a:pPr>
            <a:r>
              <a:rPr lang="en-US" sz="5400" b="1" cap="all" dirty="0" smtClean="0">
                <a:effectLst>
                  <a:outerShdw blurRad="38100" dist="38100" dir="2700000" algn="tl">
                    <a:srgbClr val="000000">
                      <a:alpha val="43137"/>
                    </a:srgbClr>
                  </a:outerShdw>
                </a:effectLst>
                <a:latin typeface="Gill Sans MT Condensed" pitchFamily="34" charset="0"/>
                <a:cs typeface="Arial" charset="0"/>
              </a:rPr>
              <a:t>See the </a:t>
            </a:r>
            <a:r>
              <a:rPr lang="en-US" sz="5400" b="1" cap="all" dirty="0" smtClean="0">
                <a:solidFill>
                  <a:srgbClr val="EEECE1"/>
                </a:solidFill>
                <a:effectLst>
                  <a:outerShdw blurRad="38100" dist="38100" dir="2700000" algn="tl">
                    <a:srgbClr val="000000">
                      <a:alpha val="43137"/>
                    </a:srgbClr>
                  </a:outerShdw>
                </a:effectLst>
                <a:latin typeface="Gill Sans MT Condensed" pitchFamily="34" charset="0"/>
                <a:cs typeface="Arial" charset="0"/>
              </a:rPr>
              <a:t>invisible</a:t>
            </a:r>
            <a:r>
              <a:rPr lang="en-US" sz="5400" b="1" cap="all" dirty="0" smtClean="0">
                <a:effectLst>
                  <a:outerShdw blurRad="38100" dist="38100" dir="2700000" algn="tl">
                    <a:srgbClr val="000000">
                      <a:alpha val="43137"/>
                    </a:srgbClr>
                  </a:outerShdw>
                </a:effectLst>
                <a:latin typeface="Gill Sans MT Condensed" pitchFamily="34" charset="0"/>
                <a:cs typeface="Arial" charset="0"/>
              </a:rPr>
              <a:t> hand</a:t>
            </a:r>
          </a:p>
        </p:txBody>
      </p:sp>
      <p:sp>
        <p:nvSpPr>
          <p:cNvPr id="4" name="Date Placeholder 2"/>
          <p:cNvSpPr>
            <a:spLocks noGrp="1"/>
          </p:cNvSpPr>
          <p:nvPr>
            <p:ph type="dt" sz="half" idx="10"/>
          </p:nvPr>
        </p:nvSpPr>
        <p:spPr>
          <a:xfrm>
            <a:off x="457200" y="6356350"/>
            <a:ext cx="381000" cy="365125"/>
          </a:xfrm>
          <a:prstGeom prst="rect">
            <a:avLst/>
          </a:prstGeom>
        </p:spPr>
        <p:txBody>
          <a:bodyPr/>
          <a:lstStyle>
            <a:lvl1pPr>
              <a:defRPr>
                <a:latin typeface="Arial" pitchFamily="34" charset="0"/>
                <a:cs typeface="+mn-cs"/>
              </a:defRPr>
            </a:lvl1pPr>
          </a:lstStyle>
          <a:p>
            <a:pPr eaLnBrk="1" hangingPunct="1">
              <a:defRPr/>
            </a:pPr>
            <a:endParaRPr lang="en-US">
              <a:solidFill>
                <a:prstClr val="black"/>
              </a:solidFill>
            </a:endParaRPr>
          </a:p>
        </p:txBody>
      </p:sp>
      <p:sp>
        <p:nvSpPr>
          <p:cNvPr id="5" name="Footer Placeholder 3"/>
          <p:cNvSpPr>
            <a:spLocks noGrp="1"/>
          </p:cNvSpPr>
          <p:nvPr>
            <p:ph type="ftr" sz="quarter" idx="11"/>
          </p:nvPr>
        </p:nvSpPr>
        <p:spPr/>
        <p:txBody>
          <a:bodyPr/>
          <a:lstStyle>
            <a:lvl1pPr>
              <a:defRPr/>
            </a:lvl1pPr>
          </a:lstStyle>
          <a:p>
            <a:pPr>
              <a:defRPr/>
            </a:pPr>
            <a:r>
              <a:rPr lang="en-US">
                <a:solidFill>
                  <a:prstClr val="black">
                    <a:lumMod val="50000"/>
                    <a:lumOff val="50000"/>
                  </a:prstClr>
                </a:solidFill>
              </a:rPr>
              <a:t>© 2010 Worth Publishers Modern principles: microeconomics Cowen and Tabarrok </a:t>
            </a:r>
          </a:p>
        </p:txBody>
      </p:sp>
      <p:sp>
        <p:nvSpPr>
          <p:cNvPr id="6" name="Slide Number Placeholder 4"/>
          <p:cNvSpPr>
            <a:spLocks noGrp="1"/>
          </p:cNvSpPr>
          <p:nvPr>
            <p:ph type="sldNum" sz="quarter" idx="12"/>
          </p:nvPr>
        </p:nvSpPr>
        <p:spPr/>
        <p:txBody>
          <a:bodyPr/>
          <a:lstStyle>
            <a:lvl1pPr>
              <a:defRPr/>
            </a:lvl1pPr>
          </a:lstStyle>
          <a:p>
            <a:pPr>
              <a:defRPr/>
            </a:pPr>
            <a:fld id="{6498D30A-0AFC-4F88-84CC-22D6DE663A1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71731724"/>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1143000"/>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4000" baseline="0">
                <a:latin typeface="Century Gothic" pitchFamily="34" charset="0"/>
              </a:defRPr>
            </a:lvl1pPr>
            <a:lvl2pPr>
              <a:defRPr sz="3600" baseline="0">
                <a:latin typeface="Century Gothic" pitchFamily="34" charset="0"/>
              </a:defRPr>
            </a:lvl2pPr>
            <a:lvl3pPr>
              <a:defRPr sz="3200" baseline="0">
                <a:latin typeface="Century Gothic" pitchFamily="34" charset="0"/>
              </a:defRPr>
            </a:lvl3pPr>
            <a:lvl4pPr>
              <a:defRPr sz="2800" baseline="0">
                <a:latin typeface="Century Gothic" pitchFamily="34" charset="0"/>
              </a:defRPr>
            </a:lvl4pPr>
            <a:lvl5pPr>
              <a:defRPr sz="2800" baseline="0">
                <a:latin typeface="Century Gothic"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4"/>
          <p:cNvSpPr>
            <a:spLocks noGrp="1"/>
          </p:cNvSpPr>
          <p:nvPr>
            <p:ph type="ftr" sz="quarter" idx="10"/>
          </p:nvPr>
        </p:nvSpPr>
        <p:spPr>
          <a:xfrm>
            <a:off x="914400" y="6477000"/>
            <a:ext cx="7239000" cy="365125"/>
          </a:xfrm>
          <a:prstGeom prst="rect">
            <a:avLst/>
          </a:prstGeom>
        </p:spPr>
        <p:txBody>
          <a:bodyPr/>
          <a:lstStyle>
            <a:lvl1pPr>
              <a:defRPr>
                <a:solidFill>
                  <a:schemeClr val="tx1">
                    <a:tint val="75000"/>
                  </a:schemeClr>
                </a:solidFill>
                <a:latin typeface="Arial" pitchFamily="34" charset="0"/>
                <a:cs typeface="+mn-cs"/>
              </a:defRPr>
            </a:lvl1pPr>
          </a:lstStyle>
          <a:p>
            <a:pPr eaLnBrk="1" hangingPunct="1">
              <a:defRPr/>
            </a:pPr>
            <a:r>
              <a:rPr lang="en-US">
                <a:solidFill>
                  <a:prstClr val="black">
                    <a:tint val="75000"/>
                  </a:prstClr>
                </a:solidFill>
              </a:rPr>
              <a:t>© 2010 Worth Publishers Modern principles: microeconomics Cowen and Tabarrok </a:t>
            </a:r>
            <a:endParaRPr lang="en-US" dirty="0">
              <a:solidFill>
                <a:prstClr val="black">
                  <a:tint val="75000"/>
                </a:prstClr>
              </a:solidFill>
            </a:endParaRPr>
          </a:p>
        </p:txBody>
      </p:sp>
    </p:spTree>
    <p:extLst>
      <p:ext uri="{BB962C8B-B14F-4D97-AF65-F5344CB8AC3E}">
        <p14:creationId xmlns:p14="http://schemas.microsoft.com/office/powerpoint/2010/main" val="222637985"/>
      </p:ext>
    </p:extLst>
  </p:cSld>
  <p:clrMapOvr>
    <a:masterClrMapping/>
  </p:clrMapOvr>
  <p:transition>
    <p:fade thruBlk="1"/>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1143000"/>
          </a:xfrm>
          <a:prstGeom prst="rect">
            <a:avLst/>
          </a:prstGeom>
        </p:spPr>
        <p:txBody>
          <a:bodyPr/>
          <a:lstStyle>
            <a:lvl1pPr>
              <a:defRPr>
                <a:latin typeface="Century Gothic" pitchFamily="34"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190500" y="2019300"/>
            <a:ext cx="3086100" cy="3573463"/>
          </a:xfrm>
        </p:spPr>
        <p:txBody>
          <a:bodyPr/>
          <a:lstStyle>
            <a:lvl1pPr>
              <a:defRPr sz="2800">
                <a:latin typeface="Century Gothic" pitchFamily="34" charset="0"/>
              </a:defRPr>
            </a:lvl1pPr>
            <a:lvl2pPr>
              <a:defRPr sz="2400">
                <a:latin typeface="Century Gothic" pitchFamily="34" charset="0"/>
              </a:defRPr>
            </a:lvl2pPr>
            <a:lvl3pPr>
              <a:defRPr sz="2000">
                <a:latin typeface="Century Gothic" pitchFamily="34" charset="0"/>
              </a:defRPr>
            </a:lvl3pPr>
            <a:lvl4pPr>
              <a:defRPr sz="1800">
                <a:latin typeface="Century Gothic" pitchFamily="34" charset="0"/>
              </a:defRPr>
            </a:lvl4pPr>
            <a:lvl5pPr>
              <a:defRPr sz="1800">
                <a:latin typeface="Century Gothic"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276600" y="1143000"/>
            <a:ext cx="5867400" cy="4983163"/>
          </a:xfrm>
        </p:spPr>
        <p:txBody>
          <a:bodyPr>
            <a:normAutofit/>
          </a:bodyPr>
          <a:lstStyle>
            <a:lvl1pPr>
              <a:defRPr sz="3200">
                <a:latin typeface="Century Gothic" pitchFamily="34" charset="0"/>
              </a:defRPr>
            </a:lvl1pPr>
            <a:lvl2pPr>
              <a:defRPr sz="2800">
                <a:latin typeface="Century Gothic" pitchFamily="34" charset="0"/>
              </a:defRPr>
            </a:lvl2pPr>
            <a:lvl3pPr>
              <a:defRPr sz="2400">
                <a:latin typeface="Century Gothic" pitchFamily="34" charset="0"/>
              </a:defRPr>
            </a:lvl3pPr>
            <a:lvl4pPr>
              <a:defRPr sz="2000">
                <a:latin typeface="Century Gothic" pitchFamily="34" charset="0"/>
              </a:defRPr>
            </a:lvl4pPr>
            <a:lvl5pPr>
              <a:defRPr sz="2000">
                <a:latin typeface="Century Gothic"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5"/>
          <p:cNvSpPr>
            <a:spLocks noGrp="1"/>
          </p:cNvSpPr>
          <p:nvPr>
            <p:ph type="ftr" sz="quarter" idx="10"/>
          </p:nvPr>
        </p:nvSpPr>
        <p:spPr>
          <a:xfrm>
            <a:off x="914400" y="6477000"/>
            <a:ext cx="7315200" cy="365125"/>
          </a:xfrm>
          <a:prstGeom prst="rect">
            <a:avLst/>
          </a:prstGeom>
        </p:spPr>
        <p:txBody>
          <a:bodyPr/>
          <a:lstStyle>
            <a:lvl1pPr>
              <a:defRPr>
                <a:solidFill>
                  <a:schemeClr val="tx1">
                    <a:tint val="75000"/>
                  </a:schemeClr>
                </a:solidFill>
                <a:latin typeface="Arial" pitchFamily="34" charset="0"/>
                <a:cs typeface="+mn-cs"/>
              </a:defRPr>
            </a:lvl1pPr>
          </a:lstStyle>
          <a:p>
            <a:pPr eaLnBrk="1" hangingPunct="1">
              <a:defRPr/>
            </a:pPr>
            <a:r>
              <a:rPr lang="en-US">
                <a:solidFill>
                  <a:prstClr val="black">
                    <a:tint val="75000"/>
                  </a:prstClr>
                </a:solidFill>
              </a:rPr>
              <a:t>© 2010 Worth Publishers Modern principles: microeconomics Cowen and Tabarrok </a:t>
            </a:r>
            <a:endParaRPr lang="en-US" dirty="0">
              <a:solidFill>
                <a:prstClr val="black">
                  <a:tint val="75000"/>
                </a:prstClr>
              </a:solidFill>
            </a:endParaRPr>
          </a:p>
        </p:txBody>
      </p:sp>
    </p:spTree>
    <p:extLst>
      <p:ext uri="{BB962C8B-B14F-4D97-AF65-F5344CB8AC3E}">
        <p14:creationId xmlns:p14="http://schemas.microsoft.com/office/powerpoint/2010/main" val="1072364123"/>
      </p:ext>
    </p:extLst>
  </p:cSld>
  <p:clrMapOvr>
    <a:masterClrMapping/>
  </p:clrMapOvr>
  <p:transition>
    <p:fade thruBlk="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0332"/>
            <a:ext cx="9144000" cy="904068"/>
          </a:xfrm>
          <a:solidFill>
            <a:srgbClr val="BDB689">
              <a:alpha val="27843"/>
            </a:srgbClr>
          </a:solidFill>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04800" y="1219200"/>
            <a:ext cx="8534400" cy="5257800"/>
          </a:xfrm>
          <a:solidFill>
            <a:schemeClr val="bg1"/>
          </a:solidFill>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4"/>
          <p:cNvSpPr>
            <a:spLocks noGrp="1"/>
          </p:cNvSpPr>
          <p:nvPr>
            <p:ph type="ftr" sz="quarter" idx="10"/>
          </p:nvPr>
        </p:nvSpPr>
        <p:spPr>
          <a:xfrm>
            <a:off x="2514600" y="6629400"/>
            <a:ext cx="4114800" cy="228600"/>
          </a:xfrm>
        </p:spPr>
        <p:txBody>
          <a:bodyPr/>
          <a:lstStyle>
            <a:lvl1pPr algn="ctr">
              <a:defRPr dirty="0" smtClean="0"/>
            </a:lvl1pPr>
          </a:lstStyle>
          <a:p>
            <a:pPr>
              <a:defRPr/>
            </a:pPr>
            <a:r>
              <a:rPr lang="en-US">
                <a:solidFill>
                  <a:prstClr val="black">
                    <a:lumMod val="50000"/>
                    <a:lumOff val="50000"/>
                  </a:prstClr>
                </a:solidFill>
              </a:rPr>
              <a:t>Copyright 2012 Worth Publishers</a:t>
            </a:r>
          </a:p>
        </p:txBody>
      </p:sp>
      <p:sp>
        <p:nvSpPr>
          <p:cNvPr id="5" name="Slide Number Placeholder 5"/>
          <p:cNvSpPr>
            <a:spLocks noGrp="1"/>
          </p:cNvSpPr>
          <p:nvPr>
            <p:ph type="sldNum" sz="quarter" idx="11"/>
          </p:nvPr>
        </p:nvSpPr>
        <p:spPr>
          <a:xfrm>
            <a:off x="0" y="6629400"/>
            <a:ext cx="2133600" cy="228600"/>
          </a:xfrm>
        </p:spPr>
        <p:txBody>
          <a:bodyPr/>
          <a:lstStyle>
            <a:lvl1pPr>
              <a:defRPr/>
            </a:lvl1pPr>
          </a:lstStyle>
          <a:p>
            <a:pPr>
              <a:defRPr/>
            </a:pPr>
            <a:fld id="{65AFFDE3-D494-4323-A5CE-325869E6EFA2}"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89223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372DE238-8C7F-4781-A033-FD1F0C18233A}"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4623045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solidFill>
            <a:schemeClr val="bg1"/>
          </a:solidFill>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solidFill>
            <a:schemeClr val="bg1"/>
          </a:solidFill>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2438400" y="6569075"/>
            <a:ext cx="4267200" cy="288925"/>
          </a:xfrm>
        </p:spPr>
        <p:txBody>
          <a:bodyPr/>
          <a:lstStyle>
            <a:lvl1pPr algn="ctr">
              <a:defRPr smtClean="0"/>
            </a:lvl1pPr>
          </a:lstStyle>
          <a:p>
            <a:pPr>
              <a:defRPr/>
            </a:pPr>
            <a:r>
              <a:rPr lang="en-US">
                <a:solidFill>
                  <a:prstClr val="black">
                    <a:lumMod val="50000"/>
                    <a:lumOff val="50000"/>
                  </a:prstClr>
                </a:solidFill>
              </a:rPr>
              <a:t>Copyright 2012 Worth Publishers</a:t>
            </a:r>
            <a:endParaRPr lang="en-US" dirty="0">
              <a:solidFill>
                <a:prstClr val="black">
                  <a:lumMod val="50000"/>
                  <a:lumOff val="50000"/>
                </a:prstClr>
              </a:solidFill>
            </a:endParaRPr>
          </a:p>
        </p:txBody>
      </p:sp>
      <p:sp>
        <p:nvSpPr>
          <p:cNvPr id="6" name="Slide Number Placeholder 5"/>
          <p:cNvSpPr>
            <a:spLocks noGrp="1"/>
          </p:cNvSpPr>
          <p:nvPr>
            <p:ph type="sldNum" sz="quarter" idx="11"/>
          </p:nvPr>
        </p:nvSpPr>
        <p:spPr/>
        <p:txBody>
          <a:bodyPr/>
          <a:lstStyle>
            <a:lvl1pPr>
              <a:defRPr/>
            </a:lvl1pPr>
          </a:lstStyle>
          <a:p>
            <a:pPr>
              <a:defRPr/>
            </a:pPr>
            <a:fld id="{3B309123-F07F-4D78-B735-6DFD57D616E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8195183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a:xfrm>
            <a:off x="3124200" y="6356350"/>
            <a:ext cx="2895600" cy="365125"/>
          </a:xfrm>
        </p:spPr>
        <p:txBody>
          <a:bodyPr/>
          <a:lstStyle>
            <a:lvl1pPr>
              <a:defRPr smtClean="0"/>
            </a:lvl1pPr>
          </a:lstStyle>
          <a:p>
            <a:pPr>
              <a:defRPr/>
            </a:pPr>
            <a:r>
              <a:rPr lang="en-US">
                <a:solidFill>
                  <a:prstClr val="black">
                    <a:lumMod val="50000"/>
                    <a:lumOff val="50000"/>
                  </a:prstClr>
                </a:solidFill>
              </a:rPr>
              <a:t>Copyright 2012 Worth Publishers</a:t>
            </a:r>
          </a:p>
        </p:txBody>
      </p:sp>
      <p:sp>
        <p:nvSpPr>
          <p:cNvPr id="3" name="Slide Number Placeholder 5"/>
          <p:cNvSpPr>
            <a:spLocks noGrp="1"/>
          </p:cNvSpPr>
          <p:nvPr>
            <p:ph type="sldNum" sz="quarter" idx="11"/>
          </p:nvPr>
        </p:nvSpPr>
        <p:spPr/>
        <p:txBody>
          <a:bodyPr/>
          <a:lstStyle>
            <a:lvl1pPr>
              <a:defRPr/>
            </a:lvl1pPr>
          </a:lstStyle>
          <a:p>
            <a:pPr>
              <a:defRPr/>
            </a:pPr>
            <a:fld id="{D8AB2A75-E276-4CE6-B2A6-046DDD05BC1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431174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Only">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txBox="1">
            <a:spLocks/>
          </p:cNvSpPr>
          <p:nvPr/>
        </p:nvSpPr>
        <p:spPr>
          <a:xfrm>
            <a:off x="0" y="0"/>
            <a:ext cx="9144000" cy="944563"/>
          </a:xfrm>
          <a:prstGeom prst="rect">
            <a:avLst/>
          </a:prstGeom>
        </p:spPr>
        <p:txBody>
          <a:bodyPr anchor="ctr">
            <a:normAutofit/>
          </a:bodyPr>
          <a:lstStyle>
            <a:lvl1pPr marL="0" marR="0" indent="0" algn="ctr" defTabSz="914400" rtl="0" eaLnBrk="1" fontAlgn="auto" latinLnBrk="0" hangingPunct="1">
              <a:lnSpc>
                <a:spcPct val="100000"/>
              </a:lnSpc>
              <a:spcBef>
                <a:spcPct val="0"/>
              </a:spcBef>
              <a:spcAft>
                <a:spcPts val="0"/>
              </a:spcAft>
              <a:buClrTx/>
              <a:buSzTx/>
              <a:buFontTx/>
              <a:buNone/>
              <a:tabLst/>
              <a:defRPr sz="4400" baseline="0">
                <a:solidFill>
                  <a:srgbClr val="FFC000"/>
                </a:solidFill>
              </a:defRPr>
            </a:lvl1pPr>
          </a:lstStyle>
          <a:p>
            <a:pPr>
              <a:defRPr/>
            </a:pPr>
            <a:r>
              <a:rPr lang="en-US" sz="5400" b="1" cap="all" dirty="0" smtClean="0">
                <a:effectLst>
                  <a:outerShdw blurRad="38100" dist="38100" dir="2700000" algn="tl">
                    <a:srgbClr val="000000">
                      <a:alpha val="43137"/>
                    </a:srgbClr>
                  </a:outerShdw>
                </a:effectLst>
                <a:latin typeface="Gill Sans MT Condensed" pitchFamily="34" charset="0"/>
                <a:cs typeface="Arial" charset="0"/>
              </a:rPr>
              <a:t>See the </a:t>
            </a:r>
            <a:r>
              <a:rPr lang="en-US" sz="5400" b="1" cap="all" dirty="0" smtClean="0">
                <a:solidFill>
                  <a:srgbClr val="FF0000"/>
                </a:solidFill>
                <a:effectLst>
                  <a:outerShdw blurRad="38100" dist="38100" dir="2700000" algn="tl">
                    <a:srgbClr val="000000">
                      <a:alpha val="43137"/>
                    </a:srgbClr>
                  </a:outerShdw>
                </a:effectLst>
                <a:latin typeface="Gill Sans MT Condensed" pitchFamily="34" charset="0"/>
                <a:cs typeface="Arial" charset="0"/>
              </a:rPr>
              <a:t>invisible</a:t>
            </a:r>
            <a:r>
              <a:rPr lang="en-US" sz="5400" b="1" cap="all" dirty="0" smtClean="0">
                <a:effectLst>
                  <a:outerShdw blurRad="38100" dist="38100" dir="2700000" algn="tl">
                    <a:srgbClr val="000000">
                      <a:alpha val="43137"/>
                    </a:srgbClr>
                  </a:outerShdw>
                </a:effectLst>
                <a:latin typeface="Gill Sans MT Condensed" pitchFamily="34" charset="0"/>
                <a:cs typeface="Arial" charset="0"/>
              </a:rPr>
              <a:t> hand</a:t>
            </a:r>
          </a:p>
        </p:txBody>
      </p:sp>
      <p:sp>
        <p:nvSpPr>
          <p:cNvPr id="3" name="Title 1"/>
          <p:cNvSpPr txBox="1">
            <a:spLocks/>
          </p:cNvSpPr>
          <p:nvPr/>
        </p:nvSpPr>
        <p:spPr>
          <a:xfrm>
            <a:off x="0" y="0"/>
            <a:ext cx="9144000" cy="944563"/>
          </a:xfrm>
          <a:prstGeom prst="rect">
            <a:avLst/>
          </a:prstGeom>
        </p:spPr>
        <p:txBody>
          <a:bodyPr anchor="ctr">
            <a:normAutofit/>
          </a:bodyPr>
          <a:lstStyle>
            <a:lvl1pPr marL="0" marR="0" indent="0" algn="ctr" defTabSz="914400" rtl="0" eaLnBrk="1" fontAlgn="auto" latinLnBrk="0" hangingPunct="1">
              <a:lnSpc>
                <a:spcPct val="100000"/>
              </a:lnSpc>
              <a:spcBef>
                <a:spcPct val="0"/>
              </a:spcBef>
              <a:spcAft>
                <a:spcPts val="0"/>
              </a:spcAft>
              <a:buClrTx/>
              <a:buSzTx/>
              <a:buFontTx/>
              <a:buNone/>
              <a:tabLst/>
              <a:defRPr sz="4400" baseline="0">
                <a:solidFill>
                  <a:srgbClr val="FFC000"/>
                </a:solidFill>
              </a:defRPr>
            </a:lvl1pPr>
          </a:lstStyle>
          <a:p>
            <a:pPr>
              <a:defRPr/>
            </a:pPr>
            <a:r>
              <a:rPr lang="en-US" sz="5400" b="1" cap="all" dirty="0" smtClean="0">
                <a:effectLst>
                  <a:outerShdw blurRad="38100" dist="38100" dir="2700000" algn="tl">
                    <a:srgbClr val="000000">
                      <a:alpha val="43137"/>
                    </a:srgbClr>
                  </a:outerShdw>
                </a:effectLst>
                <a:latin typeface="Gill Sans MT Condensed" pitchFamily="34" charset="0"/>
                <a:cs typeface="Arial" charset="0"/>
              </a:rPr>
              <a:t>See the </a:t>
            </a:r>
            <a:r>
              <a:rPr lang="en-US" sz="5400" b="1" cap="all" dirty="0" smtClean="0">
                <a:solidFill>
                  <a:srgbClr val="EEECE1"/>
                </a:solidFill>
                <a:effectLst>
                  <a:outerShdw blurRad="38100" dist="38100" dir="2700000" algn="tl">
                    <a:srgbClr val="000000">
                      <a:alpha val="43137"/>
                    </a:srgbClr>
                  </a:outerShdw>
                </a:effectLst>
                <a:latin typeface="Gill Sans MT Condensed" pitchFamily="34" charset="0"/>
                <a:cs typeface="Arial" charset="0"/>
              </a:rPr>
              <a:t>invisible</a:t>
            </a:r>
            <a:r>
              <a:rPr lang="en-US" sz="5400" b="1" cap="all" dirty="0" smtClean="0">
                <a:effectLst>
                  <a:outerShdw blurRad="38100" dist="38100" dir="2700000" algn="tl">
                    <a:srgbClr val="000000">
                      <a:alpha val="43137"/>
                    </a:srgbClr>
                  </a:outerShdw>
                </a:effectLst>
                <a:latin typeface="Gill Sans MT Condensed" pitchFamily="34" charset="0"/>
                <a:cs typeface="Arial" charset="0"/>
              </a:rPr>
              <a:t> hand</a:t>
            </a:r>
          </a:p>
        </p:txBody>
      </p:sp>
      <p:sp>
        <p:nvSpPr>
          <p:cNvPr id="4" name="Date Placeholder 2"/>
          <p:cNvSpPr>
            <a:spLocks noGrp="1"/>
          </p:cNvSpPr>
          <p:nvPr>
            <p:ph type="dt" sz="half" idx="10"/>
          </p:nvPr>
        </p:nvSpPr>
        <p:spPr>
          <a:xfrm>
            <a:off x="457200" y="6356350"/>
            <a:ext cx="381000" cy="365125"/>
          </a:xfrm>
          <a:prstGeom prst="rect">
            <a:avLst/>
          </a:prstGeom>
        </p:spPr>
        <p:txBody>
          <a:bodyPr/>
          <a:lstStyle>
            <a:lvl1pPr>
              <a:defRPr>
                <a:latin typeface="Arial" pitchFamily="34" charset="0"/>
                <a:cs typeface="+mn-cs"/>
              </a:defRPr>
            </a:lvl1pPr>
          </a:lstStyle>
          <a:p>
            <a:pPr eaLnBrk="1" hangingPunct="1">
              <a:defRPr/>
            </a:pPr>
            <a:endParaRPr lang="en-US">
              <a:solidFill>
                <a:prstClr val="black"/>
              </a:solidFill>
            </a:endParaRPr>
          </a:p>
        </p:txBody>
      </p:sp>
      <p:sp>
        <p:nvSpPr>
          <p:cNvPr id="5" name="Footer Placeholder 3"/>
          <p:cNvSpPr>
            <a:spLocks noGrp="1"/>
          </p:cNvSpPr>
          <p:nvPr>
            <p:ph type="ftr" sz="quarter" idx="11"/>
          </p:nvPr>
        </p:nvSpPr>
        <p:spPr/>
        <p:txBody>
          <a:bodyPr/>
          <a:lstStyle>
            <a:lvl1pPr>
              <a:defRPr/>
            </a:lvl1pPr>
          </a:lstStyle>
          <a:p>
            <a:pPr>
              <a:defRPr/>
            </a:pPr>
            <a:r>
              <a:rPr lang="en-US">
                <a:solidFill>
                  <a:prstClr val="black">
                    <a:lumMod val="50000"/>
                    <a:lumOff val="50000"/>
                  </a:prstClr>
                </a:solidFill>
              </a:rPr>
              <a:t>© 2010 Worth Publishers Modern principles: microeconomics Cowen and Tabarrok </a:t>
            </a:r>
          </a:p>
        </p:txBody>
      </p:sp>
      <p:sp>
        <p:nvSpPr>
          <p:cNvPr id="6" name="Slide Number Placeholder 4"/>
          <p:cNvSpPr>
            <a:spLocks noGrp="1"/>
          </p:cNvSpPr>
          <p:nvPr>
            <p:ph type="sldNum" sz="quarter" idx="12"/>
          </p:nvPr>
        </p:nvSpPr>
        <p:spPr/>
        <p:txBody>
          <a:bodyPr/>
          <a:lstStyle>
            <a:lvl1pPr>
              <a:defRPr/>
            </a:lvl1pPr>
          </a:lstStyle>
          <a:p>
            <a:pPr>
              <a:defRPr/>
            </a:pPr>
            <a:fld id="{6498D30A-0AFC-4F88-84CC-22D6DE663A1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219184251"/>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800" b="1">
                <a:latin typeface="Gill Sans MT Condensed"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US">
                <a:solidFill>
                  <a:prstClr val="black">
                    <a:tint val="75000"/>
                  </a:prstClr>
                </a:solidFill>
              </a:rPr>
              <a:t>12/30/2009</a:t>
            </a: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 2010 Worth Publishers Modern principles: microeconomics Cowen and Tabarrok </a:t>
            </a:r>
          </a:p>
        </p:txBody>
      </p:sp>
      <p:sp>
        <p:nvSpPr>
          <p:cNvPr id="6" name="Slide Number Placeholder 5"/>
          <p:cNvSpPr>
            <a:spLocks noGrp="1"/>
          </p:cNvSpPr>
          <p:nvPr>
            <p:ph type="sldNum" sz="quarter" idx="12"/>
          </p:nvPr>
        </p:nvSpPr>
        <p:spPr/>
        <p:txBody>
          <a:bodyPr/>
          <a:lstStyle>
            <a:lvl1pPr>
              <a:defRPr/>
            </a:lvl1pPr>
          </a:lstStyle>
          <a:p>
            <a:pPr>
              <a:defRPr/>
            </a:pPr>
            <a:fld id="{913D6163-22F9-4CB0-87D7-F1B9813DA48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247671478"/>
      </p:ext>
    </p:extLst>
  </p:cSld>
  <p:clrMapOvr>
    <a:masterClrMapping/>
  </p:clrMapOvr>
  <p:transition>
    <p:fade thruBlk="1"/>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0" y="0"/>
            <a:ext cx="9144000" cy="990600"/>
          </a:xfrm>
          <a:prstGeom prst="rect">
            <a:avLst/>
          </a:prstGeom>
          <a:ln/>
        </p:spPr>
        <p:style>
          <a:lnRef idx="1">
            <a:schemeClr val="accent3"/>
          </a:lnRef>
          <a:fillRef idx="2">
            <a:schemeClr val="accent3"/>
          </a:fillRef>
          <a:effectRef idx="1">
            <a:schemeClr val="accent3"/>
          </a:effectRef>
          <a:fontRef idx="minor">
            <a:schemeClr val="dk1"/>
          </a:fontRef>
        </p:style>
        <p:txBody>
          <a:bodyPr anchor="ctr"/>
          <a:lstStyle/>
          <a:p>
            <a:pPr algn="ctr" eaLnBrk="1" fontAlgn="auto" hangingPunct="1">
              <a:spcBef>
                <a:spcPts val="0"/>
              </a:spcBef>
              <a:spcAft>
                <a:spcPts val="0"/>
              </a:spcAft>
              <a:defRPr/>
            </a:pPr>
            <a:endParaRPr lang="en-US">
              <a:solidFill>
                <a:prstClr val="black"/>
              </a:solidFill>
            </a:endParaRPr>
          </a:p>
        </p:txBody>
      </p:sp>
      <p:pic>
        <p:nvPicPr>
          <p:cNvPr id="5" name="Picture 7" descr="Cowen Micro cover.jpg"/>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0"/>
            <a:ext cx="847725"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838200" y="76200"/>
            <a:ext cx="8229600" cy="914400"/>
          </a:xfrm>
        </p:spPr>
        <p:txBody>
          <a:bodyPr/>
          <a:lstStyle>
            <a:lvl1pPr>
              <a:defRPr sz="4400" b="1" cap="none" spc="200" baseline="0">
                <a:effectLst>
                  <a:outerShdw blurRad="38100" dist="38100" dir="2700000" algn="tl">
                    <a:srgbClr val="000000">
                      <a:alpha val="43137"/>
                    </a:srgbClr>
                  </a:outerShdw>
                </a:effectLst>
                <a:latin typeface="Tw Cen MT" pitchFamily="34" charset="0"/>
              </a:defRPr>
            </a:lvl1pPr>
          </a:lstStyle>
          <a:p>
            <a:r>
              <a:rPr lang="en-US" smtClean="0"/>
              <a:t>Click to edit Master title style</a:t>
            </a:r>
            <a:endParaRPr lang="en-US" dirty="0"/>
          </a:p>
        </p:txBody>
      </p:sp>
      <p:sp>
        <p:nvSpPr>
          <p:cNvPr id="6" name="Date Placeholder 3"/>
          <p:cNvSpPr>
            <a:spLocks noGrp="1"/>
          </p:cNvSpPr>
          <p:nvPr>
            <p:ph type="dt" sz="half" idx="10"/>
          </p:nvPr>
        </p:nvSpPr>
        <p:spPr>
          <a:xfrm>
            <a:off x="0" y="6492875"/>
            <a:ext cx="1143000" cy="365125"/>
          </a:xfrm>
        </p:spPr>
        <p:txBody>
          <a:bodyPr/>
          <a:lstStyle>
            <a:lvl1pPr>
              <a:defRPr/>
            </a:lvl1pPr>
          </a:lstStyle>
          <a:p>
            <a:pPr>
              <a:defRPr/>
            </a:pPr>
            <a:r>
              <a:rPr lang="en-US">
                <a:solidFill>
                  <a:prstClr val="black">
                    <a:tint val="75000"/>
                  </a:prstClr>
                </a:solidFill>
              </a:rPr>
              <a:t>12/30/2009</a:t>
            </a:r>
          </a:p>
        </p:txBody>
      </p:sp>
      <p:sp>
        <p:nvSpPr>
          <p:cNvPr id="7" name="Footer Placeholder 4"/>
          <p:cNvSpPr>
            <a:spLocks noGrp="1"/>
          </p:cNvSpPr>
          <p:nvPr>
            <p:ph type="ftr" sz="quarter" idx="11"/>
          </p:nvPr>
        </p:nvSpPr>
        <p:spPr>
          <a:xfrm>
            <a:off x="914400" y="6492875"/>
            <a:ext cx="7391400" cy="365125"/>
          </a:xfrm>
        </p:spPr>
        <p:txBody>
          <a:bodyPr/>
          <a:lstStyle>
            <a:lvl1pPr>
              <a:defRPr cap="all" baseline="0">
                <a:latin typeface="Gill Sans MT Condensed" pitchFamily="34" charset="0"/>
              </a:defRPr>
            </a:lvl1pPr>
          </a:lstStyle>
          <a:p>
            <a:pPr>
              <a:defRPr/>
            </a:pPr>
            <a:r>
              <a:rPr lang="en-US">
                <a:solidFill>
                  <a:prstClr val="black">
                    <a:tint val="75000"/>
                  </a:prstClr>
                </a:solidFill>
              </a:rPr>
              <a:t>© 2010 Worth Publishers Modern principles: microeconomics Cowen and Tabarrok </a:t>
            </a:r>
          </a:p>
        </p:txBody>
      </p:sp>
      <p:sp>
        <p:nvSpPr>
          <p:cNvPr id="8" name="Slide Number Placeholder 5"/>
          <p:cNvSpPr>
            <a:spLocks noGrp="1"/>
          </p:cNvSpPr>
          <p:nvPr>
            <p:ph type="sldNum" sz="quarter" idx="12"/>
          </p:nvPr>
        </p:nvSpPr>
        <p:spPr>
          <a:xfrm>
            <a:off x="8686800" y="6492875"/>
            <a:ext cx="457200" cy="365125"/>
          </a:xfrm>
        </p:spPr>
        <p:txBody>
          <a:bodyPr/>
          <a:lstStyle>
            <a:lvl1pPr>
              <a:defRPr/>
            </a:lvl1pPr>
          </a:lstStyle>
          <a:p>
            <a:pPr>
              <a:defRPr/>
            </a:pPr>
            <a:fld id="{97DC4D8B-A577-47A0-BEB1-854160979A9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737788535"/>
      </p:ext>
    </p:extLst>
  </p:cSld>
  <p:clrMapOvr>
    <a:masterClrMapping/>
  </p:clrMapOvr>
  <p:transition>
    <p:fade thruBlk="1"/>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Rectangle 3"/>
          <p:cNvSpPr/>
          <p:nvPr/>
        </p:nvSpPr>
        <p:spPr>
          <a:xfrm>
            <a:off x="0" y="0"/>
            <a:ext cx="9144000" cy="990600"/>
          </a:xfrm>
          <a:prstGeom prst="rect">
            <a:avLst/>
          </a:prstGeom>
          <a:solidFill>
            <a:schemeClr val="accent1">
              <a:lumMod val="20000"/>
              <a:lumOff val="80000"/>
            </a:schemeClr>
          </a:solidFill>
          <a:ln/>
        </p:spPr>
        <p:style>
          <a:lnRef idx="1">
            <a:schemeClr val="accent3"/>
          </a:lnRef>
          <a:fillRef idx="2">
            <a:schemeClr val="accent3"/>
          </a:fillRef>
          <a:effectRef idx="1">
            <a:schemeClr val="accent3"/>
          </a:effectRef>
          <a:fontRef idx="minor">
            <a:schemeClr val="dk1"/>
          </a:fontRef>
        </p:style>
        <p:txBody>
          <a:bodyPr anchor="ctr"/>
          <a:lstStyle/>
          <a:p>
            <a:pPr algn="ctr" eaLnBrk="1" fontAlgn="auto" hangingPunct="1">
              <a:spcBef>
                <a:spcPts val="0"/>
              </a:spcBef>
              <a:spcAft>
                <a:spcPts val="0"/>
              </a:spcAft>
              <a:defRPr/>
            </a:pPr>
            <a:endParaRPr lang="en-US">
              <a:solidFill>
                <a:prstClr val="black"/>
              </a:solidFill>
            </a:endParaRPr>
          </a:p>
        </p:txBody>
      </p:sp>
      <p:pic>
        <p:nvPicPr>
          <p:cNvPr id="5" name="Picture 7" descr="Cowen Micro cover.jpg"/>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0"/>
            <a:ext cx="847725"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152400" y="1143000"/>
            <a:ext cx="8839200" cy="5181600"/>
          </a:xfrm>
        </p:spPr>
        <p:txBody>
          <a:bodyPr>
            <a:normAutofit/>
          </a:bodyPr>
          <a:lstStyle>
            <a:lvl1pPr>
              <a:defRPr sz="3200" b="1">
                <a:latin typeface="Century Gothic" pitchFamily="34" charset="0"/>
                <a:cs typeface="Arial" pitchFamily="34" charset="0"/>
              </a:defRPr>
            </a:lvl1pPr>
            <a:lvl2pPr>
              <a:defRPr sz="2800" b="1">
                <a:latin typeface="Century Gothic" pitchFamily="34" charset="0"/>
                <a:cs typeface="Arial" pitchFamily="34" charset="0"/>
              </a:defRPr>
            </a:lvl2pPr>
            <a:lvl3pPr>
              <a:defRPr sz="2400" b="1">
                <a:latin typeface="Century Gothic" pitchFamily="34" charset="0"/>
                <a:cs typeface="Arial" pitchFamily="34" charset="0"/>
              </a:defRPr>
            </a:lvl3pPr>
            <a:lvl4pPr>
              <a:defRPr sz="2000" b="1">
                <a:latin typeface="Century Gothic" pitchFamily="34" charset="0"/>
                <a:cs typeface="Arial" pitchFamily="34" charset="0"/>
              </a:defRPr>
            </a:lvl4pPr>
            <a:lvl5pPr>
              <a:defRPr sz="2000" b="1">
                <a:latin typeface="Century Gothic"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838200" y="76200"/>
            <a:ext cx="8229600" cy="914400"/>
          </a:xfrm>
        </p:spPr>
        <p:txBody>
          <a:bodyPr/>
          <a:lstStyle>
            <a:lvl1pPr>
              <a:defRPr sz="4000" b="1" cap="none" spc="200" baseline="0">
                <a:effectLst>
                  <a:outerShdw blurRad="38100" dist="38100" dir="2700000" algn="tl">
                    <a:srgbClr val="000000">
                      <a:alpha val="43137"/>
                    </a:srgbClr>
                  </a:outerShdw>
                </a:effectLst>
                <a:latin typeface="Century Gothic" pitchFamily="34" charset="0"/>
              </a:defRPr>
            </a:lvl1pPr>
          </a:lstStyle>
          <a:p>
            <a:r>
              <a:rPr lang="en-US" smtClean="0"/>
              <a:t>Click to edit Master title style</a:t>
            </a:r>
            <a:endParaRPr lang="en-US" dirty="0"/>
          </a:p>
        </p:txBody>
      </p:sp>
      <p:sp>
        <p:nvSpPr>
          <p:cNvPr id="6" name="Date Placeholder 3"/>
          <p:cNvSpPr>
            <a:spLocks noGrp="1"/>
          </p:cNvSpPr>
          <p:nvPr>
            <p:ph type="dt" sz="half" idx="10"/>
          </p:nvPr>
        </p:nvSpPr>
        <p:spPr>
          <a:xfrm>
            <a:off x="0" y="6492875"/>
            <a:ext cx="1143000" cy="365125"/>
          </a:xfrm>
        </p:spPr>
        <p:txBody>
          <a:bodyPr/>
          <a:lstStyle>
            <a:lvl1pPr>
              <a:defRPr/>
            </a:lvl1pPr>
          </a:lstStyle>
          <a:p>
            <a:pPr>
              <a:defRPr/>
            </a:pPr>
            <a:r>
              <a:rPr lang="en-US">
                <a:solidFill>
                  <a:prstClr val="black">
                    <a:tint val="75000"/>
                  </a:prstClr>
                </a:solidFill>
              </a:rPr>
              <a:t>12/30/2009</a:t>
            </a:r>
          </a:p>
        </p:txBody>
      </p:sp>
      <p:sp>
        <p:nvSpPr>
          <p:cNvPr id="7" name="Footer Placeholder 4"/>
          <p:cNvSpPr>
            <a:spLocks noGrp="1"/>
          </p:cNvSpPr>
          <p:nvPr>
            <p:ph type="ftr" sz="quarter" idx="11"/>
          </p:nvPr>
        </p:nvSpPr>
        <p:spPr>
          <a:xfrm>
            <a:off x="914400" y="6492875"/>
            <a:ext cx="7391400" cy="365125"/>
          </a:xfrm>
        </p:spPr>
        <p:txBody>
          <a:bodyPr/>
          <a:lstStyle>
            <a:lvl1pPr>
              <a:defRPr cap="all" baseline="0">
                <a:latin typeface="Gill Sans MT Condensed" pitchFamily="34" charset="0"/>
              </a:defRPr>
            </a:lvl1pPr>
          </a:lstStyle>
          <a:p>
            <a:pPr>
              <a:defRPr/>
            </a:pPr>
            <a:r>
              <a:rPr lang="en-US">
                <a:solidFill>
                  <a:prstClr val="black">
                    <a:tint val="75000"/>
                  </a:prstClr>
                </a:solidFill>
              </a:rPr>
              <a:t>© 2010 Worth Publishers Modern principles: microeconomics Cowen and Tabarrok </a:t>
            </a:r>
          </a:p>
        </p:txBody>
      </p:sp>
      <p:sp>
        <p:nvSpPr>
          <p:cNvPr id="8" name="Slide Number Placeholder 5"/>
          <p:cNvSpPr>
            <a:spLocks noGrp="1"/>
          </p:cNvSpPr>
          <p:nvPr>
            <p:ph type="sldNum" sz="quarter" idx="12"/>
          </p:nvPr>
        </p:nvSpPr>
        <p:spPr>
          <a:xfrm>
            <a:off x="8686800" y="6492875"/>
            <a:ext cx="457200" cy="365125"/>
          </a:xfrm>
        </p:spPr>
        <p:txBody>
          <a:bodyPr/>
          <a:lstStyle>
            <a:lvl1pPr>
              <a:defRPr/>
            </a:lvl1pPr>
          </a:lstStyle>
          <a:p>
            <a:pPr>
              <a:defRPr/>
            </a:pPr>
            <a:fld id="{7426117E-E63F-490C-AA6C-655D0D127E8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133171497"/>
      </p:ext>
    </p:extLst>
  </p:cSld>
  <p:clrMapOvr>
    <a:masterClrMapping/>
  </p:clrMapOvr>
  <p:transition>
    <p:fade thruBlk="1"/>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4" name="Rectangle 3"/>
          <p:cNvSpPr/>
          <p:nvPr/>
        </p:nvSpPr>
        <p:spPr>
          <a:xfrm>
            <a:off x="0" y="0"/>
            <a:ext cx="9144000" cy="990600"/>
          </a:xfrm>
          <a:prstGeom prst="rect">
            <a:avLst/>
          </a:prstGeom>
          <a:solidFill>
            <a:srgbClr val="FF0000"/>
          </a:solidFill>
          <a:ln/>
        </p:spPr>
        <p:style>
          <a:lnRef idx="1">
            <a:schemeClr val="accent3"/>
          </a:lnRef>
          <a:fillRef idx="2">
            <a:schemeClr val="accent3"/>
          </a:fillRef>
          <a:effectRef idx="1">
            <a:schemeClr val="accent3"/>
          </a:effectRef>
          <a:fontRef idx="minor">
            <a:schemeClr val="dk1"/>
          </a:fontRef>
        </p:style>
        <p:txBody>
          <a:bodyPr anchor="ctr"/>
          <a:lstStyle/>
          <a:p>
            <a:pPr algn="ctr" eaLnBrk="1" fontAlgn="auto" hangingPunct="1">
              <a:spcBef>
                <a:spcPts val="0"/>
              </a:spcBef>
              <a:spcAft>
                <a:spcPts val="0"/>
              </a:spcAft>
              <a:defRPr/>
            </a:pPr>
            <a:endParaRPr lang="en-US">
              <a:solidFill>
                <a:prstClr val="black"/>
              </a:solidFill>
            </a:endParaRPr>
          </a:p>
        </p:txBody>
      </p:sp>
      <p:pic>
        <p:nvPicPr>
          <p:cNvPr id="5" name="Picture 7" descr="Cowen Micro cover.jpg"/>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0"/>
            <a:ext cx="847725"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152400" y="1143000"/>
            <a:ext cx="8839200" cy="5181600"/>
          </a:xfrm>
        </p:spPr>
        <p:txBody>
          <a:bodyPr>
            <a:normAutofit/>
          </a:bodyPr>
          <a:lstStyle>
            <a:lvl1pPr>
              <a:defRPr sz="3200" b="1">
                <a:solidFill>
                  <a:srgbClr val="FF0000"/>
                </a:solidFill>
                <a:latin typeface="Century Gothic" pitchFamily="34" charset="0"/>
                <a:cs typeface="Arial" pitchFamily="34" charset="0"/>
              </a:defRPr>
            </a:lvl1pPr>
            <a:lvl2pPr>
              <a:defRPr sz="2800" b="1">
                <a:solidFill>
                  <a:srgbClr val="FF0000"/>
                </a:solidFill>
                <a:latin typeface="Century Gothic" pitchFamily="34" charset="0"/>
                <a:cs typeface="Arial" pitchFamily="34" charset="0"/>
              </a:defRPr>
            </a:lvl2pPr>
            <a:lvl3pPr>
              <a:defRPr sz="2400" b="1">
                <a:solidFill>
                  <a:srgbClr val="FF0000"/>
                </a:solidFill>
                <a:latin typeface="Century Gothic" pitchFamily="34" charset="0"/>
                <a:cs typeface="Arial" pitchFamily="34" charset="0"/>
              </a:defRPr>
            </a:lvl3pPr>
            <a:lvl4pPr>
              <a:defRPr sz="2000" b="1">
                <a:solidFill>
                  <a:srgbClr val="FF0000"/>
                </a:solidFill>
                <a:latin typeface="Century Gothic" pitchFamily="34" charset="0"/>
                <a:cs typeface="Arial" pitchFamily="34" charset="0"/>
              </a:defRPr>
            </a:lvl4pPr>
            <a:lvl5pPr>
              <a:defRPr sz="2000" b="1">
                <a:solidFill>
                  <a:srgbClr val="FF0000"/>
                </a:solidFill>
                <a:latin typeface="Century Gothic"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838200" y="76200"/>
            <a:ext cx="8229600" cy="914400"/>
          </a:xfrm>
        </p:spPr>
        <p:txBody>
          <a:bodyPr/>
          <a:lstStyle>
            <a:lvl1pPr>
              <a:defRPr sz="4000" b="1" cap="none" spc="200" baseline="0">
                <a:effectLst>
                  <a:outerShdw blurRad="38100" dist="38100" dir="2700000" algn="tl">
                    <a:srgbClr val="000000">
                      <a:alpha val="43137"/>
                    </a:srgbClr>
                  </a:outerShdw>
                </a:effectLst>
                <a:latin typeface="Century Gothic" pitchFamily="34" charset="0"/>
              </a:defRPr>
            </a:lvl1pPr>
          </a:lstStyle>
          <a:p>
            <a:r>
              <a:rPr lang="en-US" smtClean="0"/>
              <a:t>Click to edit Master title style</a:t>
            </a:r>
            <a:endParaRPr lang="en-US" dirty="0"/>
          </a:p>
        </p:txBody>
      </p:sp>
      <p:sp>
        <p:nvSpPr>
          <p:cNvPr id="6" name="Date Placeholder 3"/>
          <p:cNvSpPr>
            <a:spLocks noGrp="1"/>
          </p:cNvSpPr>
          <p:nvPr>
            <p:ph type="dt" sz="half" idx="10"/>
          </p:nvPr>
        </p:nvSpPr>
        <p:spPr>
          <a:xfrm>
            <a:off x="0" y="6492875"/>
            <a:ext cx="1143000" cy="365125"/>
          </a:xfrm>
        </p:spPr>
        <p:txBody>
          <a:bodyPr/>
          <a:lstStyle>
            <a:lvl1pPr>
              <a:defRPr/>
            </a:lvl1pPr>
          </a:lstStyle>
          <a:p>
            <a:pPr>
              <a:defRPr/>
            </a:pPr>
            <a:r>
              <a:rPr lang="en-US">
                <a:solidFill>
                  <a:prstClr val="black">
                    <a:tint val="75000"/>
                  </a:prstClr>
                </a:solidFill>
              </a:rPr>
              <a:t>12/30/2009</a:t>
            </a:r>
          </a:p>
        </p:txBody>
      </p:sp>
      <p:sp>
        <p:nvSpPr>
          <p:cNvPr id="7" name="Footer Placeholder 4"/>
          <p:cNvSpPr>
            <a:spLocks noGrp="1"/>
          </p:cNvSpPr>
          <p:nvPr>
            <p:ph type="ftr" sz="quarter" idx="11"/>
          </p:nvPr>
        </p:nvSpPr>
        <p:spPr>
          <a:xfrm>
            <a:off x="914400" y="6492875"/>
            <a:ext cx="7391400" cy="365125"/>
          </a:xfrm>
        </p:spPr>
        <p:txBody>
          <a:bodyPr/>
          <a:lstStyle>
            <a:lvl1pPr>
              <a:defRPr cap="all" baseline="0">
                <a:latin typeface="Gill Sans MT Condensed" pitchFamily="34" charset="0"/>
              </a:defRPr>
            </a:lvl1pPr>
          </a:lstStyle>
          <a:p>
            <a:pPr>
              <a:defRPr/>
            </a:pPr>
            <a:r>
              <a:rPr lang="en-US">
                <a:solidFill>
                  <a:prstClr val="black">
                    <a:tint val="75000"/>
                  </a:prstClr>
                </a:solidFill>
              </a:rPr>
              <a:t>© 2010 Worth Publishers Modern principles: microeconomics Cowen and Tabarrok </a:t>
            </a:r>
          </a:p>
        </p:txBody>
      </p:sp>
      <p:sp>
        <p:nvSpPr>
          <p:cNvPr id="8" name="Slide Number Placeholder 5"/>
          <p:cNvSpPr>
            <a:spLocks noGrp="1"/>
          </p:cNvSpPr>
          <p:nvPr>
            <p:ph type="sldNum" sz="quarter" idx="12"/>
          </p:nvPr>
        </p:nvSpPr>
        <p:spPr>
          <a:xfrm>
            <a:off x="8686800" y="6492875"/>
            <a:ext cx="457200" cy="365125"/>
          </a:xfrm>
        </p:spPr>
        <p:txBody>
          <a:bodyPr/>
          <a:lstStyle>
            <a:lvl1pPr>
              <a:defRPr/>
            </a:lvl1pPr>
          </a:lstStyle>
          <a:p>
            <a:pPr>
              <a:defRPr/>
            </a:pPr>
            <a:fld id="{E3A0B6C3-486F-4D19-8C64-B6F50232975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355852655"/>
      </p:ext>
    </p:extLst>
  </p:cSld>
  <p:clrMapOvr>
    <a:masterClrMapping/>
  </p:clrMapOvr>
  <p:transition>
    <p:fade thruBlk="1"/>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3" name="Picture 6" descr="Cowen Micro cover.jpg"/>
          <p:cNvPicPr>
            <a:picLocks noChangeAspect="1"/>
          </p:cNvPicPr>
          <p:nvPr/>
        </p:nvPicPr>
        <p:blipFill>
          <a:blip r:embed="rId2">
            <a:extLst>
              <a:ext uri="{28A0092B-C50C-407E-A947-70E740481C1C}">
                <a14:useLocalDpi xmlns:a14="http://schemas.microsoft.com/office/drawing/2010/main" val="0"/>
              </a:ext>
            </a:extLst>
          </a:blip>
          <a:srcRect t="-2"/>
          <a:stretch>
            <a:fillRect/>
          </a:stretch>
        </p:blipFill>
        <p:spPr bwMode="auto">
          <a:xfrm>
            <a:off x="1143000" y="685800"/>
            <a:ext cx="685800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7"/>
          <p:cNvSpPr txBox="1">
            <a:spLocks noChangeArrowheads="1"/>
          </p:cNvSpPr>
          <p:nvPr/>
        </p:nvSpPr>
        <p:spPr bwMode="auto">
          <a:xfrm>
            <a:off x="0" y="1524000"/>
            <a:ext cx="2971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r>
              <a:rPr lang="en-US" sz="3200" b="1">
                <a:solidFill>
                  <a:srgbClr val="7F7F7F"/>
                </a:solidFill>
                <a:latin typeface="Gill Sans MT Condensed" pitchFamily="34" charset="0"/>
                <a:cs typeface="Arial" charset="0"/>
              </a:rPr>
              <a:t>Chapter 9</a:t>
            </a:r>
          </a:p>
        </p:txBody>
      </p:sp>
      <p:sp>
        <p:nvSpPr>
          <p:cNvPr id="2" name="Title 1"/>
          <p:cNvSpPr>
            <a:spLocks noGrp="1"/>
          </p:cNvSpPr>
          <p:nvPr>
            <p:ph type="title"/>
          </p:nvPr>
        </p:nvSpPr>
        <p:spPr>
          <a:xfrm>
            <a:off x="0" y="685800"/>
            <a:ext cx="9144000" cy="838201"/>
          </a:xfrm>
          <a:solidFill>
            <a:srgbClr val="D6FF85"/>
          </a:solidFill>
        </p:spPr>
        <p:txBody>
          <a:bodyPr anchor="t"/>
          <a:lstStyle>
            <a:lvl1pPr algn="ctr">
              <a:defRPr sz="5400" b="1" cap="all">
                <a:solidFill>
                  <a:schemeClr val="accent6">
                    <a:lumMod val="75000"/>
                  </a:schemeClr>
                </a:solidFill>
                <a:latin typeface="Gill Sans MT Condensed" pitchFamily="34" charset="0"/>
              </a:defRPr>
            </a:lvl1pPr>
          </a:lstStyle>
          <a:p>
            <a:r>
              <a:rPr lang="en-US" smtClean="0"/>
              <a:t>Click to edit Master title style</a:t>
            </a:r>
            <a:endParaRPr lang="en-US" dirty="0"/>
          </a:p>
        </p:txBody>
      </p:sp>
      <p:sp>
        <p:nvSpPr>
          <p:cNvPr id="5" name="Date Placeholder 3"/>
          <p:cNvSpPr>
            <a:spLocks noGrp="1"/>
          </p:cNvSpPr>
          <p:nvPr>
            <p:ph type="dt" sz="half" idx="10"/>
          </p:nvPr>
        </p:nvSpPr>
        <p:spPr/>
        <p:txBody>
          <a:bodyPr/>
          <a:lstStyle>
            <a:lvl1pPr>
              <a:defRPr/>
            </a:lvl1pPr>
          </a:lstStyle>
          <a:p>
            <a:pPr>
              <a:defRPr/>
            </a:pPr>
            <a:r>
              <a:rPr lang="en-US">
                <a:solidFill>
                  <a:prstClr val="black">
                    <a:tint val="75000"/>
                  </a:prstClr>
                </a:solidFill>
              </a:rPr>
              <a:t>12/30/2009</a:t>
            </a: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 2010 Worth Publishers Modern principles: microeconomics Cowen and Tabarrok </a:t>
            </a:r>
          </a:p>
        </p:txBody>
      </p:sp>
      <p:sp>
        <p:nvSpPr>
          <p:cNvPr id="7" name="Slide Number Placeholder 5"/>
          <p:cNvSpPr>
            <a:spLocks noGrp="1"/>
          </p:cNvSpPr>
          <p:nvPr>
            <p:ph type="sldNum" sz="quarter" idx="12"/>
          </p:nvPr>
        </p:nvSpPr>
        <p:spPr/>
        <p:txBody>
          <a:bodyPr/>
          <a:lstStyle>
            <a:lvl1pPr>
              <a:defRPr/>
            </a:lvl1pPr>
          </a:lstStyle>
          <a:p>
            <a:pPr>
              <a:defRPr/>
            </a:pPr>
            <a:fld id="{58C78556-AF4D-4948-A196-C3589BD5E08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994868228"/>
      </p:ext>
    </p:extLst>
  </p:cSld>
  <p:clrMapOvr>
    <a:masterClrMapping/>
  </p:clrMapOvr>
  <p:transition>
    <p:fade thruBlk="1"/>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5" name="Rectangle 4"/>
          <p:cNvSpPr/>
          <p:nvPr/>
        </p:nvSpPr>
        <p:spPr>
          <a:xfrm>
            <a:off x="0" y="0"/>
            <a:ext cx="9144000" cy="990600"/>
          </a:xfrm>
          <a:prstGeom prst="rect">
            <a:avLst/>
          </a:prstGeom>
          <a:ln/>
        </p:spPr>
        <p:style>
          <a:lnRef idx="1">
            <a:schemeClr val="accent3"/>
          </a:lnRef>
          <a:fillRef idx="2">
            <a:schemeClr val="accent3"/>
          </a:fillRef>
          <a:effectRef idx="1">
            <a:schemeClr val="accent3"/>
          </a:effectRef>
          <a:fontRef idx="minor">
            <a:schemeClr val="dk1"/>
          </a:fontRef>
        </p:style>
        <p:txBody>
          <a:bodyPr anchor="ctr"/>
          <a:lstStyle/>
          <a:p>
            <a:pPr algn="ctr" eaLnBrk="1" fontAlgn="auto" hangingPunct="1">
              <a:spcBef>
                <a:spcPts val="0"/>
              </a:spcBef>
              <a:spcAft>
                <a:spcPts val="0"/>
              </a:spcAft>
              <a:defRPr/>
            </a:pPr>
            <a:endParaRPr lang="en-US">
              <a:solidFill>
                <a:prstClr val="black"/>
              </a:solidFill>
            </a:endParaRPr>
          </a:p>
        </p:txBody>
      </p:sp>
      <p:pic>
        <p:nvPicPr>
          <p:cNvPr id="6" name="Picture 7" descr="Cowen Micro cover.jpg"/>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0"/>
            <a:ext cx="847725"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lstStyle>
          <a:p>
            <a:pPr>
              <a:defRPr/>
            </a:pPr>
            <a:r>
              <a:rPr lang="en-US">
                <a:solidFill>
                  <a:prstClr val="black">
                    <a:tint val="75000"/>
                  </a:prstClr>
                </a:solidFill>
              </a:rPr>
              <a:t>12/30/2009</a:t>
            </a:r>
          </a:p>
        </p:txBody>
      </p:sp>
      <p:sp>
        <p:nvSpPr>
          <p:cNvPr id="8" name="Footer Placeholder 5"/>
          <p:cNvSpPr>
            <a:spLocks noGrp="1"/>
          </p:cNvSpPr>
          <p:nvPr>
            <p:ph type="ftr" sz="quarter" idx="11"/>
          </p:nvPr>
        </p:nvSpPr>
        <p:spPr/>
        <p:txBody>
          <a:bodyPr/>
          <a:lstStyle>
            <a:lvl1pPr>
              <a:defRPr/>
            </a:lvl1pPr>
          </a:lstStyle>
          <a:p>
            <a:pPr>
              <a:defRPr/>
            </a:pPr>
            <a:r>
              <a:rPr lang="en-US">
                <a:solidFill>
                  <a:prstClr val="black">
                    <a:tint val="75000"/>
                  </a:prstClr>
                </a:solidFill>
              </a:rPr>
              <a:t>© 2010 Worth Publishers Modern principles: microeconomics Cowen and Tabarrok </a:t>
            </a:r>
          </a:p>
        </p:txBody>
      </p:sp>
      <p:sp>
        <p:nvSpPr>
          <p:cNvPr id="9" name="Slide Number Placeholder 6"/>
          <p:cNvSpPr>
            <a:spLocks noGrp="1"/>
          </p:cNvSpPr>
          <p:nvPr>
            <p:ph type="sldNum" sz="quarter" idx="12"/>
          </p:nvPr>
        </p:nvSpPr>
        <p:spPr/>
        <p:txBody>
          <a:bodyPr/>
          <a:lstStyle>
            <a:lvl1pPr>
              <a:defRPr/>
            </a:lvl1pPr>
          </a:lstStyle>
          <a:p>
            <a:pPr>
              <a:defRPr/>
            </a:pPr>
            <a:fld id="{DF76E247-61DE-4503-897C-74CE55F0885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984616004"/>
      </p:ext>
    </p:extLst>
  </p:cSld>
  <p:clrMapOvr>
    <a:masterClrMapping/>
  </p:clrMapOvr>
  <p:transition>
    <p:fade thruBlk="1"/>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400"/>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US">
                <a:solidFill>
                  <a:prstClr val="black">
                    <a:tint val="75000"/>
                  </a:prstClr>
                </a:solidFill>
              </a:rPr>
              <a:t>12/30/2009</a:t>
            </a:r>
          </a:p>
        </p:txBody>
      </p:sp>
      <p:sp>
        <p:nvSpPr>
          <p:cNvPr id="8"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 2010 Worth Publishers Modern principles: microeconomics Cowen and Tabarrok </a:t>
            </a:r>
          </a:p>
        </p:txBody>
      </p:sp>
      <p:sp>
        <p:nvSpPr>
          <p:cNvPr id="9" name="Slide Number Placeholder 5"/>
          <p:cNvSpPr>
            <a:spLocks noGrp="1"/>
          </p:cNvSpPr>
          <p:nvPr>
            <p:ph type="sldNum" sz="quarter" idx="12"/>
          </p:nvPr>
        </p:nvSpPr>
        <p:spPr/>
        <p:txBody>
          <a:bodyPr/>
          <a:lstStyle>
            <a:lvl1pPr>
              <a:defRPr/>
            </a:lvl1pPr>
          </a:lstStyle>
          <a:p>
            <a:pPr>
              <a:defRPr/>
            </a:pPr>
            <a:fld id="{AEDC0E96-D056-444D-AACC-1BA1BFC762F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925845137"/>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B28FC666-8B1D-40BD-841B-5B5C9F551CF5}"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3215500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Only">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txBox="1">
            <a:spLocks/>
          </p:cNvSpPr>
          <p:nvPr/>
        </p:nvSpPr>
        <p:spPr>
          <a:xfrm>
            <a:off x="0" y="0"/>
            <a:ext cx="9144000" cy="944563"/>
          </a:xfrm>
          <a:prstGeom prst="rect">
            <a:avLst/>
          </a:prstGeom>
        </p:spPr>
        <p:txBody>
          <a:bodyPr anchor="ctr">
            <a:normAutofit/>
          </a:bodyPr>
          <a:lstStyle>
            <a:lvl1pPr marL="0" marR="0" indent="0" algn="ctr" defTabSz="914400" rtl="0" eaLnBrk="1" fontAlgn="auto" latinLnBrk="0" hangingPunct="1">
              <a:lnSpc>
                <a:spcPct val="100000"/>
              </a:lnSpc>
              <a:spcBef>
                <a:spcPct val="0"/>
              </a:spcBef>
              <a:spcAft>
                <a:spcPts val="0"/>
              </a:spcAft>
              <a:buClrTx/>
              <a:buSzTx/>
              <a:buFontTx/>
              <a:buNone/>
              <a:tabLst/>
              <a:defRPr sz="4400" baseline="0">
                <a:solidFill>
                  <a:srgbClr val="FFC000"/>
                </a:solidFill>
              </a:defRPr>
            </a:lvl1pPr>
          </a:lstStyle>
          <a:p>
            <a:pPr>
              <a:defRPr/>
            </a:pPr>
            <a:r>
              <a:rPr lang="en-US" sz="5400" b="1" cap="all" dirty="0" smtClean="0">
                <a:effectLst>
                  <a:outerShdw blurRad="38100" dist="38100" dir="2700000" algn="tl">
                    <a:srgbClr val="000000">
                      <a:alpha val="43137"/>
                    </a:srgbClr>
                  </a:outerShdw>
                </a:effectLst>
                <a:latin typeface="Gill Sans MT Condensed" pitchFamily="34" charset="0"/>
                <a:cs typeface="Arial" charset="0"/>
              </a:rPr>
              <a:t>See the </a:t>
            </a:r>
            <a:r>
              <a:rPr lang="en-US" sz="5400" b="1" cap="all" dirty="0" smtClean="0">
                <a:solidFill>
                  <a:srgbClr val="FF0000"/>
                </a:solidFill>
                <a:effectLst>
                  <a:outerShdw blurRad="38100" dist="38100" dir="2700000" algn="tl">
                    <a:srgbClr val="000000">
                      <a:alpha val="43137"/>
                    </a:srgbClr>
                  </a:outerShdw>
                </a:effectLst>
                <a:latin typeface="Gill Sans MT Condensed" pitchFamily="34" charset="0"/>
                <a:cs typeface="Arial" charset="0"/>
              </a:rPr>
              <a:t>invisible</a:t>
            </a:r>
            <a:r>
              <a:rPr lang="en-US" sz="5400" b="1" cap="all" dirty="0" smtClean="0">
                <a:effectLst>
                  <a:outerShdw blurRad="38100" dist="38100" dir="2700000" algn="tl">
                    <a:srgbClr val="000000">
                      <a:alpha val="43137"/>
                    </a:srgbClr>
                  </a:outerShdw>
                </a:effectLst>
                <a:latin typeface="Gill Sans MT Condensed" pitchFamily="34" charset="0"/>
                <a:cs typeface="Arial" charset="0"/>
              </a:rPr>
              <a:t> hand</a:t>
            </a:r>
          </a:p>
        </p:txBody>
      </p:sp>
      <p:sp>
        <p:nvSpPr>
          <p:cNvPr id="3" name="Title 1"/>
          <p:cNvSpPr txBox="1">
            <a:spLocks/>
          </p:cNvSpPr>
          <p:nvPr/>
        </p:nvSpPr>
        <p:spPr>
          <a:xfrm>
            <a:off x="0" y="0"/>
            <a:ext cx="9144000" cy="944563"/>
          </a:xfrm>
          <a:prstGeom prst="rect">
            <a:avLst/>
          </a:prstGeom>
        </p:spPr>
        <p:txBody>
          <a:bodyPr anchor="ctr">
            <a:normAutofit/>
          </a:bodyPr>
          <a:lstStyle>
            <a:lvl1pPr marL="0" marR="0" indent="0" algn="ctr" defTabSz="914400" rtl="0" eaLnBrk="1" fontAlgn="auto" latinLnBrk="0" hangingPunct="1">
              <a:lnSpc>
                <a:spcPct val="100000"/>
              </a:lnSpc>
              <a:spcBef>
                <a:spcPct val="0"/>
              </a:spcBef>
              <a:spcAft>
                <a:spcPts val="0"/>
              </a:spcAft>
              <a:buClrTx/>
              <a:buSzTx/>
              <a:buFontTx/>
              <a:buNone/>
              <a:tabLst/>
              <a:defRPr sz="4400" baseline="0">
                <a:solidFill>
                  <a:srgbClr val="FFC000"/>
                </a:solidFill>
              </a:defRPr>
            </a:lvl1pPr>
          </a:lstStyle>
          <a:p>
            <a:pPr>
              <a:defRPr/>
            </a:pPr>
            <a:r>
              <a:rPr lang="en-US" sz="5400" b="1" cap="all" dirty="0" smtClean="0">
                <a:effectLst>
                  <a:outerShdw blurRad="38100" dist="38100" dir="2700000" algn="tl">
                    <a:srgbClr val="000000">
                      <a:alpha val="43137"/>
                    </a:srgbClr>
                  </a:outerShdw>
                </a:effectLst>
                <a:latin typeface="Gill Sans MT Condensed" pitchFamily="34" charset="0"/>
                <a:cs typeface="Arial" charset="0"/>
              </a:rPr>
              <a:t>See the </a:t>
            </a:r>
            <a:r>
              <a:rPr lang="en-US" sz="5400" b="1" cap="all" dirty="0" smtClean="0">
                <a:solidFill>
                  <a:srgbClr val="EEECE1"/>
                </a:solidFill>
                <a:effectLst>
                  <a:outerShdw blurRad="38100" dist="38100" dir="2700000" algn="tl">
                    <a:srgbClr val="000000">
                      <a:alpha val="43137"/>
                    </a:srgbClr>
                  </a:outerShdw>
                </a:effectLst>
                <a:latin typeface="Gill Sans MT Condensed" pitchFamily="34" charset="0"/>
                <a:cs typeface="Arial" charset="0"/>
              </a:rPr>
              <a:t>invisible</a:t>
            </a:r>
            <a:r>
              <a:rPr lang="en-US" sz="5400" b="1" cap="all" dirty="0" smtClean="0">
                <a:effectLst>
                  <a:outerShdw blurRad="38100" dist="38100" dir="2700000" algn="tl">
                    <a:srgbClr val="000000">
                      <a:alpha val="43137"/>
                    </a:srgbClr>
                  </a:outerShdw>
                </a:effectLst>
                <a:latin typeface="Gill Sans MT Condensed" pitchFamily="34" charset="0"/>
                <a:cs typeface="Arial" charset="0"/>
              </a:rPr>
              <a:t> hand</a:t>
            </a:r>
          </a:p>
        </p:txBody>
      </p:sp>
      <p:sp>
        <p:nvSpPr>
          <p:cNvPr id="4" name="Date Placeholder 2"/>
          <p:cNvSpPr>
            <a:spLocks noGrp="1"/>
          </p:cNvSpPr>
          <p:nvPr>
            <p:ph type="dt" sz="half" idx="10"/>
          </p:nvPr>
        </p:nvSpPr>
        <p:spPr/>
        <p:txBody>
          <a:bodyPr/>
          <a:lstStyle>
            <a:lvl1pPr>
              <a:defRPr/>
            </a:lvl1pPr>
          </a:lstStyle>
          <a:p>
            <a:pPr>
              <a:defRPr/>
            </a:pPr>
            <a:r>
              <a:rPr lang="en-US">
                <a:solidFill>
                  <a:prstClr val="black">
                    <a:tint val="75000"/>
                  </a:prstClr>
                </a:solidFill>
              </a:rPr>
              <a:t>12/30/2009</a:t>
            </a:r>
          </a:p>
        </p:txBody>
      </p:sp>
      <p:sp>
        <p:nvSpPr>
          <p:cNvPr id="5" name="Footer Placeholder 3"/>
          <p:cNvSpPr>
            <a:spLocks noGrp="1"/>
          </p:cNvSpPr>
          <p:nvPr>
            <p:ph type="ftr" sz="quarter" idx="11"/>
          </p:nvPr>
        </p:nvSpPr>
        <p:spPr/>
        <p:txBody>
          <a:bodyPr/>
          <a:lstStyle>
            <a:lvl1pPr>
              <a:defRPr/>
            </a:lvl1pPr>
          </a:lstStyle>
          <a:p>
            <a:pPr>
              <a:defRPr/>
            </a:pPr>
            <a:r>
              <a:rPr lang="en-US">
                <a:solidFill>
                  <a:prstClr val="black">
                    <a:tint val="75000"/>
                  </a:prstClr>
                </a:solidFill>
              </a:rPr>
              <a:t>© 2010 Worth Publishers Modern principles: microeconomics Cowen and Tabarrok </a:t>
            </a:r>
          </a:p>
        </p:txBody>
      </p:sp>
      <p:sp>
        <p:nvSpPr>
          <p:cNvPr id="6" name="Slide Number Placeholder 4"/>
          <p:cNvSpPr>
            <a:spLocks noGrp="1"/>
          </p:cNvSpPr>
          <p:nvPr>
            <p:ph type="sldNum" sz="quarter" idx="12"/>
          </p:nvPr>
        </p:nvSpPr>
        <p:spPr/>
        <p:txBody>
          <a:bodyPr/>
          <a:lstStyle>
            <a:lvl1pPr>
              <a:defRPr/>
            </a:lvl1pPr>
          </a:lstStyle>
          <a:p>
            <a:pPr>
              <a:defRPr/>
            </a:pPr>
            <a:fld id="{E2A616D4-611B-406C-B58B-ED166041348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812206634"/>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a:solidFill>
                  <a:prstClr val="black">
                    <a:tint val="75000"/>
                  </a:prstClr>
                </a:solidFill>
              </a:rPr>
              <a:t>12/30/2009</a:t>
            </a:r>
          </a:p>
        </p:txBody>
      </p:sp>
      <p:sp>
        <p:nvSpPr>
          <p:cNvPr id="3"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 2010 Worth Publishers Modern principles: microeconomics Cowen and Tabarrok </a:t>
            </a:r>
          </a:p>
        </p:txBody>
      </p:sp>
      <p:sp>
        <p:nvSpPr>
          <p:cNvPr id="4" name="Slide Number Placeholder 5"/>
          <p:cNvSpPr>
            <a:spLocks noGrp="1"/>
          </p:cNvSpPr>
          <p:nvPr>
            <p:ph type="sldNum" sz="quarter" idx="12"/>
          </p:nvPr>
        </p:nvSpPr>
        <p:spPr/>
        <p:txBody>
          <a:bodyPr/>
          <a:lstStyle>
            <a:lvl1pPr>
              <a:defRPr/>
            </a:lvl1pPr>
          </a:lstStyle>
          <a:p>
            <a:pPr>
              <a:defRPr/>
            </a:pPr>
            <a:fld id="{C4547309-4BAD-4EEA-ADC1-72988738975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520395487"/>
      </p:ext>
    </p:extLst>
  </p:cSld>
  <p:clrMapOvr>
    <a:masterClrMapping/>
  </p:clrMapOvr>
  <p:transition>
    <p:fade thruBlk="1"/>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solidFill>
                  <a:prstClr val="black">
                    <a:tint val="75000"/>
                  </a:prstClr>
                </a:solidFill>
              </a:rPr>
              <a:t>12/30/2009</a:t>
            </a: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 2010 Worth Publishers Modern principles: microeconomics Cowen and Tabarrok </a:t>
            </a:r>
          </a:p>
        </p:txBody>
      </p:sp>
      <p:sp>
        <p:nvSpPr>
          <p:cNvPr id="7" name="Slide Number Placeholder 5"/>
          <p:cNvSpPr>
            <a:spLocks noGrp="1"/>
          </p:cNvSpPr>
          <p:nvPr>
            <p:ph type="sldNum" sz="quarter" idx="12"/>
          </p:nvPr>
        </p:nvSpPr>
        <p:spPr/>
        <p:txBody>
          <a:bodyPr/>
          <a:lstStyle>
            <a:lvl1pPr>
              <a:defRPr/>
            </a:lvl1pPr>
          </a:lstStyle>
          <a:p>
            <a:pPr>
              <a:defRPr/>
            </a:pPr>
            <a:fld id="{2E2FB918-A10A-470D-BD18-CF2AF22737E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507765036"/>
      </p:ext>
    </p:extLst>
  </p:cSld>
  <p:clrMapOvr>
    <a:masterClrMapping/>
  </p:clrMapOvr>
  <p:transition>
    <p:fade thruBlk="1"/>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solidFill>
                  <a:prstClr val="black">
                    <a:tint val="75000"/>
                  </a:prstClr>
                </a:solidFill>
              </a:rPr>
              <a:t>12/30/2009</a:t>
            </a: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 2010 Worth Publishers Modern principles: microeconomics Cowen and Tabarrok </a:t>
            </a:r>
          </a:p>
        </p:txBody>
      </p:sp>
      <p:sp>
        <p:nvSpPr>
          <p:cNvPr id="7" name="Slide Number Placeholder 5"/>
          <p:cNvSpPr>
            <a:spLocks noGrp="1"/>
          </p:cNvSpPr>
          <p:nvPr>
            <p:ph type="sldNum" sz="quarter" idx="12"/>
          </p:nvPr>
        </p:nvSpPr>
        <p:spPr/>
        <p:txBody>
          <a:bodyPr/>
          <a:lstStyle>
            <a:lvl1pPr>
              <a:defRPr/>
            </a:lvl1pPr>
          </a:lstStyle>
          <a:p>
            <a:pPr>
              <a:defRPr/>
            </a:pPr>
            <a:fld id="{B0073179-1A92-481E-B693-81CC6631D73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893615785"/>
      </p:ext>
    </p:extLst>
  </p:cSld>
  <p:clrMapOvr>
    <a:masterClrMapping/>
  </p:clrMapOvr>
  <p:transition>
    <p:fade thruBlk="1"/>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a:solidFill>
                  <a:prstClr val="black">
                    <a:tint val="75000"/>
                  </a:prstClr>
                </a:solidFill>
              </a:rPr>
              <a:t>12/30/2009</a:t>
            </a: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 2010 Worth Publishers Modern principles: microeconomics Cowen and Tabarrok </a:t>
            </a:r>
          </a:p>
        </p:txBody>
      </p:sp>
      <p:sp>
        <p:nvSpPr>
          <p:cNvPr id="6" name="Slide Number Placeholder 5"/>
          <p:cNvSpPr>
            <a:spLocks noGrp="1"/>
          </p:cNvSpPr>
          <p:nvPr>
            <p:ph type="sldNum" sz="quarter" idx="12"/>
          </p:nvPr>
        </p:nvSpPr>
        <p:spPr/>
        <p:txBody>
          <a:bodyPr/>
          <a:lstStyle>
            <a:lvl1pPr>
              <a:defRPr/>
            </a:lvl1pPr>
          </a:lstStyle>
          <a:p>
            <a:pPr>
              <a:defRPr/>
            </a:pPr>
            <a:fld id="{E753EEFA-7F39-40C8-926D-50849A0A276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580436685"/>
      </p:ext>
    </p:extLst>
  </p:cSld>
  <p:clrMapOvr>
    <a:masterClrMapping/>
  </p:clrMapOvr>
  <p:transition>
    <p:fade thruBlk="1"/>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a:solidFill>
                  <a:prstClr val="black">
                    <a:tint val="75000"/>
                  </a:prstClr>
                </a:solidFill>
              </a:rPr>
              <a:t>12/30/2009</a:t>
            </a: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 2010 Worth Publishers Modern principles: microeconomics Cowen and Tabarrok </a:t>
            </a:r>
          </a:p>
        </p:txBody>
      </p:sp>
      <p:sp>
        <p:nvSpPr>
          <p:cNvPr id="6" name="Slide Number Placeholder 5"/>
          <p:cNvSpPr>
            <a:spLocks noGrp="1"/>
          </p:cNvSpPr>
          <p:nvPr>
            <p:ph type="sldNum" sz="quarter" idx="12"/>
          </p:nvPr>
        </p:nvSpPr>
        <p:spPr/>
        <p:txBody>
          <a:bodyPr/>
          <a:lstStyle>
            <a:lvl1pPr>
              <a:defRPr/>
            </a:lvl1pPr>
          </a:lstStyle>
          <a:p>
            <a:pPr>
              <a:defRPr/>
            </a:pPr>
            <a:fld id="{9F0A016D-6A88-45AA-871A-5EDEBA9569D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788813614"/>
      </p:ext>
    </p:extLst>
  </p:cSld>
  <p:clrMapOvr>
    <a:masterClrMapping/>
  </p:clrMapOvr>
  <p:transition>
    <p:fade thruBlk="1"/>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p:txBody>
          <a:bodyPr/>
          <a:lstStyle>
            <a:lvl1pPr>
              <a:defRPr/>
            </a:lvl1pPr>
          </a:lstStyle>
          <a:p>
            <a:pPr>
              <a:defRPr/>
            </a:pPr>
            <a:r>
              <a:rPr lang="en-US">
                <a:solidFill>
                  <a:prstClr val="black">
                    <a:tint val="75000"/>
                  </a:prstClr>
                </a:solidFill>
              </a:rPr>
              <a:t>© 2010 Worth Publishers Modern principles: microeconomics Cowen and Tabarrok </a:t>
            </a:r>
          </a:p>
        </p:txBody>
      </p:sp>
      <p:sp>
        <p:nvSpPr>
          <p:cNvPr id="4" name="Rectangle 6"/>
          <p:cNvSpPr>
            <a:spLocks noGrp="1" noChangeArrowheads="1"/>
          </p:cNvSpPr>
          <p:nvPr>
            <p:ph type="sldNum" sz="quarter" idx="11"/>
          </p:nvPr>
        </p:nvSpPr>
        <p:spPr/>
        <p:txBody>
          <a:bodyPr/>
          <a:lstStyle>
            <a:lvl1pPr>
              <a:defRPr/>
            </a:lvl1pPr>
          </a:lstStyle>
          <a:p>
            <a:pPr>
              <a:defRPr/>
            </a:pPr>
            <a:fld id="{90E0F70B-F4BA-41DE-99EC-5D42E7C12BD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503093681"/>
      </p:ext>
    </p:extLst>
  </p:cSld>
  <p:clrMapOvr>
    <a:masterClrMapping/>
  </p:clrMapOvr>
  <p:transition>
    <p:fade thruBlk="1"/>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1143000"/>
          </a:xfrm>
          <a:prstGeom prst="rect">
            <a:avLst/>
          </a:prstGeom>
        </p:spPr>
        <p:txBody>
          <a:bodyPr/>
          <a:lstStyle>
            <a:lvl1pPr>
              <a:defRPr>
                <a:latin typeface="Century Gothic" pitchFamily="34"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190500" y="2019300"/>
            <a:ext cx="3086100" cy="3573463"/>
          </a:xfrm>
        </p:spPr>
        <p:txBody>
          <a:bodyPr/>
          <a:lstStyle>
            <a:lvl1pPr>
              <a:defRPr sz="2800">
                <a:latin typeface="Century Gothic" pitchFamily="34" charset="0"/>
              </a:defRPr>
            </a:lvl1pPr>
            <a:lvl2pPr>
              <a:defRPr sz="2400">
                <a:latin typeface="Century Gothic" pitchFamily="34" charset="0"/>
              </a:defRPr>
            </a:lvl2pPr>
            <a:lvl3pPr>
              <a:defRPr sz="2000">
                <a:latin typeface="Century Gothic" pitchFamily="34" charset="0"/>
              </a:defRPr>
            </a:lvl3pPr>
            <a:lvl4pPr>
              <a:defRPr sz="1800">
                <a:latin typeface="Century Gothic" pitchFamily="34" charset="0"/>
              </a:defRPr>
            </a:lvl4pPr>
            <a:lvl5pPr>
              <a:defRPr sz="1800">
                <a:latin typeface="Century Gothic"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276600" y="1143000"/>
            <a:ext cx="5867400" cy="4983163"/>
          </a:xfrm>
        </p:spPr>
        <p:txBody>
          <a:bodyPr>
            <a:normAutofit/>
          </a:bodyPr>
          <a:lstStyle>
            <a:lvl1pPr>
              <a:defRPr sz="3200">
                <a:latin typeface="Century Gothic" pitchFamily="34" charset="0"/>
              </a:defRPr>
            </a:lvl1pPr>
            <a:lvl2pPr>
              <a:defRPr sz="2800">
                <a:latin typeface="Century Gothic" pitchFamily="34" charset="0"/>
              </a:defRPr>
            </a:lvl2pPr>
            <a:lvl3pPr>
              <a:defRPr sz="2400">
                <a:latin typeface="Century Gothic" pitchFamily="34" charset="0"/>
              </a:defRPr>
            </a:lvl3pPr>
            <a:lvl4pPr>
              <a:defRPr sz="2000">
                <a:latin typeface="Century Gothic" pitchFamily="34" charset="0"/>
              </a:defRPr>
            </a:lvl4pPr>
            <a:lvl5pPr>
              <a:defRPr sz="2000">
                <a:latin typeface="Century Gothic"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5"/>
          <p:cNvSpPr>
            <a:spLocks noGrp="1"/>
          </p:cNvSpPr>
          <p:nvPr>
            <p:ph type="ftr" sz="quarter" idx="10"/>
          </p:nvPr>
        </p:nvSpPr>
        <p:spPr>
          <a:xfrm>
            <a:off x="1905000" y="6492875"/>
            <a:ext cx="5257800" cy="365125"/>
          </a:xfrm>
        </p:spPr>
        <p:txBody>
          <a:bodyPr/>
          <a:lstStyle>
            <a:lvl1pPr>
              <a:defRPr>
                <a:solidFill>
                  <a:schemeClr val="tx1">
                    <a:tint val="75000"/>
                  </a:schemeClr>
                </a:solidFill>
              </a:defRPr>
            </a:lvl1pPr>
          </a:lstStyle>
          <a:p>
            <a:pPr>
              <a:defRPr/>
            </a:pPr>
            <a:r>
              <a:rPr lang="en-US">
                <a:solidFill>
                  <a:prstClr val="black">
                    <a:tint val="75000"/>
                  </a:prstClr>
                </a:solidFill>
              </a:rPr>
              <a:t>© 2010 Worth Publishers Modern principles: microeconomics Cowen and Tabarrok </a:t>
            </a:r>
          </a:p>
        </p:txBody>
      </p:sp>
    </p:spTree>
    <p:extLst>
      <p:ext uri="{BB962C8B-B14F-4D97-AF65-F5344CB8AC3E}">
        <p14:creationId xmlns:p14="http://schemas.microsoft.com/office/powerpoint/2010/main" val="2881013497"/>
      </p:ext>
    </p:extLst>
  </p:cSld>
  <p:clrMapOvr>
    <a:masterClrMapping/>
  </p:clrMapOvr>
  <p:transition>
    <p:fade thruBlk="1"/>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1143000"/>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4000" baseline="0">
                <a:latin typeface="Century Gothic" pitchFamily="34" charset="0"/>
              </a:defRPr>
            </a:lvl1pPr>
            <a:lvl2pPr>
              <a:defRPr sz="3600" baseline="0">
                <a:latin typeface="Century Gothic" pitchFamily="34" charset="0"/>
              </a:defRPr>
            </a:lvl2pPr>
            <a:lvl3pPr>
              <a:defRPr sz="3200" baseline="0">
                <a:latin typeface="Century Gothic" pitchFamily="34" charset="0"/>
              </a:defRPr>
            </a:lvl3pPr>
            <a:lvl4pPr>
              <a:defRPr sz="2800" baseline="0">
                <a:latin typeface="Century Gothic" pitchFamily="34" charset="0"/>
              </a:defRPr>
            </a:lvl4pPr>
            <a:lvl5pPr>
              <a:defRPr sz="2800" baseline="0">
                <a:latin typeface="Century Gothic"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4"/>
          <p:cNvSpPr>
            <a:spLocks noGrp="1"/>
          </p:cNvSpPr>
          <p:nvPr>
            <p:ph type="ftr" sz="quarter" idx="10"/>
          </p:nvPr>
        </p:nvSpPr>
        <p:spPr>
          <a:xfrm>
            <a:off x="914400" y="6477000"/>
            <a:ext cx="7239000" cy="365125"/>
          </a:xfrm>
          <a:prstGeom prst="rect">
            <a:avLst/>
          </a:prstGeom>
        </p:spPr>
        <p:txBody>
          <a:bodyPr/>
          <a:lstStyle>
            <a:lvl1pPr>
              <a:defRPr>
                <a:solidFill>
                  <a:schemeClr val="tx1">
                    <a:tint val="75000"/>
                  </a:schemeClr>
                </a:solidFill>
                <a:latin typeface="Arial" pitchFamily="34" charset="0"/>
                <a:cs typeface="+mn-cs"/>
              </a:defRPr>
            </a:lvl1pPr>
          </a:lstStyle>
          <a:p>
            <a:pPr eaLnBrk="1" hangingPunct="1">
              <a:defRPr/>
            </a:pPr>
            <a:r>
              <a:rPr lang="en-US">
                <a:solidFill>
                  <a:prstClr val="black">
                    <a:tint val="75000"/>
                  </a:prstClr>
                </a:solidFill>
              </a:rPr>
              <a:t>© 2010 Worth Publishers Modern principles: microeconomics Cowen and Tabarrok </a:t>
            </a:r>
            <a:endParaRPr lang="en-US" dirty="0">
              <a:solidFill>
                <a:prstClr val="black">
                  <a:tint val="75000"/>
                </a:prstClr>
              </a:solidFill>
            </a:endParaRPr>
          </a:p>
        </p:txBody>
      </p:sp>
    </p:spTree>
    <p:extLst>
      <p:ext uri="{BB962C8B-B14F-4D97-AF65-F5344CB8AC3E}">
        <p14:creationId xmlns:p14="http://schemas.microsoft.com/office/powerpoint/2010/main" val="366692903"/>
      </p:ext>
    </p:extLst>
  </p:cSld>
  <p:clrMapOvr>
    <a:masterClrMapping/>
  </p:clrMapOvr>
  <p:transition>
    <p:fade thruBlk="1"/>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1143000"/>
          </a:xfrm>
          <a:prstGeom prst="rect">
            <a:avLst/>
          </a:prstGeom>
        </p:spPr>
        <p:txBody>
          <a:bodyPr/>
          <a:lstStyle>
            <a:lvl1pPr>
              <a:defRPr>
                <a:latin typeface="Century Gothic" pitchFamily="34"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190500" y="2019300"/>
            <a:ext cx="3086100" cy="3573463"/>
          </a:xfrm>
        </p:spPr>
        <p:txBody>
          <a:bodyPr/>
          <a:lstStyle>
            <a:lvl1pPr>
              <a:defRPr sz="2800">
                <a:latin typeface="Century Gothic" pitchFamily="34" charset="0"/>
              </a:defRPr>
            </a:lvl1pPr>
            <a:lvl2pPr>
              <a:defRPr sz="2400">
                <a:latin typeface="Century Gothic" pitchFamily="34" charset="0"/>
              </a:defRPr>
            </a:lvl2pPr>
            <a:lvl3pPr>
              <a:defRPr sz="2000">
                <a:latin typeface="Century Gothic" pitchFamily="34" charset="0"/>
              </a:defRPr>
            </a:lvl3pPr>
            <a:lvl4pPr>
              <a:defRPr sz="1800">
                <a:latin typeface="Century Gothic" pitchFamily="34" charset="0"/>
              </a:defRPr>
            </a:lvl4pPr>
            <a:lvl5pPr>
              <a:defRPr sz="1800">
                <a:latin typeface="Century Gothic"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276600" y="1143000"/>
            <a:ext cx="5867400" cy="4983163"/>
          </a:xfrm>
        </p:spPr>
        <p:txBody>
          <a:bodyPr>
            <a:normAutofit/>
          </a:bodyPr>
          <a:lstStyle>
            <a:lvl1pPr>
              <a:defRPr sz="3200">
                <a:latin typeface="Century Gothic" pitchFamily="34" charset="0"/>
              </a:defRPr>
            </a:lvl1pPr>
            <a:lvl2pPr>
              <a:defRPr sz="2800">
                <a:latin typeface="Century Gothic" pitchFamily="34" charset="0"/>
              </a:defRPr>
            </a:lvl2pPr>
            <a:lvl3pPr>
              <a:defRPr sz="2400">
                <a:latin typeface="Century Gothic" pitchFamily="34" charset="0"/>
              </a:defRPr>
            </a:lvl3pPr>
            <a:lvl4pPr>
              <a:defRPr sz="2000">
                <a:latin typeface="Century Gothic" pitchFamily="34" charset="0"/>
              </a:defRPr>
            </a:lvl4pPr>
            <a:lvl5pPr>
              <a:defRPr sz="2000">
                <a:latin typeface="Century Gothic"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5"/>
          <p:cNvSpPr>
            <a:spLocks noGrp="1"/>
          </p:cNvSpPr>
          <p:nvPr>
            <p:ph type="ftr" sz="quarter" idx="10"/>
          </p:nvPr>
        </p:nvSpPr>
        <p:spPr>
          <a:xfrm>
            <a:off x="914400" y="6477000"/>
            <a:ext cx="7315200" cy="365125"/>
          </a:xfrm>
          <a:prstGeom prst="rect">
            <a:avLst/>
          </a:prstGeom>
        </p:spPr>
        <p:txBody>
          <a:bodyPr/>
          <a:lstStyle>
            <a:lvl1pPr>
              <a:defRPr>
                <a:solidFill>
                  <a:schemeClr val="tx1">
                    <a:tint val="75000"/>
                  </a:schemeClr>
                </a:solidFill>
                <a:latin typeface="Arial" pitchFamily="34" charset="0"/>
                <a:cs typeface="+mn-cs"/>
              </a:defRPr>
            </a:lvl1pPr>
          </a:lstStyle>
          <a:p>
            <a:pPr eaLnBrk="1" hangingPunct="1">
              <a:defRPr/>
            </a:pPr>
            <a:r>
              <a:rPr lang="en-US">
                <a:solidFill>
                  <a:prstClr val="black">
                    <a:tint val="75000"/>
                  </a:prstClr>
                </a:solidFill>
              </a:rPr>
              <a:t>© 2010 Worth Publishers Modern principles: microeconomics Cowen and Tabarrok </a:t>
            </a:r>
            <a:endParaRPr lang="en-US" dirty="0">
              <a:solidFill>
                <a:prstClr val="black">
                  <a:tint val="75000"/>
                </a:prstClr>
              </a:solidFill>
            </a:endParaRPr>
          </a:p>
        </p:txBody>
      </p:sp>
    </p:spTree>
    <p:extLst>
      <p:ext uri="{BB962C8B-B14F-4D97-AF65-F5344CB8AC3E}">
        <p14:creationId xmlns:p14="http://schemas.microsoft.com/office/powerpoint/2010/main" val="4262723189"/>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5C0319E0-6290-4384-B3DE-9F0566BE8404}" type="slidenum">
              <a:rPr lang="en-US"/>
              <a:pPr/>
              <a:t>‹#›</a:t>
            </a:fld>
            <a:endParaRPr lang="en-US"/>
          </a:p>
        </p:txBody>
      </p:sp>
      <p:sp>
        <p:nvSpPr>
          <p:cNvPr id="7" name="Date Placeholder 6"/>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30819652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1143000"/>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4000" baseline="0">
                <a:latin typeface="Century Gothic" pitchFamily="34" charset="0"/>
              </a:defRPr>
            </a:lvl1pPr>
            <a:lvl2pPr>
              <a:defRPr sz="3600" baseline="0">
                <a:latin typeface="Century Gothic" pitchFamily="34" charset="0"/>
              </a:defRPr>
            </a:lvl2pPr>
            <a:lvl3pPr>
              <a:defRPr sz="3200" baseline="0">
                <a:latin typeface="Century Gothic" pitchFamily="34" charset="0"/>
              </a:defRPr>
            </a:lvl3pPr>
            <a:lvl4pPr>
              <a:defRPr sz="2800" baseline="0">
                <a:latin typeface="Century Gothic" pitchFamily="34" charset="0"/>
              </a:defRPr>
            </a:lvl4pPr>
            <a:lvl5pPr>
              <a:defRPr sz="2800" baseline="0">
                <a:latin typeface="Century Gothic"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4"/>
          <p:cNvSpPr>
            <a:spLocks noGrp="1"/>
          </p:cNvSpPr>
          <p:nvPr>
            <p:ph type="ftr" sz="quarter" idx="10"/>
          </p:nvPr>
        </p:nvSpPr>
        <p:spPr>
          <a:xfrm>
            <a:off x="914400" y="6477000"/>
            <a:ext cx="7239000" cy="365125"/>
          </a:xfrm>
          <a:prstGeom prst="rect">
            <a:avLst/>
          </a:prstGeom>
        </p:spPr>
        <p:txBody>
          <a:bodyPr/>
          <a:lstStyle>
            <a:lvl1pPr>
              <a:defRPr>
                <a:solidFill>
                  <a:schemeClr val="tx1">
                    <a:tint val="75000"/>
                  </a:schemeClr>
                </a:solidFill>
                <a:latin typeface="Arial" pitchFamily="34" charset="0"/>
                <a:cs typeface="+mn-cs"/>
              </a:defRPr>
            </a:lvl1pPr>
          </a:lstStyle>
          <a:p>
            <a:pPr eaLnBrk="1" hangingPunct="1">
              <a:defRPr/>
            </a:pPr>
            <a:r>
              <a:rPr lang="en-US">
                <a:solidFill>
                  <a:prstClr val="black">
                    <a:tint val="75000"/>
                  </a:prstClr>
                </a:solidFill>
              </a:rPr>
              <a:t>© 2010 Worth Publishers Modern principles: microeconomics Cowen and Tabarrok </a:t>
            </a:r>
            <a:endParaRPr lang="en-US" dirty="0">
              <a:solidFill>
                <a:prstClr val="black">
                  <a:tint val="75000"/>
                </a:prstClr>
              </a:solidFill>
            </a:endParaRPr>
          </a:p>
        </p:txBody>
      </p:sp>
    </p:spTree>
    <p:extLst>
      <p:ext uri="{BB962C8B-B14F-4D97-AF65-F5344CB8AC3E}">
        <p14:creationId xmlns:p14="http://schemas.microsoft.com/office/powerpoint/2010/main" val="3524241102"/>
      </p:ext>
    </p:extLst>
  </p:cSld>
  <p:clrMapOvr>
    <a:masterClrMapping/>
  </p:clrMapOvr>
  <p:transition>
    <p:fade thruBlk="1"/>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1143000"/>
          </a:xfrm>
          <a:prstGeom prst="rect">
            <a:avLst/>
          </a:prstGeom>
        </p:spPr>
        <p:txBody>
          <a:bodyPr/>
          <a:lstStyle>
            <a:lvl1pPr>
              <a:defRPr>
                <a:latin typeface="Century Gothic" pitchFamily="34"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190500" y="2019300"/>
            <a:ext cx="3086100" cy="3573463"/>
          </a:xfrm>
        </p:spPr>
        <p:txBody>
          <a:bodyPr/>
          <a:lstStyle>
            <a:lvl1pPr>
              <a:defRPr sz="2800">
                <a:latin typeface="Century Gothic" pitchFamily="34" charset="0"/>
              </a:defRPr>
            </a:lvl1pPr>
            <a:lvl2pPr>
              <a:defRPr sz="2400">
                <a:latin typeface="Century Gothic" pitchFamily="34" charset="0"/>
              </a:defRPr>
            </a:lvl2pPr>
            <a:lvl3pPr>
              <a:defRPr sz="2000">
                <a:latin typeface="Century Gothic" pitchFamily="34" charset="0"/>
              </a:defRPr>
            </a:lvl3pPr>
            <a:lvl4pPr>
              <a:defRPr sz="1800">
                <a:latin typeface="Century Gothic" pitchFamily="34" charset="0"/>
              </a:defRPr>
            </a:lvl4pPr>
            <a:lvl5pPr>
              <a:defRPr sz="1800">
                <a:latin typeface="Century Gothic"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276600" y="1143000"/>
            <a:ext cx="5867400" cy="4983163"/>
          </a:xfrm>
        </p:spPr>
        <p:txBody>
          <a:bodyPr>
            <a:normAutofit/>
          </a:bodyPr>
          <a:lstStyle>
            <a:lvl1pPr>
              <a:defRPr sz="3200">
                <a:latin typeface="Century Gothic" pitchFamily="34" charset="0"/>
              </a:defRPr>
            </a:lvl1pPr>
            <a:lvl2pPr>
              <a:defRPr sz="2800">
                <a:latin typeface="Century Gothic" pitchFamily="34" charset="0"/>
              </a:defRPr>
            </a:lvl2pPr>
            <a:lvl3pPr>
              <a:defRPr sz="2400">
                <a:latin typeface="Century Gothic" pitchFamily="34" charset="0"/>
              </a:defRPr>
            </a:lvl3pPr>
            <a:lvl4pPr>
              <a:defRPr sz="2000">
                <a:latin typeface="Century Gothic" pitchFamily="34" charset="0"/>
              </a:defRPr>
            </a:lvl4pPr>
            <a:lvl5pPr>
              <a:defRPr sz="2000">
                <a:latin typeface="Century Gothic"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5"/>
          <p:cNvSpPr>
            <a:spLocks noGrp="1"/>
          </p:cNvSpPr>
          <p:nvPr>
            <p:ph type="ftr" sz="quarter" idx="10"/>
          </p:nvPr>
        </p:nvSpPr>
        <p:spPr>
          <a:xfrm>
            <a:off x="914400" y="6477000"/>
            <a:ext cx="7315200" cy="365125"/>
          </a:xfrm>
          <a:prstGeom prst="rect">
            <a:avLst/>
          </a:prstGeom>
        </p:spPr>
        <p:txBody>
          <a:bodyPr/>
          <a:lstStyle>
            <a:lvl1pPr>
              <a:defRPr>
                <a:solidFill>
                  <a:schemeClr val="tx1">
                    <a:tint val="75000"/>
                  </a:schemeClr>
                </a:solidFill>
                <a:latin typeface="Arial" pitchFamily="34" charset="0"/>
                <a:cs typeface="+mn-cs"/>
              </a:defRPr>
            </a:lvl1pPr>
          </a:lstStyle>
          <a:p>
            <a:pPr eaLnBrk="1" hangingPunct="1">
              <a:defRPr/>
            </a:pPr>
            <a:r>
              <a:rPr lang="en-US">
                <a:solidFill>
                  <a:prstClr val="black">
                    <a:tint val="75000"/>
                  </a:prstClr>
                </a:solidFill>
              </a:rPr>
              <a:t>© 2010 Worth Publishers Modern principles: microeconomics Cowen and Tabarrok </a:t>
            </a:r>
            <a:endParaRPr lang="en-US" dirty="0">
              <a:solidFill>
                <a:prstClr val="black">
                  <a:tint val="75000"/>
                </a:prstClr>
              </a:solidFill>
            </a:endParaRPr>
          </a:p>
        </p:txBody>
      </p:sp>
    </p:spTree>
    <p:extLst>
      <p:ext uri="{BB962C8B-B14F-4D97-AF65-F5344CB8AC3E}">
        <p14:creationId xmlns:p14="http://schemas.microsoft.com/office/powerpoint/2010/main" val="1022369592"/>
      </p:ext>
    </p:extLst>
  </p:cSld>
  <p:clrMapOvr>
    <a:masterClrMapping/>
  </p:clrMapOvr>
  <p:transition>
    <p:fade thruBlk="1"/>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0332"/>
            <a:ext cx="9144000" cy="904068"/>
          </a:xfrm>
          <a:solidFill>
            <a:srgbClr val="BDB689">
              <a:alpha val="27843"/>
            </a:srgbClr>
          </a:solidFill>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04800" y="1219200"/>
            <a:ext cx="8534400" cy="5257800"/>
          </a:xfrm>
          <a:solidFill>
            <a:schemeClr val="bg1"/>
          </a:solidFill>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4"/>
          <p:cNvSpPr>
            <a:spLocks noGrp="1"/>
          </p:cNvSpPr>
          <p:nvPr>
            <p:ph type="ftr" sz="quarter" idx="10"/>
          </p:nvPr>
        </p:nvSpPr>
        <p:spPr>
          <a:xfrm>
            <a:off x="2514600" y="6629400"/>
            <a:ext cx="4114800" cy="228600"/>
          </a:xfrm>
        </p:spPr>
        <p:txBody>
          <a:bodyPr/>
          <a:lstStyle>
            <a:lvl1pPr algn="ctr">
              <a:defRPr dirty="0" smtClean="0"/>
            </a:lvl1pPr>
          </a:lstStyle>
          <a:p>
            <a:pPr>
              <a:defRPr/>
            </a:pPr>
            <a:r>
              <a:rPr lang="en-US">
                <a:solidFill>
                  <a:prstClr val="black">
                    <a:lumMod val="50000"/>
                    <a:lumOff val="50000"/>
                  </a:prstClr>
                </a:solidFill>
              </a:rPr>
              <a:t>Copyright 2012 Worth Publishers</a:t>
            </a:r>
          </a:p>
        </p:txBody>
      </p:sp>
      <p:sp>
        <p:nvSpPr>
          <p:cNvPr id="5" name="Slide Number Placeholder 5"/>
          <p:cNvSpPr>
            <a:spLocks noGrp="1"/>
          </p:cNvSpPr>
          <p:nvPr>
            <p:ph type="sldNum" sz="quarter" idx="11"/>
          </p:nvPr>
        </p:nvSpPr>
        <p:spPr>
          <a:xfrm>
            <a:off x="0" y="6629400"/>
            <a:ext cx="2133600" cy="228600"/>
          </a:xfrm>
        </p:spPr>
        <p:txBody>
          <a:bodyPr/>
          <a:lstStyle>
            <a:lvl1pPr>
              <a:defRPr/>
            </a:lvl1pPr>
          </a:lstStyle>
          <a:p>
            <a:pPr>
              <a:defRPr/>
            </a:pPr>
            <a:fld id="{65AFFDE3-D494-4323-A5CE-325869E6EFA2}"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8223565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solidFill>
            <a:schemeClr val="bg1"/>
          </a:solidFill>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solidFill>
            <a:schemeClr val="bg1"/>
          </a:solidFill>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2438400" y="6569075"/>
            <a:ext cx="4267200" cy="288925"/>
          </a:xfrm>
        </p:spPr>
        <p:txBody>
          <a:bodyPr/>
          <a:lstStyle>
            <a:lvl1pPr algn="ctr">
              <a:defRPr smtClean="0"/>
            </a:lvl1pPr>
          </a:lstStyle>
          <a:p>
            <a:pPr>
              <a:defRPr/>
            </a:pPr>
            <a:r>
              <a:rPr lang="en-US">
                <a:solidFill>
                  <a:prstClr val="black">
                    <a:lumMod val="50000"/>
                    <a:lumOff val="50000"/>
                  </a:prstClr>
                </a:solidFill>
              </a:rPr>
              <a:t>Copyright 2012 Worth Publishers</a:t>
            </a:r>
            <a:endParaRPr lang="en-US" dirty="0">
              <a:solidFill>
                <a:prstClr val="black">
                  <a:lumMod val="50000"/>
                  <a:lumOff val="50000"/>
                </a:prstClr>
              </a:solidFill>
            </a:endParaRPr>
          </a:p>
        </p:txBody>
      </p:sp>
      <p:sp>
        <p:nvSpPr>
          <p:cNvPr id="6" name="Slide Number Placeholder 5"/>
          <p:cNvSpPr>
            <a:spLocks noGrp="1"/>
          </p:cNvSpPr>
          <p:nvPr>
            <p:ph type="sldNum" sz="quarter" idx="11"/>
          </p:nvPr>
        </p:nvSpPr>
        <p:spPr/>
        <p:txBody>
          <a:bodyPr/>
          <a:lstStyle>
            <a:lvl1pPr>
              <a:defRPr/>
            </a:lvl1pPr>
          </a:lstStyle>
          <a:p>
            <a:pPr>
              <a:defRPr/>
            </a:pPr>
            <a:fld id="{3B309123-F07F-4D78-B735-6DFD57D616E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77681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a:xfrm>
            <a:off x="3124200" y="6356350"/>
            <a:ext cx="2895600" cy="365125"/>
          </a:xfrm>
        </p:spPr>
        <p:txBody>
          <a:bodyPr/>
          <a:lstStyle>
            <a:lvl1pPr>
              <a:defRPr smtClean="0"/>
            </a:lvl1pPr>
          </a:lstStyle>
          <a:p>
            <a:pPr>
              <a:defRPr/>
            </a:pPr>
            <a:r>
              <a:rPr lang="en-US">
                <a:solidFill>
                  <a:prstClr val="black">
                    <a:lumMod val="50000"/>
                    <a:lumOff val="50000"/>
                  </a:prstClr>
                </a:solidFill>
              </a:rPr>
              <a:t>Copyright 2012 Worth Publishers</a:t>
            </a:r>
          </a:p>
        </p:txBody>
      </p:sp>
      <p:sp>
        <p:nvSpPr>
          <p:cNvPr id="3" name="Slide Number Placeholder 5"/>
          <p:cNvSpPr>
            <a:spLocks noGrp="1"/>
          </p:cNvSpPr>
          <p:nvPr>
            <p:ph type="sldNum" sz="quarter" idx="11"/>
          </p:nvPr>
        </p:nvSpPr>
        <p:spPr/>
        <p:txBody>
          <a:bodyPr/>
          <a:lstStyle>
            <a:lvl1pPr>
              <a:defRPr/>
            </a:lvl1pPr>
          </a:lstStyle>
          <a:p>
            <a:pPr>
              <a:defRPr/>
            </a:pPr>
            <a:fld id="{D8AB2A75-E276-4CE6-B2A6-046DDD05BC1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849340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Only">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txBox="1">
            <a:spLocks/>
          </p:cNvSpPr>
          <p:nvPr/>
        </p:nvSpPr>
        <p:spPr>
          <a:xfrm>
            <a:off x="0" y="0"/>
            <a:ext cx="9144000" cy="944563"/>
          </a:xfrm>
          <a:prstGeom prst="rect">
            <a:avLst/>
          </a:prstGeom>
        </p:spPr>
        <p:txBody>
          <a:bodyPr anchor="ctr">
            <a:normAutofit/>
          </a:bodyPr>
          <a:lstStyle>
            <a:lvl1pPr marL="0" marR="0" indent="0" algn="ctr" defTabSz="914400" rtl="0" eaLnBrk="1" fontAlgn="auto" latinLnBrk="0" hangingPunct="1">
              <a:lnSpc>
                <a:spcPct val="100000"/>
              </a:lnSpc>
              <a:spcBef>
                <a:spcPct val="0"/>
              </a:spcBef>
              <a:spcAft>
                <a:spcPts val="0"/>
              </a:spcAft>
              <a:buClrTx/>
              <a:buSzTx/>
              <a:buFontTx/>
              <a:buNone/>
              <a:tabLst/>
              <a:defRPr sz="4400" baseline="0">
                <a:solidFill>
                  <a:srgbClr val="FFC000"/>
                </a:solidFill>
              </a:defRPr>
            </a:lvl1pPr>
          </a:lstStyle>
          <a:p>
            <a:pPr>
              <a:defRPr/>
            </a:pPr>
            <a:r>
              <a:rPr lang="en-US" sz="5400" b="1" cap="all" dirty="0" smtClean="0">
                <a:effectLst>
                  <a:outerShdw blurRad="38100" dist="38100" dir="2700000" algn="tl">
                    <a:srgbClr val="000000">
                      <a:alpha val="43137"/>
                    </a:srgbClr>
                  </a:outerShdw>
                </a:effectLst>
                <a:latin typeface="Gill Sans MT Condensed" pitchFamily="34" charset="0"/>
                <a:cs typeface="Arial" charset="0"/>
              </a:rPr>
              <a:t>See the </a:t>
            </a:r>
            <a:r>
              <a:rPr lang="en-US" sz="5400" b="1" cap="all" dirty="0" smtClean="0">
                <a:solidFill>
                  <a:srgbClr val="FF0000"/>
                </a:solidFill>
                <a:effectLst>
                  <a:outerShdw blurRad="38100" dist="38100" dir="2700000" algn="tl">
                    <a:srgbClr val="000000">
                      <a:alpha val="43137"/>
                    </a:srgbClr>
                  </a:outerShdw>
                </a:effectLst>
                <a:latin typeface="Gill Sans MT Condensed" pitchFamily="34" charset="0"/>
                <a:cs typeface="Arial" charset="0"/>
              </a:rPr>
              <a:t>invisible</a:t>
            </a:r>
            <a:r>
              <a:rPr lang="en-US" sz="5400" b="1" cap="all" dirty="0" smtClean="0">
                <a:effectLst>
                  <a:outerShdw blurRad="38100" dist="38100" dir="2700000" algn="tl">
                    <a:srgbClr val="000000">
                      <a:alpha val="43137"/>
                    </a:srgbClr>
                  </a:outerShdw>
                </a:effectLst>
                <a:latin typeface="Gill Sans MT Condensed" pitchFamily="34" charset="0"/>
                <a:cs typeface="Arial" charset="0"/>
              </a:rPr>
              <a:t> hand</a:t>
            </a:r>
          </a:p>
        </p:txBody>
      </p:sp>
      <p:sp>
        <p:nvSpPr>
          <p:cNvPr id="3" name="Title 1"/>
          <p:cNvSpPr txBox="1">
            <a:spLocks/>
          </p:cNvSpPr>
          <p:nvPr/>
        </p:nvSpPr>
        <p:spPr>
          <a:xfrm>
            <a:off x="0" y="0"/>
            <a:ext cx="9144000" cy="944563"/>
          </a:xfrm>
          <a:prstGeom prst="rect">
            <a:avLst/>
          </a:prstGeom>
        </p:spPr>
        <p:txBody>
          <a:bodyPr anchor="ctr">
            <a:normAutofit/>
          </a:bodyPr>
          <a:lstStyle>
            <a:lvl1pPr marL="0" marR="0" indent="0" algn="ctr" defTabSz="914400" rtl="0" eaLnBrk="1" fontAlgn="auto" latinLnBrk="0" hangingPunct="1">
              <a:lnSpc>
                <a:spcPct val="100000"/>
              </a:lnSpc>
              <a:spcBef>
                <a:spcPct val="0"/>
              </a:spcBef>
              <a:spcAft>
                <a:spcPts val="0"/>
              </a:spcAft>
              <a:buClrTx/>
              <a:buSzTx/>
              <a:buFontTx/>
              <a:buNone/>
              <a:tabLst/>
              <a:defRPr sz="4400" baseline="0">
                <a:solidFill>
                  <a:srgbClr val="FFC000"/>
                </a:solidFill>
              </a:defRPr>
            </a:lvl1pPr>
          </a:lstStyle>
          <a:p>
            <a:pPr>
              <a:defRPr/>
            </a:pPr>
            <a:r>
              <a:rPr lang="en-US" sz="5400" b="1" cap="all" dirty="0" smtClean="0">
                <a:effectLst>
                  <a:outerShdw blurRad="38100" dist="38100" dir="2700000" algn="tl">
                    <a:srgbClr val="000000">
                      <a:alpha val="43137"/>
                    </a:srgbClr>
                  </a:outerShdw>
                </a:effectLst>
                <a:latin typeface="Gill Sans MT Condensed" pitchFamily="34" charset="0"/>
                <a:cs typeface="Arial" charset="0"/>
              </a:rPr>
              <a:t>See the </a:t>
            </a:r>
            <a:r>
              <a:rPr lang="en-US" sz="5400" b="1" cap="all" dirty="0" smtClean="0">
                <a:solidFill>
                  <a:srgbClr val="EEECE1"/>
                </a:solidFill>
                <a:effectLst>
                  <a:outerShdw blurRad="38100" dist="38100" dir="2700000" algn="tl">
                    <a:srgbClr val="000000">
                      <a:alpha val="43137"/>
                    </a:srgbClr>
                  </a:outerShdw>
                </a:effectLst>
                <a:latin typeface="Gill Sans MT Condensed" pitchFamily="34" charset="0"/>
                <a:cs typeface="Arial" charset="0"/>
              </a:rPr>
              <a:t>invisible</a:t>
            </a:r>
            <a:r>
              <a:rPr lang="en-US" sz="5400" b="1" cap="all" dirty="0" smtClean="0">
                <a:effectLst>
                  <a:outerShdw blurRad="38100" dist="38100" dir="2700000" algn="tl">
                    <a:srgbClr val="000000">
                      <a:alpha val="43137"/>
                    </a:srgbClr>
                  </a:outerShdw>
                </a:effectLst>
                <a:latin typeface="Gill Sans MT Condensed" pitchFamily="34" charset="0"/>
                <a:cs typeface="Arial" charset="0"/>
              </a:rPr>
              <a:t> hand</a:t>
            </a:r>
          </a:p>
        </p:txBody>
      </p:sp>
      <p:sp>
        <p:nvSpPr>
          <p:cNvPr id="4" name="Date Placeholder 2"/>
          <p:cNvSpPr>
            <a:spLocks noGrp="1"/>
          </p:cNvSpPr>
          <p:nvPr>
            <p:ph type="dt" sz="half" idx="10"/>
          </p:nvPr>
        </p:nvSpPr>
        <p:spPr>
          <a:xfrm>
            <a:off x="457200" y="6356350"/>
            <a:ext cx="381000" cy="365125"/>
          </a:xfrm>
          <a:prstGeom prst="rect">
            <a:avLst/>
          </a:prstGeom>
        </p:spPr>
        <p:txBody>
          <a:bodyPr/>
          <a:lstStyle>
            <a:lvl1pPr>
              <a:defRPr>
                <a:latin typeface="Arial" pitchFamily="34" charset="0"/>
                <a:cs typeface="+mn-cs"/>
              </a:defRPr>
            </a:lvl1pPr>
          </a:lstStyle>
          <a:p>
            <a:pPr eaLnBrk="1" hangingPunct="1">
              <a:defRPr/>
            </a:pPr>
            <a:endParaRPr lang="en-US">
              <a:solidFill>
                <a:prstClr val="black"/>
              </a:solidFill>
            </a:endParaRPr>
          </a:p>
        </p:txBody>
      </p:sp>
      <p:sp>
        <p:nvSpPr>
          <p:cNvPr id="5" name="Footer Placeholder 3"/>
          <p:cNvSpPr>
            <a:spLocks noGrp="1"/>
          </p:cNvSpPr>
          <p:nvPr>
            <p:ph type="ftr" sz="quarter" idx="11"/>
          </p:nvPr>
        </p:nvSpPr>
        <p:spPr/>
        <p:txBody>
          <a:bodyPr/>
          <a:lstStyle>
            <a:lvl1pPr>
              <a:defRPr/>
            </a:lvl1pPr>
          </a:lstStyle>
          <a:p>
            <a:pPr>
              <a:defRPr/>
            </a:pPr>
            <a:r>
              <a:rPr lang="en-US">
                <a:solidFill>
                  <a:prstClr val="black">
                    <a:lumMod val="50000"/>
                    <a:lumOff val="50000"/>
                  </a:prstClr>
                </a:solidFill>
              </a:rPr>
              <a:t>© 2010 Worth Publishers Modern principles: microeconomics Cowen and Tabarrok </a:t>
            </a:r>
          </a:p>
        </p:txBody>
      </p:sp>
      <p:sp>
        <p:nvSpPr>
          <p:cNvPr id="6" name="Slide Number Placeholder 4"/>
          <p:cNvSpPr>
            <a:spLocks noGrp="1"/>
          </p:cNvSpPr>
          <p:nvPr>
            <p:ph type="sldNum" sz="quarter" idx="12"/>
          </p:nvPr>
        </p:nvSpPr>
        <p:spPr/>
        <p:txBody>
          <a:bodyPr/>
          <a:lstStyle>
            <a:lvl1pPr>
              <a:defRPr/>
            </a:lvl1pPr>
          </a:lstStyle>
          <a:p>
            <a:pPr>
              <a:defRPr/>
            </a:pPr>
            <a:fld id="{6498D30A-0AFC-4F88-84CC-22D6DE663A1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7213699"/>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48F51D35-54BA-40C1-A8F1-8940B7261C40}" type="slidenum">
              <a:rPr lang="en-US"/>
              <a:pPr/>
              <a:t>‹#›</a:t>
            </a:fld>
            <a:endParaRPr lang="en-US"/>
          </a:p>
        </p:txBody>
      </p:sp>
      <p:sp>
        <p:nvSpPr>
          <p:cNvPr id="9" name="Date Placeholder 8"/>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711023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BF22CC17-46FF-4ACA-8EAF-299E24A32F5F}" type="slidenum">
              <a:rPr lang="en-US"/>
              <a:pPr/>
              <a:t>‹#›</a:t>
            </a:fld>
            <a:endParaRPr lang="en-US"/>
          </a:p>
        </p:txBody>
      </p:sp>
      <p:sp>
        <p:nvSpPr>
          <p:cNvPr id="5" name="Date Placeholder 4"/>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36990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2DAE26EA-5162-47AA-BF78-BB3D43A764E3}" type="slidenum">
              <a:rPr lang="en-US"/>
              <a:pPr/>
              <a:t>‹#›</a:t>
            </a:fld>
            <a:endParaRPr lang="en-US"/>
          </a:p>
        </p:txBody>
      </p:sp>
      <p:sp>
        <p:nvSpPr>
          <p:cNvPr id="4" name="Date Placeholder 3"/>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133388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3E03CCC-A002-4142-942E-39BD6A652675}" type="slidenum">
              <a:rPr lang="en-US"/>
              <a:pPr/>
              <a:t>‹#›</a:t>
            </a:fld>
            <a:endParaRPr lang="en-US"/>
          </a:p>
        </p:txBody>
      </p:sp>
      <p:sp>
        <p:nvSpPr>
          <p:cNvPr id="7" name="Date Placeholder 6"/>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596524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58FEEAE3-A0CE-42F4-B197-D6EBE5EC9CBD}" type="slidenum">
              <a:rPr lang="en-US"/>
              <a:pPr/>
              <a:t>‹#›</a:t>
            </a:fld>
            <a:endParaRPr lang="en-US"/>
          </a:p>
        </p:txBody>
      </p:sp>
      <p:sp>
        <p:nvSpPr>
          <p:cNvPr id="7" name="Date Placeholder 6"/>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3720538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15.xml"/><Relationship Id="rId7" Type="http://schemas.openxmlformats.org/officeDocument/2006/relationships/slide" Target="../slides/slide36.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21.xml"/><Relationship Id="rId7" Type="http://schemas.openxmlformats.org/officeDocument/2006/relationships/slide" Target="../slides/slide36.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image" Target="../media/image1.png"/><Relationship Id="rId5" Type="http://schemas.openxmlformats.org/officeDocument/2006/relationships/theme" Target="../theme/theme4.xml"/><Relationship Id="rId4" Type="http://schemas.openxmlformats.org/officeDocument/2006/relationships/slideLayout" Target="../slideLayouts/slideLayout2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6" Type="http://schemas.openxmlformats.org/officeDocument/2006/relationships/theme" Target="../theme/theme5.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39.xml"/><Relationship Id="rId1" Type="http://schemas.openxmlformats.org/officeDocument/2006/relationships/slideLayout" Target="../slideLayouts/slideLayout38.xml"/><Relationship Id="rId4" Type="http://schemas.openxmlformats.org/officeDocument/2006/relationships/image" Target="../media/image4.jpeg"/></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41.xml"/><Relationship Id="rId1" Type="http://schemas.openxmlformats.org/officeDocument/2006/relationships/slideLayout" Target="../slideLayouts/slideLayout40.xml"/><Relationship Id="rId4" Type="http://schemas.openxmlformats.org/officeDocument/2006/relationships/image" Target="../media/image4.jpeg"/></Relationships>
</file>

<file path=ppt/slideMasters/_rels/slideMaster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44.xml"/><Relationship Id="rId7" Type="http://schemas.openxmlformats.org/officeDocument/2006/relationships/slide" Target="../slides/slide36.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image" Target="../media/image1.png"/><Relationship Id="rId5" Type="http://schemas.openxmlformats.org/officeDocument/2006/relationships/theme" Target="../theme/theme8.xml"/><Relationship Id="rId4"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vl1pPr>
          </a:lstStyle>
          <a:p>
            <a:endParaRPr lang="en-US"/>
          </a:p>
        </p:txBody>
      </p:sp>
      <p:sp>
        <p:nvSpPr>
          <p:cNvPr id="8195"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Black" pitchFamily="34" charset="0"/>
              </a:defRPr>
            </a:lvl1pPr>
          </a:lstStyle>
          <a:p>
            <a:fld id="{319069AB-DEB9-48DF-8D3E-1EC50B78DBF4}" type="slidenum">
              <a:rPr lang="en-US"/>
              <a:pPr/>
              <a:t>‹#›</a:t>
            </a:fld>
            <a:endParaRPr lang="en-US"/>
          </a:p>
        </p:txBody>
      </p:sp>
      <p:grpSp>
        <p:nvGrpSpPr>
          <p:cNvPr id="8196" name="Group 4"/>
          <p:cNvGrpSpPr>
            <a:grpSpLocks/>
          </p:cNvGrpSpPr>
          <p:nvPr/>
        </p:nvGrpSpPr>
        <p:grpSpPr bwMode="auto">
          <a:xfrm>
            <a:off x="0" y="0"/>
            <a:ext cx="9144000" cy="546100"/>
            <a:chOff x="0" y="0"/>
            <a:chExt cx="5760" cy="344"/>
          </a:xfrm>
        </p:grpSpPr>
        <p:sp>
          <p:nvSpPr>
            <p:cNvPr id="8197"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pitchFamily="18" charset="0"/>
              </a:endParaRPr>
            </a:p>
          </p:txBody>
        </p:sp>
        <p:sp>
          <p:nvSpPr>
            <p:cNvPr id="8198"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8199"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hlink"/>
                </a:solidFill>
              </a:endParaRPr>
            </a:p>
          </p:txBody>
        </p:sp>
        <p:sp>
          <p:nvSpPr>
            <p:cNvPr id="8200"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hlink"/>
                </a:solidFill>
              </a:endParaRPr>
            </a:p>
          </p:txBody>
        </p:sp>
        <p:sp>
          <p:nvSpPr>
            <p:cNvPr id="8201"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accent2"/>
                </a:solidFill>
              </a:endParaRPr>
            </a:p>
          </p:txBody>
        </p:sp>
        <p:sp>
          <p:nvSpPr>
            <p:cNvPr id="8202"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hlink"/>
                </a:solidFill>
              </a:endParaRPr>
            </a:p>
          </p:txBody>
        </p:sp>
        <p:sp>
          <p:nvSpPr>
            <p:cNvPr id="8203"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8204"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accent2"/>
                </a:solidFill>
              </a:endParaRPr>
            </a:p>
          </p:txBody>
        </p:sp>
        <p:sp>
          <p:nvSpPr>
            <p:cNvPr id="8205"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accent2"/>
                </a:solidFill>
              </a:endParaRPr>
            </a:p>
          </p:txBody>
        </p:sp>
      </p:grpSp>
      <p:sp>
        <p:nvSpPr>
          <p:cNvPr id="8206"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207"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208"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rtl="0" fontAlgn="base">
        <a:spcBef>
          <a:spcPct val="0"/>
        </a:spcBef>
        <a:spcAft>
          <a:spcPct val="0"/>
        </a:spcAft>
        <a:defRPr sz="4400">
          <a:solidFill>
            <a:schemeClr val="tx1"/>
          </a:solidFill>
          <a:latin typeface="+mj-lt"/>
          <a:ea typeface="+mj-ea"/>
          <a:cs typeface="+mj-cs"/>
        </a:defRPr>
      </a:lvl1pPr>
      <a:lvl2pPr algn="l" rtl="0" fontAlgn="base">
        <a:spcBef>
          <a:spcPct val="0"/>
        </a:spcBef>
        <a:spcAft>
          <a:spcPct val="0"/>
        </a:spcAft>
        <a:defRPr sz="4400">
          <a:solidFill>
            <a:schemeClr val="tx1"/>
          </a:solidFill>
          <a:latin typeface="Arial" charset="0"/>
        </a:defRPr>
      </a:lvl2pPr>
      <a:lvl3pPr algn="l" rtl="0" fontAlgn="base">
        <a:spcBef>
          <a:spcPct val="0"/>
        </a:spcBef>
        <a:spcAft>
          <a:spcPct val="0"/>
        </a:spcAft>
        <a:defRPr sz="4400">
          <a:solidFill>
            <a:schemeClr val="tx1"/>
          </a:solidFill>
          <a:latin typeface="Arial" charset="0"/>
        </a:defRPr>
      </a:lvl3pPr>
      <a:lvl4pPr algn="l" rtl="0" fontAlgn="base">
        <a:spcBef>
          <a:spcPct val="0"/>
        </a:spcBef>
        <a:spcAft>
          <a:spcPct val="0"/>
        </a:spcAft>
        <a:defRPr sz="4400">
          <a:solidFill>
            <a:schemeClr val="tx1"/>
          </a:solidFill>
          <a:latin typeface="Arial" charset="0"/>
        </a:defRPr>
      </a:lvl4pPr>
      <a:lvl5pPr algn="l" rtl="0" fontAlgn="base">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32770"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0" y="6629400"/>
            <a:ext cx="533400" cy="228600"/>
          </a:xfrm>
          <a:prstGeom prst="rect">
            <a:avLst/>
          </a:prstGeom>
        </p:spPr>
        <p:txBody>
          <a:bodyPr vert="horz" lIns="91440" tIns="45720" rIns="91440" bIns="45720" rtlCol="0" anchor="ctr"/>
          <a:lstStyle>
            <a:lvl1pPr algn="l">
              <a:defRPr sz="1050" smtClean="0">
                <a:solidFill>
                  <a:schemeClr val="tx1">
                    <a:tint val="75000"/>
                  </a:schemeClr>
                </a:solidFill>
                <a:latin typeface="Arial" pitchFamily="34" charset="0"/>
                <a:cs typeface="+mn-cs"/>
              </a:defRPr>
            </a:lvl1pPr>
          </a:lstStyle>
          <a:p>
            <a:pPr eaLnBrk="1" hangingPunct="1">
              <a:defRPr/>
            </a:pPr>
            <a:fld id="{399D9BAA-6810-4034-BF9A-3B101765ECD6}" type="slidenum">
              <a:rPr lang="en-US">
                <a:solidFill>
                  <a:prstClr val="black">
                    <a:tint val="75000"/>
                  </a:prstClr>
                </a:solidFill>
              </a:rPr>
              <a:pPr eaLnBrk="1" hangingPunct="1">
                <a:defRPr/>
              </a:pPr>
              <a:t>‹#›</a:t>
            </a:fld>
            <a:endParaRPr lang="en-US">
              <a:solidFill>
                <a:prstClr val="black">
                  <a:tint val="75000"/>
                </a:prstClr>
              </a:solidFill>
            </a:endParaRPr>
          </a:p>
        </p:txBody>
      </p:sp>
      <p:sp>
        <p:nvSpPr>
          <p:cNvPr id="2" name="Title Placeholder 1"/>
          <p:cNvSpPr>
            <a:spLocks noGrp="1"/>
          </p:cNvSpPr>
          <p:nvPr>
            <p:ph type="title"/>
          </p:nvPr>
        </p:nvSpPr>
        <p:spPr>
          <a:xfrm>
            <a:off x="0" y="11113"/>
            <a:ext cx="9144000" cy="903287"/>
          </a:xfrm>
          <a:prstGeom prst="rect">
            <a:avLst/>
          </a:prstGeom>
          <a:solidFill>
            <a:schemeClr val="bg2">
              <a:lumMod val="90000"/>
            </a:schemeClr>
          </a:solidFill>
        </p:spPr>
        <p:txBody>
          <a:bodyPr vert="horz" lIns="91440" tIns="45720" rIns="91440" bIns="45720" rtlCol="0" anchor="ctr">
            <a:normAutofit/>
          </a:bodyPr>
          <a:lstStyle/>
          <a:p>
            <a:r>
              <a:rPr lang="en-US" dirty="0" smtClean="0"/>
              <a:t>Click to edit Master title style</a:t>
            </a:r>
            <a:endParaRPr lang="en-US" dirty="0"/>
          </a:p>
        </p:txBody>
      </p:sp>
      <p:pic>
        <p:nvPicPr>
          <p:cNvPr id="32773"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24800" y="0"/>
            <a:ext cx="12192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Connector 6"/>
          <p:cNvCxnSpPr/>
          <p:nvPr/>
        </p:nvCxnSpPr>
        <p:spPr>
          <a:xfrm>
            <a:off x="0" y="915988"/>
            <a:ext cx="914400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9" name="Footer Placeholder 4"/>
          <p:cNvSpPr>
            <a:spLocks noGrp="1"/>
          </p:cNvSpPr>
          <p:nvPr>
            <p:ph type="ftr" sz="quarter" idx="3"/>
          </p:nvPr>
        </p:nvSpPr>
        <p:spPr>
          <a:xfrm>
            <a:off x="2057400" y="6629400"/>
            <a:ext cx="4800600" cy="228600"/>
          </a:xfrm>
          <a:prstGeom prst="rect">
            <a:avLst/>
          </a:prstGeom>
        </p:spPr>
        <p:txBody>
          <a:bodyPr/>
          <a:lstStyle>
            <a:lvl1pPr algn="ctr">
              <a:defRPr sz="1100" i="0" cap="small" spc="400" baseline="0" smtClean="0">
                <a:solidFill>
                  <a:schemeClr val="tx1">
                    <a:lumMod val="50000"/>
                    <a:lumOff val="50000"/>
                  </a:schemeClr>
                </a:solidFill>
                <a:latin typeface="Arial" pitchFamily="34" charset="0"/>
                <a:cs typeface="+mn-cs"/>
              </a:defRPr>
            </a:lvl1pPr>
          </a:lstStyle>
          <a:p>
            <a:pPr eaLnBrk="1" hangingPunct="1">
              <a:defRPr/>
            </a:pPr>
            <a:r>
              <a:rPr lang="en-US">
                <a:solidFill>
                  <a:prstClr val="black">
                    <a:lumMod val="50000"/>
                    <a:lumOff val="50000"/>
                  </a:prstClr>
                </a:solidFill>
              </a:rPr>
              <a:t>Copyright 2012 Worth Publishers</a:t>
            </a:r>
          </a:p>
        </p:txBody>
      </p:sp>
      <p:sp>
        <p:nvSpPr>
          <p:cNvPr id="3" name="TextBox 2"/>
          <p:cNvSpPr txBox="1"/>
          <p:nvPr/>
        </p:nvSpPr>
        <p:spPr>
          <a:xfrm>
            <a:off x="7696200" y="6611938"/>
            <a:ext cx="1066800" cy="246062"/>
          </a:xfrm>
          <a:prstGeom prst="rect">
            <a:avLst/>
          </a:prstGeom>
          <a:noFill/>
        </p:spPr>
        <p:txBody>
          <a:bodyPr>
            <a:spAutoFit/>
          </a:bodyPr>
          <a:lstStyle/>
          <a:p>
            <a:pPr eaLnBrk="1" hangingPunct="1">
              <a:defRPr/>
            </a:pPr>
            <a:r>
              <a:rPr lang="en-US" sz="1000" cap="small" spc="400" dirty="0">
                <a:solidFill>
                  <a:prstClr val="black">
                    <a:lumMod val="50000"/>
                    <a:lumOff val="50000"/>
                  </a:prstClr>
                </a:solidFill>
                <a:latin typeface="Arial" pitchFamily="34" charset="0"/>
                <a:cs typeface="Arial" pitchFamily="34" charset="0"/>
              </a:rPr>
              <a:t>Back to </a:t>
            </a:r>
          </a:p>
        </p:txBody>
      </p:sp>
      <p:pic>
        <p:nvPicPr>
          <p:cNvPr id="32777" name="Picture 3">
            <a:hlinkClick r:id="rId7" action="ppaction://hlinksldjump"/>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80438" y="6530975"/>
            <a:ext cx="487362"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7338446"/>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Lst>
  <p:timing>
    <p:tnLst>
      <p:par>
        <p:cTn id="1" dur="indefinite" restart="never" nodeType="tmRoot"/>
      </p:par>
    </p:tnLst>
  </p:timing>
  <p:hf hdr="0" ftr="0" dt="0"/>
  <p:txStyles>
    <p:titleStyle>
      <a:lvl1pPr algn="l" rtl="0" fontAlgn="base">
        <a:spcBef>
          <a:spcPct val="0"/>
        </a:spcBef>
        <a:spcAft>
          <a:spcPct val="0"/>
        </a:spcAft>
        <a:defRPr sz="3200" b="1" kern="1200">
          <a:solidFill>
            <a:srgbClr val="297B52"/>
          </a:solidFill>
          <a:latin typeface="+mj-lt"/>
          <a:ea typeface="+mj-ea"/>
          <a:cs typeface="+mj-cs"/>
        </a:defRPr>
      </a:lvl1pPr>
      <a:lvl2pPr algn="l" rtl="0" fontAlgn="base">
        <a:spcBef>
          <a:spcPct val="0"/>
        </a:spcBef>
        <a:spcAft>
          <a:spcPct val="0"/>
        </a:spcAft>
        <a:defRPr sz="3200" b="1">
          <a:solidFill>
            <a:srgbClr val="297B52"/>
          </a:solidFill>
          <a:latin typeface="Century Gothic" pitchFamily="34" charset="0"/>
        </a:defRPr>
      </a:lvl2pPr>
      <a:lvl3pPr algn="l" rtl="0" fontAlgn="base">
        <a:spcBef>
          <a:spcPct val="0"/>
        </a:spcBef>
        <a:spcAft>
          <a:spcPct val="0"/>
        </a:spcAft>
        <a:defRPr sz="3200" b="1">
          <a:solidFill>
            <a:srgbClr val="297B52"/>
          </a:solidFill>
          <a:latin typeface="Century Gothic" pitchFamily="34" charset="0"/>
        </a:defRPr>
      </a:lvl3pPr>
      <a:lvl4pPr algn="l" rtl="0" fontAlgn="base">
        <a:spcBef>
          <a:spcPct val="0"/>
        </a:spcBef>
        <a:spcAft>
          <a:spcPct val="0"/>
        </a:spcAft>
        <a:defRPr sz="3200" b="1">
          <a:solidFill>
            <a:srgbClr val="297B52"/>
          </a:solidFill>
          <a:latin typeface="Century Gothic" pitchFamily="34" charset="0"/>
        </a:defRPr>
      </a:lvl4pPr>
      <a:lvl5pPr algn="l" rtl="0" fontAlgn="base">
        <a:spcBef>
          <a:spcPct val="0"/>
        </a:spcBef>
        <a:spcAft>
          <a:spcPct val="0"/>
        </a:spcAft>
        <a:defRPr sz="3200" b="1">
          <a:solidFill>
            <a:srgbClr val="297B52"/>
          </a:solidFill>
          <a:latin typeface="Century Gothic" pitchFamily="34" charset="0"/>
        </a:defRPr>
      </a:lvl5pPr>
      <a:lvl6pPr marL="457200" algn="l" rtl="0" eaLnBrk="1" fontAlgn="base" hangingPunct="1">
        <a:spcBef>
          <a:spcPct val="0"/>
        </a:spcBef>
        <a:spcAft>
          <a:spcPct val="0"/>
        </a:spcAft>
        <a:defRPr sz="4000">
          <a:solidFill>
            <a:srgbClr val="215968"/>
          </a:solidFill>
          <a:latin typeface="Century Gothic" pitchFamily="34" charset="0"/>
        </a:defRPr>
      </a:lvl6pPr>
      <a:lvl7pPr marL="914400" algn="l" rtl="0" eaLnBrk="1" fontAlgn="base" hangingPunct="1">
        <a:spcBef>
          <a:spcPct val="0"/>
        </a:spcBef>
        <a:spcAft>
          <a:spcPct val="0"/>
        </a:spcAft>
        <a:defRPr sz="4000">
          <a:solidFill>
            <a:srgbClr val="215968"/>
          </a:solidFill>
          <a:latin typeface="Century Gothic" pitchFamily="34" charset="0"/>
        </a:defRPr>
      </a:lvl7pPr>
      <a:lvl8pPr marL="1371600" algn="l" rtl="0" eaLnBrk="1" fontAlgn="base" hangingPunct="1">
        <a:spcBef>
          <a:spcPct val="0"/>
        </a:spcBef>
        <a:spcAft>
          <a:spcPct val="0"/>
        </a:spcAft>
        <a:defRPr sz="4000">
          <a:solidFill>
            <a:srgbClr val="215968"/>
          </a:solidFill>
          <a:latin typeface="Century Gothic" pitchFamily="34" charset="0"/>
        </a:defRPr>
      </a:lvl8pPr>
      <a:lvl9pPr marL="1828800" algn="l" rtl="0" eaLnBrk="1" fontAlgn="base" hangingPunct="1">
        <a:spcBef>
          <a:spcPct val="0"/>
        </a:spcBef>
        <a:spcAft>
          <a:spcPct val="0"/>
        </a:spcAft>
        <a:defRPr sz="4000">
          <a:solidFill>
            <a:srgbClr val="215968"/>
          </a:solidFill>
          <a:latin typeface="Century Gothic" pitchFamily="34" charset="0"/>
        </a:defRPr>
      </a:lvl9pPr>
    </p:titleStyle>
    <p:bodyStyle>
      <a:lvl1pPr algn="l" rtl="0" fontAlgn="base">
        <a:spcBef>
          <a:spcPct val="20000"/>
        </a:spcBef>
        <a:spcAft>
          <a:spcPct val="0"/>
        </a:spcAft>
        <a:defRPr sz="3200" b="1" kern="1200">
          <a:solidFill>
            <a:schemeClr val="tx1"/>
          </a:solidFill>
          <a:latin typeface="+mn-lt"/>
          <a:ea typeface="+mn-ea"/>
          <a:cs typeface="+mn-cs"/>
        </a:defRPr>
      </a:lvl1pPr>
      <a:lvl2pPr marL="457200" algn="l" rtl="0" fontAlgn="base">
        <a:spcBef>
          <a:spcPct val="20000"/>
        </a:spcBef>
        <a:spcAft>
          <a:spcPct val="0"/>
        </a:spcAft>
        <a:defRPr sz="2800" b="1" kern="1200">
          <a:solidFill>
            <a:schemeClr val="tx1"/>
          </a:solidFill>
          <a:latin typeface="+mn-lt"/>
          <a:ea typeface="+mn-ea"/>
          <a:cs typeface="+mn-cs"/>
        </a:defRPr>
      </a:lvl2pPr>
      <a:lvl3pPr marL="914400" algn="l" rtl="0" fontAlgn="base">
        <a:spcBef>
          <a:spcPct val="20000"/>
        </a:spcBef>
        <a:spcAft>
          <a:spcPct val="0"/>
        </a:spcAft>
        <a:defRPr sz="2400" b="1" kern="1200">
          <a:solidFill>
            <a:schemeClr val="tx1"/>
          </a:solidFill>
          <a:latin typeface="+mn-lt"/>
          <a:ea typeface="+mn-ea"/>
          <a:cs typeface="+mn-cs"/>
        </a:defRPr>
      </a:lvl3pPr>
      <a:lvl4pPr marL="1371600" algn="l" rtl="0" fontAlgn="base">
        <a:spcBef>
          <a:spcPct val="20000"/>
        </a:spcBef>
        <a:spcAft>
          <a:spcPct val="0"/>
        </a:spcAft>
        <a:defRPr sz="2000" b="1" kern="1200">
          <a:solidFill>
            <a:schemeClr val="tx1"/>
          </a:solidFill>
          <a:latin typeface="+mn-lt"/>
          <a:ea typeface="+mn-ea"/>
          <a:cs typeface="+mn-cs"/>
        </a:defRPr>
      </a:lvl4pPr>
      <a:lvl5pPr marL="1828800" algn="l" rtl="0" fontAlgn="base">
        <a:spcBef>
          <a:spcPct val="20000"/>
        </a:spcBef>
        <a:spcAft>
          <a:spcPct val="0"/>
        </a:spcAft>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ight Arrow 8"/>
          <p:cNvSpPr/>
          <p:nvPr/>
        </p:nvSpPr>
        <p:spPr>
          <a:xfrm>
            <a:off x="0" y="0"/>
            <a:ext cx="3124200" cy="1406525"/>
          </a:xfrm>
          <a:prstGeom prst="rightArrow">
            <a:avLst/>
          </a:prstGeom>
          <a:solidFill>
            <a:schemeClr val="accent1">
              <a:lumMod val="20000"/>
              <a:lumOff val="80000"/>
            </a:schemeClr>
          </a:solidFill>
          <a:ln>
            <a:noFill/>
          </a:ln>
        </p:spPr>
        <p:txBody>
          <a:bodyPr>
            <a:spAutoFit/>
          </a:bodyPr>
          <a:lstStyle/>
          <a:p>
            <a:pPr algn="ctr" eaLnBrk="1" fontAlgn="auto" hangingPunct="1">
              <a:spcBef>
                <a:spcPts val="0"/>
              </a:spcBef>
              <a:spcAft>
                <a:spcPts val="0"/>
              </a:spcAft>
              <a:defRPr/>
            </a:pPr>
            <a:r>
              <a:rPr lang="en-US" sz="4000" b="1" spc="60" dirty="0">
                <a:ln w="9000" cmpd="sng">
                  <a:noFill/>
                  <a:prstDash val="solid"/>
                </a:ln>
                <a:solidFill>
                  <a:srgbClr val="F79646">
                    <a:lumMod val="75000"/>
                  </a:srgbClr>
                </a:solidFill>
                <a:effectLst>
                  <a:outerShdw blurRad="38100" dist="38100" dir="2700000" algn="tl">
                    <a:srgbClr val="000000">
                      <a:alpha val="43137"/>
                    </a:srgbClr>
                  </a:outerShdw>
                  <a:reflection blurRad="12700" stA="28000" endPos="45000" dist="1000" dir="5400000" sy="-100000" algn="bl" rotWithShape="0"/>
                </a:effectLst>
                <a:latin typeface="Century Gothic" pitchFamily="34" charset="0"/>
                <a:cs typeface="Courier New" pitchFamily="49" charset="0"/>
              </a:rPr>
              <a:t>Try it!</a:t>
            </a:r>
          </a:p>
        </p:txBody>
      </p:sp>
      <p:pic>
        <p:nvPicPr>
          <p:cNvPr id="7171" name="Picture 11" descr="Pencil_8160.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770563" y="0"/>
            <a:ext cx="3373437"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 name="Text Placeholder 2"/>
          <p:cNvSpPr>
            <a:spLocks noGrp="1"/>
          </p:cNvSpPr>
          <p:nvPr>
            <p:ph type="body" idx="1"/>
          </p:nvPr>
        </p:nvSpPr>
        <p:spPr bwMode="auto">
          <a:xfrm>
            <a:off x="0" y="1830388"/>
            <a:ext cx="86868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476208802"/>
      </p:ext>
    </p:extLst>
  </p:cSld>
  <p:clrMap bg1="lt1" tx1="dk1" bg2="lt2" tx2="dk2" accent1="accent1" accent2="accent2" accent3="accent3" accent4="accent4" accent5="accent5" accent6="accent6" hlink="hlink" folHlink="folHlink"/>
  <p:sldLayoutIdLst>
    <p:sldLayoutId id="2147483668" r:id="rId1"/>
    <p:sldLayoutId id="2147483669" r:id="rId2"/>
  </p:sldLayoutIdLst>
  <p:transition>
    <p:fade thruBlk="1"/>
  </p:transition>
  <p:timing>
    <p:tnLst>
      <p:par>
        <p:cTn id="1" dur="indefinite" restart="never" nodeType="tmRoot"/>
      </p:par>
    </p:tnLst>
  </p:timing>
  <p:hf hdr="0" ftr="0" dt="0"/>
  <p:txStyles>
    <p:titleStyle>
      <a:lvl1pPr algn="ctr" rtl="0" eaLnBrk="0" fontAlgn="base" hangingPunct="0">
        <a:spcBef>
          <a:spcPct val="0"/>
        </a:spcBef>
        <a:spcAft>
          <a:spcPct val="0"/>
        </a:spcAft>
        <a:defRPr sz="4400" b="1" i="1" kern="1200">
          <a:noFill/>
          <a:latin typeface="Century Gothic" pitchFamily="34" charset="0"/>
          <a:ea typeface="+mj-ea"/>
          <a:cs typeface="+mj-cs"/>
        </a:defRPr>
      </a:lvl1pPr>
      <a:lvl2pPr algn="ctr" rtl="0" eaLnBrk="0" fontAlgn="base" hangingPunct="0">
        <a:spcBef>
          <a:spcPct val="0"/>
        </a:spcBef>
        <a:spcAft>
          <a:spcPct val="0"/>
        </a:spcAft>
        <a:defRPr sz="4400" b="1" i="1">
          <a:solidFill>
            <a:schemeClr val="tx1"/>
          </a:solidFill>
          <a:latin typeface="Century Gothic" pitchFamily="34" charset="0"/>
        </a:defRPr>
      </a:lvl2pPr>
      <a:lvl3pPr algn="ctr" rtl="0" eaLnBrk="0" fontAlgn="base" hangingPunct="0">
        <a:spcBef>
          <a:spcPct val="0"/>
        </a:spcBef>
        <a:spcAft>
          <a:spcPct val="0"/>
        </a:spcAft>
        <a:defRPr sz="4400" b="1" i="1">
          <a:solidFill>
            <a:schemeClr val="tx1"/>
          </a:solidFill>
          <a:latin typeface="Century Gothic" pitchFamily="34" charset="0"/>
        </a:defRPr>
      </a:lvl3pPr>
      <a:lvl4pPr algn="ctr" rtl="0" eaLnBrk="0" fontAlgn="base" hangingPunct="0">
        <a:spcBef>
          <a:spcPct val="0"/>
        </a:spcBef>
        <a:spcAft>
          <a:spcPct val="0"/>
        </a:spcAft>
        <a:defRPr sz="4400" b="1" i="1">
          <a:solidFill>
            <a:schemeClr val="tx1"/>
          </a:solidFill>
          <a:latin typeface="Century Gothic" pitchFamily="34" charset="0"/>
        </a:defRPr>
      </a:lvl4pPr>
      <a:lvl5pPr algn="ctr" rtl="0" eaLnBrk="0" fontAlgn="base" hangingPunct="0">
        <a:spcBef>
          <a:spcPct val="0"/>
        </a:spcBef>
        <a:spcAft>
          <a:spcPct val="0"/>
        </a:spcAft>
        <a:defRPr sz="4400" b="1" i="1">
          <a:solidFill>
            <a:schemeClr val="tx1"/>
          </a:solidFill>
          <a:latin typeface="Century Gothic" pitchFamily="34" charset="0"/>
        </a:defRPr>
      </a:lvl5pPr>
      <a:lvl6pPr marL="457200" algn="ctr" rtl="0" eaLnBrk="1" fontAlgn="base" hangingPunct="1">
        <a:spcBef>
          <a:spcPct val="0"/>
        </a:spcBef>
        <a:spcAft>
          <a:spcPct val="0"/>
        </a:spcAft>
        <a:defRPr sz="4400" b="1" i="1">
          <a:solidFill>
            <a:schemeClr val="tx1"/>
          </a:solidFill>
          <a:latin typeface="Century Gothic" pitchFamily="34" charset="0"/>
        </a:defRPr>
      </a:lvl6pPr>
      <a:lvl7pPr marL="914400" algn="ctr" rtl="0" eaLnBrk="1" fontAlgn="base" hangingPunct="1">
        <a:spcBef>
          <a:spcPct val="0"/>
        </a:spcBef>
        <a:spcAft>
          <a:spcPct val="0"/>
        </a:spcAft>
        <a:defRPr sz="4400" b="1" i="1">
          <a:solidFill>
            <a:schemeClr val="tx1"/>
          </a:solidFill>
          <a:latin typeface="Century Gothic" pitchFamily="34" charset="0"/>
        </a:defRPr>
      </a:lvl7pPr>
      <a:lvl8pPr marL="1371600" algn="ctr" rtl="0" eaLnBrk="1" fontAlgn="base" hangingPunct="1">
        <a:spcBef>
          <a:spcPct val="0"/>
        </a:spcBef>
        <a:spcAft>
          <a:spcPct val="0"/>
        </a:spcAft>
        <a:defRPr sz="4400" b="1" i="1">
          <a:solidFill>
            <a:schemeClr val="tx1"/>
          </a:solidFill>
          <a:latin typeface="Century Gothic" pitchFamily="34" charset="0"/>
        </a:defRPr>
      </a:lvl8pPr>
      <a:lvl9pPr marL="1828800" algn="ctr" rtl="0" eaLnBrk="1" fontAlgn="base" hangingPunct="1">
        <a:spcBef>
          <a:spcPct val="0"/>
        </a:spcBef>
        <a:spcAft>
          <a:spcPct val="0"/>
        </a:spcAft>
        <a:defRPr sz="4400" b="1" i="1">
          <a:solidFill>
            <a:schemeClr val="tx1"/>
          </a:solidFill>
          <a:latin typeface="Century Gothic" pitchFamily="34" charset="0"/>
        </a:defRPr>
      </a:lvl9pPr>
    </p:titleStyle>
    <p:bodyStyle>
      <a:lvl1pPr marL="342900" indent="-342900" algn="l" rtl="0" eaLnBrk="0" fontAlgn="base" hangingPunct="0">
        <a:spcBef>
          <a:spcPct val="20000"/>
        </a:spcBef>
        <a:spcAft>
          <a:spcPct val="0"/>
        </a:spcAft>
        <a:buFont typeface="Arial" charset="0"/>
        <a:buChar char="•"/>
        <a:defRPr sz="3200" b="1" kern="1200" spc="100">
          <a:solidFill>
            <a:schemeClr val="tx1"/>
          </a:solidFill>
          <a:latin typeface="Century Gothic" pitchFamily="34" charset="0"/>
          <a:ea typeface="+mn-ea"/>
          <a:cs typeface="Tahoma" pitchFamily="34" charset="0"/>
        </a:defRPr>
      </a:lvl1pPr>
      <a:lvl2pPr marL="742950" indent="-285750" algn="l" rtl="0" eaLnBrk="0" fontAlgn="base" hangingPunct="0">
        <a:spcBef>
          <a:spcPct val="20000"/>
        </a:spcBef>
        <a:spcAft>
          <a:spcPct val="0"/>
        </a:spcAft>
        <a:buFont typeface="Arial" charset="0"/>
        <a:buChar char="–"/>
        <a:defRPr sz="2800" b="1" kern="1200" spc="100">
          <a:solidFill>
            <a:schemeClr val="tx1"/>
          </a:solidFill>
          <a:latin typeface="Century Gothic" pitchFamily="34" charset="0"/>
          <a:ea typeface="+mn-ea"/>
          <a:cs typeface="Tahoma" pitchFamily="34" charset="0"/>
        </a:defRPr>
      </a:lvl2pPr>
      <a:lvl3pPr marL="1143000" indent="-228600" algn="l" rtl="0" eaLnBrk="0" fontAlgn="base" hangingPunct="0">
        <a:spcBef>
          <a:spcPct val="20000"/>
        </a:spcBef>
        <a:spcAft>
          <a:spcPct val="0"/>
        </a:spcAft>
        <a:buFont typeface="Arial" charset="0"/>
        <a:buChar char="•"/>
        <a:defRPr sz="2400" b="1" kern="1200" spc="100">
          <a:solidFill>
            <a:schemeClr val="tx1"/>
          </a:solidFill>
          <a:latin typeface="Century Gothic" pitchFamily="34" charset="0"/>
          <a:ea typeface="+mn-ea"/>
          <a:cs typeface="Tahoma" pitchFamily="34" charset="0"/>
        </a:defRPr>
      </a:lvl3pPr>
      <a:lvl4pPr marL="1600200" indent="-228600" algn="l" rtl="0" eaLnBrk="0" fontAlgn="base" hangingPunct="0">
        <a:spcBef>
          <a:spcPct val="20000"/>
        </a:spcBef>
        <a:spcAft>
          <a:spcPct val="0"/>
        </a:spcAft>
        <a:buFont typeface="Arial" charset="0"/>
        <a:buChar char="–"/>
        <a:defRPr sz="2000" b="1" kern="1200" spc="100">
          <a:solidFill>
            <a:schemeClr val="tx1"/>
          </a:solidFill>
          <a:latin typeface="Century Gothic" pitchFamily="34" charset="0"/>
          <a:ea typeface="+mn-ea"/>
          <a:cs typeface="Tahoma" pitchFamily="34" charset="0"/>
        </a:defRPr>
      </a:lvl4pPr>
      <a:lvl5pPr marL="2057400" indent="-228600" algn="l" rtl="0" eaLnBrk="0" fontAlgn="base" hangingPunct="0">
        <a:spcBef>
          <a:spcPct val="20000"/>
        </a:spcBef>
        <a:spcAft>
          <a:spcPct val="0"/>
        </a:spcAft>
        <a:buFont typeface="Arial" charset="0"/>
        <a:buChar char="»"/>
        <a:defRPr sz="2000" b="1" kern="1200" spc="100">
          <a:solidFill>
            <a:schemeClr val="tx1"/>
          </a:solidFill>
          <a:latin typeface="Century Gothic"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32770"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0" y="6629400"/>
            <a:ext cx="533400" cy="228600"/>
          </a:xfrm>
          <a:prstGeom prst="rect">
            <a:avLst/>
          </a:prstGeom>
        </p:spPr>
        <p:txBody>
          <a:bodyPr vert="horz" lIns="91440" tIns="45720" rIns="91440" bIns="45720" rtlCol="0" anchor="ctr"/>
          <a:lstStyle>
            <a:lvl1pPr algn="l">
              <a:defRPr sz="1050" smtClean="0">
                <a:solidFill>
                  <a:schemeClr val="tx1">
                    <a:tint val="75000"/>
                  </a:schemeClr>
                </a:solidFill>
                <a:latin typeface="Arial" pitchFamily="34" charset="0"/>
                <a:cs typeface="+mn-cs"/>
              </a:defRPr>
            </a:lvl1pPr>
          </a:lstStyle>
          <a:p>
            <a:pPr eaLnBrk="1" hangingPunct="1">
              <a:defRPr/>
            </a:pPr>
            <a:fld id="{399D9BAA-6810-4034-BF9A-3B101765ECD6}" type="slidenum">
              <a:rPr lang="en-US">
                <a:solidFill>
                  <a:prstClr val="black">
                    <a:tint val="75000"/>
                  </a:prstClr>
                </a:solidFill>
              </a:rPr>
              <a:pPr eaLnBrk="1" hangingPunct="1">
                <a:defRPr/>
              </a:pPr>
              <a:t>‹#›</a:t>
            </a:fld>
            <a:endParaRPr lang="en-US">
              <a:solidFill>
                <a:prstClr val="black">
                  <a:tint val="75000"/>
                </a:prstClr>
              </a:solidFill>
            </a:endParaRPr>
          </a:p>
        </p:txBody>
      </p:sp>
      <p:sp>
        <p:nvSpPr>
          <p:cNvPr id="2" name="Title Placeholder 1"/>
          <p:cNvSpPr>
            <a:spLocks noGrp="1"/>
          </p:cNvSpPr>
          <p:nvPr>
            <p:ph type="title"/>
          </p:nvPr>
        </p:nvSpPr>
        <p:spPr>
          <a:xfrm>
            <a:off x="0" y="11113"/>
            <a:ext cx="9144000" cy="903287"/>
          </a:xfrm>
          <a:prstGeom prst="rect">
            <a:avLst/>
          </a:prstGeom>
          <a:solidFill>
            <a:schemeClr val="bg2">
              <a:lumMod val="90000"/>
            </a:schemeClr>
          </a:solidFill>
        </p:spPr>
        <p:txBody>
          <a:bodyPr vert="horz" lIns="91440" tIns="45720" rIns="91440" bIns="45720" rtlCol="0" anchor="ctr">
            <a:normAutofit/>
          </a:bodyPr>
          <a:lstStyle/>
          <a:p>
            <a:r>
              <a:rPr lang="en-US" dirty="0" smtClean="0"/>
              <a:t>Click to edit Master title style</a:t>
            </a:r>
            <a:endParaRPr lang="en-US" dirty="0"/>
          </a:p>
        </p:txBody>
      </p:sp>
      <p:pic>
        <p:nvPicPr>
          <p:cNvPr id="32773"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24800" y="0"/>
            <a:ext cx="12192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Connector 6"/>
          <p:cNvCxnSpPr/>
          <p:nvPr/>
        </p:nvCxnSpPr>
        <p:spPr>
          <a:xfrm>
            <a:off x="0" y="915988"/>
            <a:ext cx="914400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9" name="Footer Placeholder 4"/>
          <p:cNvSpPr>
            <a:spLocks noGrp="1"/>
          </p:cNvSpPr>
          <p:nvPr>
            <p:ph type="ftr" sz="quarter" idx="3"/>
          </p:nvPr>
        </p:nvSpPr>
        <p:spPr>
          <a:xfrm>
            <a:off x="2057400" y="6629400"/>
            <a:ext cx="4800600" cy="228600"/>
          </a:xfrm>
          <a:prstGeom prst="rect">
            <a:avLst/>
          </a:prstGeom>
        </p:spPr>
        <p:txBody>
          <a:bodyPr/>
          <a:lstStyle>
            <a:lvl1pPr algn="ctr">
              <a:defRPr sz="1100" i="0" cap="small" spc="400" baseline="0" smtClean="0">
                <a:solidFill>
                  <a:schemeClr val="tx1">
                    <a:lumMod val="50000"/>
                    <a:lumOff val="50000"/>
                  </a:schemeClr>
                </a:solidFill>
                <a:latin typeface="Arial" pitchFamily="34" charset="0"/>
                <a:cs typeface="+mn-cs"/>
              </a:defRPr>
            </a:lvl1pPr>
          </a:lstStyle>
          <a:p>
            <a:pPr eaLnBrk="1" hangingPunct="1">
              <a:defRPr/>
            </a:pPr>
            <a:r>
              <a:rPr lang="en-US">
                <a:solidFill>
                  <a:prstClr val="black">
                    <a:lumMod val="50000"/>
                    <a:lumOff val="50000"/>
                  </a:prstClr>
                </a:solidFill>
              </a:rPr>
              <a:t>Copyright 2012 Worth Publishers</a:t>
            </a:r>
          </a:p>
        </p:txBody>
      </p:sp>
      <p:sp>
        <p:nvSpPr>
          <p:cNvPr id="3" name="TextBox 2"/>
          <p:cNvSpPr txBox="1"/>
          <p:nvPr/>
        </p:nvSpPr>
        <p:spPr>
          <a:xfrm>
            <a:off x="7696200" y="6611938"/>
            <a:ext cx="1066800" cy="246062"/>
          </a:xfrm>
          <a:prstGeom prst="rect">
            <a:avLst/>
          </a:prstGeom>
          <a:noFill/>
        </p:spPr>
        <p:txBody>
          <a:bodyPr>
            <a:spAutoFit/>
          </a:bodyPr>
          <a:lstStyle/>
          <a:p>
            <a:pPr eaLnBrk="1" hangingPunct="1">
              <a:defRPr/>
            </a:pPr>
            <a:r>
              <a:rPr lang="en-US" sz="1000" cap="small" spc="400" dirty="0">
                <a:solidFill>
                  <a:prstClr val="black">
                    <a:lumMod val="50000"/>
                    <a:lumOff val="50000"/>
                  </a:prstClr>
                </a:solidFill>
                <a:latin typeface="Arial" pitchFamily="34" charset="0"/>
                <a:cs typeface="Arial" pitchFamily="34" charset="0"/>
              </a:rPr>
              <a:t>Back to </a:t>
            </a:r>
          </a:p>
        </p:txBody>
      </p:sp>
      <p:pic>
        <p:nvPicPr>
          <p:cNvPr id="32777" name="Picture 3">
            <a:hlinkClick r:id="rId7" action="ppaction://hlinksldjump"/>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80438" y="6530975"/>
            <a:ext cx="487362"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899772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Lst>
  <p:timing>
    <p:tnLst>
      <p:par>
        <p:cTn id="1" dur="indefinite" restart="never" nodeType="tmRoot"/>
      </p:par>
    </p:tnLst>
  </p:timing>
  <p:hf hdr="0" ftr="0" dt="0"/>
  <p:txStyles>
    <p:titleStyle>
      <a:lvl1pPr algn="l" rtl="0" fontAlgn="base">
        <a:spcBef>
          <a:spcPct val="0"/>
        </a:spcBef>
        <a:spcAft>
          <a:spcPct val="0"/>
        </a:spcAft>
        <a:defRPr sz="3200" b="1" kern="1200">
          <a:solidFill>
            <a:srgbClr val="297B52"/>
          </a:solidFill>
          <a:latin typeface="+mj-lt"/>
          <a:ea typeface="+mj-ea"/>
          <a:cs typeface="+mj-cs"/>
        </a:defRPr>
      </a:lvl1pPr>
      <a:lvl2pPr algn="l" rtl="0" fontAlgn="base">
        <a:spcBef>
          <a:spcPct val="0"/>
        </a:spcBef>
        <a:spcAft>
          <a:spcPct val="0"/>
        </a:spcAft>
        <a:defRPr sz="3200" b="1">
          <a:solidFill>
            <a:srgbClr val="297B52"/>
          </a:solidFill>
          <a:latin typeface="Century Gothic" pitchFamily="34" charset="0"/>
        </a:defRPr>
      </a:lvl2pPr>
      <a:lvl3pPr algn="l" rtl="0" fontAlgn="base">
        <a:spcBef>
          <a:spcPct val="0"/>
        </a:spcBef>
        <a:spcAft>
          <a:spcPct val="0"/>
        </a:spcAft>
        <a:defRPr sz="3200" b="1">
          <a:solidFill>
            <a:srgbClr val="297B52"/>
          </a:solidFill>
          <a:latin typeface="Century Gothic" pitchFamily="34" charset="0"/>
        </a:defRPr>
      </a:lvl3pPr>
      <a:lvl4pPr algn="l" rtl="0" fontAlgn="base">
        <a:spcBef>
          <a:spcPct val="0"/>
        </a:spcBef>
        <a:spcAft>
          <a:spcPct val="0"/>
        </a:spcAft>
        <a:defRPr sz="3200" b="1">
          <a:solidFill>
            <a:srgbClr val="297B52"/>
          </a:solidFill>
          <a:latin typeface="Century Gothic" pitchFamily="34" charset="0"/>
        </a:defRPr>
      </a:lvl4pPr>
      <a:lvl5pPr algn="l" rtl="0" fontAlgn="base">
        <a:spcBef>
          <a:spcPct val="0"/>
        </a:spcBef>
        <a:spcAft>
          <a:spcPct val="0"/>
        </a:spcAft>
        <a:defRPr sz="3200" b="1">
          <a:solidFill>
            <a:srgbClr val="297B52"/>
          </a:solidFill>
          <a:latin typeface="Century Gothic" pitchFamily="34" charset="0"/>
        </a:defRPr>
      </a:lvl5pPr>
      <a:lvl6pPr marL="457200" algn="l" rtl="0" eaLnBrk="1" fontAlgn="base" hangingPunct="1">
        <a:spcBef>
          <a:spcPct val="0"/>
        </a:spcBef>
        <a:spcAft>
          <a:spcPct val="0"/>
        </a:spcAft>
        <a:defRPr sz="4000">
          <a:solidFill>
            <a:srgbClr val="215968"/>
          </a:solidFill>
          <a:latin typeface="Century Gothic" pitchFamily="34" charset="0"/>
        </a:defRPr>
      </a:lvl6pPr>
      <a:lvl7pPr marL="914400" algn="l" rtl="0" eaLnBrk="1" fontAlgn="base" hangingPunct="1">
        <a:spcBef>
          <a:spcPct val="0"/>
        </a:spcBef>
        <a:spcAft>
          <a:spcPct val="0"/>
        </a:spcAft>
        <a:defRPr sz="4000">
          <a:solidFill>
            <a:srgbClr val="215968"/>
          </a:solidFill>
          <a:latin typeface="Century Gothic" pitchFamily="34" charset="0"/>
        </a:defRPr>
      </a:lvl7pPr>
      <a:lvl8pPr marL="1371600" algn="l" rtl="0" eaLnBrk="1" fontAlgn="base" hangingPunct="1">
        <a:spcBef>
          <a:spcPct val="0"/>
        </a:spcBef>
        <a:spcAft>
          <a:spcPct val="0"/>
        </a:spcAft>
        <a:defRPr sz="4000">
          <a:solidFill>
            <a:srgbClr val="215968"/>
          </a:solidFill>
          <a:latin typeface="Century Gothic" pitchFamily="34" charset="0"/>
        </a:defRPr>
      </a:lvl8pPr>
      <a:lvl9pPr marL="1828800" algn="l" rtl="0" eaLnBrk="1" fontAlgn="base" hangingPunct="1">
        <a:spcBef>
          <a:spcPct val="0"/>
        </a:spcBef>
        <a:spcAft>
          <a:spcPct val="0"/>
        </a:spcAft>
        <a:defRPr sz="4000">
          <a:solidFill>
            <a:srgbClr val="215968"/>
          </a:solidFill>
          <a:latin typeface="Century Gothic" pitchFamily="34" charset="0"/>
        </a:defRPr>
      </a:lvl9pPr>
    </p:titleStyle>
    <p:bodyStyle>
      <a:lvl1pPr algn="l" rtl="0" fontAlgn="base">
        <a:spcBef>
          <a:spcPct val="20000"/>
        </a:spcBef>
        <a:spcAft>
          <a:spcPct val="0"/>
        </a:spcAft>
        <a:defRPr sz="3200" b="1" kern="1200">
          <a:solidFill>
            <a:schemeClr val="tx1"/>
          </a:solidFill>
          <a:latin typeface="+mn-lt"/>
          <a:ea typeface="+mn-ea"/>
          <a:cs typeface="+mn-cs"/>
        </a:defRPr>
      </a:lvl1pPr>
      <a:lvl2pPr marL="457200" algn="l" rtl="0" fontAlgn="base">
        <a:spcBef>
          <a:spcPct val="20000"/>
        </a:spcBef>
        <a:spcAft>
          <a:spcPct val="0"/>
        </a:spcAft>
        <a:defRPr sz="2800" b="1" kern="1200">
          <a:solidFill>
            <a:schemeClr val="tx1"/>
          </a:solidFill>
          <a:latin typeface="+mn-lt"/>
          <a:ea typeface="+mn-ea"/>
          <a:cs typeface="+mn-cs"/>
        </a:defRPr>
      </a:lvl2pPr>
      <a:lvl3pPr marL="914400" algn="l" rtl="0" fontAlgn="base">
        <a:spcBef>
          <a:spcPct val="20000"/>
        </a:spcBef>
        <a:spcAft>
          <a:spcPct val="0"/>
        </a:spcAft>
        <a:defRPr sz="2400" b="1" kern="1200">
          <a:solidFill>
            <a:schemeClr val="tx1"/>
          </a:solidFill>
          <a:latin typeface="+mn-lt"/>
          <a:ea typeface="+mn-ea"/>
          <a:cs typeface="+mn-cs"/>
        </a:defRPr>
      </a:lvl3pPr>
      <a:lvl4pPr marL="1371600" algn="l" rtl="0" fontAlgn="base">
        <a:spcBef>
          <a:spcPct val="20000"/>
        </a:spcBef>
        <a:spcAft>
          <a:spcPct val="0"/>
        </a:spcAft>
        <a:defRPr sz="2000" b="1" kern="1200">
          <a:solidFill>
            <a:schemeClr val="tx1"/>
          </a:solidFill>
          <a:latin typeface="+mn-lt"/>
          <a:ea typeface="+mn-ea"/>
          <a:cs typeface="+mn-cs"/>
        </a:defRPr>
      </a:lvl4pPr>
      <a:lvl5pPr marL="1828800" algn="l" rtl="0" fontAlgn="base">
        <a:spcBef>
          <a:spcPct val="20000"/>
        </a:spcBef>
        <a:spcAft>
          <a:spcPct val="0"/>
        </a:spcAft>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5123"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3810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eaLnBrk="1" hangingPunct="1">
              <a:defRPr/>
            </a:pPr>
            <a:r>
              <a:rPr lang="en-US">
                <a:solidFill>
                  <a:prstClr val="black">
                    <a:tint val="75000"/>
                  </a:prstClr>
                </a:solidFill>
              </a:rPr>
              <a:t>12/30/2009</a:t>
            </a:r>
          </a:p>
        </p:txBody>
      </p:sp>
      <p:sp>
        <p:nvSpPr>
          <p:cNvPr id="5" name="Footer Placeholder 4"/>
          <p:cNvSpPr>
            <a:spLocks noGrp="1"/>
          </p:cNvSpPr>
          <p:nvPr>
            <p:ph type="ftr" sz="quarter" idx="3"/>
          </p:nvPr>
        </p:nvSpPr>
        <p:spPr>
          <a:xfrm>
            <a:off x="914400" y="6492875"/>
            <a:ext cx="7696200" cy="365125"/>
          </a:xfrm>
          <a:prstGeom prst="rect">
            <a:avLst/>
          </a:prstGeom>
        </p:spPr>
        <p:txBody>
          <a:bodyPr vert="horz" lIns="91440" tIns="45720" rIns="91440" bIns="45720" rtlCol="0" anchor="ctr"/>
          <a:lstStyle>
            <a:lvl1pPr algn="ctr" fontAlgn="auto">
              <a:spcBef>
                <a:spcPts val="0"/>
              </a:spcBef>
              <a:spcAft>
                <a:spcPts val="0"/>
              </a:spcAft>
              <a:defRPr sz="1200" cap="all" spc="200" baseline="0">
                <a:solidFill>
                  <a:schemeClr val="tx1">
                    <a:tint val="75000"/>
                  </a:schemeClr>
                </a:solidFill>
                <a:latin typeface="Gill Sans MT Condensed" pitchFamily="34" charset="0"/>
                <a:cs typeface="+mn-cs"/>
              </a:defRPr>
            </a:lvl1pPr>
          </a:lstStyle>
          <a:p>
            <a:pPr eaLnBrk="1" hangingPunct="1">
              <a:defRPr/>
            </a:pPr>
            <a:r>
              <a:rPr lang="en-US">
                <a:solidFill>
                  <a:prstClr val="black">
                    <a:tint val="75000"/>
                  </a:prstClr>
                </a:solidFill>
              </a:rPr>
              <a:t>© 2010 Worth Publishers Modern principles: microeconomics Cowen and Tabarrok </a:t>
            </a:r>
          </a:p>
        </p:txBody>
      </p:sp>
      <p:sp>
        <p:nvSpPr>
          <p:cNvPr id="6" name="Slide Number Placeholder 5"/>
          <p:cNvSpPr>
            <a:spLocks noGrp="1"/>
          </p:cNvSpPr>
          <p:nvPr>
            <p:ph type="sldNum" sz="quarter" idx="4"/>
          </p:nvPr>
        </p:nvSpPr>
        <p:spPr>
          <a:xfrm>
            <a:off x="8763000" y="6492875"/>
            <a:ext cx="3810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eaLnBrk="1" hangingPunct="1">
              <a:defRPr/>
            </a:pPr>
            <a:fld id="{5AE791A1-024A-4B77-AB22-8A20B4C76B96}" type="slidenum">
              <a:rPr lang="en-US">
                <a:solidFill>
                  <a:prstClr val="black">
                    <a:tint val="75000"/>
                  </a:prstClr>
                </a:solidFill>
              </a:rPr>
              <a:pPr eaLnBrk="1" hangingPunct="1">
                <a:defRPr/>
              </a:pPr>
              <a:t>‹#›</a:t>
            </a:fld>
            <a:endParaRPr lang="en-US">
              <a:solidFill>
                <a:prstClr val="black">
                  <a:tint val="75000"/>
                </a:prstClr>
              </a:solidFill>
            </a:endParaRPr>
          </a:p>
        </p:txBody>
      </p:sp>
    </p:spTree>
    <p:extLst>
      <p:ext uri="{BB962C8B-B14F-4D97-AF65-F5344CB8AC3E}">
        <p14:creationId xmlns:p14="http://schemas.microsoft.com/office/powerpoint/2010/main" val="2071653393"/>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Lst>
  <p:transition>
    <p:fade thruBlk="1"/>
  </p:transition>
  <p:timing>
    <p:tnLst>
      <p:par>
        <p:cTn id="1" dur="indefinite" restart="never" nodeType="tmRoot"/>
      </p:par>
    </p:tnLst>
  </p:timing>
  <p:hf hdr="0" ftr="0" dt="0"/>
  <p:txStyles>
    <p:titleStyle>
      <a:lvl1pPr algn="l" rtl="0" eaLnBrk="0" fontAlgn="base" hangingPunct="0">
        <a:spcBef>
          <a:spcPct val="0"/>
        </a:spcBef>
        <a:spcAft>
          <a:spcPct val="0"/>
        </a:spcAft>
        <a:defRPr sz="4000" b="1" kern="1200">
          <a:solidFill>
            <a:schemeClr val="tx1"/>
          </a:solidFill>
          <a:effectLst>
            <a:outerShdw blurRad="38100" dist="38100" dir="2700000" algn="tl">
              <a:srgbClr val="000000">
                <a:alpha val="43137"/>
              </a:srgbClr>
            </a:outerShdw>
          </a:effectLst>
          <a:latin typeface="Century Gothic" pitchFamily="34" charset="0"/>
          <a:ea typeface="+mj-ea"/>
          <a:cs typeface="+mj-cs"/>
        </a:defRPr>
      </a:lvl1pPr>
      <a:lvl2pPr algn="l" rtl="0" eaLnBrk="0" fontAlgn="base" hangingPunct="0">
        <a:spcBef>
          <a:spcPct val="0"/>
        </a:spcBef>
        <a:spcAft>
          <a:spcPct val="0"/>
        </a:spcAft>
        <a:defRPr sz="4000" b="1">
          <a:solidFill>
            <a:schemeClr val="tx1"/>
          </a:solidFill>
          <a:latin typeface="Century Gothic" pitchFamily="34" charset="0"/>
        </a:defRPr>
      </a:lvl2pPr>
      <a:lvl3pPr algn="l" rtl="0" eaLnBrk="0" fontAlgn="base" hangingPunct="0">
        <a:spcBef>
          <a:spcPct val="0"/>
        </a:spcBef>
        <a:spcAft>
          <a:spcPct val="0"/>
        </a:spcAft>
        <a:defRPr sz="4000" b="1">
          <a:solidFill>
            <a:schemeClr val="tx1"/>
          </a:solidFill>
          <a:latin typeface="Century Gothic" pitchFamily="34" charset="0"/>
        </a:defRPr>
      </a:lvl3pPr>
      <a:lvl4pPr algn="l" rtl="0" eaLnBrk="0" fontAlgn="base" hangingPunct="0">
        <a:spcBef>
          <a:spcPct val="0"/>
        </a:spcBef>
        <a:spcAft>
          <a:spcPct val="0"/>
        </a:spcAft>
        <a:defRPr sz="4000" b="1">
          <a:solidFill>
            <a:schemeClr val="tx1"/>
          </a:solidFill>
          <a:latin typeface="Century Gothic" pitchFamily="34" charset="0"/>
        </a:defRPr>
      </a:lvl4pPr>
      <a:lvl5pPr algn="l" rtl="0" eaLnBrk="0" fontAlgn="base" hangingPunct="0">
        <a:spcBef>
          <a:spcPct val="0"/>
        </a:spcBef>
        <a:spcAft>
          <a:spcPct val="0"/>
        </a:spcAft>
        <a:defRPr sz="4000" b="1">
          <a:solidFill>
            <a:schemeClr val="tx1"/>
          </a:solidFill>
          <a:latin typeface="Century Gothic" pitchFamily="34" charset="0"/>
        </a:defRPr>
      </a:lvl5pPr>
      <a:lvl6pPr marL="457200" algn="l" rtl="0" eaLnBrk="1" fontAlgn="base" hangingPunct="1">
        <a:spcBef>
          <a:spcPct val="0"/>
        </a:spcBef>
        <a:spcAft>
          <a:spcPct val="0"/>
        </a:spcAft>
        <a:defRPr sz="4000" b="1">
          <a:solidFill>
            <a:schemeClr val="tx1"/>
          </a:solidFill>
          <a:latin typeface="Century Gothic" pitchFamily="34" charset="0"/>
        </a:defRPr>
      </a:lvl6pPr>
      <a:lvl7pPr marL="914400" algn="l" rtl="0" eaLnBrk="1" fontAlgn="base" hangingPunct="1">
        <a:spcBef>
          <a:spcPct val="0"/>
        </a:spcBef>
        <a:spcAft>
          <a:spcPct val="0"/>
        </a:spcAft>
        <a:defRPr sz="4000" b="1">
          <a:solidFill>
            <a:schemeClr val="tx1"/>
          </a:solidFill>
          <a:latin typeface="Century Gothic" pitchFamily="34" charset="0"/>
        </a:defRPr>
      </a:lvl7pPr>
      <a:lvl8pPr marL="1371600" algn="l" rtl="0" eaLnBrk="1" fontAlgn="base" hangingPunct="1">
        <a:spcBef>
          <a:spcPct val="0"/>
        </a:spcBef>
        <a:spcAft>
          <a:spcPct val="0"/>
        </a:spcAft>
        <a:defRPr sz="4000" b="1">
          <a:solidFill>
            <a:schemeClr val="tx1"/>
          </a:solidFill>
          <a:latin typeface="Century Gothic" pitchFamily="34" charset="0"/>
        </a:defRPr>
      </a:lvl8pPr>
      <a:lvl9pPr marL="1828800" algn="l" rtl="0" eaLnBrk="1" fontAlgn="base" hangingPunct="1">
        <a:spcBef>
          <a:spcPct val="0"/>
        </a:spcBef>
        <a:spcAft>
          <a:spcPct val="0"/>
        </a:spcAft>
        <a:defRPr sz="4000" b="1">
          <a:solidFill>
            <a:schemeClr val="tx1"/>
          </a:solidFill>
          <a:latin typeface="Century Gothic" pitchFamily="34" charset="0"/>
        </a:defRPr>
      </a:lvl9pPr>
    </p:titleStyle>
    <p:bodyStyle>
      <a:lvl1pPr marL="342900" indent="-342900" algn="l" rtl="0" eaLnBrk="0" fontAlgn="base" hangingPunct="0">
        <a:spcBef>
          <a:spcPct val="20000"/>
        </a:spcBef>
        <a:spcAft>
          <a:spcPct val="0"/>
        </a:spcAft>
        <a:buFont typeface="Arial" charset="0"/>
        <a:buChar char="•"/>
        <a:defRPr sz="3200" b="1" kern="1200">
          <a:solidFill>
            <a:schemeClr val="tx1"/>
          </a:solidFill>
          <a:latin typeface="Century Gothic" pitchFamily="34" charset="0"/>
          <a:ea typeface="+mn-ea"/>
          <a:cs typeface="+mn-cs"/>
        </a:defRPr>
      </a:lvl1pPr>
      <a:lvl2pPr marL="742950" indent="-285750" algn="l" rtl="0" eaLnBrk="0" fontAlgn="base" hangingPunct="0">
        <a:spcBef>
          <a:spcPct val="20000"/>
        </a:spcBef>
        <a:spcAft>
          <a:spcPct val="0"/>
        </a:spcAft>
        <a:buFont typeface="Arial" charset="0"/>
        <a:buChar char="–"/>
        <a:defRPr sz="2800" b="1" kern="1200">
          <a:solidFill>
            <a:schemeClr val="tx1"/>
          </a:solidFill>
          <a:latin typeface="Century Gothic" pitchFamily="34" charset="0"/>
          <a:ea typeface="+mn-ea"/>
          <a:cs typeface="+mn-cs"/>
        </a:defRPr>
      </a:lvl2pPr>
      <a:lvl3pPr marL="1143000" indent="-228600" algn="l" rtl="0" eaLnBrk="0" fontAlgn="base" hangingPunct="0">
        <a:spcBef>
          <a:spcPct val="20000"/>
        </a:spcBef>
        <a:spcAft>
          <a:spcPct val="0"/>
        </a:spcAft>
        <a:buFont typeface="Arial" charset="0"/>
        <a:buChar char="•"/>
        <a:defRPr sz="2400" b="1" kern="1200">
          <a:solidFill>
            <a:schemeClr val="tx1"/>
          </a:solidFill>
          <a:latin typeface="Century Gothic" pitchFamily="34" charset="0"/>
          <a:ea typeface="+mn-ea"/>
          <a:cs typeface="+mn-cs"/>
        </a:defRPr>
      </a:lvl3pPr>
      <a:lvl4pPr marL="1600200" indent="-228600" algn="l" rtl="0" eaLnBrk="0" fontAlgn="base" hangingPunct="0">
        <a:spcBef>
          <a:spcPct val="20000"/>
        </a:spcBef>
        <a:spcAft>
          <a:spcPct val="0"/>
        </a:spcAft>
        <a:buFont typeface="Arial" charset="0"/>
        <a:buChar char="–"/>
        <a:defRPr sz="2000" b="1" kern="1200">
          <a:solidFill>
            <a:schemeClr val="tx1"/>
          </a:solidFill>
          <a:latin typeface="Century Gothic" pitchFamily="34" charset="0"/>
          <a:ea typeface="+mn-ea"/>
          <a:cs typeface="+mn-cs"/>
        </a:defRPr>
      </a:lvl4pPr>
      <a:lvl5pPr marL="2057400" indent="-228600" algn="l" rtl="0" eaLnBrk="0" fontAlgn="base" hangingPunct="0">
        <a:spcBef>
          <a:spcPct val="20000"/>
        </a:spcBef>
        <a:spcAft>
          <a:spcPct val="0"/>
        </a:spcAft>
        <a:buFont typeface="Arial" charset="0"/>
        <a:buChar char="»"/>
        <a:defRPr sz="2000" b="1" kern="1200">
          <a:solidFill>
            <a:schemeClr val="tx1"/>
          </a:solidFill>
          <a:latin typeface="Century Gothic"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ight Arrow 8"/>
          <p:cNvSpPr/>
          <p:nvPr/>
        </p:nvSpPr>
        <p:spPr>
          <a:xfrm>
            <a:off x="0" y="0"/>
            <a:ext cx="3124200" cy="1406525"/>
          </a:xfrm>
          <a:prstGeom prst="rightArrow">
            <a:avLst/>
          </a:prstGeom>
          <a:solidFill>
            <a:schemeClr val="accent1">
              <a:lumMod val="20000"/>
              <a:lumOff val="80000"/>
            </a:schemeClr>
          </a:solidFill>
          <a:ln>
            <a:noFill/>
          </a:ln>
        </p:spPr>
        <p:txBody>
          <a:bodyPr>
            <a:spAutoFit/>
          </a:bodyPr>
          <a:lstStyle/>
          <a:p>
            <a:pPr algn="ctr" eaLnBrk="1" fontAlgn="auto" hangingPunct="1">
              <a:spcBef>
                <a:spcPts val="0"/>
              </a:spcBef>
              <a:spcAft>
                <a:spcPts val="0"/>
              </a:spcAft>
              <a:defRPr/>
            </a:pPr>
            <a:r>
              <a:rPr lang="en-US" sz="4000" b="1" spc="60" dirty="0">
                <a:ln w="9000" cmpd="sng">
                  <a:noFill/>
                  <a:prstDash val="solid"/>
                </a:ln>
                <a:solidFill>
                  <a:srgbClr val="F79646">
                    <a:lumMod val="75000"/>
                  </a:srgbClr>
                </a:solidFill>
                <a:effectLst>
                  <a:outerShdw blurRad="38100" dist="38100" dir="2700000" algn="tl">
                    <a:srgbClr val="000000">
                      <a:alpha val="43137"/>
                    </a:srgbClr>
                  </a:outerShdw>
                  <a:reflection blurRad="12700" stA="28000" endPos="45000" dist="1000" dir="5400000" sy="-100000" algn="bl" rotWithShape="0"/>
                </a:effectLst>
                <a:latin typeface="Century Gothic" pitchFamily="34" charset="0"/>
                <a:cs typeface="Courier New" pitchFamily="49" charset="0"/>
              </a:rPr>
              <a:t>Try it!</a:t>
            </a:r>
          </a:p>
        </p:txBody>
      </p:sp>
      <p:pic>
        <p:nvPicPr>
          <p:cNvPr id="7171" name="Picture 11" descr="Pencil_8160.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770563" y="0"/>
            <a:ext cx="3373437"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 name="Text Placeholder 2"/>
          <p:cNvSpPr>
            <a:spLocks noGrp="1"/>
          </p:cNvSpPr>
          <p:nvPr>
            <p:ph type="body" idx="1"/>
          </p:nvPr>
        </p:nvSpPr>
        <p:spPr bwMode="auto">
          <a:xfrm>
            <a:off x="0" y="1830388"/>
            <a:ext cx="86868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863824676"/>
      </p:ext>
    </p:extLst>
  </p:cSld>
  <p:clrMap bg1="lt1" tx1="dk1" bg2="lt2" tx2="dk2" accent1="accent1" accent2="accent2" accent3="accent3" accent4="accent4" accent5="accent5" accent6="accent6" hlink="hlink" folHlink="folHlink"/>
  <p:sldLayoutIdLst>
    <p:sldLayoutId id="2147483692" r:id="rId1"/>
    <p:sldLayoutId id="2147483693" r:id="rId2"/>
  </p:sldLayoutIdLst>
  <p:transition>
    <p:fade thruBlk="1"/>
  </p:transition>
  <p:timing>
    <p:tnLst>
      <p:par>
        <p:cTn id="1" dur="indefinite" restart="never" nodeType="tmRoot"/>
      </p:par>
    </p:tnLst>
  </p:timing>
  <p:hf hdr="0" ftr="0" dt="0"/>
  <p:txStyles>
    <p:titleStyle>
      <a:lvl1pPr algn="ctr" rtl="0" eaLnBrk="0" fontAlgn="base" hangingPunct="0">
        <a:spcBef>
          <a:spcPct val="0"/>
        </a:spcBef>
        <a:spcAft>
          <a:spcPct val="0"/>
        </a:spcAft>
        <a:defRPr sz="4400" b="1" i="1" kern="1200">
          <a:noFill/>
          <a:latin typeface="Century Gothic" pitchFamily="34" charset="0"/>
          <a:ea typeface="+mj-ea"/>
          <a:cs typeface="+mj-cs"/>
        </a:defRPr>
      </a:lvl1pPr>
      <a:lvl2pPr algn="ctr" rtl="0" eaLnBrk="0" fontAlgn="base" hangingPunct="0">
        <a:spcBef>
          <a:spcPct val="0"/>
        </a:spcBef>
        <a:spcAft>
          <a:spcPct val="0"/>
        </a:spcAft>
        <a:defRPr sz="4400" b="1" i="1">
          <a:solidFill>
            <a:schemeClr val="tx1"/>
          </a:solidFill>
          <a:latin typeface="Century Gothic" pitchFamily="34" charset="0"/>
        </a:defRPr>
      </a:lvl2pPr>
      <a:lvl3pPr algn="ctr" rtl="0" eaLnBrk="0" fontAlgn="base" hangingPunct="0">
        <a:spcBef>
          <a:spcPct val="0"/>
        </a:spcBef>
        <a:spcAft>
          <a:spcPct val="0"/>
        </a:spcAft>
        <a:defRPr sz="4400" b="1" i="1">
          <a:solidFill>
            <a:schemeClr val="tx1"/>
          </a:solidFill>
          <a:latin typeface="Century Gothic" pitchFamily="34" charset="0"/>
        </a:defRPr>
      </a:lvl3pPr>
      <a:lvl4pPr algn="ctr" rtl="0" eaLnBrk="0" fontAlgn="base" hangingPunct="0">
        <a:spcBef>
          <a:spcPct val="0"/>
        </a:spcBef>
        <a:spcAft>
          <a:spcPct val="0"/>
        </a:spcAft>
        <a:defRPr sz="4400" b="1" i="1">
          <a:solidFill>
            <a:schemeClr val="tx1"/>
          </a:solidFill>
          <a:latin typeface="Century Gothic" pitchFamily="34" charset="0"/>
        </a:defRPr>
      </a:lvl4pPr>
      <a:lvl5pPr algn="ctr" rtl="0" eaLnBrk="0" fontAlgn="base" hangingPunct="0">
        <a:spcBef>
          <a:spcPct val="0"/>
        </a:spcBef>
        <a:spcAft>
          <a:spcPct val="0"/>
        </a:spcAft>
        <a:defRPr sz="4400" b="1" i="1">
          <a:solidFill>
            <a:schemeClr val="tx1"/>
          </a:solidFill>
          <a:latin typeface="Century Gothic" pitchFamily="34" charset="0"/>
        </a:defRPr>
      </a:lvl5pPr>
      <a:lvl6pPr marL="457200" algn="ctr" rtl="0" eaLnBrk="1" fontAlgn="base" hangingPunct="1">
        <a:spcBef>
          <a:spcPct val="0"/>
        </a:spcBef>
        <a:spcAft>
          <a:spcPct val="0"/>
        </a:spcAft>
        <a:defRPr sz="4400" b="1" i="1">
          <a:solidFill>
            <a:schemeClr val="tx1"/>
          </a:solidFill>
          <a:latin typeface="Century Gothic" pitchFamily="34" charset="0"/>
        </a:defRPr>
      </a:lvl6pPr>
      <a:lvl7pPr marL="914400" algn="ctr" rtl="0" eaLnBrk="1" fontAlgn="base" hangingPunct="1">
        <a:spcBef>
          <a:spcPct val="0"/>
        </a:spcBef>
        <a:spcAft>
          <a:spcPct val="0"/>
        </a:spcAft>
        <a:defRPr sz="4400" b="1" i="1">
          <a:solidFill>
            <a:schemeClr val="tx1"/>
          </a:solidFill>
          <a:latin typeface="Century Gothic" pitchFamily="34" charset="0"/>
        </a:defRPr>
      </a:lvl7pPr>
      <a:lvl8pPr marL="1371600" algn="ctr" rtl="0" eaLnBrk="1" fontAlgn="base" hangingPunct="1">
        <a:spcBef>
          <a:spcPct val="0"/>
        </a:spcBef>
        <a:spcAft>
          <a:spcPct val="0"/>
        </a:spcAft>
        <a:defRPr sz="4400" b="1" i="1">
          <a:solidFill>
            <a:schemeClr val="tx1"/>
          </a:solidFill>
          <a:latin typeface="Century Gothic" pitchFamily="34" charset="0"/>
        </a:defRPr>
      </a:lvl8pPr>
      <a:lvl9pPr marL="1828800" algn="ctr" rtl="0" eaLnBrk="1" fontAlgn="base" hangingPunct="1">
        <a:spcBef>
          <a:spcPct val="0"/>
        </a:spcBef>
        <a:spcAft>
          <a:spcPct val="0"/>
        </a:spcAft>
        <a:defRPr sz="4400" b="1" i="1">
          <a:solidFill>
            <a:schemeClr val="tx1"/>
          </a:solidFill>
          <a:latin typeface="Century Gothic" pitchFamily="34" charset="0"/>
        </a:defRPr>
      </a:lvl9pPr>
    </p:titleStyle>
    <p:bodyStyle>
      <a:lvl1pPr marL="342900" indent="-342900" algn="l" rtl="0" eaLnBrk="0" fontAlgn="base" hangingPunct="0">
        <a:spcBef>
          <a:spcPct val="20000"/>
        </a:spcBef>
        <a:spcAft>
          <a:spcPct val="0"/>
        </a:spcAft>
        <a:buFont typeface="Arial" charset="0"/>
        <a:buChar char="•"/>
        <a:defRPr sz="3200" b="1" kern="1200" spc="100">
          <a:solidFill>
            <a:schemeClr val="tx1"/>
          </a:solidFill>
          <a:latin typeface="Century Gothic" pitchFamily="34" charset="0"/>
          <a:ea typeface="+mn-ea"/>
          <a:cs typeface="Tahoma" pitchFamily="34" charset="0"/>
        </a:defRPr>
      </a:lvl1pPr>
      <a:lvl2pPr marL="742950" indent="-285750" algn="l" rtl="0" eaLnBrk="0" fontAlgn="base" hangingPunct="0">
        <a:spcBef>
          <a:spcPct val="20000"/>
        </a:spcBef>
        <a:spcAft>
          <a:spcPct val="0"/>
        </a:spcAft>
        <a:buFont typeface="Arial" charset="0"/>
        <a:buChar char="–"/>
        <a:defRPr sz="2800" b="1" kern="1200" spc="100">
          <a:solidFill>
            <a:schemeClr val="tx1"/>
          </a:solidFill>
          <a:latin typeface="Century Gothic" pitchFamily="34" charset="0"/>
          <a:ea typeface="+mn-ea"/>
          <a:cs typeface="Tahoma" pitchFamily="34" charset="0"/>
        </a:defRPr>
      </a:lvl2pPr>
      <a:lvl3pPr marL="1143000" indent="-228600" algn="l" rtl="0" eaLnBrk="0" fontAlgn="base" hangingPunct="0">
        <a:spcBef>
          <a:spcPct val="20000"/>
        </a:spcBef>
        <a:spcAft>
          <a:spcPct val="0"/>
        </a:spcAft>
        <a:buFont typeface="Arial" charset="0"/>
        <a:buChar char="•"/>
        <a:defRPr sz="2400" b="1" kern="1200" spc="100">
          <a:solidFill>
            <a:schemeClr val="tx1"/>
          </a:solidFill>
          <a:latin typeface="Century Gothic" pitchFamily="34" charset="0"/>
          <a:ea typeface="+mn-ea"/>
          <a:cs typeface="Tahoma" pitchFamily="34" charset="0"/>
        </a:defRPr>
      </a:lvl3pPr>
      <a:lvl4pPr marL="1600200" indent="-228600" algn="l" rtl="0" eaLnBrk="0" fontAlgn="base" hangingPunct="0">
        <a:spcBef>
          <a:spcPct val="20000"/>
        </a:spcBef>
        <a:spcAft>
          <a:spcPct val="0"/>
        </a:spcAft>
        <a:buFont typeface="Arial" charset="0"/>
        <a:buChar char="–"/>
        <a:defRPr sz="2000" b="1" kern="1200" spc="100">
          <a:solidFill>
            <a:schemeClr val="tx1"/>
          </a:solidFill>
          <a:latin typeface="Century Gothic" pitchFamily="34" charset="0"/>
          <a:ea typeface="+mn-ea"/>
          <a:cs typeface="Tahoma" pitchFamily="34" charset="0"/>
        </a:defRPr>
      </a:lvl4pPr>
      <a:lvl5pPr marL="2057400" indent="-228600" algn="l" rtl="0" eaLnBrk="0" fontAlgn="base" hangingPunct="0">
        <a:spcBef>
          <a:spcPct val="20000"/>
        </a:spcBef>
        <a:spcAft>
          <a:spcPct val="0"/>
        </a:spcAft>
        <a:buFont typeface="Arial" charset="0"/>
        <a:buChar char="»"/>
        <a:defRPr sz="2000" b="1" kern="1200" spc="100">
          <a:solidFill>
            <a:schemeClr val="tx1"/>
          </a:solidFill>
          <a:latin typeface="Century Gothic"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ight Arrow 8"/>
          <p:cNvSpPr/>
          <p:nvPr/>
        </p:nvSpPr>
        <p:spPr>
          <a:xfrm>
            <a:off x="0" y="0"/>
            <a:ext cx="3124200" cy="1406525"/>
          </a:xfrm>
          <a:prstGeom prst="rightArrow">
            <a:avLst/>
          </a:prstGeom>
          <a:solidFill>
            <a:schemeClr val="accent1">
              <a:lumMod val="20000"/>
              <a:lumOff val="80000"/>
            </a:schemeClr>
          </a:solidFill>
          <a:ln>
            <a:noFill/>
          </a:ln>
        </p:spPr>
        <p:txBody>
          <a:bodyPr>
            <a:spAutoFit/>
          </a:bodyPr>
          <a:lstStyle/>
          <a:p>
            <a:pPr algn="ctr" eaLnBrk="1" fontAlgn="auto" hangingPunct="1">
              <a:spcBef>
                <a:spcPts val="0"/>
              </a:spcBef>
              <a:spcAft>
                <a:spcPts val="0"/>
              </a:spcAft>
              <a:defRPr/>
            </a:pPr>
            <a:r>
              <a:rPr lang="en-US" sz="4000" b="1" spc="60" dirty="0">
                <a:ln w="9000" cmpd="sng">
                  <a:noFill/>
                  <a:prstDash val="solid"/>
                </a:ln>
                <a:solidFill>
                  <a:srgbClr val="F79646">
                    <a:lumMod val="75000"/>
                  </a:srgbClr>
                </a:solidFill>
                <a:effectLst>
                  <a:outerShdw blurRad="38100" dist="38100" dir="2700000" algn="tl">
                    <a:srgbClr val="000000">
                      <a:alpha val="43137"/>
                    </a:srgbClr>
                  </a:outerShdw>
                  <a:reflection blurRad="12700" stA="28000" endPos="45000" dist="1000" dir="5400000" sy="-100000" algn="bl" rotWithShape="0"/>
                </a:effectLst>
                <a:latin typeface="Century Gothic" pitchFamily="34" charset="0"/>
                <a:cs typeface="Courier New" pitchFamily="49" charset="0"/>
              </a:rPr>
              <a:t>Try it!</a:t>
            </a:r>
          </a:p>
        </p:txBody>
      </p:sp>
      <p:pic>
        <p:nvPicPr>
          <p:cNvPr id="7171" name="Picture 11" descr="Pencil_8160.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770563" y="0"/>
            <a:ext cx="3373437"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 name="Text Placeholder 2"/>
          <p:cNvSpPr>
            <a:spLocks noGrp="1"/>
          </p:cNvSpPr>
          <p:nvPr>
            <p:ph type="body" idx="1"/>
          </p:nvPr>
        </p:nvSpPr>
        <p:spPr bwMode="auto">
          <a:xfrm>
            <a:off x="0" y="1830388"/>
            <a:ext cx="86868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472590699"/>
      </p:ext>
    </p:extLst>
  </p:cSld>
  <p:clrMap bg1="lt1" tx1="dk1" bg2="lt2" tx2="dk2" accent1="accent1" accent2="accent2" accent3="accent3" accent4="accent4" accent5="accent5" accent6="accent6" hlink="hlink" folHlink="folHlink"/>
  <p:sldLayoutIdLst>
    <p:sldLayoutId id="2147483695" r:id="rId1"/>
    <p:sldLayoutId id="2147483696" r:id="rId2"/>
  </p:sldLayoutIdLst>
  <p:transition>
    <p:fade thruBlk="1"/>
  </p:transition>
  <p:timing>
    <p:tnLst>
      <p:par>
        <p:cTn id="1" dur="indefinite" restart="never" nodeType="tmRoot"/>
      </p:par>
    </p:tnLst>
  </p:timing>
  <p:hf hdr="0" ftr="0" dt="0"/>
  <p:txStyles>
    <p:titleStyle>
      <a:lvl1pPr algn="ctr" rtl="0" eaLnBrk="0" fontAlgn="base" hangingPunct="0">
        <a:spcBef>
          <a:spcPct val="0"/>
        </a:spcBef>
        <a:spcAft>
          <a:spcPct val="0"/>
        </a:spcAft>
        <a:defRPr sz="4400" b="1" i="1" kern="1200">
          <a:noFill/>
          <a:latin typeface="Century Gothic" pitchFamily="34" charset="0"/>
          <a:ea typeface="+mj-ea"/>
          <a:cs typeface="+mj-cs"/>
        </a:defRPr>
      </a:lvl1pPr>
      <a:lvl2pPr algn="ctr" rtl="0" eaLnBrk="0" fontAlgn="base" hangingPunct="0">
        <a:spcBef>
          <a:spcPct val="0"/>
        </a:spcBef>
        <a:spcAft>
          <a:spcPct val="0"/>
        </a:spcAft>
        <a:defRPr sz="4400" b="1" i="1">
          <a:solidFill>
            <a:schemeClr val="tx1"/>
          </a:solidFill>
          <a:latin typeface="Century Gothic" pitchFamily="34" charset="0"/>
        </a:defRPr>
      </a:lvl2pPr>
      <a:lvl3pPr algn="ctr" rtl="0" eaLnBrk="0" fontAlgn="base" hangingPunct="0">
        <a:spcBef>
          <a:spcPct val="0"/>
        </a:spcBef>
        <a:spcAft>
          <a:spcPct val="0"/>
        </a:spcAft>
        <a:defRPr sz="4400" b="1" i="1">
          <a:solidFill>
            <a:schemeClr val="tx1"/>
          </a:solidFill>
          <a:latin typeface="Century Gothic" pitchFamily="34" charset="0"/>
        </a:defRPr>
      </a:lvl3pPr>
      <a:lvl4pPr algn="ctr" rtl="0" eaLnBrk="0" fontAlgn="base" hangingPunct="0">
        <a:spcBef>
          <a:spcPct val="0"/>
        </a:spcBef>
        <a:spcAft>
          <a:spcPct val="0"/>
        </a:spcAft>
        <a:defRPr sz="4400" b="1" i="1">
          <a:solidFill>
            <a:schemeClr val="tx1"/>
          </a:solidFill>
          <a:latin typeface="Century Gothic" pitchFamily="34" charset="0"/>
        </a:defRPr>
      </a:lvl4pPr>
      <a:lvl5pPr algn="ctr" rtl="0" eaLnBrk="0" fontAlgn="base" hangingPunct="0">
        <a:spcBef>
          <a:spcPct val="0"/>
        </a:spcBef>
        <a:spcAft>
          <a:spcPct val="0"/>
        </a:spcAft>
        <a:defRPr sz="4400" b="1" i="1">
          <a:solidFill>
            <a:schemeClr val="tx1"/>
          </a:solidFill>
          <a:latin typeface="Century Gothic" pitchFamily="34" charset="0"/>
        </a:defRPr>
      </a:lvl5pPr>
      <a:lvl6pPr marL="457200" algn="ctr" rtl="0" eaLnBrk="1" fontAlgn="base" hangingPunct="1">
        <a:spcBef>
          <a:spcPct val="0"/>
        </a:spcBef>
        <a:spcAft>
          <a:spcPct val="0"/>
        </a:spcAft>
        <a:defRPr sz="4400" b="1" i="1">
          <a:solidFill>
            <a:schemeClr val="tx1"/>
          </a:solidFill>
          <a:latin typeface="Century Gothic" pitchFamily="34" charset="0"/>
        </a:defRPr>
      </a:lvl6pPr>
      <a:lvl7pPr marL="914400" algn="ctr" rtl="0" eaLnBrk="1" fontAlgn="base" hangingPunct="1">
        <a:spcBef>
          <a:spcPct val="0"/>
        </a:spcBef>
        <a:spcAft>
          <a:spcPct val="0"/>
        </a:spcAft>
        <a:defRPr sz="4400" b="1" i="1">
          <a:solidFill>
            <a:schemeClr val="tx1"/>
          </a:solidFill>
          <a:latin typeface="Century Gothic" pitchFamily="34" charset="0"/>
        </a:defRPr>
      </a:lvl7pPr>
      <a:lvl8pPr marL="1371600" algn="ctr" rtl="0" eaLnBrk="1" fontAlgn="base" hangingPunct="1">
        <a:spcBef>
          <a:spcPct val="0"/>
        </a:spcBef>
        <a:spcAft>
          <a:spcPct val="0"/>
        </a:spcAft>
        <a:defRPr sz="4400" b="1" i="1">
          <a:solidFill>
            <a:schemeClr val="tx1"/>
          </a:solidFill>
          <a:latin typeface="Century Gothic" pitchFamily="34" charset="0"/>
        </a:defRPr>
      </a:lvl8pPr>
      <a:lvl9pPr marL="1828800" algn="ctr" rtl="0" eaLnBrk="1" fontAlgn="base" hangingPunct="1">
        <a:spcBef>
          <a:spcPct val="0"/>
        </a:spcBef>
        <a:spcAft>
          <a:spcPct val="0"/>
        </a:spcAft>
        <a:defRPr sz="4400" b="1" i="1">
          <a:solidFill>
            <a:schemeClr val="tx1"/>
          </a:solidFill>
          <a:latin typeface="Century Gothic" pitchFamily="34" charset="0"/>
        </a:defRPr>
      </a:lvl9pPr>
    </p:titleStyle>
    <p:bodyStyle>
      <a:lvl1pPr marL="342900" indent="-342900" algn="l" rtl="0" eaLnBrk="0" fontAlgn="base" hangingPunct="0">
        <a:spcBef>
          <a:spcPct val="20000"/>
        </a:spcBef>
        <a:spcAft>
          <a:spcPct val="0"/>
        </a:spcAft>
        <a:buFont typeface="Arial" charset="0"/>
        <a:buChar char="•"/>
        <a:defRPr sz="3200" b="1" kern="1200" spc="100">
          <a:solidFill>
            <a:schemeClr val="tx1"/>
          </a:solidFill>
          <a:latin typeface="Century Gothic" pitchFamily="34" charset="0"/>
          <a:ea typeface="+mn-ea"/>
          <a:cs typeface="Tahoma" pitchFamily="34" charset="0"/>
        </a:defRPr>
      </a:lvl1pPr>
      <a:lvl2pPr marL="742950" indent="-285750" algn="l" rtl="0" eaLnBrk="0" fontAlgn="base" hangingPunct="0">
        <a:spcBef>
          <a:spcPct val="20000"/>
        </a:spcBef>
        <a:spcAft>
          <a:spcPct val="0"/>
        </a:spcAft>
        <a:buFont typeface="Arial" charset="0"/>
        <a:buChar char="–"/>
        <a:defRPr sz="2800" b="1" kern="1200" spc="100">
          <a:solidFill>
            <a:schemeClr val="tx1"/>
          </a:solidFill>
          <a:latin typeface="Century Gothic" pitchFamily="34" charset="0"/>
          <a:ea typeface="+mn-ea"/>
          <a:cs typeface="Tahoma" pitchFamily="34" charset="0"/>
        </a:defRPr>
      </a:lvl2pPr>
      <a:lvl3pPr marL="1143000" indent="-228600" algn="l" rtl="0" eaLnBrk="0" fontAlgn="base" hangingPunct="0">
        <a:spcBef>
          <a:spcPct val="20000"/>
        </a:spcBef>
        <a:spcAft>
          <a:spcPct val="0"/>
        </a:spcAft>
        <a:buFont typeface="Arial" charset="0"/>
        <a:buChar char="•"/>
        <a:defRPr sz="2400" b="1" kern="1200" spc="100">
          <a:solidFill>
            <a:schemeClr val="tx1"/>
          </a:solidFill>
          <a:latin typeface="Century Gothic" pitchFamily="34" charset="0"/>
          <a:ea typeface="+mn-ea"/>
          <a:cs typeface="Tahoma" pitchFamily="34" charset="0"/>
        </a:defRPr>
      </a:lvl3pPr>
      <a:lvl4pPr marL="1600200" indent="-228600" algn="l" rtl="0" eaLnBrk="0" fontAlgn="base" hangingPunct="0">
        <a:spcBef>
          <a:spcPct val="20000"/>
        </a:spcBef>
        <a:spcAft>
          <a:spcPct val="0"/>
        </a:spcAft>
        <a:buFont typeface="Arial" charset="0"/>
        <a:buChar char="–"/>
        <a:defRPr sz="2000" b="1" kern="1200" spc="100">
          <a:solidFill>
            <a:schemeClr val="tx1"/>
          </a:solidFill>
          <a:latin typeface="Century Gothic" pitchFamily="34" charset="0"/>
          <a:ea typeface="+mn-ea"/>
          <a:cs typeface="Tahoma" pitchFamily="34" charset="0"/>
        </a:defRPr>
      </a:lvl4pPr>
      <a:lvl5pPr marL="2057400" indent="-228600" algn="l" rtl="0" eaLnBrk="0" fontAlgn="base" hangingPunct="0">
        <a:spcBef>
          <a:spcPct val="20000"/>
        </a:spcBef>
        <a:spcAft>
          <a:spcPct val="0"/>
        </a:spcAft>
        <a:buFont typeface="Arial" charset="0"/>
        <a:buChar char="»"/>
        <a:defRPr sz="2000" b="1" kern="1200" spc="100">
          <a:solidFill>
            <a:schemeClr val="tx1"/>
          </a:solidFill>
          <a:latin typeface="Century Gothic"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32770"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0" y="6629400"/>
            <a:ext cx="533400" cy="228600"/>
          </a:xfrm>
          <a:prstGeom prst="rect">
            <a:avLst/>
          </a:prstGeom>
        </p:spPr>
        <p:txBody>
          <a:bodyPr vert="horz" lIns="91440" tIns="45720" rIns="91440" bIns="45720" rtlCol="0" anchor="ctr"/>
          <a:lstStyle>
            <a:lvl1pPr algn="l">
              <a:defRPr sz="1050" smtClean="0">
                <a:solidFill>
                  <a:schemeClr val="tx1">
                    <a:tint val="75000"/>
                  </a:schemeClr>
                </a:solidFill>
                <a:latin typeface="Arial" pitchFamily="34" charset="0"/>
                <a:cs typeface="+mn-cs"/>
              </a:defRPr>
            </a:lvl1pPr>
          </a:lstStyle>
          <a:p>
            <a:pPr eaLnBrk="1" hangingPunct="1">
              <a:defRPr/>
            </a:pPr>
            <a:fld id="{399D9BAA-6810-4034-BF9A-3B101765ECD6}" type="slidenum">
              <a:rPr lang="en-US">
                <a:solidFill>
                  <a:prstClr val="black">
                    <a:tint val="75000"/>
                  </a:prstClr>
                </a:solidFill>
              </a:rPr>
              <a:pPr eaLnBrk="1" hangingPunct="1">
                <a:defRPr/>
              </a:pPr>
              <a:t>‹#›</a:t>
            </a:fld>
            <a:endParaRPr lang="en-US">
              <a:solidFill>
                <a:prstClr val="black">
                  <a:tint val="75000"/>
                </a:prstClr>
              </a:solidFill>
            </a:endParaRPr>
          </a:p>
        </p:txBody>
      </p:sp>
      <p:sp>
        <p:nvSpPr>
          <p:cNvPr id="2" name="Title Placeholder 1"/>
          <p:cNvSpPr>
            <a:spLocks noGrp="1"/>
          </p:cNvSpPr>
          <p:nvPr>
            <p:ph type="title"/>
          </p:nvPr>
        </p:nvSpPr>
        <p:spPr>
          <a:xfrm>
            <a:off x="0" y="11113"/>
            <a:ext cx="9144000" cy="903287"/>
          </a:xfrm>
          <a:prstGeom prst="rect">
            <a:avLst/>
          </a:prstGeom>
          <a:solidFill>
            <a:schemeClr val="bg2">
              <a:lumMod val="90000"/>
            </a:schemeClr>
          </a:solidFill>
        </p:spPr>
        <p:txBody>
          <a:bodyPr vert="horz" lIns="91440" tIns="45720" rIns="91440" bIns="45720" rtlCol="0" anchor="ctr">
            <a:normAutofit/>
          </a:bodyPr>
          <a:lstStyle/>
          <a:p>
            <a:r>
              <a:rPr lang="en-US" dirty="0" smtClean="0"/>
              <a:t>Click to edit Master title style</a:t>
            </a:r>
            <a:endParaRPr lang="en-US" dirty="0"/>
          </a:p>
        </p:txBody>
      </p:sp>
      <p:pic>
        <p:nvPicPr>
          <p:cNvPr id="32773"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24800" y="0"/>
            <a:ext cx="12192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Connector 6"/>
          <p:cNvCxnSpPr/>
          <p:nvPr/>
        </p:nvCxnSpPr>
        <p:spPr>
          <a:xfrm>
            <a:off x="0" y="915988"/>
            <a:ext cx="914400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9" name="Footer Placeholder 4"/>
          <p:cNvSpPr>
            <a:spLocks noGrp="1"/>
          </p:cNvSpPr>
          <p:nvPr>
            <p:ph type="ftr" sz="quarter" idx="3"/>
          </p:nvPr>
        </p:nvSpPr>
        <p:spPr>
          <a:xfrm>
            <a:off x="2057400" y="6629400"/>
            <a:ext cx="4800600" cy="228600"/>
          </a:xfrm>
          <a:prstGeom prst="rect">
            <a:avLst/>
          </a:prstGeom>
        </p:spPr>
        <p:txBody>
          <a:bodyPr/>
          <a:lstStyle>
            <a:lvl1pPr algn="ctr">
              <a:defRPr sz="1100" i="0" cap="small" spc="400" baseline="0" smtClean="0">
                <a:solidFill>
                  <a:schemeClr val="tx1">
                    <a:lumMod val="50000"/>
                    <a:lumOff val="50000"/>
                  </a:schemeClr>
                </a:solidFill>
                <a:latin typeface="Arial" pitchFamily="34" charset="0"/>
                <a:cs typeface="+mn-cs"/>
              </a:defRPr>
            </a:lvl1pPr>
          </a:lstStyle>
          <a:p>
            <a:pPr eaLnBrk="1" hangingPunct="1">
              <a:defRPr/>
            </a:pPr>
            <a:r>
              <a:rPr lang="en-US">
                <a:solidFill>
                  <a:prstClr val="black">
                    <a:lumMod val="50000"/>
                    <a:lumOff val="50000"/>
                  </a:prstClr>
                </a:solidFill>
              </a:rPr>
              <a:t>Copyright 2012 Worth Publishers</a:t>
            </a:r>
          </a:p>
        </p:txBody>
      </p:sp>
      <p:sp>
        <p:nvSpPr>
          <p:cNvPr id="3" name="TextBox 2"/>
          <p:cNvSpPr txBox="1"/>
          <p:nvPr/>
        </p:nvSpPr>
        <p:spPr>
          <a:xfrm>
            <a:off x="7696200" y="6611938"/>
            <a:ext cx="1066800" cy="246062"/>
          </a:xfrm>
          <a:prstGeom prst="rect">
            <a:avLst/>
          </a:prstGeom>
          <a:noFill/>
        </p:spPr>
        <p:txBody>
          <a:bodyPr>
            <a:spAutoFit/>
          </a:bodyPr>
          <a:lstStyle/>
          <a:p>
            <a:pPr eaLnBrk="1" hangingPunct="1">
              <a:defRPr/>
            </a:pPr>
            <a:r>
              <a:rPr lang="en-US" sz="1000" cap="small" spc="400" dirty="0">
                <a:solidFill>
                  <a:prstClr val="black">
                    <a:lumMod val="50000"/>
                    <a:lumOff val="50000"/>
                  </a:prstClr>
                </a:solidFill>
                <a:latin typeface="Arial" pitchFamily="34" charset="0"/>
                <a:cs typeface="Arial" pitchFamily="34" charset="0"/>
              </a:rPr>
              <a:t>Back to </a:t>
            </a:r>
          </a:p>
        </p:txBody>
      </p:sp>
      <p:pic>
        <p:nvPicPr>
          <p:cNvPr id="32777" name="Picture 3">
            <a:hlinkClick r:id="rId7" action="ppaction://hlinksldjump"/>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80438" y="6530975"/>
            <a:ext cx="487362"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4717700"/>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Lst>
  <p:timing>
    <p:tnLst>
      <p:par>
        <p:cTn id="1" dur="indefinite" restart="never" nodeType="tmRoot"/>
      </p:par>
    </p:tnLst>
  </p:timing>
  <p:hf hdr="0" ftr="0" dt="0"/>
  <p:txStyles>
    <p:titleStyle>
      <a:lvl1pPr algn="l" rtl="0" fontAlgn="base">
        <a:spcBef>
          <a:spcPct val="0"/>
        </a:spcBef>
        <a:spcAft>
          <a:spcPct val="0"/>
        </a:spcAft>
        <a:defRPr sz="3200" b="1" kern="1200">
          <a:solidFill>
            <a:srgbClr val="297B52"/>
          </a:solidFill>
          <a:latin typeface="+mj-lt"/>
          <a:ea typeface="+mj-ea"/>
          <a:cs typeface="+mj-cs"/>
        </a:defRPr>
      </a:lvl1pPr>
      <a:lvl2pPr algn="l" rtl="0" fontAlgn="base">
        <a:spcBef>
          <a:spcPct val="0"/>
        </a:spcBef>
        <a:spcAft>
          <a:spcPct val="0"/>
        </a:spcAft>
        <a:defRPr sz="3200" b="1">
          <a:solidFill>
            <a:srgbClr val="297B52"/>
          </a:solidFill>
          <a:latin typeface="Century Gothic" pitchFamily="34" charset="0"/>
        </a:defRPr>
      </a:lvl2pPr>
      <a:lvl3pPr algn="l" rtl="0" fontAlgn="base">
        <a:spcBef>
          <a:spcPct val="0"/>
        </a:spcBef>
        <a:spcAft>
          <a:spcPct val="0"/>
        </a:spcAft>
        <a:defRPr sz="3200" b="1">
          <a:solidFill>
            <a:srgbClr val="297B52"/>
          </a:solidFill>
          <a:latin typeface="Century Gothic" pitchFamily="34" charset="0"/>
        </a:defRPr>
      </a:lvl3pPr>
      <a:lvl4pPr algn="l" rtl="0" fontAlgn="base">
        <a:spcBef>
          <a:spcPct val="0"/>
        </a:spcBef>
        <a:spcAft>
          <a:spcPct val="0"/>
        </a:spcAft>
        <a:defRPr sz="3200" b="1">
          <a:solidFill>
            <a:srgbClr val="297B52"/>
          </a:solidFill>
          <a:latin typeface="Century Gothic" pitchFamily="34" charset="0"/>
        </a:defRPr>
      </a:lvl4pPr>
      <a:lvl5pPr algn="l" rtl="0" fontAlgn="base">
        <a:spcBef>
          <a:spcPct val="0"/>
        </a:spcBef>
        <a:spcAft>
          <a:spcPct val="0"/>
        </a:spcAft>
        <a:defRPr sz="3200" b="1">
          <a:solidFill>
            <a:srgbClr val="297B52"/>
          </a:solidFill>
          <a:latin typeface="Century Gothic" pitchFamily="34" charset="0"/>
        </a:defRPr>
      </a:lvl5pPr>
      <a:lvl6pPr marL="457200" algn="l" rtl="0" eaLnBrk="1" fontAlgn="base" hangingPunct="1">
        <a:spcBef>
          <a:spcPct val="0"/>
        </a:spcBef>
        <a:spcAft>
          <a:spcPct val="0"/>
        </a:spcAft>
        <a:defRPr sz="4000">
          <a:solidFill>
            <a:srgbClr val="215968"/>
          </a:solidFill>
          <a:latin typeface="Century Gothic" pitchFamily="34" charset="0"/>
        </a:defRPr>
      </a:lvl6pPr>
      <a:lvl7pPr marL="914400" algn="l" rtl="0" eaLnBrk="1" fontAlgn="base" hangingPunct="1">
        <a:spcBef>
          <a:spcPct val="0"/>
        </a:spcBef>
        <a:spcAft>
          <a:spcPct val="0"/>
        </a:spcAft>
        <a:defRPr sz="4000">
          <a:solidFill>
            <a:srgbClr val="215968"/>
          </a:solidFill>
          <a:latin typeface="Century Gothic" pitchFamily="34" charset="0"/>
        </a:defRPr>
      </a:lvl7pPr>
      <a:lvl8pPr marL="1371600" algn="l" rtl="0" eaLnBrk="1" fontAlgn="base" hangingPunct="1">
        <a:spcBef>
          <a:spcPct val="0"/>
        </a:spcBef>
        <a:spcAft>
          <a:spcPct val="0"/>
        </a:spcAft>
        <a:defRPr sz="4000">
          <a:solidFill>
            <a:srgbClr val="215968"/>
          </a:solidFill>
          <a:latin typeface="Century Gothic" pitchFamily="34" charset="0"/>
        </a:defRPr>
      </a:lvl8pPr>
      <a:lvl9pPr marL="1828800" algn="l" rtl="0" eaLnBrk="1" fontAlgn="base" hangingPunct="1">
        <a:spcBef>
          <a:spcPct val="0"/>
        </a:spcBef>
        <a:spcAft>
          <a:spcPct val="0"/>
        </a:spcAft>
        <a:defRPr sz="4000">
          <a:solidFill>
            <a:srgbClr val="215968"/>
          </a:solidFill>
          <a:latin typeface="Century Gothic" pitchFamily="34" charset="0"/>
        </a:defRPr>
      </a:lvl9pPr>
    </p:titleStyle>
    <p:bodyStyle>
      <a:lvl1pPr algn="l" rtl="0" fontAlgn="base">
        <a:spcBef>
          <a:spcPct val="20000"/>
        </a:spcBef>
        <a:spcAft>
          <a:spcPct val="0"/>
        </a:spcAft>
        <a:defRPr sz="3200" b="1" kern="1200">
          <a:solidFill>
            <a:schemeClr val="tx1"/>
          </a:solidFill>
          <a:latin typeface="+mn-lt"/>
          <a:ea typeface="+mn-ea"/>
          <a:cs typeface="+mn-cs"/>
        </a:defRPr>
      </a:lvl1pPr>
      <a:lvl2pPr marL="457200" algn="l" rtl="0" fontAlgn="base">
        <a:spcBef>
          <a:spcPct val="20000"/>
        </a:spcBef>
        <a:spcAft>
          <a:spcPct val="0"/>
        </a:spcAft>
        <a:defRPr sz="2800" b="1" kern="1200">
          <a:solidFill>
            <a:schemeClr val="tx1"/>
          </a:solidFill>
          <a:latin typeface="+mn-lt"/>
          <a:ea typeface="+mn-ea"/>
          <a:cs typeface="+mn-cs"/>
        </a:defRPr>
      </a:lvl2pPr>
      <a:lvl3pPr marL="914400" algn="l" rtl="0" fontAlgn="base">
        <a:spcBef>
          <a:spcPct val="20000"/>
        </a:spcBef>
        <a:spcAft>
          <a:spcPct val="0"/>
        </a:spcAft>
        <a:defRPr sz="2400" b="1" kern="1200">
          <a:solidFill>
            <a:schemeClr val="tx1"/>
          </a:solidFill>
          <a:latin typeface="+mn-lt"/>
          <a:ea typeface="+mn-ea"/>
          <a:cs typeface="+mn-cs"/>
        </a:defRPr>
      </a:lvl3pPr>
      <a:lvl4pPr marL="1371600" algn="l" rtl="0" fontAlgn="base">
        <a:spcBef>
          <a:spcPct val="20000"/>
        </a:spcBef>
        <a:spcAft>
          <a:spcPct val="0"/>
        </a:spcAft>
        <a:defRPr sz="2000" b="1" kern="1200">
          <a:solidFill>
            <a:schemeClr val="tx1"/>
          </a:solidFill>
          <a:latin typeface="+mn-lt"/>
          <a:ea typeface="+mn-ea"/>
          <a:cs typeface="+mn-cs"/>
        </a:defRPr>
      </a:lvl4pPr>
      <a:lvl5pPr marL="1828800" algn="l" rtl="0" fontAlgn="base">
        <a:spcBef>
          <a:spcPct val="20000"/>
        </a:spcBef>
        <a:spcAft>
          <a:spcPct val="0"/>
        </a:spcAft>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11.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openxmlformats.org/officeDocument/2006/relationships/slide" Target="slid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39.xml"/><Relationship Id="rId4" Type="http://schemas.openxmlformats.org/officeDocument/2006/relationships/slide" Target="slide26.xml"/></Relationships>
</file>

<file path=ppt/slides/_rels/slide27.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10.xml"/><Relationship Id="rId1" Type="http://schemas.openxmlformats.org/officeDocument/2006/relationships/slideLayout" Target="../slideLayouts/slideLayout4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n-US" dirty="0"/>
              <a:t>Chapter </a:t>
            </a:r>
            <a:r>
              <a:rPr lang="en-US" dirty="0" smtClean="0"/>
              <a:t>6</a:t>
            </a:r>
            <a:endParaRPr lang="en-US" dirty="0"/>
          </a:p>
        </p:txBody>
      </p:sp>
      <p:sp>
        <p:nvSpPr>
          <p:cNvPr id="3075" name="Rectangle 3"/>
          <p:cNvSpPr>
            <a:spLocks noGrp="1" noChangeArrowheads="1"/>
          </p:cNvSpPr>
          <p:nvPr>
            <p:ph type="subTitle" idx="1"/>
          </p:nvPr>
        </p:nvSpPr>
        <p:spPr>
          <a:xfrm>
            <a:off x="2514600" y="4267200"/>
            <a:ext cx="6477000" cy="1752600"/>
          </a:xfrm>
        </p:spPr>
        <p:txBody>
          <a:bodyPr/>
          <a:lstStyle/>
          <a:p>
            <a:r>
              <a:rPr lang="en-US" dirty="0" smtClean="0"/>
              <a:t>Elasticity:  The Responsiveness of Demand and Supply</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457200" y="990600"/>
            <a:ext cx="8229600" cy="5334000"/>
          </a:xfrm>
        </p:spPr>
        <p:txBody>
          <a:bodyPr/>
          <a:lstStyle/>
          <a:p>
            <a:pPr marL="0" indent="0" eaLnBrk="1" hangingPunct="1">
              <a:buNone/>
              <a:defRPr/>
            </a:pPr>
            <a:r>
              <a:rPr lang="en-US" sz="2000" dirty="0" smtClean="0"/>
              <a:t>Putting it all together, what is the price elasticity of demand for honey in this case?</a:t>
            </a:r>
          </a:p>
          <a:p>
            <a:pPr marL="0" indent="0" eaLnBrk="1" hangingPunct="1">
              <a:buNone/>
              <a:defRPr/>
            </a:pPr>
            <a:endParaRPr lang="en-US" sz="2000" dirty="0" smtClean="0"/>
          </a:p>
          <a:p>
            <a:pPr marL="0" indent="0" eaLnBrk="1" hangingPunct="1">
              <a:buNone/>
              <a:defRPr/>
            </a:pPr>
            <a:endParaRPr lang="en-US" sz="2000" dirty="0" smtClean="0"/>
          </a:p>
          <a:p>
            <a:pPr marL="0" indent="0" eaLnBrk="1" hangingPunct="1">
              <a:buNone/>
              <a:defRPr/>
            </a:pPr>
            <a:endParaRPr lang="en-US" sz="2000" dirty="0" smtClean="0"/>
          </a:p>
          <a:p>
            <a:pPr marL="0" indent="0" eaLnBrk="1" hangingPunct="1">
              <a:buNone/>
              <a:defRPr/>
            </a:pPr>
            <a:endParaRPr lang="en-US" sz="2000" dirty="0" smtClean="0"/>
          </a:p>
          <a:p>
            <a:pPr marL="0" indent="0" eaLnBrk="1" hangingPunct="1">
              <a:buNone/>
              <a:defRPr/>
            </a:pPr>
            <a:r>
              <a:rPr lang="en-US" sz="2000" dirty="0" smtClean="0"/>
              <a:t>More generally, here is the equation of the midpoint formula:</a:t>
            </a:r>
            <a:endParaRPr lang="en-US" sz="2000" dirty="0"/>
          </a:p>
          <a:p>
            <a:pPr marL="609600" indent="-609600">
              <a:buFont typeface="Wingdings" pitchFamily="2" charset="2"/>
              <a:buNone/>
            </a:pPr>
            <a:endParaRPr lang="en-US" sz="2000" dirty="0"/>
          </a:p>
        </p:txBody>
      </p:sp>
      <p:sp>
        <p:nvSpPr>
          <p:cNvPr id="4" name="Rectangle 7"/>
          <p:cNvSpPr>
            <a:spLocks noGrp="1" noChangeArrowheads="1"/>
          </p:cNvSpPr>
          <p:nvPr>
            <p:ph type="title"/>
          </p:nvPr>
        </p:nvSpPr>
        <p:spPr>
          <a:xfrm>
            <a:off x="762000" y="228600"/>
            <a:ext cx="7858125" cy="914400"/>
          </a:xfrm>
          <a:noFill/>
        </p:spPr>
        <p:txBody>
          <a:bodyPr/>
          <a:lstStyle/>
          <a:p>
            <a:pPr eaLnBrk="1" hangingPunct="1"/>
            <a:r>
              <a:rPr lang="en-US" sz="2400" dirty="0" smtClean="0">
                <a:solidFill>
                  <a:srgbClr val="0064B3"/>
                </a:solidFill>
              </a:rPr>
              <a:t>The Price Elasticity of Demand and its Measurement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Line 3"/>
          <p:cNvSpPr>
            <a:spLocks noChangeShapeType="1"/>
          </p:cNvSpPr>
          <p:nvPr/>
        </p:nvSpPr>
        <p:spPr bwMode="auto">
          <a:xfrm flipV="1">
            <a:off x="1143000" y="1295400"/>
            <a:ext cx="0" cy="426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2" name="Line 4"/>
          <p:cNvSpPr>
            <a:spLocks noChangeShapeType="1"/>
          </p:cNvSpPr>
          <p:nvPr/>
        </p:nvSpPr>
        <p:spPr bwMode="auto">
          <a:xfrm>
            <a:off x="1143000" y="5562600"/>
            <a:ext cx="5257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3" name="Text Box 5"/>
          <p:cNvSpPr txBox="1">
            <a:spLocks noChangeArrowheads="1"/>
          </p:cNvSpPr>
          <p:nvPr/>
        </p:nvSpPr>
        <p:spPr bwMode="auto">
          <a:xfrm>
            <a:off x="304800" y="1143000"/>
            <a:ext cx="704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Price</a:t>
            </a:r>
          </a:p>
        </p:txBody>
      </p:sp>
      <p:sp>
        <p:nvSpPr>
          <p:cNvPr id="37894" name="Text Box 6"/>
          <p:cNvSpPr txBox="1">
            <a:spLocks noChangeArrowheads="1"/>
          </p:cNvSpPr>
          <p:nvPr/>
        </p:nvSpPr>
        <p:spPr bwMode="auto">
          <a:xfrm>
            <a:off x="5715000" y="5715000"/>
            <a:ext cx="1035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Quantity</a:t>
            </a:r>
          </a:p>
        </p:txBody>
      </p:sp>
      <p:sp>
        <p:nvSpPr>
          <p:cNvPr id="37896" name="Line 8"/>
          <p:cNvSpPr>
            <a:spLocks noChangeShapeType="1"/>
          </p:cNvSpPr>
          <p:nvPr/>
        </p:nvSpPr>
        <p:spPr bwMode="auto">
          <a:xfrm>
            <a:off x="1219200" y="1828800"/>
            <a:ext cx="4800600" cy="2057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7" name="Text Box 9"/>
          <p:cNvSpPr txBox="1">
            <a:spLocks noChangeArrowheads="1"/>
          </p:cNvSpPr>
          <p:nvPr/>
        </p:nvSpPr>
        <p:spPr bwMode="auto">
          <a:xfrm>
            <a:off x="3886200" y="5105400"/>
            <a:ext cx="8563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smtClean="0"/>
              <a:t>D</a:t>
            </a:r>
            <a:r>
              <a:rPr lang="en-US" baseline="-25000" dirty="0" smtClean="0"/>
              <a:t>STEEP</a:t>
            </a:r>
            <a:endParaRPr lang="en-US" dirty="0"/>
          </a:p>
        </p:txBody>
      </p:sp>
      <p:sp>
        <p:nvSpPr>
          <p:cNvPr id="37898" name="Text Box 10"/>
          <p:cNvSpPr txBox="1">
            <a:spLocks noChangeArrowheads="1"/>
          </p:cNvSpPr>
          <p:nvPr/>
        </p:nvSpPr>
        <p:spPr bwMode="auto">
          <a:xfrm>
            <a:off x="5562600" y="4038600"/>
            <a:ext cx="1143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dirty="0" smtClean="0"/>
              <a:t>D</a:t>
            </a:r>
            <a:r>
              <a:rPr lang="en-US" baseline="-25000" dirty="0" smtClean="0"/>
              <a:t>FLAT</a:t>
            </a:r>
            <a:endParaRPr lang="en-US" dirty="0"/>
          </a:p>
        </p:txBody>
      </p:sp>
      <p:sp>
        <p:nvSpPr>
          <p:cNvPr id="37899" name="Line 11"/>
          <p:cNvSpPr>
            <a:spLocks noChangeShapeType="1"/>
          </p:cNvSpPr>
          <p:nvPr/>
        </p:nvSpPr>
        <p:spPr bwMode="auto">
          <a:xfrm flipH="1">
            <a:off x="1143000" y="2743200"/>
            <a:ext cx="2209800"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0" name="Line 12"/>
          <p:cNvSpPr>
            <a:spLocks noChangeShapeType="1"/>
          </p:cNvSpPr>
          <p:nvPr/>
        </p:nvSpPr>
        <p:spPr bwMode="auto">
          <a:xfrm>
            <a:off x="3352800" y="2743200"/>
            <a:ext cx="0" cy="28194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Rectangle 7"/>
          <p:cNvSpPr txBox="1">
            <a:spLocks noChangeArrowheads="1"/>
          </p:cNvSpPr>
          <p:nvPr/>
        </p:nvSpPr>
        <p:spPr bwMode="auto">
          <a:xfrm>
            <a:off x="762000" y="228600"/>
            <a:ext cx="78581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64B3"/>
                </a:solidFill>
                <a:effectLst/>
                <a:uLnTx/>
                <a:uFillTx/>
                <a:latin typeface="+mj-lt"/>
                <a:ea typeface="+mj-ea"/>
                <a:cs typeface="+mj-cs"/>
              </a:rPr>
              <a:t>The Price Elasticity of Demand</a:t>
            </a:r>
          </a:p>
        </p:txBody>
      </p:sp>
      <p:sp>
        <p:nvSpPr>
          <p:cNvPr id="17" name="Line 11"/>
          <p:cNvSpPr>
            <a:spLocks noChangeShapeType="1"/>
          </p:cNvSpPr>
          <p:nvPr/>
        </p:nvSpPr>
        <p:spPr bwMode="auto">
          <a:xfrm flipH="1">
            <a:off x="5181600" y="3505200"/>
            <a:ext cx="0" cy="20574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Line 11"/>
          <p:cNvSpPr>
            <a:spLocks noChangeShapeType="1"/>
          </p:cNvSpPr>
          <p:nvPr/>
        </p:nvSpPr>
        <p:spPr bwMode="auto">
          <a:xfrm flipH="1">
            <a:off x="1143000" y="3505200"/>
            <a:ext cx="4038600"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20" name="Straight Connector 19"/>
          <p:cNvCxnSpPr/>
          <p:nvPr/>
        </p:nvCxnSpPr>
        <p:spPr bwMode="auto">
          <a:xfrm>
            <a:off x="3048000" y="1295400"/>
            <a:ext cx="838200" cy="3810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Line 11"/>
          <p:cNvSpPr>
            <a:spLocks noChangeShapeType="1"/>
          </p:cNvSpPr>
          <p:nvPr/>
        </p:nvSpPr>
        <p:spPr bwMode="auto">
          <a:xfrm flipH="1">
            <a:off x="3505200" y="3505200"/>
            <a:ext cx="0" cy="20574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TextBox 22"/>
          <p:cNvSpPr txBox="1"/>
          <p:nvPr/>
        </p:nvSpPr>
        <p:spPr>
          <a:xfrm>
            <a:off x="3429000" y="2362200"/>
            <a:ext cx="338554" cy="369332"/>
          </a:xfrm>
          <a:prstGeom prst="rect">
            <a:avLst/>
          </a:prstGeom>
          <a:noFill/>
        </p:spPr>
        <p:txBody>
          <a:bodyPr wrap="none" rtlCol="0">
            <a:spAutoFit/>
          </a:bodyPr>
          <a:lstStyle/>
          <a:p>
            <a:r>
              <a:rPr lang="en-US" dirty="0" smtClean="0"/>
              <a:t>A</a:t>
            </a:r>
            <a:endParaRPr lang="en-US" dirty="0"/>
          </a:p>
        </p:txBody>
      </p:sp>
      <p:sp>
        <p:nvSpPr>
          <p:cNvPr id="24" name="TextBox 23"/>
          <p:cNvSpPr txBox="1"/>
          <p:nvPr/>
        </p:nvSpPr>
        <p:spPr>
          <a:xfrm>
            <a:off x="3581400" y="3048000"/>
            <a:ext cx="338554" cy="369332"/>
          </a:xfrm>
          <a:prstGeom prst="rect">
            <a:avLst/>
          </a:prstGeom>
          <a:noFill/>
        </p:spPr>
        <p:txBody>
          <a:bodyPr wrap="none" rtlCol="0">
            <a:spAutoFit/>
          </a:bodyPr>
          <a:lstStyle/>
          <a:p>
            <a:r>
              <a:rPr lang="en-US" dirty="0" smtClean="0"/>
              <a:t>B</a:t>
            </a:r>
            <a:endParaRPr lang="en-US" dirty="0"/>
          </a:p>
        </p:txBody>
      </p:sp>
      <p:sp>
        <p:nvSpPr>
          <p:cNvPr id="25" name="TextBox 24"/>
          <p:cNvSpPr txBox="1"/>
          <p:nvPr/>
        </p:nvSpPr>
        <p:spPr>
          <a:xfrm>
            <a:off x="5181600" y="3124200"/>
            <a:ext cx="351378" cy="369332"/>
          </a:xfrm>
          <a:prstGeom prst="rect">
            <a:avLst/>
          </a:prstGeom>
          <a:noFill/>
        </p:spPr>
        <p:txBody>
          <a:bodyPr wrap="none" rtlCol="0">
            <a:spAutoFit/>
          </a:bodyPr>
          <a:lstStyle/>
          <a:p>
            <a:r>
              <a:rPr lang="en-US" dirty="0" smtClean="0"/>
              <a:t>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ACF726C2-E7EA-40D4-BE5B-4BE0DF0C637E}" type="slidenum">
              <a:rPr lang="en-US" smtClean="0">
                <a:solidFill>
                  <a:prstClr val="black">
                    <a:tint val="75000"/>
                  </a:prstClr>
                </a:solidFill>
              </a:rPr>
              <a:pPr>
                <a:defRPr/>
              </a:pPr>
              <a:t>12</a:t>
            </a:fld>
            <a:endParaRPr lang="en-US">
              <a:solidFill>
                <a:prstClr val="black">
                  <a:tint val="75000"/>
                </a:prstClr>
              </a:solidFill>
            </a:endParaRPr>
          </a:p>
        </p:txBody>
      </p:sp>
      <p:sp>
        <p:nvSpPr>
          <p:cNvPr id="5" name="Rectangle 3"/>
          <p:cNvSpPr txBox="1">
            <a:spLocks noChangeArrowheads="1"/>
          </p:cNvSpPr>
          <p:nvPr/>
        </p:nvSpPr>
        <p:spPr bwMode="auto">
          <a:xfrm>
            <a:off x="304800" y="914400"/>
            <a:ext cx="86106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800" b="1">
                <a:solidFill>
                  <a:prstClr val="black"/>
                </a:solidFill>
                <a:latin typeface="Century Gothic" pitchFamily="34" charset="0"/>
                <a:cs typeface="Arial" charset="0"/>
              </a:rPr>
              <a:t>What is the elasticity of demand for Google searches?  </a:t>
            </a:r>
            <a:endParaRPr lang="en-US" sz="2400">
              <a:solidFill>
                <a:prstClr val="black"/>
              </a:solidFill>
              <a:latin typeface="Century Gothic" pitchFamily="34" charset="0"/>
              <a:cs typeface="Arial" charset="0"/>
            </a:endParaRPr>
          </a:p>
          <a:p>
            <a:pPr eaLnBrk="1" hangingPunct="1"/>
            <a:r>
              <a:rPr lang="en-US" sz="2400" b="1">
                <a:solidFill>
                  <a:prstClr val="black"/>
                </a:solidFill>
                <a:latin typeface="Century Gothic" pitchFamily="34" charset="0"/>
                <a:cs typeface="Arial" charset="0"/>
              </a:rPr>
              <a:t>The summary: Google ran an experiment and observed the following:</a:t>
            </a:r>
          </a:p>
          <a:p>
            <a:pPr eaLnBrk="1" hangingPunct="1"/>
            <a:endParaRPr lang="en-US" sz="2800" b="1">
              <a:solidFill>
                <a:prstClr val="black"/>
              </a:solidFill>
              <a:latin typeface="Century Gothic" pitchFamily="34" charset="0"/>
              <a:cs typeface="Arial" charset="0"/>
            </a:endParaRPr>
          </a:p>
          <a:p>
            <a:pPr eaLnBrk="1" hangingPunct="1"/>
            <a:endParaRPr lang="en-US" sz="2800" b="1">
              <a:solidFill>
                <a:prstClr val="black"/>
              </a:solidFill>
              <a:latin typeface="Century Gothic" pitchFamily="34" charset="0"/>
              <a:cs typeface="Arial" charset="0"/>
            </a:endParaRPr>
          </a:p>
          <a:p>
            <a:pPr eaLnBrk="1" hangingPunct="1"/>
            <a:endParaRPr lang="en-US" sz="2800" b="1">
              <a:solidFill>
                <a:prstClr val="black"/>
              </a:solidFill>
              <a:latin typeface="Century Gothic" pitchFamily="34" charset="0"/>
              <a:cs typeface="Arial" charset="0"/>
            </a:endParaRPr>
          </a:p>
          <a:p>
            <a:pPr eaLnBrk="1" hangingPunct="1"/>
            <a:endParaRPr lang="en-US" sz="2800" b="1">
              <a:solidFill>
                <a:prstClr val="black"/>
              </a:solidFill>
              <a:latin typeface="Century Gothic" pitchFamily="34" charset="0"/>
              <a:cs typeface="Arial" charset="0"/>
            </a:endParaRPr>
          </a:p>
          <a:p>
            <a:pPr eaLnBrk="1" hangingPunct="1"/>
            <a:endParaRPr lang="en-US" sz="2800" b="1">
              <a:solidFill>
                <a:prstClr val="black"/>
              </a:solidFill>
              <a:latin typeface="Century Gothic" pitchFamily="34" charset="0"/>
              <a:cs typeface="Arial" charset="0"/>
            </a:endParaRPr>
          </a:p>
          <a:p>
            <a:pPr eaLnBrk="1" hangingPunct="1"/>
            <a:r>
              <a:rPr lang="en-US" sz="2800" b="1">
                <a:solidFill>
                  <a:prstClr val="black"/>
                </a:solidFill>
                <a:latin typeface="Century Gothic" pitchFamily="34" charset="0"/>
                <a:cs typeface="Arial" charset="0"/>
              </a:rPr>
              <a:t>Using “time waiting” as the price, calculate Elasticity of Demand for Google searches.</a:t>
            </a:r>
          </a:p>
          <a:p>
            <a:pPr eaLnBrk="1" hangingPunct="1"/>
            <a:r>
              <a:rPr lang="en-US" sz="2400" b="1">
                <a:solidFill>
                  <a:prstClr val="black"/>
                </a:solidFill>
                <a:latin typeface="Century Gothic" pitchFamily="34" charset="0"/>
                <a:cs typeface="Arial" charset="0"/>
              </a:rPr>
              <a:t>Answer: </a:t>
            </a:r>
          </a:p>
          <a:p>
            <a:pPr eaLnBrk="1" hangingPunct="1"/>
            <a:r>
              <a:rPr lang="en-US" sz="2400" b="1">
                <a:solidFill>
                  <a:prstClr val="black"/>
                </a:solidFill>
                <a:latin typeface="Century Gothic" pitchFamily="34" charset="0"/>
                <a:cs typeface="Arial" charset="0"/>
              </a:rPr>
              <a:t>-20% / ((0.5/0.65)x100) = </a:t>
            </a:r>
            <a:r>
              <a:rPr lang="en-US" sz="2400" b="1">
                <a:solidFill>
                  <a:srgbClr val="FF3300"/>
                </a:solidFill>
                <a:latin typeface="Century Gothic" pitchFamily="34" charset="0"/>
                <a:cs typeface="Arial" charset="0"/>
              </a:rPr>
              <a:t>-0.26</a:t>
            </a:r>
            <a:endParaRPr lang="en-US" sz="2400" b="1">
              <a:solidFill>
                <a:prstClr val="black"/>
              </a:solidFill>
              <a:latin typeface="Century Gothic" pitchFamily="34" charset="0"/>
              <a:cs typeface="Arial" charset="0"/>
            </a:endParaRPr>
          </a:p>
        </p:txBody>
      </p:sp>
      <p:sp>
        <p:nvSpPr>
          <p:cNvPr id="6" name="TextBox 5"/>
          <p:cNvSpPr txBox="1">
            <a:spLocks noChangeArrowheads="1"/>
          </p:cNvSpPr>
          <p:nvPr/>
        </p:nvSpPr>
        <p:spPr bwMode="auto">
          <a:xfrm>
            <a:off x="304800" y="2667000"/>
            <a:ext cx="8610600" cy="1816100"/>
          </a:xfrm>
          <a:prstGeom prst="rect">
            <a:avLst/>
          </a:prstGeom>
          <a:solidFill>
            <a:schemeClr val="accent3">
              <a:lumMod val="60000"/>
              <a:lumOff val="40000"/>
            </a:schemeClr>
          </a:solid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US" sz="2800" b="1" cap="small" dirty="0">
                <a:solidFill>
                  <a:prstClr val="black"/>
                </a:solidFill>
                <a:latin typeface="Century Gothic" pitchFamily="34" charset="0"/>
                <a:cs typeface="Arial" charset="0"/>
              </a:rPr>
              <a:t>The page with 10 results took </a:t>
            </a:r>
            <a:r>
              <a:rPr lang="en-US" sz="2800" b="1" cap="small" dirty="0">
                <a:solidFill>
                  <a:srgbClr val="C00000"/>
                </a:solidFill>
                <a:latin typeface="Century Gothic" pitchFamily="34" charset="0"/>
                <a:cs typeface="Arial" charset="0"/>
              </a:rPr>
              <a:t>.4 seconds to generate. </a:t>
            </a:r>
            <a:r>
              <a:rPr lang="en-US" sz="2800" b="1" cap="small" dirty="0">
                <a:solidFill>
                  <a:prstClr val="black"/>
                </a:solidFill>
                <a:latin typeface="Century Gothic" pitchFamily="34" charset="0"/>
                <a:cs typeface="Arial" charset="0"/>
              </a:rPr>
              <a:t>The page with 30 results took </a:t>
            </a:r>
            <a:r>
              <a:rPr lang="en-US" sz="2800" b="1" cap="small" dirty="0">
                <a:solidFill>
                  <a:srgbClr val="C00000"/>
                </a:solidFill>
                <a:latin typeface="Century Gothic" pitchFamily="34" charset="0"/>
                <a:cs typeface="Arial" charset="0"/>
              </a:rPr>
              <a:t>.9 seconds.</a:t>
            </a:r>
          </a:p>
          <a:p>
            <a:pPr eaLnBrk="1" hangingPunct="1">
              <a:defRPr/>
            </a:pPr>
            <a:r>
              <a:rPr lang="en-US" sz="2800" b="1" cap="small" dirty="0">
                <a:solidFill>
                  <a:srgbClr val="C00000"/>
                </a:solidFill>
                <a:latin typeface="Century Gothic" pitchFamily="34" charset="0"/>
                <a:cs typeface="Arial" charset="0"/>
              </a:rPr>
              <a:t>Half a second delay caused a 20% drop in traffic.</a:t>
            </a:r>
            <a:r>
              <a:rPr lang="en-US" sz="2800" b="1" cap="small" dirty="0">
                <a:solidFill>
                  <a:prstClr val="black"/>
                </a:solidFill>
                <a:latin typeface="Century Gothic" pitchFamily="34" charset="0"/>
                <a:cs typeface="Arial" charset="0"/>
              </a:rPr>
              <a:t> Half a second delay killed user satisfaction.</a:t>
            </a:r>
          </a:p>
        </p:txBody>
      </p:sp>
    </p:spTree>
    <p:extLst>
      <p:ext uri="{BB962C8B-B14F-4D97-AF65-F5344CB8AC3E}">
        <p14:creationId xmlns:p14="http://schemas.microsoft.com/office/powerpoint/2010/main" val="3173557161"/>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childTnLst>
                                </p:cTn>
                              </p:par>
                            </p:childTnLst>
                          </p:cTn>
                        </p:par>
                        <p:par>
                          <p:cTn id="8" fill="hold" nodeType="afterGroup">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xEl>
                                              <p:pRg st="7" end="7"/>
                                            </p:txEl>
                                          </p:spTgt>
                                        </p:tgtEl>
                                        <p:attrNameLst>
                                          <p:attrName>style.visibility</p:attrName>
                                        </p:attrNameLst>
                                      </p:cBhvr>
                                      <p:to>
                                        <p:strVal val="visible"/>
                                      </p:to>
                                    </p:set>
                                    <p:animEffect transition="in" filter="fade">
                                      <p:cBhvr>
                                        <p:cTn id="16" dur="1000"/>
                                        <p:tgtEl>
                                          <p:spTgt spid="5">
                                            <p:txEl>
                                              <p:pRg st="7" end="7"/>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animEffect transition="in" filter="fade">
                                      <p:cBhvr>
                                        <p:cTn id="21" dur="1000"/>
                                        <p:tgtEl>
                                          <p:spTgt spid="5">
                                            <p:txEl>
                                              <p:pRg st="8" end="8"/>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9" end="9"/>
                                            </p:txEl>
                                          </p:spTgt>
                                        </p:tgtEl>
                                        <p:attrNameLst>
                                          <p:attrName>style.visibility</p:attrName>
                                        </p:attrNameLst>
                                      </p:cBhvr>
                                      <p:to>
                                        <p:strVal val="visible"/>
                                      </p:to>
                                    </p:set>
                                    <p:animEffect transition="in" filter="fade">
                                      <p:cBhvr>
                                        <p:cTn id="24" dur="10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457200" y="457200"/>
            <a:ext cx="8229600" cy="5867400"/>
          </a:xfrm>
        </p:spPr>
        <p:txBody>
          <a:bodyPr/>
          <a:lstStyle/>
          <a:p>
            <a:pPr marL="0" indent="0">
              <a:buNone/>
              <a:defRPr/>
            </a:pPr>
            <a:r>
              <a:rPr lang="en-US" sz="2000" b="1" u="sng" dirty="0" smtClean="0"/>
              <a:t>Polar Cases of Perfectly Elastic and Perfectly Inelastic Demand</a:t>
            </a:r>
          </a:p>
          <a:p>
            <a:pPr marL="0" indent="0" eaLnBrk="1" hangingPunct="1">
              <a:buNone/>
              <a:defRPr/>
            </a:pPr>
            <a:endParaRPr lang="en-US" sz="2000" dirty="0" smtClean="0"/>
          </a:p>
          <a:p>
            <a:pPr marL="0" indent="0" eaLnBrk="1" hangingPunct="1">
              <a:buNone/>
              <a:defRPr/>
            </a:pPr>
            <a:endParaRPr lang="en-US" sz="2000" dirty="0" smtClean="0"/>
          </a:p>
          <a:p>
            <a:pPr marL="609600" indent="-609600">
              <a:buFont typeface="Wingdings" pitchFamily="2" charset="2"/>
              <a:buNone/>
            </a:pPr>
            <a:endParaRPr lang="en-US" sz="2000" dirty="0"/>
          </a:p>
        </p:txBody>
      </p:sp>
      <p:sp>
        <p:nvSpPr>
          <p:cNvPr id="4" name="TextBox 3"/>
          <p:cNvSpPr txBox="1"/>
          <p:nvPr/>
        </p:nvSpPr>
        <p:spPr>
          <a:xfrm>
            <a:off x="228600" y="990600"/>
            <a:ext cx="2895600" cy="2831544"/>
          </a:xfrm>
          <a:prstGeom prst="rect">
            <a:avLst/>
          </a:prstGeom>
          <a:noFill/>
        </p:spPr>
        <p:txBody>
          <a:bodyPr wrap="square" rtlCol="0">
            <a:spAutoFit/>
          </a:bodyPr>
          <a:lstStyle/>
          <a:p>
            <a:r>
              <a:rPr lang="en-US" sz="2000" b="1" dirty="0" smtClean="0"/>
              <a:t>Perfectly inelastic demand  </a:t>
            </a:r>
            <a:r>
              <a:rPr lang="en-US" sz="2000" dirty="0" smtClean="0"/>
              <a:t>The case where the </a:t>
            </a:r>
            <a:r>
              <a:rPr lang="en-US" sz="2000" u="sng" dirty="0" smtClean="0"/>
              <a:t>quantity demanded is completely unresponsive to price</a:t>
            </a:r>
            <a:r>
              <a:rPr lang="en-US" sz="2000" dirty="0" smtClean="0"/>
              <a:t>, and the price elasticity of demand equals zero.</a:t>
            </a:r>
          </a:p>
          <a:p>
            <a:endParaRPr lang="en-US" dirty="0"/>
          </a:p>
        </p:txBody>
      </p:sp>
      <p:cxnSp>
        <p:nvCxnSpPr>
          <p:cNvPr id="6" name="Straight Arrow Connector 5"/>
          <p:cNvCxnSpPr/>
          <p:nvPr/>
        </p:nvCxnSpPr>
        <p:spPr bwMode="auto">
          <a:xfrm flipV="1">
            <a:off x="4419600" y="1524000"/>
            <a:ext cx="0" cy="37338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Arrow Connector 7"/>
          <p:cNvCxnSpPr/>
          <p:nvPr/>
        </p:nvCxnSpPr>
        <p:spPr bwMode="auto">
          <a:xfrm>
            <a:off x="4419600" y="5257800"/>
            <a:ext cx="3733800"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Box 8"/>
          <p:cNvSpPr txBox="1"/>
          <p:nvPr/>
        </p:nvSpPr>
        <p:spPr>
          <a:xfrm>
            <a:off x="3962400" y="1295400"/>
            <a:ext cx="338554" cy="369332"/>
          </a:xfrm>
          <a:prstGeom prst="rect">
            <a:avLst/>
          </a:prstGeom>
          <a:noFill/>
        </p:spPr>
        <p:txBody>
          <a:bodyPr wrap="none" rtlCol="0">
            <a:spAutoFit/>
          </a:bodyPr>
          <a:lstStyle/>
          <a:p>
            <a:r>
              <a:rPr lang="en-US" b="1" dirty="0" smtClean="0"/>
              <a:t>P</a:t>
            </a:r>
            <a:endParaRPr lang="en-US" b="1" dirty="0"/>
          </a:p>
        </p:txBody>
      </p:sp>
      <p:sp>
        <p:nvSpPr>
          <p:cNvPr id="10" name="TextBox 9"/>
          <p:cNvSpPr txBox="1"/>
          <p:nvPr/>
        </p:nvSpPr>
        <p:spPr>
          <a:xfrm>
            <a:off x="8229600" y="5486400"/>
            <a:ext cx="364202" cy="369332"/>
          </a:xfrm>
          <a:prstGeom prst="rect">
            <a:avLst/>
          </a:prstGeom>
          <a:noFill/>
        </p:spPr>
        <p:txBody>
          <a:bodyPr wrap="none" rtlCol="0">
            <a:spAutoFit/>
          </a:bodyPr>
          <a:lstStyle/>
          <a:p>
            <a:r>
              <a:rPr lang="en-US" b="1" dirty="0" smtClean="0"/>
              <a:t>Q</a:t>
            </a:r>
            <a:endParaRPr lang="en-US"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457200" y="457200"/>
            <a:ext cx="8229600" cy="5867400"/>
          </a:xfrm>
        </p:spPr>
        <p:txBody>
          <a:bodyPr/>
          <a:lstStyle/>
          <a:p>
            <a:pPr marL="0" indent="0">
              <a:buNone/>
              <a:defRPr/>
            </a:pPr>
            <a:r>
              <a:rPr lang="en-US" sz="2000" b="1" u="sng" dirty="0" smtClean="0"/>
              <a:t>Polar Cases of Perfectly Elastic and Perfectly Inelastic Demand</a:t>
            </a:r>
          </a:p>
          <a:p>
            <a:pPr marL="0" indent="0" eaLnBrk="1" hangingPunct="1">
              <a:buNone/>
              <a:defRPr/>
            </a:pPr>
            <a:endParaRPr lang="en-US" sz="2000" dirty="0" smtClean="0"/>
          </a:p>
          <a:p>
            <a:pPr marL="0" indent="0" eaLnBrk="1" hangingPunct="1">
              <a:buNone/>
              <a:defRPr/>
            </a:pPr>
            <a:endParaRPr lang="en-US" sz="2000" dirty="0" smtClean="0"/>
          </a:p>
          <a:p>
            <a:pPr marL="609600" indent="-609600">
              <a:buFont typeface="Wingdings" pitchFamily="2" charset="2"/>
              <a:buNone/>
            </a:pPr>
            <a:endParaRPr lang="en-US" sz="2000" dirty="0"/>
          </a:p>
        </p:txBody>
      </p:sp>
      <p:sp>
        <p:nvSpPr>
          <p:cNvPr id="4" name="TextBox 3"/>
          <p:cNvSpPr txBox="1"/>
          <p:nvPr/>
        </p:nvSpPr>
        <p:spPr>
          <a:xfrm>
            <a:off x="228600" y="990600"/>
            <a:ext cx="2895600" cy="2523768"/>
          </a:xfrm>
          <a:prstGeom prst="rect">
            <a:avLst/>
          </a:prstGeom>
          <a:noFill/>
        </p:spPr>
        <p:txBody>
          <a:bodyPr wrap="square" rtlCol="0">
            <a:spAutoFit/>
          </a:bodyPr>
          <a:lstStyle/>
          <a:p>
            <a:r>
              <a:rPr lang="en-US" sz="2000" b="1" dirty="0" smtClean="0"/>
              <a:t>Perfectly elastic demand  </a:t>
            </a:r>
            <a:r>
              <a:rPr lang="en-US" sz="2000" dirty="0" smtClean="0"/>
              <a:t>The case where the </a:t>
            </a:r>
            <a:r>
              <a:rPr lang="en-US" sz="2000" u="sng" dirty="0" smtClean="0"/>
              <a:t>quantity demanded is infinitely responsive to price</a:t>
            </a:r>
            <a:r>
              <a:rPr lang="en-US" sz="2000" dirty="0" smtClean="0"/>
              <a:t>, and the price elasticity of demand is infinity.</a:t>
            </a:r>
          </a:p>
          <a:p>
            <a:endParaRPr lang="en-US" dirty="0"/>
          </a:p>
        </p:txBody>
      </p:sp>
      <p:cxnSp>
        <p:nvCxnSpPr>
          <p:cNvPr id="6" name="Straight Arrow Connector 5"/>
          <p:cNvCxnSpPr/>
          <p:nvPr/>
        </p:nvCxnSpPr>
        <p:spPr bwMode="auto">
          <a:xfrm flipV="1">
            <a:off x="4419600" y="1524000"/>
            <a:ext cx="0" cy="37338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Arrow Connector 7"/>
          <p:cNvCxnSpPr/>
          <p:nvPr/>
        </p:nvCxnSpPr>
        <p:spPr bwMode="auto">
          <a:xfrm>
            <a:off x="4419600" y="5257800"/>
            <a:ext cx="3733800"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Box 8"/>
          <p:cNvSpPr txBox="1"/>
          <p:nvPr/>
        </p:nvSpPr>
        <p:spPr>
          <a:xfrm>
            <a:off x="3962400" y="1295400"/>
            <a:ext cx="338554" cy="369332"/>
          </a:xfrm>
          <a:prstGeom prst="rect">
            <a:avLst/>
          </a:prstGeom>
          <a:noFill/>
        </p:spPr>
        <p:txBody>
          <a:bodyPr wrap="none" rtlCol="0">
            <a:spAutoFit/>
          </a:bodyPr>
          <a:lstStyle/>
          <a:p>
            <a:r>
              <a:rPr lang="en-US" b="1" dirty="0" smtClean="0"/>
              <a:t>P</a:t>
            </a:r>
            <a:endParaRPr lang="en-US" b="1" dirty="0"/>
          </a:p>
        </p:txBody>
      </p:sp>
      <p:sp>
        <p:nvSpPr>
          <p:cNvPr id="10" name="TextBox 9"/>
          <p:cNvSpPr txBox="1"/>
          <p:nvPr/>
        </p:nvSpPr>
        <p:spPr>
          <a:xfrm>
            <a:off x="8229600" y="5486400"/>
            <a:ext cx="364202" cy="369332"/>
          </a:xfrm>
          <a:prstGeom prst="rect">
            <a:avLst/>
          </a:prstGeom>
          <a:noFill/>
        </p:spPr>
        <p:txBody>
          <a:bodyPr wrap="none" rtlCol="0">
            <a:spAutoFit/>
          </a:bodyPr>
          <a:lstStyle/>
          <a:p>
            <a:r>
              <a:rPr lang="en-US" b="1" dirty="0" smtClean="0"/>
              <a:t>Q</a:t>
            </a:r>
            <a:endParaRPr lang="en-US"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bwMode="auto">
          <a:xfrm>
            <a:off x="0" y="11113"/>
            <a:ext cx="9144000" cy="903287"/>
          </a:xfrm>
        </p:spPr>
        <p:txBody>
          <a:bodyPr wrap="square" numCol="1" anchorCtr="0" compatLnSpc="1">
            <a:prstTxWarp prst="textNoShape">
              <a:avLst/>
            </a:prstTxWarp>
            <a:normAutofit fontScale="90000"/>
          </a:bodyPr>
          <a:lstStyle/>
          <a:p>
            <a:r>
              <a:rPr lang="en-US" smtClean="0">
                <a:cs typeface="Arial" charset="0"/>
              </a:rPr>
              <a:t>Determinants of </a:t>
            </a:r>
            <a:br>
              <a:rPr lang="en-US" smtClean="0">
                <a:cs typeface="Arial" charset="0"/>
              </a:rPr>
            </a:br>
            <a:r>
              <a:rPr lang="en-US" smtClean="0">
                <a:cs typeface="Arial" charset="0"/>
              </a:rPr>
              <a:t>Elasticity of Demand</a:t>
            </a:r>
          </a:p>
        </p:txBody>
      </p:sp>
      <p:sp>
        <p:nvSpPr>
          <p:cNvPr id="142339" name="Content Placeholder 2"/>
          <p:cNvSpPr>
            <a:spLocks noGrp="1"/>
          </p:cNvSpPr>
          <p:nvPr>
            <p:ph idx="1"/>
          </p:nvPr>
        </p:nvSpPr>
        <p:spPr/>
        <p:txBody>
          <a:bodyPr/>
          <a:lstStyle/>
          <a:p>
            <a:r>
              <a:rPr lang="en-US" smtClean="0"/>
              <a:t> </a:t>
            </a:r>
          </a:p>
        </p:txBody>
      </p:sp>
      <p:sp>
        <p:nvSpPr>
          <p:cNvPr id="7" name="Slide Number Placeholder 6"/>
          <p:cNvSpPr>
            <a:spLocks noGrp="1"/>
          </p:cNvSpPr>
          <p:nvPr>
            <p:ph type="sldNum" sz="quarter" idx="11"/>
          </p:nvPr>
        </p:nvSpPr>
        <p:spPr/>
        <p:txBody>
          <a:bodyPr/>
          <a:lstStyle/>
          <a:p>
            <a:pPr>
              <a:defRPr/>
            </a:pPr>
            <a:fld id="{E670DE86-ED2B-40A7-827A-5A363BE603BB}" type="slidenum">
              <a:rPr lang="en-US">
                <a:solidFill>
                  <a:prstClr val="black">
                    <a:tint val="75000"/>
                  </a:prstClr>
                </a:solidFill>
              </a:rPr>
              <a:pPr>
                <a:defRPr/>
              </a:pPr>
              <a:t>15</a:t>
            </a:fld>
            <a:endParaRPr lang="en-US">
              <a:solidFill>
                <a:prstClr val="black">
                  <a:tint val="75000"/>
                </a:prstClr>
              </a:solidFill>
            </a:endParaRPr>
          </a:p>
        </p:txBody>
      </p:sp>
      <p:graphicFrame>
        <p:nvGraphicFramePr>
          <p:cNvPr id="4" name="Content Placeholder 4"/>
          <p:cNvGraphicFramePr>
            <a:graphicFrameLocks/>
          </p:cNvGraphicFramePr>
          <p:nvPr/>
        </p:nvGraphicFramePr>
        <p:xfrm>
          <a:off x="228600" y="2667000"/>
          <a:ext cx="8229600" cy="1854201"/>
        </p:xfrm>
        <a:graphic>
          <a:graphicData uri="http://schemas.openxmlformats.org/drawingml/2006/table">
            <a:tbl>
              <a:tblPr/>
              <a:tblGrid>
                <a:gridCol w="4114800"/>
                <a:gridCol w="4114800"/>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entury Gothic" pitchFamily="34" charset="0"/>
                          <a:cs typeface="Arial" pitchFamily="34" charset="0"/>
                        </a:rPr>
                        <a:t>Less Elastic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entury Gothic" pitchFamily="34" charset="0"/>
                          <a:cs typeface="Arial" pitchFamily="34" charset="0"/>
                        </a:rPr>
                        <a:t>More Elastic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r>
              <a:tr h="3698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Century Gothic" pitchFamily="34" charset="0"/>
                          <a:cs typeface="Arial" pitchFamily="34" charset="0"/>
                        </a:rPr>
                        <a:t>Fewer Substitutes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Century Gothic" pitchFamily="34" charset="0"/>
                          <a:cs typeface="Arial" pitchFamily="34" charset="0"/>
                        </a:rPr>
                        <a:t>More Substitutes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FF99"/>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Century Gothic" pitchFamily="34" charset="0"/>
                          <a:cs typeface="Arial" pitchFamily="34" charset="0"/>
                        </a:rPr>
                        <a:t>Short Run (less time)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Century Gothic" pitchFamily="34" charset="0"/>
                          <a:cs typeface="Arial" pitchFamily="34" charset="0"/>
                        </a:rPr>
                        <a:t>Long Run (more time)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FF99"/>
                    </a:solidFill>
                  </a:tcPr>
                </a:tc>
              </a:tr>
              <a:tr h="3698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Century Gothic" pitchFamily="34" charset="0"/>
                          <a:cs typeface="Arial" pitchFamily="34" charset="0"/>
                        </a:rPr>
                        <a:t>Necessities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Century Gothic" pitchFamily="34" charset="0"/>
                          <a:cs typeface="Arial" pitchFamily="34" charset="0"/>
                        </a:rPr>
                        <a:t>Luxuries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FF99"/>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Century Gothic" pitchFamily="34" charset="0"/>
                          <a:cs typeface="Arial" pitchFamily="34" charset="0"/>
                        </a:rPr>
                        <a:t>Small Part of Budget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Century Gothic" pitchFamily="34" charset="0"/>
                          <a:cs typeface="Arial" pitchFamily="34" charset="0"/>
                        </a:rPr>
                        <a:t>Large Part of Budget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FF99"/>
                    </a:solidFill>
                  </a:tcPr>
                </a:tc>
              </a:tr>
            </a:tbl>
          </a:graphicData>
        </a:graphic>
      </p:graphicFrame>
      <p:sp>
        <p:nvSpPr>
          <p:cNvPr id="5" name="TextBox 4"/>
          <p:cNvSpPr txBox="1">
            <a:spLocks noChangeArrowheads="1"/>
          </p:cNvSpPr>
          <p:nvPr/>
        </p:nvSpPr>
        <p:spPr bwMode="auto">
          <a:xfrm>
            <a:off x="0" y="1676400"/>
            <a:ext cx="9144000" cy="46196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a:solidFill>
                  <a:prstClr val="black"/>
                </a:solidFill>
                <a:latin typeface="Century Gothic" pitchFamily="34" charset="0"/>
                <a:cs typeface="Arial" charset="0"/>
              </a:rPr>
              <a:t>Summary of Determinants of Elasticity of Demand</a:t>
            </a:r>
          </a:p>
        </p:txBody>
      </p:sp>
      <p:grpSp>
        <p:nvGrpSpPr>
          <p:cNvPr id="2" name="Group 8"/>
          <p:cNvGrpSpPr>
            <a:grpSpLocks/>
          </p:cNvGrpSpPr>
          <p:nvPr/>
        </p:nvGrpSpPr>
        <p:grpSpPr bwMode="auto">
          <a:xfrm>
            <a:off x="1295400" y="4516438"/>
            <a:ext cx="2133600" cy="1884362"/>
            <a:chOff x="6705600" y="3810000"/>
            <a:chExt cx="2286000" cy="2057400"/>
          </a:xfrm>
        </p:grpSpPr>
        <p:pic>
          <p:nvPicPr>
            <p:cNvPr id="10" name="Picture 9" descr="rubber band.jpg"/>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6781800" y="3886200"/>
              <a:ext cx="2133600" cy="1905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1" name="&quot;No&quot; Symbol 10"/>
            <p:cNvSpPr/>
            <p:nvPr/>
          </p:nvSpPr>
          <p:spPr>
            <a:xfrm>
              <a:off x="6705600" y="3810000"/>
              <a:ext cx="2286000" cy="2057400"/>
            </a:xfrm>
            <a:prstGeom prst="noSmoking">
              <a:avLst>
                <a:gd name="adj" fmla="val 6111"/>
              </a:avLst>
            </a:prstGeom>
            <a:solidFill>
              <a:srgbClr val="FF0000"/>
            </a:solidFill>
            <a:ln w="31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black"/>
                </a:solidFill>
              </a:endParaRPr>
            </a:p>
          </p:txBody>
        </p:sp>
      </p:grpSp>
      <p:pic>
        <p:nvPicPr>
          <p:cNvPr id="12" name="Picture 11" descr="rubber band.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4519613"/>
            <a:ext cx="2133600" cy="170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36085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457200" y="914400"/>
            <a:ext cx="8382000" cy="5562600"/>
          </a:xfrm>
        </p:spPr>
        <p:txBody>
          <a:bodyPr/>
          <a:lstStyle/>
          <a:p>
            <a:pPr>
              <a:buNone/>
            </a:pPr>
            <a:r>
              <a:rPr lang="en-US" sz="2000" b="1" u="sng" dirty="0" smtClean="0"/>
              <a:t>Availability of Close Substitutes</a:t>
            </a:r>
          </a:p>
          <a:p>
            <a:pPr>
              <a:spcBef>
                <a:spcPct val="50000"/>
              </a:spcBef>
              <a:spcAft>
                <a:spcPct val="50000"/>
              </a:spcAft>
              <a:buNone/>
            </a:pPr>
            <a:r>
              <a:rPr lang="en-US" sz="2000" dirty="0" smtClean="0"/>
              <a:t>The availability of substitutes is important because how consumers react to a change in the price of a product depends on what alternatives they have. </a:t>
            </a:r>
          </a:p>
          <a:p>
            <a:pPr>
              <a:spcBef>
                <a:spcPct val="50000"/>
              </a:spcBef>
              <a:spcAft>
                <a:spcPct val="50000"/>
              </a:spcAft>
              <a:buNone/>
            </a:pPr>
            <a:r>
              <a:rPr lang="en-US" sz="2000" dirty="0" smtClean="0"/>
              <a:t>In general, </a:t>
            </a:r>
            <a:r>
              <a:rPr lang="en-US" sz="2000" i="1" dirty="0" smtClean="0"/>
              <a:t>if a product has more substitutes available, it will have ________ elastic demand. If a product has fewer substitutes available, it will have ______ elastic demand.</a:t>
            </a:r>
          </a:p>
          <a:p>
            <a:pPr>
              <a:buNone/>
            </a:pPr>
            <a:endParaRPr lang="en-US" sz="2000" dirty="0" smtClean="0"/>
          </a:p>
          <a:p>
            <a:pPr>
              <a:buNone/>
            </a:pPr>
            <a:r>
              <a:rPr lang="en-US" sz="2000" b="1" u="sng" dirty="0" smtClean="0"/>
              <a:t>Passage of Time</a:t>
            </a:r>
          </a:p>
          <a:p>
            <a:pPr>
              <a:spcBef>
                <a:spcPct val="50000"/>
              </a:spcBef>
              <a:spcAft>
                <a:spcPct val="50000"/>
              </a:spcAft>
              <a:buNone/>
            </a:pPr>
            <a:r>
              <a:rPr lang="en-US" sz="2000" dirty="0" smtClean="0"/>
              <a:t>It usually takes consumers some time to adjust their buying habits when prices change.</a:t>
            </a:r>
          </a:p>
          <a:p>
            <a:pPr>
              <a:spcBef>
                <a:spcPct val="50000"/>
              </a:spcBef>
              <a:spcAft>
                <a:spcPct val="50000"/>
              </a:spcAft>
              <a:buNone/>
            </a:pPr>
            <a:r>
              <a:rPr lang="en-US" sz="2000" i="1" dirty="0" smtClean="0"/>
              <a:t>The more time that passes, the _______ elastic the demand for a product becomes.</a:t>
            </a:r>
          </a:p>
          <a:p>
            <a:pPr>
              <a:buNone/>
            </a:pPr>
            <a:endParaRPr lang="en-US" sz="2000" dirty="0" smtClean="0"/>
          </a:p>
          <a:p>
            <a:pPr marL="0" indent="0" eaLnBrk="1" hangingPunct="1">
              <a:buNone/>
              <a:defRPr/>
            </a:pPr>
            <a:endParaRPr lang="en-US" sz="2000" dirty="0" smtClean="0"/>
          </a:p>
          <a:p>
            <a:pPr marL="0" indent="0" eaLnBrk="1" hangingPunct="1">
              <a:buNone/>
              <a:defRPr/>
            </a:pPr>
            <a:endParaRPr lang="en-US" sz="2000" dirty="0"/>
          </a:p>
          <a:p>
            <a:pPr marL="609600" indent="-609600">
              <a:buFont typeface="Wingdings" pitchFamily="2" charset="2"/>
              <a:buNone/>
            </a:pPr>
            <a:endParaRPr lang="en-US" sz="2000" dirty="0"/>
          </a:p>
        </p:txBody>
      </p:sp>
      <p:sp>
        <p:nvSpPr>
          <p:cNvPr id="3" name="TextBox 2"/>
          <p:cNvSpPr txBox="1"/>
          <p:nvPr/>
        </p:nvSpPr>
        <p:spPr>
          <a:xfrm>
            <a:off x="1828800" y="457200"/>
            <a:ext cx="5423280" cy="400110"/>
          </a:xfrm>
          <a:prstGeom prst="rect">
            <a:avLst/>
          </a:prstGeom>
          <a:noFill/>
        </p:spPr>
        <p:txBody>
          <a:bodyPr wrap="none" rtlCol="0">
            <a:spAutoFit/>
          </a:bodyPr>
          <a:lstStyle/>
          <a:p>
            <a:r>
              <a:rPr lang="en-US" sz="2000" b="1" dirty="0" smtClean="0">
                <a:solidFill>
                  <a:srgbClr val="0000FF"/>
                </a:solidFill>
              </a:rPr>
              <a:t>Determinants of Price Elasticity of Demand</a:t>
            </a:r>
            <a:endParaRPr lang="en-US" sz="2000" b="1" dirty="0">
              <a:solidFill>
                <a:srgbClr val="0000FF"/>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eaLnBrk="1" hangingPunct="1">
              <a:defRPr/>
            </a:pPr>
            <a:endParaRPr lang="en-US" dirty="0"/>
          </a:p>
        </p:txBody>
      </p:sp>
      <p:pic>
        <p:nvPicPr>
          <p:cNvPr id="136195" name="Content Placeholder 5" descr="file000462894090.jp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304800" y="2133600"/>
            <a:ext cx="2682875" cy="3571875"/>
          </a:xfrm>
        </p:spPr>
      </p:pic>
      <p:sp>
        <p:nvSpPr>
          <p:cNvPr id="4" name="Content Placeholder 3"/>
          <p:cNvSpPr>
            <a:spLocks noGrp="1"/>
          </p:cNvSpPr>
          <p:nvPr>
            <p:ph sz="half" idx="4294967295"/>
          </p:nvPr>
        </p:nvSpPr>
        <p:spPr>
          <a:xfrm>
            <a:off x="3276600" y="1752600"/>
            <a:ext cx="5867400" cy="4373563"/>
          </a:xfrm>
        </p:spPr>
        <p:txBody>
          <a:bodyPr>
            <a:noAutofit/>
          </a:bodyPr>
          <a:lstStyle/>
          <a:p>
            <a:pPr marL="0" indent="0" eaLnBrk="1" hangingPunct="1">
              <a:buFont typeface="Arial" pitchFamily="34" charset="0"/>
              <a:buNone/>
              <a:defRPr/>
            </a:pPr>
            <a:r>
              <a:rPr lang="en-US" sz="2800" dirty="0" smtClean="0"/>
              <a:t>When the patent expires on a brand-name drug and 5 generic drugs come on the market, what happens to elasticity of demand for the brand-name drug?</a:t>
            </a:r>
          </a:p>
          <a:p>
            <a:pPr marL="0" indent="0" eaLnBrk="1" hangingPunct="1">
              <a:buFont typeface="Calibri" pitchFamily="34" charset="0"/>
              <a:buAutoNum type="alphaLcParenR"/>
              <a:defRPr/>
            </a:pPr>
            <a:r>
              <a:rPr lang="en-US" sz="3600" dirty="0" smtClean="0"/>
              <a:t> It rises</a:t>
            </a:r>
          </a:p>
          <a:p>
            <a:pPr marL="0" indent="0" eaLnBrk="1" hangingPunct="1">
              <a:buFont typeface="Calibri" pitchFamily="34" charset="0"/>
              <a:buAutoNum type="alphaLcParenR"/>
              <a:defRPr/>
            </a:pPr>
            <a:r>
              <a:rPr lang="en-US" sz="3600" dirty="0" smtClean="0"/>
              <a:t> It falls</a:t>
            </a:r>
          </a:p>
          <a:p>
            <a:pPr marL="0" indent="0" eaLnBrk="1" hangingPunct="1">
              <a:buFont typeface="Arial" pitchFamily="34" charset="0"/>
              <a:buNone/>
              <a:defRPr/>
            </a:pPr>
            <a:r>
              <a:rPr lang="en-US" sz="3600" dirty="0" smtClean="0"/>
              <a:t>	 </a:t>
            </a:r>
          </a:p>
        </p:txBody>
      </p:sp>
      <p:sp>
        <p:nvSpPr>
          <p:cNvPr id="5" name="Right Arrow 4">
            <a:hlinkClick r:id="rId4" action="ppaction://hlinksldjump"/>
          </p:cNvPr>
          <p:cNvSpPr/>
          <p:nvPr/>
        </p:nvSpPr>
        <p:spPr>
          <a:xfrm>
            <a:off x="7620000" y="5818188"/>
            <a:ext cx="1524000" cy="1039812"/>
          </a:xfrm>
          <a:prstGeom prst="rightArrow">
            <a:avLst/>
          </a:prstGeom>
          <a:solidFill>
            <a:schemeClr val="accent1">
              <a:lumMod val="20000"/>
              <a:lumOff val="80000"/>
            </a:schemeClr>
          </a:solidFill>
          <a:ln>
            <a:noFill/>
          </a:ln>
        </p:spPr>
        <p:txBody>
          <a:bodyPr>
            <a:spAutoFit/>
          </a:bodyPr>
          <a:lstStyle/>
          <a:p>
            <a:pPr algn="ctr" eaLnBrk="1" fontAlgn="auto" hangingPunct="1">
              <a:spcBef>
                <a:spcPts val="0"/>
              </a:spcBef>
              <a:spcAft>
                <a:spcPts val="0"/>
              </a:spcAft>
              <a:defRPr/>
            </a:pPr>
            <a:r>
              <a:rPr lang="en-US" sz="1400" b="1" spc="60" dirty="0">
                <a:ln w="9000" cmpd="sng">
                  <a:noFill/>
                  <a:prstDash val="solid"/>
                </a:ln>
                <a:solidFill>
                  <a:srgbClr val="F79646">
                    <a:lumMod val="75000"/>
                  </a:srgbClr>
                </a:solidFill>
                <a:effectLst>
                  <a:outerShdw blurRad="38100" dist="38100" dir="2700000" algn="tl">
                    <a:srgbClr val="000000">
                      <a:alpha val="43137"/>
                    </a:srgbClr>
                  </a:outerShdw>
                  <a:reflection blurRad="12700" stA="28000" endPos="45000" dist="1000" dir="5400000" sy="-100000" algn="bl" rotWithShape="0"/>
                </a:effectLst>
                <a:latin typeface="Century Gothic" pitchFamily="34" charset="0"/>
                <a:cs typeface="Courier New" pitchFamily="49" charset="0"/>
              </a:rPr>
              <a:t>To next </a:t>
            </a:r>
          </a:p>
          <a:p>
            <a:pPr algn="ctr" eaLnBrk="1" fontAlgn="auto" hangingPunct="1">
              <a:spcBef>
                <a:spcPts val="0"/>
              </a:spcBef>
              <a:spcAft>
                <a:spcPts val="0"/>
              </a:spcAft>
              <a:defRPr/>
            </a:pPr>
            <a:r>
              <a:rPr lang="en-US" sz="1400" b="1" spc="60" dirty="0">
                <a:ln w="9000" cmpd="sng">
                  <a:noFill/>
                  <a:prstDash val="solid"/>
                </a:ln>
                <a:solidFill>
                  <a:srgbClr val="F79646">
                    <a:lumMod val="75000"/>
                  </a:srgbClr>
                </a:solidFill>
                <a:effectLst>
                  <a:outerShdw blurRad="38100" dist="38100" dir="2700000" algn="tl">
                    <a:srgbClr val="000000">
                      <a:alpha val="43137"/>
                    </a:srgbClr>
                  </a:outerShdw>
                  <a:reflection blurRad="12700" stA="28000" endPos="45000" dist="1000" dir="5400000" sy="-100000" algn="bl" rotWithShape="0"/>
                </a:effectLst>
                <a:latin typeface="Century Gothic" pitchFamily="34" charset="0"/>
                <a:cs typeface="Courier New" pitchFamily="49" charset="0"/>
              </a:rPr>
              <a:t>Try it! </a:t>
            </a:r>
          </a:p>
        </p:txBody>
      </p:sp>
    </p:spTree>
    <p:extLst>
      <p:ext uri="{BB962C8B-B14F-4D97-AF65-F5344CB8AC3E}">
        <p14:creationId xmlns:p14="http://schemas.microsoft.com/office/powerpoint/2010/main" val="3100767449"/>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9" presetClass="emph" presetSubtype="0" fill="hold" nodeType="clickEffect">
                                  <p:stCondLst>
                                    <p:cond delay="0"/>
                                  </p:stCondLst>
                                  <p:childTnLst>
                                    <p:animClr clrSpc="rgb" dir="cw">
                                      <p:cBhvr override="childStyle">
                                        <p:cTn id="6" dur="500" fill="hold"/>
                                        <p:tgtEl>
                                          <p:spTgt spid="4">
                                            <p:txEl>
                                              <p:pRg st="1" end="1"/>
                                            </p:txEl>
                                          </p:spTgt>
                                        </p:tgtEl>
                                        <p:attrNameLst>
                                          <p:attrName>style.color</p:attrName>
                                        </p:attrNameLst>
                                      </p:cBhvr>
                                      <p:to>
                                        <a:srgbClr val="00B0F0"/>
                                      </p:to>
                                    </p:animClr>
                                    <p:animClr clrSpc="rgb" dir="cw">
                                      <p:cBhvr>
                                        <p:cTn id="7" dur="500" fill="hold"/>
                                        <p:tgtEl>
                                          <p:spTgt spid="4">
                                            <p:txEl>
                                              <p:pRg st="1" end="1"/>
                                            </p:txEl>
                                          </p:spTgt>
                                        </p:tgtEl>
                                        <p:attrNameLst>
                                          <p:attrName>fillcolor</p:attrName>
                                        </p:attrNameLst>
                                      </p:cBhvr>
                                      <p:to>
                                        <a:srgbClr val="00B0F0"/>
                                      </p:to>
                                    </p:animClr>
                                    <p:set>
                                      <p:cBhvr>
                                        <p:cTn id="8" dur="500" fill="hold"/>
                                        <p:tgtEl>
                                          <p:spTgt spid="4">
                                            <p:txEl>
                                              <p:pRg st="1" end="1"/>
                                            </p:txEl>
                                          </p:spTgt>
                                        </p:tgtEl>
                                        <p:attrNameLst>
                                          <p:attrName>fill.type</p:attrName>
                                        </p:attrNameLst>
                                      </p:cBhvr>
                                      <p:to>
                                        <p:strVal val="solid"/>
                                      </p:to>
                                    </p:set>
                                    <p:set>
                                      <p:cBhvr>
                                        <p:cTn id="9" dur="500" fill="hold"/>
                                        <p:tgtEl>
                                          <p:spTgt spid="4">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457200" y="914400"/>
            <a:ext cx="8534400" cy="5562600"/>
          </a:xfrm>
        </p:spPr>
        <p:txBody>
          <a:bodyPr/>
          <a:lstStyle/>
          <a:p>
            <a:pPr>
              <a:buNone/>
            </a:pPr>
            <a:r>
              <a:rPr lang="en-US" sz="2000" b="1" u="sng" dirty="0" smtClean="0"/>
              <a:t>Luxuries versus Necessities</a:t>
            </a:r>
          </a:p>
          <a:p>
            <a:pPr>
              <a:buNone/>
            </a:pPr>
            <a:r>
              <a:rPr lang="en-US" sz="2000" i="1" dirty="0" smtClean="0"/>
              <a:t>The demand curve for a luxury is ________ elastic than the demand curve for a necessity.</a:t>
            </a:r>
          </a:p>
          <a:p>
            <a:pPr>
              <a:buNone/>
            </a:pPr>
            <a:endParaRPr lang="en-US" sz="2000" i="1" dirty="0" smtClean="0"/>
          </a:p>
          <a:p>
            <a:pPr>
              <a:buNone/>
            </a:pPr>
            <a:endParaRPr lang="en-US" sz="2000" i="1" dirty="0" smtClean="0"/>
          </a:p>
          <a:p>
            <a:pPr>
              <a:buNone/>
            </a:pPr>
            <a:endParaRPr lang="en-US" sz="2000" i="1" dirty="0" smtClean="0"/>
          </a:p>
          <a:p>
            <a:pPr marL="0" indent="0">
              <a:buNone/>
              <a:defRPr/>
            </a:pPr>
            <a:r>
              <a:rPr lang="en-US" sz="2000" b="1" u="sng" dirty="0" smtClean="0"/>
              <a:t>Share of a Good in a Consumer’s Budget</a:t>
            </a:r>
          </a:p>
          <a:p>
            <a:pPr>
              <a:spcBef>
                <a:spcPct val="50000"/>
              </a:spcBef>
              <a:spcAft>
                <a:spcPct val="50000"/>
              </a:spcAft>
              <a:buNone/>
            </a:pPr>
            <a:r>
              <a:rPr lang="en-US" sz="2000" dirty="0" smtClean="0"/>
              <a:t>Goods that take only a small fraction of a consumer’s budget tend to have less elastic demand than goods that take a large fraction.</a:t>
            </a:r>
          </a:p>
          <a:p>
            <a:pPr>
              <a:spcBef>
                <a:spcPct val="50000"/>
              </a:spcBef>
              <a:spcAft>
                <a:spcPct val="50000"/>
              </a:spcAft>
              <a:buNone/>
            </a:pPr>
            <a:r>
              <a:rPr lang="en-US" sz="2000" dirty="0" smtClean="0"/>
              <a:t>In general, </a:t>
            </a:r>
            <a:r>
              <a:rPr lang="en-US" sz="2000" i="1" dirty="0" smtClean="0"/>
              <a:t>the demand for a good will be _______ elastic the larger the share of the good in the average consumer’s budget.</a:t>
            </a:r>
          </a:p>
          <a:p>
            <a:pPr>
              <a:buNone/>
            </a:pPr>
            <a:endParaRPr lang="en-US" sz="2000" i="1" dirty="0" smtClean="0"/>
          </a:p>
          <a:p>
            <a:pPr>
              <a:buNone/>
            </a:pPr>
            <a:endParaRPr lang="en-US" sz="2000" i="1" dirty="0" smtClean="0"/>
          </a:p>
          <a:p>
            <a:pPr>
              <a:buNone/>
            </a:pPr>
            <a:endParaRPr lang="en-US" sz="2000" i="1" dirty="0" smtClean="0"/>
          </a:p>
          <a:p>
            <a:pPr>
              <a:buNone/>
            </a:pPr>
            <a:endParaRPr lang="en-US" sz="2000" i="1" dirty="0" smtClean="0"/>
          </a:p>
          <a:p>
            <a:pPr>
              <a:buNone/>
            </a:pPr>
            <a:endParaRPr lang="en-US" sz="2000" dirty="0" smtClean="0"/>
          </a:p>
          <a:p>
            <a:pPr marL="0" indent="0" eaLnBrk="1" hangingPunct="1">
              <a:buNone/>
              <a:defRPr/>
            </a:pPr>
            <a:endParaRPr lang="en-US" sz="2000" dirty="0" smtClean="0"/>
          </a:p>
          <a:p>
            <a:pPr marL="0" indent="0" eaLnBrk="1" hangingPunct="1">
              <a:buNone/>
              <a:defRPr/>
            </a:pPr>
            <a:endParaRPr lang="en-US" sz="2000" dirty="0"/>
          </a:p>
          <a:p>
            <a:pPr marL="609600" indent="-609600">
              <a:buFont typeface="Wingdings" pitchFamily="2" charset="2"/>
              <a:buNone/>
            </a:pPr>
            <a:endParaRPr lang="en-US" sz="2000" dirty="0"/>
          </a:p>
        </p:txBody>
      </p:sp>
      <p:sp>
        <p:nvSpPr>
          <p:cNvPr id="3" name="TextBox 2"/>
          <p:cNvSpPr txBox="1"/>
          <p:nvPr/>
        </p:nvSpPr>
        <p:spPr>
          <a:xfrm>
            <a:off x="1828800" y="457200"/>
            <a:ext cx="5423280" cy="400110"/>
          </a:xfrm>
          <a:prstGeom prst="rect">
            <a:avLst/>
          </a:prstGeom>
          <a:noFill/>
        </p:spPr>
        <p:txBody>
          <a:bodyPr wrap="none" rtlCol="0">
            <a:spAutoFit/>
          </a:bodyPr>
          <a:lstStyle/>
          <a:p>
            <a:r>
              <a:rPr lang="en-US" sz="2000" b="1" dirty="0" smtClean="0">
                <a:solidFill>
                  <a:srgbClr val="0000FF"/>
                </a:solidFill>
              </a:rPr>
              <a:t>Determinants of Price Elasticity of Demand</a:t>
            </a:r>
            <a:endParaRPr lang="en-US" sz="2000" b="1" dirty="0">
              <a:solidFill>
                <a:srgbClr val="0000FF"/>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457200" y="838200"/>
            <a:ext cx="8382000" cy="5638800"/>
          </a:xfrm>
        </p:spPr>
        <p:txBody>
          <a:bodyPr/>
          <a:lstStyle/>
          <a:p>
            <a:pPr>
              <a:buNone/>
            </a:pPr>
            <a:r>
              <a:rPr lang="en-US" sz="2000" b="1" u="sng" dirty="0" smtClean="0"/>
              <a:t>Definition of the Market</a:t>
            </a:r>
          </a:p>
          <a:p>
            <a:pPr>
              <a:spcBef>
                <a:spcPct val="50000"/>
              </a:spcBef>
              <a:spcAft>
                <a:spcPct val="50000"/>
              </a:spcAft>
              <a:buNone/>
            </a:pPr>
            <a:r>
              <a:rPr lang="en-US" sz="2000" dirty="0" smtClean="0"/>
              <a:t>How broadly or narrowly is the market defined?</a:t>
            </a:r>
          </a:p>
          <a:p>
            <a:pPr>
              <a:spcBef>
                <a:spcPct val="50000"/>
              </a:spcBef>
              <a:spcAft>
                <a:spcPct val="50000"/>
              </a:spcAft>
              <a:buNone/>
            </a:pPr>
            <a:r>
              <a:rPr lang="en-US" sz="2000" dirty="0" smtClean="0"/>
              <a:t>In a narrowly defined market, consumers have ______ substitutes available.</a:t>
            </a:r>
          </a:p>
          <a:p>
            <a:pPr>
              <a:spcBef>
                <a:spcPct val="50000"/>
              </a:spcBef>
              <a:spcAft>
                <a:spcPct val="50000"/>
              </a:spcAft>
              <a:buNone/>
            </a:pPr>
            <a:r>
              <a:rPr lang="en-US" sz="2000" i="1" dirty="0" smtClean="0"/>
              <a:t>The more narrowly we define a market, the _____ elastic demand will be. </a:t>
            </a:r>
          </a:p>
          <a:p>
            <a:pPr>
              <a:buNone/>
            </a:pPr>
            <a:endParaRPr lang="en-US" sz="2000" b="1" u="sng" dirty="0" smtClean="0"/>
          </a:p>
          <a:p>
            <a:pPr marL="0" indent="0" eaLnBrk="1" hangingPunct="1">
              <a:buNone/>
              <a:defRPr/>
            </a:pPr>
            <a:endParaRPr lang="en-US" sz="2000" dirty="0"/>
          </a:p>
          <a:p>
            <a:pPr marL="609600" indent="-609600">
              <a:buFont typeface="Wingdings" pitchFamily="2" charset="2"/>
              <a:buNone/>
            </a:pPr>
            <a:endParaRPr lang="en-US" sz="2000" dirty="0"/>
          </a:p>
        </p:txBody>
      </p:sp>
      <p:sp>
        <p:nvSpPr>
          <p:cNvPr id="3" name="TextBox 2"/>
          <p:cNvSpPr txBox="1"/>
          <p:nvPr/>
        </p:nvSpPr>
        <p:spPr>
          <a:xfrm>
            <a:off x="1828800" y="457200"/>
            <a:ext cx="5423280" cy="400110"/>
          </a:xfrm>
          <a:prstGeom prst="rect">
            <a:avLst/>
          </a:prstGeom>
          <a:noFill/>
        </p:spPr>
        <p:txBody>
          <a:bodyPr wrap="none" rtlCol="0">
            <a:spAutoFit/>
          </a:bodyPr>
          <a:lstStyle/>
          <a:p>
            <a:r>
              <a:rPr lang="en-US" sz="2000" b="1" dirty="0" smtClean="0">
                <a:solidFill>
                  <a:srgbClr val="0000FF"/>
                </a:solidFill>
              </a:rPr>
              <a:t>Determinants of Price Elasticity of Demand</a:t>
            </a:r>
            <a:endParaRPr lang="en-US" sz="2000" b="1" dirty="0">
              <a:solidFill>
                <a:srgbClr val="0000FF"/>
              </a:solidFill>
            </a:endParaRPr>
          </a:p>
        </p:txBody>
      </p:sp>
      <p:graphicFrame>
        <p:nvGraphicFramePr>
          <p:cNvPr id="10" name="Group 67"/>
          <p:cNvGraphicFramePr>
            <a:graphicFrameLocks/>
          </p:cNvGraphicFramePr>
          <p:nvPr/>
        </p:nvGraphicFramePr>
        <p:xfrm>
          <a:off x="1828800" y="3810000"/>
          <a:ext cx="5410200" cy="2514601"/>
        </p:xfrm>
        <a:graphic>
          <a:graphicData uri="http://schemas.openxmlformats.org/drawingml/2006/table">
            <a:tbl>
              <a:tblPr/>
              <a:tblGrid>
                <a:gridCol w="2805658"/>
                <a:gridCol w="2604542"/>
              </a:tblGrid>
              <a:tr h="71845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smtClean="0">
                        <a:ln>
                          <a:noFill/>
                        </a:ln>
                        <a:solidFill>
                          <a:srgbClr val="0064B3"/>
                        </a:solidFill>
                        <a:effectLst/>
                        <a:latin typeface="Arial"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64B3"/>
                          </a:solidFill>
                          <a:effectLst/>
                          <a:latin typeface="Arial" charset="0"/>
                        </a:rPr>
                        <a:t>CEREAL</a:t>
                      </a:r>
                    </a:p>
                  </a:txBody>
                  <a:tcPr marL="0" marR="0" horzOverflow="overflow">
                    <a:lnL cap="flat">
                      <a:noFill/>
                    </a:lnL>
                    <a:lnR>
                      <a:noFill/>
                    </a:lnR>
                    <a:lnT cap="flat">
                      <a:noFill/>
                    </a:lnT>
                    <a:lnB w="28575" cap="flat" cmpd="sng" algn="ctr">
                      <a:solidFill>
                        <a:srgbClr val="CCCC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64B3"/>
                          </a:solidFill>
                          <a:effectLst/>
                          <a:latin typeface="Arial" charset="0"/>
                        </a:rPr>
                        <a:t>PRICE ELASTICITY</a:t>
                      </a:r>
                      <a:br>
                        <a:rPr kumimoji="0" lang="en-US" sz="1800" b="1" i="0" u="none" strike="noStrike" cap="none" normalizeH="0" baseline="0" dirty="0" smtClean="0">
                          <a:ln>
                            <a:noFill/>
                          </a:ln>
                          <a:solidFill>
                            <a:srgbClr val="0064B3"/>
                          </a:solidFill>
                          <a:effectLst/>
                          <a:latin typeface="Arial" charset="0"/>
                        </a:rPr>
                      </a:br>
                      <a:r>
                        <a:rPr kumimoji="0" lang="en-US" sz="1800" b="1" i="0" u="none" strike="noStrike" cap="none" normalizeH="0" baseline="0" dirty="0" smtClean="0">
                          <a:ln>
                            <a:noFill/>
                          </a:ln>
                          <a:solidFill>
                            <a:srgbClr val="0064B3"/>
                          </a:solidFill>
                          <a:effectLst/>
                          <a:latin typeface="Arial" charset="0"/>
                        </a:rPr>
                        <a:t>OF DEMAND</a:t>
                      </a:r>
                    </a:p>
                  </a:txBody>
                  <a:tcPr marL="0" marR="0" horzOverflow="overflow">
                    <a:lnL>
                      <a:noFill/>
                    </a:lnL>
                    <a:lnR cap="flat">
                      <a:noFill/>
                    </a:lnR>
                    <a:lnT cap="flat">
                      <a:noFill/>
                    </a:lnT>
                    <a:lnB w="28575" cap="flat" cmpd="sng" algn="ctr">
                      <a:solidFill>
                        <a:srgbClr val="CCCCFF"/>
                      </a:solidFill>
                      <a:prstDash val="solid"/>
                      <a:round/>
                      <a:headEnd type="none" w="med" len="med"/>
                      <a:tailEnd type="none" w="med" len="med"/>
                    </a:lnB>
                    <a:lnTlToBr>
                      <a:noFill/>
                    </a:lnTlToBr>
                    <a:lnBlToTr>
                      <a:noFill/>
                    </a:lnBlToTr>
                    <a:noFill/>
                  </a:tcPr>
                </a:tc>
              </a:tr>
              <a:tr h="40321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Post Raisin Bran</a:t>
                      </a:r>
                    </a:p>
                  </a:txBody>
                  <a:tcPr marL="0" marR="0" anchor="ctr" horzOverflow="overflow">
                    <a:lnL cap="flat">
                      <a:noFill/>
                    </a:lnL>
                    <a:lnR>
                      <a:noFill/>
                    </a:lnR>
                    <a:lnT w="28575" cap="flat" cmpd="sng" algn="ctr">
                      <a:solidFill>
                        <a:srgbClr val="CCCCFF"/>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charset="0"/>
                      </a:endParaRPr>
                    </a:p>
                  </a:txBody>
                  <a:tcPr marL="0" marR="0" anchor="ctr" horzOverflow="overflow">
                    <a:lnL>
                      <a:noFill/>
                    </a:lnL>
                    <a:lnR cap="flat">
                      <a:noFill/>
                    </a:lnR>
                    <a:lnT w="28575" cap="flat" cmpd="sng" algn="ctr">
                      <a:solidFill>
                        <a:srgbClr val="CCCCFF"/>
                      </a:solidFill>
                      <a:prstDash val="solid"/>
                      <a:round/>
                      <a:headEnd type="none" w="med" len="med"/>
                      <a:tailEnd type="none" w="med" len="med"/>
                    </a:lnT>
                    <a:lnB>
                      <a:noFill/>
                    </a:lnB>
                    <a:lnTlToBr>
                      <a:noFill/>
                    </a:lnTlToBr>
                    <a:lnBlToTr>
                      <a:noFill/>
                    </a:lnBlToTr>
                    <a:noFill/>
                  </a:tcPr>
                </a:tc>
              </a:tr>
              <a:tr h="69646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All family breakfast cereals</a:t>
                      </a:r>
                    </a:p>
                  </a:txBody>
                  <a:tcPr marL="0" marR="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charset="0"/>
                      </a:endParaRPr>
                    </a:p>
                  </a:txBody>
                  <a:tcPr marL="0" marR="0" anchor="ctr" horzOverflow="overflow">
                    <a:lnL>
                      <a:noFill/>
                    </a:lnL>
                    <a:lnR cap="flat">
                      <a:noFill/>
                    </a:lnR>
                    <a:lnT>
                      <a:noFill/>
                    </a:lnT>
                    <a:lnB>
                      <a:noFill/>
                    </a:lnB>
                    <a:lnTlToBr>
                      <a:noFill/>
                    </a:lnTlToBr>
                    <a:lnBlToTr>
                      <a:noFill/>
                    </a:lnBlToTr>
                    <a:noFill/>
                  </a:tcPr>
                </a:tc>
              </a:tr>
              <a:tr h="69646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All types of breakfast cereals</a:t>
                      </a:r>
                    </a:p>
                  </a:txBody>
                  <a:tcPr marL="0" marR="0" anchor="ctr" horzOverflow="overflow">
                    <a:lnL cap="flat">
                      <a:noFill/>
                    </a:lnL>
                    <a:lnR>
                      <a:noFill/>
                    </a:lnR>
                    <a:lnT>
                      <a:noFill/>
                    </a:lnT>
                    <a:lnB w="28575" cap="flat" cmpd="sng" algn="ctr">
                      <a:solidFill>
                        <a:srgbClr val="CCCC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charset="0"/>
                      </a:endParaRPr>
                    </a:p>
                  </a:txBody>
                  <a:tcPr marL="0" marR="0" anchor="ctr" horzOverflow="overflow">
                    <a:lnL>
                      <a:noFill/>
                    </a:lnL>
                    <a:lnR cap="flat">
                      <a:noFill/>
                    </a:lnR>
                    <a:lnT>
                      <a:noFill/>
                    </a:lnT>
                    <a:lnB w="28575" cap="flat" cmpd="sng" algn="ctr">
                      <a:solidFill>
                        <a:srgbClr val="CCCCFF"/>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457200" y="457200"/>
            <a:ext cx="8229600" cy="5867400"/>
          </a:xfrm>
        </p:spPr>
        <p:txBody>
          <a:bodyPr/>
          <a:lstStyle/>
          <a:p>
            <a:pPr marL="0" indent="0" eaLnBrk="1" hangingPunct="1">
              <a:buNone/>
              <a:defRPr/>
            </a:pPr>
            <a:r>
              <a:rPr lang="en-US" sz="2000" dirty="0" smtClean="0"/>
              <a:t>We know that, ceteris paribus, when the price of a good rises:</a:t>
            </a:r>
          </a:p>
          <a:p>
            <a:pPr marL="0" indent="0">
              <a:defRPr/>
            </a:pPr>
            <a:r>
              <a:rPr lang="en-US" sz="2000" dirty="0" smtClean="0"/>
              <a:t>  the </a:t>
            </a:r>
            <a:r>
              <a:rPr lang="en-US" sz="2000" dirty="0" err="1" smtClean="0"/>
              <a:t>Q</a:t>
            </a:r>
            <a:r>
              <a:rPr lang="en-US" sz="2000" baseline="-25000" dirty="0" err="1" smtClean="0"/>
              <a:t>d</a:t>
            </a:r>
            <a:r>
              <a:rPr lang="en-US" sz="2000" dirty="0" smtClean="0"/>
              <a:t> of the good ____________.</a:t>
            </a:r>
          </a:p>
          <a:p>
            <a:pPr marL="0" indent="0">
              <a:defRPr/>
            </a:pPr>
            <a:r>
              <a:rPr lang="en-US" sz="2000" dirty="0" smtClean="0"/>
              <a:t>  the Q</a:t>
            </a:r>
            <a:r>
              <a:rPr lang="en-US" sz="2000" baseline="-25000" dirty="0" smtClean="0"/>
              <a:t>S</a:t>
            </a:r>
            <a:r>
              <a:rPr lang="en-US" sz="2000" dirty="0" smtClean="0"/>
              <a:t> of the good ____________</a:t>
            </a:r>
          </a:p>
          <a:p>
            <a:pPr marL="0" indent="0" eaLnBrk="1" hangingPunct="1">
              <a:buNone/>
              <a:defRPr/>
            </a:pPr>
            <a:endParaRPr lang="en-US" sz="2000" dirty="0" smtClean="0"/>
          </a:p>
          <a:p>
            <a:pPr marL="0" indent="0" eaLnBrk="1" hangingPunct="1">
              <a:buNone/>
              <a:defRPr/>
            </a:pPr>
            <a:endParaRPr lang="en-US" sz="2000" dirty="0" smtClean="0"/>
          </a:p>
          <a:p>
            <a:pPr marL="0" indent="0" eaLnBrk="1" hangingPunct="1">
              <a:buNone/>
              <a:defRPr/>
            </a:pPr>
            <a:r>
              <a:rPr lang="en-US" sz="2000" dirty="0" err="1" smtClean="0"/>
              <a:t>Elasticities</a:t>
            </a:r>
            <a:r>
              <a:rPr lang="en-US" sz="2000" dirty="0" smtClean="0"/>
              <a:t> allow us to ask “how much”?</a:t>
            </a:r>
          </a:p>
          <a:p>
            <a:pPr marL="0" indent="0" eaLnBrk="1" hangingPunct="1">
              <a:buNone/>
              <a:defRPr/>
            </a:pPr>
            <a:endParaRPr lang="en-US" sz="2000" dirty="0" smtClean="0"/>
          </a:p>
          <a:p>
            <a:pPr marL="0" indent="0">
              <a:buNone/>
              <a:defRPr/>
            </a:pPr>
            <a:r>
              <a:rPr lang="en-US" sz="2000" b="1" dirty="0" smtClean="0"/>
              <a:t>Elasticity  </a:t>
            </a:r>
            <a:r>
              <a:rPr lang="en-US" sz="2000" dirty="0" smtClean="0"/>
              <a:t>A measure of how much one economic variable responds to changes in another economic variable. </a:t>
            </a:r>
          </a:p>
          <a:p>
            <a:pPr marL="0" indent="0" eaLnBrk="1" hangingPunct="1">
              <a:buNone/>
              <a:defRPr/>
            </a:pPr>
            <a:endParaRPr lang="en-US" sz="2000" dirty="0" smtClean="0"/>
          </a:p>
          <a:p>
            <a:pPr marL="0" indent="0" eaLnBrk="1" hangingPunct="1">
              <a:buNone/>
              <a:defRPr/>
            </a:pPr>
            <a:endParaRPr lang="en-US" sz="2000" dirty="0" smtClean="0"/>
          </a:p>
          <a:p>
            <a:pPr marL="0" indent="0" eaLnBrk="1" hangingPunct="1">
              <a:buNone/>
              <a:defRPr/>
            </a:pPr>
            <a:r>
              <a:rPr lang="en-US" sz="2000" dirty="0" smtClean="0"/>
              <a:t>Ultimately we will examine a variety of </a:t>
            </a:r>
            <a:r>
              <a:rPr lang="en-US" sz="2000" dirty="0" err="1" smtClean="0"/>
              <a:t>elasticities</a:t>
            </a:r>
            <a:r>
              <a:rPr lang="en-US" sz="2000" dirty="0" smtClean="0"/>
              <a:t>:</a:t>
            </a:r>
          </a:p>
          <a:p>
            <a:pPr marL="0" indent="0">
              <a:defRPr/>
            </a:pPr>
            <a:r>
              <a:rPr lang="en-US" sz="2000" dirty="0" smtClean="0"/>
              <a:t> Price Elasticity of Demand</a:t>
            </a:r>
          </a:p>
          <a:p>
            <a:pPr marL="0" indent="0">
              <a:defRPr/>
            </a:pPr>
            <a:r>
              <a:rPr lang="en-US" sz="2000" dirty="0" smtClean="0"/>
              <a:t> Cross-price Elasticity of Demand</a:t>
            </a:r>
          </a:p>
          <a:p>
            <a:pPr marL="0" indent="0">
              <a:defRPr/>
            </a:pPr>
            <a:r>
              <a:rPr lang="en-US" sz="2000" dirty="0" smtClean="0"/>
              <a:t> Income Elasticity of Demand</a:t>
            </a:r>
          </a:p>
          <a:p>
            <a:pPr marL="0" indent="0">
              <a:defRPr/>
            </a:pPr>
            <a:r>
              <a:rPr lang="en-US" sz="2000" dirty="0" smtClean="0"/>
              <a:t> Price Elasticity of Supply</a:t>
            </a:r>
          </a:p>
          <a:p>
            <a:pPr marL="0" indent="0">
              <a:defRPr/>
            </a:pPr>
            <a:endParaRPr lang="en-US" sz="2000" dirty="0" smtClean="0"/>
          </a:p>
          <a:p>
            <a:pPr marL="0" indent="0" eaLnBrk="1" hangingPunct="1">
              <a:buNone/>
              <a:defRPr/>
            </a:pPr>
            <a:endParaRPr lang="en-US" sz="2000" dirty="0" smtClean="0"/>
          </a:p>
          <a:p>
            <a:pPr marL="0" indent="0" eaLnBrk="1" hangingPunct="1">
              <a:buNone/>
              <a:defRPr/>
            </a:pPr>
            <a:endParaRPr lang="en-US" sz="2000" dirty="0" smtClean="0"/>
          </a:p>
          <a:p>
            <a:pPr marL="0" indent="0" eaLnBrk="1" hangingPunct="1">
              <a:buNone/>
              <a:defRPr/>
            </a:pPr>
            <a:endParaRPr lang="en-US" sz="2000" baseline="-25000" dirty="0" smtClean="0"/>
          </a:p>
          <a:p>
            <a:pPr marL="0" indent="0" eaLnBrk="1" hangingPunct="1">
              <a:buNone/>
              <a:defRPr/>
            </a:pPr>
            <a:r>
              <a:rPr lang="en-US" sz="2000" baseline="-25000" dirty="0" smtClean="0"/>
              <a:t> </a:t>
            </a:r>
            <a:endParaRPr lang="en-US" sz="2000" dirty="0" smtClean="0"/>
          </a:p>
          <a:p>
            <a:pPr marL="0" indent="0" eaLnBrk="1" hangingPunct="1">
              <a:buNone/>
              <a:defRPr/>
            </a:pPr>
            <a:endParaRPr lang="en-US" sz="2000" dirty="0"/>
          </a:p>
          <a:p>
            <a:pPr marL="609600" indent="-609600">
              <a:buFont typeface="Wingdings" pitchFamily="2" charset="2"/>
              <a:buNone/>
            </a:pPr>
            <a:endParaRPr lang="en-US"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457200" y="457200"/>
            <a:ext cx="8229600" cy="5867400"/>
          </a:xfrm>
        </p:spPr>
        <p:txBody>
          <a:bodyPr/>
          <a:lstStyle/>
          <a:p>
            <a:pPr marL="0" indent="0" eaLnBrk="1" hangingPunct="1">
              <a:buNone/>
              <a:defRPr/>
            </a:pPr>
            <a:r>
              <a:rPr lang="en-US" sz="2000" dirty="0" smtClean="0"/>
              <a:t>Do the real-world estimated </a:t>
            </a:r>
            <a:r>
              <a:rPr lang="en-US" sz="2000" dirty="0" err="1" smtClean="0"/>
              <a:t>elasticities</a:t>
            </a:r>
            <a:r>
              <a:rPr lang="en-US" sz="2000" dirty="0" smtClean="0"/>
              <a:t> below make sense to you?</a:t>
            </a:r>
            <a:endParaRPr lang="en-US" sz="2000" dirty="0"/>
          </a:p>
          <a:p>
            <a:pPr marL="0" indent="0" eaLnBrk="1" hangingPunct="1">
              <a:buNone/>
              <a:defRPr/>
            </a:pPr>
            <a:endParaRPr lang="en-US" sz="2000" dirty="0" smtClean="0"/>
          </a:p>
          <a:p>
            <a:pPr marL="0" indent="0" eaLnBrk="1" hangingPunct="1">
              <a:buNone/>
              <a:defRPr/>
            </a:pPr>
            <a:endParaRPr lang="en-US" sz="2000" dirty="0"/>
          </a:p>
          <a:p>
            <a:pPr marL="609600" indent="-609600">
              <a:buFont typeface="Wingdings" pitchFamily="2" charset="2"/>
              <a:buNone/>
            </a:pPr>
            <a:endParaRPr lang="en-US" sz="2000" dirty="0"/>
          </a:p>
        </p:txBody>
      </p:sp>
      <p:pic>
        <p:nvPicPr>
          <p:cNvPr id="3" name="Picture 2" descr="Table06-2_PPT.gif"/>
          <p:cNvPicPr>
            <a:picLocks noChangeAspect="1"/>
          </p:cNvPicPr>
          <p:nvPr/>
        </p:nvPicPr>
        <p:blipFill>
          <a:blip r:embed="rId2" cstate="print"/>
          <a:srcRect/>
          <a:stretch>
            <a:fillRect/>
          </a:stretch>
        </p:blipFill>
        <p:spPr bwMode="auto">
          <a:xfrm>
            <a:off x="381000" y="1447800"/>
            <a:ext cx="8182999" cy="41529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457200" y="914400"/>
            <a:ext cx="8382000" cy="5562600"/>
          </a:xfrm>
        </p:spPr>
        <p:txBody>
          <a:bodyPr/>
          <a:lstStyle/>
          <a:p>
            <a:pPr>
              <a:spcBef>
                <a:spcPct val="10000"/>
              </a:spcBef>
              <a:spcAft>
                <a:spcPct val="10000"/>
              </a:spcAft>
              <a:buNone/>
            </a:pPr>
            <a:r>
              <a:rPr lang="en-US" sz="2000" b="1" dirty="0" smtClean="0"/>
              <a:t>Total revenue  </a:t>
            </a:r>
            <a:r>
              <a:rPr lang="en-US" sz="2000" dirty="0" smtClean="0"/>
              <a:t>The total amount of money received by sellers of a good or service, calculated by multiplying price per unit by the number of units sold.</a:t>
            </a:r>
          </a:p>
          <a:p>
            <a:pPr>
              <a:spcBef>
                <a:spcPct val="10000"/>
              </a:spcBef>
              <a:spcAft>
                <a:spcPct val="10000"/>
              </a:spcAft>
              <a:buNone/>
            </a:pPr>
            <a:endParaRPr lang="en-US" sz="2000" dirty="0" smtClean="0"/>
          </a:p>
          <a:p>
            <a:pPr>
              <a:spcBef>
                <a:spcPct val="10000"/>
              </a:spcBef>
              <a:spcAft>
                <a:spcPct val="10000"/>
              </a:spcAft>
              <a:buNone/>
            </a:pPr>
            <a:endParaRPr lang="en-US" sz="2000" dirty="0" smtClean="0"/>
          </a:p>
          <a:p>
            <a:pPr>
              <a:spcBef>
                <a:spcPct val="10000"/>
              </a:spcBef>
              <a:spcAft>
                <a:spcPct val="10000"/>
              </a:spcAft>
              <a:buNone/>
            </a:pPr>
            <a:r>
              <a:rPr lang="en-US" sz="2000" dirty="0" smtClean="0"/>
              <a:t>Does total revenue rise if the price of the good rises?</a:t>
            </a:r>
          </a:p>
          <a:p>
            <a:pPr>
              <a:spcBef>
                <a:spcPct val="10000"/>
              </a:spcBef>
              <a:spcAft>
                <a:spcPct val="10000"/>
              </a:spcAft>
              <a:buNone/>
            </a:pPr>
            <a:endParaRPr lang="en-US" sz="2000" dirty="0" smtClean="0"/>
          </a:p>
          <a:p>
            <a:pPr>
              <a:spcBef>
                <a:spcPct val="10000"/>
              </a:spcBef>
              <a:spcAft>
                <a:spcPct val="10000"/>
              </a:spcAft>
              <a:buNone/>
            </a:pPr>
            <a:endParaRPr lang="en-US" sz="2000" dirty="0" smtClean="0"/>
          </a:p>
          <a:p>
            <a:pPr>
              <a:spcBef>
                <a:spcPct val="10000"/>
              </a:spcBef>
              <a:spcAft>
                <a:spcPct val="10000"/>
              </a:spcAft>
              <a:buNone/>
            </a:pPr>
            <a:endParaRPr lang="en-US" sz="2000" dirty="0" smtClean="0"/>
          </a:p>
          <a:p>
            <a:pPr>
              <a:spcBef>
                <a:spcPct val="10000"/>
              </a:spcBef>
              <a:spcAft>
                <a:spcPct val="10000"/>
              </a:spcAft>
              <a:buNone/>
            </a:pPr>
            <a:endParaRPr lang="en-US" sz="2000" dirty="0" smtClean="0"/>
          </a:p>
          <a:p>
            <a:pPr>
              <a:spcBef>
                <a:spcPct val="10000"/>
              </a:spcBef>
              <a:spcAft>
                <a:spcPct val="10000"/>
              </a:spcAft>
              <a:buNone/>
            </a:pPr>
            <a:r>
              <a:rPr lang="en-US" sz="2000" dirty="0" smtClean="0"/>
              <a:t>Does total revenue fall if the price of the good falls?</a:t>
            </a:r>
          </a:p>
          <a:p>
            <a:pPr marL="0" indent="0" eaLnBrk="1" hangingPunct="1">
              <a:buNone/>
              <a:defRPr/>
            </a:pPr>
            <a:endParaRPr lang="en-US" sz="2000" dirty="0" smtClean="0"/>
          </a:p>
          <a:p>
            <a:pPr marL="0" indent="0" eaLnBrk="1" hangingPunct="1">
              <a:buNone/>
              <a:defRPr/>
            </a:pPr>
            <a:endParaRPr lang="en-US" sz="2000" dirty="0"/>
          </a:p>
          <a:p>
            <a:pPr marL="609600" indent="-609600">
              <a:buFont typeface="Wingdings" pitchFamily="2" charset="2"/>
              <a:buNone/>
            </a:pPr>
            <a:endParaRPr lang="en-US" sz="2000" dirty="0"/>
          </a:p>
        </p:txBody>
      </p:sp>
      <p:sp>
        <p:nvSpPr>
          <p:cNvPr id="3" name="TextBox 2"/>
          <p:cNvSpPr txBox="1"/>
          <p:nvPr/>
        </p:nvSpPr>
        <p:spPr>
          <a:xfrm>
            <a:off x="1828800" y="457200"/>
            <a:ext cx="5423280" cy="400110"/>
          </a:xfrm>
          <a:prstGeom prst="rect">
            <a:avLst/>
          </a:prstGeom>
          <a:noFill/>
        </p:spPr>
        <p:txBody>
          <a:bodyPr wrap="none" rtlCol="0">
            <a:spAutoFit/>
          </a:bodyPr>
          <a:lstStyle/>
          <a:p>
            <a:r>
              <a:rPr lang="en-US" sz="2000" b="1" dirty="0" smtClean="0">
                <a:solidFill>
                  <a:srgbClr val="0000FF"/>
                </a:solidFill>
              </a:rPr>
              <a:t>Determinants of Price Elasticity of Demand</a:t>
            </a:r>
            <a:endParaRPr lang="en-US" sz="2000" b="1" dirty="0">
              <a:solidFill>
                <a:srgbClr val="0000FF"/>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457200" y="457200"/>
            <a:ext cx="8229600" cy="5867400"/>
          </a:xfrm>
        </p:spPr>
        <p:txBody>
          <a:bodyPr/>
          <a:lstStyle/>
          <a:p>
            <a:pPr marL="0" indent="0" eaLnBrk="1" hangingPunct="1">
              <a:buNone/>
              <a:defRPr/>
            </a:pPr>
            <a:endParaRPr lang="en-US" sz="2000" dirty="0"/>
          </a:p>
          <a:p>
            <a:pPr marL="0" indent="0" eaLnBrk="1" hangingPunct="1">
              <a:buNone/>
              <a:defRPr/>
            </a:pPr>
            <a:endParaRPr lang="en-US" sz="2000" dirty="0" smtClean="0"/>
          </a:p>
          <a:p>
            <a:pPr marL="0" indent="0" eaLnBrk="1" hangingPunct="1">
              <a:buNone/>
              <a:defRPr/>
            </a:pPr>
            <a:r>
              <a:rPr lang="en-US" sz="2000" dirty="0" smtClean="0"/>
              <a:t>P				       </a:t>
            </a:r>
            <a:r>
              <a:rPr lang="en-US" sz="2000" dirty="0" err="1" smtClean="0"/>
              <a:t>P</a:t>
            </a:r>
            <a:endParaRPr lang="en-US" sz="2000" dirty="0"/>
          </a:p>
          <a:p>
            <a:pPr marL="609600" indent="-609600">
              <a:buFont typeface="Wingdings" pitchFamily="2" charset="2"/>
              <a:buNone/>
            </a:pPr>
            <a:endParaRPr lang="en-US" sz="2000" dirty="0" smtClean="0"/>
          </a:p>
          <a:p>
            <a:pPr marL="609600" indent="-609600">
              <a:buFont typeface="Wingdings" pitchFamily="2" charset="2"/>
              <a:buNone/>
            </a:pPr>
            <a:endParaRPr lang="en-US" sz="2000" dirty="0" smtClean="0"/>
          </a:p>
          <a:p>
            <a:pPr marL="609600" indent="-609600">
              <a:buFont typeface="Wingdings" pitchFamily="2" charset="2"/>
              <a:buNone/>
            </a:pPr>
            <a:endParaRPr lang="en-US" sz="2000" dirty="0" smtClean="0"/>
          </a:p>
          <a:p>
            <a:pPr marL="609600" indent="-609600">
              <a:buFont typeface="Wingdings" pitchFamily="2" charset="2"/>
              <a:buNone/>
            </a:pPr>
            <a:endParaRPr lang="en-US" sz="2000" dirty="0" smtClean="0"/>
          </a:p>
          <a:p>
            <a:pPr marL="609600" indent="-609600">
              <a:buFont typeface="Wingdings" pitchFamily="2" charset="2"/>
              <a:buNone/>
            </a:pPr>
            <a:endParaRPr lang="en-US" sz="2000" dirty="0" smtClean="0"/>
          </a:p>
          <a:p>
            <a:pPr marL="609600" indent="-609600">
              <a:buFont typeface="Wingdings" pitchFamily="2" charset="2"/>
              <a:buNone/>
            </a:pPr>
            <a:endParaRPr lang="en-US" sz="2000" dirty="0" smtClean="0"/>
          </a:p>
          <a:p>
            <a:pPr marL="609600" indent="-609600">
              <a:buFont typeface="Wingdings" pitchFamily="2" charset="2"/>
              <a:buNone/>
            </a:pPr>
            <a:endParaRPr lang="en-US" sz="2000" dirty="0" smtClean="0"/>
          </a:p>
          <a:p>
            <a:pPr marL="609600" indent="-609600">
              <a:buFont typeface="Wingdings" pitchFamily="2" charset="2"/>
              <a:buNone/>
            </a:pPr>
            <a:endParaRPr lang="en-US" sz="2000" dirty="0" smtClean="0"/>
          </a:p>
          <a:p>
            <a:pPr marL="609600" indent="-609600">
              <a:buFont typeface="Wingdings" pitchFamily="2" charset="2"/>
              <a:buNone/>
            </a:pPr>
            <a:endParaRPr lang="en-US" sz="2000" dirty="0" smtClean="0"/>
          </a:p>
          <a:p>
            <a:pPr marL="609600" indent="-609600">
              <a:buFont typeface="Wingdings" pitchFamily="2" charset="2"/>
              <a:buNone/>
            </a:pPr>
            <a:endParaRPr lang="en-US" sz="2000" dirty="0" smtClean="0"/>
          </a:p>
          <a:p>
            <a:pPr marL="609600" indent="-609600">
              <a:buFont typeface="Wingdings" pitchFamily="2" charset="2"/>
              <a:buNone/>
            </a:pPr>
            <a:endParaRPr lang="en-US" sz="2000" dirty="0" smtClean="0"/>
          </a:p>
          <a:p>
            <a:pPr marL="609600" indent="-609600">
              <a:buFont typeface="Wingdings" pitchFamily="2" charset="2"/>
              <a:buNone/>
            </a:pPr>
            <a:r>
              <a:rPr lang="en-US" sz="2000" dirty="0" smtClean="0"/>
              <a:t>					Q			                    </a:t>
            </a:r>
            <a:r>
              <a:rPr lang="en-US" sz="2000" dirty="0" err="1" smtClean="0"/>
              <a:t>Q</a:t>
            </a:r>
            <a:r>
              <a:rPr lang="en-US" sz="2000" dirty="0" smtClean="0"/>
              <a:t>  		</a:t>
            </a:r>
            <a:endParaRPr lang="en-US" sz="2000" dirty="0"/>
          </a:p>
        </p:txBody>
      </p:sp>
      <p:cxnSp>
        <p:nvCxnSpPr>
          <p:cNvPr id="4" name="Straight Arrow Connector 3"/>
          <p:cNvCxnSpPr/>
          <p:nvPr/>
        </p:nvCxnSpPr>
        <p:spPr bwMode="auto">
          <a:xfrm flipV="1">
            <a:off x="914400" y="1524000"/>
            <a:ext cx="0" cy="39624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Straight Arrow Connector 5"/>
          <p:cNvCxnSpPr/>
          <p:nvPr/>
        </p:nvCxnSpPr>
        <p:spPr bwMode="auto">
          <a:xfrm>
            <a:off x="914400" y="5486400"/>
            <a:ext cx="3581400"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p:cNvCxnSpPr/>
          <p:nvPr/>
        </p:nvCxnSpPr>
        <p:spPr bwMode="auto">
          <a:xfrm flipV="1">
            <a:off x="5029200" y="1524000"/>
            <a:ext cx="0" cy="39624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p:cNvCxnSpPr/>
          <p:nvPr/>
        </p:nvCxnSpPr>
        <p:spPr bwMode="auto">
          <a:xfrm>
            <a:off x="5029200" y="5486400"/>
            <a:ext cx="3581400"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Rectangle 6"/>
          <p:cNvSpPr/>
          <p:nvPr/>
        </p:nvSpPr>
        <p:spPr>
          <a:xfrm>
            <a:off x="457200" y="457200"/>
            <a:ext cx="8229600" cy="369332"/>
          </a:xfrm>
          <a:prstGeom prst="rect">
            <a:avLst/>
          </a:prstGeom>
        </p:spPr>
        <p:txBody>
          <a:bodyPr wrap="square">
            <a:spAutoFit/>
          </a:bodyPr>
          <a:lstStyle/>
          <a:p>
            <a:pPr marL="0" indent="0" algn="ctr" eaLnBrk="1" hangingPunct="1">
              <a:buNone/>
              <a:defRPr/>
            </a:pPr>
            <a:r>
              <a:rPr lang="en-US" b="1" dirty="0" smtClean="0"/>
              <a:t>Relationship between Price Elasticity of Demand and Total Revenue</a:t>
            </a:r>
            <a:endParaRPr lang="en-US" b="1" dirty="0"/>
          </a:p>
        </p:txBody>
      </p:sp>
      <p:cxnSp>
        <p:nvCxnSpPr>
          <p:cNvPr id="12" name="Straight Connector 11"/>
          <p:cNvCxnSpPr/>
          <p:nvPr/>
        </p:nvCxnSpPr>
        <p:spPr bwMode="auto">
          <a:xfrm>
            <a:off x="1905000" y="1600200"/>
            <a:ext cx="1066800" cy="35814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p:cNvCxnSpPr/>
          <p:nvPr/>
        </p:nvCxnSpPr>
        <p:spPr bwMode="auto">
          <a:xfrm>
            <a:off x="5334000" y="2819400"/>
            <a:ext cx="3048000" cy="10668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p:cNvCxnSpPr/>
          <p:nvPr/>
        </p:nvCxnSpPr>
        <p:spPr bwMode="auto">
          <a:xfrm>
            <a:off x="914400" y="3048000"/>
            <a:ext cx="5029200" cy="0"/>
          </a:xfrm>
          <a:prstGeom prst="line">
            <a:avLst/>
          </a:prstGeom>
          <a:solidFill>
            <a:schemeClr val="accent1"/>
          </a:solidFill>
          <a:ln w="9525" cap="flat" cmpd="sng" algn="ctr">
            <a:solidFill>
              <a:schemeClr val="tx1"/>
            </a:solidFill>
            <a:prstDash val="dash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p:cNvCxnSpPr/>
          <p:nvPr/>
        </p:nvCxnSpPr>
        <p:spPr bwMode="auto">
          <a:xfrm>
            <a:off x="914400" y="3733800"/>
            <a:ext cx="6934200" cy="0"/>
          </a:xfrm>
          <a:prstGeom prst="line">
            <a:avLst/>
          </a:prstGeom>
          <a:solidFill>
            <a:schemeClr val="accent1"/>
          </a:solidFill>
          <a:ln w="9525" cap="flat" cmpd="sng" algn="ctr">
            <a:solidFill>
              <a:schemeClr val="tx1"/>
            </a:solidFill>
            <a:prstDash val="dash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p:cNvCxnSpPr/>
          <p:nvPr/>
        </p:nvCxnSpPr>
        <p:spPr bwMode="auto">
          <a:xfrm flipV="1">
            <a:off x="5943600" y="3048000"/>
            <a:ext cx="0" cy="2438400"/>
          </a:xfrm>
          <a:prstGeom prst="line">
            <a:avLst/>
          </a:prstGeom>
          <a:solidFill>
            <a:schemeClr val="accent1"/>
          </a:solidFill>
          <a:ln w="9525" cap="flat" cmpd="sng" algn="ctr">
            <a:solidFill>
              <a:schemeClr val="tx1"/>
            </a:solidFill>
            <a:prstDash val="dash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p:cNvCxnSpPr/>
          <p:nvPr/>
        </p:nvCxnSpPr>
        <p:spPr bwMode="auto">
          <a:xfrm flipV="1">
            <a:off x="7848600" y="3733800"/>
            <a:ext cx="0" cy="1752600"/>
          </a:xfrm>
          <a:prstGeom prst="line">
            <a:avLst/>
          </a:prstGeom>
          <a:solidFill>
            <a:schemeClr val="accent1"/>
          </a:solidFill>
          <a:ln w="9525" cap="flat" cmpd="sng" algn="ctr">
            <a:solidFill>
              <a:schemeClr val="tx1"/>
            </a:solidFill>
            <a:prstDash val="dash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23"/>
          <p:cNvCxnSpPr/>
          <p:nvPr/>
        </p:nvCxnSpPr>
        <p:spPr bwMode="auto">
          <a:xfrm flipV="1">
            <a:off x="2325756" y="3048000"/>
            <a:ext cx="0" cy="2438400"/>
          </a:xfrm>
          <a:prstGeom prst="line">
            <a:avLst/>
          </a:prstGeom>
          <a:solidFill>
            <a:schemeClr val="accent1"/>
          </a:solidFill>
          <a:ln w="9525" cap="flat" cmpd="sng" algn="ctr">
            <a:solidFill>
              <a:schemeClr val="tx1"/>
            </a:solidFill>
            <a:prstDash val="dash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24"/>
          <p:cNvCxnSpPr/>
          <p:nvPr/>
        </p:nvCxnSpPr>
        <p:spPr bwMode="auto">
          <a:xfrm flipV="1">
            <a:off x="2514600" y="3733800"/>
            <a:ext cx="0" cy="1752600"/>
          </a:xfrm>
          <a:prstGeom prst="line">
            <a:avLst/>
          </a:prstGeom>
          <a:solidFill>
            <a:schemeClr val="accent1"/>
          </a:solidFill>
          <a:ln w="9525" cap="flat" cmpd="sng" algn="ctr">
            <a:solidFill>
              <a:schemeClr val="tx1"/>
            </a:solidFill>
            <a:prstDash val="dash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6"/>
          <p:cNvSpPr txBox="1"/>
          <p:nvPr/>
        </p:nvSpPr>
        <p:spPr>
          <a:xfrm>
            <a:off x="3048000" y="5029200"/>
            <a:ext cx="914033" cy="369332"/>
          </a:xfrm>
          <a:prstGeom prst="rect">
            <a:avLst/>
          </a:prstGeom>
          <a:noFill/>
        </p:spPr>
        <p:txBody>
          <a:bodyPr wrap="none" rtlCol="0">
            <a:spAutoFit/>
          </a:bodyPr>
          <a:lstStyle/>
          <a:p>
            <a:r>
              <a:rPr lang="en-US" dirty="0" err="1" smtClean="0"/>
              <a:t>D</a:t>
            </a:r>
            <a:r>
              <a:rPr lang="en-US" baseline="-25000" dirty="0" err="1" smtClean="0"/>
              <a:t>Inelastic</a:t>
            </a:r>
            <a:endParaRPr lang="en-US" dirty="0"/>
          </a:p>
        </p:txBody>
      </p:sp>
      <p:sp>
        <p:nvSpPr>
          <p:cNvPr id="28" name="TextBox 27"/>
          <p:cNvSpPr txBox="1"/>
          <p:nvPr/>
        </p:nvSpPr>
        <p:spPr>
          <a:xfrm>
            <a:off x="8001000" y="4038600"/>
            <a:ext cx="803425" cy="369332"/>
          </a:xfrm>
          <a:prstGeom prst="rect">
            <a:avLst/>
          </a:prstGeom>
          <a:noFill/>
        </p:spPr>
        <p:txBody>
          <a:bodyPr wrap="none" rtlCol="0">
            <a:spAutoFit/>
          </a:bodyPr>
          <a:lstStyle/>
          <a:p>
            <a:r>
              <a:rPr lang="en-US" dirty="0" err="1" smtClean="0"/>
              <a:t>D</a:t>
            </a:r>
            <a:r>
              <a:rPr lang="en-US" baseline="-25000" dirty="0" err="1" smtClean="0"/>
              <a:t>Elastic</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bwMode="auto">
          <a:xfrm>
            <a:off x="0" y="11113"/>
            <a:ext cx="9144000" cy="903287"/>
          </a:xfrm>
        </p:spPr>
        <p:txBody>
          <a:bodyPr wrap="square" numCol="1" anchorCtr="0" compatLnSpc="1">
            <a:prstTxWarp prst="textNoShape">
              <a:avLst/>
            </a:prstTxWarp>
            <a:normAutofit fontScale="90000"/>
          </a:bodyPr>
          <a:lstStyle/>
          <a:p>
            <a:r>
              <a:rPr lang="en-US" smtClean="0">
                <a:ea typeface="ＭＳ Ｐゴシック" pitchFamily="34" charset="-128"/>
                <a:cs typeface="Arial" charset="0"/>
              </a:rPr>
              <a:t>Elasticity of Demand and </a:t>
            </a:r>
            <a:br>
              <a:rPr lang="en-US" smtClean="0">
                <a:ea typeface="ＭＳ Ｐゴシック" pitchFamily="34" charset="-128"/>
                <a:cs typeface="Arial" charset="0"/>
              </a:rPr>
            </a:br>
            <a:r>
              <a:rPr lang="en-US" smtClean="0">
                <a:ea typeface="ＭＳ Ｐゴシック" pitchFamily="34" charset="-128"/>
                <a:cs typeface="Arial" charset="0"/>
              </a:rPr>
              <a:t>Total Revenue</a:t>
            </a:r>
          </a:p>
        </p:txBody>
      </p:sp>
      <p:sp>
        <p:nvSpPr>
          <p:cNvPr id="150531" name="Content Placeholder 4"/>
          <p:cNvSpPr>
            <a:spLocks noGrp="1"/>
          </p:cNvSpPr>
          <p:nvPr>
            <p:ph idx="1"/>
          </p:nvPr>
        </p:nvSpPr>
        <p:spPr/>
        <p:txBody>
          <a:bodyPr/>
          <a:lstStyle/>
          <a:p>
            <a:r>
              <a:rPr lang="en-US" smtClean="0"/>
              <a:t> </a:t>
            </a:r>
          </a:p>
        </p:txBody>
      </p:sp>
      <p:sp>
        <p:nvSpPr>
          <p:cNvPr id="28" name="Slide Number Placeholder 27"/>
          <p:cNvSpPr>
            <a:spLocks noGrp="1"/>
          </p:cNvSpPr>
          <p:nvPr>
            <p:ph type="sldNum" sz="quarter" idx="11"/>
          </p:nvPr>
        </p:nvSpPr>
        <p:spPr/>
        <p:txBody>
          <a:bodyPr/>
          <a:lstStyle/>
          <a:p>
            <a:pPr>
              <a:defRPr/>
            </a:pPr>
            <a:fld id="{3BA1EEAC-7B1B-4951-9883-FE430401F739}" type="slidenum">
              <a:rPr lang="en-US">
                <a:solidFill>
                  <a:prstClr val="black">
                    <a:tint val="75000"/>
                  </a:prstClr>
                </a:solidFill>
              </a:rPr>
              <a:pPr>
                <a:defRPr/>
              </a:pPr>
              <a:t>23</a:t>
            </a:fld>
            <a:endParaRPr lang="en-US">
              <a:solidFill>
                <a:prstClr val="black">
                  <a:tint val="75000"/>
                </a:prstClr>
              </a:solidFill>
            </a:endParaRPr>
          </a:p>
        </p:txBody>
      </p:sp>
      <p:grpSp>
        <p:nvGrpSpPr>
          <p:cNvPr id="150533" name="Group 43"/>
          <p:cNvGrpSpPr>
            <a:grpSpLocks/>
          </p:cNvGrpSpPr>
          <p:nvPr/>
        </p:nvGrpSpPr>
        <p:grpSpPr bwMode="auto">
          <a:xfrm>
            <a:off x="0" y="1154113"/>
            <a:ext cx="9144000" cy="4941887"/>
            <a:chOff x="-152400" y="609419"/>
            <a:chExt cx="9144000" cy="4940917"/>
          </a:xfrm>
        </p:grpSpPr>
        <p:sp>
          <p:nvSpPr>
            <p:cNvPr id="150553" name="TextBox 3"/>
            <p:cNvSpPr txBox="1">
              <a:spLocks noChangeArrowheads="1"/>
            </p:cNvSpPr>
            <p:nvPr/>
          </p:nvSpPr>
          <p:spPr bwMode="auto">
            <a:xfrm>
              <a:off x="-152400" y="609419"/>
              <a:ext cx="9144000" cy="461547"/>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a:solidFill>
                    <a:prstClr val="black"/>
                  </a:solidFill>
                  <a:latin typeface="Century Gothic" pitchFamily="34" charset="0"/>
                  <a:cs typeface="Arial" charset="0"/>
                </a:rPr>
                <a:t>Revenues Rise as Price Rises if Demand is Inelastic</a:t>
              </a:r>
            </a:p>
          </p:txBody>
        </p:sp>
        <p:cxnSp>
          <p:nvCxnSpPr>
            <p:cNvPr id="51" name="Straight Connector 5"/>
            <p:cNvCxnSpPr/>
            <p:nvPr/>
          </p:nvCxnSpPr>
          <p:spPr>
            <a:xfrm rot="5400000">
              <a:off x="-267905" y="3466358"/>
              <a:ext cx="3887024"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1676400" y="5409077"/>
              <a:ext cx="5410200"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0556" name="TextBox 8"/>
            <p:cNvSpPr txBox="1">
              <a:spLocks noChangeArrowheads="1"/>
            </p:cNvSpPr>
            <p:nvPr/>
          </p:nvSpPr>
          <p:spPr bwMode="auto">
            <a:xfrm>
              <a:off x="7010400" y="5181099"/>
              <a:ext cx="375424" cy="36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prstClr val="black"/>
                  </a:solidFill>
                  <a:latin typeface="Gill Sans MT" pitchFamily="34" charset="0"/>
                  <a:cs typeface="Arial" charset="0"/>
                </a:rPr>
                <a:t>Q</a:t>
              </a:r>
            </a:p>
          </p:txBody>
        </p:sp>
        <p:sp>
          <p:nvSpPr>
            <p:cNvPr id="150557" name="TextBox 9"/>
            <p:cNvSpPr txBox="1">
              <a:spLocks noChangeArrowheads="1"/>
            </p:cNvSpPr>
            <p:nvPr/>
          </p:nvSpPr>
          <p:spPr bwMode="auto">
            <a:xfrm>
              <a:off x="1447800" y="1143089"/>
              <a:ext cx="301686" cy="36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prstClr val="black"/>
                  </a:solidFill>
                  <a:latin typeface="Gill Sans MT" pitchFamily="34" charset="0"/>
                  <a:cs typeface="Arial" charset="0"/>
                </a:rPr>
                <a:t>P</a:t>
              </a:r>
            </a:p>
          </p:txBody>
        </p:sp>
      </p:grpSp>
      <p:grpSp>
        <p:nvGrpSpPr>
          <p:cNvPr id="3" name="Group 45"/>
          <p:cNvGrpSpPr>
            <a:grpSpLocks/>
          </p:cNvGrpSpPr>
          <p:nvPr/>
        </p:nvGrpSpPr>
        <p:grpSpPr bwMode="auto">
          <a:xfrm>
            <a:off x="1295400" y="2133600"/>
            <a:ext cx="3455988" cy="4179888"/>
            <a:chOff x="3733800" y="750957"/>
            <a:chExt cx="3456407" cy="4178152"/>
          </a:xfrm>
        </p:grpSpPr>
        <p:sp>
          <p:nvSpPr>
            <p:cNvPr id="42" name="Rectangle 41"/>
            <p:cNvSpPr/>
            <p:nvPr/>
          </p:nvSpPr>
          <p:spPr>
            <a:xfrm>
              <a:off x="4267265" y="3427958"/>
              <a:ext cx="2286277" cy="11425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latin typeface="Gill Sans MT" pitchFamily="34" charset="0"/>
                <a:cs typeface="Arial" pitchFamily="34" charset="0"/>
              </a:endParaRPr>
            </a:p>
          </p:txBody>
        </p:sp>
        <p:cxnSp>
          <p:nvCxnSpPr>
            <p:cNvPr id="43" name="Straight Connector 42"/>
            <p:cNvCxnSpPr/>
            <p:nvPr/>
          </p:nvCxnSpPr>
          <p:spPr>
            <a:xfrm rot="16200000" flipH="1">
              <a:off x="4603218" y="2113835"/>
              <a:ext cx="3537068" cy="811311"/>
            </a:xfrm>
            <a:prstGeom prst="line">
              <a:avLst/>
            </a:prstGeom>
            <a:ln w="38100">
              <a:solidFill>
                <a:srgbClr val="474ABF"/>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4267265" y="3427958"/>
              <a:ext cx="2286277"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5976724" y="3993667"/>
              <a:ext cx="1153634"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0549" name="TextBox 23"/>
            <p:cNvSpPr txBox="1">
              <a:spLocks noChangeArrowheads="1"/>
            </p:cNvSpPr>
            <p:nvPr/>
          </p:nvSpPr>
          <p:spPr bwMode="auto">
            <a:xfrm>
              <a:off x="6832323" y="4102810"/>
              <a:ext cx="357884" cy="369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prstClr val="black"/>
                  </a:solidFill>
                  <a:latin typeface="Gill Sans MT" pitchFamily="34" charset="0"/>
                  <a:cs typeface="Arial" charset="0"/>
                </a:rPr>
                <a:t>D</a:t>
              </a:r>
            </a:p>
          </p:txBody>
        </p:sp>
        <p:sp>
          <p:nvSpPr>
            <p:cNvPr id="150550" name="TextBox 25"/>
            <p:cNvSpPr txBox="1">
              <a:spLocks noChangeArrowheads="1"/>
            </p:cNvSpPr>
            <p:nvPr/>
          </p:nvSpPr>
          <p:spPr bwMode="auto">
            <a:xfrm>
              <a:off x="3733800" y="3200400"/>
              <a:ext cx="540676" cy="369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prstClr val="black"/>
                  </a:solidFill>
                  <a:latin typeface="Gill Sans MT" pitchFamily="34" charset="0"/>
                  <a:cs typeface="Arial" charset="0"/>
                </a:rPr>
                <a:t>$10</a:t>
              </a:r>
            </a:p>
          </p:txBody>
        </p:sp>
        <p:sp>
          <p:nvSpPr>
            <p:cNvPr id="150551" name="TextBox 27"/>
            <p:cNvSpPr txBox="1">
              <a:spLocks noChangeArrowheads="1"/>
            </p:cNvSpPr>
            <p:nvPr/>
          </p:nvSpPr>
          <p:spPr bwMode="auto">
            <a:xfrm>
              <a:off x="6325284" y="4559881"/>
              <a:ext cx="531055" cy="369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prstClr val="black"/>
                  </a:solidFill>
                  <a:latin typeface="Gill Sans MT" pitchFamily="34" charset="0"/>
                  <a:cs typeface="Arial" charset="0"/>
                </a:rPr>
                <a:t>100</a:t>
              </a:r>
            </a:p>
          </p:txBody>
        </p:sp>
        <p:sp>
          <p:nvSpPr>
            <p:cNvPr id="150552" name="TextBox 38"/>
            <p:cNvSpPr txBox="1">
              <a:spLocks noChangeArrowheads="1"/>
            </p:cNvSpPr>
            <p:nvPr/>
          </p:nvSpPr>
          <p:spPr bwMode="auto">
            <a:xfrm>
              <a:off x="4419600" y="3733800"/>
              <a:ext cx="1276648" cy="646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prstClr val="white"/>
                  </a:solidFill>
                  <a:latin typeface="Gill Sans MT" pitchFamily="34" charset="0"/>
                  <a:cs typeface="Arial" charset="0"/>
                </a:rPr>
                <a:t>R=$10x100</a:t>
              </a:r>
            </a:p>
            <a:p>
              <a:pPr eaLnBrk="1" hangingPunct="1"/>
              <a:r>
                <a:rPr lang="en-US">
                  <a:solidFill>
                    <a:prstClr val="white"/>
                  </a:solidFill>
                  <a:latin typeface="Gill Sans MT" pitchFamily="34" charset="0"/>
                  <a:cs typeface="Arial" charset="0"/>
                </a:rPr>
                <a:t>   =$1,000</a:t>
              </a:r>
            </a:p>
          </p:txBody>
        </p:sp>
      </p:grpSp>
      <p:grpSp>
        <p:nvGrpSpPr>
          <p:cNvPr id="4" name="Group 48"/>
          <p:cNvGrpSpPr>
            <a:grpSpLocks/>
          </p:cNvGrpSpPr>
          <p:nvPr/>
        </p:nvGrpSpPr>
        <p:grpSpPr bwMode="auto">
          <a:xfrm>
            <a:off x="1295400" y="3592513"/>
            <a:ext cx="2701925" cy="2732087"/>
            <a:chOff x="5257800" y="2743200"/>
            <a:chExt cx="2700962" cy="2730898"/>
          </a:xfrm>
        </p:grpSpPr>
        <p:grpSp>
          <p:nvGrpSpPr>
            <p:cNvPr id="150536" name="Group 46"/>
            <p:cNvGrpSpPr>
              <a:grpSpLocks/>
            </p:cNvGrpSpPr>
            <p:nvPr/>
          </p:nvGrpSpPr>
          <p:grpSpPr bwMode="auto">
            <a:xfrm>
              <a:off x="5257800" y="2743200"/>
              <a:ext cx="2700962" cy="2730898"/>
              <a:chOff x="1143000" y="3048000"/>
              <a:chExt cx="2700962" cy="2730898"/>
            </a:xfrm>
          </p:grpSpPr>
          <p:sp>
            <p:nvSpPr>
              <p:cNvPr id="35" name="Rectangle 34"/>
              <p:cNvSpPr/>
              <p:nvPr/>
            </p:nvSpPr>
            <p:spPr>
              <a:xfrm>
                <a:off x="1676210" y="4266669"/>
                <a:ext cx="2056667" cy="114250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latin typeface="Gill Sans MT" pitchFamily="34" charset="0"/>
                  <a:cs typeface="Arial" pitchFamily="34" charset="0"/>
                </a:endParaRPr>
              </a:p>
            </p:txBody>
          </p:sp>
          <p:sp>
            <p:nvSpPr>
              <p:cNvPr id="36" name="Rectangle 35"/>
              <p:cNvSpPr/>
              <p:nvPr/>
            </p:nvSpPr>
            <p:spPr>
              <a:xfrm>
                <a:off x="1676210" y="3124167"/>
                <a:ext cx="2056667" cy="11425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latin typeface="Gill Sans MT" pitchFamily="34" charset="0"/>
                  <a:cs typeface="Arial" pitchFamily="34" charset="0"/>
                </a:endParaRPr>
              </a:p>
            </p:txBody>
          </p:sp>
          <p:cxnSp>
            <p:nvCxnSpPr>
              <p:cNvPr id="37" name="Straight Connector 36"/>
              <p:cNvCxnSpPr/>
              <p:nvPr/>
            </p:nvCxnSpPr>
            <p:spPr>
              <a:xfrm>
                <a:off x="1676210" y="3124167"/>
                <a:ext cx="2056667" cy="158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2591168" y="4265876"/>
                <a:ext cx="2285005" cy="158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0542" name="TextBox 24"/>
              <p:cNvSpPr txBox="1">
                <a:spLocks noChangeArrowheads="1"/>
              </p:cNvSpPr>
              <p:nvPr/>
            </p:nvSpPr>
            <p:spPr bwMode="auto">
              <a:xfrm>
                <a:off x="1143000" y="3048000"/>
                <a:ext cx="540396" cy="369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prstClr val="black"/>
                    </a:solidFill>
                    <a:latin typeface="Gill Sans MT" pitchFamily="34" charset="0"/>
                    <a:cs typeface="Arial" charset="0"/>
                  </a:rPr>
                  <a:t>$20</a:t>
                </a:r>
              </a:p>
            </p:txBody>
          </p:sp>
          <p:sp>
            <p:nvSpPr>
              <p:cNvPr id="150543" name="TextBox 26"/>
              <p:cNvSpPr txBox="1">
                <a:spLocks noChangeArrowheads="1"/>
              </p:cNvSpPr>
              <p:nvPr/>
            </p:nvSpPr>
            <p:spPr bwMode="auto">
              <a:xfrm>
                <a:off x="3428570" y="5409717"/>
                <a:ext cx="415392" cy="369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prstClr val="black"/>
                    </a:solidFill>
                    <a:latin typeface="Gill Sans MT" pitchFamily="34" charset="0"/>
                    <a:cs typeface="Arial" charset="0"/>
                  </a:rPr>
                  <a:t>90</a:t>
                </a:r>
              </a:p>
            </p:txBody>
          </p:sp>
          <p:sp>
            <p:nvSpPr>
              <p:cNvPr id="150544" name="TextBox 37"/>
              <p:cNvSpPr txBox="1">
                <a:spLocks noChangeArrowheads="1"/>
              </p:cNvSpPr>
              <p:nvPr/>
            </p:nvSpPr>
            <p:spPr bwMode="auto">
              <a:xfrm>
                <a:off x="1828800" y="3429000"/>
                <a:ext cx="1149382" cy="646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prstClr val="white"/>
                    </a:solidFill>
                    <a:latin typeface="Gill Sans MT" pitchFamily="34" charset="0"/>
                    <a:cs typeface="Arial" charset="0"/>
                  </a:rPr>
                  <a:t>R=$20x90</a:t>
                </a:r>
              </a:p>
              <a:p>
                <a:pPr eaLnBrk="1" hangingPunct="1"/>
                <a:r>
                  <a:rPr lang="en-US">
                    <a:solidFill>
                      <a:prstClr val="white"/>
                    </a:solidFill>
                    <a:latin typeface="Gill Sans MT" pitchFamily="34" charset="0"/>
                    <a:cs typeface="Arial" charset="0"/>
                  </a:rPr>
                  <a:t>   =$1,800</a:t>
                </a:r>
              </a:p>
            </p:txBody>
          </p:sp>
        </p:grpSp>
        <p:sp>
          <p:nvSpPr>
            <p:cNvPr id="150537" name="TextBox 47"/>
            <p:cNvSpPr txBox="1">
              <a:spLocks noChangeArrowheads="1"/>
            </p:cNvSpPr>
            <p:nvPr/>
          </p:nvSpPr>
          <p:spPr bwMode="auto">
            <a:xfrm>
              <a:off x="5943439" y="4273417"/>
              <a:ext cx="1275989" cy="646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prstClr val="white"/>
                  </a:solidFill>
                  <a:latin typeface="Gill Sans MT" pitchFamily="34" charset="0"/>
                  <a:cs typeface="Arial" charset="0"/>
                </a:rPr>
                <a:t>R=$10x100</a:t>
              </a:r>
            </a:p>
            <a:p>
              <a:pPr eaLnBrk="1" hangingPunct="1"/>
              <a:r>
                <a:rPr lang="en-US">
                  <a:solidFill>
                    <a:prstClr val="white"/>
                  </a:solidFill>
                  <a:latin typeface="Gill Sans MT" pitchFamily="34" charset="0"/>
                  <a:cs typeface="Arial" charset="0"/>
                </a:rPr>
                <a:t>   =$1,000</a:t>
              </a:r>
            </a:p>
          </p:txBody>
        </p:sp>
      </p:grpSp>
    </p:spTree>
    <p:extLst>
      <p:ext uri="{BB962C8B-B14F-4D97-AF65-F5344CB8AC3E}">
        <p14:creationId xmlns:p14="http://schemas.microsoft.com/office/powerpoint/2010/main" val="33919911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bwMode="auto">
          <a:xfrm>
            <a:off x="0" y="11113"/>
            <a:ext cx="9144000" cy="903287"/>
          </a:xfrm>
        </p:spPr>
        <p:txBody>
          <a:bodyPr wrap="square" numCol="1" anchorCtr="0" compatLnSpc="1">
            <a:prstTxWarp prst="textNoShape">
              <a:avLst/>
            </a:prstTxWarp>
            <a:normAutofit fontScale="90000"/>
          </a:bodyPr>
          <a:lstStyle/>
          <a:p>
            <a:r>
              <a:rPr lang="en-US" smtClean="0">
                <a:cs typeface="Arial" charset="0"/>
              </a:rPr>
              <a:t>Elasticity of Demand and </a:t>
            </a:r>
            <a:br>
              <a:rPr lang="en-US" smtClean="0">
                <a:cs typeface="Arial" charset="0"/>
              </a:rPr>
            </a:br>
            <a:r>
              <a:rPr lang="en-US" smtClean="0">
                <a:cs typeface="Arial" charset="0"/>
              </a:rPr>
              <a:t>Total Revenue</a:t>
            </a:r>
          </a:p>
        </p:txBody>
      </p:sp>
      <p:sp>
        <p:nvSpPr>
          <p:cNvPr id="151555" name="Content Placeholder 4"/>
          <p:cNvSpPr>
            <a:spLocks noGrp="1"/>
          </p:cNvSpPr>
          <p:nvPr>
            <p:ph idx="1"/>
          </p:nvPr>
        </p:nvSpPr>
        <p:spPr/>
        <p:txBody>
          <a:bodyPr/>
          <a:lstStyle/>
          <a:p>
            <a:endParaRPr lang="en-US" smtClean="0"/>
          </a:p>
        </p:txBody>
      </p:sp>
      <p:sp>
        <p:nvSpPr>
          <p:cNvPr id="30" name="Slide Number Placeholder 29"/>
          <p:cNvSpPr>
            <a:spLocks noGrp="1"/>
          </p:cNvSpPr>
          <p:nvPr>
            <p:ph type="sldNum" sz="quarter" idx="11"/>
          </p:nvPr>
        </p:nvSpPr>
        <p:spPr/>
        <p:txBody>
          <a:bodyPr/>
          <a:lstStyle/>
          <a:p>
            <a:pPr>
              <a:defRPr/>
            </a:pPr>
            <a:fld id="{80D73321-B567-48BD-BD84-A66F0D17549F}" type="slidenum">
              <a:rPr lang="en-US">
                <a:solidFill>
                  <a:prstClr val="black">
                    <a:tint val="75000"/>
                  </a:prstClr>
                </a:solidFill>
              </a:rPr>
              <a:pPr>
                <a:defRPr/>
              </a:pPr>
              <a:t>24</a:t>
            </a:fld>
            <a:endParaRPr lang="en-US">
              <a:solidFill>
                <a:prstClr val="black">
                  <a:tint val="75000"/>
                </a:prstClr>
              </a:solidFill>
            </a:endParaRPr>
          </a:p>
        </p:txBody>
      </p:sp>
      <p:grpSp>
        <p:nvGrpSpPr>
          <p:cNvPr id="151557" name="Group 43"/>
          <p:cNvGrpSpPr>
            <a:grpSpLocks/>
          </p:cNvGrpSpPr>
          <p:nvPr/>
        </p:nvGrpSpPr>
        <p:grpSpPr bwMode="auto">
          <a:xfrm>
            <a:off x="0" y="1143000"/>
            <a:ext cx="9144000" cy="4887913"/>
            <a:chOff x="-141642" y="664083"/>
            <a:chExt cx="9144000" cy="4886294"/>
          </a:xfrm>
        </p:grpSpPr>
        <p:sp>
          <p:nvSpPr>
            <p:cNvPr id="151577" name="TextBox 3"/>
            <p:cNvSpPr txBox="1">
              <a:spLocks noChangeArrowheads="1"/>
            </p:cNvSpPr>
            <p:nvPr/>
          </p:nvSpPr>
          <p:spPr bwMode="auto">
            <a:xfrm>
              <a:off x="-141642" y="664083"/>
              <a:ext cx="9144000" cy="45708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a:solidFill>
                    <a:prstClr val="black"/>
                  </a:solidFill>
                  <a:latin typeface="Century Gothic" pitchFamily="34" charset="0"/>
                  <a:cs typeface="Arial" charset="0"/>
                </a:rPr>
                <a:t>Revenues Fall as Price Rises with Elastic Demand Curves </a:t>
              </a:r>
            </a:p>
          </p:txBody>
        </p:sp>
        <p:cxnSp>
          <p:nvCxnSpPr>
            <p:cNvPr id="26" name="Straight Connector 25"/>
            <p:cNvCxnSpPr/>
            <p:nvPr/>
          </p:nvCxnSpPr>
          <p:spPr>
            <a:xfrm>
              <a:off x="1676046" y="5409136"/>
              <a:ext cx="5715000"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1579" name="TextBox 8"/>
            <p:cNvSpPr txBox="1">
              <a:spLocks noChangeArrowheads="1"/>
            </p:cNvSpPr>
            <p:nvPr/>
          </p:nvSpPr>
          <p:spPr bwMode="auto">
            <a:xfrm>
              <a:off x="7391400" y="5181099"/>
              <a:ext cx="364202" cy="369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prstClr val="black"/>
                  </a:solidFill>
                  <a:latin typeface="Calibri" pitchFamily="34" charset="0"/>
                  <a:cs typeface="Arial" charset="0"/>
                </a:rPr>
                <a:t>Q</a:t>
              </a:r>
            </a:p>
          </p:txBody>
        </p:sp>
        <p:sp>
          <p:nvSpPr>
            <p:cNvPr id="151580" name="TextBox 9"/>
            <p:cNvSpPr txBox="1">
              <a:spLocks noChangeArrowheads="1"/>
            </p:cNvSpPr>
            <p:nvPr/>
          </p:nvSpPr>
          <p:spPr bwMode="auto">
            <a:xfrm>
              <a:off x="1524000" y="1295467"/>
              <a:ext cx="338554" cy="369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prstClr val="black"/>
                  </a:solidFill>
                  <a:latin typeface="Calibri" pitchFamily="34" charset="0"/>
                  <a:cs typeface="Arial" charset="0"/>
                </a:rPr>
                <a:t>P</a:t>
              </a:r>
            </a:p>
          </p:txBody>
        </p:sp>
        <p:cxnSp>
          <p:nvCxnSpPr>
            <p:cNvPr id="29" name="Straight Connector 5"/>
            <p:cNvCxnSpPr/>
            <p:nvPr/>
          </p:nvCxnSpPr>
          <p:spPr>
            <a:xfrm rot="5400000">
              <a:off x="-153736" y="3580941"/>
              <a:ext cx="365797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 name="Group 45"/>
          <p:cNvGrpSpPr>
            <a:grpSpLocks/>
          </p:cNvGrpSpPr>
          <p:nvPr/>
        </p:nvGrpSpPr>
        <p:grpSpPr bwMode="auto">
          <a:xfrm>
            <a:off x="1295400" y="3122613"/>
            <a:ext cx="6751638" cy="3125787"/>
            <a:chOff x="3733800" y="1816723"/>
            <a:chExt cx="6753413" cy="3124051"/>
          </a:xfrm>
        </p:grpSpPr>
        <p:sp>
          <p:nvSpPr>
            <p:cNvPr id="17" name="Rectangle 16"/>
            <p:cNvSpPr/>
            <p:nvPr/>
          </p:nvSpPr>
          <p:spPr>
            <a:xfrm>
              <a:off x="4267340" y="3428727"/>
              <a:ext cx="5040050" cy="114395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latin typeface="Arial" pitchFamily="34" charset="0"/>
                <a:cs typeface="Arial" pitchFamily="34" charset="0"/>
              </a:endParaRPr>
            </a:p>
          </p:txBody>
        </p:sp>
        <p:cxnSp>
          <p:nvCxnSpPr>
            <p:cNvPr id="18" name="Straight Connector 17"/>
            <p:cNvCxnSpPr/>
            <p:nvPr/>
          </p:nvCxnSpPr>
          <p:spPr>
            <a:xfrm>
              <a:off x="4799293" y="1816723"/>
              <a:ext cx="5336990" cy="1905528"/>
            </a:xfrm>
            <a:prstGeom prst="line">
              <a:avLst/>
            </a:prstGeom>
            <a:ln w="38100">
              <a:solidFill>
                <a:srgbClr val="474AB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267340" y="3428727"/>
              <a:ext cx="5030522"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8727474" y="3999116"/>
              <a:ext cx="1142365" cy="15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1573" name="TextBox 23"/>
            <p:cNvSpPr txBox="1">
              <a:spLocks noChangeArrowheads="1"/>
            </p:cNvSpPr>
            <p:nvPr/>
          </p:nvSpPr>
          <p:spPr bwMode="auto">
            <a:xfrm>
              <a:off x="10135835" y="3569634"/>
              <a:ext cx="3513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prstClr val="black"/>
                  </a:solidFill>
                  <a:latin typeface="Calibri" pitchFamily="34" charset="0"/>
                  <a:cs typeface="Arial" charset="0"/>
                </a:rPr>
                <a:t>D</a:t>
              </a:r>
            </a:p>
          </p:txBody>
        </p:sp>
        <p:sp>
          <p:nvSpPr>
            <p:cNvPr id="151574" name="TextBox 25"/>
            <p:cNvSpPr txBox="1">
              <a:spLocks noChangeArrowheads="1"/>
            </p:cNvSpPr>
            <p:nvPr/>
          </p:nvSpPr>
          <p:spPr bwMode="auto">
            <a:xfrm>
              <a:off x="3733800" y="3200400"/>
              <a:ext cx="569446" cy="369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prstClr val="black"/>
                  </a:solidFill>
                  <a:latin typeface="Calibri" pitchFamily="34" charset="0"/>
                  <a:cs typeface="Arial" charset="0"/>
                </a:rPr>
                <a:t>$10</a:t>
              </a:r>
            </a:p>
          </p:txBody>
        </p:sp>
        <p:sp>
          <p:nvSpPr>
            <p:cNvPr id="151575" name="TextBox 27"/>
            <p:cNvSpPr txBox="1">
              <a:spLocks noChangeArrowheads="1"/>
            </p:cNvSpPr>
            <p:nvPr/>
          </p:nvSpPr>
          <p:spPr bwMode="auto">
            <a:xfrm>
              <a:off x="9033297" y="4571505"/>
              <a:ext cx="569446" cy="369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prstClr val="black"/>
                  </a:solidFill>
                  <a:latin typeface="Calibri" pitchFamily="34" charset="0"/>
                  <a:cs typeface="Arial" charset="0"/>
                </a:rPr>
                <a:t>250</a:t>
              </a:r>
            </a:p>
          </p:txBody>
        </p:sp>
        <p:sp>
          <p:nvSpPr>
            <p:cNvPr id="151576" name="TextBox 38"/>
            <p:cNvSpPr txBox="1">
              <a:spLocks noChangeArrowheads="1"/>
            </p:cNvSpPr>
            <p:nvPr/>
          </p:nvSpPr>
          <p:spPr bwMode="auto">
            <a:xfrm>
              <a:off x="4419600" y="3733800"/>
              <a:ext cx="1276557" cy="646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prstClr val="white"/>
                  </a:solidFill>
                  <a:latin typeface="Gill Sans MT" pitchFamily="34" charset="0"/>
                  <a:cs typeface="Arial" charset="0"/>
                </a:rPr>
                <a:t>R=$10x250</a:t>
              </a:r>
            </a:p>
            <a:p>
              <a:pPr eaLnBrk="1" hangingPunct="1"/>
              <a:r>
                <a:rPr lang="en-US">
                  <a:solidFill>
                    <a:prstClr val="white"/>
                  </a:solidFill>
                  <a:latin typeface="Gill Sans MT" pitchFamily="34" charset="0"/>
                  <a:cs typeface="Arial" charset="0"/>
                </a:rPr>
                <a:t>   =$2,500</a:t>
              </a:r>
            </a:p>
          </p:txBody>
        </p:sp>
      </p:grpSp>
      <p:grpSp>
        <p:nvGrpSpPr>
          <p:cNvPr id="4" name="Group 48"/>
          <p:cNvGrpSpPr>
            <a:grpSpLocks/>
          </p:cNvGrpSpPr>
          <p:nvPr/>
        </p:nvGrpSpPr>
        <p:grpSpPr bwMode="auto">
          <a:xfrm>
            <a:off x="1295400" y="3516313"/>
            <a:ext cx="2955925" cy="2732087"/>
            <a:chOff x="5257800" y="2743200"/>
            <a:chExt cx="2955190" cy="2730978"/>
          </a:xfrm>
        </p:grpSpPr>
        <p:grpSp>
          <p:nvGrpSpPr>
            <p:cNvPr id="151560" name="Group 46"/>
            <p:cNvGrpSpPr>
              <a:grpSpLocks/>
            </p:cNvGrpSpPr>
            <p:nvPr/>
          </p:nvGrpSpPr>
          <p:grpSpPr bwMode="auto">
            <a:xfrm>
              <a:off x="5257800" y="2743200"/>
              <a:ext cx="2955190" cy="2730978"/>
              <a:chOff x="1143000" y="3048000"/>
              <a:chExt cx="2955190" cy="2730978"/>
            </a:xfrm>
          </p:grpSpPr>
          <p:sp>
            <p:nvSpPr>
              <p:cNvPr id="10" name="Rectangle 9"/>
              <p:cNvSpPr/>
              <p:nvPr/>
            </p:nvSpPr>
            <p:spPr>
              <a:xfrm>
                <a:off x="1676267" y="3276507"/>
                <a:ext cx="2285432" cy="9901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latin typeface="Arial" pitchFamily="34" charset="0"/>
                  <a:cs typeface="Arial" pitchFamily="34" charset="0"/>
                </a:endParaRPr>
              </a:p>
            </p:txBody>
          </p:sp>
          <p:sp>
            <p:nvSpPr>
              <p:cNvPr id="11" name="Rectangle 10"/>
              <p:cNvSpPr/>
              <p:nvPr/>
            </p:nvSpPr>
            <p:spPr>
              <a:xfrm>
                <a:off x="1676267" y="4266705"/>
                <a:ext cx="2285432" cy="114253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latin typeface="Arial" pitchFamily="34" charset="0"/>
                  <a:cs typeface="Arial" pitchFamily="34" charset="0"/>
                </a:endParaRPr>
              </a:p>
            </p:txBody>
          </p:sp>
          <p:cxnSp>
            <p:nvCxnSpPr>
              <p:cNvPr id="12" name="Straight Connector 11"/>
              <p:cNvCxnSpPr/>
              <p:nvPr/>
            </p:nvCxnSpPr>
            <p:spPr>
              <a:xfrm>
                <a:off x="1676267" y="3276507"/>
                <a:ext cx="2285432"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2896126" y="4342080"/>
                <a:ext cx="2132734" cy="15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1566" name="TextBox 24"/>
              <p:cNvSpPr txBox="1">
                <a:spLocks noChangeArrowheads="1"/>
              </p:cNvSpPr>
              <p:nvPr/>
            </p:nvSpPr>
            <p:spPr bwMode="auto">
              <a:xfrm>
                <a:off x="1143000" y="3048000"/>
                <a:ext cx="569279" cy="369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prstClr val="black"/>
                    </a:solidFill>
                    <a:latin typeface="Calibri" pitchFamily="34" charset="0"/>
                    <a:cs typeface="Arial" charset="0"/>
                  </a:rPr>
                  <a:t>$20</a:t>
                </a:r>
              </a:p>
            </p:txBody>
          </p:sp>
          <p:sp>
            <p:nvSpPr>
              <p:cNvPr id="151567" name="TextBox 26"/>
              <p:cNvSpPr txBox="1">
                <a:spLocks noChangeArrowheads="1"/>
              </p:cNvSpPr>
              <p:nvPr/>
            </p:nvSpPr>
            <p:spPr bwMode="auto">
              <a:xfrm>
                <a:off x="3657128" y="5409721"/>
                <a:ext cx="441062" cy="369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prstClr val="black"/>
                    </a:solidFill>
                    <a:latin typeface="Calibri" pitchFamily="34" charset="0"/>
                    <a:cs typeface="Arial" charset="0"/>
                  </a:rPr>
                  <a:t>50</a:t>
                </a:r>
              </a:p>
            </p:txBody>
          </p:sp>
          <p:sp>
            <p:nvSpPr>
              <p:cNvPr id="151568" name="TextBox 37"/>
              <p:cNvSpPr txBox="1">
                <a:spLocks noChangeArrowheads="1"/>
              </p:cNvSpPr>
              <p:nvPr/>
            </p:nvSpPr>
            <p:spPr bwMode="auto">
              <a:xfrm>
                <a:off x="1828799" y="3429000"/>
                <a:ext cx="1160606" cy="646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prstClr val="white"/>
                    </a:solidFill>
                    <a:latin typeface="Gill Sans MT" pitchFamily="34" charset="0"/>
                    <a:cs typeface="Arial" charset="0"/>
                  </a:rPr>
                  <a:t>R=$20x50</a:t>
                </a:r>
              </a:p>
              <a:p>
                <a:pPr eaLnBrk="1" hangingPunct="1"/>
                <a:r>
                  <a:rPr lang="en-US">
                    <a:solidFill>
                      <a:prstClr val="white"/>
                    </a:solidFill>
                    <a:latin typeface="Gill Sans MT" pitchFamily="34" charset="0"/>
                    <a:cs typeface="Arial" charset="0"/>
                  </a:rPr>
                  <a:t>   =$1,000</a:t>
                </a:r>
              </a:p>
            </p:txBody>
          </p:sp>
        </p:grpSp>
        <p:sp>
          <p:nvSpPr>
            <p:cNvPr id="151561" name="TextBox 47"/>
            <p:cNvSpPr txBox="1">
              <a:spLocks noChangeArrowheads="1"/>
            </p:cNvSpPr>
            <p:nvPr/>
          </p:nvSpPr>
          <p:spPr bwMode="auto">
            <a:xfrm>
              <a:off x="5943430" y="4255473"/>
              <a:ext cx="1275993" cy="646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prstClr val="white"/>
                  </a:solidFill>
                  <a:latin typeface="Gill Sans MT" pitchFamily="34" charset="0"/>
                  <a:cs typeface="Arial" charset="0"/>
                </a:rPr>
                <a:t>R=$10x250</a:t>
              </a:r>
            </a:p>
            <a:p>
              <a:pPr eaLnBrk="1" hangingPunct="1"/>
              <a:r>
                <a:rPr lang="en-US">
                  <a:solidFill>
                    <a:prstClr val="white"/>
                  </a:solidFill>
                  <a:latin typeface="Gill Sans MT" pitchFamily="34" charset="0"/>
                  <a:cs typeface="Arial" charset="0"/>
                </a:rPr>
                <a:t>   =$2,500</a:t>
              </a:r>
            </a:p>
          </p:txBody>
        </p:sp>
      </p:grpSp>
    </p:spTree>
    <p:extLst>
      <p:ext uri="{BB962C8B-B14F-4D97-AF65-F5344CB8AC3E}">
        <p14:creationId xmlns:p14="http://schemas.microsoft.com/office/powerpoint/2010/main" val="298486819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752475" y="304800"/>
            <a:ext cx="7705725" cy="914400"/>
          </a:xfrm>
          <a:noFill/>
        </p:spPr>
        <p:txBody>
          <a:bodyPr/>
          <a:lstStyle/>
          <a:p>
            <a:pPr eaLnBrk="1" hangingPunct="1"/>
            <a:r>
              <a:rPr lang="en-US" sz="2400" dirty="0" smtClean="0">
                <a:solidFill>
                  <a:srgbClr val="0064B3"/>
                </a:solidFill>
              </a:rPr>
              <a:t>The Relationship between Price Elasticity of Demand and Total Revenue</a:t>
            </a:r>
          </a:p>
        </p:txBody>
      </p:sp>
      <p:sp>
        <p:nvSpPr>
          <p:cNvPr id="1061897" name="Text Box 9"/>
          <p:cNvSpPr txBox="1">
            <a:spLocks noChangeArrowheads="1"/>
          </p:cNvSpPr>
          <p:nvPr/>
        </p:nvSpPr>
        <p:spPr bwMode="auto">
          <a:xfrm>
            <a:off x="752475" y="1165225"/>
            <a:ext cx="8251825" cy="396875"/>
          </a:xfrm>
          <a:prstGeom prst="rect">
            <a:avLst/>
          </a:prstGeom>
          <a:noFill/>
          <a:ln w="9525" algn="ctr">
            <a:noFill/>
            <a:miter lim="800000"/>
            <a:headEnd/>
            <a:tailEnd/>
          </a:ln>
        </p:spPr>
        <p:txBody>
          <a:bodyPr>
            <a:spAutoFit/>
          </a:bodyPr>
          <a:lstStyle/>
          <a:p>
            <a:r>
              <a:rPr lang="en-US" sz="2000" b="1">
                <a:solidFill>
                  <a:schemeClr val="tx1"/>
                </a:solidFill>
              </a:rPr>
              <a:t>Elasticity and Revenue with a Linear Demand Curve</a:t>
            </a:r>
          </a:p>
        </p:txBody>
      </p:sp>
      <p:sp>
        <p:nvSpPr>
          <p:cNvPr id="1061898" name="Text Box 10"/>
          <p:cNvSpPr txBox="1">
            <a:spLocks noChangeArrowheads="1"/>
          </p:cNvSpPr>
          <p:nvPr/>
        </p:nvSpPr>
        <p:spPr bwMode="auto">
          <a:xfrm>
            <a:off x="685800" y="1538288"/>
            <a:ext cx="1697038" cy="312737"/>
          </a:xfrm>
          <a:prstGeom prst="rect">
            <a:avLst/>
          </a:prstGeom>
          <a:noFill/>
          <a:ln w="9525" algn="ctr">
            <a:noFill/>
            <a:miter lim="800000"/>
            <a:headEnd/>
            <a:tailEnd/>
          </a:ln>
        </p:spPr>
        <p:txBody>
          <a:bodyPr>
            <a:spAutoFit/>
          </a:bodyPr>
          <a:lstStyle/>
          <a:p>
            <a:pPr marL="457200" indent="-457200">
              <a:lnSpc>
                <a:spcPct val="90000"/>
              </a:lnSpc>
              <a:spcBef>
                <a:spcPct val="10000"/>
              </a:spcBef>
              <a:spcAft>
                <a:spcPct val="10000"/>
              </a:spcAft>
            </a:pPr>
            <a:r>
              <a:rPr lang="en-US" sz="1600" b="1">
                <a:solidFill>
                  <a:schemeClr val="tx1"/>
                </a:solidFill>
              </a:rPr>
              <a:t>TABLE 6-3</a:t>
            </a:r>
          </a:p>
        </p:txBody>
      </p:sp>
      <p:sp>
        <p:nvSpPr>
          <p:cNvPr id="1061899" name="Text Box 11"/>
          <p:cNvSpPr txBox="1">
            <a:spLocks noChangeArrowheads="1"/>
          </p:cNvSpPr>
          <p:nvPr/>
        </p:nvSpPr>
        <p:spPr bwMode="auto">
          <a:xfrm>
            <a:off x="752475" y="1857375"/>
            <a:ext cx="2659063" cy="517525"/>
          </a:xfrm>
          <a:prstGeom prst="rect">
            <a:avLst/>
          </a:prstGeom>
          <a:solidFill>
            <a:srgbClr val="B9D2C1"/>
          </a:solidFill>
          <a:ln w="9525" algn="ctr">
            <a:noFill/>
            <a:miter lim="800000"/>
            <a:headEnd/>
            <a:tailEnd/>
          </a:ln>
        </p:spPr>
        <p:txBody>
          <a:bodyPr>
            <a:spAutoFit/>
          </a:bodyPr>
          <a:lstStyle/>
          <a:p>
            <a:pPr>
              <a:spcBef>
                <a:spcPct val="10000"/>
              </a:spcBef>
              <a:spcAft>
                <a:spcPct val="10000"/>
              </a:spcAft>
            </a:pPr>
            <a:r>
              <a:rPr lang="en-US" sz="1400" b="1">
                <a:solidFill>
                  <a:schemeClr val="tx1"/>
                </a:solidFill>
              </a:rPr>
              <a:t>The Relationship between Price Elasticity and Revenue </a:t>
            </a:r>
          </a:p>
        </p:txBody>
      </p:sp>
      <p:graphicFrame>
        <p:nvGraphicFramePr>
          <p:cNvPr id="8" name="Group 64"/>
          <p:cNvGraphicFramePr>
            <a:graphicFrameLocks noGrp="1"/>
          </p:cNvGraphicFramePr>
          <p:nvPr>
            <p:ph idx="1"/>
          </p:nvPr>
        </p:nvGraphicFramePr>
        <p:xfrm>
          <a:off x="752475" y="2392363"/>
          <a:ext cx="8064501" cy="4129724"/>
        </p:xfrm>
        <a:graphic>
          <a:graphicData uri="http://schemas.openxmlformats.org/drawingml/2006/table">
            <a:tbl>
              <a:tblPr/>
              <a:tblGrid>
                <a:gridCol w="1755549"/>
                <a:gridCol w="2290872"/>
                <a:gridCol w="4018080"/>
              </a:tblGrid>
              <a:tr h="38100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457200" algn="r"/>
                          <a:tab pos="2743200" algn="ctr"/>
                          <a:tab pos="5486400" algn="r"/>
                        </a:tabLst>
                      </a:pPr>
                      <a:r>
                        <a:rPr kumimoji="0" lang="en-US" sz="1400" b="1" i="0" u="none" strike="noStrike" cap="none" normalizeH="0" baseline="0" dirty="0" smtClean="0">
                          <a:ln>
                            <a:noFill/>
                          </a:ln>
                          <a:solidFill>
                            <a:srgbClr val="0064B3"/>
                          </a:solidFill>
                          <a:effectLst/>
                          <a:latin typeface="Helvetica" pitchFamily="34" charset="0"/>
                          <a:cs typeface="Times New Roman" pitchFamily="18" charset="0"/>
                        </a:rPr>
                        <a:t>IF DEMAND IS . . .</a:t>
                      </a:r>
                      <a:endParaRPr kumimoji="0" lang="en-US" sz="1400" b="1" i="0" u="none" strike="noStrike" cap="none" normalizeH="0" baseline="0" dirty="0" smtClean="0">
                        <a:ln>
                          <a:noFill/>
                        </a:ln>
                        <a:solidFill>
                          <a:srgbClr val="0064B3"/>
                        </a:solidFill>
                        <a:effectLst/>
                        <a:latin typeface="Helvetica" pitchFamily="34" charset="0"/>
                      </a:endParaRPr>
                    </a:p>
                  </a:txBody>
                  <a:tcPr anchor="b" horzOverflow="overflow">
                    <a:lnL cap="flat">
                      <a:noFill/>
                    </a:lnL>
                    <a:lnR>
                      <a:noFill/>
                    </a:lnR>
                    <a:lnT cap="flat">
                      <a:noFill/>
                    </a:lnT>
                    <a:lnB w="28575" cap="flat" cmpd="sng" algn="ctr">
                      <a:solidFill>
                        <a:srgbClr val="CCCC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64B3"/>
                          </a:solidFill>
                          <a:effectLst/>
                          <a:latin typeface="Helvetica" pitchFamily="34" charset="0"/>
                          <a:cs typeface="Times New Roman" pitchFamily="18" charset="0"/>
                        </a:rPr>
                        <a:t>THEN . . .</a:t>
                      </a:r>
                      <a:endParaRPr kumimoji="0" lang="en-US" sz="1400" b="1" i="0" u="none" strike="noStrike" cap="none" normalizeH="0" baseline="0" dirty="0" smtClean="0">
                        <a:ln>
                          <a:noFill/>
                        </a:ln>
                        <a:solidFill>
                          <a:srgbClr val="0064B3"/>
                        </a:solidFill>
                        <a:effectLst/>
                        <a:latin typeface="Helvetica" pitchFamily="34" charset="0"/>
                      </a:endParaRPr>
                    </a:p>
                  </a:txBody>
                  <a:tcPr anchor="b" horzOverflow="overflow">
                    <a:lnL>
                      <a:noFill/>
                    </a:lnL>
                    <a:lnR>
                      <a:noFill/>
                    </a:lnR>
                    <a:lnT cap="flat">
                      <a:noFill/>
                    </a:lnT>
                    <a:lnB w="28575" cap="flat" cmpd="sng" algn="ctr">
                      <a:solidFill>
                        <a:srgbClr val="CCCC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64B3"/>
                          </a:solidFill>
                          <a:effectLst/>
                          <a:latin typeface="Helvetica" pitchFamily="34" charset="0"/>
                          <a:cs typeface="Times New Roman" pitchFamily="18" charset="0"/>
                        </a:rPr>
                        <a:t>BECAUSE . . .</a:t>
                      </a:r>
                      <a:endParaRPr kumimoji="0" lang="en-US" sz="1400" b="1" i="0" u="none" strike="noStrike" cap="none" normalizeH="0" baseline="0" dirty="0" smtClean="0">
                        <a:ln>
                          <a:noFill/>
                        </a:ln>
                        <a:solidFill>
                          <a:srgbClr val="0064B3"/>
                        </a:solidFill>
                        <a:effectLst/>
                        <a:latin typeface="Helvetica" pitchFamily="34" charset="0"/>
                      </a:endParaRPr>
                    </a:p>
                  </a:txBody>
                  <a:tcPr anchor="b" horzOverflow="overflow">
                    <a:lnL>
                      <a:noFill/>
                    </a:lnL>
                    <a:lnR cap="flat">
                      <a:noFill/>
                    </a:lnR>
                    <a:lnT cap="flat">
                      <a:noFill/>
                    </a:lnT>
                    <a:lnB w="28575" cap="flat" cmpd="sng" algn="ctr">
                      <a:solidFill>
                        <a:srgbClr val="CCCCFF"/>
                      </a:solidFill>
                      <a:prstDash val="solid"/>
                      <a:round/>
                      <a:headEnd type="none" w="med" len="med"/>
                      <a:tailEnd type="none" w="med" len="med"/>
                    </a:lnB>
                    <a:lnTlToBr>
                      <a:noFill/>
                    </a:lnTlToBr>
                    <a:lnBlToTr>
                      <a:noFill/>
                    </a:lnBlToTr>
                    <a:noFill/>
                  </a:tcPr>
                </a:tc>
              </a:tr>
              <a:tr h="6461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Helvetica" pitchFamily="34" charset="0"/>
                          <a:cs typeface="Times New Roman" pitchFamily="18" charset="0"/>
                        </a:rPr>
                        <a:t>elastic</a:t>
                      </a:r>
                      <a:endParaRPr kumimoji="0" lang="en-US" sz="1400" b="0" i="0" u="none" strike="noStrike" cap="none" normalizeH="0" baseline="0" dirty="0" smtClean="0">
                        <a:ln>
                          <a:noFill/>
                        </a:ln>
                        <a:solidFill>
                          <a:schemeClr val="tx1"/>
                        </a:solidFill>
                        <a:effectLst/>
                        <a:latin typeface="Helvetica" pitchFamily="34" charset="0"/>
                      </a:endParaRPr>
                    </a:p>
                  </a:txBody>
                  <a:tcPr anchor="ctr" horzOverflow="overflow">
                    <a:lnL cap="flat">
                      <a:noFill/>
                    </a:lnL>
                    <a:lnR>
                      <a:noFill/>
                    </a:lnR>
                    <a:lnT w="28575" cap="flat" cmpd="sng" algn="ctr">
                      <a:solidFill>
                        <a:srgbClr val="CCCCFF"/>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Helvetica" pitchFamily="34" charset="0"/>
                          <a:cs typeface="Times New Roman" pitchFamily="18" charset="0"/>
                        </a:rPr>
                        <a:t>an increase in price reduces revenue</a:t>
                      </a:r>
                      <a:endParaRPr kumimoji="0" lang="en-US" sz="1400" b="0" i="0" u="none" strike="noStrike" cap="none" normalizeH="0" baseline="0" dirty="0" smtClean="0">
                        <a:ln>
                          <a:noFill/>
                        </a:ln>
                        <a:solidFill>
                          <a:schemeClr val="tx1"/>
                        </a:solidFill>
                        <a:effectLst/>
                        <a:latin typeface="Helvetica" pitchFamily="34" charset="0"/>
                      </a:endParaRPr>
                    </a:p>
                  </a:txBody>
                  <a:tcPr anchor="ctr" horzOverflow="overflow">
                    <a:lnL>
                      <a:noFill/>
                    </a:lnL>
                    <a:lnR>
                      <a:noFill/>
                    </a:lnR>
                    <a:lnT w="28575" cap="flat" cmpd="sng" algn="ctr">
                      <a:solidFill>
                        <a:srgbClr val="CCCCFF"/>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Helvetica" pitchFamily="34" charset="0"/>
                          <a:cs typeface="Times New Roman" pitchFamily="18" charset="0"/>
                        </a:rPr>
                        <a:t>the decrease in quantity demanded is proportionally </a:t>
                      </a:r>
                      <a:r>
                        <a:rPr kumimoji="0" lang="en-US" sz="1400" b="0" i="1" u="none" strike="noStrike" cap="none" normalizeH="0" baseline="0" dirty="0" smtClean="0">
                          <a:ln>
                            <a:noFill/>
                          </a:ln>
                          <a:solidFill>
                            <a:schemeClr val="tx1"/>
                          </a:solidFill>
                          <a:effectLst/>
                          <a:latin typeface="Helvetica" pitchFamily="34" charset="0"/>
                          <a:cs typeface="Times New Roman" pitchFamily="18" charset="0"/>
                        </a:rPr>
                        <a:t>greater</a:t>
                      </a:r>
                      <a:r>
                        <a:rPr kumimoji="0" lang="en-US" sz="1400" b="0" i="0" u="none" strike="noStrike" cap="none" normalizeH="0" baseline="0" dirty="0" smtClean="0">
                          <a:ln>
                            <a:noFill/>
                          </a:ln>
                          <a:solidFill>
                            <a:schemeClr val="tx1"/>
                          </a:solidFill>
                          <a:effectLst/>
                          <a:latin typeface="Helvetica" pitchFamily="34" charset="0"/>
                          <a:cs typeface="Times New Roman" pitchFamily="18" charset="0"/>
                        </a:rPr>
                        <a:t> than the increase in price.</a:t>
                      </a:r>
                      <a:endParaRPr kumimoji="0" lang="en-US" sz="1400" b="0" i="0" u="none" strike="noStrike" cap="none" normalizeH="0" baseline="0" dirty="0" smtClean="0">
                        <a:ln>
                          <a:noFill/>
                        </a:ln>
                        <a:solidFill>
                          <a:schemeClr val="tx1"/>
                        </a:solidFill>
                        <a:effectLst/>
                        <a:latin typeface="Helvetica" pitchFamily="34" charset="0"/>
                      </a:endParaRPr>
                    </a:p>
                  </a:txBody>
                  <a:tcPr anchor="ctr" horzOverflow="overflow">
                    <a:lnL>
                      <a:noFill/>
                    </a:lnL>
                    <a:lnR cap="flat">
                      <a:noFill/>
                    </a:lnR>
                    <a:lnT w="28575" cap="flat" cmpd="sng" algn="ctr">
                      <a:solidFill>
                        <a:srgbClr val="CCCCFF"/>
                      </a:solidFill>
                      <a:prstDash val="solid"/>
                      <a:round/>
                      <a:headEnd type="none" w="med" len="med"/>
                      <a:tailEnd type="none" w="med" len="med"/>
                    </a:lnT>
                    <a:lnB>
                      <a:noFill/>
                    </a:lnB>
                    <a:lnTlToBr>
                      <a:noFill/>
                    </a:lnTlToBr>
                    <a:lnBlToTr>
                      <a:noFill/>
                    </a:lnBlToTr>
                    <a:noFill/>
                  </a:tcPr>
                </a:tc>
              </a:tr>
              <a:tr h="6461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Helvetica" pitchFamily="34" charset="0"/>
                          <a:cs typeface="Times New Roman" pitchFamily="18" charset="0"/>
                        </a:rPr>
                        <a:t>elastic</a:t>
                      </a:r>
                      <a:endParaRPr kumimoji="0" lang="en-US" sz="1400" b="0" i="0" u="none" strike="noStrike" cap="none" normalizeH="0" baseline="0" smtClean="0">
                        <a:ln>
                          <a:noFill/>
                        </a:ln>
                        <a:solidFill>
                          <a:schemeClr val="tx1"/>
                        </a:solidFill>
                        <a:effectLst/>
                        <a:latin typeface="Helvetica" pitchFamily="34" charset="0"/>
                      </a:endParaRPr>
                    </a:p>
                  </a:txBody>
                  <a:tcPr anchor="ct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Helvetica" pitchFamily="34" charset="0"/>
                          <a:cs typeface="Times New Roman" pitchFamily="18" charset="0"/>
                        </a:rPr>
                        <a:t>a decrease in price increases revenue</a:t>
                      </a:r>
                      <a:endParaRPr kumimoji="0" lang="en-US" sz="1400" b="0" i="0" u="none" strike="noStrike" cap="none" normalizeH="0" baseline="0" smtClean="0">
                        <a:ln>
                          <a:noFill/>
                        </a:ln>
                        <a:solidFill>
                          <a:schemeClr val="tx1"/>
                        </a:solidFill>
                        <a:effectLst/>
                        <a:latin typeface="Helvetica" pitchFamily="34"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Helvetica" pitchFamily="34" charset="0"/>
                          <a:cs typeface="Times New Roman" pitchFamily="18" charset="0"/>
                        </a:rPr>
                        <a:t>the increase in quantity demanded is proportionally </a:t>
                      </a:r>
                      <a:r>
                        <a:rPr kumimoji="0" lang="en-US" sz="1400" b="0" i="1" u="none" strike="noStrike" cap="none" normalizeH="0" baseline="0" smtClean="0">
                          <a:ln>
                            <a:noFill/>
                          </a:ln>
                          <a:solidFill>
                            <a:schemeClr val="tx1"/>
                          </a:solidFill>
                          <a:effectLst/>
                          <a:latin typeface="Helvetica" pitchFamily="34" charset="0"/>
                          <a:cs typeface="Times New Roman" pitchFamily="18" charset="0"/>
                        </a:rPr>
                        <a:t>greater</a:t>
                      </a:r>
                      <a:r>
                        <a:rPr kumimoji="0" lang="en-US" sz="1400" b="0" i="0" u="none" strike="noStrike" cap="none" normalizeH="0" baseline="0" smtClean="0">
                          <a:ln>
                            <a:noFill/>
                          </a:ln>
                          <a:solidFill>
                            <a:schemeClr val="tx1"/>
                          </a:solidFill>
                          <a:effectLst/>
                          <a:latin typeface="Helvetica" pitchFamily="34" charset="0"/>
                          <a:cs typeface="Times New Roman" pitchFamily="18" charset="0"/>
                        </a:rPr>
                        <a:t> than the decrease in price.</a:t>
                      </a:r>
                      <a:endParaRPr kumimoji="0" lang="en-US" sz="1400" b="0" i="0" u="none" strike="noStrike" cap="none" normalizeH="0" baseline="0" smtClean="0">
                        <a:ln>
                          <a:noFill/>
                        </a:ln>
                        <a:solidFill>
                          <a:schemeClr val="tx1"/>
                        </a:solidFill>
                        <a:effectLst/>
                        <a:latin typeface="Helvetica" pitchFamily="34" charset="0"/>
                      </a:endParaRPr>
                    </a:p>
                  </a:txBody>
                  <a:tcPr anchor="ctr" horzOverflow="overflow">
                    <a:lnL>
                      <a:noFill/>
                    </a:lnL>
                    <a:lnR cap="flat">
                      <a:noFill/>
                    </a:lnR>
                    <a:lnT>
                      <a:noFill/>
                    </a:lnT>
                    <a:lnB>
                      <a:noFill/>
                    </a:lnB>
                    <a:lnTlToBr>
                      <a:noFill/>
                    </a:lnTlToBr>
                    <a:lnBlToTr>
                      <a:noFill/>
                    </a:lnBlToTr>
                    <a:noFill/>
                  </a:tcPr>
                </a:tc>
              </a:tr>
              <a:tr h="6461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Helvetica" pitchFamily="34" charset="0"/>
                          <a:cs typeface="Times New Roman" pitchFamily="18" charset="0"/>
                        </a:rPr>
                        <a:t>inelastic</a:t>
                      </a:r>
                      <a:endParaRPr kumimoji="0" lang="en-US" sz="1400" b="0" i="0" u="none" strike="noStrike" cap="none" normalizeH="0" baseline="0" smtClean="0">
                        <a:ln>
                          <a:noFill/>
                        </a:ln>
                        <a:solidFill>
                          <a:schemeClr val="tx1"/>
                        </a:solidFill>
                        <a:effectLst/>
                        <a:latin typeface="Helvetica" pitchFamily="34" charset="0"/>
                      </a:endParaRPr>
                    </a:p>
                  </a:txBody>
                  <a:tcPr anchor="ct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Helvetica" pitchFamily="34" charset="0"/>
                          <a:cs typeface="Times New Roman" pitchFamily="18" charset="0"/>
                        </a:rPr>
                        <a:t>an increase in price increases revenue</a:t>
                      </a:r>
                      <a:endParaRPr kumimoji="0" lang="en-US" sz="1400" b="0" i="0" u="none" strike="noStrike" cap="none" normalizeH="0" baseline="0" smtClean="0">
                        <a:ln>
                          <a:noFill/>
                        </a:ln>
                        <a:solidFill>
                          <a:schemeClr val="tx1"/>
                        </a:solidFill>
                        <a:effectLst/>
                        <a:latin typeface="Helvetica" pitchFamily="34"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Helvetica" pitchFamily="34" charset="0"/>
                          <a:cs typeface="Times New Roman" pitchFamily="18" charset="0"/>
                        </a:rPr>
                        <a:t>the decrease in quantity demanded is proportionally </a:t>
                      </a:r>
                      <a:r>
                        <a:rPr kumimoji="0" lang="en-US" sz="1400" b="0" i="1" u="none" strike="noStrike" cap="none" normalizeH="0" baseline="0" smtClean="0">
                          <a:ln>
                            <a:noFill/>
                          </a:ln>
                          <a:solidFill>
                            <a:schemeClr val="tx1"/>
                          </a:solidFill>
                          <a:effectLst/>
                          <a:latin typeface="Helvetica" pitchFamily="34" charset="0"/>
                          <a:cs typeface="Times New Roman" pitchFamily="18" charset="0"/>
                        </a:rPr>
                        <a:t>smaller</a:t>
                      </a:r>
                      <a:r>
                        <a:rPr kumimoji="0" lang="en-US" sz="1400" b="0" i="0" u="none" strike="noStrike" cap="none" normalizeH="0" baseline="0" smtClean="0">
                          <a:ln>
                            <a:noFill/>
                          </a:ln>
                          <a:solidFill>
                            <a:schemeClr val="tx1"/>
                          </a:solidFill>
                          <a:effectLst/>
                          <a:latin typeface="Helvetica" pitchFamily="34" charset="0"/>
                          <a:cs typeface="Times New Roman" pitchFamily="18" charset="0"/>
                        </a:rPr>
                        <a:t> than the increase in price.</a:t>
                      </a:r>
                      <a:endParaRPr kumimoji="0" lang="en-US" sz="1400" b="0" i="0" u="none" strike="noStrike" cap="none" normalizeH="0" baseline="0" smtClean="0">
                        <a:ln>
                          <a:noFill/>
                        </a:ln>
                        <a:solidFill>
                          <a:schemeClr val="tx1"/>
                        </a:solidFill>
                        <a:effectLst/>
                        <a:latin typeface="Helvetica" pitchFamily="34" charset="0"/>
                      </a:endParaRPr>
                    </a:p>
                  </a:txBody>
                  <a:tcPr anchor="ctr" horzOverflow="overflow">
                    <a:lnL>
                      <a:noFill/>
                    </a:lnL>
                    <a:lnR cap="flat">
                      <a:noFill/>
                    </a:lnR>
                    <a:lnT>
                      <a:noFill/>
                    </a:lnT>
                    <a:lnB>
                      <a:noFill/>
                    </a:lnB>
                    <a:lnTlToBr>
                      <a:noFill/>
                    </a:lnTlToBr>
                    <a:lnBlToTr>
                      <a:noFill/>
                    </a:lnBlToTr>
                    <a:noFill/>
                  </a:tcPr>
                </a:tc>
              </a:tr>
              <a:tr h="644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Helvetica" pitchFamily="34" charset="0"/>
                          <a:cs typeface="Times New Roman" pitchFamily="18" charset="0"/>
                        </a:rPr>
                        <a:t>inelastic</a:t>
                      </a:r>
                      <a:endParaRPr kumimoji="0" lang="en-US" sz="1400" b="0" i="0" u="none" strike="noStrike" cap="none" normalizeH="0" baseline="0" smtClean="0">
                        <a:ln>
                          <a:noFill/>
                        </a:ln>
                        <a:solidFill>
                          <a:schemeClr val="tx1"/>
                        </a:solidFill>
                        <a:effectLst/>
                        <a:latin typeface="Helvetica" pitchFamily="34" charset="0"/>
                      </a:endParaRPr>
                    </a:p>
                  </a:txBody>
                  <a:tcPr anchor="ct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Helvetica" pitchFamily="34" charset="0"/>
                          <a:cs typeface="Times New Roman" pitchFamily="18" charset="0"/>
                        </a:rPr>
                        <a:t>a decrease in price reduces revenue</a:t>
                      </a:r>
                      <a:endParaRPr kumimoji="0" lang="en-US" sz="1400" b="0" i="0" u="none" strike="noStrike" cap="none" normalizeH="0" baseline="0" smtClean="0">
                        <a:ln>
                          <a:noFill/>
                        </a:ln>
                        <a:solidFill>
                          <a:schemeClr val="tx1"/>
                        </a:solidFill>
                        <a:effectLst/>
                        <a:latin typeface="Helvetica" pitchFamily="34"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Helvetica" pitchFamily="34" charset="0"/>
                          <a:cs typeface="Times New Roman" pitchFamily="18" charset="0"/>
                        </a:rPr>
                        <a:t>the increase in quantity demanded is proportionally </a:t>
                      </a:r>
                      <a:r>
                        <a:rPr kumimoji="0" lang="en-US" sz="1400" b="0" i="1" u="none" strike="noStrike" cap="none" normalizeH="0" baseline="0" smtClean="0">
                          <a:ln>
                            <a:noFill/>
                          </a:ln>
                          <a:solidFill>
                            <a:schemeClr val="tx1"/>
                          </a:solidFill>
                          <a:effectLst/>
                          <a:latin typeface="Helvetica" pitchFamily="34" charset="0"/>
                          <a:cs typeface="Times New Roman" pitchFamily="18" charset="0"/>
                        </a:rPr>
                        <a:t>smaller </a:t>
                      </a:r>
                      <a:r>
                        <a:rPr kumimoji="0" lang="en-US" sz="1400" b="0" i="0" u="none" strike="noStrike" cap="none" normalizeH="0" baseline="0" smtClean="0">
                          <a:ln>
                            <a:noFill/>
                          </a:ln>
                          <a:solidFill>
                            <a:schemeClr val="tx1"/>
                          </a:solidFill>
                          <a:effectLst/>
                          <a:latin typeface="Helvetica" pitchFamily="34" charset="0"/>
                          <a:cs typeface="Times New Roman" pitchFamily="18" charset="0"/>
                        </a:rPr>
                        <a:t>than the decrease in price.</a:t>
                      </a:r>
                      <a:endParaRPr kumimoji="0" lang="en-US" sz="1400" b="0" i="0" u="none" strike="noStrike" cap="none" normalizeH="0" baseline="0" smtClean="0">
                        <a:ln>
                          <a:noFill/>
                        </a:ln>
                        <a:solidFill>
                          <a:schemeClr val="tx1"/>
                        </a:solidFill>
                        <a:effectLst/>
                        <a:latin typeface="Helvetica" pitchFamily="34" charset="0"/>
                      </a:endParaRPr>
                    </a:p>
                  </a:txBody>
                  <a:tcPr anchor="ctr" horzOverflow="overflow">
                    <a:lnL>
                      <a:noFill/>
                    </a:lnL>
                    <a:lnR cap="flat">
                      <a:noFill/>
                    </a:lnR>
                    <a:lnT>
                      <a:noFill/>
                    </a:lnT>
                    <a:lnB>
                      <a:noFill/>
                    </a:lnB>
                    <a:lnTlToBr>
                      <a:noFill/>
                    </a:lnTlToBr>
                    <a:lnBlToTr>
                      <a:noFill/>
                    </a:lnBlToTr>
                    <a:noFill/>
                  </a:tcPr>
                </a:tc>
              </a:tr>
              <a:tr h="6477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Helvetica" pitchFamily="34" charset="0"/>
                          <a:cs typeface="Times New Roman" pitchFamily="18" charset="0"/>
                        </a:rPr>
                        <a:t>unit-elastic</a:t>
                      </a:r>
                      <a:endParaRPr kumimoji="0" lang="en-US" sz="1400" b="0" i="0" u="none" strike="noStrike" cap="none" normalizeH="0" baseline="0" smtClean="0">
                        <a:ln>
                          <a:noFill/>
                        </a:ln>
                        <a:solidFill>
                          <a:schemeClr val="tx1"/>
                        </a:solidFill>
                        <a:effectLst/>
                        <a:latin typeface="Helvetica" pitchFamily="34" charset="0"/>
                      </a:endParaRPr>
                    </a:p>
                  </a:txBody>
                  <a:tcPr anchor="ct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Helvetica" pitchFamily="34" charset="0"/>
                          <a:cs typeface="Times New Roman" pitchFamily="18" charset="0"/>
                        </a:rPr>
                        <a:t>an increase in price does not affect revenue</a:t>
                      </a:r>
                      <a:endParaRPr kumimoji="0" lang="en-US" sz="1400" b="0" i="0" u="none" strike="noStrike" cap="none" normalizeH="0" baseline="0" smtClean="0">
                        <a:ln>
                          <a:noFill/>
                        </a:ln>
                        <a:solidFill>
                          <a:schemeClr val="tx1"/>
                        </a:solidFill>
                        <a:effectLst/>
                        <a:latin typeface="Helvetica" pitchFamily="34"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Helvetica" pitchFamily="34" charset="0"/>
                          <a:cs typeface="Times New Roman" pitchFamily="18" charset="0"/>
                        </a:rPr>
                        <a:t>the decrease in quantity demanded is proportionally </a:t>
                      </a:r>
                      <a:r>
                        <a:rPr kumimoji="0" lang="en-US" sz="1400" b="0" i="1" u="none" strike="noStrike" cap="none" normalizeH="0" baseline="0" smtClean="0">
                          <a:ln>
                            <a:noFill/>
                          </a:ln>
                          <a:solidFill>
                            <a:schemeClr val="tx1"/>
                          </a:solidFill>
                          <a:effectLst/>
                          <a:latin typeface="Helvetica" pitchFamily="34" charset="0"/>
                          <a:cs typeface="Times New Roman" pitchFamily="18" charset="0"/>
                        </a:rPr>
                        <a:t>the same as</a:t>
                      </a:r>
                      <a:r>
                        <a:rPr kumimoji="0" lang="en-US" sz="1400" b="0" i="0" u="none" strike="noStrike" cap="none" normalizeH="0" baseline="0" smtClean="0">
                          <a:ln>
                            <a:noFill/>
                          </a:ln>
                          <a:solidFill>
                            <a:schemeClr val="tx1"/>
                          </a:solidFill>
                          <a:effectLst/>
                          <a:latin typeface="Helvetica" pitchFamily="34" charset="0"/>
                          <a:cs typeface="Times New Roman" pitchFamily="18" charset="0"/>
                        </a:rPr>
                        <a:t> the increase in price.</a:t>
                      </a:r>
                      <a:endParaRPr kumimoji="0" lang="en-US" sz="1400" b="0" i="0" u="none" strike="noStrike" cap="none" normalizeH="0" baseline="0" smtClean="0">
                        <a:ln>
                          <a:noFill/>
                        </a:ln>
                        <a:solidFill>
                          <a:schemeClr val="tx1"/>
                        </a:solidFill>
                        <a:effectLst/>
                        <a:latin typeface="Helvetica" pitchFamily="34" charset="0"/>
                      </a:endParaRPr>
                    </a:p>
                  </a:txBody>
                  <a:tcPr anchor="ctr" horzOverflow="overflow">
                    <a:lnL>
                      <a:noFill/>
                    </a:lnL>
                    <a:lnR cap="flat">
                      <a:noFill/>
                    </a:lnR>
                    <a:lnT>
                      <a:noFill/>
                    </a:lnT>
                    <a:lnB>
                      <a:noFill/>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Helvetica" pitchFamily="34" charset="0"/>
                          <a:cs typeface="Times New Roman" pitchFamily="18" charset="0"/>
                        </a:rPr>
                        <a:t>unit-elastic</a:t>
                      </a:r>
                      <a:endParaRPr kumimoji="0" lang="en-US" sz="1400" b="0" i="0" u="none" strike="noStrike" cap="none" normalizeH="0" baseline="0" dirty="0" smtClean="0">
                        <a:ln>
                          <a:noFill/>
                        </a:ln>
                        <a:solidFill>
                          <a:schemeClr val="tx1"/>
                        </a:solidFill>
                        <a:effectLst/>
                        <a:latin typeface="Helvetica" pitchFamily="34" charset="0"/>
                      </a:endParaRPr>
                    </a:p>
                  </a:txBody>
                  <a:tcPr anchor="ctr" horzOverflow="overflow">
                    <a:lnL cap="flat">
                      <a:noFill/>
                    </a:lnL>
                    <a:lnR>
                      <a:noFill/>
                    </a:lnR>
                    <a:lnT>
                      <a:noFill/>
                    </a:lnT>
                    <a:lnB w="28575" cap="flat" cmpd="sng" algn="ctr">
                      <a:solidFill>
                        <a:srgbClr val="CCCC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Helvetica" pitchFamily="34" charset="0"/>
                          <a:cs typeface="Times New Roman" pitchFamily="18" charset="0"/>
                        </a:rPr>
                        <a:t>a decrease in price does not affect revenue</a:t>
                      </a:r>
                      <a:endParaRPr kumimoji="0" lang="en-US" sz="1400" b="0" i="0" u="none" strike="noStrike" cap="none" normalizeH="0" baseline="0" dirty="0" smtClean="0">
                        <a:ln>
                          <a:noFill/>
                        </a:ln>
                        <a:solidFill>
                          <a:schemeClr val="tx1"/>
                        </a:solidFill>
                        <a:effectLst/>
                        <a:latin typeface="Helvetica" pitchFamily="34" charset="0"/>
                      </a:endParaRPr>
                    </a:p>
                  </a:txBody>
                  <a:tcPr anchor="ctr" horzOverflow="overflow">
                    <a:lnL>
                      <a:noFill/>
                    </a:lnL>
                    <a:lnR>
                      <a:noFill/>
                    </a:lnR>
                    <a:lnT>
                      <a:noFill/>
                    </a:lnT>
                    <a:lnB w="28575" cap="flat" cmpd="sng" algn="ctr">
                      <a:solidFill>
                        <a:srgbClr val="CCCC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Helvetica" pitchFamily="34" charset="0"/>
                          <a:cs typeface="Times New Roman" pitchFamily="18" charset="0"/>
                        </a:rPr>
                        <a:t>the increase in quantity demanded is proportionally </a:t>
                      </a:r>
                      <a:r>
                        <a:rPr kumimoji="0" lang="en-US" sz="1400" b="0" i="1" u="none" strike="noStrike" cap="none" normalizeH="0" baseline="0" dirty="0" smtClean="0">
                          <a:ln>
                            <a:noFill/>
                          </a:ln>
                          <a:solidFill>
                            <a:schemeClr val="tx1"/>
                          </a:solidFill>
                          <a:effectLst/>
                          <a:latin typeface="Helvetica" pitchFamily="34" charset="0"/>
                          <a:cs typeface="Times New Roman" pitchFamily="18" charset="0"/>
                        </a:rPr>
                        <a:t>the same as</a:t>
                      </a:r>
                      <a:r>
                        <a:rPr kumimoji="0" lang="en-US" sz="1400" b="0" i="0" u="none" strike="noStrike" cap="none" normalizeH="0" baseline="0" dirty="0" smtClean="0">
                          <a:ln>
                            <a:noFill/>
                          </a:ln>
                          <a:solidFill>
                            <a:schemeClr val="tx1"/>
                          </a:solidFill>
                          <a:effectLst/>
                          <a:latin typeface="Helvetica" pitchFamily="34" charset="0"/>
                          <a:cs typeface="Times New Roman" pitchFamily="18" charset="0"/>
                        </a:rPr>
                        <a:t> the decrease in price.</a:t>
                      </a:r>
                      <a:endParaRPr kumimoji="0" lang="en-US" sz="1400" b="0" i="0" u="none" strike="noStrike" cap="none" normalizeH="0" baseline="0" dirty="0" smtClean="0">
                        <a:ln>
                          <a:noFill/>
                        </a:ln>
                        <a:solidFill>
                          <a:schemeClr val="tx1"/>
                        </a:solidFill>
                        <a:effectLst/>
                        <a:latin typeface="Helvetica" pitchFamily="34" charset="0"/>
                      </a:endParaRPr>
                    </a:p>
                  </a:txBody>
                  <a:tcPr anchor="ctr" horzOverflow="overflow">
                    <a:lnL>
                      <a:noFill/>
                    </a:lnL>
                    <a:lnR cap="flat">
                      <a:noFill/>
                    </a:lnR>
                    <a:lnT>
                      <a:noFill/>
                    </a:lnT>
                    <a:lnB w="28575" cap="flat" cmpd="sng" algn="ctr">
                      <a:solidFill>
                        <a:srgbClr val="CCCCFF"/>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61897"/>
                                        </p:tgtEl>
                                        <p:attrNameLst>
                                          <p:attrName>style.visibility</p:attrName>
                                        </p:attrNameLst>
                                      </p:cBhvr>
                                      <p:to>
                                        <p:strVal val="visible"/>
                                      </p:to>
                                    </p:set>
                                    <p:animEffect transition="in" filter="wipe(left)">
                                      <p:cBhvr>
                                        <p:cTn id="7" dur="500"/>
                                        <p:tgtEl>
                                          <p:spTgt spid="106189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61898"/>
                                        </p:tgtEl>
                                        <p:attrNameLst>
                                          <p:attrName>style.visibility</p:attrName>
                                        </p:attrNameLst>
                                      </p:cBhvr>
                                      <p:to>
                                        <p:strVal val="visible"/>
                                      </p:to>
                                    </p:set>
                                    <p:animEffect transition="in" filter="wipe(left)">
                                      <p:cBhvr>
                                        <p:cTn id="11" dur="500"/>
                                        <p:tgtEl>
                                          <p:spTgt spid="106189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61899"/>
                                        </p:tgtEl>
                                        <p:attrNameLst>
                                          <p:attrName>style.visibility</p:attrName>
                                        </p:attrNameLst>
                                      </p:cBhvr>
                                      <p:to>
                                        <p:strVal val="visible"/>
                                      </p:to>
                                    </p:set>
                                    <p:animEffect transition="in" filter="wipe(left)">
                                      <p:cBhvr>
                                        <p:cTn id="15" dur="500"/>
                                        <p:tgtEl>
                                          <p:spTgt spid="1061899"/>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linds(horizontal)">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1897" grpId="0"/>
      <p:bldP spid="1061898" grpId="0" autoUpdateAnimBg="0"/>
      <p:bldP spid="1061899"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eaLnBrk="1" hangingPunct="1">
              <a:defRPr/>
            </a:pPr>
            <a:endParaRPr lang="en-US"/>
          </a:p>
        </p:txBody>
      </p:sp>
      <p:sp>
        <p:nvSpPr>
          <p:cNvPr id="69633" name="Rectangle 3"/>
          <p:cNvSpPr>
            <a:spLocks noGrp="1" noChangeArrowheads="1"/>
          </p:cNvSpPr>
          <p:nvPr>
            <p:ph sz="half" idx="1"/>
          </p:nvPr>
        </p:nvSpPr>
        <p:spPr>
          <a:xfrm>
            <a:off x="190500" y="1447800"/>
            <a:ext cx="5524500" cy="5029200"/>
          </a:xfrm>
        </p:spPr>
        <p:txBody>
          <a:bodyPr>
            <a:normAutofit/>
          </a:bodyPr>
          <a:lstStyle/>
          <a:p>
            <a:pPr marL="0" indent="0" eaLnBrk="1" hangingPunct="1">
              <a:lnSpc>
                <a:spcPct val="80000"/>
              </a:lnSpc>
              <a:buFont typeface="Arial" pitchFamily="34" charset="0"/>
              <a:buNone/>
              <a:defRPr/>
            </a:pPr>
            <a:r>
              <a:rPr lang="en-US" sz="3300" dirty="0" smtClean="0"/>
              <a:t>The elasticity of demand for eggs has been estimated to be 0.1.  If egg producers raised their prices by 10 percent, what will happen to their total revenue?</a:t>
            </a:r>
          </a:p>
          <a:p>
            <a:pPr marL="0" indent="0" eaLnBrk="1" hangingPunct="1">
              <a:lnSpc>
                <a:spcPct val="80000"/>
              </a:lnSpc>
              <a:buFont typeface="Calibri" pitchFamily="34" charset="0"/>
              <a:buAutoNum type="alphaLcParenR"/>
              <a:defRPr/>
            </a:pPr>
            <a:r>
              <a:rPr lang="en-US" sz="3300" dirty="0" smtClean="0"/>
              <a:t> It will increase</a:t>
            </a:r>
          </a:p>
          <a:p>
            <a:pPr marL="0" indent="0" eaLnBrk="1" hangingPunct="1">
              <a:lnSpc>
                <a:spcPct val="80000"/>
              </a:lnSpc>
              <a:buFont typeface="Calibri" pitchFamily="34" charset="0"/>
              <a:buAutoNum type="alphaLcParenR"/>
              <a:defRPr/>
            </a:pPr>
            <a:r>
              <a:rPr lang="en-US" sz="3300" dirty="0" smtClean="0"/>
              <a:t> It will decrease</a:t>
            </a:r>
          </a:p>
          <a:p>
            <a:pPr marL="0" indent="0" eaLnBrk="1" hangingPunct="1">
              <a:lnSpc>
                <a:spcPct val="80000"/>
              </a:lnSpc>
              <a:buFont typeface="Calibri" pitchFamily="34" charset="0"/>
              <a:buAutoNum type="alphaLcParenR"/>
              <a:defRPr/>
            </a:pPr>
            <a:r>
              <a:rPr lang="en-US" sz="3300" dirty="0" smtClean="0"/>
              <a:t> It won’t change</a:t>
            </a:r>
          </a:p>
        </p:txBody>
      </p:sp>
      <p:pic>
        <p:nvPicPr>
          <p:cNvPr id="118788" name="Content Placeholder 8" descr="file000876615229.jpg"/>
          <p:cNvPicPr>
            <a:picLocks noGrp="1" noChangeAspect="1"/>
          </p:cNvPicPr>
          <p:nvPr>
            <p:ph sz="half" idx="2"/>
          </p:nvPr>
        </p:nvPicPr>
        <p:blipFill>
          <a:blip r:embed="rId3"/>
          <a:srcRect/>
          <a:stretch>
            <a:fillRect/>
          </a:stretch>
        </p:blipFill>
        <p:spPr>
          <a:xfrm>
            <a:off x="6191250" y="1447800"/>
            <a:ext cx="2973388" cy="3960813"/>
          </a:xfrm>
          <a:effectLst>
            <a:outerShdw blurRad="292100" dist="139700" dir="2700000" algn="tl" rotWithShape="0">
              <a:srgbClr val="333333">
                <a:alpha val="65000"/>
              </a:srgbClr>
            </a:outerShdw>
          </a:effectLst>
        </p:spPr>
      </p:pic>
      <p:sp>
        <p:nvSpPr>
          <p:cNvPr id="6" name="Right Arrow 5">
            <a:hlinkClick r:id="rId4" action="ppaction://hlinksldjump"/>
          </p:cNvPr>
          <p:cNvSpPr/>
          <p:nvPr/>
        </p:nvSpPr>
        <p:spPr>
          <a:xfrm>
            <a:off x="7620000" y="5818188"/>
            <a:ext cx="1524000" cy="1039812"/>
          </a:xfrm>
          <a:prstGeom prst="rightArrow">
            <a:avLst/>
          </a:prstGeom>
          <a:solidFill>
            <a:schemeClr val="accent1">
              <a:lumMod val="20000"/>
              <a:lumOff val="80000"/>
            </a:schemeClr>
          </a:solidFill>
          <a:ln>
            <a:noFill/>
          </a:ln>
        </p:spPr>
        <p:txBody>
          <a:bodyPr>
            <a:spAutoFit/>
          </a:bodyPr>
          <a:lstStyle/>
          <a:p>
            <a:pPr algn="ctr" eaLnBrk="1" fontAlgn="auto" hangingPunct="1">
              <a:spcBef>
                <a:spcPts val="0"/>
              </a:spcBef>
              <a:spcAft>
                <a:spcPts val="0"/>
              </a:spcAft>
              <a:defRPr/>
            </a:pPr>
            <a:r>
              <a:rPr lang="en-US" sz="1400" b="1" spc="60" dirty="0">
                <a:ln w="9000" cmpd="sng">
                  <a:noFill/>
                  <a:prstDash val="solid"/>
                </a:ln>
                <a:solidFill>
                  <a:srgbClr val="F79646">
                    <a:lumMod val="75000"/>
                  </a:srgbClr>
                </a:solidFill>
                <a:effectLst>
                  <a:outerShdw blurRad="38100" dist="38100" dir="2700000" algn="tl">
                    <a:srgbClr val="000000">
                      <a:alpha val="43137"/>
                    </a:srgbClr>
                  </a:outerShdw>
                  <a:reflection blurRad="12700" stA="28000" endPos="45000" dist="1000" dir="5400000" sy="-100000" algn="bl" rotWithShape="0"/>
                </a:effectLst>
                <a:latin typeface="Century Gothic" pitchFamily="34" charset="0"/>
                <a:cs typeface="Courier New" pitchFamily="49" charset="0"/>
              </a:rPr>
              <a:t>To next </a:t>
            </a:r>
          </a:p>
          <a:p>
            <a:pPr algn="ctr" eaLnBrk="1" fontAlgn="auto" hangingPunct="1">
              <a:spcBef>
                <a:spcPts val="0"/>
              </a:spcBef>
              <a:spcAft>
                <a:spcPts val="0"/>
              </a:spcAft>
              <a:defRPr/>
            </a:pPr>
            <a:r>
              <a:rPr lang="en-US" sz="1400" b="1" spc="60" dirty="0">
                <a:ln w="9000" cmpd="sng">
                  <a:noFill/>
                  <a:prstDash val="solid"/>
                </a:ln>
                <a:solidFill>
                  <a:srgbClr val="F79646">
                    <a:lumMod val="75000"/>
                  </a:srgbClr>
                </a:solidFill>
                <a:effectLst>
                  <a:outerShdw blurRad="38100" dist="38100" dir="2700000" algn="tl">
                    <a:srgbClr val="000000">
                      <a:alpha val="43137"/>
                    </a:srgbClr>
                  </a:outerShdw>
                  <a:reflection blurRad="12700" stA="28000" endPos="45000" dist="1000" dir="5400000" sy="-100000" algn="bl" rotWithShape="0"/>
                </a:effectLst>
                <a:latin typeface="Century Gothic" pitchFamily="34" charset="0"/>
                <a:cs typeface="Courier New" pitchFamily="49" charset="0"/>
              </a:rPr>
              <a:t>Try it! </a:t>
            </a:r>
          </a:p>
        </p:txBody>
      </p:sp>
    </p:spTree>
    <p:extLst>
      <p:ext uri="{BB962C8B-B14F-4D97-AF65-F5344CB8AC3E}">
        <p14:creationId xmlns:p14="http://schemas.microsoft.com/office/powerpoint/2010/main" val="2024079949"/>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9" presetClass="emph" presetSubtype="0" fill="hold" nodeType="clickEffect">
                                  <p:stCondLst>
                                    <p:cond delay="0"/>
                                  </p:stCondLst>
                                  <p:childTnLst>
                                    <p:animClr clrSpc="rgb" dir="cw">
                                      <p:cBhvr override="childStyle">
                                        <p:cTn id="6" dur="500" fill="hold"/>
                                        <p:tgtEl>
                                          <p:spTgt spid="69633">
                                            <p:txEl>
                                              <p:pRg st="1" end="1"/>
                                            </p:txEl>
                                          </p:spTgt>
                                        </p:tgtEl>
                                        <p:attrNameLst>
                                          <p:attrName>style.color</p:attrName>
                                        </p:attrNameLst>
                                      </p:cBhvr>
                                      <p:to>
                                        <a:schemeClr val="accent2"/>
                                      </p:to>
                                    </p:animClr>
                                    <p:animClr clrSpc="rgb" dir="cw">
                                      <p:cBhvr>
                                        <p:cTn id="7" dur="500" fill="hold"/>
                                        <p:tgtEl>
                                          <p:spTgt spid="69633">
                                            <p:txEl>
                                              <p:pRg st="1" end="1"/>
                                            </p:txEl>
                                          </p:spTgt>
                                        </p:tgtEl>
                                        <p:attrNameLst>
                                          <p:attrName>fillcolor</p:attrName>
                                        </p:attrNameLst>
                                      </p:cBhvr>
                                      <p:to>
                                        <a:schemeClr val="accent2"/>
                                      </p:to>
                                    </p:animClr>
                                    <p:set>
                                      <p:cBhvr>
                                        <p:cTn id="8" dur="500" fill="hold"/>
                                        <p:tgtEl>
                                          <p:spTgt spid="69633">
                                            <p:txEl>
                                              <p:pRg st="1" end="1"/>
                                            </p:txEl>
                                          </p:spTgt>
                                        </p:tgtEl>
                                        <p:attrNameLst>
                                          <p:attrName>fill.type</p:attrName>
                                        </p:attrNameLst>
                                      </p:cBhvr>
                                      <p:to>
                                        <p:strVal val="solid"/>
                                      </p:to>
                                    </p:set>
                                    <p:set>
                                      <p:cBhvr>
                                        <p:cTn id="9" dur="500" fill="hold"/>
                                        <p:tgtEl>
                                          <p:spTgt spid="69633">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eaLnBrk="1" hangingPunct="1">
              <a:defRPr/>
            </a:pPr>
            <a:endParaRPr lang="en-US"/>
          </a:p>
        </p:txBody>
      </p:sp>
      <p:sp>
        <p:nvSpPr>
          <p:cNvPr id="7" name="Content Placeholder 6"/>
          <p:cNvSpPr>
            <a:spLocks noGrp="1"/>
          </p:cNvSpPr>
          <p:nvPr>
            <p:ph idx="1"/>
          </p:nvPr>
        </p:nvSpPr>
        <p:spPr>
          <a:xfrm>
            <a:off x="0" y="1830388"/>
            <a:ext cx="8915400" cy="4525962"/>
          </a:xfrm>
        </p:spPr>
        <p:txBody>
          <a:bodyPr/>
          <a:lstStyle/>
          <a:p>
            <a:pPr marL="0" indent="0" eaLnBrk="1" hangingPunct="1">
              <a:buFont typeface="Arial" pitchFamily="34" charset="0"/>
              <a:buNone/>
              <a:defRPr/>
            </a:pPr>
            <a:r>
              <a:rPr lang="en-US" sz="3600" dirty="0" smtClean="0"/>
              <a:t>If a fashionable clothing store raised its prices by 25 percent, what does that tell you about the store’s estimate of the elasticity of demand for its products?</a:t>
            </a:r>
          </a:p>
          <a:p>
            <a:pPr marL="0" indent="0" eaLnBrk="1" hangingPunct="1">
              <a:buFont typeface="Calibri" pitchFamily="34" charset="0"/>
              <a:buAutoNum type="alphaLcParenR"/>
              <a:defRPr/>
            </a:pPr>
            <a:r>
              <a:rPr lang="en-US" sz="3600" dirty="0" smtClean="0"/>
              <a:t> They think it’s elastic</a:t>
            </a:r>
          </a:p>
          <a:p>
            <a:pPr marL="0" indent="0" eaLnBrk="1" hangingPunct="1">
              <a:buFont typeface="Calibri" pitchFamily="34" charset="0"/>
              <a:buAutoNum type="alphaLcParenR"/>
              <a:defRPr/>
            </a:pPr>
            <a:r>
              <a:rPr lang="en-US" sz="3600" dirty="0" smtClean="0"/>
              <a:t> They think it’s inelastic</a:t>
            </a:r>
          </a:p>
        </p:txBody>
      </p:sp>
      <p:sp>
        <p:nvSpPr>
          <p:cNvPr id="4" name="Right Arrow 3">
            <a:hlinkClick r:id="rId3" action="ppaction://hlinksldjump"/>
          </p:cNvPr>
          <p:cNvSpPr/>
          <p:nvPr/>
        </p:nvSpPr>
        <p:spPr>
          <a:xfrm>
            <a:off x="7620000" y="5818188"/>
            <a:ext cx="1524000" cy="1039812"/>
          </a:xfrm>
          <a:prstGeom prst="rightArrow">
            <a:avLst/>
          </a:prstGeom>
          <a:solidFill>
            <a:schemeClr val="accent1">
              <a:lumMod val="20000"/>
              <a:lumOff val="80000"/>
            </a:schemeClr>
          </a:solidFill>
          <a:ln>
            <a:noFill/>
          </a:ln>
        </p:spPr>
        <p:txBody>
          <a:bodyPr>
            <a:spAutoFit/>
          </a:bodyPr>
          <a:lstStyle/>
          <a:p>
            <a:pPr algn="ctr" eaLnBrk="1" fontAlgn="auto" hangingPunct="1">
              <a:spcBef>
                <a:spcPts val="0"/>
              </a:spcBef>
              <a:spcAft>
                <a:spcPts val="0"/>
              </a:spcAft>
              <a:defRPr/>
            </a:pPr>
            <a:r>
              <a:rPr lang="en-US" sz="1400" b="1" spc="60" dirty="0">
                <a:ln w="9000" cmpd="sng">
                  <a:noFill/>
                  <a:prstDash val="solid"/>
                </a:ln>
                <a:solidFill>
                  <a:srgbClr val="F79646">
                    <a:lumMod val="75000"/>
                  </a:srgbClr>
                </a:solidFill>
                <a:effectLst>
                  <a:outerShdw blurRad="38100" dist="38100" dir="2700000" algn="tl">
                    <a:srgbClr val="000000">
                      <a:alpha val="43137"/>
                    </a:srgbClr>
                  </a:outerShdw>
                  <a:reflection blurRad="12700" stA="28000" endPos="45000" dist="1000" dir="5400000" sy="-100000" algn="bl" rotWithShape="0"/>
                </a:effectLst>
                <a:latin typeface="Century Gothic" pitchFamily="34" charset="0"/>
                <a:cs typeface="Courier New" pitchFamily="49" charset="0"/>
              </a:rPr>
              <a:t>To next </a:t>
            </a:r>
          </a:p>
          <a:p>
            <a:pPr algn="ctr" eaLnBrk="1" fontAlgn="auto" hangingPunct="1">
              <a:spcBef>
                <a:spcPts val="0"/>
              </a:spcBef>
              <a:spcAft>
                <a:spcPts val="0"/>
              </a:spcAft>
              <a:defRPr/>
            </a:pPr>
            <a:r>
              <a:rPr lang="en-US" sz="1400" b="1" spc="60" dirty="0">
                <a:ln w="9000" cmpd="sng">
                  <a:noFill/>
                  <a:prstDash val="solid"/>
                </a:ln>
                <a:solidFill>
                  <a:srgbClr val="F79646">
                    <a:lumMod val="75000"/>
                  </a:srgbClr>
                </a:solidFill>
                <a:effectLst>
                  <a:outerShdw blurRad="38100" dist="38100" dir="2700000" algn="tl">
                    <a:srgbClr val="000000">
                      <a:alpha val="43137"/>
                    </a:srgbClr>
                  </a:outerShdw>
                  <a:reflection blurRad="12700" stA="28000" endPos="45000" dist="1000" dir="5400000" sy="-100000" algn="bl" rotWithShape="0"/>
                </a:effectLst>
                <a:latin typeface="Century Gothic" pitchFamily="34" charset="0"/>
                <a:cs typeface="Courier New" pitchFamily="49" charset="0"/>
              </a:rPr>
              <a:t>Try it! </a:t>
            </a:r>
          </a:p>
        </p:txBody>
      </p:sp>
    </p:spTree>
    <p:extLst>
      <p:ext uri="{BB962C8B-B14F-4D97-AF65-F5344CB8AC3E}">
        <p14:creationId xmlns:p14="http://schemas.microsoft.com/office/powerpoint/2010/main" val="2867598070"/>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9" presetClass="emph" presetSubtype="0" fill="hold" nodeType="clickEffect">
                                  <p:stCondLst>
                                    <p:cond delay="0"/>
                                  </p:stCondLst>
                                  <p:childTnLst>
                                    <p:animClr clrSpc="rgb" dir="cw">
                                      <p:cBhvr override="childStyle">
                                        <p:cTn id="6" dur="500" fill="hold"/>
                                        <p:tgtEl>
                                          <p:spTgt spid="7">
                                            <p:txEl>
                                              <p:pRg st="2" end="2"/>
                                            </p:txEl>
                                          </p:spTgt>
                                        </p:tgtEl>
                                        <p:attrNameLst>
                                          <p:attrName>style.color</p:attrName>
                                        </p:attrNameLst>
                                      </p:cBhvr>
                                      <p:to>
                                        <a:srgbClr val="00B0F0"/>
                                      </p:to>
                                    </p:animClr>
                                    <p:animClr clrSpc="rgb" dir="cw">
                                      <p:cBhvr>
                                        <p:cTn id="7" dur="500" fill="hold"/>
                                        <p:tgtEl>
                                          <p:spTgt spid="7">
                                            <p:txEl>
                                              <p:pRg st="2" end="2"/>
                                            </p:txEl>
                                          </p:spTgt>
                                        </p:tgtEl>
                                        <p:attrNameLst>
                                          <p:attrName>fillcolor</p:attrName>
                                        </p:attrNameLst>
                                      </p:cBhvr>
                                      <p:to>
                                        <a:srgbClr val="00B0F0"/>
                                      </p:to>
                                    </p:animClr>
                                    <p:set>
                                      <p:cBhvr>
                                        <p:cTn id="8" dur="500" fill="hold"/>
                                        <p:tgtEl>
                                          <p:spTgt spid="7">
                                            <p:txEl>
                                              <p:pRg st="2" end="2"/>
                                            </p:txEl>
                                          </p:spTgt>
                                        </p:tgtEl>
                                        <p:attrNameLst>
                                          <p:attrName>fill.type</p:attrName>
                                        </p:attrNameLst>
                                      </p:cBhvr>
                                      <p:to>
                                        <p:strVal val="solid"/>
                                      </p:to>
                                    </p:set>
                                    <p:set>
                                      <p:cBhvr>
                                        <p:cTn id="9" dur="500" fill="hold"/>
                                        <p:tgtEl>
                                          <p:spTgt spid="7">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457200" y="457200"/>
            <a:ext cx="8229600" cy="5867400"/>
          </a:xfrm>
        </p:spPr>
        <p:txBody>
          <a:bodyPr/>
          <a:lstStyle/>
          <a:p>
            <a:pPr marL="0" indent="0" eaLnBrk="1" hangingPunct="1">
              <a:buNone/>
              <a:defRPr/>
            </a:pPr>
            <a:r>
              <a:rPr lang="en-US" sz="2000" dirty="0" smtClean="0"/>
              <a:t>Application:  The “War on Drugs” in the US</a:t>
            </a:r>
            <a:endParaRPr lang="en-US" sz="2000" dirty="0"/>
          </a:p>
          <a:p>
            <a:pPr marL="0" indent="0" eaLnBrk="1" hangingPunct="1">
              <a:buNone/>
              <a:defRPr/>
            </a:pPr>
            <a:endParaRPr lang="en-US" sz="2000" dirty="0" smtClean="0"/>
          </a:p>
          <a:p>
            <a:pPr marL="0" indent="0" eaLnBrk="1" hangingPunct="1">
              <a:buNone/>
              <a:defRPr/>
            </a:pPr>
            <a:endParaRPr lang="en-US" sz="2000" dirty="0"/>
          </a:p>
          <a:p>
            <a:pPr marL="609600" indent="-609600">
              <a:buFont typeface="Wingdings" pitchFamily="2" charset="2"/>
              <a:buNone/>
            </a:pPr>
            <a:endParaRPr lang="en-US" sz="2000" dirty="0"/>
          </a:p>
        </p:txBody>
      </p:sp>
      <p:cxnSp>
        <p:nvCxnSpPr>
          <p:cNvPr id="4" name="Straight Arrow Connector 3"/>
          <p:cNvCxnSpPr/>
          <p:nvPr/>
        </p:nvCxnSpPr>
        <p:spPr bwMode="auto">
          <a:xfrm flipV="1">
            <a:off x="914400" y="1524000"/>
            <a:ext cx="0" cy="39624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Straight Arrow Connector 5"/>
          <p:cNvCxnSpPr/>
          <p:nvPr/>
        </p:nvCxnSpPr>
        <p:spPr bwMode="auto">
          <a:xfrm>
            <a:off x="914400" y="5486400"/>
            <a:ext cx="3581400"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p:cNvCxnSpPr/>
          <p:nvPr/>
        </p:nvCxnSpPr>
        <p:spPr bwMode="auto">
          <a:xfrm flipV="1">
            <a:off x="5029200" y="1524000"/>
            <a:ext cx="0" cy="39624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p:cNvCxnSpPr/>
          <p:nvPr/>
        </p:nvCxnSpPr>
        <p:spPr bwMode="auto">
          <a:xfrm>
            <a:off x="5029200" y="5486400"/>
            <a:ext cx="3581400"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mike.nelson\Desktop\Elasticity along linear demand curve mem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457200"/>
            <a:ext cx="5067300" cy="6244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426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Line 3"/>
          <p:cNvSpPr>
            <a:spLocks noChangeShapeType="1"/>
          </p:cNvSpPr>
          <p:nvPr/>
        </p:nvSpPr>
        <p:spPr bwMode="auto">
          <a:xfrm flipV="1">
            <a:off x="1676400" y="1295400"/>
            <a:ext cx="0" cy="426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2" name="Line 4"/>
          <p:cNvSpPr>
            <a:spLocks noChangeShapeType="1"/>
          </p:cNvSpPr>
          <p:nvPr/>
        </p:nvSpPr>
        <p:spPr bwMode="auto">
          <a:xfrm>
            <a:off x="1676400" y="5562600"/>
            <a:ext cx="6096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3" name="Text Box 5"/>
          <p:cNvSpPr txBox="1">
            <a:spLocks noChangeArrowheads="1"/>
          </p:cNvSpPr>
          <p:nvPr/>
        </p:nvSpPr>
        <p:spPr bwMode="auto">
          <a:xfrm>
            <a:off x="685800" y="914400"/>
            <a:ext cx="704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Price</a:t>
            </a:r>
          </a:p>
        </p:txBody>
      </p:sp>
      <p:sp>
        <p:nvSpPr>
          <p:cNvPr id="37894" name="Text Box 6"/>
          <p:cNvSpPr txBox="1">
            <a:spLocks noChangeArrowheads="1"/>
          </p:cNvSpPr>
          <p:nvPr/>
        </p:nvSpPr>
        <p:spPr bwMode="auto">
          <a:xfrm>
            <a:off x="7375525" y="5599113"/>
            <a:ext cx="1035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Quantity</a:t>
            </a:r>
          </a:p>
        </p:txBody>
      </p:sp>
      <p:sp>
        <p:nvSpPr>
          <p:cNvPr id="16" name="Rectangle 7"/>
          <p:cNvSpPr txBox="1">
            <a:spLocks noGrp="1" noChangeArrowheads="1"/>
          </p:cNvSpPr>
          <p:nvPr>
            <p:ph type="title"/>
          </p:nvPr>
        </p:nvSpPr>
        <p:spPr bwMode="auto">
          <a:xfrm>
            <a:off x="1524000" y="381000"/>
            <a:ext cx="8229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smtClean="0">
                <a:ln>
                  <a:noFill/>
                </a:ln>
                <a:solidFill>
                  <a:srgbClr val="0064B3"/>
                </a:solidFill>
                <a:effectLst/>
                <a:uLnTx/>
                <a:uFillTx/>
                <a:latin typeface="+mj-lt"/>
                <a:ea typeface="+mj-ea"/>
                <a:cs typeface="+mj-cs"/>
              </a:rPr>
              <a:t>The Price Elasticity of Demand and its Measurement</a:t>
            </a:r>
            <a:endParaRPr kumimoji="0" lang="en-US" sz="2400" b="0" i="0" u="none" strike="noStrike" kern="0" cap="none" spc="0" normalizeH="0" baseline="0" noProof="0" dirty="0" smtClean="0">
              <a:ln>
                <a:noFill/>
              </a:ln>
              <a:solidFill>
                <a:srgbClr val="0064B3"/>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457200" y="457200"/>
            <a:ext cx="8229600" cy="5867400"/>
          </a:xfrm>
        </p:spPr>
        <p:txBody>
          <a:bodyPr/>
          <a:lstStyle/>
          <a:p>
            <a:pPr marL="0" indent="0" eaLnBrk="1" hangingPunct="1">
              <a:buNone/>
              <a:defRPr/>
            </a:pPr>
            <a:endParaRPr lang="en-US" sz="2000" dirty="0" smtClean="0"/>
          </a:p>
          <a:p>
            <a:pPr marL="0" indent="0" eaLnBrk="1" hangingPunct="1">
              <a:buNone/>
              <a:defRPr/>
            </a:pPr>
            <a:endParaRPr lang="en-US" sz="2000" dirty="0"/>
          </a:p>
          <a:p>
            <a:pPr marL="609600" indent="-609600">
              <a:buFont typeface="Wingdings" pitchFamily="2" charset="2"/>
              <a:buNone/>
            </a:pPr>
            <a:endParaRPr lang="en-US" sz="2000" dirty="0"/>
          </a:p>
        </p:txBody>
      </p:sp>
      <p:cxnSp>
        <p:nvCxnSpPr>
          <p:cNvPr id="4" name="Straight Arrow Connector 3"/>
          <p:cNvCxnSpPr/>
          <p:nvPr/>
        </p:nvCxnSpPr>
        <p:spPr bwMode="auto">
          <a:xfrm flipV="1">
            <a:off x="4648200" y="685800"/>
            <a:ext cx="0" cy="25908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Straight Arrow Connector 5"/>
          <p:cNvCxnSpPr/>
          <p:nvPr/>
        </p:nvCxnSpPr>
        <p:spPr bwMode="auto">
          <a:xfrm>
            <a:off x="4648200" y="3276600"/>
            <a:ext cx="3581400"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p:cNvCxnSpPr/>
          <p:nvPr/>
        </p:nvCxnSpPr>
        <p:spPr bwMode="auto">
          <a:xfrm flipV="1">
            <a:off x="4648200" y="3581400"/>
            <a:ext cx="0" cy="25146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p:cNvCxnSpPr/>
          <p:nvPr/>
        </p:nvCxnSpPr>
        <p:spPr bwMode="auto">
          <a:xfrm>
            <a:off x="4648200" y="6096000"/>
            <a:ext cx="3581400"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p:cNvCxnSpPr/>
          <p:nvPr/>
        </p:nvCxnSpPr>
        <p:spPr bwMode="auto">
          <a:xfrm>
            <a:off x="4648200" y="1219200"/>
            <a:ext cx="2895600" cy="20574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Box 12"/>
          <p:cNvSpPr txBox="1"/>
          <p:nvPr/>
        </p:nvSpPr>
        <p:spPr>
          <a:xfrm>
            <a:off x="4191000" y="533400"/>
            <a:ext cx="338554" cy="369332"/>
          </a:xfrm>
          <a:prstGeom prst="rect">
            <a:avLst/>
          </a:prstGeom>
          <a:noFill/>
        </p:spPr>
        <p:txBody>
          <a:bodyPr wrap="square" rtlCol="0">
            <a:spAutoFit/>
          </a:bodyPr>
          <a:lstStyle/>
          <a:p>
            <a:r>
              <a:rPr lang="en-US" dirty="0" smtClean="0"/>
              <a:t>P</a:t>
            </a:r>
            <a:endParaRPr lang="en-US" dirty="0"/>
          </a:p>
        </p:txBody>
      </p:sp>
      <p:sp>
        <p:nvSpPr>
          <p:cNvPr id="14" name="TextBox 13"/>
          <p:cNvSpPr txBox="1"/>
          <p:nvPr/>
        </p:nvSpPr>
        <p:spPr>
          <a:xfrm>
            <a:off x="4191000" y="3505200"/>
            <a:ext cx="338554" cy="369332"/>
          </a:xfrm>
          <a:prstGeom prst="rect">
            <a:avLst/>
          </a:prstGeom>
          <a:noFill/>
        </p:spPr>
        <p:txBody>
          <a:bodyPr wrap="square" rtlCol="0">
            <a:spAutoFit/>
          </a:bodyPr>
          <a:lstStyle/>
          <a:p>
            <a:r>
              <a:rPr lang="en-US" dirty="0" smtClean="0"/>
              <a:t>P</a:t>
            </a:r>
            <a:endParaRPr lang="en-US" dirty="0"/>
          </a:p>
        </p:txBody>
      </p:sp>
      <p:sp>
        <p:nvSpPr>
          <p:cNvPr id="15" name="TextBox 14"/>
          <p:cNvSpPr txBox="1"/>
          <p:nvPr/>
        </p:nvSpPr>
        <p:spPr>
          <a:xfrm>
            <a:off x="8077200" y="3429000"/>
            <a:ext cx="338554" cy="369332"/>
          </a:xfrm>
          <a:prstGeom prst="rect">
            <a:avLst/>
          </a:prstGeom>
          <a:noFill/>
        </p:spPr>
        <p:txBody>
          <a:bodyPr wrap="square" rtlCol="0">
            <a:spAutoFit/>
          </a:bodyPr>
          <a:lstStyle/>
          <a:p>
            <a:r>
              <a:rPr lang="en-US" dirty="0" smtClean="0"/>
              <a:t>Q</a:t>
            </a:r>
            <a:endParaRPr lang="en-US" dirty="0"/>
          </a:p>
        </p:txBody>
      </p:sp>
      <p:sp>
        <p:nvSpPr>
          <p:cNvPr id="16" name="TextBox 15"/>
          <p:cNvSpPr txBox="1"/>
          <p:nvPr/>
        </p:nvSpPr>
        <p:spPr>
          <a:xfrm>
            <a:off x="8077200" y="6172200"/>
            <a:ext cx="338554" cy="369332"/>
          </a:xfrm>
          <a:prstGeom prst="rect">
            <a:avLst/>
          </a:prstGeom>
          <a:noFill/>
        </p:spPr>
        <p:txBody>
          <a:bodyPr wrap="square" rtlCol="0">
            <a:spAutoFit/>
          </a:bodyPr>
          <a:lstStyle/>
          <a:p>
            <a:r>
              <a:rPr lang="en-US" dirty="0" smtClean="0"/>
              <a:t>Q</a:t>
            </a:r>
            <a:endParaRPr lang="en-US" dirty="0"/>
          </a:p>
        </p:txBody>
      </p:sp>
      <p:sp>
        <p:nvSpPr>
          <p:cNvPr id="18" name="TextBox 17"/>
          <p:cNvSpPr txBox="1"/>
          <p:nvPr/>
        </p:nvSpPr>
        <p:spPr>
          <a:xfrm>
            <a:off x="7239000" y="3352800"/>
            <a:ext cx="609600" cy="369332"/>
          </a:xfrm>
          <a:prstGeom prst="rect">
            <a:avLst/>
          </a:prstGeom>
          <a:noFill/>
        </p:spPr>
        <p:txBody>
          <a:bodyPr wrap="square" rtlCol="0">
            <a:spAutoFit/>
          </a:bodyPr>
          <a:lstStyle/>
          <a:p>
            <a:r>
              <a:rPr lang="en-US" dirty="0" smtClean="0"/>
              <a:t>100</a:t>
            </a:r>
            <a:endParaRPr lang="en-US" dirty="0"/>
          </a:p>
        </p:txBody>
      </p:sp>
      <p:sp>
        <p:nvSpPr>
          <p:cNvPr id="19" name="Text Box 5"/>
          <p:cNvSpPr txBox="1">
            <a:spLocks noChangeArrowheads="1"/>
          </p:cNvSpPr>
          <p:nvPr/>
        </p:nvSpPr>
        <p:spPr bwMode="auto">
          <a:xfrm>
            <a:off x="228600" y="685800"/>
            <a:ext cx="3709987" cy="708025"/>
          </a:xfrm>
          <a:prstGeom prst="rect">
            <a:avLst/>
          </a:prstGeom>
          <a:noFill/>
          <a:ln w="9525" algn="ctr">
            <a:noFill/>
            <a:miter lim="800000"/>
            <a:headEnd/>
            <a:tailEnd/>
          </a:ln>
        </p:spPr>
        <p:txBody>
          <a:bodyPr wrap="square">
            <a:spAutoFit/>
          </a:bodyPr>
          <a:lstStyle/>
          <a:p>
            <a:r>
              <a:rPr lang="en-US" sz="2000" b="1" dirty="0">
                <a:solidFill>
                  <a:schemeClr val="tx1"/>
                </a:solidFill>
              </a:rPr>
              <a:t>Elasticity and Revenue with</a:t>
            </a:r>
            <a:br>
              <a:rPr lang="en-US" sz="2000" b="1" dirty="0">
                <a:solidFill>
                  <a:schemeClr val="tx1"/>
                </a:solidFill>
              </a:rPr>
            </a:br>
            <a:r>
              <a:rPr lang="en-US" sz="2000" b="1" dirty="0">
                <a:solidFill>
                  <a:schemeClr val="tx1"/>
                </a:solidFill>
              </a:rPr>
              <a:t> a Linear Demand Curve</a:t>
            </a:r>
          </a:p>
        </p:txBody>
      </p:sp>
      <p:sp>
        <p:nvSpPr>
          <p:cNvPr id="20" name="TextBox 19"/>
          <p:cNvSpPr txBox="1"/>
          <p:nvPr/>
        </p:nvSpPr>
        <p:spPr>
          <a:xfrm>
            <a:off x="3962400" y="990600"/>
            <a:ext cx="609600" cy="369332"/>
          </a:xfrm>
          <a:prstGeom prst="rect">
            <a:avLst/>
          </a:prstGeom>
          <a:noFill/>
        </p:spPr>
        <p:txBody>
          <a:bodyPr wrap="square" rtlCol="0">
            <a:spAutoFit/>
          </a:bodyPr>
          <a:lstStyle/>
          <a:p>
            <a:r>
              <a:rPr lang="en-US" dirty="0" smtClean="0"/>
              <a:t>$20</a:t>
            </a:r>
            <a:endParaRPr lang="en-US" dirty="0"/>
          </a:p>
        </p:txBody>
      </p:sp>
      <p:sp>
        <p:nvSpPr>
          <p:cNvPr id="21" name="TextBox 20"/>
          <p:cNvSpPr txBox="1"/>
          <p:nvPr/>
        </p:nvSpPr>
        <p:spPr>
          <a:xfrm>
            <a:off x="7315200" y="6172200"/>
            <a:ext cx="609600" cy="369332"/>
          </a:xfrm>
          <a:prstGeom prst="rect">
            <a:avLst/>
          </a:prstGeom>
          <a:noFill/>
        </p:spPr>
        <p:txBody>
          <a:bodyPr wrap="square" rtlCol="0">
            <a:spAutoFit/>
          </a:bodyPr>
          <a:lstStyle/>
          <a:p>
            <a:r>
              <a:rPr lang="en-US" dirty="0" smtClean="0"/>
              <a:t>100</a:t>
            </a:r>
            <a:endParaRPr lang="en-US" dirty="0"/>
          </a:p>
        </p:txBody>
      </p:sp>
      <p:sp>
        <p:nvSpPr>
          <p:cNvPr id="22" name="TextBox 21"/>
          <p:cNvSpPr txBox="1"/>
          <p:nvPr/>
        </p:nvSpPr>
        <p:spPr>
          <a:xfrm>
            <a:off x="228600" y="1676400"/>
            <a:ext cx="3886200" cy="3785652"/>
          </a:xfrm>
          <a:prstGeom prst="rect">
            <a:avLst/>
          </a:prstGeom>
          <a:noFill/>
        </p:spPr>
        <p:txBody>
          <a:bodyPr wrap="square" rtlCol="0">
            <a:spAutoFit/>
          </a:bodyPr>
          <a:lstStyle/>
          <a:p>
            <a:r>
              <a:rPr lang="en-US" sz="2000" dirty="0" smtClean="0"/>
              <a:t>Elasticity </a:t>
            </a:r>
            <a:r>
              <a:rPr lang="en-US" sz="2000" u="sng" dirty="0" smtClean="0"/>
              <a:t>varies</a:t>
            </a:r>
            <a:r>
              <a:rPr lang="en-US" sz="2000" dirty="0" smtClean="0"/>
              <a:t> along a linear demand curve.</a:t>
            </a:r>
          </a:p>
          <a:p>
            <a:pPr>
              <a:buFont typeface="Arial" pitchFamily="34" charset="0"/>
              <a:buChar char="•"/>
            </a:pPr>
            <a:r>
              <a:rPr lang="en-US" sz="2000" dirty="0" smtClean="0"/>
              <a:t> At high prices, demand is elastic</a:t>
            </a:r>
          </a:p>
          <a:p>
            <a:pPr>
              <a:buFont typeface="Arial" pitchFamily="34" charset="0"/>
              <a:buChar char="•"/>
            </a:pPr>
            <a:r>
              <a:rPr lang="en-US" sz="2000" dirty="0" smtClean="0"/>
              <a:t> At low prices, demand is inelastic.</a:t>
            </a:r>
          </a:p>
          <a:p>
            <a:pPr>
              <a:buFont typeface="Arial" pitchFamily="34" charset="0"/>
              <a:buChar char="•"/>
            </a:pPr>
            <a:r>
              <a:rPr lang="en-US" sz="2000" dirty="0" smtClean="0"/>
              <a:t> At the midpoint, demand is unit-elastic</a:t>
            </a:r>
          </a:p>
          <a:p>
            <a:pPr>
              <a:buFont typeface="Arial" pitchFamily="34" charset="0"/>
              <a:buChar char="•"/>
            </a:pPr>
            <a:endParaRPr lang="en-US" sz="2000" dirty="0" smtClean="0"/>
          </a:p>
          <a:p>
            <a:r>
              <a:rPr lang="en-US" sz="2000" i="1" dirty="0" smtClean="0"/>
              <a:t>When elasticity varies, then total revenue varies as quantity of output sold changes.</a:t>
            </a:r>
            <a:endParaRPr lang="en-US" sz="2000" i="1" dirty="0"/>
          </a:p>
        </p:txBody>
      </p:sp>
      <p:sp>
        <p:nvSpPr>
          <p:cNvPr id="23" name="TextBox 22"/>
          <p:cNvSpPr txBox="1"/>
          <p:nvPr/>
        </p:nvSpPr>
        <p:spPr>
          <a:xfrm>
            <a:off x="7772400" y="4038600"/>
            <a:ext cx="1143000" cy="646331"/>
          </a:xfrm>
          <a:prstGeom prst="rect">
            <a:avLst/>
          </a:prstGeom>
          <a:noFill/>
        </p:spPr>
        <p:txBody>
          <a:bodyPr wrap="square" rtlCol="0">
            <a:spAutoFit/>
          </a:bodyPr>
          <a:lstStyle/>
          <a:p>
            <a:r>
              <a:rPr lang="en-US" b="1" dirty="0" smtClean="0"/>
              <a:t>Total Revenue</a:t>
            </a:r>
            <a:endParaRPr lang="en-US" b="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457200" y="990600"/>
            <a:ext cx="8229600" cy="5334000"/>
          </a:xfrm>
        </p:spPr>
        <p:txBody>
          <a:bodyPr/>
          <a:lstStyle/>
          <a:p>
            <a:pPr marL="0" indent="0">
              <a:buNone/>
              <a:defRPr/>
            </a:pPr>
            <a:r>
              <a:rPr lang="en-US" sz="2000" b="1" dirty="0" smtClean="0"/>
              <a:t>Cross-price elasticity of demand</a:t>
            </a:r>
            <a:r>
              <a:rPr lang="en-US" sz="2000" dirty="0" smtClean="0"/>
              <a:t>  The percentage change in quantity demanded of one good divided by the percentage change in the price of another good.</a:t>
            </a:r>
          </a:p>
          <a:p>
            <a:pPr marL="0" indent="0">
              <a:buNone/>
              <a:defRPr/>
            </a:pPr>
            <a:endParaRPr lang="en-US" sz="2000" dirty="0" smtClean="0"/>
          </a:p>
          <a:p>
            <a:pPr marL="0" indent="0">
              <a:buNone/>
              <a:defRPr/>
            </a:pPr>
            <a:endParaRPr lang="en-US" sz="2000" dirty="0" smtClean="0"/>
          </a:p>
          <a:p>
            <a:pPr marL="0" indent="0">
              <a:buNone/>
              <a:defRPr/>
            </a:pPr>
            <a:endParaRPr lang="en-US" sz="2000" dirty="0" smtClean="0"/>
          </a:p>
          <a:p>
            <a:pPr marL="0" indent="0">
              <a:buNone/>
              <a:defRPr/>
            </a:pPr>
            <a:endParaRPr lang="en-US" sz="2000" dirty="0" smtClean="0"/>
          </a:p>
          <a:p>
            <a:pPr marL="0" indent="0" eaLnBrk="1" hangingPunct="1">
              <a:buNone/>
              <a:defRPr/>
            </a:pPr>
            <a:endParaRPr lang="en-US" sz="2000" dirty="0"/>
          </a:p>
          <a:p>
            <a:pPr marL="0" indent="0" eaLnBrk="1" hangingPunct="1">
              <a:buNone/>
              <a:defRPr/>
            </a:pPr>
            <a:endParaRPr lang="en-US" sz="2000" dirty="0" smtClean="0"/>
          </a:p>
          <a:p>
            <a:pPr marL="0" indent="0" eaLnBrk="1" hangingPunct="1">
              <a:buNone/>
              <a:defRPr/>
            </a:pPr>
            <a:endParaRPr lang="en-US" sz="2000" dirty="0"/>
          </a:p>
          <a:p>
            <a:pPr marL="609600" indent="-609600">
              <a:buFont typeface="Wingdings" pitchFamily="2" charset="2"/>
              <a:buNone/>
            </a:pPr>
            <a:endParaRPr lang="en-US" sz="2000" dirty="0"/>
          </a:p>
        </p:txBody>
      </p:sp>
      <p:sp>
        <p:nvSpPr>
          <p:cNvPr id="3" name="Rectangle 2"/>
          <p:cNvSpPr>
            <a:spLocks noGrp="1" noChangeArrowheads="1"/>
          </p:cNvSpPr>
          <p:nvPr>
            <p:ph type="title"/>
          </p:nvPr>
        </p:nvSpPr>
        <p:spPr>
          <a:xfrm>
            <a:off x="1219200" y="304800"/>
            <a:ext cx="7096125" cy="762000"/>
          </a:xfrm>
          <a:noFill/>
        </p:spPr>
        <p:txBody>
          <a:bodyPr/>
          <a:lstStyle/>
          <a:p>
            <a:pPr algn="ctr" eaLnBrk="1" hangingPunct="1"/>
            <a:r>
              <a:rPr lang="en-US" sz="2400" b="1" dirty="0" smtClean="0">
                <a:solidFill>
                  <a:srgbClr val="0064B3"/>
                </a:solidFill>
              </a:rPr>
              <a:t>Other Demand </a:t>
            </a:r>
            <a:r>
              <a:rPr lang="en-US" sz="2400" b="1" dirty="0" err="1" smtClean="0">
                <a:solidFill>
                  <a:srgbClr val="0064B3"/>
                </a:solidFill>
              </a:rPr>
              <a:t>Elasticities</a:t>
            </a:r>
            <a:endParaRPr lang="en-US" sz="2400" b="1" dirty="0" smtClean="0">
              <a:solidFill>
                <a:srgbClr val="0064B3"/>
              </a:solidFill>
            </a:endParaRPr>
          </a:p>
        </p:txBody>
      </p:sp>
      <p:graphicFrame>
        <p:nvGraphicFramePr>
          <p:cNvPr id="4" name="Group 78"/>
          <p:cNvGraphicFramePr>
            <a:graphicFrameLocks/>
          </p:cNvGraphicFramePr>
          <p:nvPr/>
        </p:nvGraphicFramePr>
        <p:xfrm>
          <a:off x="685800" y="3352800"/>
          <a:ext cx="7972425" cy="3291840"/>
        </p:xfrm>
        <a:graphic>
          <a:graphicData uri="http://schemas.openxmlformats.org/drawingml/2006/table">
            <a:tbl>
              <a:tblPr/>
              <a:tblGrid>
                <a:gridCol w="2568192"/>
                <a:gridCol w="2881733"/>
                <a:gridCol w="2522500"/>
              </a:tblGrid>
              <a:tr h="568325">
                <a:tc>
                  <a:txBody>
                    <a:bodyPr/>
                    <a:lstStyle/>
                    <a:p>
                      <a:pPr marL="0" marR="0" lvl="0" indent="0" algn="l" defTabSz="914400" rtl="0" eaLnBrk="1" fontAlgn="base" latinLnBrk="0" hangingPunct="1">
                        <a:lnSpc>
                          <a:spcPct val="100000"/>
                        </a:lnSpc>
                        <a:spcBef>
                          <a:spcPct val="0"/>
                        </a:spcBef>
                        <a:spcAft>
                          <a:spcPct val="0"/>
                        </a:spcAft>
                        <a:buClrTx/>
                        <a:buSzTx/>
                        <a:buFontTx/>
                        <a:buNone/>
                        <a:tabLst>
                          <a:tab pos="457200" algn="r"/>
                          <a:tab pos="2743200" algn="ctr"/>
                          <a:tab pos="5486400" algn="r"/>
                        </a:tabLst>
                      </a:pPr>
                      <a:r>
                        <a:rPr kumimoji="0" lang="en-US" sz="1600" b="1" i="0" u="none" strike="noStrike" cap="none" normalizeH="0" baseline="0" dirty="0" smtClean="0">
                          <a:ln>
                            <a:noFill/>
                          </a:ln>
                          <a:solidFill>
                            <a:srgbClr val="0064B3"/>
                          </a:solidFill>
                          <a:effectLst/>
                          <a:latin typeface="Arial" charset="0"/>
                          <a:cs typeface="Times New Roman" pitchFamily="18" charset="0"/>
                        </a:rPr>
                        <a:t>IF THE</a:t>
                      </a:r>
                      <a:br>
                        <a:rPr kumimoji="0" lang="en-US" sz="1600" b="1" i="0" u="none" strike="noStrike" cap="none" normalizeH="0" baseline="0" dirty="0" smtClean="0">
                          <a:ln>
                            <a:noFill/>
                          </a:ln>
                          <a:solidFill>
                            <a:srgbClr val="0064B3"/>
                          </a:solidFill>
                          <a:effectLst/>
                          <a:latin typeface="Arial" charset="0"/>
                          <a:cs typeface="Times New Roman" pitchFamily="18" charset="0"/>
                        </a:rPr>
                      </a:br>
                      <a:r>
                        <a:rPr kumimoji="0" lang="en-US" sz="1600" b="1" i="0" u="none" strike="noStrike" cap="none" normalizeH="0" baseline="0" dirty="0" smtClean="0">
                          <a:ln>
                            <a:noFill/>
                          </a:ln>
                          <a:solidFill>
                            <a:srgbClr val="0064B3"/>
                          </a:solidFill>
                          <a:effectLst/>
                          <a:latin typeface="Arial" charset="0"/>
                          <a:cs typeface="Times New Roman" pitchFamily="18" charset="0"/>
                        </a:rPr>
                        <a:t>PRODUCTS ARE . . . </a:t>
                      </a:r>
                      <a:endParaRPr kumimoji="0" lang="en-US" sz="1600" b="1" i="0" u="none" strike="noStrike" cap="none" normalizeH="0" baseline="0" dirty="0" smtClean="0">
                        <a:ln>
                          <a:noFill/>
                        </a:ln>
                        <a:solidFill>
                          <a:srgbClr val="0064B3"/>
                        </a:solidFill>
                        <a:effectLst/>
                        <a:latin typeface="Arial" charset="0"/>
                      </a:endParaRPr>
                    </a:p>
                  </a:txBody>
                  <a:tcPr anchor="b" horzOverflow="overflow">
                    <a:lnL cap="flat">
                      <a:noFill/>
                    </a:lnL>
                    <a:lnR>
                      <a:noFill/>
                    </a:lnR>
                    <a:lnT cap="flat">
                      <a:noFill/>
                    </a:lnT>
                    <a:lnB w="28575" cap="flat" cmpd="sng" algn="ctr">
                      <a:solidFill>
                        <a:srgbClr val="CCCC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64B3"/>
                          </a:solidFill>
                          <a:effectLst/>
                          <a:latin typeface="Arial" charset="0"/>
                          <a:cs typeface="Times New Roman" pitchFamily="18" charset="0"/>
                        </a:rPr>
                        <a:t>THEN THE CROSS-PRICE ELASTICITY OF DEMAND WILL BE. …</a:t>
                      </a:r>
                    </a:p>
                  </a:txBody>
                  <a:tcPr anchor="b" horzOverflow="overflow">
                    <a:lnL>
                      <a:noFill/>
                    </a:lnL>
                    <a:lnR>
                      <a:noFill/>
                    </a:lnR>
                    <a:lnT cap="flat">
                      <a:noFill/>
                    </a:lnT>
                    <a:lnB w="28575" cap="flat" cmpd="sng" algn="ctr">
                      <a:solidFill>
                        <a:srgbClr val="CCCC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64B3"/>
                          </a:solidFill>
                          <a:effectLst/>
                          <a:latin typeface="Arial" charset="0"/>
                          <a:cs typeface="Times New Roman" pitchFamily="18" charset="0"/>
                        </a:rPr>
                        <a:t/>
                      </a:r>
                      <a:br>
                        <a:rPr kumimoji="0" lang="en-US" sz="1600" b="1" i="0" u="none" strike="noStrike" cap="none" normalizeH="0" baseline="0" dirty="0" smtClean="0">
                          <a:ln>
                            <a:noFill/>
                          </a:ln>
                          <a:solidFill>
                            <a:srgbClr val="0064B3"/>
                          </a:solidFill>
                          <a:effectLst/>
                          <a:latin typeface="Arial" charset="0"/>
                          <a:cs typeface="Times New Roman" pitchFamily="18" charset="0"/>
                        </a:rPr>
                      </a:br>
                      <a:endParaRPr kumimoji="0" lang="en-US" sz="1600" b="1" i="0" u="none" strike="noStrike" cap="none" normalizeH="0" baseline="0" dirty="0" smtClean="0">
                        <a:ln>
                          <a:noFill/>
                        </a:ln>
                        <a:solidFill>
                          <a:srgbClr val="0064B3"/>
                        </a:solidFill>
                        <a:effectLst/>
                        <a:latin typeface="Arial"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64B3"/>
                          </a:solidFill>
                          <a:effectLst/>
                          <a:latin typeface="Arial" charset="0"/>
                          <a:cs typeface="Times New Roman" pitchFamily="18" charset="0"/>
                        </a:rPr>
                        <a:t>EXAMPLE</a:t>
                      </a:r>
                      <a:endParaRPr kumimoji="0" lang="en-US" sz="1600" b="1" i="0" u="none" strike="noStrike" cap="none" normalizeH="0" baseline="0" dirty="0" smtClean="0">
                        <a:ln>
                          <a:noFill/>
                        </a:ln>
                        <a:solidFill>
                          <a:srgbClr val="0064B3"/>
                        </a:solidFill>
                        <a:effectLst/>
                        <a:latin typeface="Arial" charset="0"/>
                      </a:endParaRPr>
                    </a:p>
                  </a:txBody>
                  <a:tcPr horzOverflow="overflow">
                    <a:lnL>
                      <a:noFill/>
                    </a:lnL>
                    <a:lnR cap="flat">
                      <a:noFill/>
                    </a:lnR>
                    <a:lnT cap="flat">
                      <a:noFill/>
                    </a:lnT>
                    <a:lnB w="28575" cap="flat" cmpd="sng" algn="ctr">
                      <a:solidFill>
                        <a:srgbClr val="CCCCFF"/>
                      </a:solidFill>
                      <a:prstDash val="solid"/>
                      <a:round/>
                      <a:headEnd type="none" w="med" len="med"/>
                      <a:tailEnd type="none" w="med" len="med"/>
                    </a:lnB>
                    <a:lnTlToBr>
                      <a:noFill/>
                    </a:lnTlToBr>
                    <a:lnBlToTr>
                      <a:noFill/>
                    </a:lnBlToTr>
                    <a:noFill/>
                  </a:tcPr>
                </a:tc>
              </a:tr>
              <a:tr h="48536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Times New Roman" pitchFamily="18" charset="0"/>
                        </a:rPr>
                        <a:t>substitutes</a:t>
                      </a:r>
                      <a:endParaRPr kumimoji="0" lang="en-US" sz="1800" b="0" i="0" u="none" strike="noStrike" cap="none" normalizeH="0" baseline="0" dirty="0" smtClean="0">
                        <a:ln>
                          <a:noFill/>
                        </a:ln>
                        <a:solidFill>
                          <a:schemeClr val="tx1"/>
                        </a:solidFill>
                        <a:effectLst/>
                        <a:latin typeface="Arial" charset="0"/>
                      </a:endParaRPr>
                    </a:p>
                  </a:txBody>
                  <a:tcPr anchor="ctr" horzOverflow="overflow">
                    <a:lnL cap="flat">
                      <a:noFill/>
                    </a:lnL>
                    <a:lnR>
                      <a:noFill/>
                    </a:lnR>
                    <a:lnT w="28575" cap="flat" cmpd="sng" algn="ctr">
                      <a:solidFill>
                        <a:srgbClr val="CCCCFF"/>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Times New Roman" pitchFamily="18" charset="0"/>
                      </a:endParaRPr>
                    </a:p>
                  </a:txBody>
                  <a:tcPr anchor="ctr" horzOverflow="overflow">
                    <a:lnL>
                      <a:noFill/>
                    </a:lnL>
                    <a:lnR>
                      <a:noFill/>
                    </a:lnR>
                    <a:lnT w="28575" cap="flat" cmpd="sng" algn="ctr">
                      <a:solidFill>
                        <a:srgbClr val="CCCCFF"/>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Times New Roman" pitchFamily="18" charset="0"/>
                        </a:rPr>
                        <a:t>Two brands of digital music players</a:t>
                      </a:r>
                      <a:endParaRPr kumimoji="0" lang="en-US" sz="1800" b="0" i="0" u="none" strike="noStrike" cap="none" normalizeH="0" baseline="0" dirty="0" smtClean="0">
                        <a:ln>
                          <a:noFill/>
                        </a:ln>
                        <a:solidFill>
                          <a:schemeClr val="tx1"/>
                        </a:solidFill>
                        <a:effectLst/>
                        <a:latin typeface="Arial" charset="0"/>
                      </a:endParaRPr>
                    </a:p>
                  </a:txBody>
                  <a:tcPr anchor="ctr" horzOverflow="overflow">
                    <a:lnL>
                      <a:noFill/>
                    </a:lnL>
                    <a:lnR cap="flat">
                      <a:noFill/>
                    </a:lnR>
                    <a:lnT w="28575" cap="flat" cmpd="sng" algn="ctr">
                      <a:solidFill>
                        <a:srgbClr val="CCCCFF"/>
                      </a:solidFill>
                      <a:prstDash val="solid"/>
                      <a:round/>
                      <a:headEnd type="none" w="med" len="med"/>
                      <a:tailEnd type="none" w="med" len="med"/>
                    </a:lnT>
                    <a:lnB>
                      <a:noFill/>
                    </a:lnB>
                    <a:lnTlToBr>
                      <a:noFill/>
                    </a:lnTlToBr>
                    <a:lnBlToTr>
                      <a:noFill/>
                    </a:lnBlToTr>
                    <a:noFill/>
                  </a:tcPr>
                </a:tc>
              </a:tr>
              <a:tr h="70961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Times New Roman" pitchFamily="18" charset="0"/>
                        </a:rPr>
                        <a:t>complements</a:t>
                      </a:r>
                      <a:endParaRPr kumimoji="0" lang="en-US" sz="1800" b="0" i="0" u="none" strike="noStrike" cap="none" normalizeH="0" baseline="0" dirty="0" smtClean="0">
                        <a:ln>
                          <a:noFill/>
                        </a:ln>
                        <a:solidFill>
                          <a:schemeClr val="tx1"/>
                        </a:solidFill>
                        <a:effectLst/>
                        <a:latin typeface="Arial" charset="0"/>
                      </a:endParaRPr>
                    </a:p>
                  </a:txBody>
                  <a:tcPr anchor="ct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Times New Roman" pitchFamily="18" charset="0"/>
                        </a:rPr>
                        <a:t>Digital music players and song downloads from online music stores</a:t>
                      </a:r>
                      <a:endParaRPr kumimoji="0" lang="en-US" sz="1800" b="0" i="0" u="none" strike="noStrike" cap="none" normalizeH="0" baseline="0" dirty="0" smtClean="0">
                        <a:ln>
                          <a:noFill/>
                        </a:ln>
                        <a:solidFill>
                          <a:schemeClr val="tx1"/>
                        </a:solidFill>
                        <a:effectLst/>
                        <a:latin typeface="Arial" charset="0"/>
                      </a:endParaRPr>
                    </a:p>
                  </a:txBody>
                  <a:tcPr anchor="ctr" horzOverflow="overflow">
                    <a:lnL>
                      <a:noFill/>
                    </a:lnL>
                    <a:lnR cap="flat">
                      <a:noFill/>
                    </a:lnR>
                    <a:lnT>
                      <a:noFill/>
                    </a:lnT>
                    <a:lnB>
                      <a:noFill/>
                    </a:lnB>
                    <a:lnTlToBr>
                      <a:noFill/>
                    </a:lnTlToBr>
                    <a:lnBlToTr>
                      <a:noFill/>
                    </a:lnBlToTr>
                    <a:noFill/>
                  </a:tcPr>
                </a:tc>
              </a:tr>
              <a:tr h="41860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Times New Roman" pitchFamily="18" charset="0"/>
                        </a:rPr>
                        <a:t>unrelated</a:t>
                      </a:r>
                      <a:endParaRPr kumimoji="0" lang="en-US" sz="1800" b="0" i="0" u="none" strike="noStrike" cap="none" normalizeH="0" baseline="0" dirty="0" smtClean="0">
                        <a:ln>
                          <a:noFill/>
                        </a:ln>
                        <a:solidFill>
                          <a:schemeClr val="tx1"/>
                        </a:solidFill>
                        <a:effectLst/>
                        <a:latin typeface="Arial" charset="0"/>
                      </a:endParaRPr>
                    </a:p>
                  </a:txBody>
                  <a:tcPr anchor="ctr" horzOverflow="overflow">
                    <a:lnL cap="flat">
                      <a:noFill/>
                    </a:lnL>
                    <a:lnR>
                      <a:noFill/>
                    </a:lnR>
                    <a:lnT>
                      <a:noFill/>
                    </a:lnT>
                    <a:lnB w="28575" cap="flat" cmpd="sng" algn="ctr">
                      <a:solidFill>
                        <a:srgbClr val="CCCC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a:txBody>
                  <a:tcPr anchor="ctr" horzOverflow="overflow">
                    <a:lnL>
                      <a:noFill/>
                    </a:lnL>
                    <a:lnR>
                      <a:noFill/>
                    </a:lnR>
                    <a:lnT>
                      <a:noFill/>
                    </a:lnT>
                    <a:lnB w="28575" cap="flat" cmpd="sng" algn="ctr">
                      <a:solidFill>
                        <a:srgbClr val="CCCC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Times New Roman" pitchFamily="18" charset="0"/>
                        </a:rPr>
                        <a:t>Digital music players and peanut butter</a:t>
                      </a:r>
                      <a:endParaRPr kumimoji="0" lang="en-US" sz="1800" b="0" i="0" u="none" strike="noStrike" cap="none" normalizeH="0" baseline="0" dirty="0" smtClean="0">
                        <a:ln>
                          <a:noFill/>
                        </a:ln>
                        <a:solidFill>
                          <a:schemeClr val="tx1"/>
                        </a:solidFill>
                        <a:effectLst/>
                        <a:latin typeface="Arial" charset="0"/>
                      </a:endParaRPr>
                    </a:p>
                  </a:txBody>
                  <a:tcPr anchor="ctr" horzOverflow="overflow">
                    <a:lnL>
                      <a:noFill/>
                    </a:lnL>
                    <a:lnR cap="flat">
                      <a:noFill/>
                    </a:lnR>
                    <a:lnT>
                      <a:noFill/>
                    </a:lnT>
                    <a:lnB w="28575" cap="flat" cmpd="sng" algn="ctr">
                      <a:solidFill>
                        <a:srgbClr val="CCCCFF"/>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457200" y="990600"/>
            <a:ext cx="8229600" cy="5334000"/>
          </a:xfrm>
        </p:spPr>
        <p:txBody>
          <a:bodyPr/>
          <a:lstStyle/>
          <a:p>
            <a:pPr>
              <a:spcBef>
                <a:spcPct val="10000"/>
              </a:spcBef>
              <a:spcAft>
                <a:spcPct val="10000"/>
              </a:spcAft>
              <a:buNone/>
            </a:pPr>
            <a:r>
              <a:rPr lang="en-US" sz="2000" b="1" dirty="0" smtClean="0"/>
              <a:t>Income elasticity of demand  </a:t>
            </a:r>
            <a:r>
              <a:rPr lang="en-US" sz="2000" dirty="0" smtClean="0"/>
              <a:t>A measure of the responsiveness of quantity demanded of a good to changes in income.</a:t>
            </a:r>
          </a:p>
          <a:p>
            <a:pPr marL="0" indent="0">
              <a:buNone/>
              <a:defRPr/>
            </a:pPr>
            <a:endParaRPr lang="en-US" sz="2000" dirty="0" smtClean="0"/>
          </a:p>
          <a:p>
            <a:pPr marL="0" indent="0">
              <a:buNone/>
              <a:defRPr/>
            </a:pPr>
            <a:endParaRPr lang="en-US" sz="2000" dirty="0" smtClean="0"/>
          </a:p>
          <a:p>
            <a:pPr marL="0" indent="0">
              <a:buNone/>
              <a:defRPr/>
            </a:pPr>
            <a:endParaRPr lang="en-US" sz="2000" dirty="0" smtClean="0"/>
          </a:p>
          <a:p>
            <a:pPr marL="0" indent="0">
              <a:buNone/>
              <a:defRPr/>
            </a:pPr>
            <a:endParaRPr lang="en-US" sz="2000" dirty="0" smtClean="0"/>
          </a:p>
          <a:p>
            <a:pPr marL="0" indent="0" eaLnBrk="1" hangingPunct="1">
              <a:buNone/>
              <a:defRPr/>
            </a:pPr>
            <a:endParaRPr lang="en-US" sz="2000" dirty="0"/>
          </a:p>
          <a:p>
            <a:pPr marL="0" indent="0" eaLnBrk="1" hangingPunct="1">
              <a:buNone/>
              <a:defRPr/>
            </a:pPr>
            <a:endParaRPr lang="en-US" sz="2000" dirty="0" smtClean="0"/>
          </a:p>
          <a:p>
            <a:pPr marL="0" indent="0" eaLnBrk="1" hangingPunct="1">
              <a:buNone/>
              <a:defRPr/>
            </a:pPr>
            <a:endParaRPr lang="en-US" sz="2000" dirty="0"/>
          </a:p>
          <a:p>
            <a:pPr marL="609600" indent="-609600">
              <a:buFont typeface="Wingdings" pitchFamily="2" charset="2"/>
              <a:buNone/>
            </a:pPr>
            <a:endParaRPr lang="en-US" sz="2000" dirty="0"/>
          </a:p>
        </p:txBody>
      </p:sp>
      <p:sp>
        <p:nvSpPr>
          <p:cNvPr id="3" name="Rectangle 2"/>
          <p:cNvSpPr>
            <a:spLocks noGrp="1" noChangeArrowheads="1"/>
          </p:cNvSpPr>
          <p:nvPr>
            <p:ph type="title"/>
          </p:nvPr>
        </p:nvSpPr>
        <p:spPr>
          <a:xfrm>
            <a:off x="1219200" y="304800"/>
            <a:ext cx="7096125" cy="762000"/>
          </a:xfrm>
          <a:noFill/>
        </p:spPr>
        <p:txBody>
          <a:bodyPr/>
          <a:lstStyle/>
          <a:p>
            <a:pPr algn="ctr" eaLnBrk="1" hangingPunct="1"/>
            <a:r>
              <a:rPr lang="en-US" sz="2400" b="1" dirty="0" smtClean="0">
                <a:solidFill>
                  <a:srgbClr val="0064B3"/>
                </a:solidFill>
              </a:rPr>
              <a:t>Other Demand </a:t>
            </a:r>
            <a:r>
              <a:rPr lang="en-US" sz="2400" b="1" dirty="0" err="1" smtClean="0">
                <a:solidFill>
                  <a:srgbClr val="0064B3"/>
                </a:solidFill>
              </a:rPr>
              <a:t>Elasticities</a:t>
            </a:r>
            <a:endParaRPr lang="en-US" sz="2400" b="1" dirty="0" smtClean="0">
              <a:solidFill>
                <a:srgbClr val="0064B3"/>
              </a:solidFill>
            </a:endParaRPr>
          </a:p>
        </p:txBody>
      </p:sp>
      <p:graphicFrame>
        <p:nvGraphicFramePr>
          <p:cNvPr id="5" name="Group 65"/>
          <p:cNvGraphicFramePr>
            <a:graphicFrameLocks/>
          </p:cNvGraphicFramePr>
          <p:nvPr/>
        </p:nvGraphicFramePr>
        <p:xfrm>
          <a:off x="685800" y="3429000"/>
          <a:ext cx="7758113" cy="2819400"/>
        </p:xfrm>
        <a:graphic>
          <a:graphicData uri="http://schemas.openxmlformats.org/drawingml/2006/table">
            <a:tbl>
              <a:tblPr/>
              <a:tblGrid>
                <a:gridCol w="3004413"/>
                <a:gridCol w="2685501"/>
                <a:gridCol w="2068199"/>
              </a:tblGrid>
              <a:tr h="581025">
                <a:tc>
                  <a:txBody>
                    <a:bodyPr/>
                    <a:lstStyle/>
                    <a:p>
                      <a:pPr marL="0" marR="0" lvl="0" indent="0" algn="l" defTabSz="914400" rtl="0" eaLnBrk="1" fontAlgn="base" latinLnBrk="0" hangingPunct="1">
                        <a:lnSpc>
                          <a:spcPct val="100000"/>
                        </a:lnSpc>
                        <a:spcBef>
                          <a:spcPct val="0"/>
                        </a:spcBef>
                        <a:spcAft>
                          <a:spcPct val="0"/>
                        </a:spcAft>
                        <a:buClrTx/>
                        <a:buSzTx/>
                        <a:buFontTx/>
                        <a:buNone/>
                        <a:tabLst>
                          <a:tab pos="457200" algn="r"/>
                          <a:tab pos="2743200" algn="ctr"/>
                          <a:tab pos="5486400" algn="r"/>
                        </a:tabLst>
                      </a:pPr>
                      <a:r>
                        <a:rPr kumimoji="0" lang="en-US" sz="1600" b="1" i="0" u="none" strike="noStrike" cap="none" normalizeH="0" baseline="0" dirty="0" smtClean="0">
                          <a:ln>
                            <a:noFill/>
                          </a:ln>
                          <a:solidFill>
                            <a:srgbClr val="0064B3"/>
                          </a:solidFill>
                          <a:effectLst/>
                          <a:latin typeface="Arial" charset="0"/>
                          <a:cs typeface="Times New Roman" pitchFamily="18" charset="0"/>
                        </a:rPr>
                        <a:t>IF THE INCOME ELASTICITY</a:t>
                      </a:r>
                      <a:br>
                        <a:rPr kumimoji="0" lang="en-US" sz="1600" b="1" i="0" u="none" strike="noStrike" cap="none" normalizeH="0" baseline="0" dirty="0" smtClean="0">
                          <a:ln>
                            <a:noFill/>
                          </a:ln>
                          <a:solidFill>
                            <a:srgbClr val="0064B3"/>
                          </a:solidFill>
                          <a:effectLst/>
                          <a:latin typeface="Arial" charset="0"/>
                          <a:cs typeface="Times New Roman" pitchFamily="18" charset="0"/>
                        </a:rPr>
                      </a:br>
                      <a:r>
                        <a:rPr kumimoji="0" lang="en-US" sz="1600" b="1" i="0" u="none" strike="noStrike" cap="none" normalizeH="0" baseline="0" dirty="0" smtClean="0">
                          <a:ln>
                            <a:noFill/>
                          </a:ln>
                          <a:solidFill>
                            <a:srgbClr val="0064B3"/>
                          </a:solidFill>
                          <a:effectLst/>
                          <a:latin typeface="Arial" charset="0"/>
                          <a:cs typeface="Times New Roman" pitchFamily="18" charset="0"/>
                        </a:rPr>
                        <a:t>OF DEMAND IS . . .</a:t>
                      </a:r>
                      <a:endParaRPr kumimoji="0" lang="en-US" sz="1600" b="1" i="0" u="none" strike="noStrike" cap="none" normalizeH="0" baseline="0" dirty="0" smtClean="0">
                        <a:ln>
                          <a:noFill/>
                        </a:ln>
                        <a:solidFill>
                          <a:srgbClr val="0064B3"/>
                        </a:solidFill>
                        <a:effectLst/>
                        <a:latin typeface="Arial" charset="0"/>
                      </a:endParaRPr>
                    </a:p>
                  </a:txBody>
                  <a:tcPr anchor="b" horzOverflow="overflow">
                    <a:lnL cap="flat">
                      <a:noFill/>
                    </a:lnL>
                    <a:lnR>
                      <a:noFill/>
                    </a:lnR>
                    <a:lnT cap="flat">
                      <a:noFill/>
                    </a:lnT>
                    <a:lnB w="28575" cap="flat" cmpd="sng" algn="ctr">
                      <a:solidFill>
                        <a:srgbClr val="CCCC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64B3"/>
                          </a:solidFill>
                          <a:effectLst/>
                          <a:latin typeface="Arial" charset="0"/>
                          <a:cs typeface="Times New Roman" pitchFamily="18" charset="0"/>
                        </a:rPr>
                        <a:t>THEN THE GOOD IS . . .</a:t>
                      </a:r>
                      <a:endParaRPr kumimoji="0" lang="en-US" sz="1600" b="1" i="0" u="none" strike="noStrike" cap="none" normalizeH="0" baseline="0" dirty="0" smtClean="0">
                        <a:ln>
                          <a:noFill/>
                        </a:ln>
                        <a:solidFill>
                          <a:srgbClr val="0064B3"/>
                        </a:solidFill>
                        <a:effectLst/>
                        <a:latin typeface="Arial" charset="0"/>
                      </a:endParaRPr>
                    </a:p>
                  </a:txBody>
                  <a:tcPr anchor="b" horzOverflow="overflow">
                    <a:lnL>
                      <a:noFill/>
                    </a:lnL>
                    <a:lnR>
                      <a:noFill/>
                    </a:lnR>
                    <a:lnT cap="flat">
                      <a:noFill/>
                    </a:lnT>
                    <a:lnB w="28575" cap="flat" cmpd="sng" algn="ctr">
                      <a:solidFill>
                        <a:srgbClr val="CCCC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rgbClr val="0064B3"/>
                        </a:solidFill>
                        <a:effectLst/>
                        <a:latin typeface="Arial"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rgbClr val="0064B3"/>
                        </a:solidFill>
                        <a:effectLst/>
                        <a:latin typeface="Arial"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64B3"/>
                          </a:solidFill>
                          <a:effectLst/>
                          <a:latin typeface="Arial" charset="0"/>
                          <a:cs typeface="Times New Roman" pitchFamily="18" charset="0"/>
                        </a:rPr>
                        <a:t>EXAMPLE</a:t>
                      </a:r>
                      <a:endParaRPr kumimoji="0" lang="en-US" sz="1600" b="1" i="0" u="none" strike="noStrike" cap="none" normalizeH="0" baseline="0" dirty="0" smtClean="0">
                        <a:ln>
                          <a:noFill/>
                        </a:ln>
                        <a:solidFill>
                          <a:srgbClr val="0064B3"/>
                        </a:solidFill>
                        <a:effectLst/>
                        <a:latin typeface="Arial" charset="0"/>
                      </a:endParaRPr>
                    </a:p>
                  </a:txBody>
                  <a:tcPr horzOverflow="overflow">
                    <a:lnL>
                      <a:noFill/>
                    </a:lnL>
                    <a:lnR cap="flat">
                      <a:noFill/>
                    </a:lnR>
                    <a:lnT cap="flat">
                      <a:noFill/>
                    </a:lnT>
                    <a:lnB w="28575" cap="flat" cmpd="sng" algn="ctr">
                      <a:solidFill>
                        <a:srgbClr val="CCCCFF"/>
                      </a:solidFill>
                      <a:prstDash val="solid"/>
                      <a:round/>
                      <a:headEnd type="none" w="med" len="med"/>
                      <a:tailEnd type="none" w="med" len="med"/>
                    </a:lnB>
                    <a:lnTlToBr>
                      <a:noFill/>
                    </a:lnTlToBr>
                    <a:lnBlToTr>
                      <a:noFill/>
                    </a:lnBlToTr>
                    <a:noFill/>
                  </a:tcPr>
                </a:tc>
              </a:tr>
              <a:tr h="5603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Times New Roman" pitchFamily="18" charset="0"/>
                        </a:rPr>
                        <a:t>positive but less than 1</a:t>
                      </a:r>
                      <a:endParaRPr kumimoji="0" lang="en-US" sz="18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a:txBody>
                  <a:tcPr anchor="b" horzOverflow="overflow">
                    <a:lnL cap="flat">
                      <a:noFill/>
                    </a:lnL>
                    <a:lnR>
                      <a:noFill/>
                    </a:lnR>
                    <a:lnT w="28575" cap="flat" cmpd="sng" algn="ctr">
                      <a:solidFill>
                        <a:srgbClr val="CCCCFF"/>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a:txBody>
                  <a:tcPr anchor="b" horzOverflow="overflow">
                    <a:lnL>
                      <a:noFill/>
                    </a:lnL>
                    <a:lnR>
                      <a:noFill/>
                    </a:lnR>
                    <a:lnT w="28575" cap="flat" cmpd="sng" algn="ctr">
                      <a:solidFill>
                        <a:srgbClr val="CCCCFF"/>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Times New Roman" pitchFamily="18" charset="0"/>
                        </a:rPr>
                        <a:t>Bread</a:t>
                      </a:r>
                      <a:endParaRPr kumimoji="0" lang="en-US" sz="18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a:txBody>
                  <a:tcPr horzOverflow="overflow">
                    <a:lnL>
                      <a:noFill/>
                    </a:lnL>
                    <a:lnR cap="flat">
                      <a:noFill/>
                    </a:lnR>
                    <a:lnT w="28575" cap="flat" cmpd="sng" algn="ctr">
                      <a:solidFill>
                        <a:srgbClr val="CCCCFF"/>
                      </a:solidFill>
                      <a:prstDash val="solid"/>
                      <a:round/>
                      <a:headEnd type="none" w="med" len="med"/>
                      <a:tailEnd type="none" w="med" len="med"/>
                    </a:lnT>
                    <a:lnB>
                      <a:noFill/>
                    </a:lnB>
                    <a:lnTlToBr>
                      <a:noFill/>
                    </a:lnTlToBr>
                    <a:lnBlToTr>
                      <a:noFill/>
                    </a:lnBlToTr>
                    <a:noFill/>
                  </a:tcPr>
                </a:tc>
              </a:tr>
              <a:tr h="624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positive and greater than 1</a:t>
                      </a:r>
                      <a:endParaRPr kumimoji="0" lang="en-US" sz="1800" b="0" i="0" u="none" strike="noStrike" cap="none" normalizeH="0" baseline="0" smtClean="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Times New Roman" pitchFamily="18" charset="0"/>
                        </a:rPr>
                        <a:t>Caviar</a:t>
                      </a:r>
                      <a:endParaRPr kumimoji="0" lang="en-US" sz="1800" b="0" i="0" u="none" strike="noStrike" cap="none" normalizeH="0" baseline="0" dirty="0" smtClean="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no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Times New Roman" pitchFamily="18" charset="0"/>
                        </a:rPr>
                        <a:t>negative</a:t>
                      </a:r>
                      <a:endParaRPr kumimoji="0" lang="en-US" sz="1800" b="0" i="0" u="none" strike="noStrike" cap="none" normalizeH="0" baseline="0" dirty="0" smtClean="0">
                        <a:ln>
                          <a:noFill/>
                        </a:ln>
                        <a:solidFill>
                          <a:schemeClr val="tx1"/>
                        </a:solidFill>
                        <a:effectLst/>
                        <a:latin typeface="Arial" charset="0"/>
                      </a:endParaRPr>
                    </a:p>
                  </a:txBody>
                  <a:tcPr marB="137160" anchor="b" horzOverflow="overflow">
                    <a:lnL cap="flat">
                      <a:noFill/>
                    </a:lnL>
                    <a:lnR>
                      <a:noFill/>
                    </a:lnR>
                    <a:lnT>
                      <a:noFill/>
                    </a:lnT>
                    <a:lnB w="28575" cap="flat" cmpd="sng" algn="ctr">
                      <a:solidFill>
                        <a:srgbClr val="CCCC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a:txBody>
                  <a:tcPr marB="137160" anchor="b" horzOverflow="overflow">
                    <a:lnL>
                      <a:noFill/>
                    </a:lnL>
                    <a:lnR>
                      <a:noFill/>
                    </a:lnR>
                    <a:lnT>
                      <a:noFill/>
                    </a:lnT>
                    <a:lnB w="28575" cap="flat" cmpd="sng" algn="ctr">
                      <a:solidFill>
                        <a:srgbClr val="CCCC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Times New Roman" pitchFamily="18" charset="0"/>
                        </a:rPr>
                        <a:t>Ramen noodles</a:t>
                      </a:r>
                      <a:endParaRPr kumimoji="0" lang="en-US" sz="1800" b="0" i="0" u="none" strike="noStrike" cap="none" normalizeH="0" baseline="0" dirty="0" smtClean="0">
                        <a:ln>
                          <a:noFill/>
                        </a:ln>
                        <a:solidFill>
                          <a:schemeClr val="tx1"/>
                        </a:solidFill>
                        <a:effectLst/>
                        <a:latin typeface="Arial" charset="0"/>
                      </a:endParaRPr>
                    </a:p>
                  </a:txBody>
                  <a:tcPr marB="137160" horzOverflow="overflow">
                    <a:lnL>
                      <a:noFill/>
                    </a:lnL>
                    <a:lnR cap="flat">
                      <a:noFill/>
                    </a:lnR>
                    <a:lnT>
                      <a:noFill/>
                    </a:lnT>
                    <a:lnB w="28575" cap="flat" cmpd="sng" algn="ctr">
                      <a:solidFill>
                        <a:srgbClr val="CCCCFF"/>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2137" name="Rectangle 9"/>
          <p:cNvSpPr>
            <a:spLocks noChangeArrowheads="1"/>
          </p:cNvSpPr>
          <p:nvPr/>
        </p:nvSpPr>
        <p:spPr bwMode="auto">
          <a:xfrm>
            <a:off x="2108200" y="436563"/>
            <a:ext cx="4625975" cy="1414462"/>
          </a:xfrm>
          <a:prstGeom prst="rect">
            <a:avLst/>
          </a:prstGeom>
          <a:noFill/>
          <a:ln w="9525">
            <a:noFill/>
            <a:miter lim="800000"/>
            <a:headEnd/>
            <a:tailEnd/>
          </a:ln>
        </p:spPr>
        <p:txBody>
          <a:bodyPr/>
          <a:lstStyle/>
          <a:p>
            <a:pPr>
              <a:spcBef>
                <a:spcPct val="20000"/>
              </a:spcBef>
            </a:pPr>
            <a:r>
              <a:rPr lang="en-US" sz="2000" b="1">
                <a:solidFill>
                  <a:schemeClr val="tx1"/>
                </a:solidFill>
              </a:rPr>
              <a:t>Price Elasticity, Cross-Price Elasticity, and Income Elasticity in the Market for Alcoholic Beverages </a:t>
            </a:r>
          </a:p>
        </p:txBody>
      </p:sp>
      <p:grpSp>
        <p:nvGrpSpPr>
          <p:cNvPr id="2" name="Group 10"/>
          <p:cNvGrpSpPr>
            <a:grpSpLocks/>
          </p:cNvGrpSpPr>
          <p:nvPr/>
        </p:nvGrpSpPr>
        <p:grpSpPr bwMode="auto">
          <a:xfrm>
            <a:off x="279400" y="401638"/>
            <a:ext cx="1770063" cy="968375"/>
            <a:chOff x="607" y="424"/>
            <a:chExt cx="1115" cy="610"/>
          </a:xfrm>
        </p:grpSpPr>
        <p:sp>
          <p:nvSpPr>
            <p:cNvPr id="34841" name="Line 11"/>
            <p:cNvSpPr>
              <a:spLocks noChangeShapeType="1"/>
            </p:cNvSpPr>
            <p:nvPr/>
          </p:nvSpPr>
          <p:spPr bwMode="auto">
            <a:xfrm>
              <a:off x="1722" y="496"/>
              <a:ext cx="0" cy="528"/>
            </a:xfrm>
            <a:prstGeom prst="line">
              <a:avLst/>
            </a:prstGeom>
            <a:noFill/>
            <a:ln w="9525">
              <a:solidFill>
                <a:srgbClr val="AC0C11"/>
              </a:solidFill>
              <a:round/>
              <a:headEnd/>
              <a:tailEnd/>
            </a:ln>
          </p:spPr>
          <p:txBody>
            <a:bodyPr/>
            <a:lstStyle/>
            <a:p>
              <a:endParaRPr lang="en-US"/>
            </a:p>
          </p:txBody>
        </p:sp>
        <p:sp>
          <p:nvSpPr>
            <p:cNvPr id="34842" name="Rectangle 12"/>
            <p:cNvSpPr>
              <a:spLocks noChangeArrowheads="1"/>
            </p:cNvSpPr>
            <p:nvPr/>
          </p:nvSpPr>
          <p:spPr bwMode="auto">
            <a:xfrm>
              <a:off x="607" y="424"/>
              <a:ext cx="1094" cy="610"/>
            </a:xfrm>
            <a:prstGeom prst="rect">
              <a:avLst/>
            </a:prstGeom>
            <a:noFill/>
            <a:ln w="9525">
              <a:noFill/>
              <a:miter lim="800000"/>
              <a:headEnd/>
              <a:tailEnd/>
            </a:ln>
          </p:spPr>
          <p:txBody>
            <a:bodyPr/>
            <a:lstStyle/>
            <a:p>
              <a:pPr algn="r">
                <a:spcBef>
                  <a:spcPct val="20000"/>
                </a:spcBef>
              </a:pPr>
              <a:r>
                <a:rPr lang="en-US" sz="2200">
                  <a:solidFill>
                    <a:srgbClr val="B00B2D"/>
                  </a:solidFill>
                </a:rPr>
                <a:t>Making</a:t>
              </a:r>
              <a:r>
                <a:rPr lang="en-US" sz="2200">
                  <a:solidFill>
                    <a:schemeClr val="tx1"/>
                  </a:solidFill>
                </a:rPr>
                <a:t/>
              </a:r>
              <a:br>
                <a:rPr lang="en-US" sz="2200">
                  <a:solidFill>
                    <a:schemeClr val="tx1"/>
                  </a:solidFill>
                </a:rPr>
              </a:br>
              <a:r>
                <a:rPr lang="en-US" sz="1600">
                  <a:solidFill>
                    <a:schemeClr val="tx1"/>
                  </a:solidFill>
                </a:rPr>
                <a:t>the</a:t>
              </a:r>
              <a:r>
                <a:rPr lang="en-US" sz="1800">
                  <a:solidFill>
                    <a:schemeClr val="tx1"/>
                  </a:solidFill>
                </a:rPr>
                <a:t/>
              </a:r>
              <a:br>
                <a:rPr lang="en-US" sz="1800">
                  <a:solidFill>
                    <a:schemeClr val="tx1"/>
                  </a:solidFill>
                </a:rPr>
              </a:br>
              <a:r>
                <a:rPr lang="en-US" sz="2200">
                  <a:solidFill>
                    <a:srgbClr val="B00B2D"/>
                  </a:solidFill>
                </a:rPr>
                <a:t>Connection</a:t>
              </a:r>
            </a:p>
          </p:txBody>
        </p:sp>
      </p:grpSp>
      <p:graphicFrame>
        <p:nvGraphicFramePr>
          <p:cNvPr id="12" name="Group 69"/>
          <p:cNvGraphicFramePr>
            <a:graphicFrameLocks noGrp="1"/>
          </p:cNvGraphicFramePr>
          <p:nvPr>
            <p:ph sz="half" idx="4294967295"/>
          </p:nvPr>
        </p:nvGraphicFramePr>
        <p:xfrm>
          <a:off x="1643063" y="2317750"/>
          <a:ext cx="5934075" cy="2743200"/>
        </p:xfrm>
        <a:graphic>
          <a:graphicData uri="http://schemas.openxmlformats.org/drawingml/2006/table">
            <a:tbl>
              <a:tblPr/>
              <a:tblGrid>
                <a:gridCol w="3827462"/>
                <a:gridCol w="2106613"/>
              </a:tblGrid>
              <a:tr h="349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Price elasticity of demand for beer</a:t>
                      </a:r>
                    </a:p>
                  </a:txBody>
                  <a:tcPr marL="0" marR="0" horzOverflow="overflow">
                    <a:lnL cap="flat">
                      <a:noFill/>
                    </a:lnL>
                    <a:lnR>
                      <a:noFill/>
                    </a:lnR>
                    <a:lnT w="28575" cap="flat" cmpd="sng" algn="ctr">
                      <a:solidFill>
                        <a:srgbClr val="CCCCFF"/>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-0.23</a:t>
                      </a:r>
                    </a:p>
                  </a:txBody>
                  <a:tcPr marL="0" marR="0" horzOverflow="overflow">
                    <a:lnL>
                      <a:noFill/>
                    </a:lnL>
                    <a:lnR cap="flat">
                      <a:noFill/>
                    </a:lnR>
                    <a:lnT w="28575" cap="flat" cmpd="sng" algn="ctr">
                      <a:solidFill>
                        <a:srgbClr val="CCCCFF"/>
                      </a:solidFill>
                      <a:prstDash val="solid"/>
                      <a:round/>
                      <a:headEnd type="none" w="med" len="med"/>
                      <a:tailEnd type="none" w="med" len="med"/>
                    </a:lnT>
                    <a:lnB>
                      <a:noFill/>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Cross-price elasticity of demand between beer and wine</a:t>
                      </a:r>
                    </a:p>
                  </a:txBody>
                  <a:tcPr marL="0" marR="0"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
                      </a:r>
                      <a:br>
                        <a:rPr kumimoji="0" lang="en-US" sz="1800" b="0" i="0" u="none" strike="noStrike" cap="none" normalizeH="0" baseline="0" dirty="0" smtClean="0">
                          <a:ln>
                            <a:noFill/>
                          </a:ln>
                          <a:solidFill>
                            <a:schemeClr val="tx1"/>
                          </a:solidFill>
                          <a:effectLst/>
                          <a:latin typeface="Arial" charset="0"/>
                        </a:rPr>
                      </a:br>
                      <a:r>
                        <a:rPr kumimoji="0" lang="en-US" sz="1800" b="0" i="0" u="none" strike="noStrike" cap="none" normalizeH="0" baseline="0" dirty="0" smtClean="0">
                          <a:ln>
                            <a:noFill/>
                          </a:ln>
                          <a:solidFill>
                            <a:schemeClr val="tx1"/>
                          </a:solidFill>
                          <a:effectLst/>
                          <a:latin typeface="Arial" charset="0"/>
                        </a:rPr>
                        <a:t>0.31</a:t>
                      </a:r>
                    </a:p>
                  </a:txBody>
                  <a:tcPr marL="0" marR="0" horzOverflow="overflow">
                    <a:lnL>
                      <a:noFill/>
                    </a:lnL>
                    <a:lnR cap="flat">
                      <a:noFill/>
                    </a:lnR>
                    <a:lnT>
                      <a:noFill/>
                    </a:lnT>
                    <a:lnB>
                      <a:noFill/>
                    </a:lnB>
                    <a:lnTlToBr>
                      <a:noFill/>
                    </a:lnTlToBr>
                    <a:lnBlToTr>
                      <a:noFill/>
                    </a:lnBlToTr>
                    <a:noFill/>
                  </a:tcPr>
                </a:tc>
              </a:tr>
              <a:tr h="6111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Times New Roman" pitchFamily="18" charset="0"/>
                        </a:rPr>
                        <a:t>Cross-price elasticity of demand between beer and spirits</a:t>
                      </a:r>
                    </a:p>
                  </a:txBody>
                  <a:tcPr marL="0" marR="0"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cs typeface="Times New Roman" pitchFamily="18" charset="0"/>
                        </a:rPr>
                        <a:t/>
                      </a:r>
                      <a:br>
                        <a:rPr kumimoji="0" lang="en-US" sz="1800" b="0" i="0" u="none" strike="noStrike" cap="none" normalizeH="0" baseline="0" dirty="0" smtClean="0">
                          <a:ln>
                            <a:noFill/>
                          </a:ln>
                          <a:solidFill>
                            <a:srgbClr val="000000"/>
                          </a:solidFill>
                          <a:effectLst/>
                          <a:latin typeface="Arial" charset="0"/>
                          <a:cs typeface="Times New Roman" pitchFamily="18" charset="0"/>
                        </a:rPr>
                      </a:br>
                      <a:r>
                        <a:rPr kumimoji="0" lang="en-US" sz="1800" b="0" i="0" u="none" strike="noStrike" cap="none" normalizeH="0" baseline="0" dirty="0" smtClean="0">
                          <a:ln>
                            <a:noFill/>
                          </a:ln>
                          <a:solidFill>
                            <a:srgbClr val="000000"/>
                          </a:solidFill>
                          <a:effectLst/>
                          <a:latin typeface="Arial" charset="0"/>
                          <a:cs typeface="Times New Roman" pitchFamily="18" charset="0"/>
                        </a:rPr>
                        <a:t>0.15</a:t>
                      </a:r>
                    </a:p>
                  </a:txBody>
                  <a:tcPr marL="0" marR="0" horzOverflow="overflow">
                    <a:lnL>
                      <a:noFill/>
                    </a:lnL>
                    <a:lnR cap="flat">
                      <a:noFill/>
                    </a:lnR>
                    <a:lnT>
                      <a:noFill/>
                    </a:lnT>
                    <a:lnB>
                      <a:noFill/>
                    </a:lnB>
                    <a:lnTlToBr>
                      <a:noFill/>
                    </a:lnTlToBr>
                    <a:lnBlToTr>
                      <a:noFill/>
                    </a:lnBlToTr>
                    <a:noFill/>
                  </a:tcPr>
                </a:tc>
              </a:tr>
              <a:tr h="349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Income elasticity of demand for beer</a:t>
                      </a:r>
                      <a:r>
                        <a:rPr kumimoji="0" lang="en-US" sz="1800" b="0" i="1" u="none" strike="noStrike" cap="none" normalizeH="0" baseline="0" smtClean="0">
                          <a:ln>
                            <a:noFill/>
                          </a:ln>
                          <a:solidFill>
                            <a:schemeClr val="tx1"/>
                          </a:solidFill>
                          <a:effectLst/>
                          <a:latin typeface="Arial" charset="0"/>
                        </a:rPr>
                        <a:t> </a:t>
                      </a:r>
                    </a:p>
                  </a:txBody>
                  <a:tcPr marL="0" marR="0"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-0.09</a:t>
                      </a:r>
                    </a:p>
                  </a:txBody>
                  <a:tcPr marL="0" marR="0" horzOverflow="overflow">
                    <a:lnL>
                      <a:noFill/>
                    </a:lnL>
                    <a:lnR cap="flat">
                      <a:noFill/>
                    </a:lnR>
                    <a:lnT>
                      <a:noFill/>
                    </a:lnT>
                    <a:lnB>
                      <a:noFill/>
                    </a:lnB>
                    <a:lnTlToBr>
                      <a:noFill/>
                    </a:lnTlToBr>
                    <a:lnBlToTr>
                      <a:noFill/>
                    </a:lnBlToTr>
                    <a:noFill/>
                  </a:tcPr>
                </a:tc>
              </a:tr>
              <a:tr h="347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Income elasticity of demand for wine</a:t>
                      </a:r>
                    </a:p>
                  </a:txBody>
                  <a:tcPr marL="0" marR="0"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5.03</a:t>
                      </a:r>
                    </a:p>
                  </a:txBody>
                  <a:tcPr marL="0" marR="0" horzOverflow="overflow">
                    <a:lnL>
                      <a:noFill/>
                    </a:lnL>
                    <a:lnR cap="flat">
                      <a:noFill/>
                    </a:lnR>
                    <a:lnT>
                      <a:noFill/>
                    </a:lnT>
                    <a:lnB>
                      <a:noFill/>
                    </a:lnB>
                    <a:lnTlToBr>
                      <a:noFill/>
                    </a:lnTlToBr>
                    <a:lnBlToTr>
                      <a:noFill/>
                    </a:lnBlToTr>
                    <a:noFill/>
                  </a:tcPr>
                </a:tc>
              </a:tr>
              <a:tr h="349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Income elasticity of demand for spirits</a:t>
                      </a:r>
                    </a:p>
                  </a:txBody>
                  <a:tcPr marL="0" marR="0" horzOverflow="overflow">
                    <a:lnL cap="flat">
                      <a:noFill/>
                    </a:lnL>
                    <a:lnR>
                      <a:noFill/>
                    </a:lnR>
                    <a:lnT>
                      <a:noFill/>
                    </a:lnT>
                    <a:lnB w="28575" cap="flat" cmpd="sng" algn="ctr">
                      <a:solidFill>
                        <a:srgbClr val="CCCC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1.21</a:t>
                      </a:r>
                    </a:p>
                  </a:txBody>
                  <a:tcPr marL="0" marR="0" horzOverflow="overflow">
                    <a:lnL>
                      <a:noFill/>
                    </a:lnL>
                    <a:lnR cap="flat">
                      <a:noFill/>
                    </a:lnR>
                    <a:lnT>
                      <a:noFill/>
                    </a:lnT>
                    <a:lnB w="28575" cap="flat" cmpd="sng" algn="ctr">
                      <a:solidFill>
                        <a:srgbClr val="CCCCFF"/>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72137">
                                            <p:txEl>
                                              <p:pRg st="0" end="0"/>
                                            </p:txEl>
                                          </p:spTgt>
                                        </p:tgtEl>
                                        <p:attrNameLst>
                                          <p:attrName>style.visibility</p:attrName>
                                        </p:attrNameLst>
                                      </p:cBhvr>
                                      <p:to>
                                        <p:strVal val="visible"/>
                                      </p:to>
                                    </p:set>
                                    <p:animEffect transition="in" filter="wipe(left)">
                                      <p:cBhvr>
                                        <p:cTn id="11" dur="500"/>
                                        <p:tgtEl>
                                          <p:spTgt spid="1072137">
                                            <p:txEl>
                                              <p:pRg st="0" end="0"/>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2137" grpId="0" build="p" bldLvl="2" autoUpdateAnimBg="0" advAuto="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457200" y="457200"/>
            <a:ext cx="8229600" cy="5867400"/>
          </a:xfrm>
        </p:spPr>
        <p:txBody>
          <a:bodyPr/>
          <a:lstStyle/>
          <a:p>
            <a:pPr marL="0" indent="0" algn="ctr" eaLnBrk="1" hangingPunct="1">
              <a:buNone/>
              <a:defRPr/>
            </a:pPr>
            <a:r>
              <a:rPr lang="en-US" sz="2000" b="1" u="sng" dirty="0" smtClean="0"/>
              <a:t>Applications of Other Demand </a:t>
            </a:r>
            <a:r>
              <a:rPr lang="en-US" sz="2000" b="1" u="sng" dirty="0" err="1" smtClean="0"/>
              <a:t>Elasticities</a:t>
            </a:r>
            <a:endParaRPr lang="en-US" sz="2000" b="1" u="sng" dirty="0"/>
          </a:p>
          <a:p>
            <a:pPr marL="0" indent="0" eaLnBrk="1" hangingPunct="1">
              <a:buNone/>
              <a:defRPr/>
            </a:pPr>
            <a:r>
              <a:rPr lang="en-US" sz="2000" dirty="0" smtClean="0"/>
              <a:t>Suppose that the your company sells a product which has </a:t>
            </a:r>
            <a:r>
              <a:rPr lang="en-US" sz="2000" i="1" dirty="0" smtClean="0"/>
              <a:t>an income elasticity of demand of -0.5</a:t>
            </a:r>
            <a:r>
              <a:rPr lang="en-US" sz="2000" dirty="0" smtClean="0"/>
              <a:t>.  You expect </a:t>
            </a:r>
            <a:r>
              <a:rPr lang="en-US" sz="2000" i="1" dirty="0" smtClean="0"/>
              <a:t>the incomes of buyers to fall by 5% over the next year</a:t>
            </a:r>
            <a:r>
              <a:rPr lang="en-US" sz="2000" dirty="0" smtClean="0"/>
              <a:t>.  What should you expect to happen to the quantity demanded of your product over the next year?</a:t>
            </a:r>
          </a:p>
          <a:p>
            <a:pPr marL="0" indent="0" eaLnBrk="1" hangingPunct="1">
              <a:buNone/>
              <a:defRPr/>
            </a:pPr>
            <a:endParaRPr lang="en-US" sz="2000" dirty="0" smtClean="0"/>
          </a:p>
          <a:p>
            <a:pPr marL="0" indent="0" eaLnBrk="1" hangingPunct="1">
              <a:buNone/>
              <a:defRPr/>
            </a:pPr>
            <a:endParaRPr lang="en-US" sz="2000" dirty="0" smtClean="0"/>
          </a:p>
          <a:p>
            <a:pPr marL="0" indent="0" eaLnBrk="1" hangingPunct="1">
              <a:buNone/>
              <a:defRPr/>
            </a:pPr>
            <a:endParaRPr lang="en-US" sz="2000" dirty="0" smtClean="0"/>
          </a:p>
          <a:p>
            <a:pPr marL="0" indent="0" eaLnBrk="1" hangingPunct="1">
              <a:buNone/>
              <a:defRPr/>
            </a:pPr>
            <a:endParaRPr lang="en-US" sz="2000" dirty="0" smtClean="0"/>
          </a:p>
          <a:p>
            <a:pPr marL="0" indent="0" eaLnBrk="1" hangingPunct="1">
              <a:buNone/>
              <a:defRPr/>
            </a:pPr>
            <a:r>
              <a:rPr lang="en-US" sz="2000" dirty="0" smtClean="0"/>
              <a:t>The </a:t>
            </a:r>
            <a:r>
              <a:rPr lang="en-US" sz="2000" i="1" dirty="0" smtClean="0"/>
              <a:t>cross-price elasticity of demand between your company’s product and another company’s product is -1</a:t>
            </a:r>
            <a:r>
              <a:rPr lang="en-US" sz="2000" dirty="0" smtClean="0"/>
              <a:t>.  If the </a:t>
            </a:r>
            <a:r>
              <a:rPr lang="en-US" sz="2000" i="1" dirty="0" smtClean="0"/>
              <a:t>price of the other company’s product rises by 5%</a:t>
            </a:r>
            <a:r>
              <a:rPr lang="en-US" sz="2000" dirty="0" smtClean="0"/>
              <a:t>, what will happen to the quantity demanded of your product? </a:t>
            </a:r>
            <a:endParaRPr lang="en-US" sz="2000" dirty="0"/>
          </a:p>
          <a:p>
            <a:pPr marL="609600" indent="-609600">
              <a:buFont typeface="Wingdings" pitchFamily="2" charset="2"/>
              <a:buNone/>
            </a:pPr>
            <a:endParaRPr lang="en-US" sz="20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457200" y="1066800"/>
            <a:ext cx="8229600" cy="5257800"/>
          </a:xfrm>
        </p:spPr>
        <p:txBody>
          <a:bodyPr/>
          <a:lstStyle/>
          <a:p>
            <a:pPr marL="0" indent="0">
              <a:buNone/>
              <a:defRPr/>
            </a:pPr>
            <a:r>
              <a:rPr lang="en-US" sz="2000" b="1" dirty="0" smtClean="0"/>
              <a:t>Price elasticity of supply  </a:t>
            </a:r>
            <a:r>
              <a:rPr lang="en-US" sz="2000" dirty="0" smtClean="0"/>
              <a:t>is the responsiveness of the quantity supplied to a change in price.</a:t>
            </a:r>
          </a:p>
          <a:p>
            <a:pPr marL="0" indent="0">
              <a:buNone/>
              <a:defRPr/>
            </a:pPr>
            <a:endParaRPr lang="en-US" sz="2000" dirty="0" smtClean="0"/>
          </a:p>
          <a:p>
            <a:pPr marL="0" indent="0">
              <a:buNone/>
              <a:defRPr/>
            </a:pPr>
            <a:endParaRPr lang="en-US" sz="2000" dirty="0" smtClean="0"/>
          </a:p>
          <a:p>
            <a:pPr marL="0" indent="0">
              <a:buNone/>
              <a:defRPr/>
            </a:pPr>
            <a:endParaRPr lang="en-US" sz="2000" dirty="0" smtClean="0"/>
          </a:p>
          <a:p>
            <a:pPr marL="0" indent="0">
              <a:buNone/>
              <a:defRPr/>
            </a:pPr>
            <a:r>
              <a:rPr lang="en-US" sz="2000" dirty="0" smtClean="0"/>
              <a:t>Note that, due to the law of supply, the price elasticity of supply is (almost always) positive.</a:t>
            </a:r>
          </a:p>
          <a:p>
            <a:pPr marL="0" indent="0">
              <a:buNone/>
              <a:defRPr/>
            </a:pPr>
            <a:endParaRPr lang="en-US" sz="2000" dirty="0" smtClean="0"/>
          </a:p>
          <a:p>
            <a:pPr marL="0" indent="0">
              <a:buNone/>
              <a:defRPr/>
            </a:pPr>
            <a:r>
              <a:rPr lang="en-US" sz="2000" dirty="0" smtClean="0"/>
              <a:t>Similar to demand, we have the following classifications of price elasticity of supply:</a:t>
            </a:r>
          </a:p>
          <a:p>
            <a:pPr marL="0" indent="0">
              <a:defRPr/>
            </a:pPr>
            <a:r>
              <a:rPr lang="en-US" sz="2000" dirty="0" smtClean="0"/>
              <a:t>  if  &gt;  1, then:</a:t>
            </a:r>
            <a:br>
              <a:rPr lang="en-US" sz="2000" dirty="0" smtClean="0"/>
            </a:br>
            <a:endParaRPr lang="en-US" sz="2000" dirty="0" smtClean="0"/>
          </a:p>
          <a:p>
            <a:pPr marL="0" indent="0">
              <a:defRPr/>
            </a:pPr>
            <a:r>
              <a:rPr lang="en-US" sz="2000" dirty="0" smtClean="0"/>
              <a:t>  if  &lt;  1, then:</a:t>
            </a:r>
            <a:br>
              <a:rPr lang="en-US" sz="2000" dirty="0" smtClean="0"/>
            </a:br>
            <a:endParaRPr lang="en-US" sz="2000" dirty="0" smtClean="0"/>
          </a:p>
          <a:p>
            <a:pPr marL="0" indent="0">
              <a:defRPr/>
            </a:pPr>
            <a:r>
              <a:rPr lang="en-US" sz="2000" dirty="0" smtClean="0"/>
              <a:t>  if  =  1, then:</a:t>
            </a:r>
          </a:p>
          <a:p>
            <a:pPr marL="0" indent="0" eaLnBrk="1" hangingPunct="1">
              <a:buNone/>
              <a:defRPr/>
            </a:pPr>
            <a:endParaRPr lang="en-US" sz="2000" dirty="0"/>
          </a:p>
          <a:p>
            <a:pPr marL="0" indent="0" eaLnBrk="1" hangingPunct="1">
              <a:buNone/>
              <a:defRPr/>
            </a:pPr>
            <a:endParaRPr lang="en-US" sz="2000" dirty="0" smtClean="0"/>
          </a:p>
          <a:p>
            <a:pPr marL="0" indent="0" eaLnBrk="1" hangingPunct="1">
              <a:buNone/>
              <a:defRPr/>
            </a:pPr>
            <a:endParaRPr lang="en-US" sz="2000" dirty="0"/>
          </a:p>
          <a:p>
            <a:pPr marL="609600" indent="-609600">
              <a:buFont typeface="Wingdings" pitchFamily="2" charset="2"/>
              <a:buNone/>
            </a:pPr>
            <a:endParaRPr lang="en-US" sz="2000" dirty="0"/>
          </a:p>
        </p:txBody>
      </p:sp>
      <p:sp>
        <p:nvSpPr>
          <p:cNvPr id="3" name="Rectangle 2"/>
          <p:cNvSpPr>
            <a:spLocks noGrp="1" noChangeArrowheads="1"/>
          </p:cNvSpPr>
          <p:nvPr>
            <p:ph type="title"/>
          </p:nvPr>
        </p:nvSpPr>
        <p:spPr>
          <a:xfrm>
            <a:off x="838200" y="381000"/>
            <a:ext cx="7629525" cy="762000"/>
          </a:xfrm>
          <a:noFill/>
        </p:spPr>
        <p:txBody>
          <a:bodyPr/>
          <a:lstStyle/>
          <a:p>
            <a:pPr algn="ctr" eaLnBrk="1" hangingPunct="1"/>
            <a:r>
              <a:rPr lang="en-US" sz="2400" b="1" dirty="0" smtClean="0">
                <a:solidFill>
                  <a:srgbClr val="0064B3"/>
                </a:solidFill>
              </a:rPr>
              <a:t>The Price Elasticity of Supply and its Measurement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8285" name="Text Box 13"/>
          <p:cNvSpPr txBox="1">
            <a:spLocks noChangeArrowheads="1"/>
          </p:cNvSpPr>
          <p:nvPr/>
        </p:nvSpPr>
        <p:spPr bwMode="auto">
          <a:xfrm>
            <a:off x="752475" y="1165225"/>
            <a:ext cx="8251825" cy="396875"/>
          </a:xfrm>
          <a:prstGeom prst="rect">
            <a:avLst/>
          </a:prstGeom>
          <a:noFill/>
          <a:ln w="9525" algn="ctr">
            <a:noFill/>
            <a:miter lim="800000"/>
            <a:headEnd/>
            <a:tailEnd/>
          </a:ln>
        </p:spPr>
        <p:txBody>
          <a:bodyPr>
            <a:spAutoFit/>
          </a:bodyPr>
          <a:lstStyle/>
          <a:p>
            <a:r>
              <a:rPr lang="en-US" sz="2000" b="1">
                <a:solidFill>
                  <a:schemeClr val="tx1"/>
                </a:solidFill>
              </a:rPr>
              <a:t>Polar Cases of Perfectly Elastic and Perfectly Inelastic Supply</a:t>
            </a:r>
          </a:p>
        </p:txBody>
      </p:sp>
      <p:sp>
        <p:nvSpPr>
          <p:cNvPr id="1078286" name="Text Box 14"/>
          <p:cNvSpPr txBox="1">
            <a:spLocks noChangeArrowheads="1"/>
          </p:cNvSpPr>
          <p:nvPr/>
        </p:nvSpPr>
        <p:spPr bwMode="auto">
          <a:xfrm>
            <a:off x="579438" y="1958975"/>
            <a:ext cx="1697037" cy="312738"/>
          </a:xfrm>
          <a:prstGeom prst="rect">
            <a:avLst/>
          </a:prstGeom>
          <a:noFill/>
          <a:ln w="9525" algn="ctr">
            <a:noFill/>
            <a:miter lim="800000"/>
            <a:headEnd/>
            <a:tailEnd/>
          </a:ln>
        </p:spPr>
        <p:txBody>
          <a:bodyPr>
            <a:spAutoFit/>
          </a:bodyPr>
          <a:lstStyle/>
          <a:p>
            <a:pPr marL="457200" indent="-457200">
              <a:lnSpc>
                <a:spcPct val="90000"/>
              </a:lnSpc>
              <a:spcBef>
                <a:spcPct val="10000"/>
              </a:spcBef>
              <a:spcAft>
                <a:spcPct val="10000"/>
              </a:spcAft>
            </a:pPr>
            <a:r>
              <a:rPr lang="en-US" sz="1600" b="1">
                <a:solidFill>
                  <a:schemeClr val="tx1"/>
                </a:solidFill>
              </a:rPr>
              <a:t>TABLE 6-6</a:t>
            </a:r>
          </a:p>
        </p:txBody>
      </p:sp>
      <p:sp>
        <p:nvSpPr>
          <p:cNvPr id="1078287" name="Text Box 15"/>
          <p:cNvSpPr txBox="1">
            <a:spLocks noChangeArrowheads="1"/>
          </p:cNvSpPr>
          <p:nvPr/>
        </p:nvSpPr>
        <p:spPr bwMode="auto">
          <a:xfrm>
            <a:off x="646113" y="2278063"/>
            <a:ext cx="2344737" cy="517525"/>
          </a:xfrm>
          <a:prstGeom prst="rect">
            <a:avLst/>
          </a:prstGeom>
          <a:solidFill>
            <a:srgbClr val="B9D2C1"/>
          </a:solidFill>
          <a:ln w="9525" algn="ctr">
            <a:noFill/>
            <a:miter lim="800000"/>
            <a:headEnd/>
            <a:tailEnd/>
          </a:ln>
        </p:spPr>
        <p:txBody>
          <a:bodyPr>
            <a:spAutoFit/>
          </a:bodyPr>
          <a:lstStyle/>
          <a:p>
            <a:pPr>
              <a:spcBef>
                <a:spcPct val="10000"/>
              </a:spcBef>
              <a:spcAft>
                <a:spcPct val="10000"/>
              </a:spcAft>
            </a:pPr>
            <a:r>
              <a:rPr lang="en-US" sz="1400" b="1">
                <a:solidFill>
                  <a:schemeClr val="tx1"/>
                </a:solidFill>
              </a:rPr>
              <a:t>Summary of the Price Elasticities of Supply</a:t>
            </a:r>
          </a:p>
        </p:txBody>
      </p:sp>
      <p:pic>
        <p:nvPicPr>
          <p:cNvPr id="10" name="Picture 9" descr="table06_5b_PPT.gif"/>
          <p:cNvPicPr>
            <a:picLocks noChangeAspect="1"/>
          </p:cNvPicPr>
          <p:nvPr/>
        </p:nvPicPr>
        <p:blipFill>
          <a:blip r:embed="rId2" cstate="print"/>
          <a:srcRect/>
          <a:stretch>
            <a:fillRect/>
          </a:stretch>
        </p:blipFill>
        <p:spPr bwMode="auto">
          <a:xfrm>
            <a:off x="2982913" y="4624388"/>
            <a:ext cx="5734050" cy="1905000"/>
          </a:xfrm>
          <a:prstGeom prst="rect">
            <a:avLst/>
          </a:prstGeom>
          <a:noFill/>
          <a:ln w="9525">
            <a:noFill/>
            <a:miter lim="800000"/>
            <a:headEnd/>
            <a:tailEnd/>
          </a:ln>
        </p:spPr>
      </p:pic>
      <p:sp>
        <p:nvSpPr>
          <p:cNvPr id="11" name="TextBox 12"/>
          <p:cNvSpPr txBox="1">
            <a:spLocks noChangeArrowheads="1"/>
          </p:cNvSpPr>
          <p:nvPr/>
        </p:nvSpPr>
        <p:spPr bwMode="auto">
          <a:xfrm>
            <a:off x="2081213" y="5959475"/>
            <a:ext cx="3987800" cy="461963"/>
          </a:xfrm>
          <a:prstGeom prst="rect">
            <a:avLst/>
          </a:prstGeom>
          <a:noFill/>
          <a:ln w="9525">
            <a:noFill/>
            <a:miter lim="800000"/>
            <a:headEnd/>
            <a:tailEnd/>
          </a:ln>
        </p:spPr>
        <p:txBody>
          <a:bodyPr>
            <a:spAutoFit/>
          </a:bodyPr>
          <a:lstStyle/>
          <a:p>
            <a:r>
              <a:rPr lang="en-US" sz="1200"/>
              <a:t>Note: The percentage increases shown in the boxes in the graphs were calculated using the midpoint formula.</a:t>
            </a:r>
          </a:p>
        </p:txBody>
      </p:sp>
      <p:pic>
        <p:nvPicPr>
          <p:cNvPr id="13" name="Picture 12" descr="table06_5a_PPT.gif"/>
          <p:cNvPicPr>
            <a:picLocks noChangeAspect="1"/>
          </p:cNvPicPr>
          <p:nvPr/>
        </p:nvPicPr>
        <p:blipFill>
          <a:blip r:embed="rId3" cstate="print"/>
          <a:srcRect/>
          <a:stretch>
            <a:fillRect/>
          </a:stretch>
        </p:blipFill>
        <p:spPr bwMode="auto">
          <a:xfrm>
            <a:off x="2952750" y="2055813"/>
            <a:ext cx="5734050" cy="2486025"/>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78285"/>
                                        </p:tgtEl>
                                        <p:attrNameLst>
                                          <p:attrName>style.visibility</p:attrName>
                                        </p:attrNameLst>
                                      </p:cBhvr>
                                      <p:to>
                                        <p:strVal val="visible"/>
                                      </p:to>
                                    </p:set>
                                    <p:animEffect transition="in" filter="wipe(left)">
                                      <p:cBhvr>
                                        <p:cTn id="7" dur="500"/>
                                        <p:tgtEl>
                                          <p:spTgt spid="107828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78286"/>
                                        </p:tgtEl>
                                        <p:attrNameLst>
                                          <p:attrName>style.visibility</p:attrName>
                                        </p:attrNameLst>
                                      </p:cBhvr>
                                      <p:to>
                                        <p:strVal val="visible"/>
                                      </p:to>
                                    </p:set>
                                    <p:animEffect transition="in" filter="wipe(left)">
                                      <p:cBhvr>
                                        <p:cTn id="11" dur="500"/>
                                        <p:tgtEl>
                                          <p:spTgt spid="107828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78287"/>
                                        </p:tgtEl>
                                        <p:attrNameLst>
                                          <p:attrName>style.visibility</p:attrName>
                                        </p:attrNameLst>
                                      </p:cBhvr>
                                      <p:to>
                                        <p:strVal val="visible"/>
                                      </p:to>
                                    </p:set>
                                    <p:animEffect transition="in" filter="wipe(left)">
                                      <p:cBhvr>
                                        <p:cTn id="15" dur="500"/>
                                        <p:tgtEl>
                                          <p:spTgt spid="1078287"/>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linds(horizontal)">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linds(horizontal)">
                                      <p:cBhvr>
                                        <p:cTn id="24" dur="500"/>
                                        <p:tgtEl>
                                          <p:spTgt spid="10"/>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8285" grpId="0"/>
      <p:bldP spid="1078286" grpId="0" autoUpdateAnimBg="0"/>
      <p:bldP spid="1078287" grpId="0" animBg="1" autoUpdateAnimBg="0"/>
      <p:bldP spid="11" grpId="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8285" name="Text Box 13"/>
          <p:cNvSpPr txBox="1">
            <a:spLocks noChangeArrowheads="1"/>
          </p:cNvSpPr>
          <p:nvPr/>
        </p:nvSpPr>
        <p:spPr bwMode="auto">
          <a:xfrm>
            <a:off x="752475" y="1165225"/>
            <a:ext cx="8251825" cy="396875"/>
          </a:xfrm>
          <a:prstGeom prst="rect">
            <a:avLst/>
          </a:prstGeom>
          <a:noFill/>
          <a:ln w="9525" algn="ctr">
            <a:noFill/>
            <a:miter lim="800000"/>
            <a:headEnd/>
            <a:tailEnd/>
          </a:ln>
        </p:spPr>
        <p:txBody>
          <a:bodyPr>
            <a:spAutoFit/>
          </a:bodyPr>
          <a:lstStyle/>
          <a:p>
            <a:r>
              <a:rPr lang="en-US" sz="2000" b="1">
                <a:solidFill>
                  <a:schemeClr val="tx1"/>
                </a:solidFill>
              </a:rPr>
              <a:t>Polar Cases of Perfectly Elastic and Perfectly Inelastic Supply</a:t>
            </a:r>
          </a:p>
        </p:txBody>
      </p:sp>
      <p:sp>
        <p:nvSpPr>
          <p:cNvPr id="1078286" name="Text Box 14"/>
          <p:cNvSpPr txBox="1">
            <a:spLocks noChangeArrowheads="1"/>
          </p:cNvSpPr>
          <p:nvPr/>
        </p:nvSpPr>
        <p:spPr bwMode="auto">
          <a:xfrm>
            <a:off x="579438" y="1958975"/>
            <a:ext cx="2541587" cy="314325"/>
          </a:xfrm>
          <a:prstGeom prst="rect">
            <a:avLst/>
          </a:prstGeom>
          <a:noFill/>
          <a:ln w="9525" algn="ctr">
            <a:noFill/>
            <a:miter lim="800000"/>
            <a:headEnd/>
            <a:tailEnd/>
          </a:ln>
        </p:spPr>
        <p:txBody>
          <a:bodyPr>
            <a:spAutoFit/>
          </a:bodyPr>
          <a:lstStyle/>
          <a:p>
            <a:pPr marL="457200" indent="-457200">
              <a:lnSpc>
                <a:spcPct val="90000"/>
              </a:lnSpc>
              <a:spcBef>
                <a:spcPct val="10000"/>
              </a:spcBef>
              <a:spcAft>
                <a:spcPct val="10000"/>
              </a:spcAft>
            </a:pPr>
            <a:r>
              <a:rPr lang="en-US" sz="1600" b="1">
                <a:solidFill>
                  <a:schemeClr val="tx1"/>
                </a:solidFill>
              </a:rPr>
              <a:t>TABLE 6-6 (continued)</a:t>
            </a:r>
          </a:p>
        </p:txBody>
      </p:sp>
      <p:sp>
        <p:nvSpPr>
          <p:cNvPr id="1078287" name="Text Box 15"/>
          <p:cNvSpPr txBox="1">
            <a:spLocks noChangeArrowheads="1"/>
          </p:cNvSpPr>
          <p:nvPr/>
        </p:nvSpPr>
        <p:spPr bwMode="auto">
          <a:xfrm>
            <a:off x="646113" y="2278063"/>
            <a:ext cx="2344737" cy="517525"/>
          </a:xfrm>
          <a:prstGeom prst="rect">
            <a:avLst/>
          </a:prstGeom>
          <a:solidFill>
            <a:srgbClr val="B9D2C1"/>
          </a:solidFill>
          <a:ln w="9525" algn="ctr">
            <a:noFill/>
            <a:miter lim="800000"/>
            <a:headEnd/>
            <a:tailEnd/>
          </a:ln>
        </p:spPr>
        <p:txBody>
          <a:bodyPr>
            <a:spAutoFit/>
          </a:bodyPr>
          <a:lstStyle/>
          <a:p>
            <a:pPr>
              <a:spcBef>
                <a:spcPct val="10000"/>
              </a:spcBef>
              <a:spcAft>
                <a:spcPct val="10000"/>
              </a:spcAft>
            </a:pPr>
            <a:r>
              <a:rPr lang="en-US" sz="1400" b="1">
                <a:solidFill>
                  <a:schemeClr val="tx1"/>
                </a:solidFill>
              </a:rPr>
              <a:t>Summary of the Price Elasticities of Supply</a:t>
            </a:r>
          </a:p>
        </p:txBody>
      </p:sp>
      <p:pic>
        <p:nvPicPr>
          <p:cNvPr id="14" name="Picture 13" descr="table06_5d_PPT.gif"/>
          <p:cNvPicPr>
            <a:picLocks noChangeAspect="1"/>
          </p:cNvPicPr>
          <p:nvPr/>
        </p:nvPicPr>
        <p:blipFill>
          <a:blip r:embed="rId2" cstate="print"/>
          <a:srcRect/>
          <a:stretch>
            <a:fillRect/>
          </a:stretch>
        </p:blipFill>
        <p:spPr bwMode="auto">
          <a:xfrm>
            <a:off x="2997200" y="4751388"/>
            <a:ext cx="5734050" cy="1447800"/>
          </a:xfrm>
          <a:prstGeom prst="rect">
            <a:avLst/>
          </a:prstGeom>
          <a:noFill/>
          <a:ln w="9525">
            <a:noFill/>
            <a:miter lim="800000"/>
            <a:headEnd/>
            <a:tailEnd/>
          </a:ln>
        </p:spPr>
      </p:pic>
      <p:sp>
        <p:nvSpPr>
          <p:cNvPr id="15" name="TextBox 12"/>
          <p:cNvSpPr txBox="1">
            <a:spLocks noChangeArrowheads="1"/>
          </p:cNvSpPr>
          <p:nvPr/>
        </p:nvSpPr>
        <p:spPr bwMode="auto">
          <a:xfrm>
            <a:off x="2081213" y="5959475"/>
            <a:ext cx="3987800" cy="461963"/>
          </a:xfrm>
          <a:prstGeom prst="rect">
            <a:avLst/>
          </a:prstGeom>
          <a:noFill/>
          <a:ln w="9525">
            <a:noFill/>
            <a:miter lim="800000"/>
            <a:headEnd/>
            <a:tailEnd/>
          </a:ln>
        </p:spPr>
        <p:txBody>
          <a:bodyPr>
            <a:spAutoFit/>
          </a:bodyPr>
          <a:lstStyle/>
          <a:p>
            <a:r>
              <a:rPr lang="en-US" sz="1200"/>
              <a:t>Note: The percentage increases shown in the boxes in the graphs were calculated using the midpoint formula.</a:t>
            </a:r>
          </a:p>
        </p:txBody>
      </p:sp>
      <p:pic>
        <p:nvPicPr>
          <p:cNvPr id="11" name="Picture 10" descr="table06_5c_PPT.gif"/>
          <p:cNvPicPr>
            <a:picLocks noChangeAspect="1"/>
          </p:cNvPicPr>
          <p:nvPr/>
        </p:nvPicPr>
        <p:blipFill>
          <a:blip r:embed="rId3" cstate="print"/>
          <a:srcRect/>
          <a:stretch>
            <a:fillRect/>
          </a:stretch>
        </p:blipFill>
        <p:spPr bwMode="auto">
          <a:xfrm>
            <a:off x="2957513" y="2136775"/>
            <a:ext cx="5724525" cy="2409825"/>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78285"/>
                                        </p:tgtEl>
                                        <p:attrNameLst>
                                          <p:attrName>style.visibility</p:attrName>
                                        </p:attrNameLst>
                                      </p:cBhvr>
                                      <p:to>
                                        <p:strVal val="visible"/>
                                      </p:to>
                                    </p:set>
                                    <p:animEffect transition="in" filter="wipe(left)">
                                      <p:cBhvr>
                                        <p:cTn id="7" dur="500"/>
                                        <p:tgtEl>
                                          <p:spTgt spid="107828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78286"/>
                                        </p:tgtEl>
                                        <p:attrNameLst>
                                          <p:attrName>style.visibility</p:attrName>
                                        </p:attrNameLst>
                                      </p:cBhvr>
                                      <p:to>
                                        <p:strVal val="visible"/>
                                      </p:to>
                                    </p:set>
                                    <p:animEffect transition="in" filter="wipe(left)">
                                      <p:cBhvr>
                                        <p:cTn id="11" dur="500"/>
                                        <p:tgtEl>
                                          <p:spTgt spid="107828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78287"/>
                                        </p:tgtEl>
                                        <p:attrNameLst>
                                          <p:attrName>style.visibility</p:attrName>
                                        </p:attrNameLst>
                                      </p:cBhvr>
                                      <p:to>
                                        <p:strVal val="visible"/>
                                      </p:to>
                                    </p:set>
                                    <p:animEffect transition="in" filter="wipe(left)">
                                      <p:cBhvr>
                                        <p:cTn id="15" dur="500"/>
                                        <p:tgtEl>
                                          <p:spTgt spid="1078287"/>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blinds(horizontal)">
                                      <p:cBhvr>
                                        <p:cTn id="24" dur="500"/>
                                        <p:tgtEl>
                                          <p:spTgt spid="14"/>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left)">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8285" grpId="0"/>
      <p:bldP spid="1078286" grpId="0" autoUpdateAnimBg="0"/>
      <p:bldP spid="1078287" grpId="0" animBg="1" autoUpdateAnimBg="0"/>
      <p:bldP spid="15" grpId="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8285" name="Text Box 13"/>
          <p:cNvSpPr txBox="1">
            <a:spLocks noChangeArrowheads="1"/>
          </p:cNvSpPr>
          <p:nvPr/>
        </p:nvSpPr>
        <p:spPr bwMode="auto">
          <a:xfrm>
            <a:off x="752475" y="1165225"/>
            <a:ext cx="8251825" cy="396875"/>
          </a:xfrm>
          <a:prstGeom prst="rect">
            <a:avLst/>
          </a:prstGeom>
          <a:noFill/>
          <a:ln w="9525" algn="ctr">
            <a:noFill/>
            <a:miter lim="800000"/>
            <a:headEnd/>
            <a:tailEnd/>
          </a:ln>
        </p:spPr>
        <p:txBody>
          <a:bodyPr>
            <a:spAutoFit/>
          </a:bodyPr>
          <a:lstStyle/>
          <a:p>
            <a:r>
              <a:rPr lang="en-US" sz="2000" b="1">
                <a:solidFill>
                  <a:schemeClr val="tx1"/>
                </a:solidFill>
              </a:rPr>
              <a:t>Polar Cases of Perfectly Elastic and Perfectly Inelastic Supply</a:t>
            </a:r>
          </a:p>
        </p:txBody>
      </p:sp>
      <p:sp>
        <p:nvSpPr>
          <p:cNvPr id="1078286" name="Text Box 14"/>
          <p:cNvSpPr txBox="1">
            <a:spLocks noChangeArrowheads="1"/>
          </p:cNvSpPr>
          <p:nvPr/>
        </p:nvSpPr>
        <p:spPr bwMode="auto">
          <a:xfrm>
            <a:off x="579438" y="1958975"/>
            <a:ext cx="2541587" cy="314325"/>
          </a:xfrm>
          <a:prstGeom prst="rect">
            <a:avLst/>
          </a:prstGeom>
          <a:noFill/>
          <a:ln w="9525" algn="ctr">
            <a:noFill/>
            <a:miter lim="800000"/>
            <a:headEnd/>
            <a:tailEnd/>
          </a:ln>
        </p:spPr>
        <p:txBody>
          <a:bodyPr>
            <a:spAutoFit/>
          </a:bodyPr>
          <a:lstStyle/>
          <a:p>
            <a:pPr marL="457200" indent="-457200">
              <a:lnSpc>
                <a:spcPct val="90000"/>
              </a:lnSpc>
              <a:spcBef>
                <a:spcPct val="10000"/>
              </a:spcBef>
              <a:spcAft>
                <a:spcPct val="10000"/>
              </a:spcAft>
            </a:pPr>
            <a:r>
              <a:rPr lang="en-US" sz="1600" b="1">
                <a:solidFill>
                  <a:schemeClr val="tx1"/>
                </a:solidFill>
              </a:rPr>
              <a:t>TABLE 6-6 (continued)</a:t>
            </a:r>
          </a:p>
        </p:txBody>
      </p:sp>
      <p:sp>
        <p:nvSpPr>
          <p:cNvPr id="1078287" name="Text Box 15"/>
          <p:cNvSpPr txBox="1">
            <a:spLocks noChangeArrowheads="1"/>
          </p:cNvSpPr>
          <p:nvPr/>
        </p:nvSpPr>
        <p:spPr bwMode="auto">
          <a:xfrm>
            <a:off x="646113" y="2278063"/>
            <a:ext cx="2344737" cy="517525"/>
          </a:xfrm>
          <a:prstGeom prst="rect">
            <a:avLst/>
          </a:prstGeom>
          <a:solidFill>
            <a:srgbClr val="B9D2C1"/>
          </a:solidFill>
          <a:ln w="9525" algn="ctr">
            <a:noFill/>
            <a:miter lim="800000"/>
            <a:headEnd/>
            <a:tailEnd/>
          </a:ln>
        </p:spPr>
        <p:txBody>
          <a:bodyPr>
            <a:spAutoFit/>
          </a:bodyPr>
          <a:lstStyle/>
          <a:p>
            <a:pPr>
              <a:spcBef>
                <a:spcPct val="10000"/>
              </a:spcBef>
              <a:spcAft>
                <a:spcPct val="10000"/>
              </a:spcAft>
            </a:pPr>
            <a:r>
              <a:rPr lang="en-US" sz="1400" b="1">
                <a:solidFill>
                  <a:schemeClr val="tx1"/>
                </a:solidFill>
              </a:rPr>
              <a:t>Summary of the Price Elasticities of Supply</a:t>
            </a:r>
          </a:p>
        </p:txBody>
      </p:sp>
      <p:sp>
        <p:nvSpPr>
          <p:cNvPr id="11" name="TextBox 12"/>
          <p:cNvSpPr txBox="1">
            <a:spLocks noChangeArrowheads="1"/>
          </p:cNvSpPr>
          <p:nvPr/>
        </p:nvSpPr>
        <p:spPr bwMode="auto">
          <a:xfrm>
            <a:off x="2081213" y="5959475"/>
            <a:ext cx="3987800" cy="461963"/>
          </a:xfrm>
          <a:prstGeom prst="rect">
            <a:avLst/>
          </a:prstGeom>
          <a:noFill/>
          <a:ln w="9525">
            <a:noFill/>
            <a:miter lim="800000"/>
            <a:headEnd/>
            <a:tailEnd/>
          </a:ln>
        </p:spPr>
        <p:txBody>
          <a:bodyPr>
            <a:spAutoFit/>
          </a:bodyPr>
          <a:lstStyle/>
          <a:p>
            <a:r>
              <a:rPr lang="en-US" sz="1200"/>
              <a:t>Note: The percentage increases shown in the boxes in the graphs were calculated using the midpoint formula.</a:t>
            </a:r>
          </a:p>
        </p:txBody>
      </p:sp>
      <p:cxnSp>
        <p:nvCxnSpPr>
          <p:cNvPr id="15" name="Straight Connector 14"/>
          <p:cNvCxnSpPr>
            <a:cxnSpLocks noChangeShapeType="1"/>
          </p:cNvCxnSpPr>
          <p:nvPr/>
        </p:nvCxnSpPr>
        <p:spPr bwMode="auto">
          <a:xfrm>
            <a:off x="3090863" y="4760913"/>
            <a:ext cx="5588000" cy="0"/>
          </a:xfrm>
          <a:prstGeom prst="line">
            <a:avLst/>
          </a:prstGeom>
          <a:noFill/>
          <a:ln w="34925" algn="ctr">
            <a:solidFill>
              <a:srgbClr val="95B6DF"/>
            </a:solidFill>
            <a:round/>
            <a:headEnd/>
            <a:tailEnd/>
          </a:ln>
        </p:spPr>
      </p:cxnSp>
      <p:pic>
        <p:nvPicPr>
          <p:cNvPr id="12" name="Picture 11" descr="table06_5e_PPT.gif"/>
          <p:cNvPicPr>
            <a:picLocks noChangeAspect="1"/>
          </p:cNvPicPr>
          <p:nvPr/>
        </p:nvPicPr>
        <p:blipFill>
          <a:blip r:embed="rId2" cstate="print"/>
          <a:srcRect/>
          <a:stretch>
            <a:fillRect/>
          </a:stretch>
        </p:blipFill>
        <p:spPr bwMode="auto">
          <a:xfrm>
            <a:off x="2967038" y="2132013"/>
            <a:ext cx="5734050" cy="2419350"/>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78285"/>
                                        </p:tgtEl>
                                        <p:attrNameLst>
                                          <p:attrName>style.visibility</p:attrName>
                                        </p:attrNameLst>
                                      </p:cBhvr>
                                      <p:to>
                                        <p:strVal val="visible"/>
                                      </p:to>
                                    </p:set>
                                    <p:animEffect transition="in" filter="wipe(left)">
                                      <p:cBhvr>
                                        <p:cTn id="7" dur="500"/>
                                        <p:tgtEl>
                                          <p:spTgt spid="107828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78286"/>
                                        </p:tgtEl>
                                        <p:attrNameLst>
                                          <p:attrName>style.visibility</p:attrName>
                                        </p:attrNameLst>
                                      </p:cBhvr>
                                      <p:to>
                                        <p:strVal val="visible"/>
                                      </p:to>
                                    </p:set>
                                    <p:animEffect transition="in" filter="wipe(left)">
                                      <p:cBhvr>
                                        <p:cTn id="11" dur="500"/>
                                        <p:tgtEl>
                                          <p:spTgt spid="107828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78287"/>
                                        </p:tgtEl>
                                        <p:attrNameLst>
                                          <p:attrName>style.visibility</p:attrName>
                                        </p:attrNameLst>
                                      </p:cBhvr>
                                      <p:to>
                                        <p:strVal val="visible"/>
                                      </p:to>
                                    </p:set>
                                    <p:animEffect transition="in" filter="wipe(left)">
                                      <p:cBhvr>
                                        <p:cTn id="15" dur="500"/>
                                        <p:tgtEl>
                                          <p:spTgt spid="1078287"/>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linds(horizontal)">
                                      <p:cBhvr>
                                        <p:cTn id="19" dur="500"/>
                                        <p:tgtEl>
                                          <p:spTgt spid="12"/>
                                        </p:tgtEl>
                                      </p:cBhvr>
                                    </p:animEffect>
                                  </p:childTnLst>
                                </p:cTn>
                              </p:par>
                              <p:par>
                                <p:cTn id="20" presetID="3" presetClass="entr" presetSubtype="1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500"/>
                                        <p:tgtEl>
                                          <p:spTgt spid="15"/>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8285" grpId="0"/>
      <p:bldP spid="1078286" grpId="0" autoUpdateAnimBg="0"/>
      <p:bldP spid="1078287" grpId="0" animBg="1" autoUpdateAnimBg="0"/>
      <p:bldP spid="11" grpId="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6229" name="Text Box 5"/>
          <p:cNvSpPr txBox="1">
            <a:spLocks noChangeArrowheads="1"/>
          </p:cNvSpPr>
          <p:nvPr/>
        </p:nvSpPr>
        <p:spPr bwMode="auto">
          <a:xfrm>
            <a:off x="304800" y="914400"/>
            <a:ext cx="8534400" cy="4918269"/>
          </a:xfrm>
          <a:prstGeom prst="rect">
            <a:avLst/>
          </a:prstGeom>
          <a:noFill/>
          <a:ln w="9525" algn="ctr">
            <a:noFill/>
            <a:miter lim="800000"/>
            <a:headEnd/>
            <a:tailEnd/>
          </a:ln>
        </p:spPr>
        <p:txBody>
          <a:bodyPr wrap="square">
            <a:spAutoFit/>
          </a:bodyPr>
          <a:lstStyle/>
          <a:p>
            <a:pPr>
              <a:spcBef>
                <a:spcPct val="10000"/>
              </a:spcBef>
              <a:spcAft>
                <a:spcPct val="10000"/>
              </a:spcAft>
            </a:pPr>
            <a:r>
              <a:rPr lang="en-US" sz="2000" dirty="0">
                <a:solidFill>
                  <a:schemeClr val="tx1"/>
                </a:solidFill>
              </a:rPr>
              <a:t>Whether supply is elastic or inelastic depends on </a:t>
            </a:r>
            <a:r>
              <a:rPr lang="en-US" sz="2000" i="1" dirty="0">
                <a:solidFill>
                  <a:schemeClr val="tx1"/>
                </a:solidFill>
              </a:rPr>
              <a:t>the ability and willingness of firms to alter the quantity they produce </a:t>
            </a:r>
            <a:r>
              <a:rPr lang="en-US" sz="2000" dirty="0">
                <a:solidFill>
                  <a:schemeClr val="tx1"/>
                </a:solidFill>
              </a:rPr>
              <a:t>as price </a:t>
            </a:r>
            <a:r>
              <a:rPr lang="en-US" sz="2000" dirty="0" smtClean="0"/>
              <a:t>changes</a:t>
            </a:r>
            <a:r>
              <a:rPr lang="en-US" sz="2000" dirty="0" smtClean="0">
                <a:solidFill>
                  <a:schemeClr val="tx1"/>
                </a:solidFill>
              </a:rPr>
              <a:t>.</a:t>
            </a:r>
            <a:endParaRPr lang="en-US" sz="2000" dirty="0">
              <a:solidFill>
                <a:schemeClr val="tx1"/>
              </a:solidFill>
            </a:endParaRPr>
          </a:p>
          <a:p>
            <a:pPr>
              <a:spcBef>
                <a:spcPct val="10000"/>
              </a:spcBef>
              <a:spcAft>
                <a:spcPct val="10000"/>
              </a:spcAft>
            </a:pPr>
            <a:endParaRPr lang="en-US" sz="1800" dirty="0">
              <a:solidFill>
                <a:schemeClr val="tx1"/>
              </a:solidFill>
            </a:endParaRPr>
          </a:p>
          <a:p>
            <a:pPr>
              <a:spcBef>
                <a:spcPct val="10000"/>
              </a:spcBef>
              <a:spcAft>
                <a:spcPct val="10000"/>
              </a:spcAft>
            </a:pPr>
            <a:r>
              <a:rPr lang="en-US" sz="2000" u="sng" dirty="0" smtClean="0">
                <a:solidFill>
                  <a:schemeClr val="tx1"/>
                </a:solidFill>
              </a:rPr>
              <a:t>Suppose that the price of a product increases</a:t>
            </a:r>
            <a:r>
              <a:rPr lang="en-US" sz="2000" dirty="0" smtClean="0">
                <a:solidFill>
                  <a:schemeClr val="tx1"/>
                </a:solidFill>
              </a:rPr>
              <a:t>.  </a:t>
            </a:r>
          </a:p>
          <a:p>
            <a:pPr>
              <a:spcBef>
                <a:spcPct val="10000"/>
              </a:spcBef>
              <a:spcAft>
                <a:spcPct val="10000"/>
              </a:spcAft>
            </a:pPr>
            <a:r>
              <a:rPr lang="en-US" sz="2000" dirty="0" smtClean="0">
                <a:solidFill>
                  <a:schemeClr val="tx1"/>
                </a:solidFill>
              </a:rPr>
              <a:t>Often</a:t>
            </a:r>
            <a:r>
              <a:rPr lang="en-US" sz="2000" dirty="0">
                <a:solidFill>
                  <a:schemeClr val="tx1"/>
                </a:solidFill>
              </a:rPr>
              <a:t>, firms have difficulty increasing the quantity of the product they supply during any short period of time</a:t>
            </a:r>
            <a:r>
              <a:rPr lang="en-US" sz="2000" dirty="0" smtClean="0">
                <a:solidFill>
                  <a:schemeClr val="tx1"/>
                </a:solidFill>
              </a:rPr>
              <a:t>.</a:t>
            </a:r>
          </a:p>
          <a:p>
            <a:pPr>
              <a:spcBef>
                <a:spcPct val="10000"/>
              </a:spcBef>
              <a:spcAft>
                <a:spcPct val="10000"/>
              </a:spcAft>
            </a:pPr>
            <a:endParaRPr lang="en-US" sz="2000" dirty="0" smtClean="0"/>
          </a:p>
          <a:p>
            <a:pPr>
              <a:spcBef>
                <a:spcPct val="10000"/>
              </a:spcBef>
              <a:spcAft>
                <a:spcPct val="10000"/>
              </a:spcAft>
            </a:pPr>
            <a:endParaRPr lang="en-US" sz="2000" dirty="0" smtClean="0"/>
          </a:p>
          <a:p>
            <a:pPr>
              <a:spcBef>
                <a:spcPct val="10000"/>
              </a:spcBef>
              <a:spcAft>
                <a:spcPct val="10000"/>
              </a:spcAft>
            </a:pPr>
            <a:r>
              <a:rPr lang="en-US" sz="2000" dirty="0" smtClean="0"/>
              <a:t>On the other hand, if firms find it easy to increase their quantity supplied, then supply is likely to be:</a:t>
            </a:r>
            <a:r>
              <a:rPr lang="en-US" sz="2000" dirty="0" smtClean="0">
                <a:solidFill>
                  <a:schemeClr val="tx1"/>
                </a:solidFill>
              </a:rPr>
              <a:t> </a:t>
            </a:r>
          </a:p>
          <a:p>
            <a:pPr>
              <a:spcBef>
                <a:spcPct val="10000"/>
              </a:spcBef>
              <a:spcAft>
                <a:spcPct val="10000"/>
              </a:spcAft>
            </a:pPr>
            <a:endParaRPr lang="en-US" sz="2000" dirty="0" smtClean="0"/>
          </a:p>
          <a:p>
            <a:pPr>
              <a:spcBef>
                <a:spcPct val="10000"/>
              </a:spcBef>
              <a:spcAft>
                <a:spcPct val="10000"/>
              </a:spcAft>
            </a:pPr>
            <a:endParaRPr lang="en-US" sz="2000" dirty="0" smtClean="0">
              <a:solidFill>
                <a:schemeClr val="tx1"/>
              </a:solidFill>
            </a:endParaRPr>
          </a:p>
          <a:p>
            <a:pPr>
              <a:spcBef>
                <a:spcPct val="10000"/>
              </a:spcBef>
              <a:spcAft>
                <a:spcPct val="10000"/>
              </a:spcAft>
            </a:pPr>
            <a:r>
              <a:rPr lang="en-US" sz="2000" dirty="0" smtClean="0"/>
              <a:t>Either way, when you give firms more time to respond to price increases, they are likely to be able to find more ways to increase output. </a:t>
            </a:r>
            <a:endParaRPr lang="en-US" sz="2000" dirty="0">
              <a:solidFill>
                <a:schemeClr val="tx1"/>
              </a:solidFill>
            </a:endParaRPr>
          </a:p>
        </p:txBody>
      </p:sp>
      <p:sp>
        <p:nvSpPr>
          <p:cNvPr id="1076231" name="Text Box 7"/>
          <p:cNvSpPr txBox="1">
            <a:spLocks noChangeArrowheads="1"/>
          </p:cNvSpPr>
          <p:nvPr/>
        </p:nvSpPr>
        <p:spPr bwMode="auto">
          <a:xfrm>
            <a:off x="457200" y="457200"/>
            <a:ext cx="8251825" cy="396875"/>
          </a:xfrm>
          <a:prstGeom prst="rect">
            <a:avLst/>
          </a:prstGeom>
          <a:noFill/>
          <a:ln w="9525" algn="ctr">
            <a:noFill/>
            <a:miter lim="800000"/>
            <a:headEnd/>
            <a:tailEnd/>
          </a:ln>
        </p:spPr>
        <p:txBody>
          <a:bodyPr>
            <a:spAutoFit/>
          </a:bodyPr>
          <a:lstStyle/>
          <a:p>
            <a:pPr algn="ctr"/>
            <a:r>
              <a:rPr lang="en-US" sz="2000" b="1" dirty="0">
                <a:solidFill>
                  <a:schemeClr val="tx1"/>
                </a:solidFill>
              </a:rPr>
              <a:t>Determinants of the Price Elasticity of Supply</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76231"/>
                                        </p:tgtEl>
                                        <p:attrNameLst>
                                          <p:attrName>style.visibility</p:attrName>
                                        </p:attrNameLst>
                                      </p:cBhvr>
                                      <p:to>
                                        <p:strVal val="visible"/>
                                      </p:to>
                                    </p:set>
                                    <p:animEffect transition="in" filter="wipe(left)">
                                      <p:cBhvr>
                                        <p:cTn id="7" dur="500"/>
                                        <p:tgtEl>
                                          <p:spTgt spid="107623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76229">
                                            <p:txEl>
                                              <p:pRg st="0" end="0"/>
                                            </p:txEl>
                                          </p:spTgt>
                                        </p:tgtEl>
                                        <p:attrNameLst>
                                          <p:attrName>style.visibility</p:attrName>
                                        </p:attrNameLst>
                                      </p:cBhvr>
                                      <p:to>
                                        <p:strVal val="visible"/>
                                      </p:to>
                                    </p:set>
                                    <p:animEffect transition="in" filter="wipe(left)">
                                      <p:cBhvr>
                                        <p:cTn id="11" dur="500"/>
                                        <p:tgtEl>
                                          <p:spTgt spid="1076229">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076229">
                                            <p:txEl>
                                              <p:pRg st="2" end="2"/>
                                            </p:txEl>
                                          </p:spTgt>
                                        </p:tgtEl>
                                        <p:attrNameLst>
                                          <p:attrName>style.visibility</p:attrName>
                                        </p:attrNameLst>
                                      </p:cBhvr>
                                      <p:to>
                                        <p:strVal val="visible"/>
                                      </p:to>
                                    </p:set>
                                    <p:animEffect transition="in" filter="wipe(left)">
                                      <p:cBhvr>
                                        <p:cTn id="16" dur="500"/>
                                        <p:tgtEl>
                                          <p:spTgt spid="1076229">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76229">
                                            <p:txEl>
                                              <p:pRg st="3" end="3"/>
                                            </p:txEl>
                                          </p:spTgt>
                                        </p:tgtEl>
                                        <p:attrNameLst>
                                          <p:attrName>style.visibility</p:attrName>
                                        </p:attrNameLst>
                                      </p:cBhvr>
                                      <p:to>
                                        <p:strVal val="visible"/>
                                      </p:to>
                                    </p:set>
                                    <p:animEffect transition="in" filter="wipe(left)">
                                      <p:cBhvr>
                                        <p:cTn id="21" dur="500"/>
                                        <p:tgtEl>
                                          <p:spTgt spid="1076229">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76229">
                                            <p:txEl>
                                              <p:pRg st="6" end="6"/>
                                            </p:txEl>
                                          </p:spTgt>
                                        </p:tgtEl>
                                        <p:attrNameLst>
                                          <p:attrName>style.visibility</p:attrName>
                                        </p:attrNameLst>
                                      </p:cBhvr>
                                      <p:to>
                                        <p:strVal val="visible"/>
                                      </p:to>
                                    </p:set>
                                    <p:animEffect transition="in" filter="wipe(left)">
                                      <p:cBhvr>
                                        <p:cTn id="26" dur="500"/>
                                        <p:tgtEl>
                                          <p:spTgt spid="1076229">
                                            <p:txEl>
                                              <p:pRg st="6" end="6"/>
                                            </p:txEl>
                                          </p:spTgt>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1076229">
                                            <p:txEl>
                                              <p:pRg st="9" end="9"/>
                                            </p:txEl>
                                          </p:spTgt>
                                        </p:tgtEl>
                                        <p:attrNameLst>
                                          <p:attrName>style.visibility</p:attrName>
                                        </p:attrNameLst>
                                      </p:cBhvr>
                                      <p:to>
                                        <p:strVal val="visible"/>
                                      </p:to>
                                    </p:set>
                                    <p:animEffect transition="in" filter="wipe(left)">
                                      <p:cBhvr>
                                        <p:cTn id="30" dur="500"/>
                                        <p:tgtEl>
                                          <p:spTgt spid="107622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6229" grpId="0" build="p" autoUpdateAnimBg="0" advAuto="0"/>
      <p:bldP spid="107623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457200" y="990600"/>
            <a:ext cx="8229600" cy="5334000"/>
          </a:xfrm>
        </p:spPr>
        <p:txBody>
          <a:bodyPr/>
          <a:lstStyle/>
          <a:p>
            <a:pPr marL="0" indent="0">
              <a:buNone/>
              <a:defRPr/>
            </a:pPr>
            <a:r>
              <a:rPr lang="en-US" sz="2000" b="1" dirty="0" smtClean="0"/>
              <a:t>Price elasticity of demand  </a:t>
            </a:r>
            <a:r>
              <a:rPr lang="en-US" sz="2000" dirty="0" smtClean="0"/>
              <a:t>is the responsiveness of the quantity demanded to a change in price.</a:t>
            </a:r>
          </a:p>
          <a:p>
            <a:pPr marL="0" indent="0">
              <a:buNone/>
              <a:defRPr/>
            </a:pPr>
            <a:endParaRPr lang="en-US" sz="2000" dirty="0" smtClean="0"/>
          </a:p>
          <a:p>
            <a:pPr marL="0" indent="0">
              <a:buNone/>
              <a:defRPr/>
            </a:pPr>
            <a:endParaRPr lang="en-US" sz="2000" dirty="0" smtClean="0"/>
          </a:p>
          <a:p>
            <a:pPr marL="0" indent="0">
              <a:buNone/>
              <a:defRPr/>
            </a:pPr>
            <a:endParaRPr lang="en-US" sz="2000" dirty="0" smtClean="0"/>
          </a:p>
          <a:p>
            <a:pPr marL="0" indent="0">
              <a:buNone/>
              <a:defRPr/>
            </a:pPr>
            <a:r>
              <a:rPr lang="en-US" sz="2000" dirty="0" smtClean="0"/>
              <a:t>Notice that this calculation will (almost always) give us a negative number.  Why?</a:t>
            </a:r>
          </a:p>
          <a:p>
            <a:pPr marL="0" indent="0">
              <a:buNone/>
              <a:defRPr/>
            </a:pPr>
            <a:endParaRPr lang="en-US" sz="2000" dirty="0" smtClean="0"/>
          </a:p>
          <a:p>
            <a:pPr marL="0" indent="0">
              <a:buNone/>
              <a:defRPr/>
            </a:pPr>
            <a:endParaRPr lang="en-US" sz="2000" dirty="0" smtClean="0"/>
          </a:p>
          <a:p>
            <a:pPr marL="0" indent="0">
              <a:buNone/>
              <a:defRPr/>
            </a:pPr>
            <a:r>
              <a:rPr lang="en-US" sz="2000" dirty="0" smtClean="0"/>
              <a:t>Suppose that the price of a good increases by 10% and its quantity demanded falls 20%.  What is its </a:t>
            </a:r>
            <a:r>
              <a:rPr lang="en-US" sz="2000" i="1" dirty="0" smtClean="0"/>
              <a:t>price elasticity of demand</a:t>
            </a:r>
            <a:r>
              <a:rPr lang="en-US" sz="2000" dirty="0" smtClean="0"/>
              <a:t>?</a:t>
            </a:r>
          </a:p>
          <a:p>
            <a:pPr marL="0" indent="0" eaLnBrk="1" hangingPunct="1">
              <a:buNone/>
              <a:defRPr/>
            </a:pPr>
            <a:endParaRPr lang="en-US" sz="2000" dirty="0"/>
          </a:p>
          <a:p>
            <a:pPr marL="0" indent="0" eaLnBrk="1" hangingPunct="1">
              <a:buNone/>
              <a:defRPr/>
            </a:pPr>
            <a:endParaRPr lang="en-US" sz="2000" dirty="0" smtClean="0"/>
          </a:p>
          <a:p>
            <a:pPr marL="0" indent="0" eaLnBrk="1" hangingPunct="1">
              <a:buNone/>
              <a:defRPr/>
            </a:pPr>
            <a:endParaRPr lang="en-US" sz="2000" dirty="0"/>
          </a:p>
          <a:p>
            <a:pPr marL="609600" indent="-609600">
              <a:buFont typeface="Wingdings" pitchFamily="2" charset="2"/>
              <a:buNone/>
            </a:pPr>
            <a:endParaRPr lang="en-US" sz="2000" dirty="0"/>
          </a:p>
        </p:txBody>
      </p:sp>
      <p:sp>
        <p:nvSpPr>
          <p:cNvPr id="4" name="Rectangle 7"/>
          <p:cNvSpPr>
            <a:spLocks noGrp="1" noChangeArrowheads="1"/>
          </p:cNvSpPr>
          <p:nvPr>
            <p:ph type="title"/>
          </p:nvPr>
        </p:nvSpPr>
        <p:spPr>
          <a:xfrm>
            <a:off x="762000" y="228600"/>
            <a:ext cx="7858125" cy="914400"/>
          </a:xfrm>
          <a:noFill/>
        </p:spPr>
        <p:txBody>
          <a:bodyPr/>
          <a:lstStyle/>
          <a:p>
            <a:pPr eaLnBrk="1" hangingPunct="1"/>
            <a:r>
              <a:rPr lang="en-US" sz="2400" dirty="0" smtClean="0">
                <a:solidFill>
                  <a:srgbClr val="0064B3"/>
                </a:solidFill>
              </a:rPr>
              <a:t>The Price Elasticity of Demand and its Measurement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457200" y="457200"/>
            <a:ext cx="8229600" cy="5867400"/>
          </a:xfrm>
        </p:spPr>
        <p:txBody>
          <a:bodyPr/>
          <a:lstStyle/>
          <a:p>
            <a:pPr marL="0" indent="0" eaLnBrk="1" hangingPunct="1">
              <a:buNone/>
              <a:defRPr/>
            </a:pPr>
            <a:r>
              <a:rPr lang="en-US" sz="2000" dirty="0" smtClean="0"/>
              <a:t>Application:  Changes in Price Depend on  the Price Elasticity of Supply</a:t>
            </a:r>
            <a:endParaRPr lang="en-US" sz="2000" dirty="0"/>
          </a:p>
          <a:p>
            <a:pPr marL="0" indent="0" eaLnBrk="1" hangingPunct="1">
              <a:buNone/>
              <a:defRPr/>
            </a:pPr>
            <a:endParaRPr lang="en-US" sz="2000" dirty="0" smtClean="0"/>
          </a:p>
          <a:p>
            <a:pPr marL="0" indent="0" eaLnBrk="1" hangingPunct="1">
              <a:buNone/>
              <a:defRPr/>
            </a:pPr>
            <a:endParaRPr lang="en-US" sz="2000" dirty="0"/>
          </a:p>
          <a:p>
            <a:pPr marL="609600" indent="-609600">
              <a:buFont typeface="Wingdings" pitchFamily="2" charset="2"/>
              <a:buNone/>
            </a:pPr>
            <a:endParaRPr lang="en-US" sz="2000" dirty="0"/>
          </a:p>
        </p:txBody>
      </p:sp>
      <p:cxnSp>
        <p:nvCxnSpPr>
          <p:cNvPr id="4" name="Straight Arrow Connector 3"/>
          <p:cNvCxnSpPr/>
          <p:nvPr/>
        </p:nvCxnSpPr>
        <p:spPr bwMode="auto">
          <a:xfrm flipV="1">
            <a:off x="914400" y="1524000"/>
            <a:ext cx="0" cy="39624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Straight Arrow Connector 5"/>
          <p:cNvCxnSpPr/>
          <p:nvPr/>
        </p:nvCxnSpPr>
        <p:spPr bwMode="auto">
          <a:xfrm>
            <a:off x="914400" y="5486400"/>
            <a:ext cx="3581400"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p:cNvCxnSpPr/>
          <p:nvPr/>
        </p:nvCxnSpPr>
        <p:spPr bwMode="auto">
          <a:xfrm flipV="1">
            <a:off x="5029200" y="1524000"/>
            <a:ext cx="0" cy="39624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p:cNvCxnSpPr/>
          <p:nvPr/>
        </p:nvCxnSpPr>
        <p:spPr bwMode="auto">
          <a:xfrm>
            <a:off x="5029200" y="5486400"/>
            <a:ext cx="3581400"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extBox 6"/>
          <p:cNvSpPr txBox="1"/>
          <p:nvPr/>
        </p:nvSpPr>
        <p:spPr>
          <a:xfrm>
            <a:off x="381000" y="1295400"/>
            <a:ext cx="338554" cy="369332"/>
          </a:xfrm>
          <a:prstGeom prst="rect">
            <a:avLst/>
          </a:prstGeom>
          <a:noFill/>
        </p:spPr>
        <p:txBody>
          <a:bodyPr wrap="none" rtlCol="0">
            <a:spAutoFit/>
          </a:bodyPr>
          <a:lstStyle/>
          <a:p>
            <a:r>
              <a:rPr lang="en-US" dirty="0" smtClean="0"/>
              <a:t>P</a:t>
            </a:r>
            <a:endParaRPr lang="en-US" dirty="0"/>
          </a:p>
        </p:txBody>
      </p:sp>
      <p:sp>
        <p:nvSpPr>
          <p:cNvPr id="8" name="TextBox 7"/>
          <p:cNvSpPr txBox="1"/>
          <p:nvPr/>
        </p:nvSpPr>
        <p:spPr>
          <a:xfrm>
            <a:off x="4495800" y="1447800"/>
            <a:ext cx="338554" cy="369332"/>
          </a:xfrm>
          <a:prstGeom prst="rect">
            <a:avLst/>
          </a:prstGeom>
          <a:noFill/>
        </p:spPr>
        <p:txBody>
          <a:bodyPr wrap="none" rtlCol="0">
            <a:spAutoFit/>
          </a:bodyPr>
          <a:lstStyle/>
          <a:p>
            <a:r>
              <a:rPr lang="en-US" dirty="0" smtClean="0"/>
              <a:t>P</a:t>
            </a:r>
            <a:endParaRPr lang="en-US" dirty="0"/>
          </a:p>
        </p:txBody>
      </p:sp>
      <p:sp>
        <p:nvSpPr>
          <p:cNvPr id="11" name="TextBox 10"/>
          <p:cNvSpPr txBox="1"/>
          <p:nvPr/>
        </p:nvSpPr>
        <p:spPr>
          <a:xfrm>
            <a:off x="4267200" y="5638800"/>
            <a:ext cx="364202" cy="369332"/>
          </a:xfrm>
          <a:prstGeom prst="rect">
            <a:avLst/>
          </a:prstGeom>
          <a:noFill/>
        </p:spPr>
        <p:txBody>
          <a:bodyPr wrap="none" rtlCol="0">
            <a:spAutoFit/>
          </a:bodyPr>
          <a:lstStyle/>
          <a:p>
            <a:r>
              <a:rPr lang="en-US" dirty="0" smtClean="0"/>
              <a:t>Q</a:t>
            </a:r>
            <a:endParaRPr lang="en-US" dirty="0"/>
          </a:p>
        </p:txBody>
      </p:sp>
      <p:sp>
        <p:nvSpPr>
          <p:cNvPr id="12" name="TextBox 11"/>
          <p:cNvSpPr txBox="1"/>
          <p:nvPr/>
        </p:nvSpPr>
        <p:spPr>
          <a:xfrm>
            <a:off x="8458200" y="5638800"/>
            <a:ext cx="304800" cy="369332"/>
          </a:xfrm>
          <a:prstGeom prst="rect">
            <a:avLst/>
          </a:prstGeom>
          <a:noFill/>
        </p:spPr>
        <p:txBody>
          <a:bodyPr wrap="square" rtlCol="0">
            <a:spAutoFit/>
          </a:bodyPr>
          <a:lstStyle/>
          <a:p>
            <a:r>
              <a:rPr lang="en-US" dirty="0" smtClean="0"/>
              <a:t>Q</a:t>
            </a:r>
            <a:endParaRPr lang="en-US" dirty="0"/>
          </a:p>
        </p:txBody>
      </p:sp>
      <p:cxnSp>
        <p:nvCxnSpPr>
          <p:cNvPr id="14" name="Straight Connector 13"/>
          <p:cNvCxnSpPr/>
          <p:nvPr/>
        </p:nvCxnSpPr>
        <p:spPr bwMode="auto">
          <a:xfrm>
            <a:off x="1066800" y="2362200"/>
            <a:ext cx="2362200" cy="27432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p:cNvCxnSpPr/>
          <p:nvPr/>
        </p:nvCxnSpPr>
        <p:spPr bwMode="auto">
          <a:xfrm>
            <a:off x="5181600" y="2362200"/>
            <a:ext cx="2362200" cy="28194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p:cNvCxnSpPr/>
          <p:nvPr/>
        </p:nvCxnSpPr>
        <p:spPr bwMode="auto">
          <a:xfrm flipV="1">
            <a:off x="1981200" y="1752600"/>
            <a:ext cx="609600" cy="3429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p:nvPr/>
        </p:nvCxnSpPr>
        <p:spPr bwMode="auto">
          <a:xfrm flipV="1">
            <a:off x="5257800" y="3048000"/>
            <a:ext cx="2819400" cy="1143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extBox 20"/>
          <p:cNvSpPr txBox="1"/>
          <p:nvPr/>
        </p:nvSpPr>
        <p:spPr>
          <a:xfrm>
            <a:off x="2667000" y="1447800"/>
            <a:ext cx="338554" cy="369332"/>
          </a:xfrm>
          <a:prstGeom prst="rect">
            <a:avLst/>
          </a:prstGeom>
          <a:noFill/>
        </p:spPr>
        <p:txBody>
          <a:bodyPr wrap="none" rtlCol="0">
            <a:spAutoFit/>
          </a:bodyPr>
          <a:lstStyle/>
          <a:p>
            <a:r>
              <a:rPr lang="en-US" dirty="0" smtClean="0"/>
              <a:t>S</a:t>
            </a:r>
            <a:endParaRPr lang="en-US" dirty="0"/>
          </a:p>
        </p:txBody>
      </p:sp>
      <p:sp>
        <p:nvSpPr>
          <p:cNvPr id="22" name="TextBox 21"/>
          <p:cNvSpPr txBox="1"/>
          <p:nvPr/>
        </p:nvSpPr>
        <p:spPr>
          <a:xfrm>
            <a:off x="8153400" y="2819400"/>
            <a:ext cx="338554" cy="369332"/>
          </a:xfrm>
          <a:prstGeom prst="rect">
            <a:avLst/>
          </a:prstGeom>
          <a:noFill/>
        </p:spPr>
        <p:txBody>
          <a:bodyPr wrap="none" rtlCol="0">
            <a:spAutoFit/>
          </a:bodyPr>
          <a:lstStyle/>
          <a:p>
            <a:r>
              <a:rPr lang="en-US" dirty="0" smtClean="0"/>
              <a:t>S</a:t>
            </a:r>
            <a:endParaRPr lang="en-US" dirty="0"/>
          </a:p>
        </p:txBody>
      </p:sp>
      <p:sp>
        <p:nvSpPr>
          <p:cNvPr id="23" name="TextBox 22"/>
          <p:cNvSpPr txBox="1"/>
          <p:nvPr/>
        </p:nvSpPr>
        <p:spPr>
          <a:xfrm>
            <a:off x="3505200" y="4876800"/>
            <a:ext cx="351378" cy="369332"/>
          </a:xfrm>
          <a:prstGeom prst="rect">
            <a:avLst/>
          </a:prstGeom>
          <a:noFill/>
        </p:spPr>
        <p:txBody>
          <a:bodyPr wrap="none" rtlCol="0">
            <a:spAutoFit/>
          </a:bodyPr>
          <a:lstStyle/>
          <a:p>
            <a:r>
              <a:rPr lang="en-US" dirty="0" smtClean="0"/>
              <a:t>D</a:t>
            </a:r>
            <a:endParaRPr lang="en-US" dirty="0"/>
          </a:p>
        </p:txBody>
      </p:sp>
      <p:sp>
        <p:nvSpPr>
          <p:cNvPr id="24" name="TextBox 23"/>
          <p:cNvSpPr txBox="1"/>
          <p:nvPr/>
        </p:nvSpPr>
        <p:spPr>
          <a:xfrm>
            <a:off x="7620000" y="5029200"/>
            <a:ext cx="351378" cy="369332"/>
          </a:xfrm>
          <a:prstGeom prst="rect">
            <a:avLst/>
          </a:prstGeom>
          <a:noFill/>
        </p:spPr>
        <p:txBody>
          <a:bodyPr wrap="none" rtlCol="0">
            <a:spAutoFit/>
          </a:bodyPr>
          <a:lstStyle/>
          <a:p>
            <a:r>
              <a:rPr lang="en-US" dirty="0" smtClean="0"/>
              <a:t>D</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381000"/>
            <a:ext cx="8229600" cy="457200"/>
          </a:xfrm>
        </p:spPr>
        <p:txBody>
          <a:bodyPr/>
          <a:lstStyle/>
          <a:p>
            <a:pPr algn="ctr"/>
            <a:r>
              <a:rPr lang="en-US" sz="2000" b="1" dirty="0" smtClean="0"/>
              <a:t>One of the reasons that oil prices are so volatile</a:t>
            </a:r>
            <a:endParaRPr lang="en-US" sz="2000" b="1" dirty="0"/>
          </a:p>
        </p:txBody>
      </p:sp>
      <p:sp>
        <p:nvSpPr>
          <p:cNvPr id="37891" name="Line 3"/>
          <p:cNvSpPr>
            <a:spLocks noChangeShapeType="1"/>
          </p:cNvSpPr>
          <p:nvPr/>
        </p:nvSpPr>
        <p:spPr bwMode="auto">
          <a:xfrm flipV="1">
            <a:off x="1676400" y="1295400"/>
            <a:ext cx="0" cy="426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2" name="Line 4"/>
          <p:cNvSpPr>
            <a:spLocks noChangeShapeType="1"/>
          </p:cNvSpPr>
          <p:nvPr/>
        </p:nvSpPr>
        <p:spPr bwMode="auto">
          <a:xfrm>
            <a:off x="1676400" y="5562600"/>
            <a:ext cx="6096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3" name="Text Box 5"/>
          <p:cNvSpPr txBox="1">
            <a:spLocks noChangeArrowheads="1"/>
          </p:cNvSpPr>
          <p:nvPr/>
        </p:nvSpPr>
        <p:spPr bwMode="auto">
          <a:xfrm>
            <a:off x="746125" y="798513"/>
            <a:ext cx="704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Price</a:t>
            </a:r>
          </a:p>
        </p:txBody>
      </p:sp>
      <p:sp>
        <p:nvSpPr>
          <p:cNvPr id="37894" name="Text Box 6"/>
          <p:cNvSpPr txBox="1">
            <a:spLocks noChangeArrowheads="1"/>
          </p:cNvSpPr>
          <p:nvPr/>
        </p:nvSpPr>
        <p:spPr bwMode="auto">
          <a:xfrm>
            <a:off x="7375525" y="5599113"/>
            <a:ext cx="1035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Quantity</a:t>
            </a:r>
          </a:p>
        </p:txBody>
      </p:sp>
      <p:sp>
        <p:nvSpPr>
          <p:cNvPr id="37895" name="Line 7"/>
          <p:cNvSpPr>
            <a:spLocks noChangeShapeType="1"/>
          </p:cNvSpPr>
          <p:nvPr/>
        </p:nvSpPr>
        <p:spPr bwMode="auto">
          <a:xfrm flipV="1">
            <a:off x="3276600" y="1295400"/>
            <a:ext cx="1219200" cy="411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6" name="Line 8"/>
          <p:cNvSpPr>
            <a:spLocks noChangeShapeType="1"/>
          </p:cNvSpPr>
          <p:nvPr/>
        </p:nvSpPr>
        <p:spPr bwMode="auto">
          <a:xfrm>
            <a:off x="2590800" y="1600200"/>
            <a:ext cx="2590800" cy="3505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7" name="Text Box 9"/>
          <p:cNvSpPr txBox="1">
            <a:spLocks noChangeArrowheads="1"/>
          </p:cNvSpPr>
          <p:nvPr/>
        </p:nvSpPr>
        <p:spPr bwMode="auto">
          <a:xfrm>
            <a:off x="4572000" y="1143000"/>
            <a:ext cx="3385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smtClean="0"/>
              <a:t>S</a:t>
            </a:r>
            <a:endParaRPr lang="en-US" dirty="0"/>
          </a:p>
        </p:txBody>
      </p:sp>
      <p:sp>
        <p:nvSpPr>
          <p:cNvPr id="37898" name="Text Box 10"/>
          <p:cNvSpPr txBox="1">
            <a:spLocks noChangeArrowheads="1"/>
          </p:cNvSpPr>
          <p:nvPr/>
        </p:nvSpPr>
        <p:spPr bwMode="auto">
          <a:xfrm>
            <a:off x="5257800" y="5029200"/>
            <a:ext cx="4333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dirty="0" smtClean="0"/>
              <a:t>D</a:t>
            </a:r>
            <a:r>
              <a:rPr lang="en-US" baseline="-25000" dirty="0" smtClean="0"/>
              <a:t>1</a:t>
            </a:r>
            <a:endParaRPr lang="en-US" dirty="0"/>
          </a:p>
        </p:txBody>
      </p:sp>
      <p:sp>
        <p:nvSpPr>
          <p:cNvPr id="37899" name="Line 11"/>
          <p:cNvSpPr>
            <a:spLocks noChangeShapeType="1"/>
          </p:cNvSpPr>
          <p:nvPr/>
        </p:nvSpPr>
        <p:spPr bwMode="auto">
          <a:xfrm flipH="1">
            <a:off x="1676400" y="3352800"/>
            <a:ext cx="2209800"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0" name="Line 12"/>
          <p:cNvSpPr>
            <a:spLocks noChangeShapeType="1"/>
          </p:cNvSpPr>
          <p:nvPr/>
        </p:nvSpPr>
        <p:spPr bwMode="auto">
          <a:xfrm>
            <a:off x="3886200" y="3429000"/>
            <a:ext cx="0" cy="21336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1" name="Text Box 13"/>
          <p:cNvSpPr txBox="1">
            <a:spLocks noChangeArrowheads="1"/>
          </p:cNvSpPr>
          <p:nvPr/>
        </p:nvSpPr>
        <p:spPr bwMode="auto">
          <a:xfrm>
            <a:off x="1066800" y="3200400"/>
            <a:ext cx="42351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smtClean="0"/>
              <a:t>P</a:t>
            </a:r>
            <a:r>
              <a:rPr lang="en-US" baseline="-25000" dirty="0" smtClean="0"/>
              <a:t>1</a:t>
            </a:r>
            <a:endParaRPr lang="en-US" dirty="0"/>
          </a:p>
        </p:txBody>
      </p:sp>
      <p:sp>
        <p:nvSpPr>
          <p:cNvPr id="37902" name="Text Box 14"/>
          <p:cNvSpPr txBox="1">
            <a:spLocks noChangeArrowheads="1"/>
          </p:cNvSpPr>
          <p:nvPr/>
        </p:nvSpPr>
        <p:spPr bwMode="auto">
          <a:xfrm>
            <a:off x="3733800" y="5638800"/>
            <a:ext cx="4491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smtClean="0"/>
              <a:t>Q</a:t>
            </a:r>
            <a:r>
              <a:rPr lang="en-US" baseline="-25000" dirty="0" smtClean="0"/>
              <a:t>1</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70529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4" name="Title 4"/>
          <p:cNvSpPr>
            <a:spLocks noGrp="1"/>
          </p:cNvSpPr>
          <p:nvPr>
            <p:ph type="title"/>
          </p:nvPr>
        </p:nvSpPr>
        <p:spPr bwMode="auto">
          <a:xfrm>
            <a:off x="0" y="11113"/>
            <a:ext cx="9144000" cy="903287"/>
          </a:xfrm>
        </p:spPr>
        <p:txBody>
          <a:bodyPr wrap="square" numCol="1" anchorCtr="0" compatLnSpc="1">
            <a:prstTxWarp prst="textNoShape">
              <a:avLst/>
            </a:prstTxWarp>
          </a:bodyPr>
          <a:lstStyle/>
          <a:p>
            <a:r>
              <a:rPr lang="en-US" smtClean="0"/>
              <a:t>Elasticity of Demand</a:t>
            </a:r>
          </a:p>
        </p:txBody>
      </p:sp>
      <p:sp>
        <p:nvSpPr>
          <p:cNvPr id="2" name="Content Placeholder 1"/>
          <p:cNvSpPr>
            <a:spLocks noGrp="1"/>
          </p:cNvSpPr>
          <p:nvPr>
            <p:ph idx="1"/>
          </p:nvPr>
        </p:nvSpPr>
        <p:spPr/>
        <p:txBody>
          <a:bodyPr/>
          <a:lstStyle/>
          <a:p>
            <a:r>
              <a:rPr lang="en-US" smtClean="0">
                <a:cs typeface="Arial" charset="0"/>
              </a:rPr>
              <a:t>A demand curve is </a:t>
            </a:r>
            <a:r>
              <a:rPr lang="en-US" sz="4000" smtClean="0">
                <a:solidFill>
                  <a:srgbClr val="00B050"/>
                </a:solidFill>
                <a:cs typeface="Arial" charset="0"/>
              </a:rPr>
              <a:t>elastic</a:t>
            </a:r>
            <a:r>
              <a:rPr lang="en-US" smtClean="0">
                <a:cs typeface="Arial" charset="0"/>
              </a:rPr>
              <a:t> when an increase in price reduces the quantity demanded </a:t>
            </a:r>
            <a:r>
              <a:rPr lang="en-US" sz="4000" smtClean="0">
                <a:solidFill>
                  <a:srgbClr val="00B050"/>
                </a:solidFill>
                <a:cs typeface="Arial" charset="0"/>
              </a:rPr>
              <a:t>a lot</a:t>
            </a:r>
            <a:r>
              <a:rPr lang="en-US" smtClean="0">
                <a:solidFill>
                  <a:srgbClr val="00B050"/>
                </a:solidFill>
                <a:cs typeface="Arial" charset="0"/>
              </a:rPr>
              <a:t> </a:t>
            </a:r>
            <a:r>
              <a:rPr lang="en-US" smtClean="0">
                <a:cs typeface="Arial" charset="0"/>
              </a:rPr>
              <a:t>(and vice versa).</a:t>
            </a:r>
          </a:p>
          <a:p>
            <a:r>
              <a:rPr lang="en-US" smtClean="0">
                <a:cs typeface="Arial" charset="0"/>
              </a:rPr>
              <a:t>When the same increase in price reduces quantity demanded </a:t>
            </a:r>
            <a:r>
              <a:rPr lang="en-US" sz="4000" smtClean="0">
                <a:solidFill>
                  <a:srgbClr val="00B050"/>
                </a:solidFill>
                <a:cs typeface="Arial" charset="0"/>
              </a:rPr>
              <a:t>just a little, </a:t>
            </a:r>
            <a:r>
              <a:rPr lang="en-US" smtClean="0">
                <a:cs typeface="Arial" charset="0"/>
              </a:rPr>
              <a:t>then the demand curve is </a:t>
            </a:r>
            <a:r>
              <a:rPr lang="en-US" sz="4000" smtClean="0">
                <a:solidFill>
                  <a:srgbClr val="00B050"/>
                </a:solidFill>
                <a:cs typeface="Arial" charset="0"/>
              </a:rPr>
              <a:t>inelastic.</a:t>
            </a:r>
            <a:endParaRPr lang="en-US" smtClean="0">
              <a:solidFill>
                <a:srgbClr val="00B050"/>
              </a:solidFill>
              <a:cs typeface="Arial" charset="0"/>
            </a:endParaRPr>
          </a:p>
          <a:p>
            <a:endParaRPr lang="en-US" smtClean="0"/>
          </a:p>
        </p:txBody>
      </p:sp>
      <p:sp>
        <p:nvSpPr>
          <p:cNvPr id="4" name="Slide Number Placeholder 3"/>
          <p:cNvSpPr>
            <a:spLocks noGrp="1"/>
          </p:cNvSpPr>
          <p:nvPr>
            <p:ph type="sldNum" sz="quarter" idx="11"/>
          </p:nvPr>
        </p:nvSpPr>
        <p:spPr/>
        <p:txBody>
          <a:bodyPr/>
          <a:lstStyle/>
          <a:p>
            <a:pPr>
              <a:defRPr/>
            </a:pPr>
            <a:fld id="{E1DBA6E9-BEB9-40B3-A16B-199CDDD7B150}" type="slidenum">
              <a:rPr lang="en-US">
                <a:solidFill>
                  <a:prstClr val="black">
                    <a:tint val="75000"/>
                  </a:prstClr>
                </a:solidFill>
              </a:rPr>
              <a:pPr>
                <a:defRPr/>
              </a:pPr>
              <a:t>6</a:t>
            </a:fld>
            <a:endParaRPr lang="en-US">
              <a:solidFill>
                <a:prstClr val="black">
                  <a:tint val="75000"/>
                </a:prstClr>
              </a:solidFill>
            </a:endParaRPr>
          </a:p>
        </p:txBody>
      </p:sp>
      <p:grpSp>
        <p:nvGrpSpPr>
          <p:cNvPr id="3" name="Group 8"/>
          <p:cNvGrpSpPr>
            <a:grpSpLocks/>
          </p:cNvGrpSpPr>
          <p:nvPr/>
        </p:nvGrpSpPr>
        <p:grpSpPr bwMode="auto">
          <a:xfrm>
            <a:off x="4953000" y="4724400"/>
            <a:ext cx="2286000" cy="2057400"/>
            <a:chOff x="6705600" y="3810000"/>
            <a:chExt cx="2286000" cy="2057400"/>
          </a:xfrm>
        </p:grpSpPr>
        <p:pic>
          <p:nvPicPr>
            <p:cNvPr id="7" name="Picture 6" descr="rubber band.jpg"/>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6781800" y="3886200"/>
              <a:ext cx="2133600" cy="1905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8" name="&quot;No&quot; Symbol 7"/>
            <p:cNvSpPr/>
            <p:nvPr/>
          </p:nvSpPr>
          <p:spPr>
            <a:xfrm>
              <a:off x="6705600" y="3810000"/>
              <a:ext cx="2286000" cy="2057400"/>
            </a:xfrm>
            <a:prstGeom prst="noSmoking">
              <a:avLst>
                <a:gd name="adj" fmla="val 6111"/>
              </a:avLst>
            </a:prstGeom>
            <a:solidFill>
              <a:srgbClr val="FF0000"/>
            </a:solidFill>
            <a:ln w="31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black"/>
                </a:solidFill>
              </a:endParaRPr>
            </a:p>
          </p:txBody>
        </p:sp>
      </p:grpSp>
      <p:pic>
        <p:nvPicPr>
          <p:cNvPr id="13314" name="Picture 2"/>
          <p:cNvPicPr>
            <a:picLocks noChangeAspect="1" noChangeArrowheads="1"/>
          </p:cNvPicPr>
          <p:nvPr/>
        </p:nvPicPr>
        <p:blipFill>
          <a:blip r:embed="rId4"/>
          <a:srcRect/>
          <a:stretch>
            <a:fillRect/>
          </a:stretch>
        </p:blipFill>
        <p:spPr bwMode="auto">
          <a:xfrm>
            <a:off x="990600" y="4921250"/>
            <a:ext cx="2857500" cy="1905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888468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fade">
                                      <p:cBhvr>
                                        <p:cTn id="7" dur="500"/>
                                        <p:tgtEl>
                                          <p:spTgt spid="133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2000"/>
                                        <p:tgtEl>
                                          <p:spTgt spid="2">
                                            <p:txEl>
                                              <p:pRg st="1" end="1"/>
                                            </p:txEl>
                                          </p:spTgt>
                                        </p:tgtEl>
                                      </p:cBhvr>
                                    </p:animEffect>
                                  </p:childTnLst>
                                </p:cTn>
                              </p:par>
                            </p:childTnLst>
                          </p:cTn>
                        </p:par>
                        <p:par>
                          <p:cTn id="13" fill="hold" nodeType="afterGroup">
                            <p:stCondLst>
                              <p:cond delay="2000"/>
                            </p:stCondLst>
                            <p:childTnLst>
                              <p:par>
                                <p:cTn id="14" presetID="9" presetClass="entr" presetSubtype="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dissolve">
                                      <p:cBhvr>
                                        <p:cTn id="16"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457200" y="990600"/>
            <a:ext cx="8229600" cy="5334000"/>
          </a:xfrm>
        </p:spPr>
        <p:txBody>
          <a:bodyPr/>
          <a:lstStyle/>
          <a:p>
            <a:pPr>
              <a:spcBef>
                <a:spcPct val="10000"/>
              </a:spcBef>
              <a:spcAft>
                <a:spcPct val="10000"/>
              </a:spcAft>
            </a:pPr>
            <a:endParaRPr lang="en-US" sz="2000" b="1" dirty="0" smtClean="0"/>
          </a:p>
          <a:p>
            <a:pPr>
              <a:spcBef>
                <a:spcPct val="10000"/>
              </a:spcBef>
              <a:spcAft>
                <a:spcPct val="10000"/>
              </a:spcAft>
            </a:pPr>
            <a:endParaRPr lang="en-US" sz="2000" b="1" dirty="0" smtClean="0"/>
          </a:p>
          <a:p>
            <a:pPr>
              <a:spcBef>
                <a:spcPct val="10000"/>
              </a:spcBef>
              <a:spcAft>
                <a:spcPct val="10000"/>
              </a:spcAft>
            </a:pPr>
            <a:endParaRPr lang="en-US" sz="2000" b="1" dirty="0" smtClean="0"/>
          </a:p>
          <a:p>
            <a:pPr>
              <a:spcBef>
                <a:spcPct val="10000"/>
              </a:spcBef>
              <a:spcAft>
                <a:spcPct val="10000"/>
              </a:spcAft>
            </a:pPr>
            <a:endParaRPr lang="en-US" sz="2000" b="1" dirty="0" smtClean="0"/>
          </a:p>
          <a:p>
            <a:pPr>
              <a:spcBef>
                <a:spcPct val="10000"/>
              </a:spcBef>
              <a:spcAft>
                <a:spcPct val="10000"/>
              </a:spcAft>
            </a:pPr>
            <a:r>
              <a:rPr lang="en-US" sz="2000" b="1" dirty="0" smtClean="0"/>
              <a:t>Elastic demand  </a:t>
            </a:r>
            <a:r>
              <a:rPr lang="en-US" sz="2000" dirty="0" err="1" smtClean="0"/>
              <a:t>Demand</a:t>
            </a:r>
            <a:r>
              <a:rPr lang="en-US" sz="2000" dirty="0" smtClean="0"/>
              <a:t> is elastic when the percentage change in quantity demanded is </a:t>
            </a:r>
            <a:r>
              <a:rPr lang="en-US" sz="2000" i="1" dirty="0" smtClean="0"/>
              <a:t>greater</a:t>
            </a:r>
            <a:r>
              <a:rPr lang="en-US" sz="2000" dirty="0" smtClean="0"/>
              <a:t> than the percentage change in price, so the price elasticity is </a:t>
            </a:r>
            <a:r>
              <a:rPr lang="en-US" sz="2000" i="1" dirty="0" smtClean="0"/>
              <a:t>_____________</a:t>
            </a:r>
            <a:r>
              <a:rPr lang="en-US" sz="2000" dirty="0" smtClean="0"/>
              <a:t> than 1 in absolute value. </a:t>
            </a:r>
          </a:p>
          <a:p>
            <a:pPr>
              <a:spcBef>
                <a:spcPct val="10000"/>
              </a:spcBef>
              <a:spcAft>
                <a:spcPct val="10000"/>
              </a:spcAft>
            </a:pPr>
            <a:endParaRPr lang="en-US" sz="2000" dirty="0" smtClean="0"/>
          </a:p>
          <a:p>
            <a:pPr>
              <a:spcBef>
                <a:spcPct val="10000"/>
              </a:spcBef>
              <a:spcAft>
                <a:spcPct val="10000"/>
              </a:spcAft>
            </a:pPr>
            <a:r>
              <a:rPr lang="en-US" sz="2000" b="1" dirty="0" smtClean="0"/>
              <a:t>Inelastic demand</a:t>
            </a:r>
            <a:r>
              <a:rPr lang="en-US" sz="2000" dirty="0" smtClean="0"/>
              <a:t>  </a:t>
            </a:r>
            <a:r>
              <a:rPr lang="en-US" sz="2000" dirty="0" err="1" smtClean="0"/>
              <a:t>Demand</a:t>
            </a:r>
            <a:r>
              <a:rPr lang="en-US" sz="2000" dirty="0" smtClean="0"/>
              <a:t> is inelastic when the percentage change in quantity demanded is </a:t>
            </a:r>
            <a:r>
              <a:rPr lang="en-US" sz="2000" i="1" dirty="0" smtClean="0"/>
              <a:t>less</a:t>
            </a:r>
            <a:r>
              <a:rPr lang="en-US" sz="2000" dirty="0" smtClean="0"/>
              <a:t> than the percentage change in price, so the price elasticity is </a:t>
            </a:r>
            <a:r>
              <a:rPr lang="en-US" sz="2000" i="1" dirty="0" smtClean="0"/>
              <a:t>__________</a:t>
            </a:r>
            <a:r>
              <a:rPr lang="en-US" sz="2000" dirty="0" smtClean="0"/>
              <a:t> than 1 in absolute value. </a:t>
            </a:r>
          </a:p>
          <a:p>
            <a:pPr>
              <a:spcBef>
                <a:spcPct val="10000"/>
              </a:spcBef>
              <a:spcAft>
                <a:spcPct val="10000"/>
              </a:spcAft>
            </a:pPr>
            <a:endParaRPr lang="en-US" sz="2000" dirty="0" smtClean="0"/>
          </a:p>
          <a:p>
            <a:pPr>
              <a:spcBef>
                <a:spcPct val="10000"/>
              </a:spcBef>
              <a:spcAft>
                <a:spcPct val="10000"/>
              </a:spcAft>
            </a:pPr>
            <a:r>
              <a:rPr lang="en-US" sz="2000" b="1" dirty="0" smtClean="0"/>
              <a:t>Unit-elastic demand</a:t>
            </a:r>
            <a:r>
              <a:rPr lang="en-US" sz="2000" dirty="0" smtClean="0"/>
              <a:t>  </a:t>
            </a:r>
            <a:r>
              <a:rPr lang="en-US" sz="2000" dirty="0" err="1" smtClean="0"/>
              <a:t>Demand</a:t>
            </a:r>
            <a:r>
              <a:rPr lang="en-US" sz="2000" dirty="0" smtClean="0"/>
              <a:t> is unit elastic when the percentage change in quantity demanded is </a:t>
            </a:r>
            <a:r>
              <a:rPr lang="en-US" sz="2000" i="1" dirty="0" smtClean="0"/>
              <a:t>equal to</a:t>
            </a:r>
            <a:r>
              <a:rPr lang="en-US" sz="2000" dirty="0" smtClean="0"/>
              <a:t> the percentage change in price, so the price elasticity is </a:t>
            </a:r>
            <a:r>
              <a:rPr lang="en-US" sz="2000" i="1" dirty="0" smtClean="0"/>
              <a:t>equal to</a:t>
            </a:r>
            <a:r>
              <a:rPr lang="en-US" sz="2000" dirty="0" smtClean="0"/>
              <a:t> 1 in absolute value. </a:t>
            </a:r>
          </a:p>
          <a:p>
            <a:pPr marL="0" indent="0" eaLnBrk="1" hangingPunct="1">
              <a:buNone/>
              <a:defRPr/>
            </a:pPr>
            <a:endParaRPr lang="en-US" sz="2000" dirty="0" smtClean="0"/>
          </a:p>
          <a:p>
            <a:pPr marL="0" indent="0" eaLnBrk="1" hangingPunct="1">
              <a:buNone/>
              <a:defRPr/>
            </a:pPr>
            <a:endParaRPr lang="en-US" sz="2000" dirty="0"/>
          </a:p>
          <a:p>
            <a:pPr marL="609600" indent="-609600">
              <a:buFont typeface="Wingdings" pitchFamily="2" charset="2"/>
              <a:buNone/>
            </a:pPr>
            <a:endParaRPr lang="en-US" sz="2000" dirty="0"/>
          </a:p>
        </p:txBody>
      </p:sp>
      <p:sp>
        <p:nvSpPr>
          <p:cNvPr id="4" name="Rectangle 7"/>
          <p:cNvSpPr>
            <a:spLocks noGrp="1" noChangeArrowheads="1"/>
          </p:cNvSpPr>
          <p:nvPr>
            <p:ph type="title"/>
          </p:nvPr>
        </p:nvSpPr>
        <p:spPr>
          <a:xfrm>
            <a:off x="762000" y="228600"/>
            <a:ext cx="7858125" cy="914400"/>
          </a:xfrm>
          <a:noFill/>
        </p:spPr>
        <p:txBody>
          <a:bodyPr/>
          <a:lstStyle/>
          <a:p>
            <a:pPr eaLnBrk="1" hangingPunct="1"/>
            <a:r>
              <a:rPr lang="en-US" sz="2400" dirty="0" smtClean="0">
                <a:solidFill>
                  <a:srgbClr val="0064B3"/>
                </a:solidFill>
              </a:rPr>
              <a:t>The Price Elasticity of Demand and its Measurement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mike.nelson\Desktop\Elasticity too damn hig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284006"/>
            <a:ext cx="597543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8895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457200" y="990600"/>
            <a:ext cx="8229600" cy="5334000"/>
          </a:xfrm>
        </p:spPr>
        <p:txBody>
          <a:bodyPr/>
          <a:lstStyle/>
          <a:p>
            <a:pPr marL="0" indent="0" eaLnBrk="1" hangingPunct="1">
              <a:buNone/>
              <a:defRPr/>
            </a:pPr>
            <a:r>
              <a:rPr lang="en-US" sz="2000" dirty="0" smtClean="0"/>
              <a:t>When we calculate the percentage changes in the elasticity calculation, we use the </a:t>
            </a:r>
            <a:r>
              <a:rPr lang="en-US" sz="2000" i="1" dirty="0" smtClean="0"/>
              <a:t>midpoint formula</a:t>
            </a:r>
            <a:r>
              <a:rPr lang="en-US" sz="2000" dirty="0" smtClean="0"/>
              <a:t>.</a:t>
            </a:r>
          </a:p>
          <a:p>
            <a:pPr marL="0" indent="0" eaLnBrk="1" hangingPunct="1">
              <a:buNone/>
              <a:defRPr/>
            </a:pPr>
            <a:r>
              <a:rPr lang="en-US" sz="2000" dirty="0" smtClean="0"/>
              <a:t>e.g.  If the price of honey rises from $4 per jar to $6 per jar, what is its percentage increase?  We calculate this change using the </a:t>
            </a:r>
            <a:r>
              <a:rPr lang="en-US" sz="2000" u="sng" dirty="0" smtClean="0"/>
              <a:t>average of the initial and final prices</a:t>
            </a:r>
            <a:r>
              <a:rPr lang="en-US" sz="2000" dirty="0" smtClean="0"/>
              <a:t>.</a:t>
            </a:r>
          </a:p>
          <a:p>
            <a:pPr marL="0" indent="0" eaLnBrk="1" hangingPunct="1">
              <a:buNone/>
              <a:defRPr/>
            </a:pPr>
            <a:endParaRPr lang="en-US" sz="2000" dirty="0" smtClean="0"/>
          </a:p>
          <a:p>
            <a:pPr marL="0" indent="0" eaLnBrk="1" hangingPunct="1">
              <a:buNone/>
              <a:defRPr/>
            </a:pPr>
            <a:endParaRPr lang="en-US" sz="2000" dirty="0" smtClean="0"/>
          </a:p>
          <a:p>
            <a:pPr marL="0" indent="0" eaLnBrk="1" hangingPunct="1">
              <a:buNone/>
              <a:defRPr/>
            </a:pPr>
            <a:endParaRPr lang="en-US" sz="2000" dirty="0" smtClean="0"/>
          </a:p>
          <a:p>
            <a:pPr marL="0" indent="0" eaLnBrk="1" hangingPunct="1">
              <a:buNone/>
              <a:defRPr/>
            </a:pPr>
            <a:r>
              <a:rPr lang="en-US" sz="2000" dirty="0" smtClean="0"/>
              <a:t>Likewise, if the quantity of honey demanded falls from 100 jars to 60 jars, we calculate the percentage demand using the </a:t>
            </a:r>
            <a:r>
              <a:rPr lang="en-US" sz="2000" u="sng" dirty="0" smtClean="0"/>
              <a:t>average of the initial and final quantities</a:t>
            </a:r>
            <a:r>
              <a:rPr lang="en-US" sz="2000" dirty="0" smtClean="0"/>
              <a:t>.</a:t>
            </a:r>
            <a:endParaRPr lang="en-US" sz="2000" dirty="0"/>
          </a:p>
          <a:p>
            <a:pPr marL="0" indent="0" eaLnBrk="1" hangingPunct="1">
              <a:buNone/>
              <a:defRPr/>
            </a:pPr>
            <a:endParaRPr lang="en-US" sz="2000" dirty="0" smtClean="0"/>
          </a:p>
          <a:p>
            <a:pPr marL="0" indent="0" eaLnBrk="1" hangingPunct="1">
              <a:buNone/>
              <a:defRPr/>
            </a:pPr>
            <a:endParaRPr lang="en-US" sz="2000" dirty="0"/>
          </a:p>
          <a:p>
            <a:pPr marL="609600" indent="-609600">
              <a:buFont typeface="Wingdings" pitchFamily="2" charset="2"/>
              <a:buNone/>
            </a:pPr>
            <a:endParaRPr lang="en-US" sz="2000" dirty="0"/>
          </a:p>
        </p:txBody>
      </p:sp>
      <p:sp>
        <p:nvSpPr>
          <p:cNvPr id="4" name="Rectangle 7"/>
          <p:cNvSpPr>
            <a:spLocks noGrp="1" noChangeArrowheads="1"/>
          </p:cNvSpPr>
          <p:nvPr>
            <p:ph type="title"/>
          </p:nvPr>
        </p:nvSpPr>
        <p:spPr>
          <a:xfrm>
            <a:off x="762000" y="228600"/>
            <a:ext cx="7858125" cy="914400"/>
          </a:xfrm>
          <a:noFill/>
        </p:spPr>
        <p:txBody>
          <a:bodyPr/>
          <a:lstStyle/>
          <a:p>
            <a:pPr eaLnBrk="1" hangingPunct="1"/>
            <a:r>
              <a:rPr lang="en-US" sz="2400" dirty="0" smtClean="0">
                <a:solidFill>
                  <a:srgbClr val="0064B3"/>
                </a:solidFill>
              </a:rPr>
              <a:t>The Price Elasticity of Demand and its Measurement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3_Custom Design">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BFBFBF"/>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Stone ppt 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4_Custom Design">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BFBFBF"/>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blue and simple as per alex">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3_Stone ppt 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4_Stone ppt 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35_Custom Design">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BFBFBF"/>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3754</TotalTime>
  <Words>2287</Words>
  <Application>Microsoft Office PowerPoint</Application>
  <PresentationFormat>On-screen Show (4:3)</PresentationFormat>
  <Paragraphs>405</Paragraphs>
  <Slides>41</Slides>
  <Notes>10</Notes>
  <HiddenSlides>0</HiddenSlides>
  <MMClips>0</MMClips>
  <ScaleCrop>false</ScaleCrop>
  <HeadingPairs>
    <vt:vector size="4" baseType="variant">
      <vt:variant>
        <vt:lpstr>Theme</vt:lpstr>
      </vt:variant>
      <vt:variant>
        <vt:i4>8</vt:i4>
      </vt:variant>
      <vt:variant>
        <vt:lpstr>Slide Titles</vt:lpstr>
      </vt:variant>
      <vt:variant>
        <vt:i4>41</vt:i4>
      </vt:variant>
    </vt:vector>
  </HeadingPairs>
  <TitlesOfParts>
    <vt:vector size="49" baseType="lpstr">
      <vt:lpstr>Pixel</vt:lpstr>
      <vt:lpstr>33_Custom Design</vt:lpstr>
      <vt:lpstr>2_Stone ppt Theme1</vt:lpstr>
      <vt:lpstr>34_Custom Design</vt:lpstr>
      <vt:lpstr>1_blue and simple as per alex</vt:lpstr>
      <vt:lpstr>3_Stone ppt Theme1</vt:lpstr>
      <vt:lpstr>4_Stone ppt Theme1</vt:lpstr>
      <vt:lpstr>35_Custom Design</vt:lpstr>
      <vt:lpstr>Chapter 6</vt:lpstr>
      <vt:lpstr>PowerPoint Presentation</vt:lpstr>
      <vt:lpstr>The Price Elasticity of Demand and its Measurement</vt:lpstr>
      <vt:lpstr>The Price Elasticity of Demand and its Measurement</vt:lpstr>
      <vt:lpstr>PowerPoint Presentation</vt:lpstr>
      <vt:lpstr>Elasticity of Demand</vt:lpstr>
      <vt:lpstr>The Price Elasticity of Demand and its Measurement</vt:lpstr>
      <vt:lpstr>PowerPoint Presentation</vt:lpstr>
      <vt:lpstr>The Price Elasticity of Demand and its Measurement</vt:lpstr>
      <vt:lpstr>The Price Elasticity of Demand and its Measurement</vt:lpstr>
      <vt:lpstr>PowerPoint Presentation</vt:lpstr>
      <vt:lpstr>PowerPoint Presentation</vt:lpstr>
      <vt:lpstr>PowerPoint Presentation</vt:lpstr>
      <vt:lpstr>PowerPoint Presentation</vt:lpstr>
      <vt:lpstr>Determinants of  Elasticity of Demand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Elasticity of Demand and  Total Revenue</vt:lpstr>
      <vt:lpstr>Elasticity of Demand and  Total Revenue</vt:lpstr>
      <vt:lpstr>The Relationship between Price Elasticity of Demand and Total Revenue</vt:lpstr>
      <vt:lpstr>PowerPoint Presentation</vt:lpstr>
      <vt:lpstr>PowerPoint Presentation</vt:lpstr>
      <vt:lpstr>PowerPoint Presentation</vt:lpstr>
      <vt:lpstr>PowerPoint Presentation</vt:lpstr>
      <vt:lpstr>PowerPoint Presentation</vt:lpstr>
      <vt:lpstr>Other Demand Elasticities</vt:lpstr>
      <vt:lpstr>Other Demand Elasticities</vt:lpstr>
      <vt:lpstr>PowerPoint Presentation</vt:lpstr>
      <vt:lpstr>PowerPoint Presentation</vt:lpstr>
      <vt:lpstr>The Price Elasticity of Supply and its Measurement</vt:lpstr>
      <vt:lpstr>PowerPoint Presentation</vt:lpstr>
      <vt:lpstr>PowerPoint Presentation</vt:lpstr>
      <vt:lpstr>PowerPoint Presentation</vt:lpstr>
      <vt:lpstr>PowerPoint Presentation</vt:lpstr>
      <vt:lpstr>PowerPoint Presentation</vt:lpstr>
      <vt:lpstr>One of the reasons that oil prices are so volatile</vt:lpstr>
    </vt:vector>
  </TitlesOfParts>
  <Company>Texas A&amp;M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dc:title>
  <dc:creator>Michael Nelson</dc:creator>
  <cp:lastModifiedBy>Nelson, Mike</cp:lastModifiedBy>
  <cp:revision>171</cp:revision>
  <cp:lastPrinted>2012-04-24T20:20:50Z</cp:lastPrinted>
  <dcterms:created xsi:type="dcterms:W3CDTF">2008-09-06T14:47:19Z</dcterms:created>
  <dcterms:modified xsi:type="dcterms:W3CDTF">2015-02-05T19:39:42Z</dcterms:modified>
</cp:coreProperties>
</file>