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78" r:id="rId4"/>
    <p:sldId id="282" r:id="rId5"/>
    <p:sldId id="281" r:id="rId6"/>
    <p:sldId id="283" r:id="rId7"/>
    <p:sldId id="279" r:id="rId8"/>
    <p:sldId id="293" r:id="rId9"/>
    <p:sldId id="284" r:id="rId10"/>
    <p:sldId id="285" r:id="rId11"/>
    <p:sldId id="294" r:id="rId12"/>
    <p:sldId id="295" r:id="rId13"/>
    <p:sldId id="287" r:id="rId14"/>
    <p:sldId id="288" r:id="rId15"/>
    <p:sldId id="289" r:id="rId16"/>
    <p:sldId id="290" r:id="rId17"/>
    <p:sldId id="291" r:id="rId18"/>
    <p:sldId id="292"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91834" autoAdjust="0"/>
  </p:normalViewPr>
  <p:slideViewPr>
    <p:cSldViewPr snapToGrid="0">
      <p:cViewPr varScale="1">
        <p:scale>
          <a:sx n="83" d="100"/>
          <a:sy n="83" d="100"/>
        </p:scale>
        <p:origin x="29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07/06/2022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a:t>
            </a:r>
            <a:r>
              <a:rPr lang="es-EC" dirty="0" err="1"/>
              <a:t>modelodatos_alquilervehiculos</a:t>
            </a:r>
            <a:r>
              <a:rPr lang="es-EC" dirty="0"/>
              <a:t>”</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7</a:t>
            </a:fld>
            <a:endParaRPr lang="es-ES"/>
          </a:p>
        </p:txBody>
      </p:sp>
    </p:spTree>
    <p:extLst>
      <p:ext uri="{BB962C8B-B14F-4D97-AF65-F5344CB8AC3E}">
        <p14:creationId xmlns:p14="http://schemas.microsoft.com/office/powerpoint/2010/main" val="308306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a:t>Modelo de datos en carpeta personal: “</a:t>
            </a:r>
            <a:r>
              <a:rPr lang="es-EC" dirty="0" err="1"/>
              <a:t>modelodatos_alquilervehiculos</a:t>
            </a:r>
            <a:r>
              <a:rPr lang="es-EC" dirty="0"/>
              <a:t>”</a:t>
            </a:r>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371052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07/06/2022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07/06/2022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07/06/2022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07/06/2022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rFlexEc/proyectoBaseDeDatos"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6.xml"/><Relationship Id="rId10" Type="http://schemas.openxmlformats.org/officeDocument/2006/relationships/slide" Target="slide16.xml"/><Relationship Id="rId4" Type="http://schemas.openxmlformats.org/officeDocument/2006/relationships/slide" Target="slide5.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IMPLEMENTACION DE BASE DE DATOS PARA LA FARMACIA “VIVE FELIZ Y SANO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220698" y="5366928"/>
            <a:ext cx="45110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ALVARADO CASTRO LENNY BRYAN</a:t>
            </a:r>
          </a:p>
          <a:p>
            <a:r>
              <a:rPr lang="es-ES" b="1" dirty="0">
                <a:latin typeface="Book Antiqua"/>
              </a:rPr>
              <a:t>5TO NIVEL </a:t>
            </a:r>
            <a:r>
              <a:rPr lang="en-US" b="1" dirty="0">
                <a:latin typeface="Book Antiqua"/>
              </a:rPr>
              <a:t>“B”</a:t>
            </a:r>
          </a:p>
          <a:p>
            <a:r>
              <a:rPr lang="en-US" b="1" dirty="0">
                <a:latin typeface="Book Antiqua"/>
              </a:rPr>
              <a:t>GESTION DE BASE DE DATOS</a:t>
            </a:r>
            <a:endParaRPr lang="es-ES" b="1" dirty="0">
              <a:latin typeface="Book Antiqua"/>
            </a:endParaRP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lumMod val="95000"/>
                    <a:lumOff val="5000"/>
                  </a:schemeClr>
                </a:solidFill>
                <a:cs typeface="Calibri"/>
              </a:rPr>
              <a:t>Fuente: </a:t>
            </a:r>
            <a:r>
              <a:rPr lang="es-ES" u="sng">
                <a:solidFill>
                  <a:schemeClr val="tx1">
                    <a:lumMod val="95000"/>
                    <a:lumOff val="5000"/>
                  </a:schemeClr>
                </a:solidFill>
                <a:ea typeface="+mn-lt"/>
                <a:cs typeface="+mn-lt"/>
              </a:rPr>
              <a:t>Propia</a:t>
            </a:r>
            <a:endParaRPr lang="es-ES">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98247" y="2703581"/>
            <a:ext cx="8995505"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br>
              <a:rPr lang="es-ES" sz="2600" dirty="0">
                <a:latin typeface="Cooper Black"/>
                <a:cs typeface="Aharoni"/>
              </a:rPr>
            </a:br>
            <a:r>
              <a:rPr lang="es-ES" sz="2600" dirty="0">
                <a:latin typeface="+mj-lt"/>
                <a:cs typeface="Aharoni"/>
              </a:rPr>
              <a:t>Analizar los procesos que se ejecutan dentro de una farmacia, así mismo como conocer sus autores directos e indirectos, para realizar la implementación de la base de datos, con sus </a:t>
            </a:r>
            <a:r>
              <a:rPr lang="es-ES" sz="2600">
                <a:latin typeface="+mj-lt"/>
                <a:cs typeface="Aharoni"/>
              </a:rPr>
              <a:t>respectivas consultas</a:t>
            </a:r>
            <a:endParaRPr lang="es-ES" sz="2600" dirty="0">
              <a:latin typeface="+mj-lt"/>
              <a:cs typeface="Aharoni"/>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51F43FD1-F358-4881-08A1-099F6D4A9873}"/>
              </a:ext>
            </a:extLst>
          </p:cNvPr>
          <p:cNvPicPr>
            <a:picLocks noChangeAspect="1"/>
          </p:cNvPicPr>
          <p:nvPr/>
        </p:nvPicPr>
        <p:blipFill>
          <a:blip r:embed="rId3"/>
          <a:stretch>
            <a:fillRect/>
          </a:stretch>
        </p:blipFill>
        <p:spPr>
          <a:xfrm>
            <a:off x="204770" y="1396588"/>
            <a:ext cx="6560009" cy="4997723"/>
          </a:xfrm>
          <a:prstGeom prst="rect">
            <a:avLst/>
          </a:prstGeom>
          <a:ln w="38100">
            <a:solidFill>
              <a:schemeClr val="tx1"/>
            </a:solidFill>
          </a:ln>
        </p:spPr>
      </p:pic>
      <p:pic>
        <p:nvPicPr>
          <p:cNvPr id="10" name="Imagen 9">
            <a:extLst>
              <a:ext uri="{FF2B5EF4-FFF2-40B4-BE49-F238E27FC236}">
                <a16:creationId xmlns:a16="http://schemas.microsoft.com/office/drawing/2014/main" id="{C5E8C382-96EC-EAE2-57DA-7531F098DAE7}"/>
              </a:ext>
            </a:extLst>
          </p:cNvPr>
          <p:cNvPicPr>
            <a:picLocks noChangeAspect="1"/>
          </p:cNvPicPr>
          <p:nvPr/>
        </p:nvPicPr>
        <p:blipFill>
          <a:blip r:embed="rId4"/>
          <a:stretch>
            <a:fillRect/>
          </a:stretch>
        </p:blipFill>
        <p:spPr>
          <a:xfrm>
            <a:off x="4949676" y="3234050"/>
            <a:ext cx="7128865" cy="913557"/>
          </a:xfrm>
          <a:prstGeom prst="rect">
            <a:avLst/>
          </a:prstGeom>
          <a:ln w="38100">
            <a:solidFill>
              <a:schemeClr val="tx1"/>
            </a:solidFill>
          </a:ln>
        </p:spPr>
      </p:pic>
    </p:spTree>
    <p:extLst>
      <p:ext uri="{BB962C8B-B14F-4D97-AF65-F5344CB8AC3E}">
        <p14:creationId xmlns:p14="http://schemas.microsoft.com/office/powerpoint/2010/main" val="97514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4B44610E-BF40-7B0D-935B-E5292BED52A9}"/>
              </a:ext>
            </a:extLst>
          </p:cNvPr>
          <p:cNvPicPr>
            <a:picLocks noChangeAspect="1"/>
          </p:cNvPicPr>
          <p:nvPr/>
        </p:nvPicPr>
        <p:blipFill>
          <a:blip r:embed="rId3"/>
          <a:stretch>
            <a:fillRect/>
          </a:stretch>
        </p:blipFill>
        <p:spPr>
          <a:xfrm>
            <a:off x="2572403" y="1574241"/>
            <a:ext cx="7047194" cy="4977036"/>
          </a:xfrm>
          <a:prstGeom prst="rect">
            <a:avLst/>
          </a:prstGeom>
          <a:ln w="38100">
            <a:solidFill>
              <a:schemeClr val="tx1"/>
            </a:solidFill>
          </a:ln>
        </p:spPr>
      </p:pic>
    </p:spTree>
    <p:extLst>
      <p:ext uri="{BB962C8B-B14F-4D97-AF65-F5344CB8AC3E}">
        <p14:creationId xmlns:p14="http://schemas.microsoft.com/office/powerpoint/2010/main" val="318050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B1AAA96A-6A7D-E8DA-7955-C89228D904A8}"/>
              </a:ext>
            </a:extLst>
          </p:cNvPr>
          <p:cNvPicPr>
            <a:picLocks noChangeAspect="1"/>
          </p:cNvPicPr>
          <p:nvPr/>
        </p:nvPicPr>
        <p:blipFill>
          <a:blip r:embed="rId3"/>
          <a:stretch>
            <a:fillRect/>
          </a:stretch>
        </p:blipFill>
        <p:spPr>
          <a:xfrm>
            <a:off x="595037" y="2576333"/>
            <a:ext cx="11001925" cy="1977193"/>
          </a:xfrm>
          <a:prstGeom prst="rect">
            <a:avLst/>
          </a:prstGeom>
          <a:ln w="28575">
            <a:solidFill>
              <a:schemeClr val="tx1"/>
            </a:solidFill>
          </a:ln>
        </p:spPr>
      </p:pic>
    </p:spTree>
    <p:extLst>
      <p:ext uri="{BB962C8B-B14F-4D97-AF65-F5344CB8AC3E}">
        <p14:creationId xmlns:p14="http://schemas.microsoft.com/office/powerpoint/2010/main" val="362061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CONSULTA 1</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F98BEFC9-E392-F3AC-3BEC-FC2DCF19938E}"/>
              </a:ext>
            </a:extLst>
          </p:cNvPr>
          <p:cNvSpPr txBox="1"/>
          <p:nvPr/>
        </p:nvSpPr>
        <p:spPr>
          <a:xfrm>
            <a:off x="0" y="1412751"/>
            <a:ext cx="12192000" cy="646331"/>
          </a:xfrm>
          <a:prstGeom prst="rect">
            <a:avLst/>
          </a:prstGeom>
          <a:noFill/>
        </p:spPr>
        <p:txBody>
          <a:bodyPr wrap="square">
            <a:spAutoFit/>
          </a:bodyPr>
          <a:lstStyle/>
          <a:p>
            <a:pPr algn="just"/>
            <a:r>
              <a:rPr lang="es-MX" sz="1800" dirty="0"/>
              <a:t>Mostrar los datos de los pagos a los empleados de las cadenas. En las columnas debe aparecer el nombre del empleado, el sueldo por horas que se le asigno, las horas trabajadas, sueldo a pagar, y la cantidad de horas extras.</a:t>
            </a:r>
          </a:p>
        </p:txBody>
      </p:sp>
      <p:sp>
        <p:nvSpPr>
          <p:cNvPr id="13" name="CuadroTexto 12">
            <a:extLst>
              <a:ext uri="{FF2B5EF4-FFF2-40B4-BE49-F238E27FC236}">
                <a16:creationId xmlns:a16="http://schemas.microsoft.com/office/drawing/2014/main" id="{4F594907-93E6-F9D3-791C-9294F4699BA0}"/>
              </a:ext>
            </a:extLst>
          </p:cNvPr>
          <p:cNvSpPr txBox="1"/>
          <p:nvPr/>
        </p:nvSpPr>
        <p:spPr>
          <a:xfrm>
            <a:off x="156083" y="3244334"/>
            <a:ext cx="12192000" cy="369332"/>
          </a:xfrm>
          <a:prstGeom prst="rect">
            <a:avLst/>
          </a:prstGeom>
          <a:noFill/>
        </p:spPr>
        <p:txBody>
          <a:bodyPr wrap="square" rtlCol="0">
            <a:spAutoFit/>
          </a:bodyPr>
          <a:lstStyle/>
          <a:p>
            <a:pPr algn="just"/>
            <a:r>
              <a:rPr lang="es-ES" b="1" dirty="0"/>
              <a:t>RESULTADO</a:t>
            </a:r>
          </a:p>
        </p:txBody>
      </p:sp>
      <p:pic>
        <p:nvPicPr>
          <p:cNvPr id="17" name="Imagen 16">
            <a:extLst>
              <a:ext uri="{FF2B5EF4-FFF2-40B4-BE49-F238E27FC236}">
                <a16:creationId xmlns:a16="http://schemas.microsoft.com/office/drawing/2014/main" id="{ACEC91D3-BE19-D0D6-D3DA-C1AF4F79B039}"/>
              </a:ext>
            </a:extLst>
          </p:cNvPr>
          <p:cNvPicPr>
            <a:picLocks noChangeAspect="1"/>
          </p:cNvPicPr>
          <p:nvPr/>
        </p:nvPicPr>
        <p:blipFill>
          <a:blip r:embed="rId3"/>
          <a:stretch>
            <a:fillRect/>
          </a:stretch>
        </p:blipFill>
        <p:spPr>
          <a:xfrm>
            <a:off x="248933" y="2298183"/>
            <a:ext cx="11563631" cy="577626"/>
          </a:xfrm>
          <a:prstGeom prst="rect">
            <a:avLst/>
          </a:prstGeom>
          <a:ln>
            <a:solidFill>
              <a:schemeClr val="tx1"/>
            </a:solidFill>
          </a:ln>
        </p:spPr>
      </p:pic>
      <p:pic>
        <p:nvPicPr>
          <p:cNvPr id="19" name="Imagen 18">
            <a:extLst>
              <a:ext uri="{FF2B5EF4-FFF2-40B4-BE49-F238E27FC236}">
                <a16:creationId xmlns:a16="http://schemas.microsoft.com/office/drawing/2014/main" id="{810EE925-E5A6-B39F-7496-E0F1BC2902AD}"/>
              </a:ext>
            </a:extLst>
          </p:cNvPr>
          <p:cNvPicPr>
            <a:picLocks noChangeAspect="1"/>
          </p:cNvPicPr>
          <p:nvPr/>
        </p:nvPicPr>
        <p:blipFill>
          <a:blip r:embed="rId4"/>
          <a:stretch>
            <a:fillRect/>
          </a:stretch>
        </p:blipFill>
        <p:spPr>
          <a:xfrm>
            <a:off x="248933" y="3719287"/>
            <a:ext cx="9877721" cy="1843616"/>
          </a:xfrm>
          <a:prstGeom prst="rect">
            <a:avLst/>
          </a:prstGeom>
          <a:ln w="38100">
            <a:solidFill>
              <a:schemeClr val="tx1"/>
            </a:solidFill>
          </a:ln>
        </p:spPr>
      </p:pic>
    </p:spTree>
    <p:extLst>
      <p:ext uri="{BB962C8B-B14F-4D97-AF65-F5344CB8AC3E}">
        <p14:creationId xmlns:p14="http://schemas.microsoft.com/office/powerpoint/2010/main" val="102840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F98BEFC9-E392-F3AC-3BEC-FC2DCF19938E}"/>
              </a:ext>
            </a:extLst>
          </p:cNvPr>
          <p:cNvSpPr txBox="1"/>
          <p:nvPr/>
        </p:nvSpPr>
        <p:spPr>
          <a:xfrm>
            <a:off x="0" y="1412751"/>
            <a:ext cx="12192000" cy="646331"/>
          </a:xfrm>
          <a:prstGeom prst="rect">
            <a:avLst/>
          </a:prstGeom>
          <a:noFill/>
        </p:spPr>
        <p:txBody>
          <a:bodyPr wrap="square">
            <a:spAutoFit/>
          </a:bodyPr>
          <a:lstStyle/>
          <a:p>
            <a:pPr algn="just"/>
            <a:r>
              <a:rPr lang="es-MX" sz="1800" dirty="0"/>
              <a:t>Mostrar los fármacos registrados en las farmacias. En las columnas saldrá, el nombre del fármaco, su tipo de acción, laboratorio al que pertenece, precio unitario y su stock dentro de todas las tiendas</a:t>
            </a:r>
          </a:p>
        </p:txBody>
      </p:sp>
      <p:sp>
        <p:nvSpPr>
          <p:cNvPr id="13" name="CuadroTexto 12">
            <a:extLst>
              <a:ext uri="{FF2B5EF4-FFF2-40B4-BE49-F238E27FC236}">
                <a16:creationId xmlns:a16="http://schemas.microsoft.com/office/drawing/2014/main" id="{4F594907-93E6-F9D3-791C-9294F4699BA0}"/>
              </a:ext>
            </a:extLst>
          </p:cNvPr>
          <p:cNvSpPr txBox="1"/>
          <p:nvPr/>
        </p:nvSpPr>
        <p:spPr>
          <a:xfrm>
            <a:off x="89960" y="3129280"/>
            <a:ext cx="12192000" cy="369332"/>
          </a:xfrm>
          <a:prstGeom prst="rect">
            <a:avLst/>
          </a:prstGeom>
          <a:noFill/>
        </p:spPr>
        <p:txBody>
          <a:bodyPr wrap="square" rtlCol="0">
            <a:spAutoFit/>
          </a:bodyPr>
          <a:lstStyle/>
          <a:p>
            <a:pPr algn="just"/>
            <a:r>
              <a:rPr lang="es-ES" b="1" dirty="0"/>
              <a:t>RESULTADO</a:t>
            </a:r>
          </a:p>
        </p:txBody>
      </p:sp>
      <p:pic>
        <p:nvPicPr>
          <p:cNvPr id="10" name="Imagen 9">
            <a:extLst>
              <a:ext uri="{FF2B5EF4-FFF2-40B4-BE49-F238E27FC236}">
                <a16:creationId xmlns:a16="http://schemas.microsoft.com/office/drawing/2014/main" id="{0D80A065-4715-8B9F-A2D9-9B455C251DB5}"/>
              </a:ext>
            </a:extLst>
          </p:cNvPr>
          <p:cNvPicPr>
            <a:picLocks noChangeAspect="1"/>
          </p:cNvPicPr>
          <p:nvPr/>
        </p:nvPicPr>
        <p:blipFill>
          <a:blip r:embed="rId3"/>
          <a:stretch>
            <a:fillRect/>
          </a:stretch>
        </p:blipFill>
        <p:spPr>
          <a:xfrm>
            <a:off x="89960" y="2087330"/>
            <a:ext cx="11762603" cy="868829"/>
          </a:xfrm>
          <a:prstGeom prst="rect">
            <a:avLst/>
          </a:prstGeom>
          <a:ln>
            <a:solidFill>
              <a:schemeClr val="tx1"/>
            </a:solidFill>
          </a:ln>
        </p:spPr>
      </p:pic>
      <p:pic>
        <p:nvPicPr>
          <p:cNvPr id="14" name="Imagen 13">
            <a:extLst>
              <a:ext uri="{FF2B5EF4-FFF2-40B4-BE49-F238E27FC236}">
                <a16:creationId xmlns:a16="http://schemas.microsoft.com/office/drawing/2014/main" id="{667DB135-81FF-0469-4D3A-88CB626E49C1}"/>
              </a:ext>
            </a:extLst>
          </p:cNvPr>
          <p:cNvPicPr>
            <a:picLocks noChangeAspect="1"/>
          </p:cNvPicPr>
          <p:nvPr/>
        </p:nvPicPr>
        <p:blipFill>
          <a:blip r:embed="rId4"/>
          <a:stretch>
            <a:fillRect/>
          </a:stretch>
        </p:blipFill>
        <p:spPr>
          <a:xfrm>
            <a:off x="89960" y="3540621"/>
            <a:ext cx="7130332" cy="2615861"/>
          </a:xfrm>
          <a:prstGeom prst="rect">
            <a:avLst/>
          </a:prstGeom>
          <a:ln w="38100">
            <a:solidFill>
              <a:schemeClr val="tx1"/>
            </a:solidFill>
          </a:ln>
        </p:spPr>
      </p:pic>
    </p:spTree>
    <p:extLst>
      <p:ext uri="{BB962C8B-B14F-4D97-AF65-F5344CB8AC3E}">
        <p14:creationId xmlns:p14="http://schemas.microsoft.com/office/powerpoint/2010/main" val="190313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F98BEFC9-E392-F3AC-3BEC-FC2DCF19938E}"/>
              </a:ext>
            </a:extLst>
          </p:cNvPr>
          <p:cNvSpPr txBox="1"/>
          <p:nvPr/>
        </p:nvSpPr>
        <p:spPr>
          <a:xfrm>
            <a:off x="0" y="1415727"/>
            <a:ext cx="12192000" cy="923330"/>
          </a:xfrm>
          <a:prstGeom prst="rect">
            <a:avLst/>
          </a:prstGeom>
          <a:noFill/>
        </p:spPr>
        <p:txBody>
          <a:bodyPr wrap="square">
            <a:spAutoFit/>
          </a:bodyPr>
          <a:lstStyle/>
          <a:p>
            <a:pPr algn="just"/>
            <a:r>
              <a:rPr lang="es-MX" sz="1800" dirty="0"/>
              <a:t>Mostrar las facturas de los clientes que haya comprado en las farmacias, se va a mostrar el nombre y apellido del cliente, así como su identificación, la dirección de la sucursal en la que fue generada, la fecha en la que fue generada, nombre del empleado que realizo la factura, el subtotal, el </a:t>
            </a:r>
            <a:r>
              <a:rPr lang="es-MX" sz="1800" dirty="0" err="1"/>
              <a:t>iva</a:t>
            </a:r>
            <a:r>
              <a:rPr lang="es-MX" sz="1800" dirty="0"/>
              <a:t>, y el total por los productos comprados</a:t>
            </a:r>
          </a:p>
        </p:txBody>
      </p:sp>
      <p:sp>
        <p:nvSpPr>
          <p:cNvPr id="13" name="CuadroTexto 12">
            <a:extLst>
              <a:ext uri="{FF2B5EF4-FFF2-40B4-BE49-F238E27FC236}">
                <a16:creationId xmlns:a16="http://schemas.microsoft.com/office/drawing/2014/main" id="{4F594907-93E6-F9D3-791C-9294F4699BA0}"/>
              </a:ext>
            </a:extLst>
          </p:cNvPr>
          <p:cNvSpPr txBox="1"/>
          <p:nvPr/>
        </p:nvSpPr>
        <p:spPr>
          <a:xfrm>
            <a:off x="64655" y="3694545"/>
            <a:ext cx="12192000" cy="369332"/>
          </a:xfrm>
          <a:prstGeom prst="rect">
            <a:avLst/>
          </a:prstGeom>
          <a:noFill/>
        </p:spPr>
        <p:txBody>
          <a:bodyPr wrap="square" rtlCol="0">
            <a:spAutoFit/>
          </a:bodyPr>
          <a:lstStyle/>
          <a:p>
            <a:pPr algn="just"/>
            <a:r>
              <a:rPr lang="es-ES" b="1" dirty="0"/>
              <a:t>RESULTADO</a:t>
            </a:r>
          </a:p>
        </p:txBody>
      </p:sp>
      <p:pic>
        <p:nvPicPr>
          <p:cNvPr id="17" name="Imagen 16">
            <a:extLst>
              <a:ext uri="{FF2B5EF4-FFF2-40B4-BE49-F238E27FC236}">
                <a16:creationId xmlns:a16="http://schemas.microsoft.com/office/drawing/2014/main" id="{D58AE7CB-9726-33FA-E210-BADB956CE901}"/>
              </a:ext>
            </a:extLst>
          </p:cNvPr>
          <p:cNvPicPr>
            <a:picLocks noChangeAspect="1"/>
          </p:cNvPicPr>
          <p:nvPr/>
        </p:nvPicPr>
        <p:blipFill>
          <a:blip r:embed="rId3"/>
          <a:stretch>
            <a:fillRect/>
          </a:stretch>
        </p:blipFill>
        <p:spPr>
          <a:xfrm>
            <a:off x="147059" y="2366481"/>
            <a:ext cx="10991996" cy="1248399"/>
          </a:xfrm>
          <a:prstGeom prst="rect">
            <a:avLst/>
          </a:prstGeom>
          <a:ln w="28575">
            <a:solidFill>
              <a:schemeClr val="tx1"/>
            </a:solidFill>
          </a:ln>
        </p:spPr>
      </p:pic>
      <p:pic>
        <p:nvPicPr>
          <p:cNvPr id="19" name="Imagen 18">
            <a:extLst>
              <a:ext uri="{FF2B5EF4-FFF2-40B4-BE49-F238E27FC236}">
                <a16:creationId xmlns:a16="http://schemas.microsoft.com/office/drawing/2014/main" id="{E419FA98-3F3A-9731-3EB7-CB0CAB1B9C6F}"/>
              </a:ext>
            </a:extLst>
          </p:cNvPr>
          <p:cNvPicPr>
            <a:picLocks noChangeAspect="1"/>
          </p:cNvPicPr>
          <p:nvPr/>
        </p:nvPicPr>
        <p:blipFill>
          <a:blip r:embed="rId4"/>
          <a:stretch>
            <a:fillRect/>
          </a:stretch>
        </p:blipFill>
        <p:spPr>
          <a:xfrm>
            <a:off x="147059" y="4143542"/>
            <a:ext cx="10917648" cy="1708850"/>
          </a:xfrm>
          <a:prstGeom prst="rect">
            <a:avLst/>
          </a:prstGeom>
          <a:ln w="28575">
            <a:solidFill>
              <a:schemeClr val="tx1"/>
            </a:solidFill>
          </a:ln>
        </p:spPr>
      </p:pic>
    </p:spTree>
    <p:extLst>
      <p:ext uri="{BB962C8B-B14F-4D97-AF65-F5344CB8AC3E}">
        <p14:creationId xmlns:p14="http://schemas.microsoft.com/office/powerpoint/2010/main" val="296959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CONSULTA 4</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F98BEFC9-E392-F3AC-3BEC-FC2DCF19938E}"/>
              </a:ext>
            </a:extLst>
          </p:cNvPr>
          <p:cNvSpPr txBox="1"/>
          <p:nvPr/>
        </p:nvSpPr>
        <p:spPr>
          <a:xfrm>
            <a:off x="0" y="1415727"/>
            <a:ext cx="12192000" cy="646331"/>
          </a:xfrm>
          <a:prstGeom prst="rect">
            <a:avLst/>
          </a:prstGeom>
          <a:noFill/>
        </p:spPr>
        <p:txBody>
          <a:bodyPr wrap="square">
            <a:spAutoFit/>
          </a:bodyPr>
          <a:lstStyle/>
          <a:p>
            <a:pPr algn="just"/>
            <a:r>
              <a:rPr lang="es-MX" sz="1800" dirty="0"/>
              <a:t>Mostrar los detalles de la factura de un cliente en especifico, en la columna saldrá el ID de la factura, la fecha en la que fue generada, los productos seleccionados para esa factura, su cantidad, y su monto generado.</a:t>
            </a:r>
          </a:p>
        </p:txBody>
      </p:sp>
      <p:sp>
        <p:nvSpPr>
          <p:cNvPr id="13" name="CuadroTexto 12">
            <a:extLst>
              <a:ext uri="{FF2B5EF4-FFF2-40B4-BE49-F238E27FC236}">
                <a16:creationId xmlns:a16="http://schemas.microsoft.com/office/drawing/2014/main" id="{4F594907-93E6-F9D3-791C-9294F4699BA0}"/>
              </a:ext>
            </a:extLst>
          </p:cNvPr>
          <p:cNvSpPr txBox="1"/>
          <p:nvPr/>
        </p:nvSpPr>
        <p:spPr>
          <a:xfrm>
            <a:off x="80543" y="3375891"/>
            <a:ext cx="12192000" cy="369332"/>
          </a:xfrm>
          <a:prstGeom prst="rect">
            <a:avLst/>
          </a:prstGeom>
          <a:noFill/>
        </p:spPr>
        <p:txBody>
          <a:bodyPr wrap="square" rtlCol="0">
            <a:spAutoFit/>
          </a:bodyPr>
          <a:lstStyle/>
          <a:p>
            <a:pPr algn="just"/>
            <a:r>
              <a:rPr lang="es-ES" b="1" dirty="0"/>
              <a:t>RESULTADO</a:t>
            </a:r>
          </a:p>
        </p:txBody>
      </p:sp>
      <p:pic>
        <p:nvPicPr>
          <p:cNvPr id="12" name="Imagen 11">
            <a:extLst>
              <a:ext uri="{FF2B5EF4-FFF2-40B4-BE49-F238E27FC236}">
                <a16:creationId xmlns:a16="http://schemas.microsoft.com/office/drawing/2014/main" id="{232C4762-CF24-BD73-7A3A-8B7AAB1D47C2}"/>
              </a:ext>
            </a:extLst>
          </p:cNvPr>
          <p:cNvPicPr>
            <a:picLocks noChangeAspect="1"/>
          </p:cNvPicPr>
          <p:nvPr/>
        </p:nvPicPr>
        <p:blipFill>
          <a:blip r:embed="rId3"/>
          <a:stretch>
            <a:fillRect/>
          </a:stretch>
        </p:blipFill>
        <p:spPr>
          <a:xfrm>
            <a:off x="80543" y="2012915"/>
            <a:ext cx="11593768" cy="998139"/>
          </a:xfrm>
          <a:prstGeom prst="rect">
            <a:avLst/>
          </a:prstGeom>
          <a:ln>
            <a:solidFill>
              <a:schemeClr val="tx1"/>
            </a:solidFill>
          </a:ln>
        </p:spPr>
      </p:pic>
      <p:pic>
        <p:nvPicPr>
          <p:cNvPr id="15" name="Imagen 14">
            <a:extLst>
              <a:ext uri="{FF2B5EF4-FFF2-40B4-BE49-F238E27FC236}">
                <a16:creationId xmlns:a16="http://schemas.microsoft.com/office/drawing/2014/main" id="{3F46ECE8-262C-BBF4-FA73-075E781A6C2C}"/>
              </a:ext>
            </a:extLst>
          </p:cNvPr>
          <p:cNvPicPr>
            <a:picLocks noChangeAspect="1"/>
          </p:cNvPicPr>
          <p:nvPr/>
        </p:nvPicPr>
        <p:blipFill rotWithShape="1">
          <a:blip r:embed="rId4"/>
          <a:srcRect l="2064"/>
          <a:stretch/>
        </p:blipFill>
        <p:spPr>
          <a:xfrm>
            <a:off x="498764" y="3745223"/>
            <a:ext cx="5378663" cy="2715712"/>
          </a:xfrm>
          <a:prstGeom prst="rect">
            <a:avLst/>
          </a:prstGeom>
          <a:ln w="38100">
            <a:solidFill>
              <a:schemeClr val="tx1"/>
            </a:solidFill>
          </a:ln>
        </p:spPr>
      </p:pic>
    </p:spTree>
    <p:extLst>
      <p:ext uri="{BB962C8B-B14F-4D97-AF65-F5344CB8AC3E}">
        <p14:creationId xmlns:p14="http://schemas.microsoft.com/office/powerpoint/2010/main" val="148741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ENLACE A GITHUB</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1" name="CuadroTexto 10">
            <a:extLst>
              <a:ext uri="{FF2B5EF4-FFF2-40B4-BE49-F238E27FC236}">
                <a16:creationId xmlns:a16="http://schemas.microsoft.com/office/drawing/2014/main" id="{B683DC00-FAE5-BBE9-0F8E-70304D671114}"/>
              </a:ext>
            </a:extLst>
          </p:cNvPr>
          <p:cNvSpPr txBox="1"/>
          <p:nvPr/>
        </p:nvSpPr>
        <p:spPr>
          <a:xfrm>
            <a:off x="2072640" y="3429000"/>
            <a:ext cx="8046720" cy="523220"/>
          </a:xfrm>
          <a:prstGeom prst="rect">
            <a:avLst/>
          </a:prstGeom>
          <a:noFill/>
        </p:spPr>
        <p:txBody>
          <a:bodyPr wrap="square" rtlCol="0">
            <a:spAutoFit/>
          </a:bodyPr>
          <a:lstStyle/>
          <a:p>
            <a:pPr algn="ctr"/>
            <a:r>
              <a:rPr lang="es-ES" sz="2800" dirty="0">
                <a:hlinkClick r:id="rId3"/>
              </a:rPr>
              <a:t>https://github.com/MrFlexEc/proyectoBaseDeDatos</a:t>
            </a:r>
            <a:r>
              <a:rPr lang="es-ES" sz="2800" dirty="0"/>
              <a:t> </a:t>
            </a:r>
          </a:p>
        </p:txBody>
      </p:sp>
    </p:spTree>
    <p:extLst>
      <p:ext uri="{BB962C8B-B14F-4D97-AF65-F5344CB8AC3E}">
        <p14:creationId xmlns:p14="http://schemas.microsoft.com/office/powerpoint/2010/main" val="309096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1" name="CuadroTexto 10">
            <a:extLst>
              <a:ext uri="{FF2B5EF4-FFF2-40B4-BE49-F238E27FC236}">
                <a16:creationId xmlns:a16="http://schemas.microsoft.com/office/drawing/2014/main" id="{B683DC00-FAE5-BBE9-0F8E-70304D671114}"/>
              </a:ext>
            </a:extLst>
          </p:cNvPr>
          <p:cNvSpPr txBox="1"/>
          <p:nvPr/>
        </p:nvSpPr>
        <p:spPr>
          <a:xfrm>
            <a:off x="177800" y="1844914"/>
            <a:ext cx="11836400" cy="4524315"/>
          </a:xfrm>
          <a:prstGeom prst="rect">
            <a:avLst/>
          </a:prstGeom>
          <a:noFill/>
        </p:spPr>
        <p:txBody>
          <a:bodyPr wrap="square" rtlCol="0">
            <a:spAutoFit/>
          </a:bodyPr>
          <a:lstStyle/>
          <a:p>
            <a:pPr marL="285750" indent="-285750">
              <a:buFont typeface="Arial" panose="020B0604020202020204" pitchFamily="34" charset="0"/>
              <a:buChar char="•"/>
            </a:pPr>
            <a:r>
              <a:rPr lang="es-ES" sz="2400" dirty="0"/>
              <a:t>Es mas viable emplear las operaciones entre tablas al momento de realizar consultas, que implementarlo como un campo dentro de la propia base de datos, dado que consume espacio en memoria, y al momento de realizar la búsqueda a largo plazo, puede reducir la eficiencia de la base de datos</a:t>
            </a:r>
          </a:p>
          <a:p>
            <a:pPr marL="285750" indent="-285750">
              <a:buFont typeface="Arial" panose="020B0604020202020204" pitchFamily="34" charset="0"/>
              <a:buChar char="•"/>
            </a:pPr>
            <a:r>
              <a:rPr lang="es-ES" sz="2400" dirty="0"/>
              <a:t>La implementación de una base de datos para una farmacia requiera de una gran cantidad de códigos de consistencias o </a:t>
            </a:r>
            <a:r>
              <a:rPr lang="es-ES" sz="2400" dirty="0" err="1"/>
              <a:t>triggers</a:t>
            </a:r>
            <a:r>
              <a:rPr lang="es-ES" sz="2400" dirty="0"/>
              <a:t> para controlar múltiples campos de varias tablas, como lo seria el </a:t>
            </a:r>
            <a:r>
              <a:rPr lang="es-ES" sz="2400" dirty="0" err="1"/>
              <a:t>trigger</a:t>
            </a:r>
            <a:r>
              <a:rPr lang="es-ES" sz="2400" dirty="0"/>
              <a:t> de controlar stock, así de productos próximos a su fecha de vencimiento, en la factura, </a:t>
            </a:r>
            <a:r>
              <a:rPr lang="es-ES" sz="2400" dirty="0" err="1"/>
              <a:t>etc</a:t>
            </a:r>
            <a:endParaRPr lang="es-ES" sz="2400" dirty="0"/>
          </a:p>
          <a:p>
            <a:pPr marL="285750" indent="-285750">
              <a:buFont typeface="Arial" panose="020B0604020202020204" pitchFamily="34" charset="0"/>
              <a:buChar char="•"/>
            </a:pPr>
            <a:r>
              <a:rPr lang="es-ES" sz="2400" dirty="0"/>
              <a:t>Las propiedades de las búsquedas, nos brindan un plus cuando se requiere ordenar datos, así mismo como contabilizar ciertos puntos específicos, y realizar búsquedas especializadas</a:t>
            </a:r>
          </a:p>
          <a:p>
            <a:pPr marL="285750" indent="-285750">
              <a:buFont typeface="Arial" panose="020B0604020202020204" pitchFamily="34" charset="0"/>
              <a:buChar char="•"/>
            </a:pPr>
            <a:r>
              <a:rPr lang="es-ES" sz="2400" dirty="0"/>
              <a:t>Es necesario registrar cada transacción dentro de las sucursales para llevar un control de consistencia para que la base de datos no se vea afectada</a:t>
            </a:r>
          </a:p>
        </p:txBody>
      </p:sp>
    </p:spTree>
    <p:extLst>
      <p:ext uri="{BB962C8B-B14F-4D97-AF65-F5344CB8AC3E}">
        <p14:creationId xmlns:p14="http://schemas.microsoft.com/office/powerpoint/2010/main" val="159809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Consultas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Creación de tablas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7" action="ppaction://hlinksldjump"/>
              </a:rPr>
              <a:t>Consulta 1</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8" action="ppaction://hlinksldjump"/>
              </a:rPr>
              <a:t>Consulta 2</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9" action="ppaction://hlinksldjump"/>
              </a:rPr>
              <a:t>Consulta 3</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10" action="ppaction://hlinksldjump"/>
              </a:rPr>
              <a:t>Consulta 4</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11" action="ppaction://hlinksldjump"/>
              </a:rPr>
              <a:t>Enlace a GITHUB</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12" action="ppaction://hlinksldjump"/>
              </a:rPr>
              <a:t>Conclusiones</a:t>
            </a: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671795"/>
            <a:ext cx="11210925" cy="4627229"/>
          </a:xfrm>
          <a:prstGeom prst="rect">
            <a:avLst/>
          </a:prstGeom>
          <a:noFill/>
        </p:spPr>
        <p:txBody>
          <a:bodyPr wrap="square" rtlCol="0">
            <a:spAutoFit/>
          </a:bodyPr>
          <a:lstStyle/>
          <a:p>
            <a:pPr>
              <a:lnSpc>
                <a:spcPct val="107000"/>
              </a:lnSpc>
              <a:spcAft>
                <a:spcPts val="800"/>
              </a:spcAft>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 cadena farmacéutica “Vive feliz y sano” requiere un sistema para la gestión de las sucursales distribuidas a través del territorio nacional, creando un sistema de gestión de base de datos capaz de cumplir con las siguientes especificaciones. </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 cadena cuenta con vendedores de los cuales se tiene su código, nombres y apellidos, dirección, fecha de nacimiento, fecha de ingreso a laborar.</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 sucursales también deberán ser registradas dentro del sistema, con su dirección y numero de contacto. </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cuenta también con proveedores de los cuales se deberá registrar un código, nombre o razón social, dirección y teléfono.</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Los clientes también cuentan con un apartado dentro del emprendimiento, a los cuales se les deberá registrar con sus nombres, dirección y teléfono. </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 los productos interesa conocer su nombre, costo, precio, fecha vencimiento, stock. Así como los datos de estos, y los laboratorios farmacéuticos que los han fabricado. </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Habrá ocasiones donde existan descuentos en farmacias en donde se realizan descuentos porcentuales</a:t>
            </a:r>
          </a:p>
          <a:p>
            <a:pPr marL="342900" lvl="0" indent="-342900">
              <a:lnSpc>
                <a:spcPct val="107000"/>
              </a:lnSpc>
              <a:buFont typeface="Symbol" panose="05050102010706020507" pitchFamily="18" charset="2"/>
              <a:buChar char=""/>
            </a:pPr>
            <a:r>
              <a:rPr lang="es-EC"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Interesa conocer detalle de las ventas realizadas considerando que algunas ocasiones las farmacias tienen convenios con seguros de salud y tienen descuentos especiales</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297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458784"/>
            <a:ext cx="11210925" cy="4524315"/>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Mostrar los datos de los pagos a los empleados de las cadenas. En las columnas debe aparecer el nombre del empleado, el sueldo por horas que se le asigno, las horas trabajadas, sueldo a pagar, y la cantidad de horas extras.</a:t>
            </a:r>
          </a:p>
          <a:p>
            <a:pPr marL="342900" indent="-342900" algn="just">
              <a:buFont typeface="Arial" panose="020B0604020202020204" pitchFamily="34" charset="0"/>
              <a:buChar char="•"/>
            </a:pPr>
            <a:r>
              <a:rPr lang="es-MX" sz="2400" dirty="0"/>
              <a:t>Mostrar los fármacos registrados, además de su tipo de acción, y su stock dentro de todas las tiendas</a:t>
            </a:r>
          </a:p>
          <a:p>
            <a:pPr marL="285750" indent="-285750" algn="just">
              <a:buFont typeface="Arial" panose="020B0604020202020204" pitchFamily="34" charset="0"/>
              <a:buChar char="•"/>
            </a:pPr>
            <a:r>
              <a:rPr lang="es-MX" sz="2400" dirty="0"/>
              <a:t>Mostrar las facturas de los clientes que haya comprado en las farmacias nombre del cliente, se muestren los productos comprados por los mismos. Se va a mostrar el nombre del empleado que realizo la factura, el subtotal, el </a:t>
            </a:r>
            <a:r>
              <a:rPr lang="es-MX" sz="2400" dirty="0" err="1"/>
              <a:t>iva</a:t>
            </a:r>
            <a:r>
              <a:rPr lang="es-MX" sz="2400" dirty="0"/>
              <a:t>, y el total por los productos comprados</a:t>
            </a:r>
          </a:p>
          <a:p>
            <a:pPr marL="285750" indent="-285750" algn="just">
              <a:buFont typeface="Arial" panose="020B0604020202020204" pitchFamily="34" charset="0"/>
              <a:buChar char="•"/>
            </a:pPr>
            <a:r>
              <a:rPr lang="es-MX" sz="2400" dirty="0"/>
              <a:t>Mostrar los detalles de la factura de un cliente en especifico, en la columna saldrá el ID de la factura, la fecha en la que fue generada, los productos seleccionados para esa factura, su cantidad, y su monto generado.</a:t>
            </a:r>
          </a:p>
        </p:txBody>
      </p:sp>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684F6454-9365-38D6-38E7-0BDEB7EFA9A8}"/>
              </a:ext>
            </a:extLst>
          </p:cNvPr>
          <p:cNvPicPr>
            <a:picLocks noChangeAspect="1"/>
          </p:cNvPicPr>
          <p:nvPr/>
        </p:nvPicPr>
        <p:blipFill>
          <a:blip r:embed="rId3"/>
          <a:stretch>
            <a:fillRect/>
          </a:stretch>
        </p:blipFill>
        <p:spPr>
          <a:xfrm>
            <a:off x="255443" y="1396588"/>
            <a:ext cx="11204408" cy="5160818"/>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Creación de tablas en ORACLE</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910576EA-EA5C-DAE9-8C62-421E8F7923E5}"/>
              </a:ext>
            </a:extLst>
          </p:cNvPr>
          <p:cNvPicPr>
            <a:picLocks noChangeAspect="1"/>
          </p:cNvPicPr>
          <p:nvPr/>
        </p:nvPicPr>
        <p:blipFill>
          <a:blip r:embed="rId3"/>
          <a:stretch>
            <a:fillRect/>
          </a:stretch>
        </p:blipFill>
        <p:spPr>
          <a:xfrm>
            <a:off x="293774" y="1818384"/>
            <a:ext cx="4972744" cy="4477375"/>
          </a:xfrm>
          <a:prstGeom prst="rect">
            <a:avLst/>
          </a:prstGeom>
          <a:ln w="38100">
            <a:solidFill>
              <a:schemeClr val="tx1"/>
            </a:solidFill>
          </a:ln>
        </p:spPr>
      </p:pic>
      <p:pic>
        <p:nvPicPr>
          <p:cNvPr id="11" name="Imagen 10">
            <a:extLst>
              <a:ext uri="{FF2B5EF4-FFF2-40B4-BE49-F238E27FC236}">
                <a16:creationId xmlns:a16="http://schemas.microsoft.com/office/drawing/2014/main" id="{5D9CD2FF-61C5-26B4-835E-BEFB1193E7E1}"/>
              </a:ext>
            </a:extLst>
          </p:cNvPr>
          <p:cNvPicPr>
            <a:picLocks noChangeAspect="1"/>
          </p:cNvPicPr>
          <p:nvPr/>
        </p:nvPicPr>
        <p:blipFill>
          <a:blip r:embed="rId4"/>
          <a:stretch>
            <a:fillRect/>
          </a:stretch>
        </p:blipFill>
        <p:spPr>
          <a:xfrm>
            <a:off x="7259603" y="1523113"/>
            <a:ext cx="4109955" cy="5067915"/>
          </a:xfrm>
          <a:prstGeom prst="rect">
            <a:avLst/>
          </a:prstGeom>
          <a:ln w="38100">
            <a:solidFill>
              <a:schemeClr val="tx1"/>
            </a:solidFill>
          </a:ln>
        </p:spPr>
      </p:pic>
    </p:spTree>
    <p:extLst>
      <p:ext uri="{BB962C8B-B14F-4D97-AF65-F5344CB8AC3E}">
        <p14:creationId xmlns:p14="http://schemas.microsoft.com/office/powerpoint/2010/main" val="91836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Creación de tablas en ORACLE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A07FE739-0DE3-BF3A-4414-BE7EA0FC407D}"/>
              </a:ext>
            </a:extLst>
          </p:cNvPr>
          <p:cNvPicPr>
            <a:picLocks noChangeAspect="1"/>
          </p:cNvPicPr>
          <p:nvPr/>
        </p:nvPicPr>
        <p:blipFill>
          <a:blip r:embed="rId4"/>
          <a:stretch>
            <a:fillRect/>
          </a:stretch>
        </p:blipFill>
        <p:spPr>
          <a:xfrm>
            <a:off x="202403" y="1578260"/>
            <a:ext cx="4027852" cy="5169199"/>
          </a:xfrm>
          <a:prstGeom prst="rect">
            <a:avLst/>
          </a:prstGeom>
          <a:ln w="38100">
            <a:solidFill>
              <a:schemeClr val="tx1"/>
            </a:solidFill>
          </a:ln>
        </p:spPr>
      </p:pic>
      <p:pic>
        <p:nvPicPr>
          <p:cNvPr id="7" name="Imagen 6">
            <a:extLst>
              <a:ext uri="{FF2B5EF4-FFF2-40B4-BE49-F238E27FC236}">
                <a16:creationId xmlns:a16="http://schemas.microsoft.com/office/drawing/2014/main" id="{22B4ED8B-6388-E844-D722-58A75C3309A8}"/>
              </a:ext>
            </a:extLst>
          </p:cNvPr>
          <p:cNvPicPr>
            <a:picLocks noChangeAspect="1"/>
          </p:cNvPicPr>
          <p:nvPr/>
        </p:nvPicPr>
        <p:blipFill>
          <a:blip r:embed="rId5"/>
          <a:stretch>
            <a:fillRect/>
          </a:stretch>
        </p:blipFill>
        <p:spPr>
          <a:xfrm>
            <a:off x="7225307" y="1537321"/>
            <a:ext cx="3922983" cy="5251076"/>
          </a:xfrm>
          <a:prstGeom prst="rect">
            <a:avLst/>
          </a:prstGeom>
          <a:ln w="38100">
            <a:solidFill>
              <a:schemeClr val="tx1"/>
            </a:solidFill>
          </a:ln>
        </p:spPr>
      </p:pic>
    </p:spTree>
    <p:extLst>
      <p:ext uri="{BB962C8B-B14F-4D97-AF65-F5344CB8AC3E}">
        <p14:creationId xmlns:p14="http://schemas.microsoft.com/office/powerpoint/2010/main" val="107843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0" y="643467"/>
            <a:ext cx="12192000" cy="744836"/>
          </a:xfrm>
          <a:solidFill>
            <a:schemeClr val="tx1"/>
          </a:solidFill>
        </p:spPr>
        <p:txBody>
          <a:bodyPr>
            <a:normAutofit/>
          </a:bodyPr>
          <a:lstStyle/>
          <a:p>
            <a:pPr algn="ctr"/>
            <a:r>
              <a:rPr lang="es-ES" sz="3200" dirty="0">
                <a:solidFill>
                  <a:schemeClr val="bg1"/>
                </a:solidFill>
                <a:ea typeface="+mj-lt"/>
                <a:cs typeface="+mj-lt"/>
              </a:rPr>
              <a:t>Creación de tablas en ORACLE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4E666DA1-26C7-E322-73DF-57CA20634736}"/>
              </a:ext>
            </a:extLst>
          </p:cNvPr>
          <p:cNvPicPr>
            <a:picLocks noChangeAspect="1"/>
          </p:cNvPicPr>
          <p:nvPr/>
        </p:nvPicPr>
        <p:blipFill>
          <a:blip r:embed="rId4"/>
          <a:stretch>
            <a:fillRect/>
          </a:stretch>
        </p:blipFill>
        <p:spPr>
          <a:xfrm>
            <a:off x="2148542" y="2012916"/>
            <a:ext cx="7266843" cy="3293214"/>
          </a:xfrm>
          <a:prstGeom prst="rect">
            <a:avLst/>
          </a:prstGeom>
          <a:ln w="38100">
            <a:solidFill>
              <a:schemeClr val="tx1"/>
            </a:solidFill>
          </a:ln>
        </p:spPr>
      </p:pic>
    </p:spTree>
    <p:extLst>
      <p:ext uri="{BB962C8B-B14F-4D97-AF65-F5344CB8AC3E}">
        <p14:creationId xmlns:p14="http://schemas.microsoft.com/office/powerpoint/2010/main" val="329897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56010DCC-F0BB-8791-E1EC-7336ECE26D9E}"/>
              </a:ext>
            </a:extLst>
          </p:cNvPr>
          <p:cNvPicPr>
            <a:picLocks noChangeAspect="1"/>
          </p:cNvPicPr>
          <p:nvPr/>
        </p:nvPicPr>
        <p:blipFill>
          <a:blip r:embed="rId3"/>
          <a:stretch>
            <a:fillRect/>
          </a:stretch>
        </p:blipFill>
        <p:spPr>
          <a:xfrm>
            <a:off x="1186873" y="1530132"/>
            <a:ext cx="9818254" cy="5177566"/>
          </a:xfrm>
          <a:prstGeom prst="rect">
            <a:avLst/>
          </a:prstGeom>
          <a:ln w="38100">
            <a:solidFill>
              <a:schemeClr val="tx1"/>
            </a:solidFill>
          </a:ln>
        </p:spPr>
      </p:pic>
    </p:spTree>
    <p:extLst>
      <p:ext uri="{BB962C8B-B14F-4D97-AF65-F5344CB8AC3E}">
        <p14:creationId xmlns:p14="http://schemas.microsoft.com/office/powerpoint/2010/main" val="21463322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924</Words>
  <Application>Microsoft Office PowerPoint</Application>
  <PresentationFormat>Panorámica</PresentationFormat>
  <Paragraphs>83</Paragraphs>
  <Slides>18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Aharoni</vt:lpstr>
      <vt:lpstr>Arial</vt:lpstr>
      <vt:lpstr>Book Antiqua</vt:lpstr>
      <vt:lpstr>Calibri</vt:lpstr>
      <vt:lpstr>Calibri Light</vt:lpstr>
      <vt:lpstr>Cooper Black</vt:lpstr>
      <vt:lpstr>Symbol</vt:lpstr>
      <vt:lpstr>Tema de Office</vt:lpstr>
      <vt:lpstr>Presentación de PowerPoint</vt:lpstr>
      <vt:lpstr>Índice</vt:lpstr>
      <vt:lpstr>UNIVERSO DEL DISCURSO</vt:lpstr>
      <vt:lpstr>CONSULTAS</vt:lpstr>
      <vt:lpstr>MODELO LOGICO</vt:lpstr>
      <vt:lpstr>Creación de tablas en ORACLE</vt:lpstr>
      <vt:lpstr>Creación de tablas en ORACLE</vt:lpstr>
      <vt:lpstr>Creación de tablas en ORACLE</vt:lpstr>
      <vt:lpstr>INGRESO DE DATOS</vt:lpstr>
      <vt:lpstr>INGRESO DE DATOS</vt:lpstr>
      <vt:lpstr>INGRESO DE DATOS</vt:lpstr>
      <vt:lpstr>INGRESO DE DATOS</vt:lpstr>
      <vt:lpstr>CONSULTA 1</vt:lpstr>
      <vt:lpstr>CONSULTA 2</vt:lpstr>
      <vt:lpstr>CONSULTA 3</vt:lpstr>
      <vt:lpstr>CONSULTA 4</vt:lpstr>
      <vt:lpstr>ENLACE A GITHUB</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ALVARADO CASTRO LENNY BRYAN</cp:lastModifiedBy>
  <cp:revision>216</cp:revision>
  <dcterms:created xsi:type="dcterms:W3CDTF">2012-07-30T22:48:03Z</dcterms:created>
  <dcterms:modified xsi:type="dcterms:W3CDTF">2022-06-08T02:24:50Z</dcterms:modified>
</cp:coreProperties>
</file>