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75" r:id="rId5"/>
    <p:sldId id="276" r:id="rId6"/>
    <p:sldId id="291" r:id="rId7"/>
    <p:sldId id="278" r:id="rId8"/>
    <p:sldId id="292" r:id="rId9"/>
    <p:sldId id="293" r:id="rId10"/>
    <p:sldId id="294" r:id="rId11"/>
    <p:sldId id="29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93E828-F6BC-4431-9D75-00CCF8DEF76C}">
          <p14:sldIdLst>
            <p14:sldId id="256"/>
            <p14:sldId id="257"/>
            <p14:sldId id="259"/>
            <p14:sldId id="275"/>
            <p14:sldId id="276"/>
            <p14:sldId id="291"/>
          </p14:sldIdLst>
        </p14:section>
        <p14:section name="Untitled Section" id="{8AF24605-D613-4B70-A611-427CADDD9CA4}">
          <p14:sldIdLst>
            <p14:sldId id="278"/>
            <p14:sldId id="292"/>
            <p14:sldId id="293"/>
            <p14:sldId id="294"/>
            <p14:sldId id="29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. .." initials=".." lastIdx="8" clrIdx="0">
    <p:extLst>
      <p:ext uri="{19B8F6BF-5375-455C-9EA6-DF929625EA0E}">
        <p15:presenceInfo xmlns:p15="http://schemas.microsoft.com/office/powerpoint/2012/main" userId="14bf14c2292e72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74"/>
    <a:srgbClr val="07305D"/>
    <a:srgbClr val="E1A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3"/>
    <p:restoredTop sz="94694"/>
  </p:normalViewPr>
  <p:slideViewPr>
    <p:cSldViewPr snapToGrid="0" snapToObjects="1">
      <p:cViewPr>
        <p:scale>
          <a:sx n="94" d="100"/>
          <a:sy n="94" d="100"/>
        </p:scale>
        <p:origin x="10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505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2"/>
                <c:pt idx="0">
                  <c:v>Original </c:v>
                </c:pt>
                <c:pt idx="1">
                  <c:v>The best model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6.6900000000000001E-2</c:v>
                </c:pt>
                <c:pt idx="1">
                  <c:v>6.6430000000000003E-2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4D-1444-9F21-33D6F4C084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2"/>
                <c:pt idx="0">
                  <c:v>Original </c:v>
                </c:pt>
                <c:pt idx="1">
                  <c:v>The best model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4D-1444-9F21-33D6F4C084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2"/>
                <c:pt idx="0">
                  <c:v>Original </c:v>
                </c:pt>
                <c:pt idx="1">
                  <c:v>The best model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4D-1444-9F21-33D6F4C08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2160528"/>
        <c:axId val="1512110864"/>
      </c:lineChart>
      <c:catAx>
        <c:axId val="151216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110864"/>
        <c:crosses val="autoZero"/>
        <c:auto val="1"/>
        <c:lblAlgn val="ctr"/>
        <c:lblOffset val="100"/>
        <c:noMultiLvlLbl val="0"/>
      </c:catAx>
      <c:valAx>
        <c:axId val="151211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16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FEBD7-0C42-414F-AF51-1566F9DDE26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7A7A77-9ED1-4829-9048-CB29B1D061F2}">
      <dgm:prSet/>
      <dgm:spPr/>
      <dgm:t>
        <a:bodyPr/>
        <a:lstStyle/>
        <a:p>
          <a:r>
            <a:rPr lang="en-US" b="0"/>
            <a:t>The developed model predicted 93.38% correctly</a:t>
          </a:r>
          <a:endParaRPr lang="en-US"/>
        </a:p>
      </dgm:t>
    </dgm:pt>
    <dgm:pt modelId="{0F3859A6-D02F-42CB-8D5C-1FE1D5EF59C2}" type="parTrans" cxnId="{C982890B-EED4-4B21-BDB6-613758CA58BF}">
      <dgm:prSet/>
      <dgm:spPr/>
      <dgm:t>
        <a:bodyPr/>
        <a:lstStyle/>
        <a:p>
          <a:endParaRPr lang="en-US"/>
        </a:p>
      </dgm:t>
    </dgm:pt>
    <dgm:pt modelId="{68484C51-3728-470D-8CED-2B932E511281}" type="sibTrans" cxnId="{C982890B-EED4-4B21-BDB6-613758CA58BF}">
      <dgm:prSet/>
      <dgm:spPr/>
      <dgm:t>
        <a:bodyPr/>
        <a:lstStyle/>
        <a:p>
          <a:endParaRPr lang="en-US"/>
        </a:p>
      </dgm:t>
    </dgm:pt>
    <dgm:pt modelId="{6BCDAFBF-F3B0-409C-93E1-E20F9FE55E62}">
      <dgm:prSet/>
      <dgm:spPr/>
      <dgm:t>
        <a:bodyPr/>
        <a:lstStyle/>
        <a:p>
          <a:r>
            <a:rPr lang="en-US" b="0"/>
            <a:t>This model is deemed reliable and promising </a:t>
          </a:r>
          <a:endParaRPr lang="en-US"/>
        </a:p>
      </dgm:t>
    </dgm:pt>
    <dgm:pt modelId="{419F58B7-ABE7-40F8-A2B3-733781C03731}" type="parTrans" cxnId="{F28C4B73-D7BF-44DF-BEDD-E798DB9B7518}">
      <dgm:prSet/>
      <dgm:spPr/>
      <dgm:t>
        <a:bodyPr/>
        <a:lstStyle/>
        <a:p>
          <a:endParaRPr lang="en-US"/>
        </a:p>
      </dgm:t>
    </dgm:pt>
    <dgm:pt modelId="{5F381384-D4F8-4E8F-A93A-9E64FE295B53}" type="sibTrans" cxnId="{F28C4B73-D7BF-44DF-BEDD-E798DB9B7518}">
      <dgm:prSet/>
      <dgm:spPr/>
      <dgm:t>
        <a:bodyPr/>
        <a:lstStyle/>
        <a:p>
          <a:endParaRPr lang="en-US"/>
        </a:p>
      </dgm:t>
    </dgm:pt>
    <dgm:pt modelId="{72BAF379-FC41-42D7-9002-1DF0F9E3CE7E}">
      <dgm:prSet/>
      <dgm:spPr/>
      <dgm:t>
        <a:bodyPr/>
        <a:lstStyle/>
        <a:p>
          <a:r>
            <a:rPr lang="en-US" b="0"/>
            <a:t>More testing maybe necessary </a:t>
          </a:r>
          <a:endParaRPr lang="en-US"/>
        </a:p>
      </dgm:t>
    </dgm:pt>
    <dgm:pt modelId="{7FAB1D1C-8323-4F7B-8AA3-320760C7BA12}" type="parTrans" cxnId="{E043705D-AAE7-4489-8DF2-7E8A3A17A7FC}">
      <dgm:prSet/>
      <dgm:spPr/>
      <dgm:t>
        <a:bodyPr/>
        <a:lstStyle/>
        <a:p>
          <a:endParaRPr lang="en-US"/>
        </a:p>
      </dgm:t>
    </dgm:pt>
    <dgm:pt modelId="{B26DE48E-A4CE-40A5-A9CC-FE58B39488E5}" type="sibTrans" cxnId="{E043705D-AAE7-4489-8DF2-7E8A3A17A7FC}">
      <dgm:prSet/>
      <dgm:spPr/>
      <dgm:t>
        <a:bodyPr/>
        <a:lstStyle/>
        <a:p>
          <a:endParaRPr lang="en-US"/>
        </a:p>
      </dgm:t>
    </dgm:pt>
    <dgm:pt modelId="{457CB912-148A-D74F-A2E2-6B7751980F68}" type="pres">
      <dgm:prSet presAssocID="{5E9FEBD7-0C42-414F-AF51-1566F9DDE26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BEFBDE-895B-134D-9AD6-2C9618CA447E}" type="pres">
      <dgm:prSet presAssocID="{407A7A77-9ED1-4829-9048-CB29B1D061F2}" presName="root" presStyleCnt="0"/>
      <dgm:spPr/>
    </dgm:pt>
    <dgm:pt modelId="{5B62DC29-A5AA-B846-9303-6080C4D4B9B8}" type="pres">
      <dgm:prSet presAssocID="{407A7A77-9ED1-4829-9048-CB29B1D061F2}" presName="rootComposite" presStyleCnt="0"/>
      <dgm:spPr/>
    </dgm:pt>
    <dgm:pt modelId="{A5CD9E65-05C9-6446-A2B0-59DB9F18F5D4}" type="pres">
      <dgm:prSet presAssocID="{407A7A77-9ED1-4829-9048-CB29B1D061F2}" presName="rootText" presStyleLbl="node1" presStyleIdx="0" presStyleCnt="3"/>
      <dgm:spPr/>
    </dgm:pt>
    <dgm:pt modelId="{FD16B7BD-5E5F-794F-83C2-369014A3F78E}" type="pres">
      <dgm:prSet presAssocID="{407A7A77-9ED1-4829-9048-CB29B1D061F2}" presName="rootConnector" presStyleLbl="node1" presStyleIdx="0" presStyleCnt="3"/>
      <dgm:spPr/>
    </dgm:pt>
    <dgm:pt modelId="{4CD642F8-B9D1-4C4C-968E-BAE20E0CBFF0}" type="pres">
      <dgm:prSet presAssocID="{407A7A77-9ED1-4829-9048-CB29B1D061F2}" presName="childShape" presStyleCnt="0"/>
      <dgm:spPr/>
    </dgm:pt>
    <dgm:pt modelId="{FB6857CA-2F31-D047-810E-293505020EA1}" type="pres">
      <dgm:prSet presAssocID="{6BCDAFBF-F3B0-409C-93E1-E20F9FE55E62}" presName="root" presStyleCnt="0"/>
      <dgm:spPr/>
    </dgm:pt>
    <dgm:pt modelId="{D67D08CF-ABAB-3944-A545-3D04C7D0B8FC}" type="pres">
      <dgm:prSet presAssocID="{6BCDAFBF-F3B0-409C-93E1-E20F9FE55E62}" presName="rootComposite" presStyleCnt="0"/>
      <dgm:spPr/>
    </dgm:pt>
    <dgm:pt modelId="{0D9BA123-2A1A-284C-8866-EC427E3816CE}" type="pres">
      <dgm:prSet presAssocID="{6BCDAFBF-F3B0-409C-93E1-E20F9FE55E62}" presName="rootText" presStyleLbl="node1" presStyleIdx="1" presStyleCnt="3"/>
      <dgm:spPr/>
    </dgm:pt>
    <dgm:pt modelId="{1A8B983D-D783-6B46-AEC7-6B357DB4F6AF}" type="pres">
      <dgm:prSet presAssocID="{6BCDAFBF-F3B0-409C-93E1-E20F9FE55E62}" presName="rootConnector" presStyleLbl="node1" presStyleIdx="1" presStyleCnt="3"/>
      <dgm:spPr/>
    </dgm:pt>
    <dgm:pt modelId="{E0E7E2A9-4EE2-C540-8D2E-456817AC339C}" type="pres">
      <dgm:prSet presAssocID="{6BCDAFBF-F3B0-409C-93E1-E20F9FE55E62}" presName="childShape" presStyleCnt="0"/>
      <dgm:spPr/>
    </dgm:pt>
    <dgm:pt modelId="{A78DFABB-9CA0-4640-978D-328F89332E65}" type="pres">
      <dgm:prSet presAssocID="{72BAF379-FC41-42D7-9002-1DF0F9E3CE7E}" presName="root" presStyleCnt="0"/>
      <dgm:spPr/>
    </dgm:pt>
    <dgm:pt modelId="{A345BA0D-8B07-C345-A44F-19A24E348D98}" type="pres">
      <dgm:prSet presAssocID="{72BAF379-FC41-42D7-9002-1DF0F9E3CE7E}" presName="rootComposite" presStyleCnt="0"/>
      <dgm:spPr/>
    </dgm:pt>
    <dgm:pt modelId="{655C1B11-2A90-6348-8482-57C7BD354A6C}" type="pres">
      <dgm:prSet presAssocID="{72BAF379-FC41-42D7-9002-1DF0F9E3CE7E}" presName="rootText" presStyleLbl="node1" presStyleIdx="2" presStyleCnt="3"/>
      <dgm:spPr/>
    </dgm:pt>
    <dgm:pt modelId="{ECB9EC0C-1303-2F43-8C18-62FD9587E106}" type="pres">
      <dgm:prSet presAssocID="{72BAF379-FC41-42D7-9002-1DF0F9E3CE7E}" presName="rootConnector" presStyleLbl="node1" presStyleIdx="2" presStyleCnt="3"/>
      <dgm:spPr/>
    </dgm:pt>
    <dgm:pt modelId="{F0D4B2BF-89E9-3149-90E5-4A2E73F7F14D}" type="pres">
      <dgm:prSet presAssocID="{72BAF379-FC41-42D7-9002-1DF0F9E3CE7E}" presName="childShape" presStyleCnt="0"/>
      <dgm:spPr/>
    </dgm:pt>
  </dgm:ptLst>
  <dgm:cxnLst>
    <dgm:cxn modelId="{C982890B-EED4-4B21-BDB6-613758CA58BF}" srcId="{5E9FEBD7-0C42-414F-AF51-1566F9DDE267}" destId="{407A7A77-9ED1-4829-9048-CB29B1D061F2}" srcOrd="0" destOrd="0" parTransId="{0F3859A6-D02F-42CB-8D5C-1FE1D5EF59C2}" sibTransId="{68484C51-3728-470D-8CED-2B932E511281}"/>
    <dgm:cxn modelId="{F07B0322-3193-F344-873F-9445890324F6}" type="presOf" srcId="{6BCDAFBF-F3B0-409C-93E1-E20F9FE55E62}" destId="{0D9BA123-2A1A-284C-8866-EC427E3816CE}" srcOrd="0" destOrd="0" presId="urn:microsoft.com/office/officeart/2005/8/layout/hierarchy3"/>
    <dgm:cxn modelId="{1ADFAB4F-D7A2-524D-A1FC-E57CC9C84FF2}" type="presOf" srcId="{72BAF379-FC41-42D7-9002-1DF0F9E3CE7E}" destId="{655C1B11-2A90-6348-8482-57C7BD354A6C}" srcOrd="0" destOrd="0" presId="urn:microsoft.com/office/officeart/2005/8/layout/hierarchy3"/>
    <dgm:cxn modelId="{E043705D-AAE7-4489-8DF2-7E8A3A17A7FC}" srcId="{5E9FEBD7-0C42-414F-AF51-1566F9DDE267}" destId="{72BAF379-FC41-42D7-9002-1DF0F9E3CE7E}" srcOrd="2" destOrd="0" parTransId="{7FAB1D1C-8323-4F7B-8AA3-320760C7BA12}" sibTransId="{B26DE48E-A4CE-40A5-A9CC-FE58B39488E5}"/>
    <dgm:cxn modelId="{F28C4B73-D7BF-44DF-BEDD-E798DB9B7518}" srcId="{5E9FEBD7-0C42-414F-AF51-1566F9DDE267}" destId="{6BCDAFBF-F3B0-409C-93E1-E20F9FE55E62}" srcOrd="1" destOrd="0" parTransId="{419F58B7-ABE7-40F8-A2B3-733781C03731}" sibTransId="{5F381384-D4F8-4E8F-A93A-9E64FE295B53}"/>
    <dgm:cxn modelId="{7739B47E-2D19-EC4E-8D72-F95293E5978E}" type="presOf" srcId="{5E9FEBD7-0C42-414F-AF51-1566F9DDE267}" destId="{457CB912-148A-D74F-A2E2-6B7751980F68}" srcOrd="0" destOrd="0" presId="urn:microsoft.com/office/officeart/2005/8/layout/hierarchy3"/>
    <dgm:cxn modelId="{5D95A2A5-B848-3045-A217-3130B36CFD58}" type="presOf" srcId="{407A7A77-9ED1-4829-9048-CB29B1D061F2}" destId="{FD16B7BD-5E5F-794F-83C2-369014A3F78E}" srcOrd="1" destOrd="0" presId="urn:microsoft.com/office/officeart/2005/8/layout/hierarchy3"/>
    <dgm:cxn modelId="{D703D5A9-CDAB-9745-AC98-E67748B7B253}" type="presOf" srcId="{407A7A77-9ED1-4829-9048-CB29B1D061F2}" destId="{A5CD9E65-05C9-6446-A2B0-59DB9F18F5D4}" srcOrd="0" destOrd="0" presId="urn:microsoft.com/office/officeart/2005/8/layout/hierarchy3"/>
    <dgm:cxn modelId="{434AA0BA-92BC-BD48-8DDC-EEBB26F4120F}" type="presOf" srcId="{72BAF379-FC41-42D7-9002-1DF0F9E3CE7E}" destId="{ECB9EC0C-1303-2F43-8C18-62FD9587E106}" srcOrd="1" destOrd="0" presId="urn:microsoft.com/office/officeart/2005/8/layout/hierarchy3"/>
    <dgm:cxn modelId="{0F65EBF9-6AF1-E045-AEE4-1DCAC714BF05}" type="presOf" srcId="{6BCDAFBF-F3B0-409C-93E1-E20F9FE55E62}" destId="{1A8B983D-D783-6B46-AEC7-6B357DB4F6AF}" srcOrd="1" destOrd="0" presId="urn:microsoft.com/office/officeart/2005/8/layout/hierarchy3"/>
    <dgm:cxn modelId="{48500AF4-9AD2-9448-8EA7-AD7404A962AF}" type="presParOf" srcId="{457CB912-148A-D74F-A2E2-6B7751980F68}" destId="{5BBEFBDE-895B-134D-9AD6-2C9618CA447E}" srcOrd="0" destOrd="0" presId="urn:microsoft.com/office/officeart/2005/8/layout/hierarchy3"/>
    <dgm:cxn modelId="{89D75321-4B7C-C246-8B19-6C36A2F2F2B7}" type="presParOf" srcId="{5BBEFBDE-895B-134D-9AD6-2C9618CA447E}" destId="{5B62DC29-A5AA-B846-9303-6080C4D4B9B8}" srcOrd="0" destOrd="0" presId="urn:microsoft.com/office/officeart/2005/8/layout/hierarchy3"/>
    <dgm:cxn modelId="{454C00E6-E1BC-2D43-93BF-465F25F8D985}" type="presParOf" srcId="{5B62DC29-A5AA-B846-9303-6080C4D4B9B8}" destId="{A5CD9E65-05C9-6446-A2B0-59DB9F18F5D4}" srcOrd="0" destOrd="0" presId="urn:microsoft.com/office/officeart/2005/8/layout/hierarchy3"/>
    <dgm:cxn modelId="{2DFBF998-DBB4-A044-9789-E635BDBEBC82}" type="presParOf" srcId="{5B62DC29-A5AA-B846-9303-6080C4D4B9B8}" destId="{FD16B7BD-5E5F-794F-83C2-369014A3F78E}" srcOrd="1" destOrd="0" presId="urn:microsoft.com/office/officeart/2005/8/layout/hierarchy3"/>
    <dgm:cxn modelId="{F2DFD65A-9AA2-3747-821F-773ABFEF24B9}" type="presParOf" srcId="{5BBEFBDE-895B-134D-9AD6-2C9618CA447E}" destId="{4CD642F8-B9D1-4C4C-968E-BAE20E0CBFF0}" srcOrd="1" destOrd="0" presId="urn:microsoft.com/office/officeart/2005/8/layout/hierarchy3"/>
    <dgm:cxn modelId="{493B585D-07C5-2147-8D4E-0D03C034D1AF}" type="presParOf" srcId="{457CB912-148A-D74F-A2E2-6B7751980F68}" destId="{FB6857CA-2F31-D047-810E-293505020EA1}" srcOrd="1" destOrd="0" presId="urn:microsoft.com/office/officeart/2005/8/layout/hierarchy3"/>
    <dgm:cxn modelId="{B814A80D-7374-5846-A831-E69131CFEE96}" type="presParOf" srcId="{FB6857CA-2F31-D047-810E-293505020EA1}" destId="{D67D08CF-ABAB-3944-A545-3D04C7D0B8FC}" srcOrd="0" destOrd="0" presId="urn:microsoft.com/office/officeart/2005/8/layout/hierarchy3"/>
    <dgm:cxn modelId="{9ED65689-AE8C-104D-A98E-79227660163F}" type="presParOf" srcId="{D67D08CF-ABAB-3944-A545-3D04C7D0B8FC}" destId="{0D9BA123-2A1A-284C-8866-EC427E3816CE}" srcOrd="0" destOrd="0" presId="urn:microsoft.com/office/officeart/2005/8/layout/hierarchy3"/>
    <dgm:cxn modelId="{CE311A29-E894-034F-9121-C80A0DD17CBF}" type="presParOf" srcId="{D67D08CF-ABAB-3944-A545-3D04C7D0B8FC}" destId="{1A8B983D-D783-6B46-AEC7-6B357DB4F6AF}" srcOrd="1" destOrd="0" presId="urn:microsoft.com/office/officeart/2005/8/layout/hierarchy3"/>
    <dgm:cxn modelId="{0DEEBD30-E283-5E4B-A790-9CB6E975BC23}" type="presParOf" srcId="{FB6857CA-2F31-D047-810E-293505020EA1}" destId="{E0E7E2A9-4EE2-C540-8D2E-456817AC339C}" srcOrd="1" destOrd="0" presId="urn:microsoft.com/office/officeart/2005/8/layout/hierarchy3"/>
    <dgm:cxn modelId="{BE2290B5-3619-7945-B184-292FD0332901}" type="presParOf" srcId="{457CB912-148A-D74F-A2E2-6B7751980F68}" destId="{A78DFABB-9CA0-4640-978D-328F89332E65}" srcOrd="2" destOrd="0" presId="urn:microsoft.com/office/officeart/2005/8/layout/hierarchy3"/>
    <dgm:cxn modelId="{B153DFAF-9DDF-5344-9DB4-04D0CBA89EAD}" type="presParOf" srcId="{A78DFABB-9CA0-4640-978D-328F89332E65}" destId="{A345BA0D-8B07-C345-A44F-19A24E348D98}" srcOrd="0" destOrd="0" presId="urn:microsoft.com/office/officeart/2005/8/layout/hierarchy3"/>
    <dgm:cxn modelId="{BDC86AC5-1499-2746-A334-201AE5F7F0D2}" type="presParOf" srcId="{A345BA0D-8B07-C345-A44F-19A24E348D98}" destId="{655C1B11-2A90-6348-8482-57C7BD354A6C}" srcOrd="0" destOrd="0" presId="urn:microsoft.com/office/officeart/2005/8/layout/hierarchy3"/>
    <dgm:cxn modelId="{F996F96D-AB46-9F48-B326-E438762B1405}" type="presParOf" srcId="{A345BA0D-8B07-C345-A44F-19A24E348D98}" destId="{ECB9EC0C-1303-2F43-8C18-62FD9587E106}" srcOrd="1" destOrd="0" presId="urn:microsoft.com/office/officeart/2005/8/layout/hierarchy3"/>
    <dgm:cxn modelId="{CEA822C2-AF2A-1344-B068-21F655345D7F}" type="presParOf" srcId="{A78DFABB-9CA0-4640-978D-328F89332E65}" destId="{F0D4B2BF-89E9-3149-90E5-4A2E73F7F14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C2375-A8CA-490F-99D5-E5AE40B4DB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271C6E-10BE-4B02-AD57-84C30466F492}">
      <dgm:prSet/>
      <dgm:spPr/>
      <dgm:t>
        <a:bodyPr/>
        <a:lstStyle/>
        <a:p>
          <a:r>
            <a:rPr lang="en-US" b="0"/>
            <a:t>the two methods used on the dataset could be of major help in aiding the decision of the need for biopsy for a breast cancer patient </a:t>
          </a:r>
          <a:endParaRPr lang="en-US"/>
        </a:p>
      </dgm:t>
    </dgm:pt>
    <dgm:pt modelId="{E2B17433-E74B-4EE3-A54A-2FE3FCA3A1EF}" type="parTrans" cxnId="{6D05C224-31A3-4DA6-B4E6-7D1DD01D62A5}">
      <dgm:prSet/>
      <dgm:spPr/>
      <dgm:t>
        <a:bodyPr/>
        <a:lstStyle/>
        <a:p>
          <a:endParaRPr lang="en-US"/>
        </a:p>
      </dgm:t>
    </dgm:pt>
    <dgm:pt modelId="{CA4FD9D5-C1EB-431D-9E31-06AFFD7D7D43}" type="sibTrans" cxnId="{6D05C224-31A3-4DA6-B4E6-7D1DD01D62A5}">
      <dgm:prSet/>
      <dgm:spPr/>
      <dgm:t>
        <a:bodyPr/>
        <a:lstStyle/>
        <a:p>
          <a:endParaRPr lang="en-US"/>
        </a:p>
      </dgm:t>
    </dgm:pt>
    <dgm:pt modelId="{749DB4EF-E666-4461-86B9-C34BFD93F12F}">
      <dgm:prSet/>
      <dgm:spPr/>
      <dgm:t>
        <a:bodyPr/>
        <a:lstStyle/>
        <a:p>
          <a:r>
            <a:rPr lang="en-US" b="0"/>
            <a:t>More caution is necessary given the sever outcome a false negative could cause</a:t>
          </a:r>
          <a:endParaRPr lang="en-US"/>
        </a:p>
      </dgm:t>
    </dgm:pt>
    <dgm:pt modelId="{2BCA4009-8EDA-448C-8EF2-930E7EF3FBA8}" type="parTrans" cxnId="{8F25AE22-FD43-4881-A196-40B1AD39B3FA}">
      <dgm:prSet/>
      <dgm:spPr/>
      <dgm:t>
        <a:bodyPr/>
        <a:lstStyle/>
        <a:p>
          <a:endParaRPr lang="en-US"/>
        </a:p>
      </dgm:t>
    </dgm:pt>
    <dgm:pt modelId="{AC20EBE6-82A4-4AA1-9810-25B2F87D6B10}" type="sibTrans" cxnId="{8F25AE22-FD43-4881-A196-40B1AD39B3FA}">
      <dgm:prSet/>
      <dgm:spPr/>
      <dgm:t>
        <a:bodyPr/>
        <a:lstStyle/>
        <a:p>
          <a:endParaRPr lang="en-US"/>
        </a:p>
      </dgm:t>
    </dgm:pt>
    <dgm:pt modelId="{D2723AE2-FF90-4EB0-9B16-B4274AEA3BB9}">
      <dgm:prSet/>
      <dgm:spPr/>
      <dgm:t>
        <a:bodyPr/>
        <a:lstStyle/>
        <a:p>
          <a:r>
            <a:rPr lang="en-US" b="0"/>
            <a:t>Nonetheless both methods should be used and improved by the most breakthrough technology to reach their full potential eventually </a:t>
          </a:r>
          <a:endParaRPr lang="en-US"/>
        </a:p>
      </dgm:t>
    </dgm:pt>
    <dgm:pt modelId="{203F34F1-E6E9-4C09-B4B3-B52A92EAC5A6}" type="parTrans" cxnId="{00BD90FE-F306-463A-8096-F5CC0B261AB5}">
      <dgm:prSet/>
      <dgm:spPr/>
      <dgm:t>
        <a:bodyPr/>
        <a:lstStyle/>
        <a:p>
          <a:endParaRPr lang="en-US"/>
        </a:p>
      </dgm:t>
    </dgm:pt>
    <dgm:pt modelId="{32538F68-2672-45ED-9317-51E1D807377C}" type="sibTrans" cxnId="{00BD90FE-F306-463A-8096-F5CC0B261AB5}">
      <dgm:prSet/>
      <dgm:spPr/>
      <dgm:t>
        <a:bodyPr/>
        <a:lstStyle/>
        <a:p>
          <a:endParaRPr lang="en-US"/>
        </a:p>
      </dgm:t>
    </dgm:pt>
    <dgm:pt modelId="{FDE4B023-538B-E447-B19A-F93AF43EC59D}" type="pres">
      <dgm:prSet presAssocID="{A82C2375-A8CA-490F-99D5-E5AE40B4DB2A}" presName="linear" presStyleCnt="0">
        <dgm:presLayoutVars>
          <dgm:animLvl val="lvl"/>
          <dgm:resizeHandles val="exact"/>
        </dgm:presLayoutVars>
      </dgm:prSet>
      <dgm:spPr/>
    </dgm:pt>
    <dgm:pt modelId="{08103A5C-3B0F-CC4A-8E34-820F0220968A}" type="pres">
      <dgm:prSet presAssocID="{C5271C6E-10BE-4B02-AD57-84C30466F4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C4784BB-F8A0-9345-AB98-2E3F065B3748}" type="pres">
      <dgm:prSet presAssocID="{CA4FD9D5-C1EB-431D-9E31-06AFFD7D7D43}" presName="spacer" presStyleCnt="0"/>
      <dgm:spPr/>
    </dgm:pt>
    <dgm:pt modelId="{13800DC6-DC8E-174E-B5C4-BD8A578F0FA8}" type="pres">
      <dgm:prSet presAssocID="{749DB4EF-E666-4461-86B9-C34BFD93F1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B173A14-B5AC-9347-886E-9E5EF67CB895}" type="pres">
      <dgm:prSet presAssocID="{AC20EBE6-82A4-4AA1-9810-25B2F87D6B10}" presName="spacer" presStyleCnt="0"/>
      <dgm:spPr/>
    </dgm:pt>
    <dgm:pt modelId="{10223725-F7F7-7444-A9EE-76FFF74D8F43}" type="pres">
      <dgm:prSet presAssocID="{D2723AE2-FF90-4EB0-9B16-B4274AEA3B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F25AE22-FD43-4881-A196-40B1AD39B3FA}" srcId="{A82C2375-A8CA-490F-99D5-E5AE40B4DB2A}" destId="{749DB4EF-E666-4461-86B9-C34BFD93F12F}" srcOrd="1" destOrd="0" parTransId="{2BCA4009-8EDA-448C-8EF2-930E7EF3FBA8}" sibTransId="{AC20EBE6-82A4-4AA1-9810-25B2F87D6B10}"/>
    <dgm:cxn modelId="{6D05C224-31A3-4DA6-B4E6-7D1DD01D62A5}" srcId="{A82C2375-A8CA-490F-99D5-E5AE40B4DB2A}" destId="{C5271C6E-10BE-4B02-AD57-84C30466F492}" srcOrd="0" destOrd="0" parTransId="{E2B17433-E74B-4EE3-A54A-2FE3FCA3A1EF}" sibTransId="{CA4FD9D5-C1EB-431D-9E31-06AFFD7D7D43}"/>
    <dgm:cxn modelId="{A7DEFE3C-3985-BF41-B26B-8AA03A21AAC6}" type="presOf" srcId="{A82C2375-A8CA-490F-99D5-E5AE40B4DB2A}" destId="{FDE4B023-538B-E447-B19A-F93AF43EC59D}" srcOrd="0" destOrd="0" presId="urn:microsoft.com/office/officeart/2005/8/layout/vList2"/>
    <dgm:cxn modelId="{78D63FE9-6F3A-F54A-91F3-70BAB3D1B5A6}" type="presOf" srcId="{749DB4EF-E666-4461-86B9-C34BFD93F12F}" destId="{13800DC6-DC8E-174E-B5C4-BD8A578F0FA8}" srcOrd="0" destOrd="0" presId="urn:microsoft.com/office/officeart/2005/8/layout/vList2"/>
    <dgm:cxn modelId="{A44274F6-64F0-9745-8D8F-334AF7474105}" type="presOf" srcId="{D2723AE2-FF90-4EB0-9B16-B4274AEA3BB9}" destId="{10223725-F7F7-7444-A9EE-76FFF74D8F43}" srcOrd="0" destOrd="0" presId="urn:microsoft.com/office/officeart/2005/8/layout/vList2"/>
    <dgm:cxn modelId="{00BD90FE-F306-463A-8096-F5CC0B261AB5}" srcId="{A82C2375-A8CA-490F-99D5-E5AE40B4DB2A}" destId="{D2723AE2-FF90-4EB0-9B16-B4274AEA3BB9}" srcOrd="2" destOrd="0" parTransId="{203F34F1-E6E9-4C09-B4B3-B52A92EAC5A6}" sibTransId="{32538F68-2672-45ED-9317-51E1D807377C}"/>
    <dgm:cxn modelId="{F61A26FF-4DCE-5E47-A2DA-A78129C26049}" type="presOf" srcId="{C5271C6E-10BE-4B02-AD57-84C30466F492}" destId="{08103A5C-3B0F-CC4A-8E34-820F0220968A}" srcOrd="0" destOrd="0" presId="urn:microsoft.com/office/officeart/2005/8/layout/vList2"/>
    <dgm:cxn modelId="{B8B0C403-9E56-0848-93C2-2BF4D9469A5C}" type="presParOf" srcId="{FDE4B023-538B-E447-B19A-F93AF43EC59D}" destId="{08103A5C-3B0F-CC4A-8E34-820F0220968A}" srcOrd="0" destOrd="0" presId="urn:microsoft.com/office/officeart/2005/8/layout/vList2"/>
    <dgm:cxn modelId="{1D179249-C6EF-F642-B55B-22CF291B2ADA}" type="presParOf" srcId="{FDE4B023-538B-E447-B19A-F93AF43EC59D}" destId="{1C4784BB-F8A0-9345-AB98-2E3F065B3748}" srcOrd="1" destOrd="0" presId="urn:microsoft.com/office/officeart/2005/8/layout/vList2"/>
    <dgm:cxn modelId="{F1F8624C-31A4-C440-9295-B2046BD85BAF}" type="presParOf" srcId="{FDE4B023-538B-E447-B19A-F93AF43EC59D}" destId="{13800DC6-DC8E-174E-B5C4-BD8A578F0FA8}" srcOrd="2" destOrd="0" presId="urn:microsoft.com/office/officeart/2005/8/layout/vList2"/>
    <dgm:cxn modelId="{9BF73B99-9773-F54C-B772-EABB88324763}" type="presParOf" srcId="{FDE4B023-538B-E447-B19A-F93AF43EC59D}" destId="{DB173A14-B5AC-9347-886E-9E5EF67CB895}" srcOrd="3" destOrd="0" presId="urn:microsoft.com/office/officeart/2005/8/layout/vList2"/>
    <dgm:cxn modelId="{68141F74-820E-C34D-8D51-092B80411ACE}" type="presParOf" srcId="{FDE4B023-538B-E447-B19A-F93AF43EC59D}" destId="{10223725-F7F7-7444-A9EE-76FFF74D8F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D9E65-05C9-6446-A2B0-59DB9F18F5D4}">
      <dsp:nvSpPr>
        <dsp:cNvPr id="0" name=""/>
        <dsp:cNvSpPr/>
      </dsp:nvSpPr>
      <dsp:spPr>
        <a:xfrm>
          <a:off x="1283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/>
            <a:t>The developed model predicted 93.38% correctly</a:t>
          </a:r>
          <a:endParaRPr lang="en-US" sz="3100" kern="1200"/>
        </a:p>
      </dsp:txBody>
      <dsp:txXfrm>
        <a:off x="45271" y="1468726"/>
        <a:ext cx="2915747" cy="1413885"/>
      </dsp:txXfrm>
    </dsp:sp>
    <dsp:sp modelId="{0D9BA123-2A1A-284C-8866-EC427E3816CE}">
      <dsp:nvSpPr>
        <dsp:cNvPr id="0" name=""/>
        <dsp:cNvSpPr/>
      </dsp:nvSpPr>
      <dsp:spPr>
        <a:xfrm>
          <a:off x="3755938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/>
            <a:t>This model is deemed reliable and promising </a:t>
          </a:r>
          <a:endParaRPr lang="en-US" sz="3100" kern="1200"/>
        </a:p>
      </dsp:txBody>
      <dsp:txXfrm>
        <a:off x="3799926" y="1468726"/>
        <a:ext cx="2915747" cy="1413885"/>
      </dsp:txXfrm>
    </dsp:sp>
    <dsp:sp modelId="{655C1B11-2A90-6348-8482-57C7BD354A6C}">
      <dsp:nvSpPr>
        <dsp:cNvPr id="0" name=""/>
        <dsp:cNvSpPr/>
      </dsp:nvSpPr>
      <dsp:spPr>
        <a:xfrm>
          <a:off x="7510592" y="1424738"/>
          <a:ext cx="3003723" cy="1501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/>
            <a:t>More testing maybe necessary </a:t>
          </a:r>
          <a:endParaRPr lang="en-US" sz="3100" kern="1200"/>
        </a:p>
      </dsp:txBody>
      <dsp:txXfrm>
        <a:off x="7554580" y="1468726"/>
        <a:ext cx="2915747" cy="14138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03A5C-3B0F-CC4A-8E34-820F0220968A}">
      <dsp:nvSpPr>
        <dsp:cNvPr id="0" name=""/>
        <dsp:cNvSpPr/>
      </dsp:nvSpPr>
      <dsp:spPr>
        <a:xfrm>
          <a:off x="0" y="424269"/>
          <a:ext cx="10515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/>
            <a:t>the two methods used on the dataset could be of major help in aiding the decision of the need for biopsy for a breast cancer patient </a:t>
          </a:r>
          <a:endParaRPr lang="en-US" sz="2800" kern="1200"/>
        </a:p>
      </dsp:txBody>
      <dsp:txXfrm>
        <a:off x="54373" y="478642"/>
        <a:ext cx="10406854" cy="1005094"/>
      </dsp:txXfrm>
    </dsp:sp>
    <dsp:sp modelId="{13800DC6-DC8E-174E-B5C4-BD8A578F0FA8}">
      <dsp:nvSpPr>
        <dsp:cNvPr id="0" name=""/>
        <dsp:cNvSpPr/>
      </dsp:nvSpPr>
      <dsp:spPr>
        <a:xfrm>
          <a:off x="0" y="1618749"/>
          <a:ext cx="10515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/>
            <a:t>More caution is necessary given the sever outcome a false negative could cause</a:t>
          </a:r>
          <a:endParaRPr lang="en-US" sz="2800" kern="1200"/>
        </a:p>
      </dsp:txBody>
      <dsp:txXfrm>
        <a:off x="54373" y="1673122"/>
        <a:ext cx="10406854" cy="1005094"/>
      </dsp:txXfrm>
    </dsp:sp>
    <dsp:sp modelId="{10223725-F7F7-7444-A9EE-76FFF74D8F43}">
      <dsp:nvSpPr>
        <dsp:cNvPr id="0" name=""/>
        <dsp:cNvSpPr/>
      </dsp:nvSpPr>
      <dsp:spPr>
        <a:xfrm>
          <a:off x="0" y="2813229"/>
          <a:ext cx="10515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/>
            <a:t>Nonetheless both methods should be used and improved by the most breakthrough technology to reach their full potential eventually </a:t>
          </a:r>
          <a:endParaRPr lang="en-US" sz="2800" kern="1200"/>
        </a:p>
      </dsp:txBody>
      <dsp:txXfrm>
        <a:off x="54373" y="2867602"/>
        <a:ext cx="10406854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B4C9A-8023-2D40-A6E6-BD016CB1E7D6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876C-D639-D148-8687-D84C95E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7BA9C-C13B-C941-82A5-2AA33B4473CE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CE1D9-36F2-B84D-A38F-999A8359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8EF00F-2500-1549-9CBC-C3AC3C43F401}"/>
              </a:ext>
            </a:extLst>
          </p:cNvPr>
          <p:cNvSpPr/>
          <p:nvPr userDrawn="1"/>
        </p:nvSpPr>
        <p:spPr>
          <a:xfrm>
            <a:off x="0" y="-1"/>
            <a:ext cx="12192000" cy="6904383"/>
          </a:xfrm>
          <a:prstGeom prst="rect">
            <a:avLst/>
          </a:prstGeom>
          <a:solidFill>
            <a:srgbClr val="0037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rawing, fence&#10;&#10;Description automatically generated">
            <a:extLst>
              <a:ext uri="{FF2B5EF4-FFF2-40B4-BE49-F238E27FC236}">
                <a16:creationId xmlns:a16="http://schemas.microsoft.com/office/drawing/2014/main" id="{8F14F7F6-74FD-344D-BF02-DAF1CC7B50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46382"/>
            <a:ext cx="675132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98F12C-3A2B-354A-8E2E-00D0DFABC3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01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8ACE2-A88A-B54F-9F78-A9FEA6D580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84642" y="2005401"/>
            <a:ext cx="2815533" cy="26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1F42-D6C2-D448-908B-FA63F4D279C8}" type="datetime1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1FA8-746E-F64F-A842-B7F40E0C10AF}" type="datetime1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C17C-D039-4942-8060-68BCA5CFF628}" type="datetime1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E3E6-DDCC-F047-8907-DA8BAA1B377D}" type="datetime1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623109-AA64-9541-A890-6158A0CC137D}"/>
              </a:ext>
            </a:extLst>
          </p:cNvPr>
          <p:cNvSpPr/>
          <p:nvPr userDrawn="1"/>
        </p:nvSpPr>
        <p:spPr>
          <a:xfrm>
            <a:off x="0" y="-1"/>
            <a:ext cx="12192000" cy="6904383"/>
          </a:xfrm>
          <a:prstGeom prst="rect">
            <a:avLst/>
          </a:prstGeom>
          <a:solidFill>
            <a:srgbClr val="0037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object, drawing, clock, light&#10;&#10;Description automatically generated">
            <a:extLst>
              <a:ext uri="{FF2B5EF4-FFF2-40B4-BE49-F238E27FC236}">
                <a16:creationId xmlns:a16="http://schemas.microsoft.com/office/drawing/2014/main" id="{705A32E2-D2B0-EE46-9403-0E1E5AAEBB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2319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8E7AEC-D72C-5A41-A3D8-B995AA76BB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0198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A9CEC32-8DA2-0D42-8A4B-84CAF89861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630625"/>
            <a:ext cx="9144000" cy="1088528"/>
          </a:xfrm>
        </p:spPr>
        <p:txBody>
          <a:bodyPr anchor="b"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606E2-ED00-7548-A5C0-B4490CE3DC4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84642" y="2005401"/>
            <a:ext cx="2815533" cy="262783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63DA18A-6B7A-CE45-BFF9-2A2150835B0C}" type="datetime1">
              <a:rPr lang="en-US" smtClean="0"/>
              <a:pPr/>
              <a:t>12/15/22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6FEFB-E274-8849-92EE-B35DD6E9A574}"/>
              </a:ext>
            </a:extLst>
          </p:cNvPr>
          <p:cNvSpPr txBox="1"/>
          <p:nvPr userDrawn="1"/>
        </p:nvSpPr>
        <p:spPr>
          <a:xfrm>
            <a:off x="149629" y="6244525"/>
            <a:ext cx="688571" cy="365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fld id="{479BDA1F-085D-3742-BB72-CE0249E0F669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E27D1F-2A68-4F40-B35E-94B3A9B8775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5658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2BA719-F369-6F40-8649-025F39D1E1A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025046" y="159161"/>
            <a:ext cx="837378" cy="7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2" r:id="rId4"/>
    <p:sldLayoutId id="2147483654" r:id="rId5"/>
    <p:sldLayoutId id="2147483655" r:id="rId6"/>
    <p:sldLayoutId id="2147483663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b="1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3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3.xml"/><Relationship Id="rId7" Type="http://schemas.openxmlformats.org/officeDocument/2006/relationships/diagramColors" Target="../diagrams/colors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7.pn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2" Type="http://schemas.microsoft.com/office/2007/relationships/media" Target="../media/media7.m4a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993">
        <p:fade/>
      </p:transition>
    </mc:Choice>
    <mc:Fallback xmlns="">
      <p:transition spd="med" advTm="10993">
        <p:fade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3889" x="2020888" y="63500"/>
          <p14:tracePt t="3896" x="2124075" y="125413"/>
          <p14:tracePt t="3902" x="2209800" y="161925"/>
          <p14:tracePt t="3910" x="2286000" y="211138"/>
          <p14:tracePt t="3917" x="2317750" y="223838"/>
          <p14:tracePt t="3924" x="2349500" y="250825"/>
          <p14:tracePt t="3930" x="2384425" y="292100"/>
          <p14:tracePt t="3937" x="2428875" y="381000"/>
          <p14:tracePt t="3944" x="2460625" y="501650"/>
          <p14:tracePt t="4244" x="2711450" y="425450"/>
          <p14:tracePt t="4253" x="3070225" y="344488"/>
          <p14:tracePt t="4256" x="3446463" y="295275"/>
          <p14:tracePt t="4264" x="3670300" y="282575"/>
          <p14:tracePt t="4270" x="3846513" y="282575"/>
          <p14:tracePt t="4277" x="4048125" y="292100"/>
          <p14:tracePt t="4284" x="4279900" y="331788"/>
          <p14:tracePt t="4291" x="4495800" y="371475"/>
          <p14:tracePt t="4299" x="4733925" y="430213"/>
          <p14:tracePt t="4305" x="4930775" y="479425"/>
          <p14:tracePt t="4312" x="5127625" y="546100"/>
          <p14:tracePt t="4319" x="5213350" y="587375"/>
          <p14:tracePt t="4327" x="5302250" y="622300"/>
          <p14:tracePt t="4333" x="5387975" y="663575"/>
          <p14:tracePt t="4339" x="5491163" y="712788"/>
          <p14:tracePt t="4347" x="5553075" y="752475"/>
          <p14:tracePt t="4354" x="5584825" y="774700"/>
          <p14:tracePt t="4360" x="5621338" y="815975"/>
          <p14:tracePt t="4367" x="5651500" y="860425"/>
          <p14:tracePt t="4832" x="5983288" y="663575"/>
          <p14:tracePt t="4838" x="6346825" y="439738"/>
          <p14:tracePt t="4845" x="6750050" y="228600"/>
          <p14:tracePt t="4852" x="7077075" y="80963"/>
          <p14:tracePt t="8190" x="12103100" y="363538"/>
          <p14:tracePt t="8198" x="12115800" y="587375"/>
          <p14:tracePt t="8204" x="12142788" y="865188"/>
          <p14:tracePt t="8212" x="12165013" y="102711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CCAA-CB62-A03F-5D54-6180C34B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of logistics regression 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CD94784-70A6-206D-CC83-2DAD203606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9A65-623C-26CA-3E7B-ECA428C0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1F42-D6C2-D448-908B-FA63F4D279C8}" type="datetime1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B8BA4-16F2-4F6E-5AFB-42CBE55C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Audio Recording Dec 15, 2022 at 12:33:11 PM">
            <a:hlinkClick r:id="" action="ppaction://media"/>
            <a:extLst>
              <a:ext uri="{FF2B5EF4-FFF2-40B4-BE49-F238E27FC236}">
                <a16:creationId xmlns:a16="http://schemas.microsoft.com/office/drawing/2014/main" id="{F8D76B68-9B47-2362-87BB-280A2FFA7C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766568" y="533960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3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16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57C6-B7C6-1AE2-4A10-4063B801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03828EA-76F2-58D0-023B-E04B47FDB8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B9BE-FB66-75F7-4471-9566F145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1F42-D6C2-D448-908B-FA63F4D279C8}" type="datetime1">
              <a:rPr lang="en-US" smtClean="0"/>
              <a:t>12/15/22</a:t>
            </a:fld>
            <a:endParaRPr lang="en-US" dirty="0"/>
          </a:p>
        </p:txBody>
      </p:sp>
      <p:pic>
        <p:nvPicPr>
          <p:cNvPr id="5" name="Audio Recording Dec 15, 2022 at 12:36:34 PM">
            <a:hlinkClick r:id="" action="ppaction://media"/>
            <a:extLst>
              <a:ext uri="{FF2B5EF4-FFF2-40B4-BE49-F238E27FC236}">
                <a16:creationId xmlns:a16="http://schemas.microsoft.com/office/drawing/2014/main" id="{7913FA5D-FFB4-722E-8AAE-D29A4BBD25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541000" y="543172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0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89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4589782"/>
            <a:ext cx="9144000" cy="1088528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40702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7465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effectLst/>
                <a:latin typeface="Economica"/>
                <a:ea typeface="Economica"/>
                <a:cs typeface="Economica"/>
              </a:rPr>
              <a:t>Linear and Logistics regression </a:t>
            </a:r>
            <a:br>
              <a:rPr lang="en-US" sz="2800" dirty="0">
                <a:effectLst/>
                <a:latin typeface="Economica"/>
                <a:ea typeface="Economica"/>
                <a:cs typeface="Economica"/>
              </a:rPr>
            </a:br>
            <a:br>
              <a:rPr lang="en-US" sz="2800" dirty="0">
                <a:effectLst/>
                <a:latin typeface="Economica"/>
                <a:ea typeface="Economica"/>
                <a:cs typeface="Economica"/>
              </a:rPr>
            </a:br>
            <a:r>
              <a:rPr lang="en-US" sz="2800" dirty="0">
                <a:effectLst/>
                <a:latin typeface="Economica"/>
                <a:ea typeface="Economica"/>
                <a:cs typeface="Economica"/>
              </a:rPr>
              <a:t>predicting </a:t>
            </a:r>
            <a:br>
              <a:rPr lang="en-US" sz="2800" dirty="0">
                <a:effectLst/>
                <a:latin typeface="Economica"/>
                <a:ea typeface="Economica"/>
                <a:cs typeface="Economica"/>
              </a:rPr>
            </a:br>
            <a:br>
              <a:rPr lang="en-US" sz="2800" dirty="0">
                <a:effectLst/>
                <a:latin typeface="Economica"/>
                <a:ea typeface="Economica"/>
                <a:cs typeface="Economica"/>
              </a:rPr>
            </a:br>
            <a:r>
              <a:rPr lang="en-US" sz="2800" dirty="0">
                <a:effectLst/>
                <a:latin typeface="Economica"/>
                <a:ea typeface="Economica"/>
                <a:cs typeface="Economica"/>
              </a:rPr>
              <a:t>the radius and malignancy of breast cancer tumors </a:t>
            </a:r>
            <a:br>
              <a:rPr lang="en-US" sz="2800" dirty="0">
                <a:effectLst/>
                <a:latin typeface="Economica"/>
                <a:ea typeface="Economica"/>
                <a:cs typeface="Economica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Presented by Nawwaf Albahar</a:t>
            </a:r>
          </a:p>
        </p:txBody>
      </p:sp>
      <p:pic>
        <p:nvPicPr>
          <p:cNvPr id="2" name="Audio Recording Dec 15, 2022 at 12:14:28 PM">
            <a:hlinkClick r:id="" action="ppaction://media"/>
            <a:extLst>
              <a:ext uri="{FF2B5EF4-FFF2-40B4-BE49-F238E27FC236}">
                <a16:creationId xmlns:a16="http://schemas.microsoft.com/office/drawing/2014/main" id="{B4BA761A-879C-C45C-418C-17E3CD2A50C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97219" y="588846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41">
        <p:fade/>
      </p:transition>
    </mc:Choice>
    <mc:Fallback xmlns="">
      <p:transition spd="med" advTm="100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2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8CD9-5938-F545-90DA-ABD65B419F37}" type="datetime1">
              <a:rPr lang="en-US" smtClean="0"/>
              <a:t>12/15/22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3B2B-03EA-66F0-5F7C-C4108216E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487"/>
            <a:ext cx="10515600" cy="3419475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goal of this project is to build a linear regression model and a logistic regression model that can accurately predict the radius of a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tumor and its malignancy respectively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 certain numbers of predictor variables.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this project, R is used to implement the project analysis for both machine learning methods.</a:t>
            </a:r>
            <a:endParaRPr lang="en-US" dirty="0"/>
          </a:p>
        </p:txBody>
      </p:sp>
      <p:pic>
        <p:nvPicPr>
          <p:cNvPr id="2" name="Audio Recording Dec 15, 2022 at 12:15:14 PM">
            <a:hlinkClick r:id="" action="ppaction://media"/>
            <a:extLst>
              <a:ext uri="{FF2B5EF4-FFF2-40B4-BE49-F238E27FC236}">
                <a16:creationId xmlns:a16="http://schemas.microsoft.com/office/drawing/2014/main" id="{F40E8279-F7BB-94A0-48F9-279B5B116C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20244" y="577056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793">
        <p:fade/>
      </p:transition>
    </mc:Choice>
    <mc:Fallback xmlns="">
      <p:transition spd="med" advTm="347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and Analyzing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8CD9-5938-F545-90DA-ABD65B419F37}" type="datetime1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Understanding the data and handle any noisy or missed data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E65A5E99-8995-D4BC-3279-82ADDC0EB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957292"/>
            <a:ext cx="10515600" cy="2088003"/>
          </a:xfrm>
        </p:spPr>
      </p:pic>
      <p:pic>
        <p:nvPicPr>
          <p:cNvPr id="2" name="Audio Recording Dec 15, 2022 at 12:16:24 PM">
            <a:hlinkClick r:id="" action="ppaction://media"/>
            <a:extLst>
              <a:ext uri="{FF2B5EF4-FFF2-40B4-BE49-F238E27FC236}">
                <a16:creationId xmlns:a16="http://schemas.microsoft.com/office/drawing/2014/main" id="{FB6B8826-90EC-B581-8664-8D815E052C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47400" y="578012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4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934">
        <p:fade/>
      </p:transition>
    </mc:Choice>
    <mc:Fallback xmlns="">
      <p:transition spd="med" advTm="339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5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Linear regression method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D38AA-699A-F7DA-77C1-56BDC0D0E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/>
              <a:t>Up on implantation of the linear regression I found the following facts:</a:t>
            </a:r>
          </a:p>
          <a:p>
            <a:endParaRPr lang="en-US" sz="160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2581CED-31B0-77D5-916F-12D9007EC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103" y="3678194"/>
            <a:ext cx="6691698" cy="1388526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66950" y="6356350"/>
            <a:ext cx="261444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53A8CD9-5938-F545-90DA-ABD65B419F37}" type="datetime1">
              <a:rPr lang="en-US" sz="1200">
                <a:solidFill>
                  <a:prstClr val="black">
                    <a:tint val="75000"/>
                  </a:prstClr>
                </a:solidFill>
              </a:rPr>
              <a:pPr algn="l">
                <a:spcAft>
                  <a:spcPts val="600"/>
                </a:spcAft>
              </a:pPr>
              <a:t>12/15/22</a:t>
            </a:fld>
            <a:endParaRPr lang="en-US" sz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62102" y="6356350"/>
            <a:ext cx="545979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Determining the Dependent and Independent variables</a:t>
            </a:r>
          </a:p>
        </p:txBody>
      </p:sp>
      <p:pic>
        <p:nvPicPr>
          <p:cNvPr id="2" name="Audio Recording Dec 15, 2022 at 12:24:19 PM">
            <a:hlinkClick r:id="" action="ppaction://media"/>
            <a:extLst>
              <a:ext uri="{FF2B5EF4-FFF2-40B4-BE49-F238E27FC236}">
                <a16:creationId xmlns:a16="http://schemas.microsoft.com/office/drawing/2014/main" id="{1598BF3F-2E3A-E3A6-ABD7-5EB3F464AC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089104" y="572611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5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561">
        <p:fade/>
      </p:transition>
    </mc:Choice>
    <mc:Fallback xmlns="">
      <p:transition spd="med" advTm="345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2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6816" x="12142788" y="1223963"/>
          <p14:tracePt t="16823" x="12115800" y="1174750"/>
          <p14:tracePt t="16831" x="12098338" y="1133475"/>
          <p14:tracePt t="16838" x="12076113" y="1103313"/>
          <p14:tracePt t="16845" x="12066588" y="1089025"/>
          <p14:tracePt t="16852" x="12066588" y="1076325"/>
          <p14:tracePt t="16859" x="12061825" y="1071563"/>
          <p14:tracePt t="16865" x="12061825" y="1066800"/>
          <p14:tracePt t="16872" x="12061825" y="1062038"/>
          <p14:tracePt t="17117" x="11995150" y="1093788"/>
          <p14:tracePt t="17122" x="11896725" y="1133475"/>
          <p14:tracePt t="17130" x="11833225" y="1169988"/>
          <p14:tracePt t="17137" x="11771313" y="1187450"/>
          <p14:tracePt t="17145" x="11680825" y="1219200"/>
          <p14:tracePt t="17151" x="11641138" y="1241425"/>
          <p14:tracePt t="17157" x="11587163" y="1277938"/>
          <p14:tracePt t="17164" x="11533188" y="1304925"/>
          <p14:tracePt t="17171" x="11493500" y="1322388"/>
          <p14:tracePt t="17178" x="11461750" y="1344613"/>
          <p14:tracePt t="17185" x="11412538" y="1362075"/>
          <p14:tracePt t="17191" x="11380788" y="1393825"/>
          <p14:tracePt t="17199" x="11349038" y="1408113"/>
          <p14:tracePt t="17207" x="11336338" y="1416050"/>
          <p14:tracePt t="17213" x="11317288" y="1420813"/>
          <p14:tracePt t="17220" x="11309350" y="1435100"/>
          <p14:tracePt t="17226" x="11299825" y="1438275"/>
          <p14:tracePt t="17233" x="11287125" y="1438275"/>
          <p14:tracePt t="17240" x="11287125" y="1447800"/>
          <p14:tracePt t="17247" x="11282363" y="1452563"/>
          <p14:tracePt t="17267" x="11277600" y="1452563"/>
          <p14:tracePt t="17640" x="11272838" y="1460500"/>
          <p14:tracePt t="17648" x="11250613" y="1492250"/>
          <p14:tracePt t="17655" x="11237913" y="1506538"/>
          <p14:tracePt t="17662" x="11223625" y="1533525"/>
          <p14:tracePt t="17668" x="11201400" y="1546225"/>
          <p14:tracePt t="17674" x="11183938" y="1568450"/>
          <p14:tracePt t="17682" x="11169650" y="1587500"/>
          <p14:tracePt t="17688" x="11147425" y="1609725"/>
          <p14:tracePt t="17695" x="11125200" y="1627188"/>
          <p14:tracePt t="17703" x="11112500" y="1639888"/>
          <p14:tracePt t="17708" x="11107738" y="1644650"/>
          <p14:tracePt t="17716" x="11088688" y="1658938"/>
          <p14:tracePt t="17723" x="11085513" y="1663700"/>
          <p14:tracePt t="17731" x="11080750" y="1676400"/>
          <p14:tracePt t="17737" x="11075988" y="1676400"/>
          <p14:tracePt t="17743" x="11058525" y="1685925"/>
          <p14:tracePt t="17750" x="11053763" y="1689100"/>
          <p14:tracePt t="17757" x="11049000" y="1703388"/>
          <p14:tracePt t="17765" x="11036300" y="1708150"/>
          <p14:tracePt t="17771" x="11031538" y="1712913"/>
          <p14:tracePt t="17778" x="11026775" y="1716088"/>
          <p14:tracePt t="17785" x="11012488" y="1725613"/>
          <p14:tracePt t="17792" x="11009313" y="1730375"/>
          <p14:tracePt t="17798" x="11004550" y="1735138"/>
          <p14:tracePt t="17805" x="10999788" y="1739900"/>
          <p14:tracePt t="17812" x="10990263" y="1743075"/>
          <p14:tracePt t="17819" x="10985500" y="1747838"/>
          <p14:tracePt t="17826" x="10982325" y="1747838"/>
          <p14:tracePt t="17834" x="10977563" y="1757363"/>
          <p14:tracePt t="17840" x="10968038" y="1762125"/>
          <p14:tracePt t="17847" x="10955338" y="1774825"/>
          <p14:tracePt t="17854" x="10950575" y="1774825"/>
          <p14:tracePt t="17862" x="10941050" y="1779588"/>
          <p14:tracePt t="17868" x="10936288" y="1784350"/>
          <p14:tracePt t="17874" x="10928350" y="1789113"/>
          <p14:tracePt t="17882" x="10923588" y="1792288"/>
          <p14:tracePt t="17888" x="10918825" y="1797050"/>
          <p14:tracePt t="17898" x="10909300" y="1806575"/>
          <p14:tracePt t="17903" x="10906125" y="1811338"/>
          <p14:tracePt t="17915" x="10896600" y="1816100"/>
          <p14:tracePt t="17932" x="10891838" y="1819275"/>
          <p14:tracePt t="17943" x="10891838" y="1824038"/>
          <p14:tracePt t="17971" x="10901363" y="1824038"/>
          <p14:tracePt t="17977" x="10914063" y="1824038"/>
          <p14:tracePt t="17985" x="10941050" y="1816100"/>
          <p14:tracePt t="17991" x="10955338" y="1811338"/>
          <p14:tracePt t="17998" x="10982325" y="1801813"/>
          <p14:tracePt t="18005" x="11009313" y="1797050"/>
          <p14:tracePt t="18011" x="11036300" y="1789113"/>
          <p14:tracePt t="18020" x="11058525" y="1784350"/>
          <p14:tracePt t="18026" x="11085513" y="1774825"/>
          <p14:tracePt t="18033" x="11112500" y="1770063"/>
          <p14:tracePt t="18039" x="11129963" y="1757363"/>
          <p14:tracePt t="18046" x="11156950" y="1757363"/>
          <p14:tracePt t="18054" x="11169650" y="1743075"/>
          <p14:tracePt t="18060" x="11191875" y="1739900"/>
          <p14:tracePt t="18068" x="11196638" y="1739900"/>
          <p14:tracePt t="18074" x="11206163" y="1730375"/>
          <p14:tracePt t="18081" x="11218863" y="1730375"/>
          <p14:tracePt t="18094" x="11223625" y="1730375"/>
          <p14:tracePt t="18103" x="11228388" y="1725613"/>
          <p14:tracePt t="18108" x="11241088" y="1725613"/>
          <p14:tracePt t="18123" x="11245850" y="1720850"/>
          <p14:tracePt t="18143" x="11245850" y="1716088"/>
          <p14:tracePt t="18151" x="11245850" y="1712913"/>
          <p14:tracePt t="18157" x="11245850" y="1708150"/>
          <p14:tracePt t="18164" x="11233150" y="1698625"/>
          <p14:tracePt t="18170" x="11218863" y="1693863"/>
          <p14:tracePt t="18177" x="11191875" y="1671638"/>
          <p14:tracePt t="18186" x="11125200" y="1644650"/>
          <p14:tracePt t="18191" x="11017250" y="1595438"/>
          <p14:tracePt t="18198" x="10891838" y="1550988"/>
          <p14:tracePt t="18205" x="10807700" y="1524000"/>
          <p14:tracePt t="18212" x="10744200" y="1514475"/>
          <p14:tracePt t="18220" x="10680700" y="1506538"/>
          <p14:tracePt t="18225" x="10631488" y="1506538"/>
          <p14:tracePt t="18233" x="10582275" y="1519238"/>
          <p14:tracePt t="18239" x="10520363" y="1528763"/>
          <p14:tracePt t="18247" x="10466388" y="1546225"/>
          <p14:tracePt t="18254" x="10417175" y="1563688"/>
          <p14:tracePt t="18260" x="10375900" y="1577975"/>
          <p14:tracePt t="18267" x="10345738" y="1600200"/>
          <p14:tracePt t="18274" x="10313988" y="1617663"/>
          <p14:tracePt t="18281" x="10250488" y="1654175"/>
          <p14:tracePt t="18288" x="10198100" y="1681163"/>
          <p14:tracePt t="18294" x="10174288" y="1712913"/>
          <p14:tracePt t="18302" x="10129838" y="1735138"/>
          <p14:tracePt t="18309" x="10121900" y="1747838"/>
          <p14:tracePt t="18315" x="10090150" y="1779588"/>
          <p14:tracePt t="18322" x="10075863" y="1797050"/>
          <p14:tracePt t="18329" x="10063163" y="1819275"/>
          <p14:tracePt t="18337" x="10048875" y="1833563"/>
          <p14:tracePt t="18343" x="10036175" y="1846263"/>
          <p14:tracePt t="18350" x="10031413" y="1855788"/>
          <p14:tracePt t="18357" x="10026650" y="1865313"/>
          <p14:tracePt t="18364" x="10021888" y="1868488"/>
          <p14:tracePt t="18371" x="10021888" y="1878013"/>
          <p14:tracePt t="18378" x="10013950" y="1882775"/>
          <p14:tracePt t="18391" x="10013950" y="1895475"/>
          <p14:tracePt t="18398" x="10018713" y="1900238"/>
          <p14:tracePt t="18405" x="10021888" y="1900238"/>
          <p14:tracePt t="18412" x="10026650" y="1905000"/>
          <p14:tracePt t="18420" x="10048875" y="1917700"/>
          <p14:tracePt t="18425" x="10121900" y="1917700"/>
          <p14:tracePt t="18433" x="10242550" y="1909763"/>
          <p14:tracePt t="18439" x="10372725" y="1900238"/>
          <p14:tracePt t="18447" x="10547350" y="1868488"/>
          <p14:tracePt t="18453" x="10707688" y="1841500"/>
          <p14:tracePt t="18460" x="10780713" y="1824038"/>
          <p14:tracePt t="18468" x="10856913" y="1797050"/>
          <p14:tracePt t="18474" x="10918825" y="1779588"/>
          <p14:tracePt t="18481" x="10982325" y="1762125"/>
          <p14:tracePt t="18488" x="11031538" y="1752600"/>
          <p14:tracePt t="18495" x="11075988" y="1725613"/>
          <p14:tracePt t="18502" x="11125200" y="1720850"/>
          <p14:tracePt t="18508" x="11152188" y="1703388"/>
          <p14:tracePt t="18515" x="11183938" y="1689100"/>
          <p14:tracePt t="18522" x="11201400" y="1685925"/>
          <p14:tracePt t="18529" x="11223625" y="1676400"/>
          <p14:tracePt t="18537" x="11228388" y="1671638"/>
          <p14:tracePt t="18543" x="11237913" y="1671638"/>
          <p14:tracePt t="18550" x="11245850" y="1666875"/>
          <p14:tracePt t="18557" x="11250613" y="1666875"/>
          <p14:tracePt t="18564" x="11260138" y="1666875"/>
          <p14:tracePt t="18577" x="11264900" y="1663700"/>
          <p14:tracePt t="18598" x="11268075" y="1658938"/>
          <p14:tracePt t="18605" x="11272838" y="1658938"/>
          <p14:tracePt t="18612" x="11272838" y="1649413"/>
          <p14:tracePt t="18620" x="11272838" y="1654175"/>
          <p14:tracePt t="18626" x="11272838" y="1649413"/>
          <p14:tracePt t="18633" x="11272838" y="1644650"/>
          <p14:tracePt t="18639" x="11268075" y="1636713"/>
          <p14:tracePt t="18646" x="11264900" y="1631950"/>
          <p14:tracePt t="18654" x="11250613" y="1617663"/>
          <p14:tracePt t="18660" x="11210925" y="1587500"/>
          <p14:tracePt t="18667" x="11169650" y="1560513"/>
          <p14:tracePt t="18674" x="11120438" y="1546225"/>
          <p14:tracePt t="18681" x="11058525" y="1528763"/>
          <p14:tracePt t="18688" x="10982325" y="1506538"/>
          <p14:tracePt t="18694" x="10874375" y="1497013"/>
          <p14:tracePt t="18703" x="10766425" y="1497013"/>
          <p14:tracePt t="18708" x="10672763" y="1501775"/>
          <p14:tracePt t="18716" x="10609263" y="1519238"/>
          <p14:tracePt t="18723" x="10564813" y="1536700"/>
          <p14:tracePt t="18729" x="10537825" y="1546225"/>
          <p14:tracePt t="18737" x="10520363" y="1550988"/>
          <p14:tracePt t="18743" x="10506075" y="1555750"/>
          <p14:tracePt t="18750" x="10498138" y="1555750"/>
          <p14:tracePt t="18757" x="10488613" y="1560513"/>
          <p14:tracePt t="18764" x="10479088" y="1560513"/>
          <p14:tracePt t="18771" x="10475913" y="1568450"/>
          <p14:tracePt t="18786" x="10475913" y="1573213"/>
          <p14:tracePt t="18791" x="10471150" y="1573213"/>
          <p14:tracePt t="18798" x="10471150" y="1577975"/>
          <p14:tracePt t="18812" x="10471150" y="1582738"/>
          <p14:tracePt t="18820" x="10475913" y="1582738"/>
          <p14:tracePt t="18826" x="10479088" y="1587500"/>
          <p14:tracePt t="18833" x="10493375" y="1590675"/>
          <p14:tracePt t="18839" x="10510838" y="1600200"/>
          <p14:tracePt t="18847" x="10547350" y="1609725"/>
          <p14:tracePt t="18854" x="10587038" y="1612900"/>
          <p14:tracePt t="18860" x="10650538" y="1622425"/>
          <p14:tracePt t="18867" x="10734675" y="1639888"/>
          <p14:tracePt t="18874" x="10820400" y="1654175"/>
          <p14:tracePt t="18897" x="11026775" y="1663700"/>
          <p14:tracePt t="18902" x="11061700" y="1663700"/>
          <p14:tracePt t="18908" x="11088688" y="1663700"/>
          <p14:tracePt t="18916" x="11125200" y="1663700"/>
          <p14:tracePt t="18922" x="11152188" y="1663700"/>
          <p14:tracePt t="18929" x="11179175" y="1663700"/>
          <p14:tracePt t="18937" x="11196638" y="1663700"/>
          <p14:tracePt t="18943" x="11214100" y="1663700"/>
          <p14:tracePt t="18951" x="11228388" y="1663700"/>
          <p14:tracePt t="18957" x="11233150" y="1663700"/>
          <p14:tracePt t="18964" x="11250613" y="1663700"/>
          <p14:tracePt t="18985" x="11260138" y="1663700"/>
          <p14:tracePt t="19005" x="11268075" y="1663700"/>
          <p14:tracePt t="19020" x="11272838" y="1663700"/>
          <p14:tracePt t="19026" x="11277600" y="1663700"/>
          <p14:tracePt t="19061" x="11264900" y="1671638"/>
          <p14:tracePt t="19068" x="11250613" y="1681163"/>
          <p14:tracePt t="19075" x="11245850" y="1685925"/>
          <p14:tracePt t="19081" x="11237913" y="1689100"/>
          <p14:tracePt t="19088" x="11223625" y="1693863"/>
          <p14:tracePt t="19096" x="11206163" y="1693863"/>
          <p14:tracePt t="19104" x="11196638" y="1708150"/>
          <p14:tracePt t="19110" x="11179175" y="1708150"/>
          <p14:tracePt t="19119" x="11164888" y="1716088"/>
          <p14:tracePt t="19123" x="11156950" y="1720850"/>
          <p14:tracePt t="19130" x="11147425" y="1725613"/>
          <p14:tracePt t="19137" x="11137900" y="1730375"/>
          <p14:tracePt t="19144" x="11134725" y="1730375"/>
          <p14:tracePt t="19150" x="11129963" y="1730375"/>
          <p14:tracePt t="19157" x="11115675" y="1739900"/>
          <p14:tracePt t="19172" x="11112500" y="1743075"/>
          <p14:tracePt t="19179" x="11107738" y="1743075"/>
          <p14:tracePt t="19186" x="11102975" y="1743075"/>
          <p14:tracePt t="19192" x="11098213" y="1747838"/>
          <p14:tracePt t="19206" x="11093450" y="1747838"/>
          <p14:tracePt t="19220" x="11093450" y="1752600"/>
          <p14:tracePt t="19227" x="11093450" y="1757363"/>
          <p14:tracePt t="19248" x="11102975" y="1757363"/>
          <p14:tracePt t="19254" x="11107738" y="1757363"/>
          <p14:tracePt t="19261" x="11120438" y="1757363"/>
          <p14:tracePt t="19270" x="11129963" y="1757363"/>
          <p14:tracePt t="19274" x="11147425" y="1757363"/>
          <p14:tracePt t="19282" x="11169650" y="1757363"/>
          <p14:tracePt t="19288" x="11196638" y="1757363"/>
          <p14:tracePt t="19296" x="11214100" y="1757363"/>
          <p14:tracePt t="19303" x="11228388" y="1757363"/>
          <p14:tracePt t="19309" x="11245850" y="1757363"/>
          <p14:tracePt t="19316" x="11268075" y="1747838"/>
          <p14:tracePt t="19323" x="11272838" y="1743075"/>
          <p14:tracePt t="19331" x="11282363" y="1743075"/>
          <p14:tracePt t="19337" x="11295063" y="1743075"/>
          <p14:tracePt t="19351" x="11309350" y="1739900"/>
          <p14:tracePt t="19365" x="11314113" y="1739900"/>
          <p14:tracePt t="19371" x="11317288" y="1739900"/>
          <p14:tracePt t="19385" x="11322050" y="1739900"/>
          <p14:tracePt t="19393" x="11326813" y="1739900"/>
          <p14:tracePt t="19399" x="11326813" y="1730375"/>
          <p14:tracePt t="19405" x="11331575" y="1730375"/>
          <p14:tracePt t="19420" x="11331575" y="1725613"/>
          <p14:tracePt t="19434" x="11331575" y="1716088"/>
          <p14:tracePt t="19440" x="11322050" y="1708150"/>
          <p14:tracePt t="19449" x="11309350" y="1698625"/>
          <p14:tracePt t="19454" x="11268075" y="1671638"/>
          <p14:tracePt t="19462" x="11228388" y="1658938"/>
          <p14:tracePt t="19468" x="11142663" y="1617663"/>
          <p14:tracePt t="19475" x="11075988" y="1590675"/>
          <p14:tracePt t="19482" x="11012488" y="1563688"/>
          <p14:tracePt t="19489" x="10963275" y="1555750"/>
          <p14:tracePt t="19497" x="10887075" y="1536700"/>
          <p14:tracePt t="19503" x="10837863" y="1528763"/>
          <p14:tracePt t="19509" x="10766425" y="1528763"/>
          <p14:tracePt t="19516" x="10717213" y="1528763"/>
          <p14:tracePt t="19523" x="10677525" y="1533525"/>
          <p14:tracePt t="19530" x="10650538" y="1536700"/>
          <p14:tracePt t="19537" x="10641013" y="1536700"/>
          <p14:tracePt t="19543" x="10618788" y="1546225"/>
          <p14:tracePt t="19550" x="10609263" y="1550988"/>
          <p14:tracePt t="19558" x="10596563" y="1550988"/>
          <p14:tracePt t="19565" x="10591800" y="1550988"/>
          <p14:tracePt t="19571" x="10587038" y="1550988"/>
          <p14:tracePt t="19578" x="10582275" y="1555750"/>
          <p14:tracePt t="19585" x="10574338" y="1555750"/>
          <p14:tracePt t="19592" x="10569575" y="1555750"/>
          <p14:tracePt t="23392" x="10483850" y="1604963"/>
          <p14:tracePt t="23398" x="10407650" y="1631950"/>
          <p14:tracePt t="23405" x="10375900" y="1654175"/>
          <p14:tracePt t="23412" x="10323513" y="1689100"/>
          <p14:tracePt t="23418" x="10296525" y="1708150"/>
          <p14:tracePt t="23425" x="10274300" y="1725613"/>
          <p14:tracePt t="23432" x="10255250" y="1739900"/>
          <p14:tracePt t="23439" x="10215563" y="1770063"/>
          <p14:tracePt t="23446" x="10183813" y="1789113"/>
          <p14:tracePt t="23454" x="10144125" y="1819275"/>
          <p14:tracePt t="23460" x="10098088" y="1855788"/>
          <p14:tracePt t="23467" x="10075863" y="1878013"/>
          <p14:tracePt t="23473" x="10048875" y="1892300"/>
          <p14:tracePt t="23482" x="10036175" y="1895475"/>
          <p14:tracePt t="23487" x="10018713" y="1909763"/>
          <p14:tracePt t="23495" x="9994900" y="1922463"/>
          <p14:tracePt t="23502" x="9982200" y="1931988"/>
          <p14:tracePt t="23508" x="9972675" y="1936750"/>
          <p14:tracePt t="23516" x="9964738" y="1941513"/>
          <p14:tracePt t="23522" x="9959975" y="1944688"/>
          <p14:tracePt t="23530" x="9955213" y="1944688"/>
          <p14:tracePt t="23536" x="9950450" y="1949450"/>
          <p14:tracePt t="23549" x="9942513" y="1958975"/>
          <p14:tracePt t="23556" x="9942513" y="1963738"/>
          <p14:tracePt t="23564" x="9932988" y="1963738"/>
          <p14:tracePt t="23577" x="9928225" y="1963738"/>
          <p14:tracePt t="23584" x="9923463" y="1968500"/>
          <p14:tracePt t="23605" x="9923463" y="1971675"/>
          <p14:tracePt t="23639" x="9932988" y="1971675"/>
          <p14:tracePt t="23646" x="9942513" y="1971675"/>
          <p14:tracePt t="23653" x="9955213" y="1971675"/>
          <p14:tracePt t="23660" x="9991725" y="1971675"/>
          <p14:tracePt t="23667" x="10009188" y="1971675"/>
          <p14:tracePt t="23673" x="10045700" y="1968500"/>
          <p14:tracePt t="23681" x="10107613" y="1958975"/>
          <p14:tracePt t="23687" x="10206038" y="1931988"/>
          <p14:tracePt t="23694" x="10375900" y="1895475"/>
          <p14:tracePt t="23702" x="10520363" y="1865313"/>
          <p14:tracePt t="23709" x="10645775" y="1819275"/>
          <p14:tracePt t="23715" x="10766425" y="1792288"/>
          <p14:tracePt t="23722" x="10820400" y="1774825"/>
          <p14:tracePt t="23729" x="10852150" y="1757363"/>
          <p14:tracePt t="23736" x="10869613" y="1743075"/>
          <p14:tracePt t="23743" x="10883900" y="1739900"/>
          <p14:tracePt t="23750" x="10896600" y="1735138"/>
          <p14:tracePt t="23756" x="10901363" y="1730375"/>
          <p14:tracePt t="23764" x="10906125" y="1720850"/>
          <p14:tracePt t="23771" x="10909300" y="1712913"/>
          <p14:tracePt t="23777" x="10914063" y="1712913"/>
          <p14:tracePt t="23784" x="10914063" y="1708150"/>
          <p14:tracePt t="23792" x="10928350" y="1693863"/>
          <p14:tracePt t="23798" x="10928350" y="1689100"/>
          <p14:tracePt t="23812" x="10928350" y="1685925"/>
          <p14:tracePt t="23818" x="10933113" y="1671638"/>
          <p14:tracePt t="23826" x="10936288" y="1663700"/>
          <p14:tracePt t="24043" x="11012488" y="1676400"/>
          <p14:tracePt t="24049" x="11179175" y="1685925"/>
          <p14:tracePt t="24055" x="11277600" y="1685925"/>
          <p14:tracePt t="24064" x="11358563" y="1685925"/>
          <p14:tracePt t="24072" x="11393488" y="1685925"/>
          <p14:tracePt t="24078" x="11417300" y="1685925"/>
          <p14:tracePt t="24085" x="11420475" y="1685925"/>
          <p14:tracePt t="24090" x="11439525" y="1685925"/>
          <p14:tracePt t="24105" x="11447463" y="1685925"/>
          <p14:tracePt t="24119" x="11452225" y="1685925"/>
          <p14:tracePt t="24145" x="11461750" y="1685925"/>
          <p14:tracePt t="24159" x="11466513" y="1685925"/>
          <p14:tracePt t="32509" x="11420475" y="1851025"/>
          <p14:tracePt t="32515" x="11398250" y="2012950"/>
          <p14:tracePt t="32522" x="11385550" y="2143125"/>
          <p14:tracePt t="32528" x="11385550" y="2303463"/>
          <p14:tracePt t="32536" x="11385550" y="2401888"/>
          <p14:tracePt t="32543" x="11393488" y="2482850"/>
          <p14:tracePt t="32549" x="11412538" y="2546350"/>
          <p14:tracePt t="32556" x="11439525" y="2622550"/>
          <p14:tracePt t="32565" x="11456988" y="2676525"/>
          <p14:tracePt t="32571" x="11474450" y="2725738"/>
          <p14:tracePt t="32578" x="11510963" y="2779713"/>
          <p14:tracePt t="32584" x="11533188" y="2832100"/>
          <p14:tracePt t="32591" x="11582400" y="2900363"/>
          <p14:tracePt t="32598" x="11595100" y="2917825"/>
          <p14:tracePt t="32604" x="11626850" y="2940050"/>
          <p14:tracePt t="32612" x="11658600" y="2976563"/>
          <p14:tracePt t="32618" x="11698288" y="3008313"/>
          <p14:tracePt t="32625" x="11712575" y="3030538"/>
          <p14:tracePt t="32633" x="11752263" y="3060700"/>
          <p14:tracePt t="32639" x="11774488" y="3092450"/>
          <p14:tracePt t="32648" x="11806238" y="3114675"/>
          <p14:tracePt t="32654" x="11842750" y="3146425"/>
          <p14:tracePt t="32660" x="11874500" y="3178175"/>
          <p14:tracePt t="32666" x="11896725" y="3222625"/>
          <p14:tracePt t="32673" x="11914188" y="3249613"/>
          <p14:tracePt t="32681" x="11926888" y="3263900"/>
          <p14:tracePt t="32688" x="11936413" y="3276600"/>
          <p14:tracePt t="32694" x="11945938" y="3294063"/>
          <p14:tracePt t="32701" x="11950700" y="3308350"/>
          <p14:tracePt t="32708" x="11950700" y="3313113"/>
          <p14:tracePt t="32715" x="11963400" y="3325813"/>
          <p14:tracePt t="32722" x="11963400" y="3335338"/>
          <p14:tracePt t="32979" x="12030075" y="3352800"/>
          <p14:tracePt t="32986" x="12103100" y="3362325"/>
          <p14:tracePt t="32993" x="12174538" y="337978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models compression based on RMSE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8CD9-5938-F545-90DA-ABD65B419F37}" type="datetime1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Determining the Dependent and Independent variables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6324147-15D3-5360-488F-23B8FFA77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044500"/>
              </p:ext>
            </p:extLst>
          </p:nvPr>
        </p:nvGraphicFramePr>
        <p:xfrm>
          <a:off x="838200" y="1825625"/>
          <a:ext cx="7412421" cy="2935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Audio Recording Dec 15, 2022 at 12:26:28 PM">
            <a:hlinkClick r:id="" action="ppaction://media"/>
            <a:extLst>
              <a:ext uri="{FF2B5EF4-FFF2-40B4-BE49-F238E27FC236}">
                <a16:creationId xmlns:a16="http://schemas.microsoft.com/office/drawing/2014/main" id="{D77CF019-76FF-752D-5B8B-70126FD645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89800" y="560691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1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561">
        <p:fade/>
      </p:transition>
    </mc:Choice>
    <mc:Fallback xmlns="">
      <p:transition spd="med" advTm="3456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6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6816" x="12142788" y="1223963"/>
          <p14:tracePt t="16823" x="12115800" y="1174750"/>
          <p14:tracePt t="16831" x="12098338" y="1133475"/>
          <p14:tracePt t="16838" x="12076113" y="1103313"/>
          <p14:tracePt t="16845" x="12066588" y="1089025"/>
          <p14:tracePt t="16852" x="12066588" y="1076325"/>
          <p14:tracePt t="16859" x="12061825" y="1071563"/>
          <p14:tracePt t="16865" x="12061825" y="1066800"/>
          <p14:tracePt t="16872" x="12061825" y="1062038"/>
          <p14:tracePt t="17117" x="11995150" y="1093788"/>
          <p14:tracePt t="17122" x="11896725" y="1133475"/>
          <p14:tracePt t="17130" x="11833225" y="1169988"/>
          <p14:tracePt t="17137" x="11771313" y="1187450"/>
          <p14:tracePt t="17145" x="11680825" y="1219200"/>
          <p14:tracePt t="17151" x="11641138" y="1241425"/>
          <p14:tracePt t="17157" x="11587163" y="1277938"/>
          <p14:tracePt t="17164" x="11533188" y="1304925"/>
          <p14:tracePt t="17171" x="11493500" y="1322388"/>
          <p14:tracePt t="17178" x="11461750" y="1344613"/>
          <p14:tracePt t="17185" x="11412538" y="1362075"/>
          <p14:tracePt t="17191" x="11380788" y="1393825"/>
          <p14:tracePt t="17199" x="11349038" y="1408113"/>
          <p14:tracePt t="17207" x="11336338" y="1416050"/>
          <p14:tracePt t="17213" x="11317288" y="1420813"/>
          <p14:tracePt t="17220" x="11309350" y="1435100"/>
          <p14:tracePt t="17226" x="11299825" y="1438275"/>
          <p14:tracePt t="17233" x="11287125" y="1438275"/>
          <p14:tracePt t="17240" x="11287125" y="1447800"/>
          <p14:tracePt t="17247" x="11282363" y="1452563"/>
          <p14:tracePt t="17267" x="11277600" y="1452563"/>
          <p14:tracePt t="17640" x="11272838" y="1460500"/>
          <p14:tracePt t="17648" x="11250613" y="1492250"/>
          <p14:tracePt t="17655" x="11237913" y="1506538"/>
          <p14:tracePt t="17662" x="11223625" y="1533525"/>
          <p14:tracePt t="17668" x="11201400" y="1546225"/>
          <p14:tracePt t="17674" x="11183938" y="1568450"/>
          <p14:tracePt t="17682" x="11169650" y="1587500"/>
          <p14:tracePt t="17688" x="11147425" y="1609725"/>
          <p14:tracePt t="17695" x="11125200" y="1627188"/>
          <p14:tracePt t="17703" x="11112500" y="1639888"/>
          <p14:tracePt t="17708" x="11107738" y="1644650"/>
          <p14:tracePt t="17716" x="11088688" y="1658938"/>
          <p14:tracePt t="17723" x="11085513" y="1663700"/>
          <p14:tracePt t="17731" x="11080750" y="1676400"/>
          <p14:tracePt t="17737" x="11075988" y="1676400"/>
          <p14:tracePt t="17743" x="11058525" y="1685925"/>
          <p14:tracePt t="17750" x="11053763" y="1689100"/>
          <p14:tracePt t="17757" x="11049000" y="1703388"/>
          <p14:tracePt t="17765" x="11036300" y="1708150"/>
          <p14:tracePt t="17771" x="11031538" y="1712913"/>
          <p14:tracePt t="17778" x="11026775" y="1716088"/>
          <p14:tracePt t="17785" x="11012488" y="1725613"/>
          <p14:tracePt t="17792" x="11009313" y="1730375"/>
          <p14:tracePt t="17798" x="11004550" y="1735138"/>
          <p14:tracePt t="17805" x="10999788" y="1739900"/>
          <p14:tracePt t="17812" x="10990263" y="1743075"/>
          <p14:tracePt t="17819" x="10985500" y="1747838"/>
          <p14:tracePt t="17826" x="10982325" y="1747838"/>
          <p14:tracePt t="17834" x="10977563" y="1757363"/>
          <p14:tracePt t="17840" x="10968038" y="1762125"/>
          <p14:tracePt t="17847" x="10955338" y="1774825"/>
          <p14:tracePt t="17854" x="10950575" y="1774825"/>
          <p14:tracePt t="17862" x="10941050" y="1779588"/>
          <p14:tracePt t="17868" x="10936288" y="1784350"/>
          <p14:tracePt t="17874" x="10928350" y="1789113"/>
          <p14:tracePt t="17882" x="10923588" y="1792288"/>
          <p14:tracePt t="17888" x="10918825" y="1797050"/>
          <p14:tracePt t="17898" x="10909300" y="1806575"/>
          <p14:tracePt t="17903" x="10906125" y="1811338"/>
          <p14:tracePt t="17915" x="10896600" y="1816100"/>
          <p14:tracePt t="17932" x="10891838" y="1819275"/>
          <p14:tracePt t="17943" x="10891838" y="1824038"/>
          <p14:tracePt t="17971" x="10901363" y="1824038"/>
          <p14:tracePt t="17977" x="10914063" y="1824038"/>
          <p14:tracePt t="17985" x="10941050" y="1816100"/>
          <p14:tracePt t="17991" x="10955338" y="1811338"/>
          <p14:tracePt t="17998" x="10982325" y="1801813"/>
          <p14:tracePt t="18005" x="11009313" y="1797050"/>
          <p14:tracePt t="18011" x="11036300" y="1789113"/>
          <p14:tracePt t="18020" x="11058525" y="1784350"/>
          <p14:tracePt t="18026" x="11085513" y="1774825"/>
          <p14:tracePt t="18033" x="11112500" y="1770063"/>
          <p14:tracePt t="18039" x="11129963" y="1757363"/>
          <p14:tracePt t="18046" x="11156950" y="1757363"/>
          <p14:tracePt t="18054" x="11169650" y="1743075"/>
          <p14:tracePt t="18060" x="11191875" y="1739900"/>
          <p14:tracePt t="18068" x="11196638" y="1739900"/>
          <p14:tracePt t="18074" x="11206163" y="1730375"/>
          <p14:tracePt t="18081" x="11218863" y="1730375"/>
          <p14:tracePt t="18094" x="11223625" y="1730375"/>
          <p14:tracePt t="18103" x="11228388" y="1725613"/>
          <p14:tracePt t="18108" x="11241088" y="1725613"/>
          <p14:tracePt t="18123" x="11245850" y="1720850"/>
          <p14:tracePt t="18143" x="11245850" y="1716088"/>
          <p14:tracePt t="18151" x="11245850" y="1712913"/>
          <p14:tracePt t="18157" x="11245850" y="1708150"/>
          <p14:tracePt t="18164" x="11233150" y="1698625"/>
          <p14:tracePt t="18170" x="11218863" y="1693863"/>
          <p14:tracePt t="18177" x="11191875" y="1671638"/>
          <p14:tracePt t="18186" x="11125200" y="1644650"/>
          <p14:tracePt t="18191" x="11017250" y="1595438"/>
          <p14:tracePt t="18198" x="10891838" y="1550988"/>
          <p14:tracePt t="18205" x="10807700" y="1524000"/>
          <p14:tracePt t="18212" x="10744200" y="1514475"/>
          <p14:tracePt t="18220" x="10680700" y="1506538"/>
          <p14:tracePt t="18225" x="10631488" y="1506538"/>
          <p14:tracePt t="18233" x="10582275" y="1519238"/>
          <p14:tracePt t="18239" x="10520363" y="1528763"/>
          <p14:tracePt t="18247" x="10466388" y="1546225"/>
          <p14:tracePt t="18254" x="10417175" y="1563688"/>
          <p14:tracePt t="18260" x="10375900" y="1577975"/>
          <p14:tracePt t="18267" x="10345738" y="1600200"/>
          <p14:tracePt t="18274" x="10313988" y="1617663"/>
          <p14:tracePt t="18281" x="10250488" y="1654175"/>
          <p14:tracePt t="18288" x="10198100" y="1681163"/>
          <p14:tracePt t="18294" x="10174288" y="1712913"/>
          <p14:tracePt t="18302" x="10129838" y="1735138"/>
          <p14:tracePt t="18309" x="10121900" y="1747838"/>
          <p14:tracePt t="18315" x="10090150" y="1779588"/>
          <p14:tracePt t="18322" x="10075863" y="1797050"/>
          <p14:tracePt t="18329" x="10063163" y="1819275"/>
          <p14:tracePt t="18337" x="10048875" y="1833563"/>
          <p14:tracePt t="18343" x="10036175" y="1846263"/>
          <p14:tracePt t="18350" x="10031413" y="1855788"/>
          <p14:tracePt t="18357" x="10026650" y="1865313"/>
          <p14:tracePt t="18364" x="10021888" y="1868488"/>
          <p14:tracePt t="18371" x="10021888" y="1878013"/>
          <p14:tracePt t="18378" x="10013950" y="1882775"/>
          <p14:tracePt t="18391" x="10013950" y="1895475"/>
          <p14:tracePt t="18398" x="10018713" y="1900238"/>
          <p14:tracePt t="18405" x="10021888" y="1900238"/>
          <p14:tracePt t="18412" x="10026650" y="1905000"/>
          <p14:tracePt t="18420" x="10048875" y="1917700"/>
          <p14:tracePt t="18425" x="10121900" y="1917700"/>
          <p14:tracePt t="18433" x="10242550" y="1909763"/>
          <p14:tracePt t="18439" x="10372725" y="1900238"/>
          <p14:tracePt t="18447" x="10547350" y="1868488"/>
          <p14:tracePt t="18453" x="10707688" y="1841500"/>
          <p14:tracePt t="18460" x="10780713" y="1824038"/>
          <p14:tracePt t="18468" x="10856913" y="1797050"/>
          <p14:tracePt t="18474" x="10918825" y="1779588"/>
          <p14:tracePt t="18481" x="10982325" y="1762125"/>
          <p14:tracePt t="18488" x="11031538" y="1752600"/>
          <p14:tracePt t="18495" x="11075988" y="1725613"/>
          <p14:tracePt t="18502" x="11125200" y="1720850"/>
          <p14:tracePt t="18508" x="11152188" y="1703388"/>
          <p14:tracePt t="18515" x="11183938" y="1689100"/>
          <p14:tracePt t="18522" x="11201400" y="1685925"/>
          <p14:tracePt t="18529" x="11223625" y="1676400"/>
          <p14:tracePt t="18537" x="11228388" y="1671638"/>
          <p14:tracePt t="18543" x="11237913" y="1671638"/>
          <p14:tracePt t="18550" x="11245850" y="1666875"/>
          <p14:tracePt t="18557" x="11250613" y="1666875"/>
          <p14:tracePt t="18564" x="11260138" y="1666875"/>
          <p14:tracePt t="18577" x="11264900" y="1663700"/>
          <p14:tracePt t="18598" x="11268075" y="1658938"/>
          <p14:tracePt t="18605" x="11272838" y="1658938"/>
          <p14:tracePt t="18612" x="11272838" y="1649413"/>
          <p14:tracePt t="18620" x="11272838" y="1654175"/>
          <p14:tracePt t="18626" x="11272838" y="1649413"/>
          <p14:tracePt t="18633" x="11272838" y="1644650"/>
          <p14:tracePt t="18639" x="11268075" y="1636713"/>
          <p14:tracePt t="18646" x="11264900" y="1631950"/>
          <p14:tracePt t="18654" x="11250613" y="1617663"/>
          <p14:tracePt t="18660" x="11210925" y="1587500"/>
          <p14:tracePt t="18667" x="11169650" y="1560513"/>
          <p14:tracePt t="18674" x="11120438" y="1546225"/>
          <p14:tracePt t="18681" x="11058525" y="1528763"/>
          <p14:tracePt t="18688" x="10982325" y="1506538"/>
          <p14:tracePt t="18694" x="10874375" y="1497013"/>
          <p14:tracePt t="18703" x="10766425" y="1497013"/>
          <p14:tracePt t="18708" x="10672763" y="1501775"/>
          <p14:tracePt t="18716" x="10609263" y="1519238"/>
          <p14:tracePt t="18723" x="10564813" y="1536700"/>
          <p14:tracePt t="18729" x="10537825" y="1546225"/>
          <p14:tracePt t="18737" x="10520363" y="1550988"/>
          <p14:tracePt t="18743" x="10506075" y="1555750"/>
          <p14:tracePt t="18750" x="10498138" y="1555750"/>
          <p14:tracePt t="18757" x="10488613" y="1560513"/>
          <p14:tracePt t="18764" x="10479088" y="1560513"/>
          <p14:tracePt t="18771" x="10475913" y="1568450"/>
          <p14:tracePt t="18786" x="10475913" y="1573213"/>
          <p14:tracePt t="18791" x="10471150" y="1573213"/>
          <p14:tracePt t="18798" x="10471150" y="1577975"/>
          <p14:tracePt t="18812" x="10471150" y="1582738"/>
          <p14:tracePt t="18820" x="10475913" y="1582738"/>
          <p14:tracePt t="18826" x="10479088" y="1587500"/>
          <p14:tracePt t="18833" x="10493375" y="1590675"/>
          <p14:tracePt t="18839" x="10510838" y="1600200"/>
          <p14:tracePt t="18847" x="10547350" y="1609725"/>
          <p14:tracePt t="18854" x="10587038" y="1612900"/>
          <p14:tracePt t="18860" x="10650538" y="1622425"/>
          <p14:tracePt t="18867" x="10734675" y="1639888"/>
          <p14:tracePt t="18874" x="10820400" y="1654175"/>
          <p14:tracePt t="18897" x="11026775" y="1663700"/>
          <p14:tracePt t="18902" x="11061700" y="1663700"/>
          <p14:tracePt t="18908" x="11088688" y="1663700"/>
          <p14:tracePt t="18916" x="11125200" y="1663700"/>
          <p14:tracePt t="18922" x="11152188" y="1663700"/>
          <p14:tracePt t="18929" x="11179175" y="1663700"/>
          <p14:tracePt t="18937" x="11196638" y="1663700"/>
          <p14:tracePt t="18943" x="11214100" y="1663700"/>
          <p14:tracePt t="18951" x="11228388" y="1663700"/>
          <p14:tracePt t="18957" x="11233150" y="1663700"/>
          <p14:tracePt t="18964" x="11250613" y="1663700"/>
          <p14:tracePt t="18985" x="11260138" y="1663700"/>
          <p14:tracePt t="19005" x="11268075" y="1663700"/>
          <p14:tracePt t="19020" x="11272838" y="1663700"/>
          <p14:tracePt t="19026" x="11277600" y="1663700"/>
          <p14:tracePt t="19061" x="11264900" y="1671638"/>
          <p14:tracePt t="19068" x="11250613" y="1681163"/>
          <p14:tracePt t="19075" x="11245850" y="1685925"/>
          <p14:tracePt t="19081" x="11237913" y="1689100"/>
          <p14:tracePt t="19088" x="11223625" y="1693863"/>
          <p14:tracePt t="19096" x="11206163" y="1693863"/>
          <p14:tracePt t="19104" x="11196638" y="1708150"/>
          <p14:tracePt t="19110" x="11179175" y="1708150"/>
          <p14:tracePt t="19119" x="11164888" y="1716088"/>
          <p14:tracePt t="19123" x="11156950" y="1720850"/>
          <p14:tracePt t="19130" x="11147425" y="1725613"/>
          <p14:tracePt t="19137" x="11137900" y="1730375"/>
          <p14:tracePt t="19144" x="11134725" y="1730375"/>
          <p14:tracePt t="19150" x="11129963" y="1730375"/>
          <p14:tracePt t="19157" x="11115675" y="1739900"/>
          <p14:tracePt t="19172" x="11112500" y="1743075"/>
          <p14:tracePt t="19179" x="11107738" y="1743075"/>
          <p14:tracePt t="19186" x="11102975" y="1743075"/>
          <p14:tracePt t="19192" x="11098213" y="1747838"/>
          <p14:tracePt t="19206" x="11093450" y="1747838"/>
          <p14:tracePt t="19220" x="11093450" y="1752600"/>
          <p14:tracePt t="19227" x="11093450" y="1757363"/>
          <p14:tracePt t="19248" x="11102975" y="1757363"/>
          <p14:tracePt t="19254" x="11107738" y="1757363"/>
          <p14:tracePt t="19261" x="11120438" y="1757363"/>
          <p14:tracePt t="19270" x="11129963" y="1757363"/>
          <p14:tracePt t="19274" x="11147425" y="1757363"/>
          <p14:tracePt t="19282" x="11169650" y="1757363"/>
          <p14:tracePt t="19288" x="11196638" y="1757363"/>
          <p14:tracePt t="19296" x="11214100" y="1757363"/>
          <p14:tracePt t="19303" x="11228388" y="1757363"/>
          <p14:tracePt t="19309" x="11245850" y="1757363"/>
          <p14:tracePt t="19316" x="11268075" y="1747838"/>
          <p14:tracePt t="19323" x="11272838" y="1743075"/>
          <p14:tracePt t="19331" x="11282363" y="1743075"/>
          <p14:tracePt t="19337" x="11295063" y="1743075"/>
          <p14:tracePt t="19351" x="11309350" y="1739900"/>
          <p14:tracePt t="19365" x="11314113" y="1739900"/>
          <p14:tracePt t="19371" x="11317288" y="1739900"/>
          <p14:tracePt t="19385" x="11322050" y="1739900"/>
          <p14:tracePt t="19393" x="11326813" y="1739900"/>
          <p14:tracePt t="19399" x="11326813" y="1730375"/>
          <p14:tracePt t="19405" x="11331575" y="1730375"/>
          <p14:tracePt t="19420" x="11331575" y="1725613"/>
          <p14:tracePt t="19434" x="11331575" y="1716088"/>
          <p14:tracePt t="19440" x="11322050" y="1708150"/>
          <p14:tracePt t="19449" x="11309350" y="1698625"/>
          <p14:tracePt t="19454" x="11268075" y="1671638"/>
          <p14:tracePt t="19462" x="11228388" y="1658938"/>
          <p14:tracePt t="19468" x="11142663" y="1617663"/>
          <p14:tracePt t="19475" x="11075988" y="1590675"/>
          <p14:tracePt t="19482" x="11012488" y="1563688"/>
          <p14:tracePt t="19489" x="10963275" y="1555750"/>
          <p14:tracePt t="19497" x="10887075" y="1536700"/>
          <p14:tracePt t="19503" x="10837863" y="1528763"/>
          <p14:tracePt t="19509" x="10766425" y="1528763"/>
          <p14:tracePt t="19516" x="10717213" y="1528763"/>
          <p14:tracePt t="19523" x="10677525" y="1533525"/>
          <p14:tracePt t="19530" x="10650538" y="1536700"/>
          <p14:tracePt t="19537" x="10641013" y="1536700"/>
          <p14:tracePt t="19543" x="10618788" y="1546225"/>
          <p14:tracePt t="19550" x="10609263" y="1550988"/>
          <p14:tracePt t="19558" x="10596563" y="1550988"/>
          <p14:tracePt t="19565" x="10591800" y="1550988"/>
          <p14:tracePt t="19571" x="10587038" y="1550988"/>
          <p14:tracePt t="19578" x="10582275" y="1555750"/>
          <p14:tracePt t="19585" x="10574338" y="1555750"/>
          <p14:tracePt t="19592" x="10569575" y="1555750"/>
          <p14:tracePt t="23392" x="10483850" y="1604963"/>
          <p14:tracePt t="23398" x="10407650" y="1631950"/>
          <p14:tracePt t="23405" x="10375900" y="1654175"/>
          <p14:tracePt t="23412" x="10323513" y="1689100"/>
          <p14:tracePt t="23418" x="10296525" y="1708150"/>
          <p14:tracePt t="23425" x="10274300" y="1725613"/>
          <p14:tracePt t="23432" x="10255250" y="1739900"/>
          <p14:tracePt t="23439" x="10215563" y="1770063"/>
          <p14:tracePt t="23446" x="10183813" y="1789113"/>
          <p14:tracePt t="23454" x="10144125" y="1819275"/>
          <p14:tracePt t="23460" x="10098088" y="1855788"/>
          <p14:tracePt t="23467" x="10075863" y="1878013"/>
          <p14:tracePt t="23473" x="10048875" y="1892300"/>
          <p14:tracePt t="23482" x="10036175" y="1895475"/>
          <p14:tracePt t="23487" x="10018713" y="1909763"/>
          <p14:tracePt t="23495" x="9994900" y="1922463"/>
          <p14:tracePt t="23502" x="9982200" y="1931988"/>
          <p14:tracePt t="23508" x="9972675" y="1936750"/>
          <p14:tracePt t="23516" x="9964738" y="1941513"/>
          <p14:tracePt t="23522" x="9959975" y="1944688"/>
          <p14:tracePt t="23530" x="9955213" y="1944688"/>
          <p14:tracePt t="23536" x="9950450" y="1949450"/>
          <p14:tracePt t="23549" x="9942513" y="1958975"/>
          <p14:tracePt t="23556" x="9942513" y="1963738"/>
          <p14:tracePt t="23564" x="9932988" y="1963738"/>
          <p14:tracePt t="23577" x="9928225" y="1963738"/>
          <p14:tracePt t="23584" x="9923463" y="1968500"/>
          <p14:tracePt t="23605" x="9923463" y="1971675"/>
          <p14:tracePt t="23639" x="9932988" y="1971675"/>
          <p14:tracePt t="23646" x="9942513" y="1971675"/>
          <p14:tracePt t="23653" x="9955213" y="1971675"/>
          <p14:tracePt t="23660" x="9991725" y="1971675"/>
          <p14:tracePt t="23667" x="10009188" y="1971675"/>
          <p14:tracePt t="23673" x="10045700" y="1968500"/>
          <p14:tracePt t="23681" x="10107613" y="1958975"/>
          <p14:tracePt t="23687" x="10206038" y="1931988"/>
          <p14:tracePt t="23694" x="10375900" y="1895475"/>
          <p14:tracePt t="23702" x="10520363" y="1865313"/>
          <p14:tracePt t="23709" x="10645775" y="1819275"/>
          <p14:tracePt t="23715" x="10766425" y="1792288"/>
          <p14:tracePt t="23722" x="10820400" y="1774825"/>
          <p14:tracePt t="23729" x="10852150" y="1757363"/>
          <p14:tracePt t="23736" x="10869613" y="1743075"/>
          <p14:tracePt t="23743" x="10883900" y="1739900"/>
          <p14:tracePt t="23750" x="10896600" y="1735138"/>
          <p14:tracePt t="23756" x="10901363" y="1730375"/>
          <p14:tracePt t="23764" x="10906125" y="1720850"/>
          <p14:tracePt t="23771" x="10909300" y="1712913"/>
          <p14:tracePt t="23777" x="10914063" y="1712913"/>
          <p14:tracePt t="23784" x="10914063" y="1708150"/>
          <p14:tracePt t="23792" x="10928350" y="1693863"/>
          <p14:tracePt t="23798" x="10928350" y="1689100"/>
          <p14:tracePt t="23812" x="10928350" y="1685925"/>
          <p14:tracePt t="23818" x="10933113" y="1671638"/>
          <p14:tracePt t="23826" x="10936288" y="1663700"/>
          <p14:tracePt t="24043" x="11012488" y="1676400"/>
          <p14:tracePt t="24049" x="11179175" y="1685925"/>
          <p14:tracePt t="24055" x="11277600" y="1685925"/>
          <p14:tracePt t="24064" x="11358563" y="1685925"/>
          <p14:tracePt t="24072" x="11393488" y="1685925"/>
          <p14:tracePt t="24078" x="11417300" y="1685925"/>
          <p14:tracePt t="24085" x="11420475" y="1685925"/>
          <p14:tracePt t="24090" x="11439525" y="1685925"/>
          <p14:tracePt t="24105" x="11447463" y="1685925"/>
          <p14:tracePt t="24119" x="11452225" y="1685925"/>
          <p14:tracePt t="24145" x="11461750" y="1685925"/>
          <p14:tracePt t="24159" x="11466513" y="1685925"/>
          <p14:tracePt t="32509" x="11420475" y="1851025"/>
          <p14:tracePt t="32515" x="11398250" y="2012950"/>
          <p14:tracePt t="32522" x="11385550" y="2143125"/>
          <p14:tracePt t="32528" x="11385550" y="2303463"/>
          <p14:tracePt t="32536" x="11385550" y="2401888"/>
          <p14:tracePt t="32543" x="11393488" y="2482850"/>
          <p14:tracePt t="32549" x="11412538" y="2546350"/>
          <p14:tracePt t="32556" x="11439525" y="2622550"/>
          <p14:tracePt t="32565" x="11456988" y="2676525"/>
          <p14:tracePt t="32571" x="11474450" y="2725738"/>
          <p14:tracePt t="32578" x="11510963" y="2779713"/>
          <p14:tracePt t="32584" x="11533188" y="2832100"/>
          <p14:tracePt t="32591" x="11582400" y="2900363"/>
          <p14:tracePt t="32598" x="11595100" y="2917825"/>
          <p14:tracePt t="32604" x="11626850" y="2940050"/>
          <p14:tracePt t="32612" x="11658600" y="2976563"/>
          <p14:tracePt t="32618" x="11698288" y="3008313"/>
          <p14:tracePt t="32625" x="11712575" y="3030538"/>
          <p14:tracePt t="32633" x="11752263" y="3060700"/>
          <p14:tracePt t="32639" x="11774488" y="3092450"/>
          <p14:tracePt t="32648" x="11806238" y="3114675"/>
          <p14:tracePt t="32654" x="11842750" y="3146425"/>
          <p14:tracePt t="32660" x="11874500" y="3178175"/>
          <p14:tracePt t="32666" x="11896725" y="3222625"/>
          <p14:tracePt t="32673" x="11914188" y="3249613"/>
          <p14:tracePt t="32681" x="11926888" y="3263900"/>
          <p14:tracePt t="32688" x="11936413" y="3276600"/>
          <p14:tracePt t="32694" x="11945938" y="3294063"/>
          <p14:tracePt t="32701" x="11950700" y="3308350"/>
          <p14:tracePt t="32708" x="11950700" y="3313113"/>
          <p14:tracePt t="32715" x="11963400" y="3325813"/>
          <p14:tracePt t="32722" x="11963400" y="3335338"/>
          <p14:tracePt t="32979" x="12030075" y="3352800"/>
          <p14:tracePt t="32986" x="12103100" y="3362325"/>
          <p14:tracePt t="32993" x="12174538" y="337978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of linear regression model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8CD9-5938-F545-90DA-ABD65B419F37}" type="datetime1">
              <a:rPr lang="en-US" smtClean="0"/>
              <a:t>12/15/22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3B2B-03EA-66F0-5F7C-C4108216E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52" y="1752523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sufficiently predict the radius mean of tumors with an RMSE that is low enough to predict the radius without being overfitted to the data.</a:t>
            </a:r>
          </a:p>
          <a:p>
            <a:endParaRPr lang="en-US" dirty="0"/>
          </a:p>
        </p:txBody>
      </p:sp>
      <p:pic>
        <p:nvPicPr>
          <p:cNvPr id="2" name="Audio Recording Dec 15, 2022 at 12:28:09 PM">
            <a:hlinkClick r:id="" action="ppaction://media"/>
            <a:extLst>
              <a:ext uri="{FF2B5EF4-FFF2-40B4-BE49-F238E27FC236}">
                <a16:creationId xmlns:a16="http://schemas.microsoft.com/office/drawing/2014/main" id="{5C2A51CD-0A9C-2783-9F2E-F9CB82BF084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695152" y="5361393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714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7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regression model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8CD9-5938-F545-90DA-ABD65B419F37}" type="datetime1">
              <a:rPr lang="en-US" smtClean="0"/>
              <a:t>12/15/22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3B2B-03EA-66F0-5F7C-C4108216E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52" y="1752523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GB" sz="2000" b="0" dirty="0">
                <a:effectLst/>
                <a:latin typeface="Times New Roman" panose="02020603050405020304" pitchFamily="18" charset="0"/>
                <a:ea typeface="Open Sans" panose="020B0606030504020204" pitchFamily="34" charset="0"/>
              </a:rPr>
              <a:t>The purpose of this method is to develop and test several logistic regression models to predict whether a tumor is malignant or benign using several predictors variables that best support tis task </a:t>
            </a:r>
            <a:endParaRPr lang="en-US" sz="2000" b="0" dirty="0"/>
          </a:p>
        </p:txBody>
      </p:sp>
      <p:pic>
        <p:nvPicPr>
          <p:cNvPr id="2" name="Audio Recording Dec 15, 2022 at 12:29:33 PM">
            <a:hlinkClick r:id="" action="ppaction://media"/>
            <a:extLst>
              <a:ext uri="{FF2B5EF4-FFF2-40B4-BE49-F238E27FC236}">
                <a16:creationId xmlns:a16="http://schemas.microsoft.com/office/drawing/2014/main" id="{3E2D6352-C709-8430-4C80-F26A71E71D1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695152" y="5535812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662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3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5449-530E-0B44-6E48-3A6D770B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of logistics regression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9103-C628-410F-AEDE-28049C255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dirty="0">
              <a:effectLst/>
              <a:latin typeface="Times New Roman" panose="02020603050405020304" pitchFamily="18" charset="0"/>
              <a:ea typeface="Open Sans" panose="020B0606030504020204" pitchFamily="34" charset="0"/>
            </a:endParaRPr>
          </a:p>
          <a:p>
            <a:endParaRPr lang="de-DE" sz="1800" dirty="0">
              <a:effectLst/>
              <a:latin typeface="Times New Roman" panose="02020603050405020304" pitchFamily="18" charset="0"/>
              <a:ea typeface="Open Sans" panose="020B0606030504020204" pitchFamily="34" charset="0"/>
            </a:endParaRPr>
          </a:p>
          <a:p>
            <a:r>
              <a:rPr lang="de-DE" sz="2000" b="0" dirty="0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The </a:t>
            </a:r>
            <a:r>
              <a:rPr lang="de-DE" sz="2000" b="0" dirty="0" err="1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first</a:t>
            </a:r>
            <a:r>
              <a:rPr lang="de-DE" sz="2000" b="0" dirty="0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0" dirty="0" err="1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model</a:t>
            </a:r>
            <a:r>
              <a:rPr lang="de-DE" sz="2000" b="0" dirty="0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0" dirty="0" err="1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that</a:t>
            </a:r>
            <a:r>
              <a:rPr lang="de-DE" sz="2000" b="0" dirty="0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0" dirty="0" err="1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include</a:t>
            </a:r>
            <a:r>
              <a:rPr lang="de-DE" sz="2000" b="0" dirty="0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all </a:t>
            </a:r>
            <a:r>
              <a:rPr lang="de-DE" sz="2000" b="0" dirty="0" err="1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th</a:t>
            </a:r>
            <a:r>
              <a:rPr lang="de-DE" sz="2000" b="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</a:t>
            </a:r>
            <a:r>
              <a:rPr lang="de-DE" sz="2000" b="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columns</a:t>
            </a:r>
            <a:r>
              <a:rPr lang="de-DE" sz="2000" b="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produced</a:t>
            </a:r>
            <a:r>
              <a:rPr lang="de-DE" sz="2000" b="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an </a:t>
            </a:r>
            <a:r>
              <a:rPr lang="de-DE" sz="2000" b="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error</a:t>
            </a:r>
            <a:r>
              <a:rPr lang="de-DE" sz="2000" b="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rate </a:t>
            </a:r>
            <a:r>
              <a:rPr lang="de-DE" sz="2000" b="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of</a:t>
            </a:r>
            <a:r>
              <a:rPr lang="de-DE" sz="2000" b="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0" dirty="0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6.47% </a:t>
            </a:r>
          </a:p>
          <a:p>
            <a:endParaRPr lang="de-DE" sz="2000" b="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endParaRPr lang="de-DE" sz="2000" b="0" dirty="0">
              <a:effectLst/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r>
              <a:rPr lang="de-DE" sz="2000" b="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The </a:t>
            </a:r>
            <a:r>
              <a:rPr lang="de-DE" sz="2000" b="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improved</a:t>
            </a:r>
            <a:r>
              <a:rPr lang="de-DE" sz="2000" b="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model</a:t>
            </a:r>
            <a:r>
              <a:rPr lang="de-DE" sz="2000" b="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produced</a:t>
            </a:r>
            <a:r>
              <a:rPr lang="de-DE" sz="2000" b="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less</a:t>
            </a:r>
            <a:r>
              <a:rPr lang="de-DE" sz="2000" b="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errors</a:t>
            </a:r>
            <a:r>
              <a:rPr lang="de-DE" sz="2000" b="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with</a:t>
            </a:r>
            <a:r>
              <a:rPr lang="de-DE" sz="2000" b="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an </a:t>
            </a:r>
            <a:r>
              <a:rPr lang="de-DE" sz="2000" b="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error</a:t>
            </a:r>
            <a:r>
              <a:rPr lang="de-DE" sz="2000" b="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rate </a:t>
            </a:r>
            <a:r>
              <a:rPr lang="de-DE" sz="2000" b="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of</a:t>
            </a:r>
            <a:r>
              <a:rPr lang="de-DE" sz="2000" b="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0" dirty="0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6.32%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e-DE" sz="2000" b="0" dirty="0">
              <a:effectLst/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2319-CB5F-E608-4D90-C51D6EBD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1F42-D6C2-D448-908B-FA63F4D279C8}" type="datetime1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CFB99-EACA-1191-A111-F1B6188E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Audio Recording Dec 15, 2022 at 12:31:46 PM">
            <a:hlinkClick r:id="" action="ppaction://media"/>
            <a:extLst>
              <a:ext uri="{FF2B5EF4-FFF2-40B4-BE49-F238E27FC236}">
                <a16:creationId xmlns:a16="http://schemas.microsoft.com/office/drawing/2014/main" id="{FA938905-8A1B-447E-5782-6CD652BB94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956500" y="568007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2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17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2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325</Words>
  <Application>Microsoft Macintosh PowerPoint</Application>
  <PresentationFormat>Widescreen</PresentationFormat>
  <Paragraphs>49</Paragraphs>
  <Slides>12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Economica</vt:lpstr>
      <vt:lpstr>Times New Roman</vt:lpstr>
      <vt:lpstr>Office Theme</vt:lpstr>
      <vt:lpstr>PowerPoint Presentation</vt:lpstr>
      <vt:lpstr>Linear and Logistics regression   predicting   the radius and malignancy of breast cancer tumors   </vt:lpstr>
      <vt:lpstr>Project Goal</vt:lpstr>
      <vt:lpstr>Data Overview and Analyzing</vt:lpstr>
      <vt:lpstr>Linear regression method </vt:lpstr>
      <vt:lpstr>Linear regression models compression based on RMSE</vt:lpstr>
      <vt:lpstr>Conclusion of linear regression model</vt:lpstr>
      <vt:lpstr>Logistics regression model</vt:lpstr>
      <vt:lpstr>Compression of logistics regression models </vt:lpstr>
      <vt:lpstr>Conclusion of logistics regression </vt:lpstr>
      <vt:lpstr>In Conclusion 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Louis, Robert</dc:creator>
  <cp:lastModifiedBy>nawwaf albahar</cp:lastModifiedBy>
  <cp:revision>54</cp:revision>
  <dcterms:created xsi:type="dcterms:W3CDTF">2017-12-13T15:54:12Z</dcterms:created>
  <dcterms:modified xsi:type="dcterms:W3CDTF">2022-12-15T17:51:56Z</dcterms:modified>
</cp:coreProperties>
</file>