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" y="1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6DD-528A-474E-A2AE-04A60BC45179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E3FF-2B72-41D5-9AF2-9678AD1E9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17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6DD-528A-474E-A2AE-04A60BC45179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E3FF-2B72-41D5-9AF2-9678AD1E9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9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6DD-528A-474E-A2AE-04A60BC45179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E3FF-2B72-41D5-9AF2-9678AD1E9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37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6DD-528A-474E-A2AE-04A60BC45179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E3FF-2B72-41D5-9AF2-9678AD1E9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66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6DD-528A-474E-A2AE-04A60BC45179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E3FF-2B72-41D5-9AF2-9678AD1E9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19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6DD-528A-474E-A2AE-04A60BC45179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E3FF-2B72-41D5-9AF2-9678AD1E9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24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6DD-528A-474E-A2AE-04A60BC45179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E3FF-2B72-41D5-9AF2-9678AD1E9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23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6DD-528A-474E-A2AE-04A60BC45179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E3FF-2B72-41D5-9AF2-9678AD1E9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06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6DD-528A-474E-A2AE-04A60BC45179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E3FF-2B72-41D5-9AF2-9678AD1E9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03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6DD-528A-474E-A2AE-04A60BC45179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E3FF-2B72-41D5-9AF2-9678AD1E9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7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6DD-528A-474E-A2AE-04A60BC45179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E3FF-2B72-41D5-9AF2-9678AD1E9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27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A6DD-528A-474E-A2AE-04A60BC45179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8E3FF-2B72-41D5-9AF2-9678AD1E9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35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72991"/>
              </p:ext>
            </p:extLst>
          </p:nvPr>
        </p:nvGraphicFramePr>
        <p:xfrm>
          <a:off x="1354667" y="508000"/>
          <a:ext cx="1940076" cy="2345026"/>
        </p:xfrm>
        <a:graphic>
          <a:graphicData uri="http://schemas.openxmlformats.org/drawingml/2006/table">
            <a:tbl>
              <a:tblPr firstRow="1"/>
              <a:tblGrid>
                <a:gridCol w="1940076"/>
              </a:tblGrid>
              <a:tr h="23513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Dessin</a:t>
                      </a:r>
                      <a:endParaRPr lang="fr-FR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353">
                <a:tc>
                  <a:txBody>
                    <a:bodyPr/>
                    <a:lstStyle/>
                    <a:p>
                      <a:pPr algn="l"/>
                      <a:r>
                        <a:rPr lang="fr-FR" sz="1050" dirty="0" smtClean="0"/>
                        <a:t>- </a:t>
                      </a:r>
                      <a:r>
                        <a:rPr lang="fr-FR" sz="1050" dirty="0" err="1" smtClean="0"/>
                        <a:t>liste_forme</a:t>
                      </a:r>
                      <a:r>
                        <a:rPr lang="fr-FR" sz="1050" dirty="0" smtClean="0"/>
                        <a:t> : liste</a:t>
                      </a:r>
                      <a:endParaRPr lang="fr-FR" sz="105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353">
                <a:tc>
                  <a:txBody>
                    <a:bodyPr/>
                    <a:lstStyle/>
                    <a:p>
                      <a:pPr algn="l"/>
                      <a:r>
                        <a:rPr lang="fr-FR" sz="1050" dirty="0" smtClean="0"/>
                        <a:t>+</a:t>
                      </a:r>
                      <a:r>
                        <a:rPr lang="fr-FR" sz="1050" baseline="0" dirty="0" smtClean="0"/>
                        <a:t> </a:t>
                      </a:r>
                      <a:r>
                        <a:rPr lang="fr-FR" sz="1050" dirty="0" err="1" smtClean="0"/>
                        <a:t>init</a:t>
                      </a:r>
                      <a:r>
                        <a:rPr lang="fr-FR" sz="1050" dirty="0" smtClean="0"/>
                        <a:t>()</a:t>
                      </a:r>
                    </a:p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ajout_forme</a:t>
                      </a:r>
                      <a:r>
                        <a:rPr lang="fr-FR" sz="1050" dirty="0" smtClean="0"/>
                        <a:t>(Forme)</a:t>
                      </a:r>
                    </a:p>
                    <a:p>
                      <a:pPr algn="l"/>
                      <a:r>
                        <a:rPr lang="fr-FR" sz="1050" dirty="0" smtClean="0"/>
                        <a:t>+ affiche(</a:t>
                      </a:r>
                      <a:r>
                        <a:rPr lang="fr-FR" sz="1050" dirty="0" err="1" smtClean="0"/>
                        <a:t>Canvas</a:t>
                      </a:r>
                      <a:r>
                        <a:rPr lang="fr-FR" sz="1050" dirty="0" smtClean="0"/>
                        <a:t>, </a:t>
                      </a:r>
                      <a:r>
                        <a:rPr lang="fr-FR" sz="1050" dirty="0" err="1" smtClean="0"/>
                        <a:t>Integer</a:t>
                      </a:r>
                      <a:r>
                        <a:rPr lang="fr-FR" sz="1050" dirty="0" smtClean="0"/>
                        <a:t>)</a:t>
                      </a:r>
                    </a:p>
                    <a:p>
                      <a:pPr algn="l"/>
                      <a:r>
                        <a:rPr lang="fr-FR" sz="1050" dirty="0" smtClean="0"/>
                        <a:t>+ liste() : Liste</a:t>
                      </a:r>
                      <a:endParaRPr lang="fr-FR" sz="105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18388"/>
              </p:ext>
            </p:extLst>
          </p:nvPr>
        </p:nvGraphicFramePr>
        <p:xfrm>
          <a:off x="4642153" y="508000"/>
          <a:ext cx="1940076" cy="2456005"/>
        </p:xfrm>
        <a:graphic>
          <a:graphicData uri="http://schemas.openxmlformats.org/drawingml/2006/table">
            <a:tbl>
              <a:tblPr firstRow="1"/>
              <a:tblGrid>
                <a:gridCol w="1940076"/>
              </a:tblGrid>
              <a:tr h="295124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Forme</a:t>
                      </a:r>
                      <a:endParaRPr lang="fr-FR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819"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fr-FR" sz="1050" dirty="0" err="1" smtClean="0"/>
                        <a:t>centre_x</a:t>
                      </a:r>
                      <a:r>
                        <a:rPr lang="fr-FR" sz="1050" dirty="0" smtClean="0"/>
                        <a:t> : </a:t>
                      </a:r>
                      <a:r>
                        <a:rPr lang="fr-FR" sz="1050" dirty="0" err="1" smtClean="0"/>
                        <a:t>float</a:t>
                      </a:r>
                      <a:endParaRPr lang="fr-FR" sz="1050" dirty="0" smtClean="0"/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fr-FR" sz="1050" dirty="0" err="1" smtClean="0"/>
                        <a:t>centre_y</a:t>
                      </a:r>
                      <a:r>
                        <a:rPr lang="fr-FR" sz="1050" dirty="0" smtClean="0"/>
                        <a:t> : </a:t>
                      </a:r>
                      <a:r>
                        <a:rPr lang="fr-FR" sz="1050" dirty="0" err="1" smtClean="0"/>
                        <a:t>float</a:t>
                      </a:r>
                      <a:endParaRPr lang="fr-FR" sz="1050" dirty="0" smtClean="0"/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fr-FR" sz="1050" dirty="0" smtClean="0"/>
                        <a:t>couleur : string</a:t>
                      </a:r>
                      <a:endParaRPr lang="fr-FR" sz="105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8062">
                <a:tc>
                  <a:txBody>
                    <a:bodyPr/>
                    <a:lstStyle/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init</a:t>
                      </a:r>
                      <a:r>
                        <a:rPr lang="fr-FR" sz="1050" dirty="0" smtClean="0"/>
                        <a:t>(x, y, c)</a:t>
                      </a:r>
                    </a:p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get_centre_x</a:t>
                      </a:r>
                      <a:r>
                        <a:rPr lang="fr-FR" sz="1050" dirty="0" smtClean="0"/>
                        <a:t>():</a:t>
                      </a:r>
                      <a:r>
                        <a:rPr lang="fr-FR" sz="1050" dirty="0" err="1" smtClean="0"/>
                        <a:t>float</a:t>
                      </a:r>
                      <a:endParaRPr lang="fr-FR" sz="1050" dirty="0" smtClean="0"/>
                    </a:p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get_centre_y</a:t>
                      </a:r>
                      <a:r>
                        <a:rPr lang="fr-FR" sz="1050" dirty="0" smtClean="0"/>
                        <a:t>():</a:t>
                      </a:r>
                      <a:r>
                        <a:rPr lang="fr-FR" sz="1050" dirty="0" err="1" smtClean="0"/>
                        <a:t>float</a:t>
                      </a:r>
                      <a:endParaRPr lang="fr-FR" sz="1050" dirty="0" smtClean="0"/>
                    </a:p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get_couleur</a:t>
                      </a:r>
                      <a:r>
                        <a:rPr lang="fr-FR" sz="1050" dirty="0" smtClean="0"/>
                        <a:t>():string</a:t>
                      </a:r>
                    </a:p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set_centre_x</a:t>
                      </a:r>
                      <a:r>
                        <a:rPr lang="fr-FR" sz="1050" dirty="0" smtClean="0"/>
                        <a:t>(</a:t>
                      </a:r>
                      <a:r>
                        <a:rPr lang="fr-FR" sz="1050" dirty="0" err="1" smtClean="0"/>
                        <a:t>x:float</a:t>
                      </a:r>
                      <a:r>
                        <a:rPr lang="fr-FR" sz="1050" dirty="0" smtClean="0"/>
                        <a:t>)</a:t>
                      </a:r>
                    </a:p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set_centre_y</a:t>
                      </a:r>
                      <a:r>
                        <a:rPr lang="fr-FR" sz="1050" dirty="0" smtClean="0"/>
                        <a:t>(</a:t>
                      </a:r>
                      <a:r>
                        <a:rPr lang="fr-FR" sz="1050" dirty="0" err="1" smtClean="0"/>
                        <a:t>y:float</a:t>
                      </a:r>
                      <a:r>
                        <a:rPr lang="fr-FR" sz="1050" dirty="0" smtClean="0"/>
                        <a:t>)</a:t>
                      </a:r>
                    </a:p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set_couleur</a:t>
                      </a:r>
                      <a:r>
                        <a:rPr lang="fr-FR" sz="1050" dirty="0" smtClean="0"/>
                        <a:t>(</a:t>
                      </a:r>
                      <a:r>
                        <a:rPr lang="fr-FR" sz="1050" dirty="0" err="1" smtClean="0"/>
                        <a:t>c:string</a:t>
                      </a:r>
                      <a:r>
                        <a:rPr lang="fr-FR" sz="1050" dirty="0" smtClean="0"/>
                        <a:t>)</a:t>
                      </a:r>
                      <a:endParaRPr lang="fr-FR" sz="105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80112"/>
              </p:ext>
            </p:extLst>
          </p:nvPr>
        </p:nvGraphicFramePr>
        <p:xfrm>
          <a:off x="8454571" y="728133"/>
          <a:ext cx="1940076" cy="2697480"/>
        </p:xfrm>
        <a:graphic>
          <a:graphicData uri="http://schemas.openxmlformats.org/drawingml/2006/table">
            <a:tbl>
              <a:tblPr firstRow="1"/>
              <a:tblGrid>
                <a:gridCol w="1940076"/>
              </a:tblGrid>
              <a:tr h="23513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Rectangle</a:t>
                      </a:r>
                      <a:endParaRPr lang="fr-FR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414"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fr-FR" sz="1050" dirty="0" err="1" smtClean="0"/>
                        <a:t>longueur_x</a:t>
                      </a:r>
                      <a:r>
                        <a:rPr lang="fr-FR" sz="1050" dirty="0" smtClean="0"/>
                        <a:t> : </a:t>
                      </a:r>
                      <a:r>
                        <a:rPr lang="fr-FR" sz="1050" dirty="0" err="1" smtClean="0"/>
                        <a:t>float</a:t>
                      </a:r>
                      <a:endParaRPr lang="fr-FR" sz="1050" dirty="0" smtClean="0"/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fr-FR" sz="1050" dirty="0" err="1" smtClean="0"/>
                        <a:t>longueur_y</a:t>
                      </a:r>
                      <a:r>
                        <a:rPr lang="fr-FR" sz="1050" dirty="0" smtClean="0"/>
                        <a:t> : </a:t>
                      </a:r>
                      <a:r>
                        <a:rPr lang="fr-FR" sz="1050" dirty="0" err="1" smtClean="0"/>
                        <a:t>float</a:t>
                      </a:r>
                      <a:endParaRPr lang="fr-FR" sz="1050" dirty="0" smtClean="0"/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fr-FR" sz="1050" dirty="0" smtClean="0"/>
                        <a:t> </a:t>
                      </a:r>
                      <a:endParaRPr lang="fr-FR" sz="105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353">
                <a:tc>
                  <a:txBody>
                    <a:bodyPr/>
                    <a:lstStyle/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init</a:t>
                      </a:r>
                      <a:r>
                        <a:rPr lang="fr-FR" sz="1050" dirty="0" smtClean="0"/>
                        <a:t>(x, y, c, l, h)</a:t>
                      </a:r>
                    </a:p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get_lx</a:t>
                      </a:r>
                      <a:r>
                        <a:rPr lang="fr-FR" sz="1050" dirty="0" smtClean="0"/>
                        <a:t>():</a:t>
                      </a:r>
                      <a:r>
                        <a:rPr lang="fr-FR" sz="1050" dirty="0" err="1" smtClean="0"/>
                        <a:t>float</a:t>
                      </a:r>
                      <a:endParaRPr lang="fr-FR" sz="1050" dirty="0" smtClean="0"/>
                    </a:p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get_ly</a:t>
                      </a:r>
                      <a:r>
                        <a:rPr lang="fr-FR" sz="1050" dirty="0" smtClean="0"/>
                        <a:t>():</a:t>
                      </a:r>
                      <a:r>
                        <a:rPr lang="fr-FR" sz="1050" dirty="0" err="1" smtClean="0"/>
                        <a:t>float</a:t>
                      </a:r>
                      <a:endParaRPr lang="fr-FR" sz="1050" dirty="0" smtClean="0"/>
                    </a:p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set_lx</a:t>
                      </a:r>
                      <a:r>
                        <a:rPr lang="fr-FR" sz="1050" dirty="0" smtClean="0"/>
                        <a:t>(</a:t>
                      </a:r>
                      <a:r>
                        <a:rPr lang="fr-FR" sz="1050" dirty="0" err="1" smtClean="0"/>
                        <a:t>l:float</a:t>
                      </a:r>
                      <a:r>
                        <a:rPr lang="fr-FR" sz="1050" dirty="0" smtClean="0"/>
                        <a:t>)</a:t>
                      </a:r>
                    </a:p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set_ly</a:t>
                      </a:r>
                      <a:r>
                        <a:rPr lang="fr-FR" sz="1050" dirty="0" smtClean="0"/>
                        <a:t>(</a:t>
                      </a:r>
                      <a:r>
                        <a:rPr lang="fr-FR" sz="1050" dirty="0" err="1" smtClean="0"/>
                        <a:t>h:float</a:t>
                      </a:r>
                      <a:r>
                        <a:rPr lang="fr-FR" sz="1050" dirty="0" smtClean="0"/>
                        <a:t>)</a:t>
                      </a:r>
                    </a:p>
                    <a:p>
                      <a:pPr algn="l"/>
                      <a:r>
                        <a:rPr lang="fr-FR" sz="1050" baseline="0" dirty="0" smtClean="0"/>
                        <a:t>+ </a:t>
                      </a:r>
                      <a:r>
                        <a:rPr lang="fr-FR" sz="1050" baseline="0" dirty="0" err="1" smtClean="0"/>
                        <a:t>get_perimetre</a:t>
                      </a:r>
                      <a:r>
                        <a:rPr lang="fr-FR" sz="1050" baseline="0" dirty="0" smtClean="0"/>
                        <a:t>(): </a:t>
                      </a:r>
                      <a:r>
                        <a:rPr lang="fr-FR" sz="1050" baseline="0" dirty="0" err="1" smtClean="0"/>
                        <a:t>float</a:t>
                      </a:r>
                      <a:endParaRPr lang="fr-FR" sz="1050" baseline="0" dirty="0" smtClean="0"/>
                    </a:p>
                    <a:p>
                      <a:pPr algn="l"/>
                      <a:r>
                        <a:rPr lang="fr-FR" sz="1050" baseline="0" dirty="0" smtClean="0"/>
                        <a:t>+ </a:t>
                      </a:r>
                      <a:r>
                        <a:rPr lang="fr-FR" sz="1050" baseline="0" dirty="0" err="1" smtClean="0"/>
                        <a:t>get_surface</a:t>
                      </a:r>
                      <a:r>
                        <a:rPr lang="fr-FR" sz="1050" baseline="0" dirty="0" smtClean="0"/>
                        <a:t>() : </a:t>
                      </a:r>
                      <a:r>
                        <a:rPr lang="fr-FR" sz="1050" baseline="0" dirty="0" err="1" smtClean="0"/>
                        <a:t>float</a:t>
                      </a:r>
                      <a:endParaRPr lang="fr-FR" sz="1050" baseline="0" dirty="0" smtClean="0"/>
                    </a:p>
                    <a:p>
                      <a:pPr algn="l"/>
                      <a:r>
                        <a:rPr lang="fr-FR" sz="1050" dirty="0" smtClean="0"/>
                        <a:t>+ affiche(</a:t>
                      </a:r>
                      <a:r>
                        <a:rPr lang="fr-FR" sz="1050" dirty="0" err="1" smtClean="0"/>
                        <a:t>Canvas</a:t>
                      </a:r>
                      <a:r>
                        <a:rPr lang="fr-FR" sz="1050" dirty="0" smtClean="0"/>
                        <a:t>)</a:t>
                      </a:r>
                    </a:p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selection</a:t>
                      </a:r>
                      <a:r>
                        <a:rPr lang="fr-FR" sz="1050" dirty="0" smtClean="0"/>
                        <a:t>(x ,y ):</a:t>
                      </a:r>
                      <a:r>
                        <a:rPr lang="fr-FR" sz="1050" dirty="0" err="1" smtClean="0"/>
                        <a:t>float</a:t>
                      </a:r>
                      <a:endParaRPr lang="fr-FR" sz="1050" dirty="0" smtClean="0"/>
                    </a:p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str</a:t>
                      </a:r>
                      <a:r>
                        <a:rPr lang="fr-FR" sz="1050" dirty="0" smtClean="0"/>
                        <a:t>():string</a:t>
                      </a:r>
                    </a:p>
                    <a:p>
                      <a:pPr algn="l"/>
                      <a:endParaRPr lang="fr-FR" sz="105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32772"/>
              </p:ext>
            </p:extLst>
          </p:nvPr>
        </p:nvGraphicFramePr>
        <p:xfrm>
          <a:off x="4642153" y="3611638"/>
          <a:ext cx="1940076" cy="2345026"/>
        </p:xfrm>
        <a:graphic>
          <a:graphicData uri="http://schemas.openxmlformats.org/drawingml/2006/table">
            <a:tbl>
              <a:tblPr firstRow="1"/>
              <a:tblGrid>
                <a:gridCol w="1940076"/>
              </a:tblGrid>
              <a:tr h="37507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Cercle</a:t>
                      </a:r>
                      <a:endParaRPr lang="fr-FR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338">
                <a:tc>
                  <a:txBody>
                    <a:bodyPr/>
                    <a:lstStyle/>
                    <a:p>
                      <a:pPr algn="l"/>
                      <a:r>
                        <a:rPr lang="fr-FR" sz="1050" dirty="0" smtClean="0"/>
                        <a:t>- Rayon : </a:t>
                      </a:r>
                      <a:r>
                        <a:rPr lang="fr-FR" sz="1050" dirty="0" err="1" smtClean="0"/>
                        <a:t>float</a:t>
                      </a:r>
                      <a:endParaRPr lang="fr-FR" sz="105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5616">
                <a:tc>
                  <a:txBody>
                    <a:bodyPr/>
                    <a:lstStyle/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init</a:t>
                      </a:r>
                      <a:r>
                        <a:rPr lang="fr-FR" sz="1050" dirty="0" smtClean="0"/>
                        <a:t>(x, y, c, r)</a:t>
                      </a:r>
                    </a:p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get_rayon</a:t>
                      </a:r>
                      <a:r>
                        <a:rPr lang="fr-FR" sz="1050" dirty="0" smtClean="0"/>
                        <a:t>() : </a:t>
                      </a:r>
                      <a:r>
                        <a:rPr lang="fr-FR" sz="1050" dirty="0" err="1" smtClean="0"/>
                        <a:t>float</a:t>
                      </a:r>
                      <a:endParaRPr lang="fr-FR" sz="1050" dirty="0" smtClean="0"/>
                    </a:p>
                    <a:p>
                      <a:pPr algn="l"/>
                      <a:r>
                        <a:rPr lang="fr-FR" sz="1050" dirty="0" smtClean="0"/>
                        <a:t>+</a:t>
                      </a:r>
                      <a:r>
                        <a:rPr lang="fr-FR" sz="1050" baseline="0" dirty="0" smtClean="0"/>
                        <a:t> </a:t>
                      </a:r>
                      <a:r>
                        <a:rPr lang="fr-FR" sz="1050" baseline="0" dirty="0" err="1" smtClean="0"/>
                        <a:t>set_rayon</a:t>
                      </a:r>
                      <a:r>
                        <a:rPr lang="fr-FR" sz="1050" baseline="0" dirty="0" smtClean="0"/>
                        <a:t>(</a:t>
                      </a:r>
                      <a:r>
                        <a:rPr lang="fr-FR" sz="1050" baseline="0" dirty="0" err="1" smtClean="0"/>
                        <a:t>r:float</a:t>
                      </a:r>
                      <a:r>
                        <a:rPr lang="fr-FR" sz="1050" baseline="0" dirty="0" smtClean="0"/>
                        <a:t>)</a:t>
                      </a:r>
                    </a:p>
                    <a:p>
                      <a:pPr algn="l"/>
                      <a:r>
                        <a:rPr lang="fr-FR" sz="1050" baseline="0" dirty="0" smtClean="0"/>
                        <a:t>+ </a:t>
                      </a:r>
                      <a:r>
                        <a:rPr lang="fr-FR" sz="1050" baseline="0" dirty="0" err="1" smtClean="0"/>
                        <a:t>get_perimetre</a:t>
                      </a:r>
                      <a:r>
                        <a:rPr lang="fr-FR" sz="1050" baseline="0" dirty="0" smtClean="0"/>
                        <a:t>(): </a:t>
                      </a:r>
                      <a:r>
                        <a:rPr lang="fr-FR" sz="1050" baseline="0" dirty="0" err="1" smtClean="0"/>
                        <a:t>float</a:t>
                      </a:r>
                      <a:endParaRPr lang="fr-FR" sz="1050" baseline="0" dirty="0" smtClean="0"/>
                    </a:p>
                    <a:p>
                      <a:pPr algn="l"/>
                      <a:r>
                        <a:rPr lang="fr-FR" sz="1050" baseline="0" dirty="0" smtClean="0"/>
                        <a:t>+ </a:t>
                      </a:r>
                      <a:r>
                        <a:rPr lang="fr-FR" sz="1050" baseline="0" dirty="0" err="1" smtClean="0"/>
                        <a:t>get_surface</a:t>
                      </a:r>
                      <a:r>
                        <a:rPr lang="fr-FR" sz="1050" baseline="0" dirty="0" smtClean="0"/>
                        <a:t>() : </a:t>
                      </a:r>
                      <a:r>
                        <a:rPr lang="fr-FR" sz="1050" baseline="0" dirty="0" err="1" smtClean="0"/>
                        <a:t>float</a:t>
                      </a:r>
                      <a:endParaRPr lang="fr-FR" sz="1050" baseline="0" dirty="0" smtClean="0"/>
                    </a:p>
                    <a:p>
                      <a:pPr algn="l"/>
                      <a:r>
                        <a:rPr lang="fr-FR" sz="1050" dirty="0" smtClean="0"/>
                        <a:t>+ affiche(</a:t>
                      </a:r>
                      <a:r>
                        <a:rPr lang="fr-FR" sz="1050" dirty="0" err="1" smtClean="0"/>
                        <a:t>Canvas</a:t>
                      </a:r>
                      <a:r>
                        <a:rPr lang="fr-FR" sz="1050" dirty="0" smtClean="0"/>
                        <a:t>)</a:t>
                      </a:r>
                    </a:p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selection</a:t>
                      </a:r>
                      <a:r>
                        <a:rPr lang="fr-FR" sz="1050" dirty="0" smtClean="0"/>
                        <a:t>(x ,y ):</a:t>
                      </a:r>
                      <a:r>
                        <a:rPr lang="fr-FR" sz="1050" dirty="0" err="1" smtClean="0"/>
                        <a:t>float</a:t>
                      </a:r>
                      <a:endParaRPr lang="fr-FR" sz="1050" dirty="0" smtClean="0"/>
                    </a:p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str</a:t>
                      </a:r>
                      <a:r>
                        <a:rPr lang="fr-FR" sz="1050" dirty="0" smtClean="0"/>
                        <a:t>():string</a:t>
                      </a:r>
                      <a:endParaRPr lang="fr-FR" sz="105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3413"/>
              </p:ext>
            </p:extLst>
          </p:nvPr>
        </p:nvGraphicFramePr>
        <p:xfrm>
          <a:off x="8454571" y="4044648"/>
          <a:ext cx="1940076" cy="1767598"/>
        </p:xfrm>
        <a:graphic>
          <a:graphicData uri="http://schemas.openxmlformats.org/drawingml/2006/table">
            <a:tbl>
              <a:tblPr firstRow="1"/>
              <a:tblGrid>
                <a:gridCol w="1940076"/>
              </a:tblGrid>
              <a:tr h="23513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Carré</a:t>
                      </a:r>
                      <a:endParaRPr lang="fr-FR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718">
                <a:tc>
                  <a:txBody>
                    <a:bodyPr/>
                    <a:lstStyle/>
                    <a:p>
                      <a:pPr algn="l"/>
                      <a:endParaRPr lang="fr-FR" sz="105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353">
                <a:tc>
                  <a:txBody>
                    <a:bodyPr/>
                    <a:lstStyle/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init</a:t>
                      </a:r>
                      <a:r>
                        <a:rPr lang="fr-FR" sz="1050" dirty="0" smtClean="0"/>
                        <a:t>(x, y, c, l)</a:t>
                      </a:r>
                    </a:p>
                    <a:p>
                      <a:pPr algn="l"/>
                      <a:r>
                        <a:rPr lang="fr-FR" sz="1050" dirty="0" smtClean="0"/>
                        <a:t>+</a:t>
                      </a:r>
                      <a:r>
                        <a:rPr lang="fr-FR" sz="1050" dirty="0" err="1" smtClean="0"/>
                        <a:t>get_l</a:t>
                      </a:r>
                      <a:r>
                        <a:rPr lang="fr-FR" sz="1050" dirty="0" smtClean="0"/>
                        <a:t>():</a:t>
                      </a:r>
                      <a:r>
                        <a:rPr lang="fr-FR" sz="1050" dirty="0" err="1" smtClean="0"/>
                        <a:t>float</a:t>
                      </a:r>
                      <a:endParaRPr lang="fr-FR" sz="1050" dirty="0" smtClean="0"/>
                    </a:p>
                    <a:p>
                      <a:pPr algn="l"/>
                      <a:r>
                        <a:rPr lang="fr-FR" sz="1050" dirty="0" smtClean="0"/>
                        <a:t>+ affiche(</a:t>
                      </a:r>
                      <a:r>
                        <a:rPr lang="fr-FR" sz="1050" dirty="0" err="1" smtClean="0"/>
                        <a:t>Canvas</a:t>
                      </a:r>
                      <a:r>
                        <a:rPr lang="fr-FR" sz="1050" dirty="0" smtClean="0"/>
                        <a:t>)</a:t>
                      </a:r>
                    </a:p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selection</a:t>
                      </a:r>
                      <a:r>
                        <a:rPr lang="fr-FR" sz="1050" dirty="0" smtClean="0"/>
                        <a:t>(x ,y ):</a:t>
                      </a:r>
                      <a:r>
                        <a:rPr lang="fr-FR" sz="1050" dirty="0" err="1" smtClean="0"/>
                        <a:t>float</a:t>
                      </a:r>
                      <a:endParaRPr lang="fr-FR" sz="1050" dirty="0" smtClean="0"/>
                    </a:p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str</a:t>
                      </a:r>
                      <a:r>
                        <a:rPr lang="fr-FR" sz="1050" dirty="0" smtClean="0"/>
                        <a:t>():string</a:t>
                      </a:r>
                    </a:p>
                    <a:p>
                      <a:pPr algn="l"/>
                      <a:endParaRPr lang="fr-FR" sz="105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0" name="Connecteur droit avec flèche 9"/>
          <p:cNvCxnSpPr>
            <a:endCxn id="11" idx="1"/>
          </p:cNvCxnSpPr>
          <p:nvPr/>
        </p:nvCxnSpPr>
        <p:spPr>
          <a:xfrm flipH="1">
            <a:off x="3294743" y="1531257"/>
            <a:ext cx="13474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osange 10"/>
          <p:cNvSpPr/>
          <p:nvPr/>
        </p:nvSpPr>
        <p:spPr>
          <a:xfrm>
            <a:off x="3294743" y="1421553"/>
            <a:ext cx="246743" cy="219408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>
            <a:stCxn id="7" idx="0"/>
            <a:endCxn id="5" idx="2"/>
          </p:cNvCxnSpPr>
          <p:nvPr/>
        </p:nvCxnSpPr>
        <p:spPr>
          <a:xfrm flipV="1">
            <a:off x="5612191" y="2964005"/>
            <a:ext cx="0" cy="6476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6582230" y="2423886"/>
            <a:ext cx="1872341" cy="48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0"/>
            <a:endCxn id="6" idx="2"/>
          </p:cNvCxnSpPr>
          <p:nvPr/>
        </p:nvCxnSpPr>
        <p:spPr>
          <a:xfrm flipV="1">
            <a:off x="9424609" y="3425613"/>
            <a:ext cx="0" cy="619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14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7363"/>
              </p:ext>
            </p:extLst>
          </p:nvPr>
        </p:nvGraphicFramePr>
        <p:xfrm>
          <a:off x="4068839" y="523240"/>
          <a:ext cx="1940076" cy="274320"/>
        </p:xfrm>
        <a:graphic>
          <a:graphicData uri="http://schemas.openxmlformats.org/drawingml/2006/table">
            <a:tbl>
              <a:tblPr firstRow="1"/>
              <a:tblGrid>
                <a:gridCol w="1940076"/>
              </a:tblGrid>
              <a:tr h="23513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Canvas</a:t>
                      </a:r>
                      <a:endParaRPr lang="fr-FR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176466"/>
              </p:ext>
            </p:extLst>
          </p:nvPr>
        </p:nvGraphicFramePr>
        <p:xfrm>
          <a:off x="8541657" y="523240"/>
          <a:ext cx="1940076" cy="274320"/>
        </p:xfrm>
        <a:graphic>
          <a:graphicData uri="http://schemas.openxmlformats.org/drawingml/2006/table">
            <a:tbl>
              <a:tblPr firstRow="1"/>
              <a:tblGrid>
                <a:gridCol w="1940076"/>
              </a:tblGrid>
              <a:tr h="23513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Button</a:t>
                      </a:r>
                      <a:endParaRPr lang="fr-FR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42003"/>
              </p:ext>
            </p:extLst>
          </p:nvPr>
        </p:nvGraphicFramePr>
        <p:xfrm>
          <a:off x="1354666" y="523240"/>
          <a:ext cx="1940076" cy="274320"/>
        </p:xfrm>
        <a:graphic>
          <a:graphicData uri="http://schemas.openxmlformats.org/drawingml/2006/table">
            <a:tbl>
              <a:tblPr firstRow="1"/>
              <a:tblGrid>
                <a:gridCol w="1940076"/>
              </a:tblGrid>
              <a:tr h="23513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Tk</a:t>
                      </a:r>
                      <a:endParaRPr lang="fr-FR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636377"/>
              </p:ext>
            </p:extLst>
          </p:nvPr>
        </p:nvGraphicFramePr>
        <p:xfrm>
          <a:off x="1193938" y="2168992"/>
          <a:ext cx="2100803" cy="4078798"/>
        </p:xfrm>
        <a:graphic>
          <a:graphicData uri="http://schemas.openxmlformats.org/drawingml/2006/table">
            <a:tbl>
              <a:tblPr firstRow="1"/>
              <a:tblGrid>
                <a:gridCol w="2100803"/>
              </a:tblGrid>
              <a:tr h="31931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FenPrincipale</a:t>
                      </a:r>
                      <a:endParaRPr lang="fr-FR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9741"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fr-FR" sz="1050" dirty="0" err="1" smtClean="0"/>
                        <a:t>liste_forme</a:t>
                      </a:r>
                      <a:r>
                        <a:rPr lang="fr-FR" sz="1050" dirty="0" smtClean="0"/>
                        <a:t> : liste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fr-FR" sz="1050" dirty="0" err="1" smtClean="0"/>
                        <a:t>zoneAffichage</a:t>
                      </a:r>
                      <a:r>
                        <a:rPr lang="fr-FR" sz="1050" baseline="0" dirty="0" smtClean="0"/>
                        <a:t> : </a:t>
                      </a:r>
                      <a:r>
                        <a:rPr lang="fr-FR" sz="1050" baseline="0" dirty="0" err="1" smtClean="0"/>
                        <a:t>ZoneAffichage</a:t>
                      </a:r>
                      <a:endParaRPr lang="fr-FR" sz="1050" baseline="0" dirty="0" smtClean="0"/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fr-FR" sz="1050" baseline="0" dirty="0" smtClean="0"/>
                        <a:t>mots : liste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fr-FR" sz="1050" baseline="0" dirty="0" smtClean="0"/>
                        <a:t>mot : string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fr-FR" sz="1050" baseline="0" dirty="0" err="1" smtClean="0"/>
                        <a:t>motAffiche</a:t>
                      </a:r>
                      <a:r>
                        <a:rPr lang="fr-FR" sz="1050" baseline="0" dirty="0" smtClean="0"/>
                        <a:t> : string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fr-FR" sz="1050" baseline="0" dirty="0" err="1" smtClean="0"/>
                        <a:t>nbManque</a:t>
                      </a:r>
                      <a:r>
                        <a:rPr lang="fr-FR" sz="1050" baseline="0" dirty="0" smtClean="0"/>
                        <a:t> : </a:t>
                      </a:r>
                      <a:r>
                        <a:rPr lang="fr-FR" sz="1050" baseline="0" dirty="0" err="1" smtClean="0"/>
                        <a:t>int</a:t>
                      </a:r>
                      <a:endParaRPr lang="fr-FR" sz="1050" baseline="0" dirty="0" smtClean="0"/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fr-FR" sz="1050" baseline="0" dirty="0" smtClean="0"/>
                        <a:t>boutons  : liste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fr-FR" sz="1050" baseline="0" dirty="0" err="1" smtClean="0"/>
                        <a:t>lmot</a:t>
                      </a:r>
                      <a:r>
                        <a:rPr lang="fr-FR" sz="1050" baseline="0" dirty="0" smtClean="0"/>
                        <a:t> : string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endParaRPr lang="fr-FR" sz="105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9741">
                <a:tc>
                  <a:txBody>
                    <a:bodyPr/>
                    <a:lstStyle/>
                    <a:p>
                      <a:pPr algn="l"/>
                      <a:r>
                        <a:rPr lang="fr-FR" sz="1050" dirty="0" smtClean="0"/>
                        <a:t>+</a:t>
                      </a:r>
                      <a:r>
                        <a:rPr lang="fr-FR" sz="1050" baseline="0" dirty="0" smtClean="0"/>
                        <a:t> </a:t>
                      </a:r>
                      <a:r>
                        <a:rPr lang="fr-FR" sz="1050" dirty="0" err="1" smtClean="0"/>
                        <a:t>init</a:t>
                      </a:r>
                      <a:r>
                        <a:rPr lang="fr-FR" sz="1050" dirty="0" smtClean="0"/>
                        <a:t>()</a:t>
                      </a:r>
                    </a:p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nouveauMot</a:t>
                      </a:r>
                      <a:r>
                        <a:rPr lang="fr-FR" sz="1050" dirty="0" smtClean="0"/>
                        <a:t>(): string</a:t>
                      </a:r>
                    </a:p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nouvellePartie</a:t>
                      </a:r>
                      <a:r>
                        <a:rPr lang="fr-FR" sz="1050" dirty="0" smtClean="0"/>
                        <a:t>()</a:t>
                      </a:r>
                    </a:p>
                    <a:p>
                      <a:pPr algn="l"/>
                      <a:r>
                        <a:rPr lang="fr-FR" sz="1050" dirty="0" smtClean="0"/>
                        <a:t>+ traitement(lettre : string)</a:t>
                      </a:r>
                    </a:p>
                    <a:p>
                      <a:pPr algn="l"/>
                      <a:r>
                        <a:rPr lang="fr-FR" sz="1050" dirty="0" smtClean="0"/>
                        <a:t>+ affiche(</a:t>
                      </a:r>
                      <a:r>
                        <a:rPr lang="fr-FR" sz="1050" dirty="0" err="1" smtClean="0"/>
                        <a:t>i:int</a:t>
                      </a:r>
                      <a:r>
                        <a:rPr lang="fr-FR" sz="1050" dirty="0" smtClean="0"/>
                        <a:t>)</a:t>
                      </a:r>
                    </a:p>
                    <a:p>
                      <a:pPr algn="l"/>
                      <a:r>
                        <a:rPr lang="fr-FR" sz="1050" dirty="0" smtClean="0"/>
                        <a:t>+</a:t>
                      </a:r>
                      <a:r>
                        <a:rPr lang="fr-FR" sz="1050" baseline="0" dirty="0" smtClean="0"/>
                        <a:t> </a:t>
                      </a:r>
                      <a:r>
                        <a:rPr lang="fr-FR" sz="1050" baseline="0" dirty="0" err="1" smtClean="0"/>
                        <a:t>finPartie</a:t>
                      </a:r>
                      <a:r>
                        <a:rPr lang="fr-FR" sz="1050" baseline="0" dirty="0" smtClean="0"/>
                        <a:t>(</a:t>
                      </a:r>
                      <a:r>
                        <a:rPr lang="fr-FR" sz="1050" baseline="0" dirty="0" err="1" smtClean="0"/>
                        <a:t>b:booleen</a:t>
                      </a:r>
                      <a:r>
                        <a:rPr lang="fr-FR" sz="1050" baseline="0" dirty="0" smtClean="0"/>
                        <a:t>)</a:t>
                      </a:r>
                      <a:endParaRPr lang="fr-FR" sz="105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52599"/>
              </p:ext>
            </p:extLst>
          </p:nvPr>
        </p:nvGraphicFramePr>
        <p:xfrm>
          <a:off x="4915505" y="1398209"/>
          <a:ext cx="1940076" cy="2345026"/>
        </p:xfrm>
        <a:graphic>
          <a:graphicData uri="http://schemas.openxmlformats.org/drawingml/2006/table">
            <a:tbl>
              <a:tblPr firstRow="1"/>
              <a:tblGrid>
                <a:gridCol w="1940076"/>
              </a:tblGrid>
              <a:tr h="23513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ZoneAffichage</a:t>
                      </a:r>
                      <a:endParaRPr lang="fr-FR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353">
                <a:tc>
                  <a:txBody>
                    <a:bodyPr/>
                    <a:lstStyle/>
                    <a:p>
                      <a:pPr algn="l"/>
                      <a:r>
                        <a:rPr lang="fr-FR" sz="1050" dirty="0" smtClean="0"/>
                        <a:t>- d : Dessin</a:t>
                      </a:r>
                      <a:endParaRPr lang="fr-FR" sz="105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353">
                <a:tc>
                  <a:txBody>
                    <a:bodyPr/>
                    <a:lstStyle/>
                    <a:p>
                      <a:pPr algn="l"/>
                      <a:r>
                        <a:rPr lang="fr-FR" sz="1050" dirty="0" smtClean="0"/>
                        <a:t>+</a:t>
                      </a:r>
                      <a:r>
                        <a:rPr lang="fr-FR" sz="1050" baseline="0" dirty="0" smtClean="0"/>
                        <a:t> </a:t>
                      </a:r>
                      <a:r>
                        <a:rPr lang="fr-FR" sz="1050" dirty="0" err="1" smtClean="0"/>
                        <a:t>init</a:t>
                      </a:r>
                      <a:r>
                        <a:rPr lang="fr-FR" sz="1050" dirty="0" smtClean="0"/>
                        <a:t>(parent, w , h, c)</a:t>
                      </a:r>
                    </a:p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selection_formes</a:t>
                      </a:r>
                      <a:r>
                        <a:rPr lang="fr-FR" sz="1050" dirty="0" smtClean="0"/>
                        <a:t>(</a:t>
                      </a:r>
                      <a:r>
                        <a:rPr lang="fr-FR" sz="1050" dirty="0" err="1" smtClean="0"/>
                        <a:t>x,y</a:t>
                      </a:r>
                      <a:r>
                        <a:rPr lang="fr-FR" sz="1050" dirty="0" smtClean="0"/>
                        <a:t>)</a:t>
                      </a:r>
                    </a:p>
                    <a:p>
                      <a:pPr algn="l"/>
                      <a:r>
                        <a:rPr lang="fr-FR" sz="1050" dirty="0" smtClean="0"/>
                        <a:t>+ affiche( i:int)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82270"/>
              </p:ext>
            </p:extLst>
          </p:nvPr>
        </p:nvGraphicFramePr>
        <p:xfrm>
          <a:off x="8541657" y="3202819"/>
          <a:ext cx="1940076" cy="2345026"/>
        </p:xfrm>
        <a:graphic>
          <a:graphicData uri="http://schemas.openxmlformats.org/drawingml/2006/table">
            <a:tbl>
              <a:tblPr firstRow="1"/>
              <a:tblGrid>
                <a:gridCol w="1940076"/>
              </a:tblGrid>
              <a:tr h="23513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MonBouton</a:t>
                      </a:r>
                      <a:endParaRPr lang="fr-FR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353"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fr-FR" sz="1050" dirty="0" smtClean="0"/>
                        <a:t>lettre : string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fr-FR" sz="1050" dirty="0" smtClean="0"/>
                        <a:t>frame : Frame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fr-FR" sz="1050" dirty="0" err="1" smtClean="0"/>
                        <a:t>fenetre</a:t>
                      </a:r>
                      <a:r>
                        <a:rPr lang="fr-FR" sz="1050" dirty="0" smtClean="0"/>
                        <a:t> :  </a:t>
                      </a:r>
                      <a:r>
                        <a:rPr lang="fr-FR" sz="1050" dirty="0" err="1" smtClean="0"/>
                        <a:t>FenPrincipale</a:t>
                      </a:r>
                      <a:endParaRPr lang="fr-FR" sz="105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353">
                <a:tc>
                  <a:txBody>
                    <a:bodyPr/>
                    <a:lstStyle/>
                    <a:p>
                      <a:pPr algn="l"/>
                      <a:r>
                        <a:rPr lang="fr-FR" sz="1050" dirty="0" smtClean="0"/>
                        <a:t>+</a:t>
                      </a:r>
                      <a:r>
                        <a:rPr lang="fr-FR" sz="1050" baseline="0" dirty="0" smtClean="0"/>
                        <a:t> </a:t>
                      </a:r>
                      <a:r>
                        <a:rPr lang="fr-FR" sz="1050" dirty="0" err="1" smtClean="0"/>
                        <a:t>init</a:t>
                      </a:r>
                      <a:r>
                        <a:rPr lang="fr-FR" sz="1050" dirty="0" smtClean="0"/>
                        <a:t>(f , l , </a:t>
                      </a:r>
                      <a:r>
                        <a:rPr lang="fr-FR" sz="1050" dirty="0" err="1" smtClean="0"/>
                        <a:t>fen</a:t>
                      </a:r>
                      <a:r>
                        <a:rPr lang="fr-FR" sz="1050" dirty="0" smtClean="0"/>
                        <a:t>)</a:t>
                      </a:r>
                    </a:p>
                    <a:p>
                      <a:pPr algn="l"/>
                      <a:r>
                        <a:rPr lang="fr-FR" sz="1050" dirty="0" smtClean="0"/>
                        <a:t>+ </a:t>
                      </a:r>
                      <a:r>
                        <a:rPr lang="fr-FR" sz="1050" dirty="0" err="1" smtClean="0"/>
                        <a:t>get_lettre</a:t>
                      </a:r>
                      <a:r>
                        <a:rPr lang="fr-FR" sz="1050" dirty="0" smtClean="0"/>
                        <a:t>(): string</a:t>
                      </a:r>
                    </a:p>
                    <a:p>
                      <a:pPr algn="l"/>
                      <a:r>
                        <a:rPr lang="fr-FR" sz="1050" dirty="0" smtClean="0"/>
                        <a:t>+</a:t>
                      </a:r>
                      <a:r>
                        <a:rPr lang="fr-FR" sz="1050" baseline="0" dirty="0" smtClean="0"/>
                        <a:t> </a:t>
                      </a:r>
                      <a:r>
                        <a:rPr lang="fr-FR" sz="1050" dirty="0" smtClean="0"/>
                        <a:t>cliquer()</a:t>
                      </a:r>
                      <a:endParaRPr lang="fr-FR" sz="105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0" name="Connecteur droit avec flèche 9"/>
          <p:cNvCxnSpPr>
            <a:endCxn id="11" idx="1"/>
          </p:cNvCxnSpPr>
          <p:nvPr/>
        </p:nvCxnSpPr>
        <p:spPr>
          <a:xfrm flipH="1">
            <a:off x="3294742" y="4039810"/>
            <a:ext cx="5157410" cy="7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osange 10"/>
          <p:cNvSpPr/>
          <p:nvPr/>
        </p:nvSpPr>
        <p:spPr>
          <a:xfrm>
            <a:off x="3294742" y="3937362"/>
            <a:ext cx="246743" cy="219408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Losange 13"/>
          <p:cNvSpPr/>
          <p:nvPr/>
        </p:nvSpPr>
        <p:spPr>
          <a:xfrm>
            <a:off x="8294914" y="3937362"/>
            <a:ext cx="246743" cy="219408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endCxn id="16" idx="1"/>
          </p:cNvCxnSpPr>
          <p:nvPr/>
        </p:nvCxnSpPr>
        <p:spPr>
          <a:xfrm flipH="1">
            <a:off x="3294742" y="2762552"/>
            <a:ext cx="1620764" cy="48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osange 15"/>
          <p:cNvSpPr/>
          <p:nvPr/>
        </p:nvSpPr>
        <p:spPr>
          <a:xfrm>
            <a:off x="3294742" y="2657686"/>
            <a:ext cx="246743" cy="219408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43071"/>
              </p:ext>
            </p:extLst>
          </p:nvPr>
        </p:nvGraphicFramePr>
        <p:xfrm>
          <a:off x="6008915" y="523240"/>
          <a:ext cx="1940076" cy="274320"/>
        </p:xfrm>
        <a:graphic>
          <a:graphicData uri="http://schemas.openxmlformats.org/drawingml/2006/table">
            <a:tbl>
              <a:tblPr firstRow="1"/>
              <a:tblGrid>
                <a:gridCol w="1940076"/>
              </a:tblGrid>
              <a:tr h="23513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Dessin</a:t>
                      </a:r>
                      <a:endParaRPr lang="fr-FR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Connecteur droit avec flèche 18"/>
          <p:cNvCxnSpPr>
            <a:stCxn id="18" idx="2"/>
          </p:cNvCxnSpPr>
          <p:nvPr/>
        </p:nvCxnSpPr>
        <p:spPr>
          <a:xfrm flipH="1">
            <a:off x="6402228" y="797560"/>
            <a:ext cx="576725" cy="576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" idx="2"/>
          </p:cNvCxnSpPr>
          <p:nvPr/>
        </p:nvCxnSpPr>
        <p:spPr>
          <a:xfrm>
            <a:off x="5038877" y="797560"/>
            <a:ext cx="568475" cy="600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5" idx="2"/>
          </p:cNvCxnSpPr>
          <p:nvPr/>
        </p:nvCxnSpPr>
        <p:spPr>
          <a:xfrm>
            <a:off x="9511695" y="797560"/>
            <a:ext cx="0" cy="2405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6" idx="2"/>
          </p:cNvCxnSpPr>
          <p:nvPr/>
        </p:nvCxnSpPr>
        <p:spPr>
          <a:xfrm>
            <a:off x="2324704" y="797560"/>
            <a:ext cx="15725" cy="1345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4252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281</Words>
  <Application>Microsoft Office PowerPoint</Application>
  <PresentationFormat>Grand écran</PresentationFormat>
  <Paragraphs>78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Paco TANCHON</dc:creator>
  <cp:lastModifiedBy>Paco TANCHON</cp:lastModifiedBy>
  <cp:revision>8</cp:revision>
  <dcterms:created xsi:type="dcterms:W3CDTF">2017-12-04T19:37:54Z</dcterms:created>
  <dcterms:modified xsi:type="dcterms:W3CDTF">2017-12-04T20:24:48Z</dcterms:modified>
</cp:coreProperties>
</file>