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9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70"/>
    <a:srgbClr val="002E5C"/>
    <a:srgbClr val="B10404"/>
    <a:srgbClr val="1C1C1C"/>
    <a:srgbClr val="F1F1F1"/>
    <a:srgbClr val="CC0000"/>
    <a:srgbClr val="9E0303"/>
    <a:srgbClr val="CC0404"/>
    <a:srgbClr val="E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3" d="100"/>
          <a:sy n="113" d="100"/>
        </p:scale>
        <p:origin x="136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413F4-77EB-4CBD-B3D6-D442BFADB3DD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32822-09DC-4BDC-AB7D-6620EA666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32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 r="5882"/>
          <a:stretch>
            <a:fillRect/>
          </a:stretch>
        </p:blipFill>
        <p:spPr bwMode="auto">
          <a:xfrm>
            <a:off x="0" y="5173573"/>
            <a:ext cx="914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036440"/>
            <a:ext cx="7772400" cy="1470025"/>
          </a:xfrm>
        </p:spPr>
        <p:txBody>
          <a:bodyPr/>
          <a:lstStyle>
            <a:lvl1pPr>
              <a:defRPr sz="36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69368" y="3548608"/>
            <a:ext cx="6400800" cy="1752600"/>
          </a:xfrm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1BB516CC-0B3F-4796-9CD7-C76E53581771}" type="datetime1">
              <a:rPr lang="fr-FR" smtClean="0"/>
              <a:pPr/>
              <a:t>11/10/2017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Présentation CETIM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FF0000"/>
                </a:solidFill>
                <a:latin typeface="Calibri" panose="020F0502020204030204" pitchFamily="34" charset="0"/>
              </a:defRPr>
            </a:lvl1pPr>
          </a:lstStyle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0728"/>
            <a:ext cx="9144000" cy="28803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36DB-8188-41F3-9591-D0939DD2E044}" type="datetime1">
              <a:rPr lang="fr-FR" smtClean="0"/>
              <a:t>11/10/2017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CETIM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0728"/>
            <a:ext cx="9144000" cy="28803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A371-30A6-490F-8574-0DA54BAE2DE5}" type="datetime1">
              <a:rPr lang="fr-FR" smtClean="0"/>
              <a:t>11/10/2017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CETIM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935009"/>
            <a:ext cx="9144000" cy="45719"/>
          </a:xfrm>
          <a:prstGeom prst="rect">
            <a:avLst/>
          </a:prstGeom>
          <a:solidFill>
            <a:srgbClr val="B1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8F2C7961-B1FC-401C-AA97-9072883335B1}" type="datetime1">
              <a:rPr lang="fr-FR" smtClean="0"/>
              <a:pPr/>
              <a:t>11/10/2017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FF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Présentation CETIM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FF0000"/>
                </a:solidFill>
                <a:latin typeface="Calibri" panose="020F0502020204030204" pitchFamily="34" charset="0"/>
              </a:defRPr>
            </a:lvl1pPr>
          </a:lstStyle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1362075"/>
          </a:xfrm>
          <a:effectLst/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60040" y="227687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FEA-CF7D-46BB-8C6A-D12978A71104}" type="datetime1">
              <a:rPr lang="fr-FR" smtClean="0"/>
              <a:t>11/10/2017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Présentation CETIM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908720"/>
            <a:ext cx="9144000" cy="45719"/>
          </a:xfrm>
          <a:prstGeom prst="rect">
            <a:avLst/>
          </a:prstGeom>
          <a:solidFill>
            <a:srgbClr val="B1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6441-7840-4271-B1F0-469958289E52}" type="datetime1">
              <a:rPr lang="fr-FR" smtClean="0"/>
              <a:t>11/10/2017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Présentation CETIM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762099"/>
          </a:xfrm>
          <a:solidFill>
            <a:schemeClr val="tx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762099"/>
          </a:xfrm>
          <a:solidFill>
            <a:schemeClr val="tx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908720"/>
            <a:ext cx="9144000" cy="45719"/>
          </a:xfrm>
          <a:prstGeom prst="rect">
            <a:avLst/>
          </a:prstGeom>
          <a:solidFill>
            <a:srgbClr val="B1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AE0A-9520-451C-BE21-592BFC613F60}" type="datetime1">
              <a:rPr lang="fr-FR" smtClean="0"/>
              <a:t>11/10/2017</a:t>
            </a:fld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CETIM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08720"/>
            <a:ext cx="9144000" cy="45719"/>
          </a:xfrm>
          <a:prstGeom prst="rect">
            <a:avLst/>
          </a:prstGeom>
          <a:solidFill>
            <a:srgbClr val="B1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8029-1BB4-4F74-B6EC-6AE77C19B890}" type="datetime1">
              <a:rPr lang="fr-FR" smtClean="0"/>
              <a:t>11/10/2017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CETIM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80728"/>
            <a:ext cx="9144000" cy="28803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0" y="908720"/>
            <a:ext cx="9144000" cy="45719"/>
          </a:xfrm>
          <a:prstGeom prst="rect">
            <a:avLst/>
          </a:prstGeom>
          <a:solidFill>
            <a:srgbClr val="B1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35F4-6DE8-4B6E-9AED-2581520B7A9F}" type="datetime1">
              <a:rPr lang="fr-FR" smtClean="0"/>
              <a:t>11/10/2017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CETIM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solidFill>
            <a:schemeClr val="accent1"/>
          </a:solidFill>
        </p:spPr>
        <p:txBody>
          <a:bodyPr anchor="b"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981A-DFDA-4390-AB64-3C5E66BC360B}" type="datetime1">
              <a:rPr lang="fr-FR" smtClean="0"/>
              <a:t>11/10/2017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CETIM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980728"/>
            <a:ext cx="9144000" cy="28803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solidFill>
            <a:schemeClr val="accent1"/>
          </a:solidFill>
        </p:spPr>
        <p:txBody>
          <a:bodyPr anchor="b"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4155-94F9-46FA-BC5D-0871EE782F25}" type="datetime1">
              <a:rPr lang="fr-FR" smtClean="0"/>
              <a:t>11/10/2017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CETIM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96" y="5798697"/>
            <a:ext cx="9144793" cy="108518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26289"/>
            <a:ext cx="9144000" cy="882431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20" y="1124744"/>
            <a:ext cx="8640960" cy="46085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81635" y="6309320"/>
            <a:ext cx="5580731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Présentation CETIM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72400" y="6237312"/>
            <a:ext cx="936104" cy="437133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fld id="{B23D57F4-C46F-4F46-9E2E-459D81ECA54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9456" y="6339098"/>
            <a:ext cx="8470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0000"/>
                </a:solidFill>
              </a:defRPr>
            </a:lvl1pPr>
          </a:lstStyle>
          <a:p>
            <a:fld id="{1BB516CC-0B3F-4796-9CD7-C76E53581771}" type="datetime1">
              <a:rPr lang="fr-FR" smtClean="0"/>
              <a:pPr/>
              <a:t>11/10/2017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96" y="6657945"/>
            <a:ext cx="9144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700" dirty="0" smtClean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Ce document est la propriété exclusive de l’EPSAC</a:t>
            </a:r>
            <a:r>
              <a:rPr lang="fr-FR" sz="700" baseline="0" dirty="0" smtClean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et par extension de l’EPSA et de l’ensemble de ses membres. Il</a:t>
            </a:r>
            <a:r>
              <a:rPr lang="fr-FR" sz="700" dirty="0" smtClean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ne saurait être utilisé,</a:t>
            </a:r>
            <a:r>
              <a:rPr lang="fr-FR" sz="700" baseline="0" dirty="0" smtClean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reproduit, représenté, transmis ou divulgué sans accord préalable et explicite</a:t>
            </a:r>
            <a:endParaRPr lang="fr-FR" sz="700" dirty="0">
              <a:solidFill>
                <a:schemeClr val="tx2"/>
              </a:solidFill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14" cstate="print"/>
          <a:srcRect l="26596" t="39578" r="24487" b="28733"/>
          <a:stretch/>
        </p:blipFill>
        <p:spPr bwMode="auto">
          <a:xfrm>
            <a:off x="7538267" y="0"/>
            <a:ext cx="1605733" cy="17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7406886" y="33545"/>
            <a:ext cx="16916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B10404"/>
          </a:solidFill>
          <a:effectLst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file:///C:\Users\Brice\Desktop\EPSA%20-%20DOSSIER%20COM\vid&#233;os\FSUK2016_presentation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Brice\Desktop\EPSA%20-%20DOSSIER%20COM\vid&#233;os\Centrale%20Lyon%20EPSA%20-%20Dynamix%20%20FSUK%202015%20Skid-pad.mp4" TargetMode="External"/><Relationship Id="rId2" Type="http://schemas.openxmlformats.org/officeDocument/2006/relationships/hyperlink" Target="file:///C:\Users\Brice\Desktop\EPSA%20-%20DOSSIER%20COM\vid&#233;os\Centrale%20Lyon%20EPSA%20-%20Dynamix%20%20FSUK%202015%20Acceleration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Brice\Desktop\EPSA%20-%20DOSSIER%20COM\vid&#233;os\Centrale%20Lyon%20EPSA%20-%20Dynamix%20%20FSUK%202015%20Autocross%20(Sprint).mp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Brice\Desktop\EPSA%20-%20DOSSIER%20COM\vid&#233;os\EPSA%20Dynamix%202014%20-%20Formula%20Student%20Italy.mp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Brice\Desktop\EPSA%20-%20DOSSIER%20COM\vid&#233;os\Testing%20days%20-%20Atomix.mp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L’EPSA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16CC-0B3F-4796-9CD7-C76E53581771}" type="datetime1">
              <a:rPr lang="fr-FR" smtClean="0"/>
              <a:pPr/>
              <a:t>11/10/2017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50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 N°56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11/10/2017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Motorisation instrumentée: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88656" y="1581138"/>
            <a:ext cx="1884055" cy="34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755576" y="2413744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Etude, réalisation et conception de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Admission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Echappement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Moteur</a:t>
            </a:r>
            <a:endParaRPr lang="fr-FR" dirty="0"/>
          </a:p>
        </p:txBody>
      </p:sp>
      <p:pic>
        <p:nvPicPr>
          <p:cNvPr id="1026" name="Picture 2" descr="http://www.cbr600rr.com/pics/moto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15" y="3684612"/>
            <a:ext cx="32289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82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11/10/2017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Formula </a:t>
            </a:r>
            <a:r>
              <a:rPr lang="fr-FR" dirty="0" err="1" smtClean="0"/>
              <a:t>Student</a:t>
            </a:r>
            <a:endParaRPr lang="fr-FR" dirty="0"/>
          </a:p>
        </p:txBody>
      </p:sp>
      <p:sp>
        <p:nvSpPr>
          <p:cNvPr id="8" name="Bouton d’action : Suivant 7">
            <a:hlinkClick r:id="rId2" action="ppaction://hlinkfile" highlightClick="1"/>
          </p:cNvPr>
          <p:cNvSpPr/>
          <p:nvPr/>
        </p:nvSpPr>
        <p:spPr>
          <a:xfrm>
            <a:off x="683568" y="4283133"/>
            <a:ext cx="2592288" cy="115212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9" y="1268761"/>
            <a:ext cx="7139146" cy="175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48880"/>
            <a:ext cx="3960440" cy="339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124744"/>
            <a:ext cx="5688632" cy="4608512"/>
          </a:xfrm>
        </p:spPr>
        <p:txBody>
          <a:bodyPr/>
          <a:lstStyle/>
          <a:p>
            <a:r>
              <a:rPr lang="fr-FR" dirty="0" smtClean="0"/>
              <a:t>Epreuves dynamiques :</a:t>
            </a:r>
          </a:p>
          <a:p>
            <a:pPr lvl="1"/>
            <a:r>
              <a:rPr lang="fr-FR" dirty="0" err="1" smtClean="0"/>
              <a:t>Brake</a:t>
            </a:r>
            <a:r>
              <a:rPr lang="fr-FR" dirty="0" smtClean="0"/>
              <a:t> test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Accélération</a:t>
            </a:r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Skid</a:t>
            </a:r>
            <a:r>
              <a:rPr lang="fr-FR" dirty="0" smtClean="0"/>
              <a:t>-pad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Auto-cross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Endurance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11/10/2017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épreuves :</a:t>
            </a:r>
            <a:endParaRPr lang="fr-FR" dirty="0"/>
          </a:p>
        </p:txBody>
      </p:sp>
      <p:sp>
        <p:nvSpPr>
          <p:cNvPr id="6" name="Bouton d'action : Vidéo 5">
            <a:hlinkClick r:id="rId2" action="ppaction://hlinkfile" highlightClick="1"/>
          </p:cNvPr>
          <p:cNvSpPr/>
          <p:nvPr/>
        </p:nvSpPr>
        <p:spPr>
          <a:xfrm>
            <a:off x="3096234" y="2547392"/>
            <a:ext cx="1008112" cy="360040"/>
          </a:xfrm>
          <a:prstGeom prst="actionButtonMovi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Bouton d'action : Vidéo 6">
            <a:hlinkClick r:id="rId3" action="ppaction://hlinkfile" highlightClick="1"/>
          </p:cNvPr>
          <p:cNvSpPr/>
          <p:nvPr/>
        </p:nvSpPr>
        <p:spPr>
          <a:xfrm>
            <a:off x="3090754" y="3482789"/>
            <a:ext cx="1008112" cy="360040"/>
          </a:xfrm>
          <a:prstGeom prst="actionButtonMovi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Bouton d'action : Vidéo 7">
            <a:hlinkClick r:id="rId4" action="ppaction://hlinkfile" highlightClick="1"/>
          </p:cNvPr>
          <p:cNvSpPr/>
          <p:nvPr/>
        </p:nvSpPr>
        <p:spPr>
          <a:xfrm>
            <a:off x="3090754" y="4437112"/>
            <a:ext cx="1008112" cy="360040"/>
          </a:xfrm>
          <a:prstGeom prst="actionButtonMovi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contenu 1"/>
          <p:cNvSpPr txBox="1">
            <a:spLocks/>
          </p:cNvSpPr>
          <p:nvPr/>
        </p:nvSpPr>
        <p:spPr>
          <a:xfrm>
            <a:off x="4698014" y="1178533"/>
            <a:ext cx="3978442" cy="46085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Epreuves statiques :</a:t>
            </a:r>
          </a:p>
          <a:p>
            <a:pPr lvl="1"/>
            <a:r>
              <a:rPr lang="fr-FR" dirty="0" smtClean="0"/>
              <a:t>Design report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Cost</a:t>
            </a:r>
            <a:r>
              <a:rPr lang="fr-FR" dirty="0" smtClean="0"/>
              <a:t> report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Business report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Inspection de la voiture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2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11/10/2017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partenaires :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25" b="25733"/>
          <a:stretch/>
        </p:blipFill>
        <p:spPr bwMode="auto">
          <a:xfrm>
            <a:off x="6948264" y="1268759"/>
            <a:ext cx="2029000" cy="499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755576" y="3069343"/>
            <a:ext cx="6192688" cy="646331"/>
            <a:chOff x="755576" y="4509120"/>
            <a:chExt cx="6192688" cy="646331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4509120"/>
              <a:ext cx="403244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Accueil du garage de l’EPSA</a:t>
              </a:r>
            </a:p>
            <a:p>
              <a:r>
                <a:rPr lang="fr-FR" dirty="0" smtClean="0"/>
                <a:t>Aide  logistique</a:t>
              </a:r>
              <a:endParaRPr lang="fr-FR" dirty="0"/>
            </a:p>
          </p:txBody>
        </p:sp>
        <p:cxnSp>
          <p:nvCxnSpPr>
            <p:cNvPr id="9" name="Connecteur droit avec flèche 8"/>
            <p:cNvCxnSpPr>
              <a:stCxn id="7" idx="3"/>
            </p:cNvCxnSpPr>
            <p:nvPr/>
          </p:nvCxnSpPr>
          <p:spPr>
            <a:xfrm>
              <a:off x="4788024" y="4832286"/>
              <a:ext cx="21602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755576" y="1844824"/>
            <a:ext cx="6192688" cy="369332"/>
            <a:chOff x="755576" y="4509120"/>
            <a:chExt cx="6192688" cy="369332"/>
          </a:xfrm>
        </p:grpSpPr>
        <p:sp>
          <p:nvSpPr>
            <p:cNvPr id="14" name="ZoneTexte 13"/>
            <p:cNvSpPr txBox="1"/>
            <p:nvPr/>
          </p:nvSpPr>
          <p:spPr>
            <a:xfrm>
              <a:off x="755576" y="4509120"/>
              <a:ext cx="40324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Usinage des pièces</a:t>
              </a:r>
              <a:endParaRPr lang="fr-FR" dirty="0"/>
            </a:p>
          </p:txBody>
        </p:sp>
        <p:cxnSp>
          <p:nvCxnSpPr>
            <p:cNvPr id="15" name="Connecteur droit avec flèche 14"/>
            <p:cNvCxnSpPr>
              <a:stCxn id="14" idx="3"/>
            </p:cNvCxnSpPr>
            <p:nvPr/>
          </p:nvCxnSpPr>
          <p:spPr>
            <a:xfrm>
              <a:off x="4788024" y="4693786"/>
              <a:ext cx="21602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755576" y="5467382"/>
            <a:ext cx="6192688" cy="369332"/>
            <a:chOff x="755576" y="4509120"/>
            <a:chExt cx="6192688" cy="369332"/>
          </a:xfrm>
        </p:grpSpPr>
        <p:sp>
          <p:nvSpPr>
            <p:cNvPr id="17" name="ZoneTexte 16"/>
            <p:cNvSpPr txBox="1"/>
            <p:nvPr/>
          </p:nvSpPr>
          <p:spPr>
            <a:xfrm>
              <a:off x="755576" y="4509120"/>
              <a:ext cx="40324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Découpe laser</a:t>
              </a:r>
              <a:endParaRPr lang="fr-FR" dirty="0"/>
            </a:p>
          </p:txBody>
        </p:sp>
        <p:cxnSp>
          <p:nvCxnSpPr>
            <p:cNvPr id="18" name="Connecteur droit avec flèche 17"/>
            <p:cNvCxnSpPr>
              <a:stCxn id="17" idx="3"/>
            </p:cNvCxnSpPr>
            <p:nvPr/>
          </p:nvCxnSpPr>
          <p:spPr>
            <a:xfrm>
              <a:off x="4788024" y="4693786"/>
              <a:ext cx="21602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/>
          <p:cNvGrpSpPr/>
          <p:nvPr/>
        </p:nvGrpSpPr>
        <p:grpSpPr>
          <a:xfrm>
            <a:off x="783341" y="4661520"/>
            <a:ext cx="6192688" cy="369332"/>
            <a:chOff x="755576" y="4509120"/>
            <a:chExt cx="6192688" cy="369332"/>
          </a:xfrm>
        </p:grpSpPr>
        <p:sp>
          <p:nvSpPr>
            <p:cNvPr id="20" name="ZoneTexte 19"/>
            <p:cNvSpPr txBox="1"/>
            <p:nvPr/>
          </p:nvSpPr>
          <p:spPr>
            <a:xfrm>
              <a:off x="755576" y="4509120"/>
              <a:ext cx="40324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Fabrication du châssis</a:t>
              </a:r>
              <a:endParaRPr lang="fr-FR" dirty="0"/>
            </a:p>
          </p:txBody>
        </p:sp>
        <p:cxnSp>
          <p:nvCxnSpPr>
            <p:cNvPr id="21" name="Connecteur droit avec flèche 20"/>
            <p:cNvCxnSpPr>
              <a:stCxn id="20" idx="3"/>
            </p:cNvCxnSpPr>
            <p:nvPr/>
          </p:nvCxnSpPr>
          <p:spPr>
            <a:xfrm>
              <a:off x="4788024" y="4693786"/>
              <a:ext cx="21602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7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11/10/2017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sponsors :</a:t>
            </a:r>
            <a:endParaRPr lang="fr-FR" dirty="0"/>
          </a:p>
        </p:txBody>
      </p:sp>
      <p:pic>
        <p:nvPicPr>
          <p:cNvPr id="4098" name="Picture 2" descr="C:\Users\Brice\Desktop\EPSA - DOSSIER COM\photos\sponsors_actuel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5" r="46925" b="81733"/>
          <a:stretch/>
        </p:blipFill>
        <p:spPr bwMode="auto">
          <a:xfrm>
            <a:off x="625612" y="1196752"/>
            <a:ext cx="2852215" cy="275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rice\Desktop\EPSA - DOSSIER COM\photos\sponsors_actuel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" t="8682" r="87500" b="68652"/>
          <a:stretch/>
        </p:blipFill>
        <p:spPr bwMode="auto">
          <a:xfrm>
            <a:off x="5148064" y="1325286"/>
            <a:ext cx="2088232" cy="275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1259632" y="4240754"/>
            <a:ext cx="6883524" cy="1667859"/>
            <a:chOff x="1259632" y="4240754"/>
            <a:chExt cx="6883524" cy="1667859"/>
          </a:xfrm>
        </p:grpSpPr>
        <p:pic>
          <p:nvPicPr>
            <p:cNvPr id="4102" name="Picture 6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625" b="28191"/>
            <a:stretch/>
          </p:blipFill>
          <p:spPr bwMode="auto">
            <a:xfrm>
              <a:off x="1259632" y="4240754"/>
              <a:ext cx="6883524" cy="1667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275856" y="4647819"/>
              <a:ext cx="4392488" cy="1255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5696" y="4941168"/>
              <a:ext cx="1224136" cy="216024"/>
            </a:xfrm>
            <a:prstGeom prst="rect">
              <a:avLst/>
            </a:prstGeom>
            <a:solidFill>
              <a:srgbClr val="003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104" name="Picture 8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7" b="29966"/>
          <a:stretch/>
        </p:blipFill>
        <p:spPr bwMode="auto">
          <a:xfrm>
            <a:off x="1367644" y="4240754"/>
            <a:ext cx="6667500" cy="150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6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11/10/2017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Partenaires pédagogiques :</a:t>
            </a:r>
            <a:endParaRPr lang="fr-FR" dirty="0"/>
          </a:p>
        </p:txBody>
      </p:sp>
      <p:sp>
        <p:nvSpPr>
          <p:cNvPr id="6" name="AutoShape 2" descr="http://epsabox.epsa-team.com/w/images/a/a2/Pso_id.jpg"/>
          <p:cNvSpPr>
            <a:spLocks noChangeAspect="1" noChangeArrowheads="1"/>
          </p:cNvSpPr>
          <p:nvPr/>
        </p:nvSpPr>
        <p:spPr bwMode="auto">
          <a:xfrm>
            <a:off x="155575" y="-1189038"/>
            <a:ext cx="18764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 descr="http://epsabox.epsa-team.com/w/images/a/a2/Pso_id.jpg"/>
          <p:cNvSpPr>
            <a:spLocks noChangeAspect="1" noChangeArrowheads="1"/>
          </p:cNvSpPr>
          <p:nvPr/>
        </p:nvSpPr>
        <p:spPr bwMode="auto">
          <a:xfrm>
            <a:off x="307975" y="-1036638"/>
            <a:ext cx="18764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28" name="Picture 8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449388"/>
            <a:ext cx="2043584" cy="27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584200" y="4237103"/>
            <a:ext cx="20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Patrick </a:t>
            </a:r>
            <a:r>
              <a:rPr lang="fr-FR" dirty="0" err="1" smtClean="0"/>
              <a:t>Serrafero</a:t>
            </a:r>
            <a:endParaRPr lang="fr-FR" dirty="0"/>
          </a:p>
        </p:txBody>
      </p:sp>
      <p:pic>
        <p:nvPicPr>
          <p:cNvPr id="5129" name="Picture 9" descr="C:\Users\Brice\Desktop\EPSA - DOSSIER COM\Centra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87"/>
          <a:stretch/>
        </p:blipFill>
        <p:spPr bwMode="auto">
          <a:xfrm>
            <a:off x="4716016" y="1602205"/>
            <a:ext cx="2501336" cy="209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Brice\Desktop\EPSA - DOSSIER COM\Centra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9"/>
          <a:stretch/>
        </p:blipFill>
        <p:spPr bwMode="auto">
          <a:xfrm>
            <a:off x="4274496" y="3700696"/>
            <a:ext cx="3384376" cy="72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941168"/>
            <a:ext cx="62293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3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Dynamix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11/10/2017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voitures :</a:t>
            </a:r>
            <a:endParaRPr lang="fr-FR" dirty="0"/>
          </a:p>
        </p:txBody>
      </p:sp>
      <p:pic>
        <p:nvPicPr>
          <p:cNvPr id="6146" name="Picture 2" descr="C:\Users\Brice\Desktop\EPSA - DOSSIER COM\photos\Dynamix\Endurance (3)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8"/>
          <a:stretch/>
        </p:blipFill>
        <p:spPr bwMode="auto">
          <a:xfrm>
            <a:off x="395536" y="1916832"/>
            <a:ext cx="657770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7243648" y="2054290"/>
            <a:ext cx="158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Résultat :</a:t>
            </a:r>
          </a:p>
          <a:p>
            <a:r>
              <a:rPr lang="fr-FR" dirty="0" smtClean="0"/>
              <a:t>Parme : </a:t>
            </a:r>
          </a:p>
          <a:p>
            <a:r>
              <a:rPr lang="fr-FR" dirty="0" smtClean="0"/>
              <a:t>24</a:t>
            </a:r>
            <a:r>
              <a:rPr lang="fr-FR" baseline="30000" dirty="0" smtClean="0"/>
              <a:t>ème</a:t>
            </a:r>
            <a:r>
              <a:rPr lang="fr-FR" dirty="0" smtClean="0"/>
              <a:t>/44</a:t>
            </a:r>
          </a:p>
          <a:p>
            <a:endParaRPr lang="fr-FR" dirty="0"/>
          </a:p>
          <a:p>
            <a:r>
              <a:rPr lang="fr-FR" dirty="0" smtClean="0"/>
              <a:t>Silverstone :</a:t>
            </a:r>
          </a:p>
          <a:p>
            <a:r>
              <a:rPr lang="fr-FR" dirty="0" smtClean="0"/>
              <a:t>     20</a:t>
            </a:r>
            <a:r>
              <a:rPr lang="fr-FR" baseline="30000" dirty="0"/>
              <a:t>ème</a:t>
            </a:r>
            <a:r>
              <a:rPr lang="fr-FR" dirty="0" smtClean="0"/>
              <a:t>/96</a:t>
            </a:r>
            <a:endParaRPr lang="fr-FR" dirty="0"/>
          </a:p>
        </p:txBody>
      </p:sp>
      <p:sp>
        <p:nvSpPr>
          <p:cNvPr id="8" name="AutoShape 6" descr="Fichier:Logo.png"/>
          <p:cNvSpPr>
            <a:spLocks noChangeAspect="1" noChangeArrowheads="1"/>
          </p:cNvSpPr>
          <p:nvPr/>
        </p:nvSpPr>
        <p:spPr bwMode="auto">
          <a:xfrm>
            <a:off x="155575" y="-928688"/>
            <a:ext cx="76104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75271"/>
            <a:ext cx="4557306" cy="84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outon d'action : Vidéo 8">
            <a:hlinkClick r:id="rId4" action="ppaction://hlinkfile" highlightClick="1"/>
          </p:cNvPr>
          <p:cNvSpPr/>
          <p:nvPr/>
        </p:nvSpPr>
        <p:spPr>
          <a:xfrm>
            <a:off x="7524328" y="4437112"/>
            <a:ext cx="1008112" cy="720080"/>
          </a:xfrm>
          <a:prstGeom prst="actionButtonMovi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Atomix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11/10/2017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voitures :</a:t>
            </a:r>
            <a:endParaRPr lang="fr-FR" dirty="0"/>
          </a:p>
        </p:txBody>
      </p:sp>
      <p:pic>
        <p:nvPicPr>
          <p:cNvPr id="7170" name="Picture 2" descr="C:\Users\Brice\Desktop\EPSA - DOSSIER COM\photos\Atomix\800px-LogoFin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764704"/>
            <a:ext cx="2448272" cy="14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Brice\Desktop\EPSA - DOSSIER COM\photos\Atomix\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/>
        </p:blipFill>
        <p:spPr bwMode="auto">
          <a:xfrm>
            <a:off x="395536" y="2043404"/>
            <a:ext cx="6048672" cy="375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236296" y="2420888"/>
            <a:ext cx="1584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Résultat :</a:t>
            </a:r>
          </a:p>
          <a:p>
            <a:endParaRPr lang="fr-FR" dirty="0" smtClean="0"/>
          </a:p>
          <a:p>
            <a:r>
              <a:rPr lang="fr-FR" dirty="0" smtClean="0"/>
              <a:t>Parme : </a:t>
            </a:r>
          </a:p>
          <a:p>
            <a:r>
              <a:rPr lang="fr-FR" dirty="0" smtClean="0"/>
              <a:t>24</a:t>
            </a:r>
            <a:r>
              <a:rPr lang="fr-FR" baseline="30000" dirty="0" smtClean="0"/>
              <a:t>ème</a:t>
            </a:r>
            <a:r>
              <a:rPr lang="fr-FR" dirty="0" smtClean="0"/>
              <a:t>/43</a:t>
            </a:r>
          </a:p>
          <a:p>
            <a:endParaRPr lang="fr-FR" dirty="0"/>
          </a:p>
          <a:p>
            <a:r>
              <a:rPr lang="fr-FR" dirty="0" smtClean="0"/>
              <a:t>Silverstone :</a:t>
            </a:r>
          </a:p>
          <a:p>
            <a:r>
              <a:rPr lang="fr-FR" dirty="0" smtClean="0"/>
              <a:t>     31</a:t>
            </a:r>
            <a:r>
              <a:rPr lang="fr-FR" baseline="30000" dirty="0" smtClean="0"/>
              <a:t>ème</a:t>
            </a:r>
            <a:r>
              <a:rPr lang="fr-FR" dirty="0" smtClean="0"/>
              <a:t>/108</a:t>
            </a:r>
            <a:endParaRPr lang="fr-FR" dirty="0"/>
          </a:p>
        </p:txBody>
      </p:sp>
      <p:sp>
        <p:nvSpPr>
          <p:cNvPr id="10" name="Bouton d'action : Vidéo 9">
            <a:hlinkClick r:id="rId4" action="ppaction://hlinkfile" highlightClick="1"/>
          </p:cNvPr>
          <p:cNvSpPr/>
          <p:nvPr/>
        </p:nvSpPr>
        <p:spPr>
          <a:xfrm>
            <a:off x="7236296" y="4653136"/>
            <a:ext cx="1008112" cy="720080"/>
          </a:xfrm>
          <a:prstGeom prst="actionButtonMovi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Vulcanix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961-B1FC-401C-AA97-9072883335B1}" type="datetime1">
              <a:rPr lang="fr-FR" smtClean="0"/>
              <a:pPr/>
              <a:t>11/10/2017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57F4-C46F-4F46-9E2E-459D81ECA549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voitures :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472608" cy="4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7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SAC_Template_Rev2">
  <a:themeElements>
    <a:clrScheme name="EPSA Test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B10404"/>
      </a:accent1>
      <a:accent2>
        <a:srgbClr val="4D4D4D"/>
      </a:accent2>
      <a:accent3>
        <a:srgbClr val="E97B17"/>
      </a:accent3>
      <a:accent4>
        <a:srgbClr val="10AC23"/>
      </a:accent4>
      <a:accent5>
        <a:srgbClr val="0066CC"/>
      </a:accent5>
      <a:accent6>
        <a:srgbClr val="CC66FF"/>
      </a:accent6>
      <a:hlink>
        <a:srgbClr val="E97B17"/>
      </a:hlink>
      <a:folHlink>
        <a:srgbClr val="97440B"/>
      </a:folHlink>
    </a:clrScheme>
    <a:fontScheme name="EPSA-1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SAC_Template_Rev1" id="{9A653BCA-D757-4944-8907-790546B751EA}" vid="{7556FA4F-96A1-499D-BB09-6A61AFF9C7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EPSAC_Template_Rev2</Template>
  <TotalTime>2927</TotalTime>
  <Words>126</Words>
  <Application>Microsoft Office PowerPoint</Application>
  <PresentationFormat>Affichage à l'écran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Corbel</vt:lpstr>
      <vt:lpstr>EPSAC_Template_Rev2</vt:lpstr>
      <vt:lpstr>L’EPSA</vt:lpstr>
      <vt:lpstr>Présentation du Formula Student</vt:lpstr>
      <vt:lpstr>Présentation des épreuves :</vt:lpstr>
      <vt:lpstr>Les partenaires :</vt:lpstr>
      <vt:lpstr>Les sponsors :</vt:lpstr>
      <vt:lpstr>Partenaires pédagogiques :</vt:lpstr>
      <vt:lpstr>Les voitures :</vt:lpstr>
      <vt:lpstr>Les voitures :</vt:lpstr>
      <vt:lpstr>Les voitures :</vt:lpstr>
      <vt:lpstr>Motorisation instrumentée:</vt:lpstr>
    </vt:vector>
  </TitlesOfParts>
  <Company>Volvo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Bauvir Laurent</dc:creator>
  <cp:lastModifiedBy>Paco TANCHON</cp:lastModifiedBy>
  <cp:revision>63</cp:revision>
  <dcterms:created xsi:type="dcterms:W3CDTF">2016-02-10T07:27:55Z</dcterms:created>
  <dcterms:modified xsi:type="dcterms:W3CDTF">2017-10-11T13:40:34Z</dcterms:modified>
</cp:coreProperties>
</file>