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62" r:id="rId2"/>
    <p:sldId id="264" r:id="rId3"/>
    <p:sldId id="263" r:id="rId4"/>
    <p:sldId id="265" r:id="rId5"/>
    <p:sldId id="267" r:id="rId6"/>
    <p:sldId id="266" r:id="rId7"/>
    <p:sldId id="268" r:id="rId8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11CF97-5BCE-4365-9853-7486CAEEC6DE}">
          <p14:sldIdLst>
            <p14:sldId id="262"/>
          </p14:sldIdLst>
        </p14:section>
        <p14:section name="micro:bit" id="{172194C1-BB1B-4A4D-B985-CC8AF15F9346}">
          <p14:sldIdLst>
            <p14:sldId id="264"/>
          </p14:sldIdLst>
        </p14:section>
        <p14:section name="Morse Code" id="{51437BB4-8CFF-4FB8-9774-B27354A75F73}">
          <p14:sldIdLst>
            <p14:sldId id="263"/>
            <p14:sldId id="265"/>
            <p14:sldId id="267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B2B2B2"/>
    <a:srgbClr val="0086B3"/>
    <a:srgbClr val="183691"/>
    <a:srgbClr val="4472C4"/>
    <a:srgbClr val="2F528F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1383" autoAdjust="0"/>
  </p:normalViewPr>
  <p:slideViewPr>
    <p:cSldViewPr snapToGrid="0" showGuides="1">
      <p:cViewPr>
        <p:scale>
          <a:sx n="50" d="100"/>
          <a:sy n="50" d="100"/>
        </p:scale>
        <p:origin x="964" y="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words per minute (wpm): Hello</a:t>
            </a:r>
          </a:p>
          <a:p>
            <a:r>
              <a:rPr lang="en-GB" dirty="0"/>
              <a:t>Titanic: https://www.youtube.com/watch?v=TzUet_MLh8Q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581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Task: https://mrfriendcs.github.io/s1/S1-SDD-Morse/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250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SOS was picked as easy to be use, not because it meant anything.</a:t>
            </a:r>
          </a:p>
          <a:p>
            <a:r>
              <a:rPr lang="en-GB" dirty="0"/>
              <a:t>https://en.wikipedia.org/wiki/Q_code</a:t>
            </a:r>
          </a:p>
          <a:p>
            <a:r>
              <a:rPr lang="en-GB" dirty="0"/>
              <a:t>https://en.wikipedia.org/wiki/BATCO</a:t>
            </a:r>
          </a:p>
          <a:p>
            <a:r>
              <a:rPr lang="en-GB" dirty="0"/>
              <a:t>https://www.idahoares.info/_downloads/articles/DigitalComms/ACP131F09%20Operating%20(Z%20and%20Q)%20Signals.pdf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51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Make </a:t>
            </a:r>
            <a:r>
              <a:rPr lang="en-GB"/>
              <a:t>own brevity codes – English / Gàidhlig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28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06/05/2025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3.wav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wav"/><Relationship Id="rId7" Type="http://schemas.openxmlformats.org/officeDocument/2006/relationships/image" Target="../media/image2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audio" Target="../media/media2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S1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FB59-6DD7-4566-9473-3C5EEAA7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micro:bit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38C75-3B13-4D75-85C4-477AFD2DA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97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FB59-6DD7-4566-9473-3C5EEAA7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Morse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38C75-3B13-4D75-85C4-477AFD2DA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05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1A05-3EA3-4B3D-8591-CF55CA7C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Morse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0BEDC-C070-438C-8BC4-447D1A1E3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Letters encoded as dots and dashes</a:t>
            </a:r>
          </a:p>
          <a:p>
            <a:r>
              <a:rPr lang="en-GB" b="1" i="1" dirty="0"/>
              <a:t>E</a:t>
            </a:r>
            <a:r>
              <a:rPr lang="en-GB" dirty="0"/>
              <a:t> is a single dot: </a:t>
            </a:r>
            <a:r>
              <a:rPr lang="en-GB" dirty="0">
                <a:solidFill>
                  <a:srgbClr val="FF0000"/>
                </a:solidFill>
              </a:rPr>
              <a:t>●</a:t>
            </a:r>
          </a:p>
          <a:p>
            <a:r>
              <a:rPr lang="en-GB" b="1" i="1" dirty="0"/>
              <a:t>Y</a:t>
            </a:r>
            <a:r>
              <a:rPr lang="en-GB" dirty="0"/>
              <a:t> is dash dot dash </a:t>
            </a:r>
            <a:r>
              <a:rPr lang="en-GB" dirty="0" err="1"/>
              <a:t>dash</a:t>
            </a:r>
            <a:r>
              <a:rPr lang="en-GB" dirty="0"/>
              <a:t> : </a:t>
            </a:r>
            <a:r>
              <a:rPr lang="en-GB" dirty="0">
                <a:solidFill>
                  <a:srgbClr val="FF0000"/>
                </a:solidFill>
              </a:rPr>
              <a:t>– ● – –</a:t>
            </a:r>
          </a:p>
          <a:p>
            <a:r>
              <a:rPr lang="en-GB" dirty="0"/>
              <a:t>Letters that are used lots are shorter</a:t>
            </a:r>
          </a:p>
          <a:p>
            <a:r>
              <a:rPr lang="en-GB" dirty="0"/>
              <a:t>Can be sent as sound, light, electricity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BBDA4-3CE9-4950-8CEC-D8EF36634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771" y="365125"/>
            <a:ext cx="2717954" cy="6127750"/>
          </a:xfrm>
          <a:prstGeom prst="rect">
            <a:avLst/>
          </a:prstGeom>
        </p:spPr>
      </p:pic>
      <p:sp>
        <p:nvSpPr>
          <p:cNvPr id="5" name="Action Button: Go Forward or Next 4">
            <a:hlinkClick r:id="" action="ppaction://noaction" highlightClick="1">
              <a:snd r:embed="rId4" name="Hello 20 wpm.wav"/>
            </a:hlinkClick>
            <a:extLst>
              <a:ext uri="{FF2B5EF4-FFF2-40B4-BE49-F238E27FC236}">
                <a16:creationId xmlns:a16="http://schemas.microsoft.com/office/drawing/2014/main" id="{ADD600CF-B169-486E-8745-0F2B1990FAF8}"/>
              </a:ext>
            </a:extLst>
          </p:cNvPr>
          <p:cNvSpPr/>
          <p:nvPr/>
        </p:nvSpPr>
        <p:spPr>
          <a:xfrm>
            <a:off x="1779373" y="5782961"/>
            <a:ext cx="1080000" cy="720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20</a:t>
            </a:r>
            <a:endParaRPr lang="en-GB" sz="2400" b="1" dirty="0"/>
          </a:p>
        </p:txBody>
      </p:sp>
      <p:sp>
        <p:nvSpPr>
          <p:cNvPr id="8" name="Action Button: Go Forward or Next 7">
            <a:hlinkClick r:id="" action="ppaction://noaction" highlightClick="1">
              <a:snd r:embed="rId5" name="Hello 10 wpm.wav"/>
            </a:hlinkClick>
            <a:extLst>
              <a:ext uri="{FF2B5EF4-FFF2-40B4-BE49-F238E27FC236}">
                <a16:creationId xmlns:a16="http://schemas.microsoft.com/office/drawing/2014/main" id="{EAB25F5F-C4F1-4B80-B552-470B1F8F855D}"/>
              </a:ext>
            </a:extLst>
          </p:cNvPr>
          <p:cNvSpPr/>
          <p:nvPr/>
        </p:nvSpPr>
        <p:spPr>
          <a:xfrm>
            <a:off x="3778030" y="5782961"/>
            <a:ext cx="1080000" cy="720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10</a:t>
            </a:r>
          </a:p>
        </p:txBody>
      </p:sp>
      <p:sp>
        <p:nvSpPr>
          <p:cNvPr id="9" name="Action Button: Go Forward or Next 8">
            <a:hlinkClick r:id="" action="ppaction://noaction" highlightClick="1">
              <a:snd r:embed="rId6" name="Hello 5 wpm.wav"/>
            </a:hlinkClick>
            <a:extLst>
              <a:ext uri="{FF2B5EF4-FFF2-40B4-BE49-F238E27FC236}">
                <a16:creationId xmlns:a16="http://schemas.microsoft.com/office/drawing/2014/main" id="{C484783C-3202-4983-BA50-409E9B75AA4E}"/>
              </a:ext>
            </a:extLst>
          </p:cNvPr>
          <p:cNvSpPr/>
          <p:nvPr/>
        </p:nvSpPr>
        <p:spPr>
          <a:xfrm>
            <a:off x="5776686" y="5782961"/>
            <a:ext cx="1080000" cy="720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01927-4A9E-4348-BD49-9A3F6F3E3666}"/>
              </a:ext>
            </a:extLst>
          </p:cNvPr>
          <p:cNvSpPr/>
          <p:nvPr/>
        </p:nvSpPr>
        <p:spPr>
          <a:xfrm>
            <a:off x="11689939" y="6488668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🚢</a:t>
            </a:r>
          </a:p>
        </p:txBody>
      </p:sp>
    </p:spTree>
    <p:extLst>
      <p:ext uri="{BB962C8B-B14F-4D97-AF65-F5344CB8AC3E}">
        <p14:creationId xmlns:p14="http://schemas.microsoft.com/office/powerpoint/2010/main" val="266219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dah">
            <a:hlinkClick r:id="" action="ppaction://media"/>
            <a:extLst>
              <a:ext uri="{FF2B5EF4-FFF2-40B4-BE49-F238E27FC236}">
                <a16:creationId xmlns:a16="http://schemas.microsoft.com/office/drawing/2014/main" id="{015C1D76-62B7-4734-BE29-6440CDDB63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806273" y="4656667"/>
            <a:ext cx="406400" cy="406400"/>
          </a:xfrm>
          <a:prstGeom prst="rect">
            <a:avLst/>
          </a:prstGeom>
        </p:spPr>
      </p:pic>
      <p:pic>
        <p:nvPicPr>
          <p:cNvPr id="14" name="dit">
            <a:hlinkClick r:id="" action="ppaction://media"/>
            <a:extLst>
              <a:ext uri="{FF2B5EF4-FFF2-40B4-BE49-F238E27FC236}">
                <a16:creationId xmlns:a16="http://schemas.microsoft.com/office/drawing/2014/main" id="{2BE22A55-8B4E-40B9-BE3F-C377C2285BE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792542" y="2913129"/>
            <a:ext cx="406400" cy="40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812A30-DF50-4A59-8B2E-36C79C53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micro:bit</a:t>
            </a:r>
            <a:r>
              <a:rPr lang="en-GB" dirty="0"/>
              <a:t> Morse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FF212-0334-47A0-8B99-C16756F024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49051"/>
            <a:ext cx="4100277" cy="3348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D2DF8E-D468-42BF-B347-C24CFA765E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526" y="2249050"/>
            <a:ext cx="4100276" cy="334855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5CEF11D-9B60-4CBA-A85F-F0B8E948EBBA}"/>
              </a:ext>
            </a:extLst>
          </p:cNvPr>
          <p:cNvSpPr/>
          <p:nvPr/>
        </p:nvSpPr>
        <p:spPr>
          <a:xfrm>
            <a:off x="1145166" y="382875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6ABD3B-6AE7-4C8C-96D4-F0AB3CFDF0C7}"/>
              </a:ext>
            </a:extLst>
          </p:cNvPr>
          <p:cNvSpPr/>
          <p:nvPr/>
        </p:nvSpPr>
        <p:spPr>
          <a:xfrm>
            <a:off x="8854931" y="3593882"/>
            <a:ext cx="900000" cy="90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523CA-49CC-4B2A-BBC7-31AC77E9772A}"/>
              </a:ext>
            </a:extLst>
          </p:cNvPr>
          <p:cNvSpPr/>
          <p:nvPr/>
        </p:nvSpPr>
        <p:spPr>
          <a:xfrm>
            <a:off x="4390995" y="3832189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C82590-2A0E-4AF4-B7A5-D222F7B50A5E}"/>
              </a:ext>
            </a:extLst>
          </p:cNvPr>
          <p:cNvSpPr/>
          <p:nvPr/>
        </p:nvSpPr>
        <p:spPr>
          <a:xfrm>
            <a:off x="8600929" y="3937434"/>
            <a:ext cx="1440000" cy="216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F853702A-E672-4A56-9427-A465693D56DF}"/>
              </a:ext>
            </a:extLst>
          </p:cNvPr>
          <p:cNvSpPr/>
          <p:nvPr/>
        </p:nvSpPr>
        <p:spPr>
          <a:xfrm rot="16200000">
            <a:off x="5720027" y="268521"/>
            <a:ext cx="867285" cy="3305206"/>
          </a:xfrm>
          <a:prstGeom prst="curvedLeftArrow">
            <a:avLst>
              <a:gd name="adj1" fmla="val 25000"/>
              <a:gd name="adj2" fmla="val 6771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48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mediacall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45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xit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5" dur="725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12" grpId="0" animBg="1"/>
      <p:bldP spid="12" grpId="1" animBg="1"/>
      <p:bldP spid="13" grpId="0" animBg="1"/>
      <p:bldP spid="13" grpId="1" animBg="1"/>
      <p:bldP spid="13" grpId="2" animBg="1"/>
      <p:bldP spid="13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1540-3E01-475E-9749-B403C217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Brevity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537A0-03C2-41A9-87A1-03EC14BD1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short code that means something longer</a:t>
            </a:r>
          </a:p>
          <a:p>
            <a:r>
              <a:rPr lang="en-GB" dirty="0"/>
              <a:t>LOL</a:t>
            </a:r>
          </a:p>
          <a:p>
            <a:r>
              <a:rPr lang="en-GB" dirty="0"/>
              <a:t>SOS</a:t>
            </a:r>
          </a:p>
          <a:p>
            <a:r>
              <a:rPr lang="en-GB" dirty="0"/>
              <a:t>Q Codes - Transport</a:t>
            </a:r>
          </a:p>
          <a:p>
            <a:r>
              <a:rPr lang="en-GB" dirty="0"/>
              <a:t>Battle Code (</a:t>
            </a:r>
            <a:r>
              <a:rPr lang="en-GB" dirty="0" err="1"/>
              <a:t>BATCO</a:t>
            </a:r>
            <a:r>
              <a:rPr lang="en-GB" dirty="0"/>
              <a:t>) – British Army</a:t>
            </a:r>
          </a:p>
          <a:p>
            <a:r>
              <a:rPr lang="en-GB" dirty="0"/>
              <a:t>Z Codes - NATO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3DA11-0DC5-4E85-AF30-61F07A382B9A}"/>
              </a:ext>
            </a:extLst>
          </p:cNvPr>
          <p:cNvSpPr txBox="1"/>
          <p:nvPr/>
        </p:nvSpPr>
        <p:spPr>
          <a:xfrm>
            <a:off x="1769527" y="2483856"/>
            <a:ext cx="3034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 Laugh Out 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FEAB1-F44A-46E6-906F-29AC886E64CA}"/>
              </a:ext>
            </a:extLst>
          </p:cNvPr>
          <p:cNvSpPr txBox="1"/>
          <p:nvPr/>
        </p:nvSpPr>
        <p:spPr>
          <a:xfrm>
            <a:off x="1786461" y="3209300"/>
            <a:ext cx="2862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 </a:t>
            </a:r>
            <a:r>
              <a:rPr lang="en-GB" sz="3200" i="1" dirty="0"/>
              <a:t>Save Our Souls</a:t>
            </a:r>
          </a:p>
        </p:txBody>
      </p:sp>
    </p:spTree>
    <p:extLst>
      <p:ext uri="{BB962C8B-B14F-4D97-AF65-F5344CB8AC3E}">
        <p14:creationId xmlns:p14="http://schemas.microsoft.com/office/powerpoint/2010/main" val="46192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5CD-2565-F9B2-8FD4-5EF0FB4E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 Codes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C425A3-F1C0-53FB-7422-9419D059C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973512"/>
              </p:ext>
            </p:extLst>
          </p:nvPr>
        </p:nvGraphicFramePr>
        <p:xfrm>
          <a:off x="838200" y="1825625"/>
          <a:ext cx="1060118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618">
                  <a:extLst>
                    <a:ext uri="{9D8B030D-6E8A-4147-A177-3AD203B41FA5}">
                      <a16:colId xmlns:a16="http://schemas.microsoft.com/office/drawing/2014/main" val="317950728"/>
                    </a:ext>
                  </a:extLst>
                </a:gridCol>
                <a:gridCol w="4775200">
                  <a:extLst>
                    <a:ext uri="{9D8B030D-6E8A-4147-A177-3AD203B41FA5}">
                      <a16:colId xmlns:a16="http://schemas.microsoft.com/office/drawing/2014/main" val="4271928514"/>
                    </a:ext>
                  </a:extLst>
                </a:gridCol>
                <a:gridCol w="4822368">
                  <a:extLst>
                    <a:ext uri="{9D8B030D-6E8A-4147-A177-3AD203B41FA5}">
                      <a16:colId xmlns:a16="http://schemas.microsoft.com/office/drawing/2014/main" val="2765410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Answer, Advice or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35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QEA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May I cross the runway ahead of you?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You may cross the runway ahead of 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84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err="1"/>
                        <a:t>QOD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Can you communicate with me in...</a:t>
                      </a:r>
                    </a:p>
                    <a:p>
                      <a:r>
                        <a:rPr lang="en-GB" sz="2400" dirty="0"/>
                        <a:t>0. Dutch 	1. English</a:t>
                      </a:r>
                    </a:p>
                    <a:p>
                      <a:r>
                        <a:rPr lang="en-GB" sz="2400" dirty="0"/>
                        <a:t>2. French 	3. German?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I can you communicate with you in...</a:t>
                      </a:r>
                    </a:p>
                    <a:p>
                      <a:r>
                        <a:rPr lang="en-GB" sz="2400" dirty="0"/>
                        <a:t>0. Dutch 	1. English</a:t>
                      </a:r>
                    </a:p>
                    <a:p>
                      <a:r>
                        <a:rPr lang="en-GB" sz="2400" dirty="0"/>
                        <a:t>2. French 	3. German?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64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err="1"/>
                        <a:t>QUS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Have you sighted survivors or wreckage?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Have sighted... 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2400" dirty="0"/>
                        <a:t>1) survivors in water,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2400" dirty="0"/>
                        <a:t>2) survivors on rafts,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2400" dirty="0"/>
                        <a:t>3) wreckage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455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B5AC47F-9C27-3051-D195-43D66443F58E}"/>
              </a:ext>
            </a:extLst>
          </p:cNvPr>
          <p:cNvSpPr/>
          <p:nvPr/>
        </p:nvSpPr>
        <p:spPr>
          <a:xfrm>
            <a:off x="747486" y="2317749"/>
            <a:ext cx="10827657" cy="798831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11E21-B118-7025-BB68-6AFA46DE4DAB}"/>
              </a:ext>
            </a:extLst>
          </p:cNvPr>
          <p:cNvSpPr/>
          <p:nvPr/>
        </p:nvSpPr>
        <p:spPr>
          <a:xfrm>
            <a:off x="682171" y="3116580"/>
            <a:ext cx="10827657" cy="119634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3FCF57-680C-3B21-95D2-6A1CD2E64DBF}"/>
              </a:ext>
            </a:extLst>
          </p:cNvPr>
          <p:cNvSpPr/>
          <p:nvPr/>
        </p:nvSpPr>
        <p:spPr>
          <a:xfrm>
            <a:off x="747486" y="4312919"/>
            <a:ext cx="10827657" cy="1573531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94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310</Words>
  <Application>Microsoft Office PowerPoint</Application>
  <PresentationFormat>Widescreen</PresentationFormat>
  <Paragraphs>56</Paragraphs>
  <Slides>7</Slides>
  <Notes>5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S1 Computing Science</vt:lpstr>
      <vt:lpstr>micro:bit</vt:lpstr>
      <vt:lpstr>Morse Code</vt:lpstr>
      <vt:lpstr>Morse Code</vt:lpstr>
      <vt:lpstr>micro:bit Morse</vt:lpstr>
      <vt:lpstr>Brevity Codes</vt:lpstr>
      <vt:lpstr>Q Codes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2025-05-06T10:46:35Z</dcterms:modified>
</cp:coreProperties>
</file>