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6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806" r:id="rId10"/>
    <p:sldId id="807" r:id="rId11"/>
    <p:sldId id="658" r:id="rId12"/>
    <p:sldId id="260" r:id="rId13"/>
    <p:sldId id="659" r:id="rId14"/>
    <p:sldId id="660" r:id="rId15"/>
    <p:sldId id="661" r:id="rId16"/>
    <p:sldId id="825" r:id="rId17"/>
    <p:sldId id="383" r:id="rId18"/>
    <p:sldId id="282" r:id="rId19"/>
    <p:sldId id="738" r:id="rId20"/>
    <p:sldId id="283" r:id="rId21"/>
    <p:sldId id="739" r:id="rId22"/>
    <p:sldId id="284" r:id="rId23"/>
    <p:sldId id="740" r:id="rId24"/>
    <p:sldId id="285" r:id="rId25"/>
    <p:sldId id="741" r:id="rId26"/>
    <p:sldId id="286" r:id="rId27"/>
    <p:sldId id="742" r:id="rId28"/>
    <p:sldId id="287" r:id="rId29"/>
    <p:sldId id="323" r:id="rId30"/>
    <p:sldId id="264" r:id="rId31"/>
    <p:sldId id="320" r:id="rId32"/>
    <p:sldId id="382" r:id="rId33"/>
    <p:sldId id="384" r:id="rId34"/>
    <p:sldId id="385" r:id="rId35"/>
    <p:sldId id="280" r:id="rId36"/>
    <p:sldId id="281" r:id="rId37"/>
    <p:sldId id="605" r:id="rId38"/>
    <p:sldId id="616" r:id="rId39"/>
    <p:sldId id="615" r:id="rId40"/>
    <p:sldId id="617" r:id="rId41"/>
    <p:sldId id="370" r:id="rId42"/>
    <p:sldId id="754" r:id="rId43"/>
    <p:sldId id="638" r:id="rId44"/>
    <p:sldId id="755" r:id="rId45"/>
    <p:sldId id="663" r:id="rId46"/>
    <p:sldId id="265" r:id="rId47"/>
    <p:sldId id="626" r:id="rId48"/>
    <p:sldId id="266" r:id="rId49"/>
    <p:sldId id="625" r:id="rId50"/>
    <p:sldId id="542" r:id="rId51"/>
    <p:sldId id="296" r:id="rId52"/>
    <p:sldId id="544" r:id="rId53"/>
    <p:sldId id="664" r:id="rId54"/>
    <p:sldId id="665" r:id="rId55"/>
    <p:sldId id="667" r:id="rId56"/>
    <p:sldId id="823" r:id="rId57"/>
    <p:sldId id="826" r:id="rId58"/>
    <p:sldId id="827" r:id="rId59"/>
    <p:sldId id="535" r:id="rId60"/>
    <p:sldId id="840" r:id="rId61"/>
    <p:sldId id="839" r:id="rId62"/>
    <p:sldId id="470" r:id="rId63"/>
    <p:sldId id="824" r:id="rId64"/>
    <p:sldId id="828" r:id="rId65"/>
    <p:sldId id="772" r:id="rId66"/>
    <p:sldId id="781" r:id="rId67"/>
    <p:sldId id="782" r:id="rId68"/>
    <p:sldId id="784" r:id="rId69"/>
    <p:sldId id="785" r:id="rId70"/>
    <p:sldId id="815" r:id="rId71"/>
    <p:sldId id="816" r:id="rId72"/>
    <p:sldId id="267" r:id="rId73"/>
    <p:sldId id="288" r:id="rId74"/>
    <p:sldId id="289" r:id="rId75"/>
    <p:sldId id="290" r:id="rId76"/>
    <p:sldId id="619" r:id="rId77"/>
    <p:sldId id="291" r:id="rId78"/>
    <p:sldId id="322" r:id="rId79"/>
    <p:sldId id="844" r:id="rId80"/>
    <p:sldId id="512" r:id="rId81"/>
    <p:sldId id="516" r:id="rId82"/>
    <p:sldId id="514" r:id="rId83"/>
    <p:sldId id="515" r:id="rId84"/>
    <p:sldId id="620" r:id="rId85"/>
    <p:sldId id="621" r:id="rId86"/>
    <p:sldId id="268" r:id="rId87"/>
    <p:sldId id="529" r:id="rId88"/>
    <p:sldId id="531" r:id="rId89"/>
    <p:sldId id="259" r:id="rId90"/>
    <p:sldId id="300" r:id="rId91"/>
    <p:sldId id="608" r:id="rId92"/>
    <p:sldId id="609" r:id="rId93"/>
    <p:sldId id="843" r:id="rId94"/>
    <p:sldId id="517" r:id="rId95"/>
    <p:sldId id="518" r:id="rId96"/>
    <p:sldId id="519" r:id="rId97"/>
    <p:sldId id="524" r:id="rId98"/>
    <p:sldId id="520" r:id="rId99"/>
    <p:sldId id="521" r:id="rId100"/>
    <p:sldId id="522" r:id="rId101"/>
    <p:sldId id="523" r:id="rId102"/>
    <p:sldId id="532" r:id="rId103"/>
    <p:sldId id="533" r:id="rId104"/>
    <p:sldId id="534" r:id="rId105"/>
    <p:sldId id="545" r:id="rId106"/>
    <p:sldId id="371" r:id="rId107"/>
    <p:sldId id="607" r:id="rId108"/>
    <p:sldId id="410" r:id="rId109"/>
    <p:sldId id="764" r:id="rId110"/>
    <p:sldId id="411" r:id="rId111"/>
    <p:sldId id="413" r:id="rId112"/>
    <p:sldId id="412" r:id="rId113"/>
    <p:sldId id="606" r:id="rId114"/>
    <p:sldId id="845" r:id="rId115"/>
    <p:sldId id="846" r:id="rId116"/>
    <p:sldId id="269" r:id="rId117"/>
    <p:sldId id="256" r:id="rId118"/>
    <p:sldId id="737" r:id="rId119"/>
    <p:sldId id="641" r:id="rId120"/>
    <p:sldId id="639" r:id="rId121"/>
    <p:sldId id="611" r:id="rId122"/>
    <p:sldId id="610" r:id="rId123"/>
    <p:sldId id="640" r:id="rId124"/>
    <p:sldId id="758" r:id="rId125"/>
    <p:sldId id="759" r:id="rId126"/>
    <p:sldId id="760" r:id="rId127"/>
    <p:sldId id="276" r:id="rId128"/>
    <p:sldId id="381" r:id="rId129"/>
    <p:sldId id="766" r:id="rId130"/>
    <p:sldId id="402" r:id="rId131"/>
    <p:sldId id="571" r:id="rId132"/>
    <p:sldId id="572" r:id="rId133"/>
    <p:sldId id="564" r:id="rId134"/>
    <p:sldId id="566" r:id="rId135"/>
    <p:sldId id="404" r:id="rId136"/>
    <p:sldId id="405" r:id="rId137"/>
    <p:sldId id="765" r:id="rId138"/>
    <p:sldId id="786" r:id="rId139"/>
    <p:sldId id="773" r:id="rId140"/>
    <p:sldId id="774" r:id="rId141"/>
    <p:sldId id="775" r:id="rId142"/>
    <p:sldId id="776" r:id="rId143"/>
    <p:sldId id="271" r:id="rId144"/>
    <p:sldId id="311" r:id="rId145"/>
    <p:sldId id="312" r:id="rId146"/>
    <p:sldId id="313" r:id="rId147"/>
    <p:sldId id="427" r:id="rId148"/>
    <p:sldId id="316" r:id="rId149"/>
    <p:sldId id="642" r:id="rId150"/>
    <p:sldId id="318" r:id="rId151"/>
    <p:sldId id="442" r:id="rId152"/>
    <p:sldId id="451" r:id="rId153"/>
    <p:sldId id="452" r:id="rId154"/>
    <p:sldId id="761" r:id="rId155"/>
    <p:sldId id="443" r:id="rId156"/>
    <p:sldId id="453" r:id="rId157"/>
    <p:sldId id="669" r:id="rId158"/>
    <p:sldId id="762" r:id="rId159"/>
    <p:sldId id="685" r:id="rId160"/>
    <p:sldId id="686" r:id="rId161"/>
    <p:sldId id="687" r:id="rId162"/>
    <p:sldId id="688" r:id="rId163"/>
    <p:sldId id="391" r:id="rId164"/>
    <p:sldId id="567" r:id="rId165"/>
    <p:sldId id="676" r:id="rId166"/>
    <p:sldId id="393" r:id="rId167"/>
    <p:sldId id="394" r:id="rId168"/>
    <p:sldId id="272" r:id="rId169"/>
    <p:sldId id="343" r:id="rId170"/>
    <p:sldId id="352" r:id="rId171"/>
    <p:sldId id="349" r:id="rId172"/>
    <p:sldId id="671" r:id="rId173"/>
    <p:sldId id="340" r:id="rId174"/>
    <p:sldId id="351" r:id="rId175"/>
    <p:sldId id="348" r:id="rId176"/>
    <p:sldId id="670" r:id="rId177"/>
    <p:sldId id="346" r:id="rId178"/>
    <p:sldId id="353" r:id="rId179"/>
    <p:sldId id="350" r:id="rId180"/>
    <p:sldId id="672" r:id="rId181"/>
    <p:sldId id="673" r:id="rId182"/>
    <p:sldId id="674" r:id="rId183"/>
    <p:sldId id="675" r:id="rId184"/>
    <p:sldId id="319" r:id="rId185"/>
    <p:sldId id="589" r:id="rId186"/>
    <p:sldId id="677" r:id="rId187"/>
    <p:sldId id="592" r:id="rId188"/>
    <p:sldId id="430" r:id="rId189"/>
    <p:sldId id="622" r:id="rId190"/>
    <p:sldId id="767" r:id="rId191"/>
    <p:sldId id="327" r:id="rId192"/>
    <p:sldId id="429" r:id="rId193"/>
    <p:sldId id="437" r:id="rId194"/>
    <p:sldId id="768" r:id="rId195"/>
    <p:sldId id="594" r:id="rId196"/>
    <p:sldId id="270" r:id="rId197"/>
    <p:sldId id="363" r:id="rId198"/>
    <p:sldId id="367" r:id="rId199"/>
    <p:sldId id="362" r:id="rId200"/>
    <p:sldId id="682" r:id="rId201"/>
    <p:sldId id="763" r:id="rId202"/>
    <p:sldId id="274" r:id="rId203"/>
    <p:sldId id="365" r:id="rId204"/>
    <p:sldId id="678" r:id="rId205"/>
    <p:sldId id="691" r:id="rId206"/>
    <p:sldId id="769" r:id="rId207"/>
    <p:sldId id="770" r:id="rId208"/>
    <p:sldId id="690" r:id="rId209"/>
    <p:sldId id="680" r:id="rId210"/>
    <p:sldId id="679" r:id="rId211"/>
    <p:sldId id="681" r:id="rId212"/>
    <p:sldId id="684" r:id="rId213"/>
    <p:sldId id="595" r:id="rId214"/>
    <p:sldId id="683" r:id="rId215"/>
    <p:sldId id="458" r:id="rId216"/>
    <p:sldId id="459" r:id="rId217"/>
    <p:sldId id="481" r:id="rId218"/>
    <p:sldId id="796" r:id="rId219"/>
    <p:sldId id="406" r:id="rId220"/>
    <p:sldId id="644" r:id="rId221"/>
    <p:sldId id="771" r:id="rId222"/>
    <p:sldId id="612" r:id="rId223"/>
    <p:sldId id="613" r:id="rId224"/>
    <p:sldId id="820" r:id="rId225"/>
    <p:sldId id="821" r:id="rId226"/>
    <p:sldId id="273" r:id="rId227"/>
    <p:sldId id="354" r:id="rId228"/>
    <p:sldId id="356" r:id="rId229"/>
    <p:sldId id="805" r:id="rId230"/>
    <p:sldId id="258" r:id="rId231"/>
    <p:sldId id="357" r:id="rId232"/>
    <p:sldId id="358" r:id="rId233"/>
    <p:sldId id="647" r:id="rId234"/>
    <p:sldId id="629" r:id="rId235"/>
    <p:sldId id="636" r:id="rId236"/>
    <p:sldId id="361" r:id="rId237"/>
    <p:sldId id="637" r:id="rId238"/>
    <p:sldId id="797" r:id="rId239"/>
    <p:sldId id="787" r:id="rId240"/>
    <p:sldId id="792" r:id="rId241"/>
    <p:sldId id="793" r:id="rId242"/>
    <p:sldId id="794" r:id="rId243"/>
    <p:sldId id="795" r:id="rId244"/>
    <p:sldId id="277" r:id="rId245"/>
    <p:sldId id="434" r:id="rId246"/>
    <p:sldId id="648" r:id="rId247"/>
    <p:sldId id="380" r:id="rId248"/>
    <p:sldId id="689" r:id="rId249"/>
    <p:sldId id="455" r:id="rId250"/>
    <p:sldId id="649" r:id="rId251"/>
    <p:sldId id="275" r:id="rId252"/>
    <p:sldId id="473" r:id="rId253"/>
    <p:sldId id="563" r:id="rId254"/>
    <p:sldId id="474" r:id="rId255"/>
    <p:sldId id="652" r:id="rId256"/>
    <p:sldId id="817" r:id="rId257"/>
    <p:sldId id="818" r:id="rId258"/>
    <p:sldId id="655" r:id="rId259"/>
    <p:sldId id="439" r:id="rId260"/>
    <p:sldId id="440" r:id="rId261"/>
    <p:sldId id="461" r:id="rId262"/>
    <p:sldId id="743" r:id="rId263"/>
    <p:sldId id="729" r:id="rId264"/>
    <p:sldId id="819" r:id="rId265"/>
    <p:sldId id="490" r:id="rId266"/>
    <p:sldId id="487" r:id="rId267"/>
    <p:sldId id="744" r:id="rId268"/>
    <p:sldId id="745" r:id="rId269"/>
    <p:sldId id="482" r:id="rId270"/>
    <p:sldId id="483" r:id="rId271"/>
    <p:sldId id="752" r:id="rId272"/>
    <p:sldId id="753" r:id="rId273"/>
    <p:sldId id="484" r:id="rId274"/>
    <p:sldId id="489" r:id="rId275"/>
    <p:sldId id="748" r:id="rId276"/>
    <p:sldId id="749" r:id="rId277"/>
    <p:sldId id="492" r:id="rId278"/>
    <p:sldId id="493" r:id="rId279"/>
    <p:sldId id="525" r:id="rId280"/>
    <p:sldId id="526" r:id="rId281"/>
    <p:sldId id="507" r:id="rId282"/>
    <p:sldId id="751" r:id="rId283"/>
    <p:sldId id="494" r:id="rId284"/>
    <p:sldId id="495" r:id="rId285"/>
    <p:sldId id="496" r:id="rId286"/>
    <p:sldId id="548" r:id="rId287"/>
    <p:sldId id="549" r:id="rId288"/>
    <p:sldId id="420" r:id="rId289"/>
    <p:sldId id="550" r:id="rId290"/>
    <p:sldId id="554" r:id="rId291"/>
    <p:sldId id="557" r:id="rId292"/>
    <p:sldId id="551" r:id="rId293"/>
    <p:sldId id="556" r:id="rId294"/>
    <p:sldId id="552" r:id="rId295"/>
    <p:sldId id="419" r:id="rId296"/>
    <p:sldId id="558" r:id="rId297"/>
    <p:sldId id="559" r:id="rId298"/>
    <p:sldId id="561" r:id="rId299"/>
    <p:sldId id="560" r:id="rId300"/>
    <p:sldId id="562" r:id="rId301"/>
    <p:sldId id="579" r:id="rId302"/>
    <p:sldId id="831" r:id="rId303"/>
    <p:sldId id="581" r:id="rId304"/>
    <p:sldId id="832" r:id="rId305"/>
    <p:sldId id="580" r:id="rId306"/>
    <p:sldId id="833" r:id="rId307"/>
    <p:sldId id="585" r:id="rId308"/>
    <p:sldId id="834" r:id="rId309"/>
    <p:sldId id="822" r:id="rId310"/>
    <p:sldId id="837" r:id="rId311"/>
    <p:sldId id="553" r:id="rId312"/>
    <p:sldId id="418" r:id="rId313"/>
    <p:sldId id="654" r:id="rId314"/>
    <p:sldId id="586" r:id="rId315"/>
    <p:sldId id="632" r:id="rId316"/>
    <p:sldId id="500" r:id="rId317"/>
    <p:sldId id="565" r:id="rId318"/>
    <p:sldId id="634" r:id="rId319"/>
    <p:sldId id="587" r:id="rId320"/>
    <p:sldId id="657" r:id="rId321"/>
    <p:sldId id="838" r:id="rId322"/>
    <p:sldId id="503" r:id="rId323"/>
    <p:sldId id="504" r:id="rId324"/>
    <p:sldId id="798" r:id="rId325"/>
    <p:sldId id="808" r:id="rId326"/>
    <p:sldId id="803" r:id="rId327"/>
    <p:sldId id="809" r:id="rId328"/>
    <p:sldId id="804" r:id="rId329"/>
    <p:sldId id="810" r:id="rId330"/>
    <p:sldId id="802" r:id="rId331"/>
    <p:sldId id="811" r:id="rId332"/>
    <p:sldId id="841" r:id="rId333"/>
    <p:sldId id="842" r:id="rId334"/>
    <p:sldId id="799" r:id="rId335"/>
    <p:sldId id="812" r:id="rId336"/>
    <p:sldId id="800" r:id="rId337"/>
    <p:sldId id="813" r:id="rId338"/>
    <p:sldId id="801" r:id="rId339"/>
    <p:sldId id="814" r:id="rId340"/>
    <p:sldId id="731" r:id="rId341"/>
    <p:sldId id="732" r:id="rId342"/>
    <p:sldId id="734" r:id="rId343"/>
    <p:sldId id="733" r:id="rId344"/>
    <p:sldId id="735" r:id="rId345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840"/>
            <p14:sldId id="839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Cast to a string" id="{51A4EDD3-6F00-45A6-8B7F-E24A04830D53}">
          <p14:sldIdLst>
            <p14:sldId id="844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User input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</p14:sldIdLst>
        </p14:section>
        <p14:section name="Casting to a number" id="{926EB746-ADDB-4B49-97E4-D66823A64267}">
          <p14:sldIdLst>
            <p14:sldId id="843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Program layout" id="{D38FD29E-9983-4FBA-AA9C-C1A5AC5BFE9E}">
          <p14:sldIdLst>
            <p14:sldId id="845"/>
            <p14:sldId id="846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832"/>
            <p14:sldId id="580"/>
            <p14:sldId id="833"/>
            <p14:sldId id="585"/>
            <p14:sldId id="834"/>
            <p14:sldId id="822"/>
            <p14:sldId id="837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  <p14:sldId id="838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841"/>
            <p14:sldId id="842"/>
            <p14:sldId id="799"/>
            <p14:sldId id="812"/>
            <p14:sldId id="800"/>
            <p14:sldId id="813"/>
            <p14:sldId id="801"/>
            <p14:sldId id="814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B2B2B2"/>
    <a:srgbClr val="0086B3"/>
    <a:srgbClr val="183691"/>
    <a:srgbClr val="4472C4"/>
    <a:srgbClr val="2F528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82181" autoAdjust="0"/>
  </p:normalViewPr>
  <p:slideViewPr>
    <p:cSldViewPr snapToGrid="0" showGuides="1">
      <p:cViewPr varScale="1">
        <p:scale>
          <a:sx n="55" d="100"/>
          <a:sy n="55" d="100"/>
        </p:scale>
        <p:origin x="176" y="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notesMaster" Target="notesMasters/notesMaster1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presProps" Target="presProps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viewProps" Target="viewProp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theme" Target="theme/theme1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tableStyles" Target="tableStyles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commentAuthors" Target="commentAuthors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8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2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3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 about half way through DDD</a:t>
            </a:r>
          </a:p>
          <a:p>
            <a:r>
              <a:rPr lang="en-GB" dirty="0">
                <a:cs typeface="Calibri"/>
              </a:rPr>
              <a:t>Prelim 2 just before assignment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(and again), usually to improve it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80059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2538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01738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20620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32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  Works in Thonny.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8317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53357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 size: ask how many times to loop (limit 2-5), ask for character to concatenate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 size: ask how many times to loop (limit 1-6), ask for dice value (1-6)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Super-super size: display average of dice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0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96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Could </a:t>
            </a:r>
            <a:r>
              <a:rPr lang="en-GB" dirty="0"/>
              <a:t>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needed for </a:t>
            </a:r>
            <a:r>
              <a:rPr lang="en-GB" baseline="0" dirty="0" err="1"/>
              <a:t>concatention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3002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</a:t>
            </a:r>
          </a:p>
          <a:p>
            <a:r>
              <a:rPr lang="en-GB" baseline="0" dirty="0"/>
              <a:t>Could use eval( ) for numbers 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474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3: Input,  4: Process,  5</a:t>
            </a:r>
            <a:r>
              <a:rPr lang="en-GB"/>
              <a:t>: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9087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18/09/2025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5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5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5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5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5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5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4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4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6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5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5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3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3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3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6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4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4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4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6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6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 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Initialise variables – correct datatype(s)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Display results – concatenate, cast if necessary</a:t>
            </a:r>
          </a:p>
        </p:txBody>
      </p:sp>
    </p:spTree>
    <p:extLst>
      <p:ext uri="{BB962C8B-B14F-4D97-AF65-F5344CB8AC3E}">
        <p14:creationId xmlns:p14="http://schemas.microsoft.com/office/powerpoint/2010/main" val="81122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Initialise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Get values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Use values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237484376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69579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dp)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910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4151910" y="612634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1945379" y="5144625"/>
            <a:ext cx="421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</a:t>
            </a:r>
            <a:r>
              <a:rPr lang="en-GB" sz="2800" b="1" i="1" dirty="0">
                <a:solidFill>
                  <a:srgbClr val="7030A0"/>
                </a:solidFill>
              </a:rPr>
              <a:t>any</a:t>
            </a:r>
            <a:r>
              <a:rPr lang="en-GB" sz="2800" dirty="0">
                <a:solidFill>
                  <a:srgbClr val="7030A0"/>
                </a:solidFill>
              </a:rPr>
              <a:t> earlier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dp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8DB9C1-47D0-4B9D-A9AF-D65DA252FFAC}"/>
              </a:ext>
            </a:extLst>
          </p:cNvPr>
          <p:cNvSpPr txBox="1"/>
          <p:nvPr/>
        </p:nvSpPr>
        <p:spPr>
          <a:xfrm>
            <a:off x="1373575" y="6217434"/>
            <a:ext cx="364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(Repeat as required)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3904918738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4858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1803101682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6437868" y="3272009"/>
            <a:ext cx="3323969" cy="879861"/>
            <a:chOff x="5442333" y="3272010"/>
            <a:chExt cx="4309754" cy="5151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73749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82" y="3272010"/>
              <a:ext cx="1236005" cy="5151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2428031427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E246A-303B-4751-9244-59F8ECCC4D26}"/>
              </a:ext>
            </a:extLst>
          </p:cNvPr>
          <p:cNvGrpSpPr/>
          <p:nvPr/>
        </p:nvGrpSpPr>
        <p:grpSpPr>
          <a:xfrm>
            <a:off x="420132" y="2348427"/>
            <a:ext cx="360000" cy="2664000"/>
            <a:chOff x="296562" y="2348427"/>
            <a:chExt cx="360000" cy="27020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1C5674-8031-4302-B44A-137554DAA928}"/>
                </a:ext>
              </a:extLst>
            </p:cNvPr>
            <p:cNvCxnSpPr/>
            <p:nvPr/>
          </p:nvCxnSpPr>
          <p:spPr>
            <a:xfrm>
              <a:off x="296562" y="5050435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F5BB9-7625-42D7-980D-B4C15C5EA5D8}"/>
                </a:ext>
              </a:extLst>
            </p:cNvPr>
            <p:cNvCxnSpPr/>
            <p:nvPr/>
          </p:nvCxnSpPr>
          <p:spPr>
            <a:xfrm>
              <a:off x="296562" y="2348427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039E6C-B538-4A0F-908C-E453658540B2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2348427"/>
              <a:ext cx="0" cy="27020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40D69-8AEB-4008-96C4-3A8D73D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Calculator Wireframe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2E8B36-48C7-4913-AE11-746A11B7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wireframe for a simple calculator app that will only add, subtract, multiply and divide two numbers.</a:t>
            </a:r>
          </a:p>
        </p:txBody>
      </p:sp>
    </p:spTree>
    <p:extLst>
      <p:ext uri="{BB962C8B-B14F-4D97-AF65-F5344CB8AC3E}">
        <p14:creationId xmlns:p14="http://schemas.microsoft.com/office/powerpoint/2010/main" val="3622408940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159D-8FD4-464C-B796-BD4B0EEC3D2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50481-8A9C-447B-8B28-EDF38B332177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A60A-2AFC-4249-AF03-523EBFDEB22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27610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85536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EFF7-DD79-48A5-AAF5-8ED8761DE61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20B0-6B59-41F7-B9F4-0C995052BDA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524C-60AC-4670-BCA7-8F42D2524422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age		number_2			number1	</a:t>
            </a: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pupilAge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costPerKilo</a:t>
            </a:r>
            <a:r>
              <a:rPr lang="en-GB" sz="3200" dirty="0">
                <a:solidFill>
                  <a:srgbClr val="7030A0"/>
                </a:solidFill>
              </a:rPr>
              <a:t>		kgs2lbs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petName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examGrade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980980" y="4441520"/>
            <a:ext cx="2597267" cy="429982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22165"/>
              <a:gd name="adj5" fmla="val -17467"/>
              <a:gd name="adj6" fmla="val -297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6387DDE0-23AC-4030-A34A-C0469CC6281A}"/>
              </a:ext>
            </a:extLst>
          </p:cNvPr>
          <p:cNvSpPr/>
          <p:nvPr/>
        </p:nvSpPr>
        <p:spPr>
          <a:xfrm>
            <a:off x="5064301" y="6419795"/>
            <a:ext cx="1294601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B39C8B59-EF56-4083-84AF-72D3A09835EF}"/>
              </a:ext>
            </a:extLst>
          </p:cNvPr>
          <p:cNvSpPr/>
          <p:nvPr/>
        </p:nvSpPr>
        <p:spPr>
          <a:xfrm flipH="1">
            <a:off x="1778492" y="6390000"/>
            <a:ext cx="1227755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  <p:bldP spid="7" grpId="0" uiExpand="1" animBg="1"/>
      <p:bldP spid="10" grpId="0" uiExpan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/>
              <a:t>Process</a:t>
            </a:r>
            <a:endParaRPr lang="en-GB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D2B69-FD94-45FA-904D-026644A179F1}"/>
              </a:ext>
            </a:extLst>
          </p:cNvPr>
          <p:cNvGrpSpPr/>
          <p:nvPr/>
        </p:nvGrpSpPr>
        <p:grpSpPr>
          <a:xfrm>
            <a:off x="1289918" y="3233810"/>
            <a:ext cx="3060000" cy="1015663"/>
            <a:chOff x="1289918" y="3233810"/>
            <a:chExt cx="3060000" cy="10156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63B08-C212-4718-A8AA-458D4C59CEBA}"/>
                </a:ext>
              </a:extLst>
            </p:cNvPr>
            <p:cNvSpPr txBox="1"/>
            <p:nvPr/>
          </p:nvSpPr>
          <p:spPr>
            <a:xfrm>
              <a:off x="1289918" y="3233810"/>
              <a:ext cx="198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6000" b="1" dirty="0">
                  <a:solidFill>
                    <a:srgbClr val="7030A0"/>
                  </a:solidFill>
                </a:rPr>
                <a:t>Input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269918" y="374466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5DB94F7-9DD0-422E-92A8-35167F97B318}"/>
              </a:ext>
            </a:extLst>
          </p:cNvPr>
          <p:cNvGrpSpPr/>
          <p:nvPr/>
        </p:nvGrpSpPr>
        <p:grpSpPr>
          <a:xfrm>
            <a:off x="7839425" y="3233810"/>
            <a:ext cx="3600000" cy="1015663"/>
            <a:chOff x="7839425" y="3233810"/>
            <a:chExt cx="3600000" cy="101566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7839425" y="374164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2E98D8-233B-4694-9FD3-C4CE473126AC}"/>
                </a:ext>
              </a:extLst>
            </p:cNvPr>
            <p:cNvSpPr txBox="1"/>
            <p:nvPr/>
          </p:nvSpPr>
          <p:spPr>
            <a:xfrm>
              <a:off x="8919425" y="3233810"/>
              <a:ext cx="252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6000">
                  <a:solidFill>
                    <a:srgbClr val="7030A0"/>
                  </a:solidFill>
                </a:defRPr>
              </a:lvl1pPr>
            </a:lstStyle>
            <a:p>
              <a:pPr algn="l"/>
              <a:r>
                <a:rPr lang="en-GB" b="1" dirty="0"/>
                <a:t>Output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218AD5E-FB79-4236-A655-39ED72972315}"/>
              </a:ext>
            </a:extLst>
          </p:cNvPr>
          <p:cNvSpPr txBox="1"/>
          <p:nvPr/>
        </p:nvSpPr>
        <p:spPr>
          <a:xfrm flipH="1">
            <a:off x="3736732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A function does </a:t>
            </a:r>
            <a:r>
              <a:rPr lang="en-GB" sz="2800" b="1" i="1" dirty="0">
                <a:solidFill>
                  <a:srgbClr val="7030A0"/>
                </a:solidFill>
                <a:latin typeface="Calibri" panose="020F0502020204030204"/>
              </a:rPr>
              <a:t>'something</a:t>
            </a: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'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48921-01D2-4C58-8100-1F515D5423A2}"/>
              </a:ext>
            </a:extLst>
          </p:cNvPr>
          <p:cNvCxnSpPr/>
          <p:nvPr/>
        </p:nvCxnSpPr>
        <p:spPr>
          <a:xfrm>
            <a:off x="3269918" y="374466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E1FF36-CE0E-4933-9E8E-C84914E59C64}"/>
              </a:ext>
            </a:extLst>
          </p:cNvPr>
          <p:cNvCxnSpPr/>
          <p:nvPr/>
        </p:nvCxnSpPr>
        <p:spPr>
          <a:xfrm>
            <a:off x="7839425" y="374164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44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13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 cap="flat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18 September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060845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DEC6D2B-AC52-4B95-9EC4-0A183FC39DEC}"/>
              </a:ext>
            </a:extLst>
          </p:cNvPr>
          <p:cNvSpPr txBox="1"/>
          <p:nvPr/>
        </p:nvSpPr>
        <p:spPr>
          <a:xfrm>
            <a:off x="4225468" y="4991425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03787-A1FF-43AC-A99A-8808ABDBDC70}"/>
              </a:ext>
            </a:extLst>
          </p:cNvPr>
          <p:cNvSpPr txBox="1"/>
          <p:nvPr/>
        </p:nvSpPr>
        <p:spPr>
          <a:xfrm>
            <a:off x="9889083" y="4991424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  <p:bldP spid="28" grpId="0"/>
      <p:bldP spid="2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 world"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2FF736-3AE8-4D3D-9D8D-4DADD39BAF6C}"/>
              </a:ext>
            </a:extLst>
          </p:cNvPr>
          <p:cNvGrpSpPr/>
          <p:nvPr/>
        </p:nvGrpSpPr>
        <p:grpSpPr>
          <a:xfrm>
            <a:off x="4134937" y="2939118"/>
            <a:ext cx="3100247" cy="1418084"/>
            <a:chOff x="4138651" y="2898228"/>
            <a:chExt cx="3100247" cy="14180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554E53-5CD9-44A2-832A-6042706CA65C}"/>
                </a:ext>
              </a:extLst>
            </p:cNvPr>
            <p:cNvSpPr/>
            <p:nvPr/>
          </p:nvSpPr>
          <p:spPr>
            <a:xfrm>
              <a:off x="4138651" y="3776312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Callout: Bent Line with No Border 8">
              <a:extLst>
                <a:ext uri="{FF2B5EF4-FFF2-40B4-BE49-F238E27FC236}">
                  <a16:creationId xmlns:a16="http://schemas.microsoft.com/office/drawing/2014/main" id="{FDAD8DE4-9B79-4C7B-84B6-854583B22E60}"/>
                </a:ext>
              </a:extLst>
            </p:cNvPr>
            <p:cNvSpPr/>
            <p:nvPr/>
          </p:nvSpPr>
          <p:spPr>
            <a:xfrm>
              <a:off x="5150236" y="2898228"/>
              <a:ext cx="2088662" cy="635696"/>
            </a:xfrm>
            <a:prstGeom prst="callout2">
              <a:avLst>
                <a:gd name="adj1" fmla="val 49150"/>
                <a:gd name="adj2" fmla="val 154"/>
                <a:gd name="adj3" fmla="val 50581"/>
                <a:gd name="adj4" fmla="val -19746"/>
                <a:gd name="adj5" fmla="val 133457"/>
                <a:gd name="adj6" fmla="val -32496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Concatenate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A8AD2B-4076-454E-BB4A-73A68D3DBD63}"/>
              </a:ext>
            </a:extLst>
          </p:cNvPr>
          <p:cNvGrpSpPr/>
          <p:nvPr/>
        </p:nvGrpSpPr>
        <p:grpSpPr>
          <a:xfrm>
            <a:off x="4053255" y="4448745"/>
            <a:ext cx="2053896" cy="1063220"/>
            <a:chOff x="4053255" y="4448745"/>
            <a:chExt cx="2053896" cy="10632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87FC2A-30EF-4226-842A-FF7C94B6A31C}"/>
                </a:ext>
              </a:extLst>
            </p:cNvPr>
            <p:cNvSpPr/>
            <p:nvPr/>
          </p:nvSpPr>
          <p:spPr>
            <a:xfrm>
              <a:off x="5470589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761425-3AE6-4705-AA4B-32B34522071A}"/>
                </a:ext>
              </a:extLst>
            </p:cNvPr>
            <p:cNvSpPr/>
            <p:nvPr/>
          </p:nvSpPr>
          <p:spPr>
            <a:xfrm>
              <a:off x="4123786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9B0F73-6051-42B9-BECD-16A492C860D3}"/>
                </a:ext>
              </a:extLst>
            </p:cNvPr>
            <p:cNvSpPr/>
            <p:nvPr/>
          </p:nvSpPr>
          <p:spPr>
            <a:xfrm>
              <a:off x="4053255" y="4988745"/>
              <a:ext cx="205389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string</a:t>
            </a:r>
          </a:p>
        </p:txBody>
      </p:sp>
    </p:spTree>
    <p:extLst>
      <p:ext uri="{BB962C8B-B14F-4D97-AF65-F5344CB8AC3E}">
        <p14:creationId xmlns:p14="http://schemas.microsoft.com/office/powerpoint/2010/main" val="189428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961239" y="4659841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0657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"True"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A73FCE-77CA-43D9-BC52-6771804AD930}"/>
              </a:ext>
            </a:extLst>
          </p:cNvPr>
          <p:cNvGrpSpPr/>
          <p:nvPr/>
        </p:nvGrpSpPr>
        <p:grpSpPr>
          <a:xfrm>
            <a:off x="5848062" y="4360128"/>
            <a:ext cx="2218876" cy="619816"/>
            <a:chOff x="5848062" y="4360128"/>
            <a:chExt cx="2218876" cy="6198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6ACC12-8002-46B7-808C-25B612F49837}"/>
                </a:ext>
              </a:extLst>
            </p:cNvPr>
            <p:cNvSpPr/>
            <p:nvPr/>
          </p:nvSpPr>
          <p:spPr>
            <a:xfrm>
              <a:off x="5848062" y="4456724"/>
              <a:ext cx="221887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Cast to string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5CE73B-25D0-4342-9EB9-40F35BE74219}"/>
                </a:ext>
              </a:extLst>
            </p:cNvPr>
            <p:cNvCxnSpPr/>
            <p:nvPr/>
          </p:nvCxnSpPr>
          <p:spPr>
            <a:xfrm>
              <a:off x="5967500" y="4360128"/>
              <a:ext cx="19800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4EBB1E-DF1C-470D-834E-6135B98CFDB5}"/>
                </a:ext>
              </a:extLst>
            </p:cNvPr>
            <p:cNvCxnSpPr/>
            <p:nvPr/>
          </p:nvCxnSpPr>
          <p:spPr>
            <a:xfrm>
              <a:off x="6957500" y="4365502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keyboard input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number</a:t>
            </a:r>
          </a:p>
        </p:txBody>
      </p:sp>
    </p:spTree>
    <p:extLst>
      <p:ext uri="{BB962C8B-B14F-4D97-AF65-F5344CB8AC3E}">
        <p14:creationId xmlns:p14="http://schemas.microsoft.com/office/powerpoint/2010/main" val="171094895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12563</Words>
  <Application>Microsoft Office PowerPoint</Application>
  <PresentationFormat>Widescreen</PresentationFormat>
  <Paragraphs>3172</Paragraphs>
  <Slides>344</Slides>
  <Notes>258</Notes>
  <HiddenSlides>147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344</vt:i4>
      </vt:variant>
    </vt:vector>
  </HeadingPairs>
  <TitlesOfParts>
    <vt:vector size="349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 (1)</vt:lpstr>
      <vt:lpstr>Functions – Overview (1)</vt:lpstr>
      <vt:lpstr>Functions – Overview (2)</vt:lpstr>
      <vt:lpstr>Functions – Overview (2)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 (Python)</vt:lpstr>
      <vt:lpstr>Rounding to an Integer (Python)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Cast (convert) to String</vt:lpstr>
      <vt:lpstr>Cast (convert) to String</vt:lpstr>
      <vt:lpstr>str() - Example</vt:lpstr>
      <vt:lpstr>str() - Example</vt:lpstr>
      <vt:lpstr>Python Example – Casting</vt:lpstr>
      <vt:lpstr>Python Example – Casting</vt:lpstr>
      <vt:lpstr>Learning Intentions</vt:lpstr>
      <vt:lpstr>User input</vt:lpstr>
      <vt:lpstr>User input</vt:lpstr>
      <vt:lpstr>input() – Example</vt:lpstr>
      <vt:lpstr>input() – Example</vt:lpstr>
      <vt:lpstr>Python Example – input()</vt:lpstr>
      <vt:lpstr>Python Example – input()</vt:lpstr>
      <vt:lpstr>Learning Intentions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 – Functions</vt:lpstr>
      <vt:lpstr>Python Example – Functions</vt:lpstr>
      <vt:lpstr>Learning Intentions</vt:lpstr>
      <vt:lpstr>Learning Intentions</vt:lpstr>
      <vt:lpstr>Readability</vt:lpstr>
      <vt:lpstr>Readability</vt:lpstr>
      <vt:lpstr>Readability</vt:lpstr>
      <vt:lpstr>Readability</vt:lpstr>
      <vt:lpstr>Program Layout - Example</vt:lpstr>
      <vt:lpstr>Program Layout - Example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</vt:lpstr>
      <vt:lpstr>Flowchart – Else If</vt:lpstr>
      <vt:lpstr>Flowchart – Else If</vt:lpstr>
      <vt:lpstr>Flowchart – While (Repeat … Until)</vt:lpstr>
      <vt:lpstr>Flowchart – While (Repeat … Until)</vt:lpstr>
      <vt:lpstr>Flowchart – For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Calculator Wireframe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Special Comments</vt:lpstr>
      <vt:lpstr>Special Comments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2025-09-18T15:14:16Z</dcterms:modified>
</cp:coreProperties>
</file>