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62" r:id="rId2"/>
    <p:sldId id="264" r:id="rId3"/>
    <p:sldId id="263" r:id="rId4"/>
    <p:sldId id="265" r:id="rId5"/>
    <p:sldId id="267" r:id="rId6"/>
    <p:sldId id="266" r:id="rId7"/>
    <p:sldId id="268" r:id="rId8"/>
    <p:sldId id="269" r:id="rId9"/>
    <p:sldId id="272" r:id="rId10"/>
    <p:sldId id="270" r:id="rId11"/>
    <p:sldId id="271" r:id="rId1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1CF97-5BCE-4365-9853-7486CAEEC6DE}">
          <p14:sldIdLst>
            <p14:sldId id="262"/>
          </p14:sldIdLst>
        </p14:section>
        <p14:section name="micro:bit" id="{172194C1-BB1B-4A4D-B985-CC8AF15F9346}">
          <p14:sldIdLst>
            <p14:sldId id="264"/>
          </p14:sldIdLst>
        </p14:section>
        <p14:section name="Morse Code" id="{51437BB4-8CFF-4FB8-9774-B27354A75F73}">
          <p14:sldIdLst>
            <p14:sldId id="263"/>
            <p14:sldId id="265"/>
            <p14:sldId id="267"/>
            <p14:sldId id="266"/>
            <p14:sldId id="268"/>
          </p14:sldIdLst>
        </p14:section>
        <p14:section name="iDEA Award" id="{DC07E008-E0CF-4EAA-96DA-3F06DA55619E}">
          <p14:sldIdLst>
            <p14:sldId id="269"/>
            <p14:sldId id="27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2B2B2"/>
    <a:srgbClr val="0086B3"/>
    <a:srgbClr val="183691"/>
    <a:srgbClr val="4472C4"/>
    <a:srgbClr val="2F528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C20F7-B2D2-42EC-A58B-025050ABFACB}" v="340" dt="2025-05-12T19:11:41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words per minute (wpm): Hello</a:t>
            </a:r>
          </a:p>
          <a:p>
            <a:r>
              <a:rPr lang="en-GB" dirty="0"/>
              <a:t>Titanic: https://www.youtube.com/watch?v=TzUet_MLh8Q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Task: https://mrfriendcs.github.io/s1/S1-SDD-Morse/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SOS was picked as easy to be use, not because it meant anything.</a:t>
            </a:r>
          </a:p>
          <a:p>
            <a:r>
              <a:rPr lang="en-GB" dirty="0"/>
              <a:t>https://en.wikipedia.org/wiki/Q_code</a:t>
            </a:r>
          </a:p>
          <a:p>
            <a:r>
              <a:rPr lang="en-GB" dirty="0"/>
              <a:t>https://en.wikipedia.org/wiki/BATCO</a:t>
            </a:r>
          </a:p>
          <a:p>
            <a:r>
              <a:rPr lang="en-GB" dirty="0"/>
              <a:t>https://www.idahoares.info/_downloads/articles/DigitalComms/ACP131F09%20Operating%20(Z%20and%20Q)%20Signals.pdf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</a:t>
            </a:r>
            <a:r>
              <a:rPr lang="en-GB"/>
              <a:t>own brevity codes – English / Gàidhlig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9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964BB-7D85-3557-B4C1-140CBC03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6D543-A667-1370-DE66-7BEF4E590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B2AAC-447E-AE92-B06E-0E98E69D2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C.7Fbe4MCp8H=x!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92CAF-B5F9-552D-FD0F-06AF084DE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42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964BB-7D85-3557-B4C1-140CBC03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6D543-A667-1370-DE66-7BEF4E5900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AB2AAC-447E-AE92-B06E-0E98E69D2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92CAF-B5F9-552D-FD0F-06AF084DE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589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315D-424F-F713-CEB8-011B8490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A6347-9F27-CE45-A829-AF5A3A922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2E814-1A02-5CF1-76F4-897B90EFD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EBFCE-BA75-8F42-80A8-27F5A5F5F0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799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13/05/2025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S1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A212-8D61-7E0A-251F-1EA18250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1C6B-788B-C8A6-B07D-8BE93BA4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5B6F-5918-AEC0-2CC2-248B1B81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Website: </a:t>
            </a:r>
            <a:r>
              <a:rPr lang="en-GB" sz="4000" dirty="0">
                <a:solidFill>
                  <a:srgbClr val="7030A0"/>
                </a:solidFill>
              </a:rPr>
              <a:t>idea.org.uk</a:t>
            </a:r>
          </a:p>
          <a:p>
            <a:r>
              <a:rPr lang="en-GB" sz="4000" dirty="0"/>
              <a:t>Glow email: </a:t>
            </a:r>
            <a:r>
              <a:rPr lang="en-GB" sz="4000" dirty="0">
                <a:solidFill>
                  <a:srgbClr val="7030A0"/>
                </a:solidFill>
              </a:rPr>
              <a:t>es</a:t>
            </a:r>
            <a:r>
              <a:rPr lang="en-GB" sz="4000" i="1" dirty="0">
                <a:solidFill>
                  <a:srgbClr val="FF0000"/>
                </a:solidFill>
              </a:rPr>
              <a:t>&lt;username&gt;</a:t>
            </a:r>
            <a:r>
              <a:rPr lang="en-GB" sz="4000" dirty="0">
                <a:solidFill>
                  <a:srgbClr val="7030A0"/>
                </a:solidFill>
              </a:rPr>
              <a:t>@glow.sch.uk</a:t>
            </a:r>
          </a:p>
          <a:p>
            <a:r>
              <a:rPr lang="en-GB" sz="4000" dirty="0"/>
              <a:t>Group code: </a:t>
            </a:r>
            <a:r>
              <a:rPr lang="en-GB" sz="4000" dirty="0">
                <a:solidFill>
                  <a:srgbClr val="7030A0"/>
                </a:solidFill>
              </a:rPr>
              <a:t>S1_2024-25</a:t>
            </a:r>
          </a:p>
          <a:p>
            <a:r>
              <a:rPr lang="en-GB" sz="4000" dirty="0"/>
              <a:t>Nickname: </a:t>
            </a:r>
            <a:r>
              <a:rPr lang="en-GB" sz="4000" dirty="0">
                <a:solidFill>
                  <a:srgbClr val="7030A0"/>
                </a:solidFill>
              </a:rPr>
              <a:t>es</a:t>
            </a:r>
            <a:r>
              <a:rPr lang="en-GB" sz="4000" i="1" dirty="0">
                <a:solidFill>
                  <a:srgbClr val="FF0000"/>
                </a:solidFill>
              </a:rPr>
              <a:t>&lt;username&gt;</a:t>
            </a:r>
            <a:endParaRPr lang="en-GB" sz="4000" dirty="0"/>
          </a:p>
          <a:p>
            <a:r>
              <a:rPr lang="en-GB" sz="4000" dirty="0"/>
              <a:t>Save login details in personal OneNote</a:t>
            </a:r>
          </a:p>
        </p:txBody>
      </p:sp>
    </p:spTree>
    <p:extLst>
      <p:ext uri="{BB962C8B-B14F-4D97-AF65-F5344CB8AC3E}">
        <p14:creationId xmlns:p14="http://schemas.microsoft.com/office/powerpoint/2010/main" val="73745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00316-FFAF-848A-62E6-567B84F7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E51B-90F4-F436-9347-2DE4740B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1BE9B-0866-87E4-8945-91BA2AD78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Recovery email: </a:t>
            </a:r>
            <a:r>
              <a:rPr lang="en-GB" sz="4000" dirty="0">
                <a:solidFill>
                  <a:srgbClr val="7030A0"/>
                </a:solidFill>
              </a:rPr>
              <a:t>No</a:t>
            </a:r>
          </a:p>
          <a:p>
            <a:r>
              <a:rPr lang="en-GB" sz="4000" dirty="0"/>
              <a:t>Email updates: </a:t>
            </a:r>
            <a:r>
              <a:rPr lang="en-GB" sz="4000" dirty="0">
                <a:solidFill>
                  <a:srgbClr val="7030A0"/>
                </a:solidFill>
              </a:rPr>
              <a:t>No</a:t>
            </a:r>
          </a:p>
          <a:p>
            <a:r>
              <a:rPr lang="en-GB" sz="4000" dirty="0"/>
              <a:t>Group code: </a:t>
            </a:r>
            <a:r>
              <a:rPr lang="en-GB" sz="4000" dirty="0">
                <a:solidFill>
                  <a:srgbClr val="7030A0"/>
                </a:solidFill>
              </a:rPr>
              <a:t>S1_2024-25</a:t>
            </a:r>
          </a:p>
          <a:p>
            <a:r>
              <a:rPr lang="en-GB" sz="4000" dirty="0"/>
              <a:t>Guardian's name: </a:t>
            </a:r>
            <a:r>
              <a:rPr lang="en-GB" sz="4000" dirty="0">
                <a:solidFill>
                  <a:srgbClr val="7030A0"/>
                </a:solidFill>
              </a:rPr>
              <a:t>Mr Friend</a:t>
            </a:r>
          </a:p>
          <a:p>
            <a:r>
              <a:rPr lang="en-GB" sz="4000" dirty="0"/>
              <a:t>Guardian's email: </a:t>
            </a:r>
            <a:r>
              <a:rPr lang="en-GB" sz="4000" dirty="0">
                <a:solidFill>
                  <a:srgbClr val="7030A0"/>
                </a:solidFill>
              </a:rPr>
              <a:t>es</a:t>
            </a:r>
            <a:r>
              <a:rPr lang="en-GB" sz="4000" i="1" dirty="0">
                <a:solidFill>
                  <a:srgbClr val="FF0000"/>
                </a:solidFill>
              </a:rPr>
              <a:t>afriend1r</a:t>
            </a:r>
            <a:r>
              <a:rPr lang="en-GB" sz="4000" dirty="0">
                <a:solidFill>
                  <a:srgbClr val="7030A0"/>
                </a:solidFill>
              </a:rPr>
              <a:t>@glow.sch.uk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4B726B-FCCB-E788-B191-55BF2F0E56E6}"/>
              </a:ext>
            </a:extLst>
          </p:cNvPr>
          <p:cNvSpPr txBox="1"/>
          <p:nvPr/>
        </p:nvSpPr>
        <p:spPr>
          <a:xfrm>
            <a:off x="8191849" y="4001294"/>
            <a:ext cx="3659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Use parent's details, if email known</a:t>
            </a:r>
          </a:p>
        </p:txBody>
      </p:sp>
    </p:spTree>
    <p:extLst>
      <p:ext uri="{BB962C8B-B14F-4D97-AF65-F5344CB8AC3E}">
        <p14:creationId xmlns:p14="http://schemas.microsoft.com/office/powerpoint/2010/main" val="14452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A05-3EA3-4B3D-8591-CF55CA7C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BEDC-C070-438C-8BC4-447D1A1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Letters encoded as dots and dashes</a:t>
            </a:r>
          </a:p>
          <a:p>
            <a:r>
              <a:rPr lang="en-GB" b="1" i="1" dirty="0"/>
              <a:t>E</a:t>
            </a:r>
            <a:r>
              <a:rPr lang="en-GB" dirty="0"/>
              <a:t> is a single dot: </a:t>
            </a:r>
            <a:r>
              <a:rPr lang="en-GB" dirty="0">
                <a:solidFill>
                  <a:srgbClr val="FF0000"/>
                </a:solidFill>
              </a:rPr>
              <a:t>●</a:t>
            </a:r>
          </a:p>
          <a:p>
            <a:r>
              <a:rPr lang="en-GB" b="1" i="1" dirty="0"/>
              <a:t>Y</a:t>
            </a:r>
            <a:r>
              <a:rPr lang="en-GB" dirty="0"/>
              <a:t> is dash dot dash </a:t>
            </a:r>
            <a:r>
              <a:rPr lang="en-GB" dirty="0" err="1"/>
              <a:t>dash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– ● – –</a:t>
            </a:r>
          </a:p>
          <a:p>
            <a:r>
              <a:rPr lang="en-GB" dirty="0"/>
              <a:t>Letters that are used lots are shorter</a:t>
            </a:r>
          </a:p>
          <a:p>
            <a:r>
              <a:rPr lang="en-GB" dirty="0"/>
              <a:t>Can be sent as sound, light, electricity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BDA4-3CE9-4950-8CEC-D8EF366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771" y="365125"/>
            <a:ext cx="2717954" cy="612775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noaction" highlightClick="1">
              <a:snd r:embed="rId4" name="Hello 20 wpm.wav"/>
            </a:hlinkClick>
            <a:extLst>
              <a:ext uri="{FF2B5EF4-FFF2-40B4-BE49-F238E27FC236}">
                <a16:creationId xmlns:a16="http://schemas.microsoft.com/office/drawing/2014/main" id="{ADD600CF-B169-486E-8745-0F2B1990FAF8}"/>
              </a:ext>
            </a:extLst>
          </p:cNvPr>
          <p:cNvSpPr/>
          <p:nvPr/>
        </p:nvSpPr>
        <p:spPr>
          <a:xfrm>
            <a:off x="1779373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20</a:t>
            </a:r>
            <a:endParaRPr lang="en-GB" sz="2400" b="1" dirty="0"/>
          </a:p>
        </p:txBody>
      </p:sp>
      <p:sp>
        <p:nvSpPr>
          <p:cNvPr id="8" name="Action Button: Go Forward or Next 7">
            <a:hlinkClick r:id="" action="ppaction://noaction" highlightClick="1">
              <a:snd r:embed="rId5" name="Hello 10 wpm.wav"/>
            </a:hlinkClick>
            <a:extLst>
              <a:ext uri="{FF2B5EF4-FFF2-40B4-BE49-F238E27FC236}">
                <a16:creationId xmlns:a16="http://schemas.microsoft.com/office/drawing/2014/main" id="{EAB25F5F-C4F1-4B80-B552-470B1F8F855D}"/>
              </a:ext>
            </a:extLst>
          </p:cNvPr>
          <p:cNvSpPr/>
          <p:nvPr/>
        </p:nvSpPr>
        <p:spPr>
          <a:xfrm>
            <a:off x="3778030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10</a:t>
            </a:r>
          </a:p>
        </p:txBody>
      </p:sp>
      <p:sp>
        <p:nvSpPr>
          <p:cNvPr id="9" name="Action Button: Go Forward or Next 8">
            <a:hlinkClick r:id="" action="ppaction://noaction" highlightClick="1">
              <a:snd r:embed="rId6" name="Hello 5 wpm.wav"/>
            </a:hlinkClick>
            <a:extLst>
              <a:ext uri="{FF2B5EF4-FFF2-40B4-BE49-F238E27FC236}">
                <a16:creationId xmlns:a16="http://schemas.microsoft.com/office/drawing/2014/main" id="{C484783C-3202-4983-BA50-409E9B75AA4E}"/>
              </a:ext>
            </a:extLst>
          </p:cNvPr>
          <p:cNvSpPr/>
          <p:nvPr/>
        </p:nvSpPr>
        <p:spPr>
          <a:xfrm>
            <a:off x="5776686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001927-4A9E-4348-BD49-9A3F6F3E3666}"/>
              </a:ext>
            </a:extLst>
          </p:cNvPr>
          <p:cNvSpPr/>
          <p:nvPr/>
        </p:nvSpPr>
        <p:spPr>
          <a:xfrm>
            <a:off x="11689939" y="6488668"/>
            <a:ext cx="502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🚢</a:t>
            </a:r>
          </a:p>
        </p:txBody>
      </p:sp>
    </p:spTree>
    <p:extLst>
      <p:ext uri="{BB962C8B-B14F-4D97-AF65-F5344CB8AC3E}">
        <p14:creationId xmlns:p14="http://schemas.microsoft.com/office/powerpoint/2010/main" val="26621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h">
            <a:hlinkClick r:id="" action="ppaction://media"/>
            <a:extLst>
              <a:ext uri="{FF2B5EF4-FFF2-40B4-BE49-F238E27FC236}">
                <a16:creationId xmlns:a16="http://schemas.microsoft.com/office/drawing/2014/main" id="{015C1D76-62B7-4734-BE29-6440CDDB6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06273" y="4656667"/>
            <a:ext cx="406400" cy="406400"/>
          </a:xfrm>
          <a:prstGeom prst="rect">
            <a:avLst/>
          </a:prstGeom>
        </p:spPr>
      </p:pic>
      <p:pic>
        <p:nvPicPr>
          <p:cNvPr id="14" name="dit">
            <a:hlinkClick r:id="" action="ppaction://media"/>
            <a:extLst>
              <a:ext uri="{FF2B5EF4-FFF2-40B4-BE49-F238E27FC236}">
                <a16:creationId xmlns:a16="http://schemas.microsoft.com/office/drawing/2014/main" id="{2BE22A55-8B4E-40B9-BE3F-C377C2285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92542" y="2913129"/>
            <a:ext cx="406400" cy="4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12A30-DF50-4A59-8B2E-36C79C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Morse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F212-0334-47A0-8B99-C16756F02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9051"/>
            <a:ext cx="4100277" cy="334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2DF8E-D468-42BF-B347-C24CFA76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26" y="2249050"/>
            <a:ext cx="4100276" cy="33485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EF11D-9B60-4CBA-A85F-F0B8E948EBBA}"/>
              </a:ext>
            </a:extLst>
          </p:cNvPr>
          <p:cNvSpPr/>
          <p:nvPr/>
        </p:nvSpPr>
        <p:spPr>
          <a:xfrm>
            <a:off x="1145166" y="382875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BD3B-6AE7-4C8C-96D4-F0AB3CFDF0C7}"/>
              </a:ext>
            </a:extLst>
          </p:cNvPr>
          <p:cNvSpPr/>
          <p:nvPr/>
        </p:nvSpPr>
        <p:spPr>
          <a:xfrm>
            <a:off x="8854931" y="3593882"/>
            <a:ext cx="900000" cy="90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523CA-49CC-4B2A-BBC7-31AC77E9772A}"/>
              </a:ext>
            </a:extLst>
          </p:cNvPr>
          <p:cNvSpPr/>
          <p:nvPr/>
        </p:nvSpPr>
        <p:spPr>
          <a:xfrm>
            <a:off x="4390995" y="383218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82590-2A0E-4AF4-B7A5-D222F7B50A5E}"/>
              </a:ext>
            </a:extLst>
          </p:cNvPr>
          <p:cNvSpPr/>
          <p:nvPr/>
        </p:nvSpPr>
        <p:spPr>
          <a:xfrm>
            <a:off x="8600929" y="3937434"/>
            <a:ext cx="1440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853702A-E672-4A56-9427-A465693D56DF}"/>
              </a:ext>
            </a:extLst>
          </p:cNvPr>
          <p:cNvSpPr/>
          <p:nvPr/>
        </p:nvSpPr>
        <p:spPr>
          <a:xfrm rot="16200000">
            <a:off x="5720027" y="268521"/>
            <a:ext cx="867285" cy="3305206"/>
          </a:xfrm>
          <a:prstGeom prst="curvedLeftArrow">
            <a:avLst>
              <a:gd name="adj1" fmla="val 25000"/>
              <a:gd name="adj2" fmla="val 67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72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540-3E01-475E-9749-B403C21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Brevity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7A0-03C2-41A9-87A1-03EC14B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short code that means something longer</a:t>
            </a:r>
          </a:p>
          <a:p>
            <a:r>
              <a:rPr lang="en-GB" dirty="0"/>
              <a:t>LOL</a:t>
            </a:r>
          </a:p>
          <a:p>
            <a:r>
              <a:rPr lang="en-GB" dirty="0"/>
              <a:t>SOS</a:t>
            </a:r>
          </a:p>
          <a:p>
            <a:r>
              <a:rPr lang="en-GB" dirty="0" err="1"/>
              <a:t>QRV</a:t>
            </a:r>
            <a:endParaRPr lang="en-GB" dirty="0"/>
          </a:p>
          <a:p>
            <a:r>
              <a:rPr lang="en-GB" dirty="0"/>
              <a:t>ZEV</a:t>
            </a:r>
          </a:p>
          <a:p>
            <a:r>
              <a:rPr lang="en-GB" dirty="0"/>
              <a:t>Battle Code (</a:t>
            </a:r>
            <a:r>
              <a:rPr lang="en-GB" dirty="0" err="1"/>
              <a:t>BATCO</a:t>
            </a:r>
            <a:r>
              <a:rPr lang="en-GB" dirty="0"/>
              <a:t>) – British Army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DA11-0DC5-4E85-AF30-61F07A382B9A}"/>
              </a:ext>
            </a:extLst>
          </p:cNvPr>
          <p:cNvSpPr txBox="1"/>
          <p:nvPr/>
        </p:nvSpPr>
        <p:spPr>
          <a:xfrm>
            <a:off x="1769527" y="248385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Laugh Out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EAB1-F44A-46E6-906F-29AC886E64CA}"/>
              </a:ext>
            </a:extLst>
          </p:cNvPr>
          <p:cNvSpPr txBox="1"/>
          <p:nvPr/>
        </p:nvSpPr>
        <p:spPr>
          <a:xfrm>
            <a:off x="1786461" y="3209300"/>
            <a:ext cx="286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i="1" dirty="0"/>
              <a:t>Save Our Souls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8A4E6-8FF3-4DB4-82A4-A00897415129}"/>
              </a:ext>
            </a:extLst>
          </p:cNvPr>
          <p:cNvSpPr txBox="1"/>
          <p:nvPr/>
        </p:nvSpPr>
        <p:spPr>
          <a:xfrm>
            <a:off x="1880968" y="3929012"/>
            <a:ext cx="434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Q Code: Are you ready?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29A72-7625-419B-9E11-298F9F0BAE02}"/>
              </a:ext>
            </a:extLst>
          </p:cNvPr>
          <p:cNvSpPr txBox="1"/>
          <p:nvPr/>
        </p:nvSpPr>
        <p:spPr>
          <a:xfrm>
            <a:off x="1771221" y="4648724"/>
            <a:ext cx="7623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Z Code: Request you acknowledge message</a:t>
            </a:r>
          </a:p>
        </p:txBody>
      </p:sp>
    </p:spTree>
    <p:extLst>
      <p:ext uri="{BB962C8B-B14F-4D97-AF65-F5344CB8AC3E}">
        <p14:creationId xmlns:p14="http://schemas.microsoft.com/office/powerpoint/2010/main" val="4619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5CD-2565-F9B2-8FD4-5EF0FB4E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C425A3-F1C0-53FB-7422-9419D059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73512"/>
              </p:ext>
            </p:extLst>
          </p:nvPr>
        </p:nvGraphicFramePr>
        <p:xfrm>
          <a:off x="838200" y="1825625"/>
          <a:ext cx="106011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8">
                  <a:extLst>
                    <a:ext uri="{9D8B030D-6E8A-4147-A177-3AD203B41FA5}">
                      <a16:colId xmlns:a16="http://schemas.microsoft.com/office/drawing/2014/main" val="317950728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4271928514"/>
                    </a:ext>
                  </a:extLst>
                </a:gridCol>
                <a:gridCol w="4822368">
                  <a:extLst>
                    <a:ext uri="{9D8B030D-6E8A-4147-A177-3AD203B41FA5}">
                      <a16:colId xmlns:a16="http://schemas.microsoft.com/office/drawing/2014/main" val="276541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Answer, Advice or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QEA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May I cross the runway ahead of you?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You may cross the runway ahead of 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8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QOD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Can you communicate with me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 can you communicate with you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QUS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you sighted survivors or wreckage?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sighted...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1) survivors in water,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2) survivors on rafts,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3) wreckage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455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5AC47F-9C27-3051-D195-43D66443F58E}"/>
              </a:ext>
            </a:extLst>
          </p:cNvPr>
          <p:cNvSpPr/>
          <p:nvPr/>
        </p:nvSpPr>
        <p:spPr>
          <a:xfrm>
            <a:off x="747486" y="2317749"/>
            <a:ext cx="10827657" cy="7988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11E21-B118-7025-BB68-6AFA46DE4DAB}"/>
              </a:ext>
            </a:extLst>
          </p:cNvPr>
          <p:cNvSpPr/>
          <p:nvPr/>
        </p:nvSpPr>
        <p:spPr>
          <a:xfrm>
            <a:off x="682171" y="3116580"/>
            <a:ext cx="10827657" cy="119634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FCF57-680C-3B21-95D2-6A1CD2E64DBF}"/>
              </a:ext>
            </a:extLst>
          </p:cNvPr>
          <p:cNvSpPr/>
          <p:nvPr/>
        </p:nvSpPr>
        <p:spPr>
          <a:xfrm>
            <a:off x="747486" y="4312919"/>
            <a:ext cx="10827657" cy="15735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3FA91-EE48-6F0E-5082-7026C904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DD91-1F9B-0C93-DB8C-02887CB2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 Award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1230C-BA39-55DA-3DF8-B5AED8DE7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76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AA212-8D61-7E0A-251F-1EA18250B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1C6B-788B-C8A6-B07D-8BE93BA4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Bronze Award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25B6F-5918-AEC0-2CC2-248B1B81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Award: </a:t>
            </a:r>
            <a:r>
              <a:rPr lang="en-GB" sz="4000" dirty="0">
                <a:solidFill>
                  <a:srgbClr val="7030A0"/>
                </a:solidFill>
              </a:rPr>
              <a:t>250 points</a:t>
            </a:r>
          </a:p>
          <a:p>
            <a:pPr lvl="1"/>
            <a:r>
              <a:rPr lang="en-GB" sz="4000" dirty="0"/>
              <a:t>Citizen: </a:t>
            </a:r>
            <a:r>
              <a:rPr lang="en-GB" sz="4000" dirty="0">
                <a:solidFill>
                  <a:srgbClr val="7030A0"/>
                </a:solidFill>
              </a:rPr>
              <a:t>50 points</a:t>
            </a:r>
          </a:p>
          <a:p>
            <a:pPr lvl="1"/>
            <a:r>
              <a:rPr lang="en-GB" sz="4000" dirty="0"/>
              <a:t>Worker: </a:t>
            </a:r>
            <a:r>
              <a:rPr lang="en-GB" sz="4000" dirty="0">
                <a:solidFill>
                  <a:srgbClr val="7030A0"/>
                </a:solidFill>
              </a:rPr>
              <a:t>50 points</a:t>
            </a:r>
          </a:p>
          <a:p>
            <a:pPr lvl="1"/>
            <a:r>
              <a:rPr lang="en-GB" sz="4000" dirty="0"/>
              <a:t>Maker: </a:t>
            </a:r>
            <a:r>
              <a:rPr lang="en-GB" sz="4000" dirty="0">
                <a:solidFill>
                  <a:srgbClr val="7030A0"/>
                </a:solidFill>
              </a:rPr>
              <a:t>50 points</a:t>
            </a:r>
          </a:p>
          <a:p>
            <a:pPr lvl="1"/>
            <a:r>
              <a:rPr lang="en-GB" sz="4000" dirty="0"/>
              <a:t>Entrepreneur: </a:t>
            </a:r>
            <a:r>
              <a:rPr lang="en-GB" sz="4000" dirty="0">
                <a:solidFill>
                  <a:srgbClr val="7030A0"/>
                </a:solidFill>
              </a:rPr>
              <a:t>50 points</a:t>
            </a:r>
          </a:p>
        </p:txBody>
      </p:sp>
    </p:spTree>
    <p:extLst>
      <p:ext uri="{BB962C8B-B14F-4D97-AF65-F5344CB8AC3E}">
        <p14:creationId xmlns:p14="http://schemas.microsoft.com/office/powerpoint/2010/main" val="1556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432</Words>
  <Application>Microsoft Office PowerPoint</Application>
  <PresentationFormat>Widescreen</PresentationFormat>
  <Paragraphs>82</Paragraphs>
  <Slides>11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S1 Computing Science</vt:lpstr>
      <vt:lpstr>micro:bit</vt:lpstr>
      <vt:lpstr>Morse Code</vt:lpstr>
      <vt:lpstr>Morse Code</vt:lpstr>
      <vt:lpstr>micro:bit Morse</vt:lpstr>
      <vt:lpstr>Brevity Codes</vt:lpstr>
      <vt:lpstr>Q Codes</vt:lpstr>
      <vt:lpstr>iDEA Award</vt:lpstr>
      <vt:lpstr>Bronze Award</vt:lpstr>
      <vt:lpstr>Sign Up (1)</vt:lpstr>
      <vt:lpstr>Sign Up 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2025-05-13T10:37:51Z</dcterms:modified>
</cp:coreProperties>
</file>