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62" r:id="rId2"/>
    <p:sldId id="424" r:id="rId3"/>
    <p:sldId id="687" r:id="rId4"/>
    <p:sldId id="686" r:id="rId5"/>
    <p:sldId id="787" r:id="rId6"/>
    <p:sldId id="430" r:id="rId7"/>
    <p:sldId id="433" r:id="rId8"/>
    <p:sldId id="494" r:id="rId9"/>
    <p:sldId id="499" r:id="rId10"/>
    <p:sldId id="508" r:id="rId11"/>
    <p:sldId id="507" r:id="rId12"/>
    <p:sldId id="509" r:id="rId13"/>
    <p:sldId id="757" r:id="rId14"/>
    <p:sldId id="693" r:id="rId15"/>
    <p:sldId id="506" r:id="rId16"/>
    <p:sldId id="688" r:id="rId17"/>
    <p:sldId id="447" r:id="rId18"/>
    <p:sldId id="691" r:id="rId19"/>
    <p:sldId id="504" r:id="rId20"/>
    <p:sldId id="690" r:id="rId21"/>
    <p:sldId id="479" r:id="rId22"/>
    <p:sldId id="481" r:id="rId23"/>
    <p:sldId id="480" r:id="rId24"/>
    <p:sldId id="595" r:id="rId25"/>
    <p:sldId id="482" r:id="rId26"/>
    <p:sldId id="596" r:id="rId27"/>
    <p:sldId id="483" r:id="rId28"/>
    <p:sldId id="597" r:id="rId29"/>
    <p:sldId id="484" r:id="rId30"/>
    <p:sldId id="758" r:id="rId31"/>
    <p:sldId id="434" r:id="rId32"/>
    <p:sldId id="441" r:id="rId33"/>
    <p:sldId id="467" r:id="rId34"/>
    <p:sldId id="598" r:id="rId35"/>
    <p:sldId id="468" r:id="rId36"/>
    <p:sldId id="599" r:id="rId37"/>
    <p:sldId id="475" r:id="rId38"/>
    <p:sldId id="476" r:id="rId39"/>
    <p:sldId id="477" r:id="rId40"/>
    <p:sldId id="759" r:id="rId41"/>
    <p:sldId id="478" r:id="rId42"/>
    <p:sldId id="590" r:id="rId43"/>
    <p:sldId id="448" r:id="rId44"/>
    <p:sldId id="788" r:id="rId45"/>
    <p:sldId id="469" r:id="rId46"/>
    <p:sldId id="470" r:id="rId47"/>
    <p:sldId id="471" r:id="rId48"/>
    <p:sldId id="761" r:id="rId49"/>
    <p:sldId id="472" r:id="rId50"/>
    <p:sldId id="762" r:id="rId51"/>
    <p:sldId id="474" r:id="rId52"/>
    <p:sldId id="763" r:id="rId53"/>
    <p:sldId id="473" r:id="rId54"/>
    <p:sldId id="764" r:id="rId55"/>
    <p:sldId id="496" r:id="rId56"/>
    <p:sldId id="765" r:id="rId57"/>
    <p:sldId id="495" r:id="rId58"/>
    <p:sldId id="775" r:id="rId59"/>
    <p:sldId id="589" r:id="rId60"/>
    <p:sldId id="772" r:id="rId61"/>
    <p:sldId id="771" r:id="rId62"/>
    <p:sldId id="773" r:id="rId63"/>
    <p:sldId id="485" r:id="rId64"/>
    <p:sldId id="486" r:id="rId65"/>
    <p:sldId id="487" r:id="rId66"/>
    <p:sldId id="760" r:id="rId67"/>
    <p:sldId id="488" r:id="rId68"/>
    <p:sldId id="776" r:id="rId69"/>
    <p:sldId id="701" r:id="rId70"/>
    <p:sldId id="740" r:id="rId71"/>
    <p:sldId id="777" r:id="rId72"/>
    <p:sldId id="778" r:id="rId73"/>
    <p:sldId id="489" r:id="rId74"/>
    <p:sldId id="497" r:id="rId75"/>
    <p:sldId id="490" r:id="rId76"/>
    <p:sldId id="513" r:id="rId77"/>
    <p:sldId id="592" r:id="rId78"/>
    <p:sldId id="493" r:id="rId79"/>
    <p:sldId id="593" r:id="rId80"/>
    <p:sldId id="491" r:id="rId81"/>
    <p:sldId id="594" r:id="rId82"/>
    <p:sldId id="685" r:id="rId83"/>
    <p:sldId id="786" r:id="rId84"/>
    <p:sldId id="680" r:id="rId85"/>
    <p:sldId id="681" r:id="rId86"/>
    <p:sldId id="682" r:id="rId87"/>
    <p:sldId id="684" r:id="rId88"/>
    <p:sldId id="779" r:id="rId89"/>
    <p:sldId id="780" r:id="rId90"/>
    <p:sldId id="783" r:id="rId91"/>
    <p:sldId id="781" r:id="rId92"/>
    <p:sldId id="784" r:id="rId93"/>
    <p:sldId id="782" r:id="rId94"/>
    <p:sldId id="785" r:id="rId9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424"/>
            <p14:sldId id="687"/>
            <p14:sldId id="686"/>
            <p14:sldId id="787"/>
            <p14:sldId id="430"/>
            <p14:sldId id="433"/>
          </p14:sldIdLst>
        </p14:section>
        <p14:section name="Compound Keys" id="{1B774313-8165-49D8-85F7-5A18BEBBB43B}">
          <p14:sldIdLst>
            <p14:sldId id="494"/>
            <p14:sldId id="499"/>
            <p14:sldId id="508"/>
            <p14:sldId id="507"/>
            <p14:sldId id="509"/>
            <p14:sldId id="757"/>
            <p14:sldId id="693"/>
            <p14:sldId id="506"/>
            <p14:sldId id="688"/>
            <p14:sldId id="447"/>
            <p14:sldId id="691"/>
            <p14:sldId id="504"/>
            <p14:sldId id="690"/>
          </p14:sldIdLst>
        </p14:section>
        <p14:section name="Aliases" id="{1D8E4C94-2161-400E-BE16-C2650E70DF4D}">
          <p14:sldIdLst>
            <p14:sldId id="479"/>
            <p14:sldId id="481"/>
            <p14:sldId id="480"/>
            <p14:sldId id="595"/>
            <p14:sldId id="482"/>
            <p14:sldId id="596"/>
            <p14:sldId id="483"/>
            <p14:sldId id="597"/>
            <p14:sldId id="484"/>
            <p14:sldId id="758"/>
          </p14:sldIdLst>
        </p14:section>
        <p14:section name="Wildcards" id="{2EDCD0F4-5722-4C0A-AACB-6CCC95B63552}">
          <p14:sldIdLst>
            <p14:sldId id="434"/>
            <p14:sldId id="441"/>
            <p14:sldId id="467"/>
            <p14:sldId id="598"/>
            <p14:sldId id="468"/>
            <p14:sldId id="599"/>
          </p14:sldIdLst>
        </p14:section>
        <p14:section name="Computed Values" id="{987D9B64-A5E6-4B7E-BD86-5CE2CE842408}">
          <p14:sldIdLst>
            <p14:sldId id="475"/>
            <p14:sldId id="476"/>
            <p14:sldId id="477"/>
            <p14:sldId id="759"/>
            <p14:sldId id="478"/>
            <p14:sldId id="590"/>
            <p14:sldId id="448"/>
            <p14:sldId id="788"/>
          </p14:sldIdLst>
        </p14:section>
        <p14:section name="Aggregate Functions" id="{DFD8321B-36F9-46ED-A985-5131F6533219}">
          <p14:sldIdLst>
            <p14:sldId id="469"/>
            <p14:sldId id="470"/>
            <p14:sldId id="471"/>
            <p14:sldId id="761"/>
            <p14:sldId id="472"/>
            <p14:sldId id="762"/>
            <p14:sldId id="474"/>
            <p14:sldId id="763"/>
            <p14:sldId id="473"/>
            <p14:sldId id="764"/>
            <p14:sldId id="496"/>
            <p14:sldId id="765"/>
          </p14:sldIdLst>
        </p14:section>
        <p14:section name="Useful Functions" id="{0838BC72-7636-49DA-BBF4-4E0FA1BA2470}">
          <p14:sldIdLst>
            <p14:sldId id="495"/>
            <p14:sldId id="775"/>
            <p14:sldId id="589"/>
            <p14:sldId id="772"/>
            <p14:sldId id="771"/>
            <p14:sldId id="773"/>
          </p14:sldIdLst>
        </p14:section>
        <p14:section name="GROUP BY" id="{E78808D3-F81D-43F7-BB75-C469491936EF}">
          <p14:sldIdLst>
            <p14:sldId id="485"/>
            <p14:sldId id="486"/>
            <p14:sldId id="487"/>
            <p14:sldId id="760"/>
            <p14:sldId id="488"/>
            <p14:sldId id="776"/>
            <p14:sldId id="701"/>
            <p14:sldId id="740"/>
            <p14:sldId id="777"/>
            <p14:sldId id="778"/>
          </p14:sldIdLst>
        </p14:section>
        <p14:section name="Subquery" id="{044C4488-F2F9-4ECB-B0C2-98E57205C295}">
          <p14:sldIdLst>
            <p14:sldId id="489"/>
            <p14:sldId id="497"/>
            <p14:sldId id="490"/>
            <p14:sldId id="513"/>
            <p14:sldId id="592"/>
            <p14:sldId id="493"/>
            <p14:sldId id="593"/>
            <p14:sldId id="491"/>
            <p14:sldId id="594"/>
          </p14:sldIdLst>
        </p14:section>
        <p14:section name="Analysis" id="{FA6D905C-B725-4FE5-81CF-8BC105090DA1}">
          <p14:sldIdLst>
            <p14:sldId id="685"/>
            <p14:sldId id="786"/>
            <p14:sldId id="680"/>
            <p14:sldId id="681"/>
            <p14:sldId id="682"/>
            <p14:sldId id="684"/>
          </p14:sldIdLst>
        </p14:section>
        <p14:section name="EO Diagrams" id="{5D78AB47-F661-4F56-A1FC-3BE889E7F19F}">
          <p14:sldIdLst>
            <p14:sldId id="779"/>
            <p14:sldId id="780"/>
            <p14:sldId id="783"/>
            <p14:sldId id="781"/>
            <p14:sldId id="784"/>
            <p14:sldId id="782"/>
            <p14:sldId id="785"/>
          </p14:sldIdLst>
        </p14:section>
        <p14:section name="ER Diagrams" id="{9E8167F2-59C3-42B7-B4E1-0BD859ADD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86436" autoAdjust="0"/>
  </p:normalViewPr>
  <p:slideViewPr>
    <p:cSldViewPr snapToGrid="0" showGuides="1">
      <p:cViewPr varScale="1">
        <p:scale>
          <a:sx n="55" d="100"/>
          <a:sy n="55" d="100"/>
        </p:scale>
        <p:origin x="1008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10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D1731ABB-4611-4C19-8F3A-00B17A12E275}"/>
  </pc:docChgLst>
  <pc:docChgLst>
    <pc:chgData name="Al Friend" userId="e5ed79da-d858-46d4-9eed-a7a24903f2de" providerId="ADAL" clId="{96C8C40E-C11C-42E2-915D-6F1B3CD0AE12}"/>
  </pc:docChgLst>
  <pc:docChgLst>
    <pc:chgData name="Al" userId="e5ed79da-d858-46d4-9eed-a7a24903f2de" providerId="ADAL" clId="{73ED3692-2093-47C0-BFE8-82DD0AB08720}"/>
  </pc:docChgLst>
  <pc:docChgLst>
    <pc:chgData name="Al Friend" userId="e5ed79da-d858-46d4-9eed-a7a24903f2de" providerId="ADAL" clId="{B57D3A9B-03EF-4BB1-BD49-FFBF15E9483A}"/>
  </pc:docChgLst>
  <pc:docChgLst>
    <pc:chgData name="Al Friend" userId="e5ed79da-d858-46d4-9eed-a7a24903f2de" providerId="ADAL" clId="{86267C0B-2CD9-41BA-80EA-F8864E498CAF}"/>
    <pc:docChg chg="custSel addSld modSld modSection">
      <pc:chgData name="Al Friend" userId="e5ed79da-d858-46d4-9eed-a7a24903f2de" providerId="ADAL" clId="{86267C0B-2CD9-41BA-80EA-F8864E498CAF}" dt="2024-10-25T19:39:54.824" v="405" actId="179"/>
      <pc:docMkLst>
        <pc:docMk/>
      </pc:docMkLst>
      <pc:sldChg chg="modSp">
        <pc:chgData name="Al Friend" userId="e5ed79da-d858-46d4-9eed-a7a24903f2de" providerId="ADAL" clId="{86267C0B-2CD9-41BA-80EA-F8864E498CAF}" dt="2024-10-25T19:39:34.008" v="399" actId="179"/>
        <pc:sldMkLst>
          <pc:docMk/>
          <pc:sldMk cId="3252904998" sldId="686"/>
        </pc:sldMkLst>
        <pc:spChg chg="mod">
          <ac:chgData name="Al Friend" userId="e5ed79da-d858-46d4-9eed-a7a24903f2de" providerId="ADAL" clId="{86267C0B-2CD9-41BA-80EA-F8864E498CAF}" dt="2024-10-25T19:39:34.008" v="399" actId="179"/>
          <ac:spMkLst>
            <pc:docMk/>
            <pc:sldMk cId="3252904998" sldId="686"/>
            <ac:spMk id="4" creationId="{6C837FB6-A567-497F-93B1-2DEE87ED18D6}"/>
          </ac:spMkLst>
        </pc:spChg>
        <pc:spChg chg="mod">
          <ac:chgData name="Al Friend" userId="e5ed79da-d858-46d4-9eed-a7a24903f2de" providerId="ADAL" clId="{86267C0B-2CD9-41BA-80EA-F8864E498CAF}" dt="2024-10-25T19:39:23.599" v="398" actId="20577"/>
          <ac:spMkLst>
            <pc:docMk/>
            <pc:sldMk cId="3252904998" sldId="686"/>
            <ac:spMk id="6" creationId="{85EA51F6-ECFD-4D1F-BF54-C5C44552D6D8}"/>
          </ac:spMkLst>
        </pc:spChg>
      </pc:sldChg>
      <pc:sldChg chg="modSp add mod modAnim">
        <pc:chgData name="Al Friend" userId="e5ed79da-d858-46d4-9eed-a7a24903f2de" providerId="ADAL" clId="{86267C0B-2CD9-41BA-80EA-F8864E498CAF}" dt="2024-10-25T19:39:54.824" v="405" actId="179"/>
        <pc:sldMkLst>
          <pc:docMk/>
          <pc:sldMk cId="3678207235" sldId="787"/>
        </pc:sldMkLst>
        <pc:spChg chg="mod">
          <ac:chgData name="Al Friend" userId="e5ed79da-d858-46d4-9eed-a7a24903f2de" providerId="ADAL" clId="{86267C0B-2CD9-41BA-80EA-F8864E498CAF}" dt="2024-10-25T19:34:36.391" v="311" actId="20577"/>
          <ac:spMkLst>
            <pc:docMk/>
            <pc:sldMk cId="3678207235" sldId="787"/>
            <ac:spMk id="3" creationId="{F2DE83AB-2C48-8ADE-7508-2790A834FFEF}"/>
          </ac:spMkLst>
        </pc:spChg>
        <pc:spChg chg="mod">
          <ac:chgData name="Al Friend" userId="e5ed79da-d858-46d4-9eed-a7a24903f2de" providerId="ADAL" clId="{86267C0B-2CD9-41BA-80EA-F8864E498CAF}" dt="2024-10-25T19:39:48.120" v="404" actId="20577"/>
          <ac:spMkLst>
            <pc:docMk/>
            <pc:sldMk cId="3678207235" sldId="787"/>
            <ac:spMk id="4" creationId="{00021F32-B7C8-2B86-861F-529D12CF9E8C}"/>
          </ac:spMkLst>
        </pc:spChg>
        <pc:spChg chg="mod">
          <ac:chgData name="Al Friend" userId="e5ed79da-d858-46d4-9eed-a7a24903f2de" providerId="ADAL" clId="{86267C0B-2CD9-41BA-80EA-F8864E498CAF}" dt="2024-10-25T19:34:42.976" v="322" actId="20577"/>
          <ac:spMkLst>
            <pc:docMk/>
            <pc:sldMk cId="3678207235" sldId="787"/>
            <ac:spMk id="5" creationId="{01CD7EDA-AF5A-4C0C-1B99-BFA4129AB6AD}"/>
          </ac:spMkLst>
        </pc:spChg>
        <pc:spChg chg="mod">
          <ac:chgData name="Al Friend" userId="e5ed79da-d858-46d4-9eed-a7a24903f2de" providerId="ADAL" clId="{86267C0B-2CD9-41BA-80EA-F8864E498CAF}" dt="2024-10-25T19:39:54.824" v="405" actId="179"/>
          <ac:spMkLst>
            <pc:docMk/>
            <pc:sldMk cId="3678207235" sldId="787"/>
            <ac:spMk id="6" creationId="{59E44D69-802E-5AE9-8D1D-6F50E7C5F50A}"/>
          </ac:spMkLst>
        </pc:spChg>
        <pc:spChg chg="mod">
          <ac:chgData name="Al Friend" userId="e5ed79da-d858-46d4-9eed-a7a24903f2de" providerId="ADAL" clId="{86267C0B-2CD9-41BA-80EA-F8864E498CAF}" dt="2024-10-25T19:22:51.167" v="81" actId="1076"/>
          <ac:spMkLst>
            <pc:docMk/>
            <pc:sldMk cId="3678207235" sldId="787"/>
            <ac:spMk id="7" creationId="{2176D600-6369-CA43-BB03-20F2D3E7B2F0}"/>
          </ac:spMkLst>
        </pc:spChg>
      </pc:sldChg>
    </pc:docChg>
  </pc:docChgLst>
  <pc:docChgLst>
    <pc:chgData name="Al Friend" userId="e5ed79da-d858-46d4-9eed-a7a24903f2de" providerId="ADAL" clId="{317E190B-56F7-4B87-AE3E-DCAFFC769F8D}"/>
  </pc:docChgLst>
  <pc:docChgLst>
    <pc:chgData name="Al Friend" userId="e5ed79da-d858-46d4-9eed-a7a24903f2de" providerId="ADAL" clId="{84C4C289-AD5C-4B25-AD63-E6DEBE2994A4}"/>
    <pc:docChg chg="undo custSel addSld modSld sldOrd modSection">
      <pc:chgData name="Al Friend" userId="e5ed79da-d858-46d4-9eed-a7a24903f2de" providerId="ADAL" clId="{84C4C289-AD5C-4B25-AD63-E6DEBE2994A4}" dt="2024-11-20T10:37:38.188" v="393" actId="20577"/>
      <pc:docMkLst>
        <pc:docMk/>
      </pc:docMkLst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795813768" sldId="447"/>
        </pc:sldMkLst>
      </pc:sldChg>
      <pc:sldChg chg="modSp">
        <pc:chgData name="Al Friend" userId="e5ed79da-d858-46d4-9eed-a7a24903f2de" providerId="ADAL" clId="{84C4C289-AD5C-4B25-AD63-E6DEBE2994A4}" dt="2024-11-20T10:37:38.188" v="393" actId="20577"/>
        <pc:sldMkLst>
          <pc:docMk/>
          <pc:sldMk cId="1378454003" sldId="448"/>
        </pc:sldMkLst>
        <pc:spChg chg="mod">
          <ac:chgData name="Al Friend" userId="e5ed79da-d858-46d4-9eed-a7a24903f2de" providerId="ADAL" clId="{84C4C289-AD5C-4B25-AD63-E6DEBE2994A4}" dt="2024-11-20T10:12:13.108" v="114" actId="20577"/>
          <ac:spMkLst>
            <pc:docMk/>
            <pc:sldMk cId="1378454003" sldId="448"/>
            <ac:spMk id="2" creationId="{00000000-0000-0000-0000-000000000000}"/>
          </ac:spMkLst>
        </pc:spChg>
        <pc:spChg chg="mod">
          <ac:chgData name="Al Friend" userId="e5ed79da-d858-46d4-9eed-a7a24903f2de" providerId="ADAL" clId="{84C4C289-AD5C-4B25-AD63-E6DEBE2994A4}" dt="2024-11-20T10:37:38.188" v="393" actId="20577"/>
          <ac:spMkLst>
            <pc:docMk/>
            <pc:sldMk cId="1378454003" sldId="448"/>
            <ac:spMk id="3" creationId="{00000000-0000-0000-0000-000000000000}"/>
          </ac:spMkLst>
        </pc:spChg>
      </pc:sldChg>
      <pc:sldChg chg="addSp modSp modAnim">
        <pc:chgData name="Al Friend" userId="e5ed79da-d858-46d4-9eed-a7a24903f2de" providerId="ADAL" clId="{84C4C289-AD5C-4B25-AD63-E6DEBE2994A4}" dt="2024-11-13T10:25:03.055" v="47"/>
        <pc:sldMkLst>
          <pc:docMk/>
          <pc:sldMk cId="40042554" sldId="471"/>
        </pc:sldMkLst>
        <pc:spChg chg="add mod">
          <ac:chgData name="Al Friend" userId="e5ed79da-d858-46d4-9eed-a7a24903f2de" providerId="ADAL" clId="{84C4C289-AD5C-4B25-AD63-E6DEBE2994A4}" dt="2024-11-13T10:23:39.821" v="39" actId="1037"/>
          <ac:spMkLst>
            <pc:docMk/>
            <pc:sldMk cId="40042554" sldId="471"/>
            <ac:spMk id="6" creationId="{9BD5C449-CB7A-4B99-8B0B-F56FF5209393}"/>
          </ac:spMkLst>
        </pc:spChg>
      </pc:sldChg>
      <pc:sldChg chg="addSp modSp modAnim">
        <pc:chgData name="Al Friend" userId="e5ed79da-d858-46d4-9eed-a7a24903f2de" providerId="ADAL" clId="{84C4C289-AD5C-4B25-AD63-E6DEBE2994A4}" dt="2024-11-13T10:25:14.072" v="48"/>
        <pc:sldMkLst>
          <pc:docMk/>
          <pc:sldMk cId="1314343701" sldId="472"/>
        </pc:sldMkLst>
        <pc:spChg chg="add mod">
          <ac:chgData name="Al Friend" userId="e5ed79da-d858-46d4-9eed-a7a24903f2de" providerId="ADAL" clId="{84C4C289-AD5C-4B25-AD63-E6DEBE2994A4}" dt="2024-11-13T10:24:33.717" v="42" actId="1076"/>
          <ac:spMkLst>
            <pc:docMk/>
            <pc:sldMk cId="1314343701" sldId="472"/>
            <ac:spMk id="5" creationId="{CF730BCB-EF3B-43D1-9B9E-0145BEB2219E}"/>
          </ac:spMkLst>
        </pc:spChg>
      </pc:sldChg>
      <pc:sldChg chg="addSp modAnim">
        <pc:chgData name="Al Friend" userId="e5ed79da-d858-46d4-9eed-a7a24903f2de" providerId="ADAL" clId="{84C4C289-AD5C-4B25-AD63-E6DEBE2994A4}" dt="2024-11-14T14:44:21.692" v="52"/>
        <pc:sldMkLst>
          <pc:docMk/>
          <pc:sldMk cId="2840772432" sldId="473"/>
        </pc:sldMkLst>
        <pc:spChg chg="add">
          <ac:chgData name="Al Friend" userId="e5ed79da-d858-46d4-9eed-a7a24903f2de" providerId="ADAL" clId="{84C4C289-AD5C-4B25-AD63-E6DEBE2994A4}" dt="2024-11-14T14:43:39.914" v="50"/>
          <ac:spMkLst>
            <pc:docMk/>
            <pc:sldMk cId="2840772432" sldId="473"/>
            <ac:spMk id="5" creationId="{E5AC33D0-2627-4CDD-9847-0B1415F26097}"/>
          </ac:spMkLst>
        </pc:spChg>
      </pc:sldChg>
      <pc:sldChg chg="addSp modSp modAnim">
        <pc:chgData name="Al Friend" userId="e5ed79da-d858-46d4-9eed-a7a24903f2de" providerId="ADAL" clId="{84C4C289-AD5C-4B25-AD63-E6DEBE2994A4}" dt="2024-11-13T10:25:20.483" v="49"/>
        <pc:sldMkLst>
          <pc:docMk/>
          <pc:sldMk cId="782162594" sldId="474"/>
        </pc:sldMkLst>
        <pc:spChg chg="add mod">
          <ac:chgData name="Al Friend" userId="e5ed79da-d858-46d4-9eed-a7a24903f2de" providerId="ADAL" clId="{84C4C289-AD5C-4B25-AD63-E6DEBE2994A4}" dt="2024-11-13T10:24:42.525" v="44" actId="1076"/>
          <ac:spMkLst>
            <pc:docMk/>
            <pc:sldMk cId="782162594" sldId="474"/>
            <ac:spMk id="5" creationId="{0498D390-1187-4C24-AA9B-1F43B977BF78}"/>
          </ac:spMkLst>
        </pc:spChg>
      </pc:sldChg>
      <pc:sldChg chg="modSp">
        <pc:chgData name="Al Friend" userId="e5ed79da-d858-46d4-9eed-a7a24903f2de" providerId="ADAL" clId="{84C4C289-AD5C-4B25-AD63-E6DEBE2994A4}" dt="2024-11-13T09:28:55.934" v="2" actId="207"/>
        <pc:sldMkLst>
          <pc:docMk/>
          <pc:sldMk cId="1332464609" sldId="482"/>
        </pc:sldMkLst>
        <pc:spChg chg="mod">
          <ac:chgData name="Al Friend" userId="e5ed79da-d858-46d4-9eed-a7a24903f2de" providerId="ADAL" clId="{84C4C289-AD5C-4B25-AD63-E6DEBE2994A4}" dt="2024-11-13T09:28:55.934" v="2" actId="207"/>
          <ac:spMkLst>
            <pc:docMk/>
            <pc:sldMk cId="1332464609" sldId="482"/>
            <ac:spMk id="3" creationId="{E4EE7085-4C5B-409B-8843-A8A3D3CB6E90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101378523" sldId="494"/>
        </pc:sldMkLst>
      </pc:sldChg>
      <pc:sldChg chg="addSp modSp modAnim">
        <pc:chgData name="Al Friend" userId="e5ed79da-d858-46d4-9eed-a7a24903f2de" providerId="ADAL" clId="{84C4C289-AD5C-4B25-AD63-E6DEBE2994A4}" dt="2024-11-14T14:52:55.299" v="105"/>
        <pc:sldMkLst>
          <pc:docMk/>
          <pc:sldMk cId="2101183669" sldId="495"/>
        </pc:sldMkLst>
        <pc:spChg chg="mod">
          <ac:chgData name="Al Friend" userId="e5ed79da-d858-46d4-9eed-a7a24903f2de" providerId="ADAL" clId="{84C4C289-AD5C-4B25-AD63-E6DEBE2994A4}" dt="2024-11-14T14:52:46.646" v="103" actId="120"/>
          <ac:spMkLst>
            <pc:docMk/>
            <pc:sldMk cId="2101183669" sldId="495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1-14T14:52:50.804" v="104" actId="1076"/>
          <ac:spMkLst>
            <pc:docMk/>
            <pc:sldMk cId="2101183669" sldId="495"/>
            <ac:spMk id="4" creationId="{185813CB-9FAE-BFE0-99F7-D887C6794568}"/>
          </ac:spMkLst>
        </pc:spChg>
        <pc:spChg chg="add mod">
          <ac:chgData name="Al Friend" userId="e5ed79da-d858-46d4-9eed-a7a24903f2de" providerId="ADAL" clId="{84C4C289-AD5C-4B25-AD63-E6DEBE2994A4}" dt="2024-11-14T14:51:54.267" v="93" actId="14100"/>
          <ac:spMkLst>
            <pc:docMk/>
            <pc:sldMk cId="2101183669" sldId="495"/>
            <ac:spMk id="5" creationId="{EB0E0EEA-3A4A-497B-97CE-13740A7D5F02}"/>
          </ac:spMkLst>
        </pc:spChg>
      </pc:sldChg>
      <pc:sldChg chg="modAnim">
        <pc:chgData name="Al Friend" userId="e5ed79da-d858-46d4-9eed-a7a24903f2de" providerId="ADAL" clId="{84C4C289-AD5C-4B25-AD63-E6DEBE2994A4}" dt="2024-11-14T14:46:16.097" v="53"/>
        <pc:sldMkLst>
          <pc:docMk/>
          <pc:sldMk cId="4224193016" sldId="496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870331737" sldId="499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4106518413" sldId="504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968761958" sldId="506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089487072" sldId="507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911420034" sldId="508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313493540" sldId="509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887556788" sldId="688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892980821" sldId="690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224960931" sldId="691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317975627" sldId="693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021259202" sldId="757"/>
        </pc:sldMkLst>
      </pc:sldChg>
      <pc:sldChg chg="delSp modSp add delAnim">
        <pc:chgData name="Al Friend" userId="e5ed79da-d858-46d4-9eed-a7a24903f2de" providerId="ADAL" clId="{84C4C289-AD5C-4B25-AD63-E6DEBE2994A4}" dt="2024-11-20T10:31:38.024" v="387" actId="6549"/>
        <pc:sldMkLst>
          <pc:docMk/>
          <pc:sldMk cId="2528529756" sldId="788"/>
        </pc:sldMkLst>
        <pc:spChg chg="mod">
          <ac:chgData name="Al Friend" userId="e5ed79da-d858-46d4-9eed-a7a24903f2de" providerId="ADAL" clId="{84C4C289-AD5C-4B25-AD63-E6DEBE2994A4}" dt="2024-11-20T10:31:38.024" v="387" actId="6549"/>
          <ac:spMkLst>
            <pc:docMk/>
            <pc:sldMk cId="2528529756" sldId="788"/>
            <ac:spMk id="2" creationId="{2CE87805-17F2-4B70-B505-57FB17E1FEE3}"/>
          </ac:spMkLst>
        </pc:spChg>
        <pc:spChg chg="del">
          <ac:chgData name="Al Friend" userId="e5ed79da-d858-46d4-9eed-a7a24903f2de" providerId="ADAL" clId="{84C4C289-AD5C-4B25-AD63-E6DEBE2994A4}" dt="2024-11-20T10:21:59.921" v="386" actId="478"/>
          <ac:spMkLst>
            <pc:docMk/>
            <pc:sldMk cId="2528529756" sldId="788"/>
            <ac:spMk id="6" creationId="{5366CDA6-6C94-40DA-8A51-D801FBC2F3F2}"/>
          </ac:spMkLst>
        </pc:spChg>
      </pc:sldChg>
    </pc:docChg>
  </pc:docChgLst>
  <pc:docChgLst>
    <pc:chgData name="Al Friend" userId="e5ed79da-d858-46d4-9eed-a7a24903f2de" providerId="ADAL" clId="{4A323B9D-3088-4881-81DE-1E5915C66568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4074024" y="-350683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5168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4074024" y="-2798855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5168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4074024" y="-2090871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5168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4074024" y="-138288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5168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4074024" y="-674904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5168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4074024" y="3307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5168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teacher teaches many classes – A class has many teachers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45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95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61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compound key is a primary key made from 2, or more, attributes.  Each attribute is a primary key in its own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2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7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8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possible to give tables aliases but outside to scope</a:t>
            </a:r>
            <a:r>
              <a:rPr lang="en-GB" baseline="0" dirty="0"/>
              <a:t> of H CS.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52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118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87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29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4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22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Minimum</a:t>
            </a:r>
            <a:r>
              <a:rPr lang="en-GB" baseline="0" dirty="0"/>
              <a:t> of 2 </a:t>
            </a:r>
            <a:r>
              <a:rPr lang="en-GB" dirty="0"/>
              <a:t>characters, first 2 "Sm", then anything</a:t>
            </a:r>
            <a:r>
              <a:rPr lang="en-GB" baseline="0" dirty="0"/>
              <a:t> or even nothing</a:t>
            </a:r>
            <a:endParaRPr lang="en-GB" dirty="0"/>
          </a:p>
          <a:p>
            <a:r>
              <a:rPr lang="en-GB" dirty="0"/>
              <a:t>% percent symbol</a:t>
            </a:r>
          </a:p>
          <a:p>
            <a:endParaRPr lang="en-GB" dirty="0"/>
          </a:p>
          <a:p>
            <a:r>
              <a:rPr lang="en-GB"/>
              <a:t>Case sensitive?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56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1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2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Must be 5 characters, first 2 "Sm", last 2 "</a:t>
            </a:r>
            <a:r>
              <a:rPr lang="en-GB" dirty="0" err="1"/>
              <a:t>th</a:t>
            </a:r>
            <a:r>
              <a:rPr lang="en-GB" dirty="0"/>
              <a:t>", middle character can be anything</a:t>
            </a:r>
          </a:p>
          <a:p>
            <a:r>
              <a:rPr lang="en-GB" dirty="0"/>
              <a:t>_</a:t>
            </a:r>
            <a:r>
              <a:rPr lang="en-GB" baseline="0" dirty="0"/>
              <a:t> u</a:t>
            </a:r>
            <a:r>
              <a:rPr lang="en-GB" dirty="0"/>
              <a:t>nderscore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985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04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03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985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23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WHERE statement, no condition / filter, every record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89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05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479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080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Counts the number of rows that are returned by the query.</a:t>
            </a:r>
          </a:p>
          <a:p>
            <a:r>
              <a:rPr lang="en-GB" dirty="0"/>
              <a:t>All datatypes.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60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199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maximum, or minimum, value returned by a query.</a:t>
            </a:r>
          </a:p>
          <a:p>
            <a:r>
              <a:rPr lang="en-GB" dirty="0"/>
              <a:t>Text, number, date,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856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000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sum (add them all up) of all the values returned by a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044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472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average of the values returned by the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878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041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Aggregate functions can't be mixed with columns</a:t>
            </a:r>
          </a:p>
          <a:p>
            <a:r>
              <a:rPr lang="en-GB" dirty="0"/>
              <a:t>Add the count, average rounded to 1 decimal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578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36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6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49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2451543.5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577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960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1999-12-31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539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2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7137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244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9968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623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85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349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unique – if it needs to be, group by PK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53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Can't use an aggregate function in a WHERE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6003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Query 1 – this will be used as a subquery (SQL) / TEMP VIEW (SQLite)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SQLite – Two query approach using a TEMP VIEW.  It is deleted by the database when the connection is lost.</a:t>
            </a:r>
          </a:p>
          <a:p>
            <a:r>
              <a:rPr lang="en-GB" dirty="0"/>
              <a:t>SQLite view: MS Access query</a:t>
            </a:r>
          </a:p>
          <a:p>
            <a:r>
              <a:rPr lang="en-GB" dirty="0"/>
              <a:t>https://www.sqlitetutorial.net/sqlite-create-view/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042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8421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420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96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Subquery: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940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678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467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4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0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BDD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2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1693072" y="5529262"/>
            <a:ext cx="827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Composite Key uses two or more attributes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1" y="2193608"/>
            <a:ext cx="2569936" cy="2308324"/>
            <a:chOff x="7175028" y="1690688"/>
            <a:chExt cx="256993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/>
                <a:t>date</a:t>
              </a:r>
            </a:p>
            <a:p>
              <a:r>
                <a:rPr lang="en-GB" sz="3600" u="sng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5828623" y="2193608"/>
            <a:ext cx="441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There isn't a naturally occurring Primary Key</a:t>
            </a:r>
          </a:p>
        </p:txBody>
      </p:sp>
    </p:spTree>
    <p:extLst>
      <p:ext uri="{BB962C8B-B14F-4D97-AF65-F5344CB8AC3E}">
        <p14:creationId xmlns:p14="http://schemas.microsoft.com/office/powerpoint/2010/main" val="20894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49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342942" y="5856052"/>
            <a:ext cx="7496349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498112" y="3750782"/>
            <a:ext cx="105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  <a:endParaRPr lang="en-GB" sz="2800" dirty="0"/>
          </a:p>
        </p:txBody>
      </p: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50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7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  <p:bldP spid="2" grpId="0" animBg="1"/>
      <p:bldP spid="3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47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55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84408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1762300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  <p:grpSp>
        <p:nvGrpSpPr>
          <p:cNvPr id="25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3420431" y="2134281"/>
            <a:ext cx="5351138" cy="359999"/>
            <a:chOff x="4506145" y="5300546"/>
            <a:chExt cx="3203554" cy="35999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762689" y="1995593"/>
            <a:ext cx="2116286" cy="2308324"/>
            <a:chOff x="2197099" y="1720840"/>
            <a:chExt cx="211628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C42267-2A63-0C61-8DA0-0F26B0511377}"/>
              </a:ext>
            </a:extLst>
          </p:cNvPr>
          <p:cNvSpPr txBox="1"/>
          <p:nvPr/>
        </p:nvSpPr>
        <p:spPr>
          <a:xfrm>
            <a:off x="2245756" y="5709850"/>
            <a:ext cx="7689256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39874-A4E3-C27A-F605-227A2FA50564}"/>
              </a:ext>
            </a:extLst>
          </p:cNvPr>
          <p:cNvSpPr txBox="1"/>
          <p:nvPr/>
        </p:nvSpPr>
        <p:spPr>
          <a:xfrm>
            <a:off x="4331072" y="3594187"/>
            <a:ext cx="351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uiExpand="1" build="p"/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079485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364295" y="1995593"/>
            <a:ext cx="2116286" cy="2308324"/>
            <a:chOff x="2197099" y="1720840"/>
            <a:chExt cx="211628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496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373771" y="2433693"/>
            <a:ext cx="1492417" cy="359999"/>
            <a:chOff x="3053749" y="2433693"/>
            <a:chExt cx="1492417" cy="359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4227867" y="2433693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4227867" y="2622394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53749" y="2622394"/>
              <a:ext cx="148251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195271" y="2622394"/>
            <a:ext cx="1482516" cy="703583"/>
            <a:chOff x="6881780" y="2622394"/>
            <a:chExt cx="1482516" cy="70358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6881780" y="296597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6881780" y="315467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1781" y="2622394"/>
              <a:ext cx="1482515" cy="53228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2185298" y="5555483"/>
            <a:ext cx="768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Two or more Foreign Keys create the Primary Key, known as a Compound Key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77786" y="1695166"/>
            <a:ext cx="2116286" cy="2308324"/>
            <a:chOff x="2197099" y="1720840"/>
            <a:chExt cx="211628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34551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subject_id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Right Arrow 9">
            <a:extLst>
              <a:ext uri="{FF2B5EF4-FFF2-40B4-BE49-F238E27FC236}">
                <a16:creationId xmlns:a16="http://schemas.microsoft.com/office/drawing/2014/main" id="{60691E62-541D-B007-EA58-027DB4B72146}"/>
              </a:ext>
            </a:extLst>
          </p:cNvPr>
          <p:cNvSpPr/>
          <p:nvPr/>
        </p:nvSpPr>
        <p:spPr>
          <a:xfrm rot="16200000">
            <a:off x="5660530" y="3795443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3502-5640-FB71-2BE9-CC8B4B0D74BB}"/>
              </a:ext>
            </a:extLst>
          </p:cNvPr>
          <p:cNvSpPr txBox="1"/>
          <p:nvPr/>
        </p:nvSpPr>
        <p:spPr>
          <a:xfrm>
            <a:off x="4583066" y="4479589"/>
            <a:ext cx="302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Intersect entity</a:t>
            </a:r>
          </a:p>
        </p:txBody>
      </p:sp>
    </p:spTree>
    <p:extLst>
      <p:ext uri="{BB962C8B-B14F-4D97-AF65-F5344CB8AC3E}">
        <p14:creationId xmlns:p14="http://schemas.microsoft.com/office/powerpoint/2010/main" val="41065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30341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84317" y="1695166"/>
            <a:ext cx="2116286" cy="2308324"/>
            <a:chOff x="2197099" y="1720840"/>
            <a:chExt cx="211628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34551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subject_id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A458CF-69F4-839C-1E7A-E0F19E66A00F}"/>
              </a:ext>
            </a:extLst>
          </p:cNvPr>
          <p:cNvSpPr txBox="1"/>
          <p:nvPr/>
        </p:nvSpPr>
        <p:spPr>
          <a:xfrm>
            <a:off x="2185299" y="5366071"/>
            <a:ext cx="7298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>
                <a:solidFill>
                  <a:srgbClr val="7030A0"/>
                </a:solidFill>
              </a:rPr>
              <a:t>Foreign Keys create the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Primary Key, known as a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92980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aliases</a:t>
            </a:r>
          </a:p>
        </p:txBody>
      </p:sp>
    </p:spTree>
    <p:extLst>
      <p:ext uri="{BB962C8B-B14F-4D97-AF65-F5344CB8AC3E}">
        <p14:creationId xmlns:p14="http://schemas.microsoft.com/office/powerpoint/2010/main" val="1005400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N5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3721793-CA31-4B84-8EE1-CCC1FFFA35E8}"/>
              </a:ext>
            </a:extLst>
          </p:cNvPr>
          <p:cNvSpPr/>
          <p:nvPr/>
        </p:nvSpPr>
        <p:spPr>
          <a:xfrm>
            <a:off x="7788221" y="969609"/>
            <a:ext cx="3291840" cy="862642"/>
          </a:xfrm>
          <a:prstGeom prst="callout2">
            <a:avLst>
              <a:gd name="adj1" fmla="val 48750"/>
              <a:gd name="adj2" fmla="val -189"/>
              <a:gd name="adj3" fmla="val 49049"/>
              <a:gd name="adj4" fmla="val -16179"/>
              <a:gd name="adj5" fmla="val 116348"/>
              <a:gd name="adj6" fmla="val -232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3215A2-63BF-4071-82E3-F5D3AD04ED7E}"/>
              </a:ext>
            </a:extLst>
          </p:cNvPr>
          <p:cNvSpPr/>
          <p:nvPr/>
        </p:nvSpPr>
        <p:spPr>
          <a:xfrm>
            <a:off x="9866630" y="2566358"/>
            <a:ext cx="133186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147097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8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F7F657C-0885-47FC-9332-3A73D95D6B79}"/>
              </a:ext>
            </a:extLst>
          </p:cNvPr>
          <p:cNvSpPr/>
          <p:nvPr/>
        </p:nvSpPr>
        <p:spPr>
          <a:xfrm>
            <a:off x="8168359" y="1027906"/>
            <a:ext cx="2591082" cy="862642"/>
          </a:xfrm>
          <a:prstGeom prst="callout2">
            <a:avLst>
              <a:gd name="adj1" fmla="val 48750"/>
              <a:gd name="adj2" fmla="val -189"/>
              <a:gd name="adj3" fmla="val 49647"/>
              <a:gd name="adj4" fmla="val -15630"/>
              <a:gd name="adj5" fmla="val 100297"/>
              <a:gd name="adj6" fmla="val -23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in brackets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61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0059189-A8F5-443B-840A-C462858FF9EC}"/>
              </a:ext>
            </a:extLst>
          </p:cNvPr>
          <p:cNvSpPr/>
          <p:nvPr/>
        </p:nvSpPr>
        <p:spPr>
          <a:xfrm>
            <a:off x="9061176" y="1259367"/>
            <a:ext cx="984929" cy="56625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110888"/>
              <a:gd name="adj6" fmla="val -452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67A433E-E691-4BFC-9B6B-B5540B46EE38}"/>
              </a:ext>
            </a:extLst>
          </p:cNvPr>
          <p:cNvSpPr/>
          <p:nvPr/>
        </p:nvSpPr>
        <p:spPr>
          <a:xfrm>
            <a:off x="6370318" y="4359377"/>
            <a:ext cx="3183323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9778"/>
              <a:gd name="adj6" fmla="val -211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9325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37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CE4B85-86DF-46E6-8482-B52ACDB31684}"/>
              </a:ext>
            </a:extLst>
          </p:cNvPr>
          <p:cNvSpPr/>
          <p:nvPr/>
        </p:nvSpPr>
        <p:spPr>
          <a:xfrm>
            <a:off x="9706980" y="1235951"/>
            <a:ext cx="950860" cy="59006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190"/>
              <a:gd name="adj5" fmla="val 124875"/>
              <a:gd name="adj6" fmla="val -54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C02A9DC-52B1-4524-8ECF-08E718F2F72F}"/>
              </a:ext>
            </a:extLst>
          </p:cNvPr>
          <p:cNvSpPr/>
          <p:nvPr/>
        </p:nvSpPr>
        <p:spPr>
          <a:xfrm>
            <a:off x="7071841" y="4487371"/>
            <a:ext cx="318332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63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wildcards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514025" y="5396458"/>
            <a:ext cx="7163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%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zero or more characters</a:t>
            </a:r>
          </a:p>
          <a:p>
            <a:pPr algn="ctr"/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Sm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ithsonian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etc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A47E56C-5DB8-4159-B2B6-0AC97A9CCBAB}"/>
              </a:ext>
            </a:extLst>
          </p:cNvPr>
          <p:cNvSpPr/>
          <p:nvPr/>
        </p:nvSpPr>
        <p:spPr>
          <a:xfrm>
            <a:off x="9690205" y="3717557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0AAC98C-F945-C259-7F14-B01DB38E30EB}"/>
              </a:ext>
            </a:extLst>
          </p:cNvPr>
          <p:cNvSpPr/>
          <p:nvPr/>
        </p:nvSpPr>
        <p:spPr>
          <a:xfrm>
            <a:off x="8383506" y="2317079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7914"/>
              <a:gd name="adj6" fmla="val -463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20521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2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150546" y="5462932"/>
            <a:ext cx="5890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_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a single character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Sm</a:t>
            </a:r>
            <a:r>
              <a:rPr lang="en-GB" sz="3600" dirty="0">
                <a:solidFill>
                  <a:srgbClr val="FF0000"/>
                </a:solidFill>
              </a:rPr>
              <a:t>i</a:t>
            </a:r>
            <a:r>
              <a:rPr lang="en-GB" sz="3600" dirty="0">
                <a:solidFill>
                  <a:srgbClr val="7030A0"/>
                </a:solidFill>
              </a:rPr>
              <a:t>th, Sm</a:t>
            </a:r>
            <a:r>
              <a:rPr lang="en-GB" sz="3600" dirty="0">
                <a:solidFill>
                  <a:srgbClr val="FF0000"/>
                </a:solidFill>
              </a:rPr>
              <a:t>y</a:t>
            </a:r>
            <a:r>
              <a:rPr lang="en-GB" sz="3600" dirty="0">
                <a:solidFill>
                  <a:srgbClr val="7030A0"/>
                </a:solidFill>
              </a:rPr>
              <a:t>th, etc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791672-5F6B-4CD5-BBF4-8E25CEFE82E6}"/>
              </a:ext>
            </a:extLst>
          </p:cNvPr>
          <p:cNvSpPr/>
          <p:nvPr/>
        </p:nvSpPr>
        <p:spPr>
          <a:xfrm>
            <a:off x="8210634" y="2373507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3305"/>
              <a:gd name="adj6" fmla="val -384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D29D681-A9BE-41B7-83B6-F4235B81FD66}"/>
              </a:ext>
            </a:extLst>
          </p:cNvPr>
          <p:cNvSpPr/>
          <p:nvPr/>
        </p:nvSpPr>
        <p:spPr>
          <a:xfrm>
            <a:off x="9765854" y="3784031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2671"/>
              <a:gd name="adj6" fmla="val -526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</p:spTree>
    <p:extLst>
      <p:ext uri="{BB962C8B-B14F-4D97-AF65-F5344CB8AC3E}">
        <p14:creationId xmlns:p14="http://schemas.microsoft.com/office/powerpoint/2010/main" val="666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07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operations with 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2338730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2FD1D64-4D71-ED86-33E1-18E0E0206C14}"/>
              </a:ext>
            </a:extLst>
          </p:cNvPr>
          <p:cNvSpPr/>
          <p:nvPr/>
        </p:nvSpPr>
        <p:spPr>
          <a:xfrm>
            <a:off x="9934764" y="271084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CDA6-6C94-40DA-8A51-D801FBC2F3F2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not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	67%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	33%</a:t>
            </a:r>
          </a:p>
          <a:p>
            <a:pPr indent="0">
              <a:tabLst>
                <a:tab pos="3771900" algn="ctr"/>
              </a:tabLst>
            </a:pPr>
            <a:endParaRPr lang="en-GB" dirty="0"/>
          </a:p>
          <a:p>
            <a:pPr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 	54%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 	33%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13%</a:t>
            </a:r>
          </a:p>
          <a:p>
            <a:pPr marL="0"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74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684504" y="5988734"/>
            <a:ext cx="8822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7C8F4-D7F0-4792-93E0-F3082C486757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34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Integer		5 / 2 = 2</a:t>
            </a:r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Real 	= Real			5 / 2.0 = 2.5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Real			5.0 / 2 = 2.5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Integer	= Integer		5 % 3 = 2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2FD1D64-4D71-ED86-33E1-18E0E0206C14}"/>
              </a:ext>
            </a:extLst>
          </p:cNvPr>
          <p:cNvSpPr/>
          <p:nvPr/>
        </p:nvSpPr>
        <p:spPr>
          <a:xfrm>
            <a:off x="9934764" y="271084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Calculation</a:t>
            </a:r>
          </a:p>
        </p:txBody>
      </p:sp>
    </p:spTree>
    <p:extLst>
      <p:ext uri="{BB962C8B-B14F-4D97-AF65-F5344CB8AC3E}">
        <p14:creationId xmlns:p14="http://schemas.microsoft.com/office/powerpoint/2010/main" val="252852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91405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86D92-2AB0-D36B-A2BC-31B1C89FF7DD}"/>
              </a:ext>
            </a:extLst>
          </p:cNvPr>
          <p:cNvSpPr txBox="1"/>
          <p:nvPr/>
        </p:nvSpPr>
        <p:spPr>
          <a:xfrm>
            <a:off x="3163570" y="4738549"/>
            <a:ext cx="5864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eturns the number of rows that match the criteria in the 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WHERE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 clause 	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D5C449-CB7A-4B99-8B0B-F56FF5209393}"/>
              </a:ext>
            </a:extLst>
          </p:cNvPr>
          <p:cNvSpPr/>
          <p:nvPr/>
        </p:nvSpPr>
        <p:spPr>
          <a:xfrm>
            <a:off x="5709901" y="1218872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40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959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5A64C-164B-E364-54A7-D8C9A5479CB1}"/>
              </a:ext>
            </a:extLst>
          </p:cNvPr>
          <p:cNvSpPr txBox="1"/>
          <p:nvPr/>
        </p:nvSpPr>
        <p:spPr>
          <a:xfrm>
            <a:off x="2987229" y="4738549"/>
            <a:ext cx="62175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largest / smallest value of the selected column or expression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F730BCB-EF3B-43D1-9B9E-0145BEB2219E}"/>
              </a:ext>
            </a:extLst>
          </p:cNvPr>
          <p:cNvSpPr/>
          <p:nvPr/>
        </p:nvSpPr>
        <p:spPr>
          <a:xfrm>
            <a:off x="5054291" y="1229751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13143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25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C222F-8775-0B23-F845-1CE3CE282EB7}"/>
              </a:ext>
            </a:extLst>
          </p:cNvPr>
          <p:cNvSpPr txBox="1"/>
          <p:nvPr/>
        </p:nvSpPr>
        <p:spPr>
          <a:xfrm>
            <a:off x="2938145" y="4718229"/>
            <a:ext cx="63157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total sum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98D390-1187-4C24-AA9B-1F43B977BF78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78216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620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C0501-8641-F1BB-034C-41D49A9FFA27}"/>
              </a:ext>
            </a:extLst>
          </p:cNvPr>
          <p:cNvSpPr txBox="1"/>
          <p:nvPr/>
        </p:nvSpPr>
        <p:spPr>
          <a:xfrm>
            <a:off x="2879734" y="4728389"/>
            <a:ext cx="6432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average value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5AC33D0-2627-4CDD-9847-0B1415F26097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28407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308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336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85813CB-9FAE-BFE0-99F7-D887C6794568}"/>
              </a:ext>
            </a:extLst>
          </p:cNvPr>
          <p:cNvSpPr/>
          <p:nvPr/>
        </p:nvSpPr>
        <p:spPr>
          <a:xfrm flipH="1">
            <a:off x="4232476" y="2658769"/>
            <a:ext cx="255101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dirty="0">
                <a:solidFill>
                  <a:srgbClr val="7030A0"/>
                </a:solidFill>
              </a:rPr>
              <a:t>Decimal places 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B0E0EEA-3A4A-497B-97CE-13740A7D5F02}"/>
              </a:ext>
            </a:extLst>
          </p:cNvPr>
          <p:cNvSpPr/>
          <p:nvPr/>
        </p:nvSpPr>
        <p:spPr>
          <a:xfrm>
            <a:off x="7417443" y="1027906"/>
            <a:ext cx="5102032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102889"/>
              <a:gd name="adj6" fmla="val -24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Field or computed value</a:t>
            </a:r>
          </a:p>
        </p:txBody>
      </p:sp>
    </p:spTree>
    <p:extLst>
      <p:ext uri="{BB962C8B-B14F-4D97-AF65-F5344CB8AC3E}">
        <p14:creationId xmlns:p14="http://schemas.microsoft.com/office/powerpoint/2010/main" val="21011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509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9578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date to a number</a:t>
            </a:r>
          </a:p>
        </p:txBody>
      </p:sp>
    </p:spTree>
    <p:extLst>
      <p:ext uri="{BB962C8B-B14F-4D97-AF65-F5344CB8AC3E}">
        <p14:creationId xmlns:p14="http://schemas.microsoft.com/office/powerpoint/2010/main" val="41075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956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55862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number to a date</a:t>
            </a:r>
          </a:p>
        </p:txBody>
      </p:sp>
    </p:spTree>
    <p:extLst>
      <p:ext uri="{BB962C8B-B14F-4D97-AF65-F5344CB8AC3E}">
        <p14:creationId xmlns:p14="http://schemas.microsoft.com/office/powerpoint/2010/main" val="7317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0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group by operations</a:t>
            </a:r>
          </a:p>
        </p:txBody>
      </p:sp>
    </p:spTree>
    <p:extLst>
      <p:ext uri="{BB962C8B-B14F-4D97-AF65-F5344CB8AC3E}">
        <p14:creationId xmlns:p14="http://schemas.microsoft.com/office/powerpoint/2010/main" val="18453686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2ABB4-6CA7-B7FB-1B1A-D46FCC5E2B31}"/>
              </a:ext>
            </a:extLst>
          </p:cNvPr>
          <p:cNvSpPr txBox="1"/>
          <p:nvPr/>
        </p:nvSpPr>
        <p:spPr>
          <a:xfrm>
            <a:off x="3126422" y="4976634"/>
            <a:ext cx="5939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Groups into summary rows</a:t>
            </a:r>
          </a:p>
          <a:p>
            <a:pPr algn="ctr"/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sorts ascending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910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068456" y="5345578"/>
            <a:ext cx="10055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columns </a:t>
            </a:r>
            <a:r>
              <a:rPr lang="en-GB" sz="3600" i="1" dirty="0">
                <a:solidFill>
                  <a:srgbClr val="FF0000"/>
                </a:solidFill>
              </a:rPr>
              <a:t>must</a:t>
            </a:r>
            <a:r>
              <a:rPr lang="en-GB" sz="3600" dirty="0">
                <a:solidFill>
                  <a:srgbClr val="7030A0"/>
                </a:solidFill>
              </a:rPr>
              <a:t> be 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grouped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or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aggregate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functions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1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(fields)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8263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72039"/>
              </p:ext>
            </p:extLst>
          </p:nvPr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48175"/>
              </p:ext>
            </p:extLst>
          </p:nvPr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49693-EDF0-BFD8-9E36-1EE54837DB7F}"/>
              </a:ext>
            </a:extLst>
          </p:cNvPr>
          <p:cNvSpPr/>
          <p:nvPr/>
        </p:nvSpPr>
        <p:spPr>
          <a:xfrm>
            <a:off x="6384162" y="3154680"/>
            <a:ext cx="5040000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F893-4D00-17E8-E2F6-14708A1FB533}"/>
              </a:ext>
            </a:extLst>
          </p:cNvPr>
          <p:cNvSpPr/>
          <p:nvPr/>
        </p:nvSpPr>
        <p:spPr>
          <a:xfrm>
            <a:off x="6384162" y="3474788"/>
            <a:ext cx="5040000" cy="11286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D59B1-C794-964C-1718-12EA778DEE39}"/>
              </a:ext>
            </a:extLst>
          </p:cNvPr>
          <p:cNvSpPr/>
          <p:nvPr/>
        </p:nvSpPr>
        <p:spPr>
          <a:xfrm>
            <a:off x="6384162" y="4623750"/>
            <a:ext cx="5040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F86E8-E916-562E-D4E1-A2CABAEFE58B}"/>
              </a:ext>
            </a:extLst>
          </p:cNvPr>
          <p:cNvSpPr/>
          <p:nvPr/>
        </p:nvSpPr>
        <p:spPr>
          <a:xfrm>
            <a:off x="6384162" y="5222240"/>
            <a:ext cx="5040000" cy="147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64FF9BBB-E6BC-7BCD-BC80-7611848F5C74}"/>
              </a:ext>
            </a:extLst>
          </p:cNvPr>
          <p:cNvSpPr/>
          <p:nvPr/>
        </p:nvSpPr>
        <p:spPr>
          <a:xfrm>
            <a:off x="5863716" y="465009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DEF5F-2C8F-7C27-5298-FE52DB4AAD40}"/>
              </a:ext>
            </a:extLst>
          </p:cNvPr>
          <p:cNvSpPr/>
          <p:nvPr/>
        </p:nvSpPr>
        <p:spPr>
          <a:xfrm>
            <a:off x="7098454" y="2796153"/>
            <a:ext cx="1100666" cy="3971925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0439F8-64CE-A07F-D4D9-C1A345299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08825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  <p:sp>
        <p:nvSpPr>
          <p:cNvPr id="16" name="Right Arrow 9">
            <a:extLst>
              <a:ext uri="{FF2B5EF4-FFF2-40B4-BE49-F238E27FC236}">
                <a16:creationId xmlns:a16="http://schemas.microsoft.com/office/drawing/2014/main" id="{1BECEBE5-599B-7661-BE97-C0ED003726F3}"/>
              </a:ext>
            </a:extLst>
          </p:cNvPr>
          <p:cNvSpPr/>
          <p:nvPr/>
        </p:nvSpPr>
        <p:spPr>
          <a:xfrm rot="16200000">
            <a:off x="10066658" y="241694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5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/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824408-8548-D9FA-9D6C-AF268D08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49798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0837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result of a SQL query in a second query</a:t>
            </a:r>
          </a:p>
        </p:txBody>
      </p:sp>
    </p:spTree>
    <p:extLst>
      <p:ext uri="{BB962C8B-B14F-4D97-AF65-F5344CB8AC3E}">
        <p14:creationId xmlns:p14="http://schemas.microsoft.com/office/powerpoint/2010/main" val="6979830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– Oldest Pupils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9D26489-9181-4BDD-93E2-3D095B7FF8AC}"/>
              </a:ext>
            </a:extLst>
          </p:cNvPr>
          <p:cNvSpPr/>
          <p:nvPr/>
        </p:nvSpPr>
        <p:spPr>
          <a:xfrm>
            <a:off x="7997131" y="2530474"/>
            <a:ext cx="3600000" cy="360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44451-93CB-45DD-AA35-ACF5D4B8964C}"/>
              </a:ext>
            </a:extLst>
          </p:cNvPr>
          <p:cNvSpPr txBox="1"/>
          <p:nvPr/>
        </p:nvSpPr>
        <p:spPr>
          <a:xfrm>
            <a:off x="1028841" y="4622800"/>
            <a:ext cx="670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Invalid syntax: misuse of aggregate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FD6C5-1D6E-4880-A9FA-6A33E0E7093E}"/>
              </a:ext>
            </a:extLst>
          </p:cNvPr>
          <p:cNvSpPr txBox="1"/>
          <p:nvPr/>
        </p:nvSpPr>
        <p:spPr>
          <a:xfrm>
            <a:off x="2773351" y="5376637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Subquery needed!</a:t>
            </a:r>
          </a:p>
        </p:txBody>
      </p:sp>
    </p:spTree>
    <p:extLst>
      <p:ext uri="{BB962C8B-B14F-4D97-AF65-F5344CB8AC3E}">
        <p14:creationId xmlns:p14="http://schemas.microsoft.com/office/powerpoint/2010/main" val="3705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1 Calculate and store the value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2 Use the value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3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old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Line with No Border 4">
            <a:extLst>
              <a:ext uri="{FF2B5EF4-FFF2-40B4-BE49-F238E27FC236}">
                <a16:creationId xmlns:a16="http://schemas.microsoft.com/office/drawing/2014/main" id="{6D2EF630-5AF1-4974-BD56-0BD5A45FB059}"/>
              </a:ext>
            </a:extLst>
          </p:cNvPr>
          <p:cNvSpPr/>
          <p:nvPr/>
        </p:nvSpPr>
        <p:spPr>
          <a:xfrm>
            <a:off x="6006768" y="3455617"/>
            <a:ext cx="1371601" cy="1377640"/>
          </a:xfrm>
          <a:prstGeom prst="callout1">
            <a:avLst>
              <a:gd name="adj1" fmla="val 599"/>
              <a:gd name="adj2" fmla="val 49609"/>
              <a:gd name="adj3" fmla="val -77486"/>
              <a:gd name="adj4" fmla="val 497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view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(query)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135EA-02F8-474E-AA7E-06DCCB57BD7C}"/>
              </a:ext>
            </a:extLst>
          </p:cNvPr>
          <p:cNvSpPr/>
          <p:nvPr/>
        </p:nvSpPr>
        <p:spPr>
          <a:xfrm>
            <a:off x="1947333" y="5124863"/>
            <a:ext cx="8297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Creates a view to store the result of SELECT statement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4E063AD4-6ECC-084B-CBC7-7B0DFA360F57}"/>
              </a:ext>
            </a:extLst>
          </p:cNvPr>
          <p:cNvSpPr/>
          <p:nvPr/>
        </p:nvSpPr>
        <p:spPr>
          <a:xfrm>
            <a:off x="7722817" y="3455617"/>
            <a:ext cx="1825378" cy="1377640"/>
          </a:xfrm>
          <a:prstGeom prst="callout1">
            <a:avLst>
              <a:gd name="adj1" fmla="val 599"/>
              <a:gd name="adj2" fmla="val 49609"/>
              <a:gd name="adj3" fmla="val -73798"/>
              <a:gd name="adj4" fmla="val 495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column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(field)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09E76-511B-8593-E056-8BB623981B3A}"/>
              </a:ext>
            </a:extLst>
          </p:cNvPr>
          <p:cNvSpPr/>
          <p:nvPr/>
        </p:nvSpPr>
        <p:spPr>
          <a:xfrm>
            <a:off x="1562947" y="5901029"/>
            <a:ext cx="9066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>
                <a:solidFill>
                  <a:srgbClr val="7030A0"/>
                </a:solidFill>
              </a:rPr>
              <a:t>The temporary </a:t>
            </a:r>
            <a:r>
              <a:rPr lang="en-GB" sz="2800" b="1" i="1" dirty="0">
                <a:solidFill>
                  <a:srgbClr val="7030A0"/>
                </a:solidFill>
              </a:rPr>
              <a:t>view is deleted when the database is closed</a:t>
            </a:r>
          </a:p>
        </p:txBody>
      </p:sp>
    </p:spTree>
    <p:extLst>
      <p:ext uri="{BB962C8B-B14F-4D97-AF65-F5344CB8AC3E}">
        <p14:creationId xmlns:p14="http://schemas.microsoft.com/office/powerpoint/2010/main" val="34798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8" grpId="0" animBg="1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old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211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CFABE92C-5953-4861-B81B-63B50ED26AC8}"/>
              </a:ext>
            </a:extLst>
          </p:cNvPr>
          <p:cNvSpPr/>
          <p:nvPr/>
        </p:nvSpPr>
        <p:spPr>
          <a:xfrm>
            <a:off x="2524760" y="4105309"/>
            <a:ext cx="2929823" cy="862642"/>
          </a:xfrm>
          <a:prstGeom prst="callout2">
            <a:avLst>
              <a:gd name="adj1" fmla="val 48750"/>
              <a:gd name="adj2" fmla="val 104056"/>
              <a:gd name="adj3" fmla="val 48226"/>
              <a:gd name="adj4" fmla="val 122007"/>
              <a:gd name="adj5" fmla="val -33704"/>
              <a:gd name="adj6" fmla="val 129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Column from view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(field)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512F120-344F-4640-B3E2-359F2279C62B}"/>
              </a:ext>
            </a:extLst>
          </p:cNvPr>
          <p:cNvSpPr/>
          <p:nvPr/>
        </p:nvSpPr>
        <p:spPr>
          <a:xfrm>
            <a:off x="7090739" y="2374202"/>
            <a:ext cx="3424861" cy="862642"/>
          </a:xfrm>
          <a:prstGeom prst="callout2">
            <a:avLst>
              <a:gd name="adj1" fmla="val 48750"/>
              <a:gd name="adj2" fmla="val -189"/>
              <a:gd name="adj3" fmla="val 49141"/>
              <a:gd name="adj4" fmla="val -16482"/>
              <a:gd name="adj5" fmla="val 49515"/>
              <a:gd name="adj6" fmla="val -2562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view (query)</a:t>
            </a:r>
          </a:p>
        </p:txBody>
      </p:sp>
    </p:spTree>
    <p:extLst>
      <p:ext uri="{BB962C8B-B14F-4D97-AF65-F5344CB8AC3E}">
        <p14:creationId xmlns:p14="http://schemas.microsoft.com/office/powerpoint/2010/main" val="34702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96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compound keys</a:t>
            </a:r>
          </a:p>
        </p:txBody>
      </p:sp>
    </p:spTree>
    <p:extLst>
      <p:ext uri="{BB962C8B-B14F-4D97-AF65-F5344CB8AC3E}">
        <p14:creationId xmlns:p14="http://schemas.microsoft.com/office/powerpoint/2010/main" val="11013785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49784C-5158-4573-8557-B98D0E7BE67A}"/>
              </a:ext>
            </a:extLst>
          </p:cNvPr>
          <p:cNvGrpSpPr/>
          <p:nvPr/>
        </p:nvGrpSpPr>
        <p:grpSpPr>
          <a:xfrm>
            <a:off x="7107113" y="3538201"/>
            <a:ext cx="3658045" cy="1360432"/>
            <a:chOff x="7849189" y="3641230"/>
            <a:chExt cx="3658045" cy="13604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02A073A4-B472-486A-8250-E7087A6708B0}"/>
                </a:ext>
              </a:extLst>
            </p:cNvPr>
            <p:cNvSpPr/>
            <p:nvPr/>
          </p:nvSpPr>
          <p:spPr>
            <a:xfrm>
              <a:off x="7849189" y="3641230"/>
              <a:ext cx="375584" cy="136043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5943E-0126-4586-BC78-158051C3F95D}"/>
                </a:ext>
              </a:extLst>
            </p:cNvPr>
            <p:cNvSpPr txBox="1"/>
            <p:nvPr/>
          </p:nvSpPr>
          <p:spPr>
            <a:xfrm>
              <a:off x="8315127" y="3860023"/>
              <a:ext cx="31921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Subquery executed first</a:t>
              </a:r>
            </a:p>
          </p:txBody>
        </p:sp>
      </p:grp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A9694D8-ACB3-45B8-9BD8-159A3806FA70}"/>
              </a:ext>
            </a:extLst>
          </p:cNvPr>
          <p:cNvSpPr/>
          <p:nvPr/>
        </p:nvSpPr>
        <p:spPr>
          <a:xfrm>
            <a:off x="1959919" y="5024061"/>
            <a:ext cx="329184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179"/>
              <a:gd name="adj5" fmla="val -87619"/>
              <a:gd name="adj6" fmla="val 188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Subquery in brackets</a:t>
            </a:r>
          </a:p>
        </p:txBody>
      </p:sp>
    </p:spTree>
    <p:extLst>
      <p:ext uri="{BB962C8B-B14F-4D97-AF65-F5344CB8AC3E}">
        <p14:creationId xmlns:p14="http://schemas.microsoft.com/office/powerpoint/2010/main" val="34489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27752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End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(EU)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select</a:t>
              </a:r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insert</a:t>
              </a:r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update</a:t>
              </a:r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delete</a:t>
              </a:r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calculate</a:t>
              </a:r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4317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exemplify an entity-occurrence diagram</a:t>
            </a:r>
          </a:p>
        </p:txBody>
      </p:sp>
    </p:spTree>
    <p:extLst>
      <p:ext uri="{BB962C8B-B14F-4D97-AF65-F5344CB8AC3E}">
        <p14:creationId xmlns:p14="http://schemas.microsoft.com/office/powerpoint/2010/main" val="28081499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174320"/>
              </p:ext>
            </p:extLst>
          </p:nvPr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2255050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53301" y="2255050"/>
            <a:ext cx="2057936" cy="3497774"/>
            <a:chOff x="9053301" y="2255050"/>
            <a:chExt cx="2057936" cy="34977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84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053301" y="2255050"/>
              <a:ext cx="2057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Headteacher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V="1">
            <a:off x="6521986" y="4265548"/>
            <a:ext cx="3216925" cy="10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21986" y="3429000"/>
            <a:ext cx="3224997" cy="16938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76636" y="3429000"/>
            <a:ext cx="3262275" cy="16938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491153" y="5959392"/>
            <a:ext cx="327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16815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What should be the Primary Key?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46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7312"/>
              </p:ext>
            </p:extLst>
          </p:nvPr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1690688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864905"/>
            <a:ext cx="2286919" cy="4887919"/>
            <a:chOff x="9061373" y="864905"/>
            <a:chExt cx="2041793" cy="48879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1388125"/>
              <a:ext cx="2041793" cy="43646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77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135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184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295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21606" y="864905"/>
              <a:ext cx="1321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>
            <a:off x="6521986" y="3701185"/>
            <a:ext cx="3379939" cy="533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35117" y="1614780"/>
            <a:ext cx="3468199" cy="29538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57634" y="2854263"/>
            <a:ext cx="3405297" cy="1089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056794" y="5952878"/>
            <a:ext cx="410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1:Many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>
            <a:off x="6470027" y="2854263"/>
            <a:ext cx="3431898" cy="20013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>
            <a:off x="6535117" y="4568678"/>
            <a:ext cx="3366808" cy="9011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V="1">
            <a:off x="6535117" y="3594032"/>
            <a:ext cx="3366808" cy="97464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V="1">
            <a:off x="6470027" y="2298225"/>
            <a:ext cx="3485686" cy="5560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213908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388125"/>
            <a:ext cx="2286919" cy="43646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77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93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111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123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135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184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295</a:t>
            </a:r>
          </a:p>
        </p:txBody>
      </p:sp>
    </p:spTree>
    <p:extLst>
      <p:ext uri="{BB962C8B-B14F-4D97-AF65-F5344CB8AC3E}">
        <p14:creationId xmlns:p14="http://schemas.microsoft.com/office/powerpoint/2010/main" val="208490351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18097"/>
              </p:ext>
            </p:extLst>
          </p:nvPr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4924541" y="1690688"/>
            <a:ext cx="2192356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COMPH1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ENGH1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MATH2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463454" y="2255050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Subject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1318122"/>
            <a:ext cx="2286919" cy="4091533"/>
            <a:chOff x="9061373" y="1661291"/>
            <a:chExt cx="2041793" cy="40915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184512"/>
              <a:ext cx="2041793" cy="35683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14078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14079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14080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87526" y="1661291"/>
              <a:ext cx="1189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Student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5749293" y="5963699"/>
            <a:ext cx="498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 err="1">
                <a:solidFill>
                  <a:srgbClr val="7030A0"/>
                </a:solidFill>
              </a:rPr>
              <a:t>Many:Many</a:t>
            </a:r>
            <a:endParaRPr lang="en-GB" sz="3600" b="1" dirty="0">
              <a:solidFill>
                <a:srgbClr val="7030A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4924541" y="2213908"/>
            <a:ext cx="2192356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COMPH1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ENGH1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MATH2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841343"/>
            <a:ext cx="2286919" cy="35683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14078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14079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14080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1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3661</Words>
  <Application>Microsoft Office PowerPoint</Application>
  <PresentationFormat>Widescreen</PresentationFormat>
  <Paragraphs>1175</Paragraphs>
  <Slides>94</Slides>
  <Notes>72</Notes>
  <HiddenSlides>39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1" baseType="lpstr">
      <vt:lpstr>Arial</vt:lpstr>
      <vt:lpstr>Calibri</vt:lpstr>
      <vt:lpstr>Calibri Light</vt:lpstr>
      <vt:lpstr>Consolas</vt:lpstr>
      <vt:lpstr>Courier New</vt:lpstr>
      <vt:lpstr>ReithSans</vt:lpstr>
      <vt:lpstr>Office Theme</vt:lpstr>
      <vt:lpstr>Higher Computing Science</vt:lpstr>
      <vt:lpstr>Plan</vt:lpstr>
      <vt:lpstr>Plan</vt:lpstr>
      <vt:lpstr>Assessment</vt:lpstr>
      <vt:lpstr>Assessment</vt:lpstr>
      <vt:lpstr>What is a database?</vt:lpstr>
      <vt:lpstr>SQL</vt:lpstr>
      <vt:lpstr>Learning Intentions</vt:lpstr>
      <vt:lpstr>Primary Key</vt:lpstr>
      <vt:lpstr>Primary Key</vt:lpstr>
      <vt:lpstr>Composite Key</vt:lpstr>
      <vt:lpstr>Composite Key</vt:lpstr>
      <vt:lpstr>N5 Revision – Foreign Key</vt:lpstr>
      <vt:lpstr>N5 Revision – Foreign Key</vt:lpstr>
      <vt:lpstr>N5 Revision – Many to Many</vt:lpstr>
      <vt:lpstr>N5 Revision – Many to Many</vt:lpstr>
      <vt:lpstr>Foreign Key – Many to Many</vt:lpstr>
      <vt:lpstr>Foreign Key – Many to Many</vt:lpstr>
      <vt:lpstr>Compound Key</vt:lpstr>
      <vt:lpstr>Compound Key</vt:lpstr>
      <vt:lpstr>Learning Intentions</vt:lpstr>
      <vt:lpstr>SELECT – N5 Revision</vt:lpstr>
      <vt:lpstr>Alias – Single word (1)</vt:lpstr>
      <vt:lpstr>Alias – Single word (1)</vt:lpstr>
      <vt:lpstr>Alias – Multiple words (1)</vt:lpstr>
      <vt:lpstr>Alias – Multiple words (1)</vt:lpstr>
      <vt:lpstr>Alias – Single word (2)</vt:lpstr>
      <vt:lpstr>Alias – Single word (2)</vt:lpstr>
      <vt:lpstr>Alias – Multiple words (2)</vt:lpstr>
      <vt:lpstr>Alias – Multiple words (2)</vt:lpstr>
      <vt:lpstr>Learning Intentions</vt:lpstr>
      <vt:lpstr>N5 Revision – SELECT</vt:lpstr>
      <vt:lpstr>Wildcard: %</vt:lpstr>
      <vt:lpstr>Wildcard: %</vt:lpstr>
      <vt:lpstr>Wildcard: _</vt:lpstr>
      <vt:lpstr>Wildcard: _</vt:lpstr>
      <vt:lpstr>Learning Intentions</vt:lpstr>
      <vt:lpstr>N5 Revision – SELECT</vt:lpstr>
      <vt:lpstr>Computed - SELECT</vt:lpstr>
      <vt:lpstr>Computed - SELECT</vt:lpstr>
      <vt:lpstr>Computed - UPDATE</vt:lpstr>
      <vt:lpstr>Computed - UPDATE</vt:lpstr>
      <vt:lpstr>Division</vt:lpstr>
      <vt:lpstr>CAST</vt:lpstr>
      <vt:lpstr>Learning Intentions</vt:lpstr>
      <vt:lpstr>N5 Revision – SELECT</vt:lpstr>
      <vt:lpstr>COUNT</vt:lpstr>
      <vt:lpstr>COUNT</vt:lpstr>
      <vt:lpstr>MAX / MIN</vt:lpstr>
      <vt:lpstr>MAX / MIN</vt:lpstr>
      <vt:lpstr>SUM</vt:lpstr>
      <vt:lpstr>SUM</vt:lpstr>
      <vt:lpstr>AVG</vt:lpstr>
      <vt:lpstr>AVG</vt:lpstr>
      <vt:lpstr>Multiple Aggregate Functions</vt:lpstr>
      <vt:lpstr>Multiple Aggregate Functions</vt:lpstr>
      <vt:lpstr>Round</vt:lpstr>
      <vt:lpstr>Round</vt:lpstr>
      <vt:lpstr>Convert Date to a Number</vt:lpstr>
      <vt:lpstr>Convert Date to a Number</vt:lpstr>
      <vt:lpstr>Convert Number to a Date</vt:lpstr>
      <vt:lpstr>Convert Number to a Date</vt:lpstr>
      <vt:lpstr>Learning Intentions</vt:lpstr>
      <vt:lpstr>N5 Revision – SELECT</vt:lpstr>
      <vt:lpstr>GROUP BY – Single column</vt:lpstr>
      <vt:lpstr>GROUP BY – Single column</vt:lpstr>
      <vt:lpstr>GROUP BY – Multiple columns</vt:lpstr>
      <vt:lpstr>GROUP BY – Multiple columns</vt:lpstr>
      <vt:lpstr>SQL Order of Operations</vt:lpstr>
      <vt:lpstr>SQL Order of Operations</vt:lpstr>
      <vt:lpstr>GROUP BY – Example</vt:lpstr>
      <vt:lpstr>GROUP BY – Example</vt:lpstr>
      <vt:lpstr>Learning Intentions</vt:lpstr>
      <vt:lpstr>SELECT – Oldest Pupils</vt:lpstr>
      <vt:lpstr>Steps</vt:lpstr>
      <vt:lpstr>Step 1 – Create a View</vt:lpstr>
      <vt:lpstr>Step 1 – Create a View</vt:lpstr>
      <vt:lpstr>Step 2 – Use the View Result</vt:lpstr>
      <vt:lpstr>Step 2 – Use the View Result</vt:lpstr>
      <vt:lpstr>SELECT – SQL (Subquery)</vt:lpstr>
      <vt:lpstr>SELECT – SQL (Subquery)</vt:lpstr>
      <vt:lpstr>Requirements</vt:lpstr>
      <vt:lpstr>Requirements</vt:lpstr>
      <vt:lpstr>End User Requirements</vt:lpstr>
      <vt:lpstr>End User (EU) Requirements</vt:lpstr>
      <vt:lpstr>Functional Requirements</vt:lpstr>
      <vt:lpstr>Functional Requirements</vt:lpstr>
      <vt:lpstr>Learning Intentions</vt:lpstr>
      <vt:lpstr>Entity-Occurrence Diagram (1)</vt:lpstr>
      <vt:lpstr>Entity-Occurrence Diagram (1)</vt:lpstr>
      <vt:lpstr>Entity-Occurrence Diagram (2)</vt:lpstr>
      <vt:lpstr>Entity-Occurrence Diagram (2)</vt:lpstr>
      <vt:lpstr>Entity-Occurrence Diagram (3)</vt:lpstr>
      <vt:lpstr>Entity-Occurrence Diagram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269</cp:revision>
  <cp:lastPrinted>2021-06-18T08:15:49Z</cp:lastPrinted>
  <dcterms:created xsi:type="dcterms:W3CDTF">2020-11-23T14:36:09Z</dcterms:created>
  <dcterms:modified xsi:type="dcterms:W3CDTF">2024-11-20T11:01:40Z</dcterms:modified>
</cp:coreProperties>
</file>