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slides/slide231.xml" ContentType="application/vnd.openxmlformats-officedocument.presentationml.slide+xml"/>
  <Override PartName="/ppt/slides/slide232.xml" ContentType="application/vnd.openxmlformats-officedocument.presentationml.slide+xml"/>
  <Override PartName="/ppt/slides/slide233.xml" ContentType="application/vnd.openxmlformats-officedocument.presentationml.slide+xml"/>
  <Override PartName="/ppt/slides/slide234.xml" ContentType="application/vnd.openxmlformats-officedocument.presentationml.slide+xml"/>
  <Override PartName="/ppt/slides/slide235.xml" ContentType="application/vnd.openxmlformats-officedocument.presentationml.slide+xml"/>
  <Override PartName="/ppt/slides/slide236.xml" ContentType="application/vnd.openxmlformats-officedocument.presentationml.slide+xml"/>
  <Override PartName="/ppt/slides/slide237.xml" ContentType="application/vnd.openxmlformats-officedocument.presentationml.slide+xml"/>
  <Override PartName="/ppt/slides/slide238.xml" ContentType="application/vnd.openxmlformats-officedocument.presentationml.slide+xml"/>
  <Override PartName="/ppt/slides/slide239.xml" ContentType="application/vnd.openxmlformats-officedocument.presentationml.slide+xml"/>
  <Override PartName="/ppt/slides/slide240.xml" ContentType="application/vnd.openxmlformats-officedocument.presentationml.slide+xml"/>
  <Override PartName="/ppt/slides/slide241.xml" ContentType="application/vnd.openxmlformats-officedocument.presentationml.slide+xml"/>
  <Override PartName="/ppt/slides/slide242.xml" ContentType="application/vnd.openxmlformats-officedocument.presentationml.slide+xml"/>
  <Override PartName="/ppt/slides/slide243.xml" ContentType="application/vnd.openxmlformats-officedocument.presentationml.slide+xml"/>
  <Override PartName="/ppt/slides/slide244.xml" ContentType="application/vnd.openxmlformats-officedocument.presentationml.slide+xml"/>
  <Override PartName="/ppt/slides/slide245.xml" ContentType="application/vnd.openxmlformats-officedocument.presentationml.slide+xml"/>
  <Override PartName="/ppt/slides/slide246.xml" ContentType="application/vnd.openxmlformats-officedocument.presentationml.slide+xml"/>
  <Override PartName="/ppt/slides/slide247.xml" ContentType="application/vnd.openxmlformats-officedocument.presentationml.slide+xml"/>
  <Override PartName="/ppt/slides/slide248.xml" ContentType="application/vnd.openxmlformats-officedocument.presentationml.slide+xml"/>
  <Override PartName="/ppt/slides/slide249.xml" ContentType="application/vnd.openxmlformats-officedocument.presentationml.slide+xml"/>
  <Override PartName="/ppt/slides/slide250.xml" ContentType="application/vnd.openxmlformats-officedocument.presentationml.slide+xml"/>
  <Override PartName="/ppt/slides/slide251.xml" ContentType="application/vnd.openxmlformats-officedocument.presentationml.slide+xml"/>
  <Override PartName="/ppt/slides/slide252.xml" ContentType="application/vnd.openxmlformats-officedocument.presentationml.slide+xml"/>
  <Override PartName="/ppt/slides/slide253.xml" ContentType="application/vnd.openxmlformats-officedocument.presentationml.slide+xml"/>
  <Override PartName="/ppt/slides/slide254.xml" ContentType="application/vnd.openxmlformats-officedocument.presentationml.slide+xml"/>
  <Override PartName="/ppt/slides/slide255.xml" ContentType="application/vnd.openxmlformats-officedocument.presentationml.slide+xml"/>
  <Override PartName="/ppt/slides/slide256.xml" ContentType="application/vnd.openxmlformats-officedocument.presentationml.slide+xml"/>
  <Override PartName="/ppt/slides/slide257.xml" ContentType="application/vnd.openxmlformats-officedocument.presentationml.slide+xml"/>
  <Override PartName="/ppt/slides/slide258.xml" ContentType="application/vnd.openxmlformats-officedocument.presentationml.slide+xml"/>
  <Override PartName="/ppt/slides/slide259.xml" ContentType="application/vnd.openxmlformats-officedocument.presentationml.slide+xml"/>
  <Override PartName="/ppt/slides/slide260.xml" ContentType="application/vnd.openxmlformats-officedocument.presentationml.slide+xml"/>
  <Override PartName="/ppt/slides/slide261.xml" ContentType="application/vnd.openxmlformats-officedocument.presentationml.slide+xml"/>
  <Override PartName="/ppt/slides/slide262.xml" ContentType="application/vnd.openxmlformats-officedocument.presentationml.slide+xml"/>
  <Override PartName="/ppt/slides/slide263.xml" ContentType="application/vnd.openxmlformats-officedocument.presentationml.slide+xml"/>
  <Override PartName="/ppt/slides/slide264.xml" ContentType="application/vnd.openxmlformats-officedocument.presentationml.slide+xml"/>
  <Override PartName="/ppt/slides/slide265.xml" ContentType="application/vnd.openxmlformats-officedocument.presentationml.slide+xml"/>
  <Override PartName="/ppt/slides/slide266.xml" ContentType="application/vnd.openxmlformats-officedocument.presentationml.slide+xml"/>
  <Override PartName="/ppt/slides/slide267.xml" ContentType="application/vnd.openxmlformats-officedocument.presentationml.slide+xml"/>
  <Override PartName="/ppt/slides/slide268.xml" ContentType="application/vnd.openxmlformats-officedocument.presentationml.slide+xml"/>
  <Override PartName="/ppt/slides/slide269.xml" ContentType="application/vnd.openxmlformats-officedocument.presentationml.slide+xml"/>
  <Override PartName="/ppt/slides/slide270.xml" ContentType="application/vnd.openxmlformats-officedocument.presentationml.slide+xml"/>
  <Override PartName="/ppt/slides/slide271.xml" ContentType="application/vnd.openxmlformats-officedocument.presentationml.slide+xml"/>
  <Override PartName="/ppt/slides/slide272.xml" ContentType="application/vnd.openxmlformats-officedocument.presentationml.slide+xml"/>
  <Override PartName="/ppt/slides/slide273.xml" ContentType="application/vnd.openxmlformats-officedocument.presentationml.slide+xml"/>
  <Override PartName="/ppt/slides/slide274.xml" ContentType="application/vnd.openxmlformats-officedocument.presentationml.slide+xml"/>
  <Override PartName="/ppt/slides/slide275.xml" ContentType="application/vnd.openxmlformats-officedocument.presentationml.slide+xml"/>
  <Override PartName="/ppt/slides/slide276.xml" ContentType="application/vnd.openxmlformats-officedocument.presentationml.slide+xml"/>
  <Override PartName="/ppt/slides/slide277.xml" ContentType="application/vnd.openxmlformats-officedocument.presentationml.slide+xml"/>
  <Override PartName="/ppt/slides/slide278.xml" ContentType="application/vnd.openxmlformats-officedocument.presentationml.slide+xml"/>
  <Override PartName="/ppt/slides/slide279.xml" ContentType="application/vnd.openxmlformats-officedocument.presentationml.slide+xml"/>
  <Override PartName="/ppt/slides/slide280.xml" ContentType="application/vnd.openxmlformats-officedocument.presentationml.slide+xml"/>
  <Override PartName="/ppt/slides/slide281.xml" ContentType="application/vnd.openxmlformats-officedocument.presentationml.slide+xml"/>
  <Override PartName="/ppt/slides/slide282.xml" ContentType="application/vnd.openxmlformats-officedocument.presentationml.slide+xml"/>
  <Override PartName="/ppt/slides/slide283.xml" ContentType="application/vnd.openxmlformats-officedocument.presentationml.slide+xml"/>
  <Override PartName="/ppt/slides/slide284.xml" ContentType="application/vnd.openxmlformats-officedocument.presentationml.slide+xml"/>
  <Override PartName="/ppt/slides/slide285.xml" ContentType="application/vnd.openxmlformats-officedocument.presentationml.slide+xml"/>
  <Override PartName="/ppt/slides/slide286.xml" ContentType="application/vnd.openxmlformats-officedocument.presentationml.slide+xml"/>
  <Override PartName="/ppt/slides/slide287.xml" ContentType="application/vnd.openxmlformats-officedocument.presentationml.slide+xml"/>
  <Override PartName="/ppt/slides/slide288.xml" ContentType="application/vnd.openxmlformats-officedocument.presentationml.slide+xml"/>
  <Override PartName="/ppt/slides/slide289.xml" ContentType="application/vnd.openxmlformats-officedocument.presentationml.slide+xml"/>
  <Override PartName="/ppt/slides/slide290.xml" ContentType="application/vnd.openxmlformats-officedocument.presentationml.slide+xml"/>
  <Override PartName="/ppt/slides/slide291.xml" ContentType="application/vnd.openxmlformats-officedocument.presentationml.slide+xml"/>
  <Override PartName="/ppt/slides/slide292.xml" ContentType="application/vnd.openxmlformats-officedocument.presentationml.slide+xml"/>
  <Override PartName="/ppt/slides/slide293.xml" ContentType="application/vnd.openxmlformats-officedocument.presentationml.slide+xml"/>
  <Override PartName="/ppt/slides/slide294.xml" ContentType="application/vnd.openxmlformats-officedocument.presentationml.slide+xml"/>
  <Override PartName="/ppt/slides/slide295.xml" ContentType="application/vnd.openxmlformats-officedocument.presentationml.slide+xml"/>
  <Override PartName="/ppt/slides/slide296.xml" ContentType="application/vnd.openxmlformats-officedocument.presentationml.slide+xml"/>
  <Override PartName="/ppt/slides/slide297.xml" ContentType="application/vnd.openxmlformats-officedocument.presentationml.slide+xml"/>
  <Override PartName="/ppt/slides/slide298.xml" ContentType="application/vnd.openxmlformats-officedocument.presentationml.slide+xml"/>
  <Override PartName="/ppt/slides/slide299.xml" ContentType="application/vnd.openxmlformats-officedocument.presentationml.slide+xml"/>
  <Override PartName="/ppt/slides/slide300.xml" ContentType="application/vnd.openxmlformats-officedocument.presentationml.slide+xml"/>
  <Override PartName="/ppt/slides/slide301.xml" ContentType="application/vnd.openxmlformats-officedocument.presentationml.slide+xml"/>
  <Override PartName="/ppt/slides/slide302.xml" ContentType="application/vnd.openxmlformats-officedocument.presentationml.slide+xml"/>
  <Override PartName="/ppt/slides/slide303.xml" ContentType="application/vnd.openxmlformats-officedocument.presentationml.slide+xml"/>
  <Override PartName="/ppt/slides/slide304.xml" ContentType="application/vnd.openxmlformats-officedocument.presentationml.slide+xml"/>
  <Override PartName="/ppt/slides/slide305.xml" ContentType="application/vnd.openxmlformats-officedocument.presentationml.slide+xml"/>
  <Override PartName="/ppt/slides/slide306.xml" ContentType="application/vnd.openxmlformats-officedocument.presentationml.slide+xml"/>
  <Override PartName="/ppt/slides/slide307.xml" ContentType="application/vnd.openxmlformats-officedocument.presentationml.slide+xml"/>
  <Override PartName="/ppt/slides/slide308.xml" ContentType="application/vnd.openxmlformats-officedocument.presentationml.slide+xml"/>
  <Override PartName="/ppt/slides/slide309.xml" ContentType="application/vnd.openxmlformats-officedocument.presentationml.slide+xml"/>
  <Override PartName="/ppt/slides/slide310.xml" ContentType="application/vnd.openxmlformats-officedocument.presentationml.slide+xml"/>
  <Override PartName="/ppt/slides/slide311.xml" ContentType="application/vnd.openxmlformats-officedocument.presentationml.slide+xml"/>
  <Override PartName="/ppt/slides/slide312.xml" ContentType="application/vnd.openxmlformats-officedocument.presentationml.slide+xml"/>
  <Override PartName="/ppt/slides/slide313.xml" ContentType="application/vnd.openxmlformats-officedocument.presentationml.slide+xml"/>
  <Override PartName="/ppt/slides/slide314.xml" ContentType="application/vnd.openxmlformats-officedocument.presentationml.slide+xml"/>
  <Override PartName="/ppt/slides/slide315.xml" ContentType="application/vnd.openxmlformats-officedocument.presentationml.slide+xml"/>
  <Override PartName="/ppt/slides/slide316.xml" ContentType="application/vnd.openxmlformats-officedocument.presentationml.slide+xml"/>
  <Override PartName="/ppt/slides/slide317.xml" ContentType="application/vnd.openxmlformats-officedocument.presentationml.slide+xml"/>
  <Override PartName="/ppt/slides/slide318.xml" ContentType="application/vnd.openxmlformats-officedocument.presentationml.slide+xml"/>
  <Override PartName="/ppt/slides/slide319.xml" ContentType="application/vnd.openxmlformats-officedocument.presentationml.slide+xml"/>
  <Override PartName="/ppt/slides/slide320.xml" ContentType="application/vnd.openxmlformats-officedocument.presentationml.slide+xml"/>
  <Override PartName="/ppt/slides/slide321.xml" ContentType="application/vnd.openxmlformats-officedocument.presentationml.slide+xml"/>
  <Override PartName="/ppt/slides/slide322.xml" ContentType="application/vnd.openxmlformats-officedocument.presentationml.slide+xml"/>
  <Override PartName="/ppt/slides/slide323.xml" ContentType="application/vnd.openxmlformats-officedocument.presentationml.slide+xml"/>
  <Override PartName="/ppt/slides/slide324.xml" ContentType="application/vnd.openxmlformats-officedocument.presentationml.slide+xml"/>
  <Override PartName="/ppt/slides/slide325.xml" ContentType="application/vnd.openxmlformats-officedocument.presentationml.slide+xml"/>
  <Override PartName="/ppt/slides/slide326.xml" ContentType="application/vnd.openxmlformats-officedocument.presentationml.slide+xml"/>
  <Override PartName="/ppt/slides/slide327.xml" ContentType="application/vnd.openxmlformats-officedocument.presentationml.slide+xml"/>
  <Override PartName="/ppt/slides/slide328.xml" ContentType="application/vnd.openxmlformats-officedocument.presentationml.slide+xml"/>
  <Override PartName="/ppt/slides/slide329.xml" ContentType="application/vnd.openxmlformats-officedocument.presentationml.slide+xml"/>
  <Override PartName="/ppt/slides/slide330.xml" ContentType="application/vnd.openxmlformats-officedocument.presentationml.slide+xml"/>
  <Override PartName="/ppt/slides/slide331.xml" ContentType="application/vnd.openxmlformats-officedocument.presentationml.slide+xml"/>
  <Override PartName="/ppt/slides/slide332.xml" ContentType="application/vnd.openxmlformats-officedocument.presentationml.slide+xml"/>
  <Override PartName="/ppt/slides/slide333.xml" ContentType="application/vnd.openxmlformats-officedocument.presentationml.slide+xml"/>
  <Override PartName="/ppt/slides/slide334.xml" ContentType="application/vnd.openxmlformats-officedocument.presentationml.slide+xml"/>
  <Override PartName="/ppt/slides/slide335.xml" ContentType="application/vnd.openxmlformats-officedocument.presentationml.slide+xml"/>
  <Override PartName="/ppt/slides/slide336.xml" ContentType="application/vnd.openxmlformats-officedocument.presentationml.slide+xml"/>
  <Override PartName="/ppt/slides/slide337.xml" ContentType="application/vnd.openxmlformats-officedocument.presentationml.slide+xml"/>
  <Override PartName="/ppt/slides/slide338.xml" ContentType="application/vnd.openxmlformats-officedocument.presentationml.slide+xml"/>
  <Override PartName="/ppt/slides/slide339.xml" ContentType="application/vnd.openxmlformats-officedocument.presentationml.slide+xml"/>
  <Override PartName="/ppt/slides/slide340.xml" ContentType="application/vnd.openxmlformats-officedocument.presentationml.slide+xml"/>
  <Override PartName="/ppt/slides/slide341.xml" ContentType="application/vnd.openxmlformats-officedocument.presentationml.slide+xml"/>
  <Override PartName="/ppt/slides/slide342.xml" ContentType="application/vnd.openxmlformats-officedocument.presentationml.slide+xml"/>
  <Override PartName="/ppt/slides/slide343.xml" ContentType="application/vnd.openxmlformats-officedocument.presentationml.slide+xml"/>
  <Override PartName="/ppt/slides/slide344.xml" ContentType="application/vnd.openxmlformats-officedocument.presentationml.slide+xml"/>
  <Override PartName="/ppt/slides/slide345.xml" ContentType="application/vnd.openxmlformats-officedocument.presentationml.slide+xml"/>
  <Override PartName="/ppt/slides/slide346.xml" ContentType="application/vnd.openxmlformats-officedocument.presentationml.slide+xml"/>
  <Override PartName="/ppt/slides/slide347.xml" ContentType="application/vnd.openxmlformats-officedocument.presentationml.slide+xml"/>
  <Override PartName="/ppt/slides/slide348.xml" ContentType="application/vnd.openxmlformats-officedocument.presentationml.slide+xml"/>
  <Override PartName="/ppt/slides/slide349.xml" ContentType="application/vnd.openxmlformats-officedocument.presentationml.slide+xml"/>
  <Override PartName="/ppt/slides/slide350.xml" ContentType="application/vnd.openxmlformats-officedocument.presentationml.slide+xml"/>
  <Override PartName="/ppt/slides/slide35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92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ppt/notesSlides/notesSlide216.xml" ContentType="application/vnd.openxmlformats-officedocument.presentationml.notesSlide+xml"/>
  <Override PartName="/ppt/notesSlides/notesSlide217.xml" ContentType="application/vnd.openxmlformats-officedocument.presentationml.notesSlide+xml"/>
  <Override PartName="/ppt/notesSlides/notesSlide218.xml" ContentType="application/vnd.openxmlformats-officedocument.presentationml.notesSlide+xml"/>
  <Override PartName="/ppt/notesSlides/notesSlide219.xml" ContentType="application/vnd.openxmlformats-officedocument.presentationml.notesSlide+xml"/>
  <Override PartName="/ppt/notesSlides/notesSlide220.xml" ContentType="application/vnd.openxmlformats-officedocument.presentationml.notesSlide+xml"/>
  <Override PartName="/ppt/notesSlides/notesSlide221.xml" ContentType="application/vnd.openxmlformats-officedocument.presentationml.notesSlide+xml"/>
  <Override PartName="/ppt/notesSlides/notesSlide222.xml" ContentType="application/vnd.openxmlformats-officedocument.presentationml.notesSlide+xml"/>
  <Override PartName="/ppt/notesSlides/notesSlide223.xml" ContentType="application/vnd.openxmlformats-officedocument.presentationml.notesSlide+xml"/>
  <Override PartName="/ppt/notesSlides/notesSlide224.xml" ContentType="application/vnd.openxmlformats-officedocument.presentationml.notesSlide+xml"/>
  <Override PartName="/ppt/notesSlides/notesSlide225.xml" ContentType="application/vnd.openxmlformats-officedocument.presentationml.notesSlide+xml"/>
  <Override PartName="/ppt/notesSlides/notesSlide226.xml" ContentType="application/vnd.openxmlformats-officedocument.presentationml.notesSlide+xml"/>
  <Override PartName="/ppt/notesSlides/notesSlide227.xml" ContentType="application/vnd.openxmlformats-officedocument.presentationml.notesSlide+xml"/>
  <Override PartName="/ppt/notesSlides/notesSlide228.xml" ContentType="application/vnd.openxmlformats-officedocument.presentationml.notesSlide+xml"/>
  <Override PartName="/ppt/notesSlides/notesSlide229.xml" ContentType="application/vnd.openxmlformats-officedocument.presentationml.notesSlide+xml"/>
  <Override PartName="/ppt/notesSlides/notesSlide230.xml" ContentType="application/vnd.openxmlformats-officedocument.presentationml.notesSlide+xml"/>
  <Override PartName="/ppt/notesSlides/notesSlide231.xml" ContentType="application/vnd.openxmlformats-officedocument.presentationml.notesSlide+xml"/>
  <Override PartName="/ppt/notesSlides/notesSlide232.xml" ContentType="application/vnd.openxmlformats-officedocument.presentationml.notesSlide+xml"/>
  <Override PartName="/ppt/notesSlides/notesSlide233.xml" ContentType="application/vnd.openxmlformats-officedocument.presentationml.notesSlide+xml"/>
  <Override PartName="/ppt/notesSlides/notesSlide234.xml" ContentType="application/vnd.openxmlformats-officedocument.presentationml.notesSlide+xml"/>
  <Override PartName="/ppt/notesSlides/notesSlide235.xml" ContentType="application/vnd.openxmlformats-officedocument.presentationml.notesSlide+xml"/>
  <Override PartName="/ppt/notesSlides/notesSlide236.xml" ContentType="application/vnd.openxmlformats-officedocument.presentationml.notesSlide+xml"/>
  <Override PartName="/ppt/notesSlides/notesSlide237.xml" ContentType="application/vnd.openxmlformats-officedocument.presentationml.notesSlide+xml"/>
  <Override PartName="/ppt/notesSlides/notesSlide238.xml" ContentType="application/vnd.openxmlformats-officedocument.presentationml.notesSlide+xml"/>
  <Override PartName="/ppt/notesSlides/notesSlide239.xml" ContentType="application/vnd.openxmlformats-officedocument.presentationml.notesSlide+xml"/>
  <Override PartName="/ppt/notesSlides/notesSlide240.xml" ContentType="application/vnd.openxmlformats-officedocument.presentationml.notesSlide+xml"/>
  <Override PartName="/ppt/notesSlides/notesSlide241.xml" ContentType="application/vnd.openxmlformats-officedocument.presentationml.notesSlide+xml"/>
  <Override PartName="/ppt/notesSlides/notesSlide242.xml" ContentType="application/vnd.openxmlformats-officedocument.presentationml.notesSlide+xml"/>
  <Override PartName="/ppt/notesSlides/notesSlide243.xml" ContentType="application/vnd.openxmlformats-officedocument.presentationml.notesSlide+xml"/>
  <Override PartName="/ppt/notesSlides/notesSlide244.xml" ContentType="application/vnd.openxmlformats-officedocument.presentationml.notesSlide+xml"/>
  <Override PartName="/ppt/notesSlides/notesSlide245.xml" ContentType="application/vnd.openxmlformats-officedocument.presentationml.notesSlide+xml"/>
  <Override PartName="/ppt/notesSlides/notesSlide246.xml" ContentType="application/vnd.openxmlformats-officedocument.presentationml.notesSlide+xml"/>
  <Override PartName="/ppt/notesSlides/notesSlide247.xml" ContentType="application/vnd.openxmlformats-officedocument.presentationml.notesSlide+xml"/>
  <Override PartName="/ppt/notesSlides/notesSlide248.xml" ContentType="application/vnd.openxmlformats-officedocument.presentationml.notesSlide+xml"/>
  <Override PartName="/ppt/notesSlides/notesSlide249.xml" ContentType="application/vnd.openxmlformats-officedocument.presentationml.notesSlide+xml"/>
  <Override PartName="/ppt/notesSlides/notesSlide250.xml" ContentType="application/vnd.openxmlformats-officedocument.presentationml.notesSlide+xml"/>
  <Override PartName="/ppt/notesSlides/notesSlide251.xml" ContentType="application/vnd.openxmlformats-officedocument.presentationml.notesSlide+xml"/>
  <Override PartName="/ppt/notesSlides/notesSlide252.xml" ContentType="application/vnd.openxmlformats-officedocument.presentationml.notesSlide+xml"/>
  <Override PartName="/ppt/notesSlides/notesSlide253.xml" ContentType="application/vnd.openxmlformats-officedocument.presentationml.notesSlide+xml"/>
  <Override PartName="/ppt/notesSlides/notesSlide254.xml" ContentType="application/vnd.openxmlformats-officedocument.presentationml.notesSlide+xml"/>
  <Override PartName="/ppt/notesSlides/notesSlide255.xml" ContentType="application/vnd.openxmlformats-officedocument.presentationml.notesSlide+xml"/>
  <Override PartName="/ppt/notesSlides/notesSlide256.xml" ContentType="application/vnd.openxmlformats-officedocument.presentationml.notesSlide+xml"/>
  <Override PartName="/ppt/notesSlides/notesSlide257.xml" ContentType="application/vnd.openxmlformats-officedocument.presentationml.notesSlide+xml"/>
  <Override PartName="/ppt/notesSlides/notesSlide258.xml" ContentType="application/vnd.openxmlformats-officedocument.presentationml.notesSlide+xml"/>
  <Override PartName="/ppt/notesSlides/notesSlide259.xml" ContentType="application/vnd.openxmlformats-officedocument.presentationml.notesSlide+xml"/>
  <Override PartName="/ppt/notesSlides/notesSlide260.xml" ContentType="application/vnd.openxmlformats-officedocument.presentationml.notesSlide+xml"/>
  <Override PartName="/ppt/notesSlides/notesSlide261.xml" ContentType="application/vnd.openxmlformats-officedocument.presentationml.notesSlide+xml"/>
  <Override PartName="/ppt/notesSlides/notesSlide262.xml" ContentType="application/vnd.openxmlformats-officedocument.presentationml.notesSlide+xml"/>
  <Override PartName="/ppt/notesSlides/notesSlide263.xml" ContentType="application/vnd.openxmlformats-officedocument.presentationml.notesSlide+xml"/>
  <Override PartName="/ppt/notesSlides/notesSlide264.xml" ContentType="application/vnd.openxmlformats-officedocument.presentationml.notesSlide+xml"/>
  <Override PartName="/ppt/notesSlides/notesSlide26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353"/>
  </p:notesMasterIdLst>
  <p:sldIdLst>
    <p:sldId id="262" r:id="rId2"/>
    <p:sldId id="424" r:id="rId3"/>
    <p:sldId id="505" r:id="rId4"/>
    <p:sldId id="829" r:id="rId5"/>
    <p:sldId id="830" r:id="rId6"/>
    <p:sldId id="488" r:id="rId7"/>
    <p:sldId id="596" r:id="rId8"/>
    <p:sldId id="614" r:id="rId9"/>
    <p:sldId id="658" r:id="rId10"/>
    <p:sldId id="260" r:id="rId11"/>
    <p:sldId id="659" r:id="rId12"/>
    <p:sldId id="660" r:id="rId13"/>
    <p:sldId id="661" r:id="rId14"/>
    <p:sldId id="825" r:id="rId15"/>
    <p:sldId id="383" r:id="rId16"/>
    <p:sldId id="282" r:id="rId17"/>
    <p:sldId id="738" r:id="rId18"/>
    <p:sldId id="283" r:id="rId19"/>
    <p:sldId id="739" r:id="rId20"/>
    <p:sldId id="284" r:id="rId21"/>
    <p:sldId id="740" r:id="rId22"/>
    <p:sldId id="285" r:id="rId23"/>
    <p:sldId id="741" r:id="rId24"/>
    <p:sldId id="286" r:id="rId25"/>
    <p:sldId id="742" r:id="rId26"/>
    <p:sldId id="287" r:id="rId27"/>
    <p:sldId id="323" r:id="rId28"/>
    <p:sldId id="264" r:id="rId29"/>
    <p:sldId id="320" r:id="rId30"/>
    <p:sldId id="382" r:id="rId31"/>
    <p:sldId id="384" r:id="rId32"/>
    <p:sldId id="385" r:id="rId33"/>
    <p:sldId id="280" r:id="rId34"/>
    <p:sldId id="281" r:id="rId35"/>
    <p:sldId id="605" r:id="rId36"/>
    <p:sldId id="616" r:id="rId37"/>
    <p:sldId id="615" r:id="rId38"/>
    <p:sldId id="617" r:id="rId39"/>
    <p:sldId id="370" r:id="rId40"/>
    <p:sldId id="754" r:id="rId41"/>
    <p:sldId id="638" r:id="rId42"/>
    <p:sldId id="755" r:id="rId43"/>
    <p:sldId id="663" r:id="rId44"/>
    <p:sldId id="265" r:id="rId45"/>
    <p:sldId id="626" r:id="rId46"/>
    <p:sldId id="266" r:id="rId47"/>
    <p:sldId id="625" r:id="rId48"/>
    <p:sldId id="542" r:id="rId49"/>
    <p:sldId id="296" r:id="rId50"/>
    <p:sldId id="544" r:id="rId51"/>
    <p:sldId id="664" r:id="rId52"/>
    <p:sldId id="665" r:id="rId53"/>
    <p:sldId id="667" r:id="rId54"/>
    <p:sldId id="823" r:id="rId55"/>
    <p:sldId id="826" r:id="rId56"/>
    <p:sldId id="827" r:id="rId57"/>
    <p:sldId id="535" r:id="rId58"/>
    <p:sldId id="840" r:id="rId59"/>
    <p:sldId id="839" r:id="rId60"/>
    <p:sldId id="470" r:id="rId61"/>
    <p:sldId id="824" r:id="rId62"/>
    <p:sldId id="828" r:id="rId63"/>
    <p:sldId id="772" r:id="rId64"/>
    <p:sldId id="781" r:id="rId65"/>
    <p:sldId id="782" r:id="rId66"/>
    <p:sldId id="784" r:id="rId67"/>
    <p:sldId id="785" r:id="rId68"/>
    <p:sldId id="815" r:id="rId69"/>
    <p:sldId id="816" r:id="rId70"/>
    <p:sldId id="267" r:id="rId71"/>
    <p:sldId id="288" r:id="rId72"/>
    <p:sldId id="289" r:id="rId73"/>
    <p:sldId id="290" r:id="rId74"/>
    <p:sldId id="619" r:id="rId75"/>
    <p:sldId id="291" r:id="rId76"/>
    <p:sldId id="322" r:id="rId77"/>
    <p:sldId id="844" r:id="rId78"/>
    <p:sldId id="512" r:id="rId79"/>
    <p:sldId id="516" r:id="rId80"/>
    <p:sldId id="514" r:id="rId81"/>
    <p:sldId id="515" r:id="rId82"/>
    <p:sldId id="620" r:id="rId83"/>
    <p:sldId id="621" r:id="rId84"/>
    <p:sldId id="268" r:id="rId85"/>
    <p:sldId id="529" r:id="rId86"/>
    <p:sldId id="531" r:id="rId87"/>
    <p:sldId id="259" r:id="rId88"/>
    <p:sldId id="300" r:id="rId89"/>
    <p:sldId id="608" r:id="rId90"/>
    <p:sldId id="609" r:id="rId91"/>
    <p:sldId id="843" r:id="rId92"/>
    <p:sldId id="517" r:id="rId93"/>
    <p:sldId id="518" r:id="rId94"/>
    <p:sldId id="519" r:id="rId95"/>
    <p:sldId id="524" r:id="rId96"/>
    <p:sldId id="520" r:id="rId97"/>
    <p:sldId id="521" r:id="rId98"/>
    <p:sldId id="522" r:id="rId99"/>
    <p:sldId id="523" r:id="rId100"/>
    <p:sldId id="532" r:id="rId101"/>
    <p:sldId id="533" r:id="rId102"/>
    <p:sldId id="534" r:id="rId103"/>
    <p:sldId id="545" r:id="rId104"/>
    <p:sldId id="371" r:id="rId105"/>
    <p:sldId id="607" r:id="rId106"/>
    <p:sldId id="410" r:id="rId107"/>
    <p:sldId id="764" r:id="rId108"/>
    <p:sldId id="411" r:id="rId109"/>
    <p:sldId id="413" r:id="rId110"/>
    <p:sldId id="412" r:id="rId111"/>
    <p:sldId id="606" r:id="rId112"/>
    <p:sldId id="845" r:id="rId113"/>
    <p:sldId id="846" r:id="rId114"/>
    <p:sldId id="269" r:id="rId115"/>
    <p:sldId id="737" r:id="rId116"/>
    <p:sldId id="855" r:id="rId117"/>
    <p:sldId id="856" r:id="rId118"/>
    <p:sldId id="858" r:id="rId119"/>
    <p:sldId id="857" r:id="rId120"/>
    <p:sldId id="859" r:id="rId121"/>
    <p:sldId id="758" r:id="rId122"/>
    <p:sldId id="759" r:id="rId123"/>
    <p:sldId id="760" r:id="rId124"/>
    <p:sldId id="276" r:id="rId125"/>
    <p:sldId id="381" r:id="rId126"/>
    <p:sldId id="766" r:id="rId127"/>
    <p:sldId id="402" r:id="rId128"/>
    <p:sldId id="571" r:id="rId129"/>
    <p:sldId id="572" r:id="rId130"/>
    <p:sldId id="564" r:id="rId131"/>
    <p:sldId id="566" r:id="rId132"/>
    <p:sldId id="404" r:id="rId133"/>
    <p:sldId id="405" r:id="rId134"/>
    <p:sldId id="765" r:id="rId135"/>
    <p:sldId id="271" r:id="rId136"/>
    <p:sldId id="311" r:id="rId137"/>
    <p:sldId id="312" r:id="rId138"/>
    <p:sldId id="313" r:id="rId139"/>
    <p:sldId id="427" r:id="rId140"/>
    <p:sldId id="316" r:id="rId141"/>
    <p:sldId id="642" r:id="rId142"/>
    <p:sldId id="318" r:id="rId143"/>
    <p:sldId id="442" r:id="rId144"/>
    <p:sldId id="451" r:id="rId145"/>
    <p:sldId id="452" r:id="rId146"/>
    <p:sldId id="443" r:id="rId147"/>
    <p:sldId id="453" r:id="rId148"/>
    <p:sldId id="669" r:id="rId149"/>
    <p:sldId id="762" r:id="rId150"/>
    <p:sldId id="685" r:id="rId151"/>
    <p:sldId id="686" r:id="rId152"/>
    <p:sldId id="687" r:id="rId153"/>
    <p:sldId id="688" r:id="rId154"/>
    <p:sldId id="786" r:id="rId155"/>
    <p:sldId id="773" r:id="rId156"/>
    <p:sldId id="774" r:id="rId157"/>
    <p:sldId id="775" r:id="rId158"/>
    <p:sldId id="776" r:id="rId159"/>
    <p:sldId id="391" r:id="rId160"/>
    <p:sldId id="567" r:id="rId161"/>
    <p:sldId id="676" r:id="rId162"/>
    <p:sldId id="393" r:id="rId163"/>
    <p:sldId id="394" r:id="rId164"/>
    <p:sldId id="272" r:id="rId165"/>
    <p:sldId id="343" r:id="rId166"/>
    <p:sldId id="352" r:id="rId167"/>
    <p:sldId id="349" r:id="rId168"/>
    <p:sldId id="671" r:id="rId169"/>
    <p:sldId id="340" r:id="rId170"/>
    <p:sldId id="351" r:id="rId171"/>
    <p:sldId id="348" r:id="rId172"/>
    <p:sldId id="670" r:id="rId173"/>
    <p:sldId id="346" r:id="rId174"/>
    <p:sldId id="353" r:id="rId175"/>
    <p:sldId id="350" r:id="rId176"/>
    <p:sldId id="672" r:id="rId177"/>
    <p:sldId id="673" r:id="rId178"/>
    <p:sldId id="674" r:id="rId179"/>
    <p:sldId id="675" r:id="rId180"/>
    <p:sldId id="319" r:id="rId181"/>
    <p:sldId id="589" r:id="rId182"/>
    <p:sldId id="677" r:id="rId183"/>
    <p:sldId id="592" r:id="rId184"/>
    <p:sldId id="430" r:id="rId185"/>
    <p:sldId id="622" r:id="rId186"/>
    <p:sldId id="767" r:id="rId187"/>
    <p:sldId id="327" r:id="rId188"/>
    <p:sldId id="429" r:id="rId189"/>
    <p:sldId id="437" r:id="rId190"/>
    <p:sldId id="768" r:id="rId191"/>
    <p:sldId id="594" r:id="rId192"/>
    <p:sldId id="270" r:id="rId193"/>
    <p:sldId id="363" r:id="rId194"/>
    <p:sldId id="367" r:id="rId195"/>
    <p:sldId id="362" r:id="rId196"/>
    <p:sldId id="682" r:id="rId197"/>
    <p:sldId id="763" r:id="rId198"/>
    <p:sldId id="274" r:id="rId199"/>
    <p:sldId id="365" r:id="rId200"/>
    <p:sldId id="678" r:id="rId201"/>
    <p:sldId id="691" r:id="rId202"/>
    <p:sldId id="769" r:id="rId203"/>
    <p:sldId id="770" r:id="rId204"/>
    <p:sldId id="690" r:id="rId205"/>
    <p:sldId id="680" r:id="rId206"/>
    <p:sldId id="679" r:id="rId207"/>
    <p:sldId id="681" r:id="rId208"/>
    <p:sldId id="684" r:id="rId209"/>
    <p:sldId id="595" r:id="rId210"/>
    <p:sldId id="683" r:id="rId211"/>
    <p:sldId id="458" r:id="rId212"/>
    <p:sldId id="459" r:id="rId213"/>
    <p:sldId id="481" r:id="rId214"/>
    <p:sldId id="796" r:id="rId215"/>
    <p:sldId id="406" r:id="rId216"/>
    <p:sldId id="644" r:id="rId217"/>
    <p:sldId id="771" r:id="rId218"/>
    <p:sldId id="612" r:id="rId219"/>
    <p:sldId id="613" r:id="rId220"/>
    <p:sldId id="820" r:id="rId221"/>
    <p:sldId id="821" r:id="rId222"/>
    <p:sldId id="273" r:id="rId223"/>
    <p:sldId id="354" r:id="rId224"/>
    <p:sldId id="356" r:id="rId225"/>
    <p:sldId id="805" r:id="rId226"/>
    <p:sldId id="258" r:id="rId227"/>
    <p:sldId id="357" r:id="rId228"/>
    <p:sldId id="358" r:id="rId229"/>
    <p:sldId id="647" r:id="rId230"/>
    <p:sldId id="629" r:id="rId231"/>
    <p:sldId id="636" r:id="rId232"/>
    <p:sldId id="361" r:id="rId233"/>
    <p:sldId id="637" r:id="rId234"/>
    <p:sldId id="797" r:id="rId235"/>
    <p:sldId id="787" r:id="rId236"/>
    <p:sldId id="792" r:id="rId237"/>
    <p:sldId id="793" r:id="rId238"/>
    <p:sldId id="794" r:id="rId239"/>
    <p:sldId id="795" r:id="rId240"/>
    <p:sldId id="277" r:id="rId241"/>
    <p:sldId id="434" r:id="rId242"/>
    <p:sldId id="648" r:id="rId243"/>
    <p:sldId id="380" r:id="rId244"/>
    <p:sldId id="689" r:id="rId245"/>
    <p:sldId id="455" r:id="rId246"/>
    <p:sldId id="649" r:id="rId247"/>
    <p:sldId id="275" r:id="rId248"/>
    <p:sldId id="473" r:id="rId249"/>
    <p:sldId id="563" r:id="rId250"/>
    <p:sldId id="474" r:id="rId251"/>
    <p:sldId id="652" r:id="rId252"/>
    <p:sldId id="817" r:id="rId253"/>
    <p:sldId id="818" r:id="rId254"/>
    <p:sldId id="655" r:id="rId255"/>
    <p:sldId id="439" r:id="rId256"/>
    <p:sldId id="440" r:id="rId257"/>
    <p:sldId id="461" r:id="rId258"/>
    <p:sldId id="743" r:id="rId259"/>
    <p:sldId id="729" r:id="rId260"/>
    <p:sldId id="819" r:id="rId261"/>
    <p:sldId id="490" r:id="rId262"/>
    <p:sldId id="487" r:id="rId263"/>
    <p:sldId id="744" r:id="rId264"/>
    <p:sldId id="745" r:id="rId265"/>
    <p:sldId id="482" r:id="rId266"/>
    <p:sldId id="483" r:id="rId267"/>
    <p:sldId id="752" r:id="rId268"/>
    <p:sldId id="753" r:id="rId269"/>
    <p:sldId id="484" r:id="rId270"/>
    <p:sldId id="489" r:id="rId271"/>
    <p:sldId id="748" r:id="rId272"/>
    <p:sldId id="749" r:id="rId273"/>
    <p:sldId id="492" r:id="rId274"/>
    <p:sldId id="493" r:id="rId275"/>
    <p:sldId id="525" r:id="rId276"/>
    <p:sldId id="526" r:id="rId277"/>
    <p:sldId id="507" r:id="rId278"/>
    <p:sldId id="751" r:id="rId279"/>
    <p:sldId id="494" r:id="rId280"/>
    <p:sldId id="495" r:id="rId281"/>
    <p:sldId id="496" r:id="rId282"/>
    <p:sldId id="548" r:id="rId283"/>
    <p:sldId id="549" r:id="rId284"/>
    <p:sldId id="420" r:id="rId285"/>
    <p:sldId id="550" r:id="rId286"/>
    <p:sldId id="554" r:id="rId287"/>
    <p:sldId id="557" r:id="rId288"/>
    <p:sldId id="551" r:id="rId289"/>
    <p:sldId id="556" r:id="rId290"/>
    <p:sldId id="552" r:id="rId291"/>
    <p:sldId id="419" r:id="rId292"/>
    <p:sldId id="558" r:id="rId293"/>
    <p:sldId id="559" r:id="rId294"/>
    <p:sldId id="561" r:id="rId295"/>
    <p:sldId id="560" r:id="rId296"/>
    <p:sldId id="562" r:id="rId297"/>
    <p:sldId id="579" r:id="rId298"/>
    <p:sldId id="831" r:id="rId299"/>
    <p:sldId id="581" r:id="rId300"/>
    <p:sldId id="832" r:id="rId301"/>
    <p:sldId id="580" r:id="rId302"/>
    <p:sldId id="833" r:id="rId303"/>
    <p:sldId id="585" r:id="rId304"/>
    <p:sldId id="834" r:id="rId305"/>
    <p:sldId id="822" r:id="rId306"/>
    <p:sldId id="837" r:id="rId307"/>
    <p:sldId id="553" r:id="rId308"/>
    <p:sldId id="418" r:id="rId309"/>
    <p:sldId id="654" r:id="rId310"/>
    <p:sldId id="586" r:id="rId311"/>
    <p:sldId id="632" r:id="rId312"/>
    <p:sldId id="500" r:id="rId313"/>
    <p:sldId id="565" r:id="rId314"/>
    <p:sldId id="634" r:id="rId315"/>
    <p:sldId id="587" r:id="rId316"/>
    <p:sldId id="657" r:id="rId317"/>
    <p:sldId id="838" r:id="rId318"/>
    <p:sldId id="503" r:id="rId319"/>
    <p:sldId id="504" r:id="rId320"/>
    <p:sldId id="798" r:id="rId321"/>
    <p:sldId id="808" r:id="rId322"/>
    <p:sldId id="803" r:id="rId323"/>
    <p:sldId id="809" r:id="rId324"/>
    <p:sldId id="804" r:id="rId325"/>
    <p:sldId id="810" r:id="rId326"/>
    <p:sldId id="802" r:id="rId327"/>
    <p:sldId id="811" r:id="rId328"/>
    <p:sldId id="841" r:id="rId329"/>
    <p:sldId id="842" r:id="rId330"/>
    <p:sldId id="799" r:id="rId331"/>
    <p:sldId id="812" r:id="rId332"/>
    <p:sldId id="800" r:id="rId333"/>
    <p:sldId id="813" r:id="rId334"/>
    <p:sldId id="801" r:id="rId335"/>
    <p:sldId id="814" r:id="rId336"/>
    <p:sldId id="860" r:id="rId337"/>
    <p:sldId id="806" r:id="rId338"/>
    <p:sldId id="807" r:id="rId339"/>
    <p:sldId id="847" r:id="rId340"/>
    <p:sldId id="848" r:id="rId341"/>
    <p:sldId id="849" r:id="rId342"/>
    <p:sldId id="850" r:id="rId343"/>
    <p:sldId id="851" r:id="rId344"/>
    <p:sldId id="852" r:id="rId345"/>
    <p:sldId id="853" r:id="rId346"/>
    <p:sldId id="854" r:id="rId347"/>
    <p:sldId id="731" r:id="rId348"/>
    <p:sldId id="732" r:id="rId349"/>
    <p:sldId id="734" r:id="rId350"/>
    <p:sldId id="733" r:id="rId351"/>
    <p:sldId id="735" r:id="rId352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</p14:sldIdLst>
        </p14:section>
        <p14:section name="Implementation" id="{C894BD4A-1EC5-4DFE-824D-FCF254DCC3B5}">
          <p14:sldIdLst>
            <p14:sldId id="505"/>
            <p14:sldId id="829"/>
            <p14:sldId id="830"/>
          </p14:sldIdLst>
        </p14:section>
        <p14:section name="Internal commentary 1" id="{F48CE9D6-5A7C-4F79-BE32-61B6A5D712AE}">
          <p14:sldIdLst>
            <p14:sldId id="488"/>
            <p14:sldId id="596"/>
            <p14:sldId id="614"/>
          </p14:sldIdLst>
        </p14:section>
        <p14:section name="Display" id="{61D4BC7C-1FE9-49F0-BAC2-84376D44BF63}">
          <p14:sldIdLst>
            <p14:sldId id="658"/>
            <p14:sldId id="260"/>
            <p14:sldId id="659"/>
          </p14:sldIdLst>
        </p14:section>
        <p14:section name="Syntax errors" id="{E032A279-D7FC-4D87-9147-A544F59DD61E}">
          <p14:sldIdLst>
            <p14:sldId id="660"/>
            <p14:sldId id="661"/>
            <p14:sldId id="825"/>
          </p14:sldIdLst>
        </p14:section>
        <p14:section name="Data types" id="{51780C24-7719-42B9-A514-02339AAFE6FB}">
          <p14:sldIdLst>
            <p14:sldId id="383"/>
            <p14:sldId id="282"/>
            <p14:sldId id="738"/>
            <p14:sldId id="283"/>
            <p14:sldId id="739"/>
            <p14:sldId id="284"/>
            <p14:sldId id="740"/>
            <p14:sldId id="285"/>
            <p14:sldId id="741"/>
            <p14:sldId id="286"/>
            <p14:sldId id="742"/>
            <p14:sldId id="287"/>
            <p14:sldId id="323"/>
          </p14:sldIdLst>
        </p14:section>
        <p14:section name="Assignment" id="{AC7E2348-C7BA-4F01-B49C-81C14173C507}">
          <p14:sldIdLst>
            <p14:sldId id="264"/>
            <p14:sldId id="320"/>
            <p14:sldId id="382"/>
            <p14:sldId id="384"/>
            <p14:sldId id="385"/>
            <p14:sldId id="280"/>
            <p14:sldId id="281"/>
            <p14:sldId id="605"/>
            <p14:sldId id="616"/>
            <p14:sldId id="615"/>
            <p14:sldId id="617"/>
            <p14:sldId id="370"/>
            <p14:sldId id="754"/>
            <p14:sldId id="638"/>
            <p14:sldId id="755"/>
          </p14:sldIdLst>
        </p14:section>
        <p14:section name="Meaningful identifiers" id="{9927FD92-510E-4E59-8CFD-EB8E2450C868}">
          <p14:sldIdLst>
            <p14:sldId id="663"/>
            <p14:sldId id="265"/>
            <p14:sldId id="626"/>
            <p14:sldId id="266"/>
            <p14:sldId id="625"/>
          </p14:sldIdLst>
        </p14:section>
        <p14:section name="Arithmetic" id="{1214522F-CD4D-40E3-AD37-8C4BC7C7F7E2}">
          <p14:sldIdLst>
            <p14:sldId id="542"/>
            <p14:sldId id="296"/>
            <p14:sldId id="544"/>
          </p14:sldIdLst>
        </p14:section>
        <p14:section name="Execution errors" id="{5903B3A8-68D8-43B5-BB9E-1A6D69530BC2}">
          <p14:sldIdLst>
            <p14:sldId id="664"/>
            <p14:sldId id="665"/>
            <p14:sldId id="667"/>
          </p14:sldIdLst>
        </p14:section>
        <p14:section name="Functions" id="{BFBB0AED-3E39-4C84-BFB8-9612A95540D3}">
          <p14:sldIdLst>
            <p14:sldId id="823"/>
            <p14:sldId id="826"/>
            <p14:sldId id="827"/>
            <p14:sldId id="535"/>
            <p14:sldId id="840"/>
            <p14:sldId id="839"/>
            <p14:sldId id="470"/>
            <p14:sldId id="824"/>
            <p14:sldId id="828"/>
          </p14:sldIdLst>
        </p14:section>
        <p14:section name="Round" id="{E017A670-FFA2-43EA-8353-8A44B70A55B4}">
          <p14:sldIdLst>
            <p14:sldId id="772"/>
            <p14:sldId id="781"/>
            <p14:sldId id="782"/>
            <p14:sldId id="784"/>
            <p14:sldId id="785"/>
            <p14:sldId id="815"/>
            <p14:sldId id="816"/>
          </p14:sldIdLst>
        </p14:section>
        <p14:section name="Concatenate - Strings" id="{E8559E69-4575-4183-B75B-6483E13034B8}">
          <p14:sldIdLst>
            <p14:sldId id="267"/>
            <p14:sldId id="288"/>
            <p14:sldId id="289"/>
            <p14:sldId id="290"/>
            <p14:sldId id="619"/>
            <p14:sldId id="291"/>
            <p14:sldId id="322"/>
          </p14:sldIdLst>
        </p14:section>
        <p14:section name="Cast to a string" id="{51A4EDD3-6F00-45A6-8B7F-E24A04830D53}">
          <p14:sldIdLst>
            <p14:sldId id="844"/>
            <p14:sldId id="512"/>
            <p14:sldId id="516"/>
            <p14:sldId id="514"/>
            <p14:sldId id="515"/>
            <p14:sldId id="620"/>
            <p14:sldId id="621"/>
          </p14:sldIdLst>
        </p14:section>
        <p14:section name="User input" id="{ADC58B8B-3142-4814-A7C6-D7A8CEC5CBBF}">
          <p14:sldIdLst>
            <p14:sldId id="268"/>
            <p14:sldId id="529"/>
            <p14:sldId id="531"/>
            <p14:sldId id="259"/>
            <p14:sldId id="300"/>
            <p14:sldId id="608"/>
            <p14:sldId id="609"/>
          </p14:sldIdLst>
        </p14:section>
        <p14:section name="Casting to a number" id="{926EB746-ADDB-4B49-97E4-D66823A64267}">
          <p14:sldIdLst>
            <p14:sldId id="843"/>
            <p14:sldId id="517"/>
            <p14:sldId id="518"/>
            <p14:sldId id="519"/>
            <p14:sldId id="524"/>
            <p14:sldId id="520"/>
            <p14:sldId id="521"/>
            <p14:sldId id="522"/>
            <p14:sldId id="523"/>
            <p14:sldId id="532"/>
            <p14:sldId id="533"/>
            <p14:sldId id="534"/>
            <p14:sldId id="545"/>
            <p14:sldId id="371"/>
            <p14:sldId id="607"/>
          </p14:sldIdLst>
        </p14:section>
        <p14:section name="Debugging 1" id="{C9089AF2-6D56-423A-814E-BA099C5C9F9F}">
          <p14:sldIdLst>
            <p14:sldId id="410"/>
          </p14:sldIdLst>
        </p14:section>
        <p14:section name="Readability 1" id="{80F25DB9-90BE-4EC4-9339-96FA884E1615}">
          <p14:sldIdLst>
            <p14:sldId id="764"/>
            <p14:sldId id="411"/>
            <p14:sldId id="413"/>
            <p14:sldId id="412"/>
            <p14:sldId id="606"/>
          </p14:sldIdLst>
        </p14:section>
        <p14:section name="Program layout" id="{D38FD29E-9983-4FBA-AA9C-C1A5AC5BFE9E}">
          <p14:sldIdLst>
            <p14:sldId id="845"/>
            <p14:sldId id="846"/>
          </p14:sldIdLst>
        </p14:section>
        <p14:section name="Fixed loop 1" id="{8D9CA22F-4B86-4299-9530-C871352FFF89}">
          <p14:sldIdLst>
            <p14:sldId id="269"/>
            <p14:sldId id="737"/>
            <p14:sldId id="855"/>
            <p14:sldId id="856"/>
            <p14:sldId id="858"/>
            <p14:sldId id="857"/>
            <p14:sldId id="859"/>
          </p14:sldIdLst>
        </p14:section>
        <p14:section name="Readability 2" id="{80DD841E-C216-46FC-B169-9FB118F4619E}">
          <p14:sldIdLst>
            <p14:sldId id="758"/>
            <p14:sldId id="759"/>
            <p14:sldId id="760"/>
          </p14:sldIdLst>
        </p14:section>
        <p14:section name="Running total 1" id="{E76D1E1A-4061-40E5-8313-5CFD391A9B39}">
          <p14:sldIdLst>
            <p14:sldId id="276"/>
            <p14:sldId id="381"/>
            <p14:sldId id="766"/>
          </p14:sldIdLst>
        </p14:section>
        <p14:section name="Testing - normal" id="{2663D83E-C05C-44E1-A363-C04F2DEFB54B}">
          <p14:sldIdLst>
            <p14:sldId id="402"/>
            <p14:sldId id="571"/>
            <p14:sldId id="572"/>
            <p14:sldId id="564"/>
            <p14:sldId id="566"/>
            <p14:sldId id="404"/>
            <p14:sldId id="405"/>
            <p14:sldId id="765"/>
          </p14:sldIdLst>
        </p14:section>
        <p14:section name="Comparison operators" id="{502AF4AC-A2CA-43AB-B340-03419F3112F5}">
          <p14:sldIdLst>
            <p14:sldId id="271"/>
            <p14:sldId id="311"/>
            <p14:sldId id="312"/>
            <p14:sldId id="313"/>
            <p14:sldId id="427"/>
            <p14:sldId id="316"/>
            <p14:sldId id="642"/>
          </p14:sldIdLst>
        </p14:section>
        <p14:section name="Simple selection" id="{23B890E6-00E8-435C-932B-6DC621F1AE2B}">
          <p14:sldIdLst>
            <p14:sldId id="318"/>
            <p14:sldId id="442"/>
            <p14:sldId id="451"/>
            <p14:sldId id="452"/>
            <p14:sldId id="443"/>
            <p14:sldId id="453"/>
            <p14:sldId id="669"/>
            <p14:sldId id="762"/>
            <p14:sldId id="685"/>
            <p14:sldId id="686"/>
            <p14:sldId id="687"/>
            <p14:sldId id="688"/>
          </p14:sldIdLst>
        </p14:section>
        <p14:section name="Length - String" id="{D3701108-E0EF-4A9B-8DEA-829965B7AC15}">
          <p14:sldIdLst>
            <p14:sldId id="786"/>
            <p14:sldId id="773"/>
            <p14:sldId id="774"/>
            <p14:sldId id="775"/>
            <p14:sldId id="776"/>
          </p14:sldIdLst>
        </p14:section>
        <p14:section name="Testing - Extreme 1" id="{84316217-DE4B-4C3C-A4BE-C8DE44862DAE}">
          <p14:sldIdLst>
            <p14:sldId id="391"/>
            <p14:sldId id="567"/>
            <p14:sldId id="676"/>
            <p14:sldId id="393"/>
            <p14:sldId id="394"/>
          </p14:sldIdLst>
        </p14:section>
        <p14:section name="Logical operators" id="{561ACB5A-F170-4C94-9A15-53AE68C559F1}">
          <p14:sldIdLst>
            <p14:sldId id="272"/>
            <p14:sldId id="343"/>
            <p14:sldId id="352"/>
            <p14:sldId id="349"/>
            <p14:sldId id="671"/>
            <p14:sldId id="340"/>
            <p14:sldId id="351"/>
            <p14:sldId id="348"/>
            <p14:sldId id="670"/>
            <p14:sldId id="346"/>
            <p14:sldId id="353"/>
            <p14:sldId id="350"/>
            <p14:sldId id="672"/>
          </p14:sldIdLst>
        </p14:section>
        <p14:section name="Testing - Extreme 2" id="{EF7AEE41-0FC3-41E3-92A5-7A0A51E2B383}">
          <p14:sldIdLst>
            <p14:sldId id="673"/>
            <p14:sldId id="674"/>
            <p14:sldId id="675"/>
          </p14:sldIdLst>
        </p14:section>
        <p14:section name="Complex selection" id="{10100EB6-A3F1-4651-95C5-C3C37EF55B27}">
          <p14:sldIdLst>
            <p14:sldId id="319"/>
            <p14:sldId id="589"/>
            <p14:sldId id="677"/>
            <p14:sldId id="592"/>
          </p14:sldIdLst>
        </p14:section>
        <p14:section name="Efficient selection" id="{F5BD28ED-1011-40F4-A2F9-084B4DF3CCAF}">
          <p14:sldIdLst>
            <p14:sldId id="430"/>
            <p14:sldId id="622"/>
            <p14:sldId id="767"/>
            <p14:sldId id="327"/>
            <p14:sldId id="429"/>
            <p14:sldId id="437"/>
            <p14:sldId id="768"/>
            <p14:sldId id="594"/>
          </p14:sldIdLst>
        </p14:section>
        <p14:section name="Conditional loop" id="{07A810B4-6CAE-4FBF-A5A6-B3BBD9C7C056}">
          <p14:sldIdLst>
            <p14:sldId id="270"/>
            <p14:sldId id="363"/>
            <p14:sldId id="367"/>
            <p14:sldId id="362"/>
            <p14:sldId id="682"/>
            <p14:sldId id="763"/>
          </p14:sldIdLst>
        </p14:section>
        <p14:section name="Input validation" id="{A769AF5A-7466-4756-B97E-427C1719D541}">
          <p14:sldIdLst>
            <p14:sldId id="274"/>
            <p14:sldId id="365"/>
            <p14:sldId id="678"/>
            <p14:sldId id="691"/>
            <p14:sldId id="769"/>
            <p14:sldId id="770"/>
            <p14:sldId id="690"/>
            <p14:sldId id="680"/>
            <p14:sldId id="679"/>
            <p14:sldId id="681"/>
            <p14:sldId id="684"/>
            <p14:sldId id="595"/>
            <p14:sldId id="683"/>
          </p14:sldIdLst>
        </p14:section>
        <p14:section name="Running total 2" id="{7434FE26-9E16-424B-817B-CD20F08C3E21}">
          <p14:sldIdLst>
            <p14:sldId id="458"/>
            <p14:sldId id="459"/>
            <p14:sldId id="481"/>
            <p14:sldId id="796"/>
          </p14:sldIdLst>
        </p14:section>
        <p14:section name="Testing - exceptional" id="{386F86A6-D32D-4AFA-8187-8C0443DBF24C}">
          <p14:sldIdLst>
            <p14:sldId id="406"/>
            <p14:sldId id="644"/>
            <p14:sldId id="771"/>
            <p14:sldId id="612"/>
            <p14:sldId id="613"/>
            <p14:sldId id="820"/>
            <p14:sldId id="821"/>
          </p14:sldIdLst>
        </p14:section>
        <p14:section name="Arrays" id="{1CC24082-6A83-49E7-A175-C316E5F18DFD}">
          <p14:sldIdLst>
            <p14:sldId id="273"/>
            <p14:sldId id="354"/>
            <p14:sldId id="356"/>
            <p14:sldId id="805"/>
            <p14:sldId id="258"/>
            <p14:sldId id="357"/>
            <p14:sldId id="358"/>
            <p14:sldId id="647"/>
            <p14:sldId id="629"/>
            <p14:sldId id="636"/>
            <p14:sldId id="361"/>
            <p14:sldId id="637"/>
            <p14:sldId id="797"/>
          </p14:sldIdLst>
        </p14:section>
        <p14:section name="Length - Array" id="{E306E784-EBA3-419B-B259-3CB9770C343F}">
          <p14:sldIdLst>
            <p14:sldId id="787"/>
            <p14:sldId id="792"/>
            <p14:sldId id="793"/>
            <p14:sldId id="794"/>
            <p14:sldId id="795"/>
          </p14:sldIdLst>
        </p14:section>
        <p14:section name="Traversing 1-D array" id="{302B0B0A-4E2E-462B-99AF-144F1E5430B9}">
          <p14:sldIdLst>
            <p14:sldId id="277"/>
            <p14:sldId id="434"/>
            <p14:sldId id="648"/>
            <p14:sldId id="380"/>
            <p14:sldId id="689"/>
            <p14:sldId id="455"/>
            <p14:sldId id="649"/>
          </p14:sldIdLst>
        </p14:section>
        <p14:section name="Random" id="{AB33E1CE-C8A1-4BEC-99B5-6A27F6298ACD}">
          <p14:sldIdLst>
            <p14:sldId id="275"/>
            <p14:sldId id="473"/>
            <p14:sldId id="563"/>
            <p14:sldId id="474"/>
            <p14:sldId id="652"/>
            <p14:sldId id="817"/>
            <p14:sldId id="818"/>
            <p14:sldId id="655"/>
          </p14:sldIdLst>
        </p14:section>
        <p14:section name="Test data summary" id="{4D1B4333-BFD5-4508-BD9E-7323B1FB1AAA}">
          <p14:sldIdLst>
            <p14:sldId id="439"/>
            <p14:sldId id="440"/>
          </p14:sldIdLst>
        </p14:section>
        <p14:section name="Year 2 Intro" id="{6965EF3A-1AAE-4DA4-AF49-93CA267C9281}">
          <p14:sldIdLst>
            <p14:sldId id="461"/>
            <p14:sldId id="743"/>
            <p14:sldId id="729"/>
            <p14:sldId id="819"/>
          </p14:sldIdLst>
        </p14:section>
        <p14:section name="Development" id="{24D8D50E-5EBE-4989-A7F2-B6DE88C26050}">
          <p14:sldIdLst>
            <p14:sldId id="490"/>
            <p14:sldId id="487"/>
            <p14:sldId id="744"/>
            <p14:sldId id="745"/>
            <p14:sldId id="482"/>
            <p14:sldId id="483"/>
            <p14:sldId id="752"/>
            <p14:sldId id="753"/>
            <p14:sldId id="484"/>
            <p14:sldId id="489"/>
            <p14:sldId id="748"/>
            <p14:sldId id="749"/>
          </p14:sldIdLst>
        </p14:section>
        <p14:section name="Analysis" id="{6D6D1729-990E-4C42-8EE1-4AC994C03D0B}">
          <p14:sldIdLst>
            <p14:sldId id="492"/>
            <p14:sldId id="493"/>
            <p14:sldId id="525"/>
            <p14:sldId id="526"/>
            <p14:sldId id="507"/>
            <p14:sldId id="751"/>
          </p14:sldIdLst>
        </p14:section>
        <p14:section name="Design" id="{2E0C8EC8-2672-4957-A9DA-5C14D4009499}">
          <p14:sldIdLst>
            <p14:sldId id="494"/>
            <p14:sldId id="495"/>
          </p14:sldIdLst>
        </p14:section>
        <p14:section name="Structure diagrams" id="{87A8BE3B-AA4E-4E70-B605-C97903EEC575}">
          <p14:sldIdLst>
            <p14:sldId id="496"/>
            <p14:sldId id="548"/>
            <p14:sldId id="549"/>
            <p14:sldId id="420"/>
            <p14:sldId id="550"/>
            <p14:sldId id="554"/>
            <p14:sldId id="557"/>
            <p14:sldId id="551"/>
            <p14:sldId id="556"/>
          </p14:sldIdLst>
        </p14:section>
        <p14:section name="Flowcharts" id="{53254EEF-F2AD-4A1D-92F1-1AA01C8A7DB5}">
          <p14:sldIdLst>
            <p14:sldId id="552"/>
            <p14:sldId id="419"/>
            <p14:sldId id="558"/>
            <p14:sldId id="559"/>
            <p14:sldId id="561"/>
            <p14:sldId id="560"/>
            <p14:sldId id="562"/>
            <p14:sldId id="579"/>
            <p14:sldId id="831"/>
            <p14:sldId id="581"/>
            <p14:sldId id="832"/>
            <p14:sldId id="580"/>
            <p14:sldId id="833"/>
            <p14:sldId id="585"/>
            <p14:sldId id="834"/>
            <p14:sldId id="822"/>
            <p14:sldId id="837"/>
          </p14:sldIdLst>
        </p14:section>
        <p14:section name="Psuedocode" id="{D6695B65-25F3-401F-94AB-383629BB4F9D}">
          <p14:sldIdLst>
            <p14:sldId id="553"/>
            <p14:sldId id="418"/>
            <p14:sldId id="654"/>
            <p14:sldId id="586"/>
            <p14:sldId id="632"/>
          </p14:sldIdLst>
        </p14:section>
        <p14:section name="UI" id="{649B6B0C-967C-4368-BE3E-2BDE4E40D6B0}">
          <p14:sldIdLst>
            <p14:sldId id="500"/>
            <p14:sldId id="565"/>
            <p14:sldId id="634"/>
            <p14:sldId id="587"/>
            <p14:sldId id="657"/>
            <p14:sldId id="838"/>
          </p14:sldIdLst>
        </p14:section>
        <p14:section name="Evaluation" id="{57F9B6F5-27CC-415C-97AC-589CF53FC82E}">
          <p14:sldIdLst>
            <p14:sldId id="503"/>
            <p14:sldId id="504"/>
            <p14:sldId id="798"/>
            <p14:sldId id="808"/>
            <p14:sldId id="803"/>
            <p14:sldId id="809"/>
            <p14:sldId id="804"/>
            <p14:sldId id="810"/>
            <p14:sldId id="802"/>
            <p14:sldId id="811"/>
            <p14:sldId id="841"/>
            <p14:sldId id="842"/>
            <p14:sldId id="799"/>
            <p14:sldId id="812"/>
            <p14:sldId id="800"/>
            <p14:sldId id="813"/>
            <p14:sldId id="801"/>
            <p14:sldId id="814"/>
          </p14:sldIdLst>
        </p14:section>
        <p14:section name="Internal commentary 2" id="{CBA0CC72-2D40-4AF8-9A1E-1F67A1CC30FD}">
          <p14:sldIdLst>
            <p14:sldId id="860"/>
            <p14:sldId id="806"/>
            <p14:sldId id="807"/>
          </p14:sldIdLst>
        </p14:section>
        <p14:section name="Fxed loop 2" id="{CBC31685-3044-4267-8198-D5DC304E5F81}">
          <p14:sldIdLst>
            <p14:sldId id="847"/>
            <p14:sldId id="848"/>
            <p14:sldId id="849"/>
            <p14:sldId id="850"/>
            <p14:sldId id="851"/>
            <p14:sldId id="852"/>
            <p14:sldId id="853"/>
            <p14:sldId id="854"/>
          </p14:sldIdLst>
        </p14:section>
        <p14:section name="Concatenate - Arrays" id="{33E9A2F1-B63C-4044-9E91-F2413C7752F3}">
          <p14:sldIdLst>
            <p14:sldId id="731"/>
            <p14:sldId id="732"/>
            <p14:sldId id="734"/>
            <p14:sldId id="733"/>
            <p14:sldId id="73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48235"/>
    <a:srgbClr val="B2B2B2"/>
    <a:srgbClr val="0086B3"/>
    <a:srgbClr val="183691"/>
    <a:srgbClr val="4472C4"/>
    <a:srgbClr val="2F528F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3" autoAdjust="0"/>
    <p:restoredTop sz="82181" autoAdjust="0"/>
  </p:normalViewPr>
  <p:slideViewPr>
    <p:cSldViewPr snapToGrid="0" showGuides="1">
      <p:cViewPr varScale="1">
        <p:scale>
          <a:sx n="55" d="100"/>
          <a:sy n="55" d="100"/>
        </p:scale>
        <p:origin x="352" y="3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99" Type="http://schemas.openxmlformats.org/officeDocument/2006/relationships/slide" Target="slides/slide298.xml"/><Relationship Id="rId21" Type="http://schemas.openxmlformats.org/officeDocument/2006/relationships/slide" Target="slides/slide20.xml"/><Relationship Id="rId63" Type="http://schemas.openxmlformats.org/officeDocument/2006/relationships/slide" Target="slides/slide62.xml"/><Relationship Id="rId159" Type="http://schemas.openxmlformats.org/officeDocument/2006/relationships/slide" Target="slides/slide158.xml"/><Relationship Id="rId324" Type="http://schemas.openxmlformats.org/officeDocument/2006/relationships/slide" Target="slides/slide323.xml"/><Relationship Id="rId170" Type="http://schemas.openxmlformats.org/officeDocument/2006/relationships/slide" Target="slides/slide169.xml"/><Relationship Id="rId226" Type="http://schemas.openxmlformats.org/officeDocument/2006/relationships/slide" Target="slides/slide225.xml"/><Relationship Id="rId268" Type="http://schemas.openxmlformats.org/officeDocument/2006/relationships/slide" Target="slides/slide267.xml"/><Relationship Id="rId32" Type="http://schemas.openxmlformats.org/officeDocument/2006/relationships/slide" Target="slides/slide31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335" Type="http://schemas.openxmlformats.org/officeDocument/2006/relationships/slide" Target="slides/slide334.xml"/><Relationship Id="rId5" Type="http://schemas.openxmlformats.org/officeDocument/2006/relationships/slide" Target="slides/slide4.xml"/><Relationship Id="rId181" Type="http://schemas.openxmlformats.org/officeDocument/2006/relationships/slide" Target="slides/slide180.xml"/><Relationship Id="rId237" Type="http://schemas.openxmlformats.org/officeDocument/2006/relationships/slide" Target="slides/slide236.xml"/><Relationship Id="rId279" Type="http://schemas.openxmlformats.org/officeDocument/2006/relationships/slide" Target="slides/slide278.xml"/><Relationship Id="rId43" Type="http://schemas.openxmlformats.org/officeDocument/2006/relationships/slide" Target="slides/slide42.xml"/><Relationship Id="rId139" Type="http://schemas.openxmlformats.org/officeDocument/2006/relationships/slide" Target="slides/slide138.xml"/><Relationship Id="rId290" Type="http://schemas.openxmlformats.org/officeDocument/2006/relationships/slide" Target="slides/slide289.xml"/><Relationship Id="rId304" Type="http://schemas.openxmlformats.org/officeDocument/2006/relationships/slide" Target="slides/slide303.xml"/><Relationship Id="rId346" Type="http://schemas.openxmlformats.org/officeDocument/2006/relationships/slide" Target="slides/slide345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48" Type="http://schemas.openxmlformats.org/officeDocument/2006/relationships/slide" Target="slides/slide247.xml"/><Relationship Id="rId12" Type="http://schemas.openxmlformats.org/officeDocument/2006/relationships/slide" Target="slides/slide11.xml"/><Relationship Id="rId108" Type="http://schemas.openxmlformats.org/officeDocument/2006/relationships/slide" Target="slides/slide107.xml"/><Relationship Id="rId315" Type="http://schemas.openxmlformats.org/officeDocument/2006/relationships/slide" Target="slides/slide314.xml"/><Relationship Id="rId357" Type="http://schemas.openxmlformats.org/officeDocument/2006/relationships/theme" Target="theme/theme1.xml"/><Relationship Id="rId54" Type="http://schemas.openxmlformats.org/officeDocument/2006/relationships/slide" Target="slides/slide53.xml"/><Relationship Id="rId96" Type="http://schemas.openxmlformats.org/officeDocument/2006/relationships/slide" Target="slides/slide95.xml"/><Relationship Id="rId161" Type="http://schemas.openxmlformats.org/officeDocument/2006/relationships/slide" Target="slides/slide160.xml"/><Relationship Id="rId217" Type="http://schemas.openxmlformats.org/officeDocument/2006/relationships/slide" Target="slides/slide216.xml"/><Relationship Id="rId259" Type="http://schemas.openxmlformats.org/officeDocument/2006/relationships/slide" Target="slides/slide258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270" Type="http://schemas.openxmlformats.org/officeDocument/2006/relationships/slide" Target="slides/slide269.xml"/><Relationship Id="rId326" Type="http://schemas.openxmlformats.org/officeDocument/2006/relationships/slide" Target="slides/slide325.xml"/><Relationship Id="rId65" Type="http://schemas.openxmlformats.org/officeDocument/2006/relationships/slide" Target="slides/slide64.xml"/><Relationship Id="rId130" Type="http://schemas.openxmlformats.org/officeDocument/2006/relationships/slide" Target="slides/slide129.xml"/><Relationship Id="rId172" Type="http://schemas.openxmlformats.org/officeDocument/2006/relationships/slide" Target="slides/slide171.xml"/><Relationship Id="rId228" Type="http://schemas.openxmlformats.org/officeDocument/2006/relationships/slide" Target="slides/slide227.xml"/><Relationship Id="rId281" Type="http://schemas.openxmlformats.org/officeDocument/2006/relationships/slide" Target="slides/slide280.xml"/><Relationship Id="rId337" Type="http://schemas.openxmlformats.org/officeDocument/2006/relationships/slide" Target="slides/slide336.xml"/><Relationship Id="rId34" Type="http://schemas.openxmlformats.org/officeDocument/2006/relationships/slide" Target="slides/slide33.xml"/><Relationship Id="rId76" Type="http://schemas.openxmlformats.org/officeDocument/2006/relationships/slide" Target="slides/slide75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83" Type="http://schemas.openxmlformats.org/officeDocument/2006/relationships/slide" Target="slides/slide182.xml"/><Relationship Id="rId239" Type="http://schemas.openxmlformats.org/officeDocument/2006/relationships/slide" Target="slides/slide238.xml"/><Relationship Id="rId250" Type="http://schemas.openxmlformats.org/officeDocument/2006/relationships/slide" Target="slides/slide249.xml"/><Relationship Id="rId292" Type="http://schemas.openxmlformats.org/officeDocument/2006/relationships/slide" Target="slides/slide291.xml"/><Relationship Id="rId306" Type="http://schemas.openxmlformats.org/officeDocument/2006/relationships/slide" Target="slides/slide305.xml"/><Relationship Id="rId45" Type="http://schemas.openxmlformats.org/officeDocument/2006/relationships/slide" Target="slides/slide44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348" Type="http://schemas.openxmlformats.org/officeDocument/2006/relationships/slide" Target="slides/slide347.xml"/><Relationship Id="rId152" Type="http://schemas.openxmlformats.org/officeDocument/2006/relationships/slide" Target="slides/slide151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61" Type="http://schemas.openxmlformats.org/officeDocument/2006/relationships/slide" Target="slides/slide260.xml"/><Relationship Id="rId14" Type="http://schemas.openxmlformats.org/officeDocument/2006/relationships/slide" Target="slides/slide13.xml"/><Relationship Id="rId56" Type="http://schemas.openxmlformats.org/officeDocument/2006/relationships/slide" Target="slides/slide55.xml"/><Relationship Id="rId317" Type="http://schemas.openxmlformats.org/officeDocument/2006/relationships/slide" Target="slides/slide316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63" Type="http://schemas.openxmlformats.org/officeDocument/2006/relationships/slide" Target="slides/slide162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72" Type="http://schemas.openxmlformats.org/officeDocument/2006/relationships/slide" Target="slides/slide271.xml"/><Relationship Id="rId293" Type="http://schemas.openxmlformats.org/officeDocument/2006/relationships/slide" Target="slides/slide292.xml"/><Relationship Id="rId307" Type="http://schemas.openxmlformats.org/officeDocument/2006/relationships/slide" Target="slides/slide306.xml"/><Relationship Id="rId328" Type="http://schemas.openxmlformats.org/officeDocument/2006/relationships/slide" Target="slides/slide327.xml"/><Relationship Id="rId349" Type="http://schemas.openxmlformats.org/officeDocument/2006/relationships/slide" Target="slides/slide348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220" Type="http://schemas.openxmlformats.org/officeDocument/2006/relationships/slide" Target="slides/slide219.xml"/><Relationship Id="rId241" Type="http://schemas.openxmlformats.org/officeDocument/2006/relationships/slide" Target="slides/slide24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262" Type="http://schemas.openxmlformats.org/officeDocument/2006/relationships/slide" Target="slides/slide261.xml"/><Relationship Id="rId283" Type="http://schemas.openxmlformats.org/officeDocument/2006/relationships/slide" Target="slides/slide282.xml"/><Relationship Id="rId318" Type="http://schemas.openxmlformats.org/officeDocument/2006/relationships/slide" Target="slides/slide317.xml"/><Relationship Id="rId339" Type="http://schemas.openxmlformats.org/officeDocument/2006/relationships/slide" Target="slides/slide338.xml"/><Relationship Id="rId78" Type="http://schemas.openxmlformats.org/officeDocument/2006/relationships/slide" Target="slides/slide77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64" Type="http://schemas.openxmlformats.org/officeDocument/2006/relationships/slide" Target="slides/slide163.xml"/><Relationship Id="rId185" Type="http://schemas.openxmlformats.org/officeDocument/2006/relationships/slide" Target="slides/slide184.xml"/><Relationship Id="rId350" Type="http://schemas.openxmlformats.org/officeDocument/2006/relationships/slide" Target="slides/slide349.xml"/><Relationship Id="rId9" Type="http://schemas.openxmlformats.org/officeDocument/2006/relationships/slide" Target="slides/slide8.xml"/><Relationship Id="rId210" Type="http://schemas.openxmlformats.org/officeDocument/2006/relationships/slide" Target="slides/slide209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252" Type="http://schemas.openxmlformats.org/officeDocument/2006/relationships/slide" Target="slides/slide251.xml"/><Relationship Id="rId273" Type="http://schemas.openxmlformats.org/officeDocument/2006/relationships/slide" Target="slides/slide272.xml"/><Relationship Id="rId294" Type="http://schemas.openxmlformats.org/officeDocument/2006/relationships/slide" Target="slides/slide293.xml"/><Relationship Id="rId308" Type="http://schemas.openxmlformats.org/officeDocument/2006/relationships/slide" Target="slides/slide307.xml"/><Relationship Id="rId329" Type="http://schemas.openxmlformats.org/officeDocument/2006/relationships/slide" Target="slides/slide328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340" Type="http://schemas.openxmlformats.org/officeDocument/2006/relationships/slide" Target="slides/slide339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242" Type="http://schemas.openxmlformats.org/officeDocument/2006/relationships/slide" Target="slides/slide241.xml"/><Relationship Id="rId263" Type="http://schemas.openxmlformats.org/officeDocument/2006/relationships/slide" Target="slides/slide262.xml"/><Relationship Id="rId284" Type="http://schemas.openxmlformats.org/officeDocument/2006/relationships/slide" Target="slides/slide283.xml"/><Relationship Id="rId319" Type="http://schemas.openxmlformats.org/officeDocument/2006/relationships/slide" Target="slides/slide318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330" Type="http://schemas.openxmlformats.org/officeDocument/2006/relationships/slide" Target="slides/slide329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351" Type="http://schemas.openxmlformats.org/officeDocument/2006/relationships/slide" Target="slides/slide350.xml"/><Relationship Id="rId211" Type="http://schemas.openxmlformats.org/officeDocument/2006/relationships/slide" Target="slides/slide210.xml"/><Relationship Id="rId232" Type="http://schemas.openxmlformats.org/officeDocument/2006/relationships/slide" Target="slides/slide231.xml"/><Relationship Id="rId253" Type="http://schemas.openxmlformats.org/officeDocument/2006/relationships/slide" Target="slides/slide252.xml"/><Relationship Id="rId274" Type="http://schemas.openxmlformats.org/officeDocument/2006/relationships/slide" Target="slides/slide273.xml"/><Relationship Id="rId295" Type="http://schemas.openxmlformats.org/officeDocument/2006/relationships/slide" Target="slides/slide294.xml"/><Relationship Id="rId309" Type="http://schemas.openxmlformats.org/officeDocument/2006/relationships/slide" Target="slides/slide308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320" Type="http://schemas.openxmlformats.org/officeDocument/2006/relationships/slide" Target="slides/slide319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341" Type="http://schemas.openxmlformats.org/officeDocument/2006/relationships/slide" Target="slides/slide340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243" Type="http://schemas.openxmlformats.org/officeDocument/2006/relationships/slide" Target="slides/slide242.xml"/><Relationship Id="rId264" Type="http://schemas.openxmlformats.org/officeDocument/2006/relationships/slide" Target="slides/slide263.xml"/><Relationship Id="rId285" Type="http://schemas.openxmlformats.org/officeDocument/2006/relationships/slide" Target="slides/slide284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310" Type="http://schemas.openxmlformats.org/officeDocument/2006/relationships/slide" Target="slides/slide309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331" Type="http://schemas.openxmlformats.org/officeDocument/2006/relationships/slide" Target="slides/slide330.xml"/><Relationship Id="rId352" Type="http://schemas.openxmlformats.org/officeDocument/2006/relationships/slide" Target="slides/slide351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slide" Target="slides/slide232.xml"/><Relationship Id="rId254" Type="http://schemas.openxmlformats.org/officeDocument/2006/relationships/slide" Target="slides/slide253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275" Type="http://schemas.openxmlformats.org/officeDocument/2006/relationships/slide" Target="slides/slide274.xml"/><Relationship Id="rId296" Type="http://schemas.openxmlformats.org/officeDocument/2006/relationships/slide" Target="slides/slide295.xml"/><Relationship Id="rId300" Type="http://schemas.openxmlformats.org/officeDocument/2006/relationships/slide" Target="slides/slide299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321" Type="http://schemas.openxmlformats.org/officeDocument/2006/relationships/slide" Target="slides/slide320.xml"/><Relationship Id="rId342" Type="http://schemas.openxmlformats.org/officeDocument/2006/relationships/slide" Target="slides/slide341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244" Type="http://schemas.openxmlformats.org/officeDocument/2006/relationships/slide" Target="slides/slide243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265" Type="http://schemas.openxmlformats.org/officeDocument/2006/relationships/slide" Target="slides/slide264.xml"/><Relationship Id="rId286" Type="http://schemas.openxmlformats.org/officeDocument/2006/relationships/slide" Target="slides/slide285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311" Type="http://schemas.openxmlformats.org/officeDocument/2006/relationships/slide" Target="slides/slide310.xml"/><Relationship Id="rId332" Type="http://schemas.openxmlformats.org/officeDocument/2006/relationships/slide" Target="slides/slide331.xml"/><Relationship Id="rId353" Type="http://schemas.openxmlformats.org/officeDocument/2006/relationships/notesMaster" Target="notesMasters/notesMaster1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slide" Target="slides/slide233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55" Type="http://schemas.openxmlformats.org/officeDocument/2006/relationships/slide" Target="slides/slide254.xml"/><Relationship Id="rId276" Type="http://schemas.openxmlformats.org/officeDocument/2006/relationships/slide" Target="slides/slide275.xml"/><Relationship Id="rId297" Type="http://schemas.openxmlformats.org/officeDocument/2006/relationships/slide" Target="slides/slide296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301" Type="http://schemas.openxmlformats.org/officeDocument/2006/relationships/slide" Target="slides/slide300.xml"/><Relationship Id="rId322" Type="http://schemas.openxmlformats.org/officeDocument/2006/relationships/slide" Target="slides/slide321.xml"/><Relationship Id="rId343" Type="http://schemas.openxmlformats.org/officeDocument/2006/relationships/slide" Target="slides/slide342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245" Type="http://schemas.openxmlformats.org/officeDocument/2006/relationships/slide" Target="slides/slide244.xml"/><Relationship Id="rId266" Type="http://schemas.openxmlformats.org/officeDocument/2006/relationships/slide" Target="slides/slide265.xml"/><Relationship Id="rId287" Type="http://schemas.openxmlformats.org/officeDocument/2006/relationships/slide" Target="slides/slide286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312" Type="http://schemas.openxmlformats.org/officeDocument/2006/relationships/slide" Target="slides/slide311.xml"/><Relationship Id="rId333" Type="http://schemas.openxmlformats.org/officeDocument/2006/relationships/slide" Target="slides/slide332.xml"/><Relationship Id="rId354" Type="http://schemas.openxmlformats.org/officeDocument/2006/relationships/commentAuthors" Target="commentAuthors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slide" Target="slides/slide234.xml"/><Relationship Id="rId256" Type="http://schemas.openxmlformats.org/officeDocument/2006/relationships/slide" Target="slides/slide255.xml"/><Relationship Id="rId277" Type="http://schemas.openxmlformats.org/officeDocument/2006/relationships/slide" Target="slides/slide276.xml"/><Relationship Id="rId298" Type="http://schemas.openxmlformats.org/officeDocument/2006/relationships/slide" Target="slides/slide297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302" Type="http://schemas.openxmlformats.org/officeDocument/2006/relationships/slide" Target="slides/slide301.xml"/><Relationship Id="rId323" Type="http://schemas.openxmlformats.org/officeDocument/2006/relationships/slide" Target="slides/slide322.xml"/><Relationship Id="rId344" Type="http://schemas.openxmlformats.org/officeDocument/2006/relationships/slide" Target="slides/slide343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5" Type="http://schemas.openxmlformats.org/officeDocument/2006/relationships/slide" Target="slides/slide224.xml"/><Relationship Id="rId246" Type="http://schemas.openxmlformats.org/officeDocument/2006/relationships/slide" Target="slides/slide245.xml"/><Relationship Id="rId267" Type="http://schemas.openxmlformats.org/officeDocument/2006/relationships/slide" Target="slides/slide266.xml"/><Relationship Id="rId288" Type="http://schemas.openxmlformats.org/officeDocument/2006/relationships/slide" Target="slides/slide287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313" Type="http://schemas.openxmlformats.org/officeDocument/2006/relationships/slide" Target="slides/slide312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94" Type="http://schemas.openxmlformats.org/officeDocument/2006/relationships/slide" Target="slides/slide93.xml"/><Relationship Id="rId148" Type="http://schemas.openxmlformats.org/officeDocument/2006/relationships/slide" Target="slides/slide147.xml"/><Relationship Id="rId169" Type="http://schemas.openxmlformats.org/officeDocument/2006/relationships/slide" Target="slides/slide168.xml"/><Relationship Id="rId334" Type="http://schemas.openxmlformats.org/officeDocument/2006/relationships/slide" Target="slides/slide333.xml"/><Relationship Id="rId355" Type="http://schemas.openxmlformats.org/officeDocument/2006/relationships/presProps" Target="presProps.xml"/><Relationship Id="rId4" Type="http://schemas.openxmlformats.org/officeDocument/2006/relationships/slide" Target="slides/slide3.xml"/><Relationship Id="rId180" Type="http://schemas.openxmlformats.org/officeDocument/2006/relationships/slide" Target="slides/slide179.xml"/><Relationship Id="rId215" Type="http://schemas.openxmlformats.org/officeDocument/2006/relationships/slide" Target="slides/slide214.xml"/><Relationship Id="rId236" Type="http://schemas.openxmlformats.org/officeDocument/2006/relationships/slide" Target="slides/slide235.xml"/><Relationship Id="rId257" Type="http://schemas.openxmlformats.org/officeDocument/2006/relationships/slide" Target="slides/slide256.xml"/><Relationship Id="rId278" Type="http://schemas.openxmlformats.org/officeDocument/2006/relationships/slide" Target="slides/slide277.xml"/><Relationship Id="rId303" Type="http://schemas.openxmlformats.org/officeDocument/2006/relationships/slide" Target="slides/slide302.xml"/><Relationship Id="rId42" Type="http://schemas.openxmlformats.org/officeDocument/2006/relationships/slide" Target="slides/slide41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345" Type="http://schemas.openxmlformats.org/officeDocument/2006/relationships/slide" Target="slides/slide344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47" Type="http://schemas.openxmlformats.org/officeDocument/2006/relationships/slide" Target="slides/slide246.xml"/><Relationship Id="rId107" Type="http://schemas.openxmlformats.org/officeDocument/2006/relationships/slide" Target="slides/slide106.xml"/><Relationship Id="rId289" Type="http://schemas.openxmlformats.org/officeDocument/2006/relationships/slide" Target="slides/slide288.xml"/><Relationship Id="rId11" Type="http://schemas.openxmlformats.org/officeDocument/2006/relationships/slide" Target="slides/slide10.xml"/><Relationship Id="rId53" Type="http://schemas.openxmlformats.org/officeDocument/2006/relationships/slide" Target="slides/slide52.xml"/><Relationship Id="rId149" Type="http://schemas.openxmlformats.org/officeDocument/2006/relationships/slide" Target="slides/slide148.xml"/><Relationship Id="rId314" Type="http://schemas.openxmlformats.org/officeDocument/2006/relationships/slide" Target="slides/slide313.xml"/><Relationship Id="rId356" Type="http://schemas.openxmlformats.org/officeDocument/2006/relationships/viewProps" Target="viewProps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216" Type="http://schemas.openxmlformats.org/officeDocument/2006/relationships/slide" Target="slides/slide215.xml"/><Relationship Id="rId258" Type="http://schemas.openxmlformats.org/officeDocument/2006/relationships/slide" Target="slides/slide257.xml"/><Relationship Id="rId22" Type="http://schemas.openxmlformats.org/officeDocument/2006/relationships/slide" Target="slides/slide21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325" Type="http://schemas.openxmlformats.org/officeDocument/2006/relationships/slide" Target="slides/slide324.xml"/><Relationship Id="rId171" Type="http://schemas.openxmlformats.org/officeDocument/2006/relationships/slide" Target="slides/slide170.xml"/><Relationship Id="rId227" Type="http://schemas.openxmlformats.org/officeDocument/2006/relationships/slide" Target="slides/slide226.xml"/><Relationship Id="rId269" Type="http://schemas.openxmlformats.org/officeDocument/2006/relationships/slide" Target="slides/slide268.xml"/><Relationship Id="rId33" Type="http://schemas.openxmlformats.org/officeDocument/2006/relationships/slide" Target="slides/slide32.xml"/><Relationship Id="rId129" Type="http://schemas.openxmlformats.org/officeDocument/2006/relationships/slide" Target="slides/slide128.xml"/><Relationship Id="rId280" Type="http://schemas.openxmlformats.org/officeDocument/2006/relationships/slide" Target="slides/slide279.xml"/><Relationship Id="rId336" Type="http://schemas.openxmlformats.org/officeDocument/2006/relationships/slide" Target="slides/slide335.xml"/><Relationship Id="rId75" Type="http://schemas.openxmlformats.org/officeDocument/2006/relationships/slide" Target="slides/slide74.xml"/><Relationship Id="rId140" Type="http://schemas.openxmlformats.org/officeDocument/2006/relationships/slide" Target="slides/slide139.xml"/><Relationship Id="rId182" Type="http://schemas.openxmlformats.org/officeDocument/2006/relationships/slide" Target="slides/slide181.xml"/><Relationship Id="rId6" Type="http://schemas.openxmlformats.org/officeDocument/2006/relationships/slide" Target="slides/slide5.xml"/><Relationship Id="rId238" Type="http://schemas.openxmlformats.org/officeDocument/2006/relationships/slide" Target="slides/slide237.xml"/><Relationship Id="rId291" Type="http://schemas.openxmlformats.org/officeDocument/2006/relationships/slide" Target="slides/slide290.xml"/><Relationship Id="rId305" Type="http://schemas.openxmlformats.org/officeDocument/2006/relationships/slide" Target="slides/slide304.xml"/><Relationship Id="rId347" Type="http://schemas.openxmlformats.org/officeDocument/2006/relationships/slide" Target="slides/slide346.xml"/><Relationship Id="rId44" Type="http://schemas.openxmlformats.org/officeDocument/2006/relationships/slide" Target="slides/slide43.xml"/><Relationship Id="rId86" Type="http://schemas.openxmlformats.org/officeDocument/2006/relationships/slide" Target="slides/slide85.xml"/><Relationship Id="rId151" Type="http://schemas.openxmlformats.org/officeDocument/2006/relationships/slide" Target="slides/slide150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49" Type="http://schemas.openxmlformats.org/officeDocument/2006/relationships/slide" Target="slides/slide248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260" Type="http://schemas.openxmlformats.org/officeDocument/2006/relationships/slide" Target="slides/slide259.xml"/><Relationship Id="rId316" Type="http://schemas.openxmlformats.org/officeDocument/2006/relationships/slide" Target="slides/slide315.xml"/><Relationship Id="rId55" Type="http://schemas.openxmlformats.org/officeDocument/2006/relationships/slide" Target="slides/slide54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358" Type="http://schemas.openxmlformats.org/officeDocument/2006/relationships/tableStyles" Target="tableStyles.xml"/><Relationship Id="rId162" Type="http://schemas.openxmlformats.org/officeDocument/2006/relationships/slide" Target="slides/slide161.xml"/><Relationship Id="rId218" Type="http://schemas.openxmlformats.org/officeDocument/2006/relationships/slide" Target="slides/slide217.xml"/><Relationship Id="rId271" Type="http://schemas.openxmlformats.org/officeDocument/2006/relationships/slide" Target="slides/slide270.xml"/><Relationship Id="rId24" Type="http://schemas.openxmlformats.org/officeDocument/2006/relationships/slide" Target="slides/slide23.xml"/><Relationship Id="rId66" Type="http://schemas.openxmlformats.org/officeDocument/2006/relationships/slide" Target="slides/slide65.xml"/><Relationship Id="rId131" Type="http://schemas.openxmlformats.org/officeDocument/2006/relationships/slide" Target="slides/slide130.xml"/><Relationship Id="rId327" Type="http://schemas.openxmlformats.org/officeDocument/2006/relationships/slide" Target="slides/slide326.xml"/><Relationship Id="rId173" Type="http://schemas.openxmlformats.org/officeDocument/2006/relationships/slide" Target="slides/slide172.xml"/><Relationship Id="rId229" Type="http://schemas.openxmlformats.org/officeDocument/2006/relationships/slide" Target="slides/slide228.xml"/><Relationship Id="rId240" Type="http://schemas.openxmlformats.org/officeDocument/2006/relationships/slide" Target="slides/slide239.xml"/><Relationship Id="rId35" Type="http://schemas.openxmlformats.org/officeDocument/2006/relationships/slide" Target="slides/slide34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282" Type="http://schemas.openxmlformats.org/officeDocument/2006/relationships/slide" Target="slides/slide281.xml"/><Relationship Id="rId338" Type="http://schemas.openxmlformats.org/officeDocument/2006/relationships/slide" Target="slides/slide337.xml"/><Relationship Id="rId8" Type="http://schemas.openxmlformats.org/officeDocument/2006/relationships/slide" Target="slides/slide7.xml"/><Relationship Id="rId142" Type="http://schemas.openxmlformats.org/officeDocument/2006/relationships/slide" Target="slides/slide141.xml"/><Relationship Id="rId184" Type="http://schemas.openxmlformats.org/officeDocument/2006/relationships/slide" Target="slides/slide183.xml"/><Relationship Id="rId251" Type="http://schemas.openxmlformats.org/officeDocument/2006/relationships/slide" Target="slides/slide25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 custT="1"/>
      <dgm:spPr/>
      <dgm:t>
        <a:bodyPr/>
        <a:lstStyle/>
        <a:p>
          <a:r>
            <a:rPr lang="en-US" sz="1800" dirty="0"/>
            <a:t>SDD</a:t>
          </a:r>
          <a:endParaRPr lang="en-US" sz="900" dirty="0"/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 custT="1"/>
      <dgm:spPr/>
      <dgm:t>
        <a:bodyPr/>
        <a:lstStyle/>
        <a:p>
          <a:r>
            <a:rPr lang="en-US" sz="1800" dirty="0"/>
            <a:t>DDD</a:t>
          </a:r>
          <a:endParaRPr lang="en-US" sz="900" dirty="0"/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 custT="1"/>
      <dgm:spPr/>
      <dgm:t>
        <a:bodyPr/>
        <a:lstStyle/>
        <a:p>
          <a:r>
            <a:rPr lang="en-US" sz="1800" dirty="0"/>
            <a:t>WDD</a:t>
          </a:r>
          <a:endParaRPr lang="en-US" sz="900" dirty="0"/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C/Sys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 </a:t>
          </a: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SDD</a:t>
          </a:r>
          <a:endParaRPr lang="en-US" sz="900" kern="1200" dirty="0"/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DDD</a:t>
          </a:r>
          <a:endParaRPr lang="en-US" sz="900" kern="1200" dirty="0"/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" tIns="11430" rIns="11430" bIns="1143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WDD</a:t>
          </a:r>
          <a:endParaRPr lang="en-US" sz="900" kern="1200" dirty="0"/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C/Sys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 </a:t>
          </a: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1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2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3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5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6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7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8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0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1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2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3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4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6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7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8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9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0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1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2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3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4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6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7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8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9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0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1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3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6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3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7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8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9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1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6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7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8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0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1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2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3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4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5.xml"/><Relationship Id="rId1" Type="http://schemas.openxmlformats.org/officeDocument/2006/relationships/notesMaster" Target="../notesMasters/notesMaster1.xml"/></Relationships>
</file>

<file path=ppt/notesSlides/_rels/notesSlide2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6.xml"/><Relationship Id="rId1" Type="http://schemas.openxmlformats.org/officeDocument/2006/relationships/notesMaster" Target="../notesMasters/notesMaster1.xml"/></Relationships>
</file>

<file path=ppt/notesSlides/_rels/notesSlide2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7.xml"/><Relationship Id="rId1" Type="http://schemas.openxmlformats.org/officeDocument/2006/relationships/notesMaster" Target="../notesMasters/notesMaster1.xml"/></Relationships>
</file>

<file path=ppt/notesSlides/_rels/notesSlide2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8.xml"/><Relationship Id="rId1" Type="http://schemas.openxmlformats.org/officeDocument/2006/relationships/notesMaster" Target="../notesMasters/notesMaster1.xml"/></Relationships>
</file>

<file path=ppt/notesSlides/_rels/notesSlide2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0.xml"/><Relationship Id="rId1" Type="http://schemas.openxmlformats.org/officeDocument/2006/relationships/notesMaster" Target="../notesMasters/notesMaster1.xml"/></Relationships>
</file>

<file path=ppt/notesSlides/_rels/notesSlide2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1.xml"/><Relationship Id="rId1" Type="http://schemas.openxmlformats.org/officeDocument/2006/relationships/notesMaster" Target="../notesMasters/notesMaster1.xml"/></Relationships>
</file>

<file path=ppt/notesSlides/_rels/notesSlide2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2.xml"/><Relationship Id="rId1" Type="http://schemas.openxmlformats.org/officeDocument/2006/relationships/notesMaster" Target="../notesMasters/notesMaster1.xml"/></Relationships>
</file>

<file path=ppt/notesSlides/_rels/notesSlide2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3.xml"/><Relationship Id="rId1" Type="http://schemas.openxmlformats.org/officeDocument/2006/relationships/notesMaster" Target="../notesMasters/notesMaster1.xml"/></Relationships>
</file>

<file path=ppt/notesSlides/_rels/notesSlide2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4.xml"/><Relationship Id="rId1" Type="http://schemas.openxmlformats.org/officeDocument/2006/relationships/notesMaster" Target="../notesMasters/notesMaster1.xml"/></Relationships>
</file>

<file path=ppt/notesSlides/_rels/notesSlide2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5.xml"/><Relationship Id="rId1" Type="http://schemas.openxmlformats.org/officeDocument/2006/relationships/notesMaster" Target="../notesMasters/notesMaster1.xml"/></Relationships>
</file>

<file path=ppt/notesSlides/_rels/notesSlide2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6.xml"/><Relationship Id="rId1" Type="http://schemas.openxmlformats.org/officeDocument/2006/relationships/notesMaster" Target="../notesMasters/notesMaster1.xml"/></Relationships>
</file>

<file path=ppt/notesSlides/_rels/notesSlide2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7.xml"/><Relationship Id="rId1" Type="http://schemas.openxmlformats.org/officeDocument/2006/relationships/notesMaster" Target="../notesMasters/notesMaster1.xml"/></Relationships>
</file>

<file path=ppt/notesSlides/_rels/notesSlide2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0.xml"/><Relationship Id="rId1" Type="http://schemas.openxmlformats.org/officeDocument/2006/relationships/notesMaster" Target="../notesMasters/notesMaster1.xml"/></Relationships>
</file>

<file path=ppt/notesSlides/_rels/notesSlide2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2.xml"/><Relationship Id="rId1" Type="http://schemas.openxmlformats.org/officeDocument/2006/relationships/notesMaster" Target="../notesMasters/notesMaster1.xml"/></Relationships>
</file>

<file path=ppt/notesSlides/_rels/notesSlide2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3.xml"/><Relationship Id="rId1" Type="http://schemas.openxmlformats.org/officeDocument/2006/relationships/notesMaster" Target="../notesMasters/notesMaster1.xml"/></Relationships>
</file>

<file path=ppt/notesSlides/_rels/notesSlide2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4.xml"/><Relationship Id="rId1" Type="http://schemas.openxmlformats.org/officeDocument/2006/relationships/notesMaster" Target="../notesMasters/notesMaster1.xml"/></Relationships>
</file>

<file path=ppt/notesSlides/_rels/notesSlide2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5.xml"/><Relationship Id="rId1" Type="http://schemas.openxmlformats.org/officeDocument/2006/relationships/notesMaster" Target="../notesMasters/notesMaster1.xml"/></Relationships>
</file>

<file path=ppt/notesSlides/_rels/notesSlide2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6.xml"/><Relationship Id="rId1" Type="http://schemas.openxmlformats.org/officeDocument/2006/relationships/notesMaster" Target="../notesMasters/notesMaster1.xml"/></Relationships>
</file>

<file path=ppt/notesSlides/_rels/notesSlide2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0.xml"/><Relationship Id="rId1" Type="http://schemas.openxmlformats.org/officeDocument/2006/relationships/notesMaster" Target="../notesMasters/notesMaster1.xml"/></Relationships>
</file>

<file path=ppt/notesSlides/_rels/notesSlide2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1.xml"/><Relationship Id="rId1" Type="http://schemas.openxmlformats.org/officeDocument/2006/relationships/notesMaster" Target="../notesMasters/notesMaster1.xml"/></Relationships>
</file>

<file path=ppt/notesSlides/_rels/notesSlide2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2.xml"/><Relationship Id="rId1" Type="http://schemas.openxmlformats.org/officeDocument/2006/relationships/notesMaster" Target="../notesMasters/notesMaster1.xml"/></Relationships>
</file>

<file path=ppt/notesSlides/_rels/notesSlide2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3.xml"/><Relationship Id="rId1" Type="http://schemas.openxmlformats.org/officeDocument/2006/relationships/notesMaster" Target="../notesMasters/notesMaster1.xml"/></Relationships>
</file>

<file path=ppt/notesSlides/_rels/notesSlide2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5.xml"/><Relationship Id="rId1" Type="http://schemas.openxmlformats.org/officeDocument/2006/relationships/notesMaster" Target="../notesMasters/notesMaster1.xml"/></Relationships>
</file>

<file path=ppt/notesSlides/_rels/notesSlide2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6.xml"/><Relationship Id="rId1" Type="http://schemas.openxmlformats.org/officeDocument/2006/relationships/notesMaster" Target="../notesMasters/notesMaster1.xml"/></Relationships>
</file>

<file path=ppt/notesSlides/_rels/notesSlide2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7.xml"/><Relationship Id="rId1" Type="http://schemas.openxmlformats.org/officeDocument/2006/relationships/notesMaster" Target="../notesMasters/notesMaster1.xml"/></Relationships>
</file>

<file path=ppt/notesSlides/_rels/notesSlide2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8.xml"/><Relationship Id="rId1" Type="http://schemas.openxmlformats.org/officeDocument/2006/relationships/notesMaster" Target="../notesMasters/notesMaster1.xml"/></Relationships>
</file>

<file path=ppt/notesSlides/_rels/notesSlide2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9.xml"/><Relationship Id="rId1" Type="http://schemas.openxmlformats.org/officeDocument/2006/relationships/notesMaster" Target="../notesMasters/notesMaster1.xml"/></Relationships>
</file>

<file path=ppt/notesSlides/_rels/notesSlide2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0.xml"/><Relationship Id="rId1" Type="http://schemas.openxmlformats.org/officeDocument/2006/relationships/notesMaster" Target="../notesMasters/notesMaster1.xml"/></Relationships>
</file>

<file path=ppt/notesSlides/_rels/notesSlide2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1.xml"/><Relationship Id="rId1" Type="http://schemas.openxmlformats.org/officeDocument/2006/relationships/notesMaster" Target="../notesMasters/notesMaster1.xml"/></Relationships>
</file>

<file path=ppt/notesSlides/_rels/notesSlide2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2.xml"/><Relationship Id="rId1" Type="http://schemas.openxmlformats.org/officeDocument/2006/relationships/notesMaster" Target="../notesMasters/notesMaster1.xml"/></Relationships>
</file>

<file path=ppt/notesSlides/_rels/notesSlide2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3.xml"/><Relationship Id="rId1" Type="http://schemas.openxmlformats.org/officeDocument/2006/relationships/notesMaster" Target="../notesMasters/notesMaster1.xml"/></Relationships>
</file>

<file path=ppt/notesSlides/_rels/notesSlide2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5.xml"/><Relationship Id="rId1" Type="http://schemas.openxmlformats.org/officeDocument/2006/relationships/notesMaster" Target="../notesMasters/notesMaster1.xml"/></Relationships>
</file>

<file path=ppt/notesSlides/_rels/notesSlide2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7.xml"/><Relationship Id="rId1" Type="http://schemas.openxmlformats.org/officeDocument/2006/relationships/notesMaster" Target="../notesMasters/notesMaster1.xml"/></Relationships>
</file>

<file path=ppt/notesSlides/_rels/notesSlide2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8.xml"/><Relationship Id="rId1" Type="http://schemas.openxmlformats.org/officeDocument/2006/relationships/notesMaster" Target="../notesMasters/notesMaster1.xml"/></Relationships>
</file>

<file path=ppt/notesSlides/_rels/notesSlide2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9.xml"/><Relationship Id="rId1" Type="http://schemas.openxmlformats.org/officeDocument/2006/relationships/notesMaster" Target="../notesMasters/notesMaster1.xml"/></Relationships>
</file>

<file path=ppt/notesSlides/_rels/notesSlide2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0.xml"/><Relationship Id="rId1" Type="http://schemas.openxmlformats.org/officeDocument/2006/relationships/notesMaster" Target="../notesMasters/notesMaster1.xml"/></Relationships>
</file>

<file path=ppt/notesSlides/_rels/notesSlide2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1.xml"/><Relationship Id="rId1" Type="http://schemas.openxmlformats.org/officeDocument/2006/relationships/notesMaster" Target="../notesMasters/notesMaster1.xml"/></Relationships>
</file>

<file path=ppt/notesSlides/_rels/notesSlide2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2.xml"/><Relationship Id="rId1" Type="http://schemas.openxmlformats.org/officeDocument/2006/relationships/notesMaster" Target="../notesMasters/notesMaster1.xml"/></Relationships>
</file>

<file path=ppt/notesSlides/_rels/notesSlide2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3.xml"/><Relationship Id="rId1" Type="http://schemas.openxmlformats.org/officeDocument/2006/relationships/notesMaster" Target="../notesMasters/notesMaster1.xml"/></Relationships>
</file>

<file path=ppt/notesSlides/_rels/notesSlide2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4.xml"/><Relationship Id="rId1" Type="http://schemas.openxmlformats.org/officeDocument/2006/relationships/notesMaster" Target="../notesMasters/notesMaster1.xml"/></Relationships>
</file>

<file path=ppt/notesSlides/_rels/notesSlide2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2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6.xml"/><Relationship Id="rId1" Type="http://schemas.openxmlformats.org/officeDocument/2006/relationships/notesMaster" Target="../notesMasters/notesMaster1.xml"/></Relationships>
</file>

<file path=ppt/notesSlides/_rels/notesSlide2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7.xml"/><Relationship Id="rId1" Type="http://schemas.openxmlformats.org/officeDocument/2006/relationships/notesMaster" Target="../notesMasters/notesMaster1.xml"/></Relationships>
</file>

<file path=ppt/notesSlides/_rels/notesSlide2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8.xml"/><Relationship Id="rId1" Type="http://schemas.openxmlformats.org/officeDocument/2006/relationships/notesMaster" Target="../notesMasters/notesMaster1.xml"/></Relationships>
</file>

<file path=ppt/notesSlides/_rels/notesSlide2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9.xml"/><Relationship Id="rId1" Type="http://schemas.openxmlformats.org/officeDocument/2006/relationships/notesMaster" Target="../notesMasters/notesMaster1.xml"/></Relationships>
</file>

<file path=ppt/notesSlides/_rels/notesSlide2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0.xml"/><Relationship Id="rId1" Type="http://schemas.openxmlformats.org/officeDocument/2006/relationships/notesMaster" Target="../notesMasters/notesMaster1.xml"/></Relationships>
</file>

<file path=ppt/notesSlides/_rels/notesSlide2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3" Type="http://schemas.openxmlformats.org/officeDocument/2006/relationships/hyperlink" Target="https://n5-sdd-normal-testing.esafriend1r.repl.co/" TargetMode="External"/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functions: https://docs.python.org/3/library/functions.html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9516199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4537317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9065286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8438819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</a:t>
            </a:r>
            <a:r>
              <a:rPr lang="en-GB" dirty="0" err="1"/>
              <a:t>Thonny</a:t>
            </a:r>
            <a:r>
              <a:rPr lang="en-GB" dirty="0"/>
              <a:t> shell / console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220137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9593428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8282957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488358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6177130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6613873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5958269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191671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09892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4873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4828357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318847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8615112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Add: T </a:t>
            </a:r>
            <a:r>
              <a:rPr lang="en-GB" dirty="0" err="1"/>
              <a:t>T</a:t>
            </a:r>
            <a:r>
              <a:rPr lang="en-GB" dirty="0"/>
              <a:t> F </a:t>
            </a:r>
            <a:r>
              <a:rPr lang="en-GB" dirty="0" err="1"/>
              <a:t>F</a:t>
            </a:r>
            <a:r>
              <a:rPr lang="en-GB" dirty="0"/>
              <a:t> </a:t>
            </a:r>
            <a:r>
              <a:rPr lang="en-GB" dirty="0" err="1"/>
              <a:t>F</a:t>
            </a:r>
            <a:endParaRPr lang="en-GB" dirty="0"/>
          </a:p>
          <a:p>
            <a:r>
              <a:rPr lang="en-GB"/>
              <a:t>Mark: </a:t>
            </a:r>
            <a:r>
              <a:rPr lang="en-GB" dirty="0"/>
              <a:t>extreme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7183645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2857091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7979042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14966490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False,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967158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first condition is True, all other conditions are ignored.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34405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also allows single quotation</a:t>
            </a:r>
            <a:r>
              <a:rPr lang="en-GB" baseline="0" dirty="0"/>
              <a:t> marks: '</a:t>
            </a:r>
            <a:r>
              <a:rPr lang="en-GB" dirty="0" err="1"/>
              <a:t>abcXYZ</a:t>
            </a:r>
            <a:r>
              <a:rPr lang="en-GB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308402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Extreme – at the limits / edge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7191559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No slides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7290388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Source: https://medlineplus.gov/ency/article/001982.htm</a:t>
            </a:r>
          </a:p>
          <a:p>
            <a:pPr marL="0" indent="0">
              <a:buNone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144311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Theme park ride.  Minimum age and minimum height restrictions.</a:t>
            </a:r>
          </a:p>
          <a:p>
            <a:pPr marL="0" indent="0">
              <a:buNone/>
            </a:pPr>
            <a:r>
              <a:rPr lang="en-GB" dirty="0"/>
              <a:t>Create test table then implement / Supersize with elif, else to shown failed criteria.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285167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Completely made-up criteria!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Design interface, create test table, implement, test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442604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809077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326928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9716423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Inefficient: every condition is evaluated, every time</a:t>
            </a:r>
          </a:p>
          <a:p>
            <a:r>
              <a:rPr lang="en-GB" dirty="0"/>
              <a:t>Efficient: at first True condition selection terminates</a:t>
            </a:r>
          </a:p>
          <a:p>
            <a:r>
              <a:rPr lang="en-GB" dirty="0"/>
              <a:t>run through with 20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5731773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0942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161698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 test table then implement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782238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0197574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Only enter the loop when the condition is True.</a:t>
            </a:r>
          </a:p>
          <a:p>
            <a:r>
              <a:rPr lang="en-GB" dirty="0"/>
              <a:t>Only exit the loop when the condition is False.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6628927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5984064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happens if &lt;age&gt; is 3, 5, 9 ?</a:t>
            </a:r>
          </a:p>
          <a:p>
            <a:r>
              <a:rPr lang="en-GB" dirty="0"/>
              <a:t>Condition can be complex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6271396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9704231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Used to limit input values to acceptable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7369603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Simple condition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109014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4162945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6628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716526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8696339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4778590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Simple condition.  Error message to be meaningful, i.e. better than "Invalid"</a:t>
            </a:r>
          </a:p>
          <a:p>
            <a:r>
              <a:rPr lang="en-GB" dirty="0"/>
              <a:t>Number of taxi passengers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0700161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553450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Complex condition. Error message to be meaningful, i.e. better than "Invalid"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6193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0881711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6677512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7664051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  <a:p>
            <a:r>
              <a:rPr lang="en-GB" dirty="0"/>
              <a:t>Efficient selection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4726215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8902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A single 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0378855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Revision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489507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Loops until condition is false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067050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0288531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Exceptional – beyond the limits / not acceptable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509023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 - amend as necessary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0951839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Value of a die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0439261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7756260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a data type but a data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405394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3476453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5988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2846859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0740886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73101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5650951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942379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2760420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733614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308515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8200926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5304473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59782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1469555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235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4368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79940782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7702256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238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215056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2764265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4185707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1670906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3396038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1072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18140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5500517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802959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6018575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4037845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66384103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561182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5204538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272649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8600804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Die – singular / Dice – plural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2819375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0</a:t>
            </a:r>
            <a:r>
              <a:rPr lang="en-GB" baseline="0" dirty="0"/>
              <a:t>, 11, and -700 are rejected.</a:t>
            </a:r>
          </a:p>
          <a:p>
            <a:r>
              <a:rPr lang="en-GB" baseline="0" dirty="0"/>
              <a:t>"five" and 7.3 cause a runtime error as string / float values (outside the scope of N5 &amp; H).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14868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Class: Markup strings with ink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829490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45783251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 about half way through DDD</a:t>
            </a:r>
          </a:p>
          <a:p>
            <a:r>
              <a:rPr lang="en-GB" dirty="0">
                <a:cs typeface="Calibri"/>
              </a:rPr>
              <a:t>Prelim 2 just before assignment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3637940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1778770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SDD: 0-5, 0-5, 15, 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6113248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12592105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739205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4394125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4068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29557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8922710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1200" b="1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iterative</a:t>
            </a:r>
            <a:r>
              <a:rPr lang="en-GB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: doing something again (and again), usually to improve it</a:t>
            </a:r>
            <a:endParaRPr lang="en-GB" dirty="0"/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780059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0177519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Purpose: </a:t>
            </a:r>
            <a:r>
              <a:rPr lang="en-GB" sz="1200" dirty="0"/>
              <a:t>The program is to ask the user for 2 values and display the sum of the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153530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0958103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9943256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1230666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956352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5833420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Input validation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8088379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127738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but useful for clearing up misconceptions about variables</a:t>
            </a:r>
          </a:p>
          <a:p>
            <a:r>
              <a:rPr lang="en-GB" dirty="0"/>
              <a:t>When a variable is overwritten there is no history of the previous value – obliterated!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6295656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9465852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1672329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6476258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9651336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956725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Running total</a:t>
            </a:r>
          </a:p>
          <a:p>
            <a:r>
              <a:rPr lang="en-GB" dirty="0"/>
              <a:t>Letters to ensure </a:t>
            </a:r>
            <a:r>
              <a:rPr lang="en-GB"/>
              <a:t>correct flow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683777"/>
      </p:ext>
    </p:extLst>
  </p:cSld>
  <p:clrMapOvr>
    <a:masterClrMapping/>
  </p:clrMapOvr>
</p:notes>
</file>

<file path=ppt/notesSlides/notesSlide2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7646500"/>
      </p:ext>
    </p:extLst>
  </p:cSld>
  <p:clrMapOvr>
    <a:masterClrMapping/>
  </p:clrMapOvr>
</p:notes>
</file>

<file path=ppt/notesSlides/notesSlide2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4528580"/>
      </p:ext>
    </p:extLst>
  </p:cSld>
  <p:clrMapOvr>
    <a:masterClrMapping/>
  </p:clrMapOvr>
</p:notes>
</file>

<file path=ppt/notesSlides/notesSlide2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2346983"/>
      </p:ext>
    </p:extLst>
  </p:cSld>
  <p:clrMapOvr>
    <a:masterClrMapping/>
  </p:clrMapOvr>
</p:notes>
</file>

<file path=ppt/notesSlides/notesSlide2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86807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054270"/>
      </p:ext>
    </p:extLst>
  </p:cSld>
  <p:clrMapOvr>
    <a:masterClrMapping/>
  </p:clrMapOvr>
</p:notes>
</file>

<file path=ppt/notesSlides/notesSlide2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225389"/>
      </p:ext>
    </p:extLst>
  </p:cSld>
  <p:clrMapOvr>
    <a:masterClrMapping/>
  </p:clrMapOvr>
</p:notes>
</file>

<file path=ppt/notesSlides/notesSlide2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370609"/>
      </p:ext>
    </p:extLst>
  </p:cSld>
  <p:clrMapOvr>
    <a:masterClrMapping/>
  </p:clrMapOvr>
</p:note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8401738"/>
      </p:ext>
    </p:extLst>
  </p:cSld>
  <p:clrMapOvr>
    <a:masterClrMapping/>
  </p:clrMapOvr>
</p:notes>
</file>

<file path=ppt/notesSlides/notesSlide2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3265246"/>
      </p:ext>
    </p:extLst>
  </p:cSld>
  <p:clrMapOvr>
    <a:masterClrMapping/>
  </p:clrMapOvr>
</p:notes>
</file>

<file path=ppt/notesSlides/notesSlide2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28720620"/>
      </p:ext>
    </p:extLst>
  </p:cSld>
  <p:clrMapOvr>
    <a:masterClrMapping/>
  </p:clrMapOvr>
</p:notes>
</file>

<file path=ppt/notesSlides/notesSlide2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0296784"/>
      </p:ext>
    </p:extLst>
  </p:cSld>
  <p:clrMapOvr>
    <a:masterClrMapping/>
  </p:clrMapOvr>
</p:notes>
</file>

<file path=ppt/notesSlides/notesSlide2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5649F-8FDC-918A-EEF4-2FCBBA156B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1E9276-7CAA-C732-C87F-0097C4EFD8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81BFD6-B797-C233-AE48-F7D706E84F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E6110-834B-E5ED-0BB4-D17EB85A3A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0543226"/>
      </p:ext>
    </p:extLst>
  </p:cSld>
  <p:clrMapOvr>
    <a:masterClrMapping/>
  </p:clrMapOvr>
</p:notes>
</file>

<file path=ppt/notesSlides/notesSlide2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390635"/>
      </p:ext>
    </p:extLst>
  </p:cSld>
  <p:clrMapOvr>
    <a:masterClrMapping/>
  </p:clrMapOvr>
</p:notes>
</file>

<file path=ppt/notesSlides/notesSlide2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7874059"/>
      </p:ext>
    </p:extLst>
  </p:cSld>
  <p:clrMapOvr>
    <a:masterClrMapping/>
  </p:clrMapOvr>
</p:notes>
</file>

<file path=ppt/notesSlides/notesSlide2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778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6043439"/>
      </p:ext>
    </p:extLst>
  </p:cSld>
  <p:clrMapOvr>
    <a:masterClrMapping/>
  </p:clrMapOvr>
</p:notes>
</file>

<file path=ppt/notesSlides/notesSlide2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S4 pupils, not S3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5480127"/>
      </p:ext>
    </p:extLst>
  </p:cSld>
  <p:clrMapOvr>
    <a:masterClrMapping/>
  </p:clrMapOvr>
</p:notes>
</file>

<file path=ppt/notesSlides/notesSlide2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2741120"/>
      </p:ext>
    </p:extLst>
  </p:cSld>
  <p:clrMapOvr>
    <a:masterClrMapping/>
  </p:clrMapOvr>
</p:notes>
</file>

<file path=ppt/notesSlides/notesSlide2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9672344"/>
      </p:ext>
    </p:extLst>
  </p:cSld>
  <p:clrMapOvr>
    <a:masterClrMapping/>
  </p:clrMapOvr>
</p:notes>
</file>

<file path=ppt/notesSlides/notesSlide2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0127379"/>
      </p:ext>
    </p:extLst>
  </p:cSld>
  <p:clrMapOvr>
    <a:masterClrMapping/>
  </p:clrMapOvr>
</p:notes>
</file>

<file path=ppt/notesSlides/notesSlide2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Calculate perimeter and area of a rectangle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draw.io for app based version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</a:t>
            </a:r>
            <a:r>
              <a:rPr lang="en-GB" dirty="0" err="1"/>
              <a:t>Replit</a:t>
            </a:r>
            <a:r>
              <a:rPr lang="en-GB" dirty="0"/>
              <a:t> to implement text based version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4662260"/>
      </p:ext>
    </p:extLst>
  </p:cSld>
  <p:clrMapOvr>
    <a:masterClrMapping/>
  </p:clrMapOvr>
</p:notes>
</file>

<file path=ppt/notesSlides/notesSlide2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4569273"/>
      </p:ext>
    </p:extLst>
  </p:cSld>
  <p:clrMapOvr>
    <a:masterClrMapping/>
  </p:clrMapOvr>
</p:notes>
</file>

<file path=ppt/notesSlides/notesSlide2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99168F-6589-3385-F67C-2273253F0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940522-A573-0085-DE48-CC2B2E4977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C709BDA-8DF8-5133-1AE3-E8D08ED58E0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7DE95-4A03-C041-97DF-B8D4C03672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6845016"/>
      </p:ext>
    </p:extLst>
  </p:cSld>
  <p:clrMapOvr>
    <a:masterClrMapping/>
  </p:clrMapOvr>
</p:notes>
</file>

<file path=ppt/notesSlides/notesSlide2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336098"/>
      </p:ext>
    </p:extLst>
  </p:cSld>
  <p:clrMapOvr>
    <a:masterClrMapping/>
  </p:clrMapOvr>
</p:notes>
</file>

<file path=ppt/notesSlides/notesSlide2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47D175-BC7C-AD85-01B8-6363A32B5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BAA6FE-612B-383B-BA51-07691C0F6C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857AF7-044C-1A97-8121-4711DA6A75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43ABA-A1E5-E564-DEB4-58C87350B63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7138357"/>
      </p:ext>
    </p:extLst>
  </p:cSld>
  <p:clrMapOvr>
    <a:masterClrMapping/>
  </p:clrMapOvr>
</p:notes>
</file>

<file path=ppt/notesSlides/notesSlide2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137027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4656582"/>
      </p:ext>
    </p:extLst>
  </p:cSld>
  <p:clrMapOvr>
    <a:masterClrMapping/>
  </p:clrMapOvr>
</p:notes>
</file>

<file path=ppt/notesSlides/notesSlide2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FE6A04-585A-13EA-9761-9592E1361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BF21CB9-BEA6-175D-92EC-9BA854F0A3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2B5E45-A14A-0B4F-6F0D-B6767A6396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7B64D-4DB8-3570-3B1C-AEDA5B6C2A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750347"/>
      </p:ext>
    </p:extLst>
  </p:cSld>
  <p:clrMapOvr>
    <a:masterClrMapping/>
  </p:clrMapOvr>
</p:notes>
</file>

<file path=ppt/notesSlides/notesSlide2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2358020"/>
      </p:ext>
    </p:extLst>
  </p:cSld>
  <p:clrMapOvr>
    <a:masterClrMapping/>
  </p:clrMapOvr>
</p:notes>
</file>

<file path=ppt/notesSlides/notesSlide2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AEF494-AA9A-78F9-7934-1CE3D86A16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B322B-EEE3-49CD-2464-4D41CDF3BF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9C4027B-9D89-7935-C5EE-68C25914C2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2F0B3-FE6B-5FBD-E5A8-1FCC376B5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6488996"/>
      </p:ext>
    </p:extLst>
  </p:cSld>
  <p:clrMapOvr>
    <a:masterClrMapping/>
  </p:clrMapOvr>
</p:notes>
</file>

<file path=ppt/notesSlides/notesSlide2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  Works in Thonny.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618317"/>
      </p:ext>
    </p:extLst>
  </p:cSld>
  <p:clrMapOvr>
    <a:masterClrMapping/>
  </p:clrMapOvr>
</p:notes>
</file>

<file path=ppt/notesSlides/notesSlide2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3053357"/>
      </p:ext>
    </p:extLst>
  </p:cSld>
  <p:clrMapOvr>
    <a:masterClrMapping/>
  </p:clrMapOvr>
</p:notes>
</file>

<file path=ppt/notesSlides/notesSlide2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6659435"/>
      </p:ext>
    </p:extLst>
  </p:cSld>
  <p:clrMapOvr>
    <a:masterClrMapping/>
  </p:clrMapOvr>
</p:notes>
</file>

<file path=ppt/notesSlides/notesSlide2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BAEB9F-1146-912C-46AE-544C1DC33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50A5E04-5EDC-345A-EB04-08B79B0B94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01E89C-22DF-1D2B-8A25-2E3062E5E9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AC25B8-3E81-9BA9-6984-03B710AAA9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6172983"/>
      </p:ext>
    </p:extLst>
  </p:cSld>
  <p:clrMapOvr>
    <a:masterClrMapping/>
  </p:clrMapOvr>
</p:notes>
</file>

<file path=ppt/notesSlides/notesSlide2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463063"/>
      </p:ext>
    </p:extLst>
  </p:cSld>
  <p:clrMapOvr>
    <a:masterClrMapping/>
  </p:clrMapOvr>
</p:notes>
</file>

<file path=ppt/notesSlides/notesSlide2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C958DB-CB8A-7B9E-47FE-2FA1B47AED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CD7C3E1-0520-86FA-27AB-C8BEF93CF1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CBDCD7-CAC2-F330-5A33-2510A354FCC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A445B3-8D0C-8289-E825-4C96FE5669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4259718"/>
      </p:ext>
    </p:extLst>
  </p:cSld>
  <p:clrMapOvr>
    <a:masterClrMapping/>
  </p:clrMapOvr>
</p:notes>
</file>

<file path=ppt/notesSlides/notesSlide2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460762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r>
              <a:rPr lang="en-GB" dirty="0"/>
              <a:t>Camel case – lower case with humps</a:t>
            </a:r>
          </a:p>
          <a:p>
            <a:pPr defTabSz="990661">
              <a:defRPr/>
            </a:pPr>
            <a:r>
              <a:rPr lang="en-GB" dirty="0"/>
              <a:t>Use</a:t>
            </a:r>
            <a:r>
              <a:rPr lang="en-GB" baseline="0" dirty="0"/>
              <a:t> singular for variable names</a:t>
            </a:r>
            <a:endParaRPr lang="en-GB" dirty="0"/>
          </a:p>
          <a:p>
            <a:r>
              <a:rPr lang="en-GB" dirty="0"/>
              <a:t>Uppercase letters used for constants:</a:t>
            </a:r>
            <a:r>
              <a:rPr lang="en-GB" baseline="0" dirty="0"/>
              <a:t> </a:t>
            </a:r>
            <a:r>
              <a:rPr lang="en-GB" dirty="0"/>
              <a:t>PI = 3·14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640772"/>
      </p:ext>
    </p:extLst>
  </p:cSld>
  <p:clrMapOvr>
    <a:masterClrMapping/>
  </p:clrMapOvr>
</p:notes>
</file>

<file path=ppt/notesSlides/notesSlide2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B1305E-2077-A2BD-B2AC-E5E9B3808D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5C9D27-13A6-CFC6-B529-166E89DCAA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171FD3-CA1D-3BA0-6AAD-C1DE45FAFF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B1F270-DBD7-3A90-35C0-8F99E09F61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6821860"/>
      </p:ext>
    </p:extLst>
  </p:cSld>
  <p:clrMapOvr>
    <a:masterClrMapping/>
  </p:clrMapOvr>
</p:notes>
</file>

<file path=ppt/notesSlides/notesSlide2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9B5BA0-8B3B-4833-2F27-7D57D84E4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D065E9-74AD-495D-5087-4F108B54F5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E7C0E8F-D874-88B3-52D3-0CAEFF7F4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Excellence creep!</a:t>
            </a:r>
          </a:p>
          <a:p>
            <a:endParaRPr lang="en-GB" dirty="0"/>
          </a:p>
          <a:p>
            <a:r>
              <a:rPr lang="en-GB" dirty="0"/>
              <a:t>PEP 350 - https://peps.python.org/pep-0350/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07E7AF-CBD8-2893-9A19-7095C738465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7729851"/>
      </p:ext>
    </p:extLst>
  </p:cSld>
  <p:clrMapOvr>
    <a:masterClrMapping/>
  </p:clrMapOvr>
</p:notes>
</file>

<file path=ppt/notesSlides/notesSlide2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B511A-5D70-AE5D-6ABD-99AC77980B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8345D-BC29-A4FB-1B09-D6D0636C6B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938032-BA38-BA01-7EC3-6E5321C72A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58135F-4311-A4C4-9C97-EBC38B6221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829573"/>
      </p:ext>
    </p:extLst>
  </p:cSld>
  <p:clrMapOvr>
    <a:masterClrMapping/>
  </p:clrMapOvr>
</p:notes>
</file>

<file path=ppt/notesSlides/notesSlide2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0887875"/>
      </p:ext>
    </p:extLst>
  </p:cSld>
  <p:clrMapOvr>
    <a:masterClrMapping/>
  </p:clrMapOvr>
</p:notes>
</file>

<file path=ppt/notesSlides/notesSlide2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2398604"/>
      </p:ext>
    </p:extLst>
  </p:cSld>
  <p:clrMapOvr>
    <a:masterClrMapping/>
  </p:clrMapOvr>
</p:notes>
</file>

<file path=ppt/notesSlides/notesSlide2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0172244"/>
      </p:ext>
    </p:extLst>
  </p:cSld>
  <p:clrMapOvr>
    <a:masterClrMapping/>
  </p:clrMapOvr>
</p:notes>
</file>

<file path=ppt/notesSlides/notesSlide2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4603904"/>
      </p:ext>
    </p:extLst>
  </p:cSld>
  <p:clrMapOvr>
    <a:masterClrMapping/>
  </p:clrMapOvr>
</p:notes>
</file>

<file path=ppt/notesSlides/notesSlide2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Keywords:  for,  in</a:t>
            </a:r>
          </a:p>
          <a:p>
            <a:r>
              <a:rPr lang="en-GB"/>
              <a:t>Function:</a:t>
            </a:r>
            <a:r>
              <a:rPr lang="en-GB" baseline="0"/>
              <a:t> range( )</a:t>
            </a:r>
          </a:p>
          <a:p>
            <a:endParaRPr lang="en-GB"/>
          </a:p>
          <a:p>
            <a:r>
              <a:rPr lang="en-GB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4268198"/>
      </p:ext>
    </p:extLst>
  </p:cSld>
  <p:clrMapOvr>
    <a:masterClrMapping/>
  </p:clrMapOvr>
</p:notes>
</file>

<file path=ppt/notesSlides/notesSlide2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97985"/>
      </p:ext>
    </p:extLst>
  </p:cSld>
  <p:clrMapOvr>
    <a:masterClrMapping/>
  </p:clrMapOvr>
</p:notes>
</file>

<file path=ppt/notesSlides/notesSlide2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925200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defTabSz="990661"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6104616"/>
      </p:ext>
    </p:extLst>
  </p:cSld>
  <p:clrMapOvr>
    <a:masterClrMapping/>
  </p:clrMapOvr>
</p:notes>
</file>

<file path=ppt/notesSlides/notesSlide2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1046088"/>
      </p:ext>
    </p:extLst>
  </p:cSld>
  <p:clrMapOvr>
    <a:masterClrMapping/>
  </p:clrMapOvr>
</p:notes>
</file>

<file path=ppt/notesSlides/notesSlide2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85270"/>
      </p:ext>
    </p:extLst>
  </p:cSld>
  <p:clrMapOvr>
    <a:masterClrMapping/>
  </p:clrMapOvr>
</p:notes>
</file>

<file path=ppt/notesSlides/notesSlide2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Super size: ask how many times to loop (limit 2-5), ask for character to concatenate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1744692"/>
      </p:ext>
    </p:extLst>
  </p:cSld>
  <p:clrMapOvr>
    <a:masterClrMapping/>
  </p:clrMapOvr>
</p:notes>
</file>

<file path=ppt/notesSlides/notesSlide2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6246950"/>
      </p:ext>
    </p:extLst>
  </p:cSld>
  <p:clrMapOvr>
    <a:masterClrMapping/>
  </p:clrMapOvr>
</p:notes>
</file>

<file path=ppt/notesSlides/notesSlide2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 size: ask how many times to loop (limit 1-6), ask for dice value (1-6)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Super-super size: display average of dice values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3972381"/>
      </p:ext>
    </p:extLst>
  </p:cSld>
  <p:clrMapOvr>
    <a:masterClrMapping/>
  </p:clrMapOvr>
</p:notes>
</file>

<file path=ppt/notesSlides/notesSlide2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584933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 division always results in a real value</a:t>
            </a:r>
          </a:p>
          <a:p>
            <a:r>
              <a:rPr lang="en-GB" dirty="0"/>
              <a:t>Task.  Create variables &amp; display result: add = 3 + 7    print(add)    </a:t>
            </a:r>
            <a:r>
              <a:rPr lang="en-GB" dirty="0" err="1"/>
              <a:t>powerOf</a:t>
            </a:r>
            <a:r>
              <a:rPr lang="en-GB" dirty="0"/>
              <a:t> = 3**2    print(</a:t>
            </a:r>
            <a:r>
              <a:rPr lang="en-GB" dirty="0" err="1"/>
              <a:t>powerOf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548807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447687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3628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933151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2858358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AB1F00-4BC9-9ACE-310F-1F2521877A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EEBA38-5B34-A431-376D-8DC6EF9EA1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84C1B2-7B79-B1B1-B53A-2FA4EB49D8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73B86E-82AC-F1AE-3C62-E7F4967113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1285430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1383ED-EBFA-7403-11AB-F36F73CDB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278619-DE66-111B-3C1B-C82F0BBF1E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7C2598-53B5-EBAE-6C47-C9B6A49E596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2DCDF-AAFE-2E0C-0598-05C14C2018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727630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D72E2-731E-A54C-A9EB-7E0C7AF33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363D74A-96D6-2F2E-F642-0587C64594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8C59AF-4E60-8247-BAE7-7CDFCE1D8E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F1D9DB-928F-3528-9633-0EDDDE3CF1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947249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3582433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6998018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09963926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08016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5820975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8105947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7589048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GB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982661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5654458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Decimal places can be omitted: </a:t>
            </a:r>
            <a:r>
              <a:rPr lang="en-GB" dirty="0">
                <a:latin typeface="Consolas" panose="020B0609020204030204" pitchFamily="49" charset="0"/>
              </a:rPr>
              <a:t>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23) → 6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>
                <a:latin typeface="Consolas" panose="020B0609020204030204" pitchFamily="49" charset="0"/>
              </a:rPr>
              <a:t>Python rounds 0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 to the nearest even number: round(6</a:t>
            </a:r>
            <a:r>
              <a:rPr lang="en-GB" sz="1200" dirty="0">
                <a:effectLst/>
                <a:latin typeface="Consolas" panose="020B0609020204030204" pitchFamily="49" charset="0"/>
              </a:rPr>
              <a:t>·</a:t>
            </a:r>
            <a:r>
              <a:rPr lang="en-GB" dirty="0">
                <a:latin typeface="Consolas" panose="020B0609020204030204" pitchFamily="49" charset="0"/>
              </a:rPr>
              <a:t>5) →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71FE5B5-A979-4370-A255-218EAB36A5F4}" type="slidenum">
              <a:rPr kumimoji="0" lang="en-GB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GB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39007053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Specific to Python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528785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4069715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Humans join words together to make meaning / sense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70668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Using a computer, strings can be joined together to make meaning / sense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“Glues</a:t>
            </a:r>
            <a:r>
              <a:rPr lang="en-GB"/>
              <a:t>” together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9938122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Could </a:t>
            </a:r>
            <a:r>
              <a:rPr lang="en-GB" dirty="0"/>
              <a:t>add a space at the end of "Hello "</a:t>
            </a:r>
            <a:r>
              <a:rPr lang="en-GB" baseline="0" dirty="0"/>
              <a:t> or at the beginning of " world".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922317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128170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about other data types?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776288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07053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needed for </a:t>
            </a:r>
            <a:r>
              <a:rPr lang="en-GB" baseline="0" dirty="0" err="1"/>
              <a:t>concatention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430023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09957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196931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Could add a space at the end of "Hello "</a:t>
            </a:r>
            <a:r>
              <a:rPr lang="en-GB" baseline="0" dirty="0"/>
              <a:t> or at the beginning of " world", but poor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3353972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2827337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), str( )</a:t>
            </a:r>
          </a:p>
          <a:p>
            <a:r>
              <a:rPr lang="en-GB" baseline="0" dirty="0"/>
              <a:t>Could use eval</a:t>
            </a:r>
            <a:r>
              <a:rPr lang="en-GB" baseline="0"/>
              <a:t>( ) for numbers </a:t>
            </a:r>
            <a:r>
              <a:rPr lang="en-GB" baseline="0" dirty="0"/>
              <a:t>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176492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918706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87644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After this, internal commentary omitted from slides to save space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380286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Computer</a:t>
            </a:r>
            <a:r>
              <a:rPr lang="en-GB" baseline="0"/>
              <a:t> waits for user input from the keyboard.  Whatever is entered is a string, no matter what it looks like, i.e. if the user enters 42 it is not a number but a string.</a:t>
            </a:r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8018055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7948498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/>
              <a:t>https://whiteboard.fi/</a:t>
            </a:r>
          </a:p>
          <a:p>
            <a:pPr marL="0" indent="0">
              <a:buNone/>
            </a:pPr>
            <a:r>
              <a:rPr lang="en-GB" dirty="0"/>
              <a:t>1. Run through with strings : "Big" + "dog" = "</a:t>
            </a:r>
            <a:r>
              <a:rPr lang="en-GB" dirty="0" err="1"/>
              <a:t>Bigdog</a:t>
            </a:r>
            <a:r>
              <a:rPr lang="en-GB" dirty="0"/>
              <a:t>"</a:t>
            </a:r>
          </a:p>
          <a:p>
            <a:pPr marL="0" indent="0">
              <a:buNone/>
            </a:pPr>
            <a:r>
              <a:rPr lang="en-GB" dirty="0"/>
              <a:t>2. Run through with ‘integers’: "4" + "2" = "42"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195857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None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075734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part of N5 specification but</a:t>
            </a:r>
            <a:r>
              <a:rPr lang="en-GB" baseline="0" dirty="0"/>
              <a:t> need: input( ), int( ), float( )</a:t>
            </a:r>
          </a:p>
          <a:p>
            <a:r>
              <a:rPr lang="en-GB" baseline="0" dirty="0"/>
              <a:t>Could use eval( ) for numbers but don't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3147422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957250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429045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3502554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251262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3836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2387671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640163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4075868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Run through with integers: 4 + 2 = 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2189030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62130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????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3238918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aseline="0" dirty="0"/>
              <a:t>Indentation covered later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933331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Code is to store two values, add them together, and display</a:t>
            </a:r>
            <a:r>
              <a:rPr lang="en-GB" baseline="0" dirty="0"/>
              <a:t> the result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32526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1450981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93272467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Initial: Very poor	Final: Much better</a:t>
            </a:r>
          </a:p>
          <a:p>
            <a:r>
              <a:rPr lang="en-GB" dirty="0"/>
              <a:t>Python forces indentation to be used – no example shown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361820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0849856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3: Input,  4: Process,  5</a:t>
            </a:r>
            <a:r>
              <a:rPr lang="en-GB"/>
              <a:t>: Output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149087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4726406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2426340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If a start value isn’t specified, then it’s 0 (zero).</a:t>
            </a:r>
          </a:p>
          <a:p>
            <a:r>
              <a:rPr lang="en-GB" baseline="0" dirty="0"/>
              <a:t>Info only: </a:t>
            </a:r>
            <a:r>
              <a:rPr lang="en-GB" baseline="0" dirty="0">
                <a:latin typeface="Consolas" panose="020B0609020204030204" pitchFamily="49" charset="0"/>
              </a:rPr>
              <a:t>list(range(1, 10)) → [1, 2, 3, 4, 5, 6, 7, 8, 9]</a:t>
            </a:r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160745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210546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47918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0897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Keywords:  for,  in</a:t>
            </a:r>
          </a:p>
          <a:p>
            <a:r>
              <a:rPr lang="en-GB" dirty="0"/>
              <a:t>Function:</a:t>
            </a:r>
            <a:r>
              <a:rPr lang="en-GB" baseline="0" dirty="0"/>
              <a:t> range( )</a:t>
            </a:r>
            <a:endParaRPr lang="en-GB" dirty="0"/>
          </a:p>
          <a:p>
            <a:r>
              <a:rPr lang="en-GB" dirty="0"/>
              <a:t>If a start value isn’t specified, then it’s 0 (zero).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516577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5974769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791579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5CF691-3F40-5DA9-604A-2BCAF00045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CE6984-85A6-A8BD-B60F-20EF5DF7D7D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9476DB-A4D9-837A-AB22-54283B6012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Often, the line number of the error is where it is spotted not where it is.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83E91-0BF8-BBA6-9E72-5C268B2BE4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5022126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14783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570036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2704780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Use trace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3639044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8337656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Syntax: Print("Hello)</a:t>
            </a:r>
          </a:p>
          <a:p>
            <a:r>
              <a:rPr lang="en-GB" dirty="0"/>
              <a:t>Execution: 2 + "2"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6499138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9087539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Normal: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3624001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Test table layout is not fixed- amend as necessary</a:t>
            </a:r>
          </a:p>
          <a:p>
            <a:r>
              <a:rPr lang="en-GB" sz="1800" dirty="0">
                <a:effectLst/>
                <a:latin typeface="Arial" panose="020B0604020202020204" pitchFamily="34" charset="0"/>
                <a:hlinkClick r:id="rId3"/>
              </a:rPr>
              <a:t>https://n5-sdd-normal-testing.esafriend1r.repl.co/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74732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9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/>
            </a:lvl1pPr>
            <a:lvl2pPr>
              <a:lnSpc>
                <a:spcPct val="100000"/>
              </a:lnSpc>
              <a:spcAft>
                <a:spcPts val="1200"/>
              </a:spcAft>
              <a:defRPr/>
            </a:lvl2pPr>
            <a:lvl3pPr>
              <a:lnSpc>
                <a:spcPct val="100000"/>
              </a:lnSpc>
              <a:spcAft>
                <a:spcPts val="1200"/>
              </a:spcAft>
              <a:defRPr/>
            </a:lvl3pPr>
            <a:lvl4pPr>
              <a:lnSpc>
                <a:spcPct val="100000"/>
              </a:lnSpc>
              <a:spcAft>
                <a:spcPts val="1200"/>
              </a:spcAft>
              <a:defRPr/>
            </a:lvl4pPr>
            <a:lvl5pPr>
              <a:lnSpc>
                <a:spcPct val="100000"/>
              </a:lnSpc>
              <a:spcAft>
                <a:spcPts val="1200"/>
              </a:spcAft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lnSpc>
                <a:spcPct val="100000"/>
              </a:lnSpc>
              <a:spcAft>
                <a:spcPts val="1200"/>
              </a:spcAft>
              <a:defRPr sz="3200"/>
            </a:lvl1pPr>
            <a:lvl2pPr>
              <a:lnSpc>
                <a:spcPct val="100000"/>
              </a:lnSpc>
              <a:spcAft>
                <a:spcPts val="1200"/>
              </a:spcAft>
              <a:defRPr sz="2800"/>
            </a:lvl2pPr>
            <a:lvl3pPr>
              <a:lnSpc>
                <a:spcPct val="100000"/>
              </a:lnSpc>
              <a:spcAft>
                <a:spcPts val="1200"/>
              </a:spcAft>
              <a:defRPr sz="2400"/>
            </a:lvl3pPr>
            <a:lvl4pPr>
              <a:lnSpc>
                <a:spcPct val="100000"/>
              </a:lnSpc>
              <a:spcAft>
                <a:spcPts val="1200"/>
              </a:spcAft>
              <a:defRPr sz="2000"/>
            </a:lvl4pPr>
            <a:lvl5pPr>
              <a:lnSpc>
                <a:spcPct val="100000"/>
              </a:lnSpc>
              <a:spcAft>
                <a:spcPts val="1200"/>
              </a:spcAft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26/09/2025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noProof="0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noProof="0" dirty="0"/>
              <a:t>Click to edit Master text styles</a:t>
            </a:r>
          </a:p>
          <a:p>
            <a:pPr lvl="1"/>
            <a:r>
              <a:rPr lang="en-GB" noProof="0" dirty="0"/>
              <a:t>Second level</a:t>
            </a:r>
          </a:p>
          <a:p>
            <a:pPr lvl="2"/>
            <a:r>
              <a:rPr lang="en-GB" noProof="0" dirty="0"/>
              <a:t>Third level</a:t>
            </a:r>
          </a:p>
          <a:p>
            <a:pPr lvl="3"/>
            <a:r>
              <a:rPr lang="en-GB" noProof="0" dirty="0"/>
              <a:t>Fourth level</a:t>
            </a:r>
          </a:p>
          <a:p>
            <a:pPr lvl="4"/>
            <a:r>
              <a:rPr lang="en-GB" noProof="0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noProof="0" smtClean="0"/>
              <a:t>26/09/2025</a:t>
            </a:fld>
            <a:endParaRPr lang="en-GB" noProof="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noProof="0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noProof="0" smtClean="0"/>
              <a:t>‹#›</a:t>
            </a:fld>
            <a:endParaRPr lang="en-GB" noProof="0" dirty="0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6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7.xml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6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6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6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4.xml"/></Relationships>
</file>

<file path=ppt/slides/_rels/slide1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4.xml"/></Relationships>
</file>

<file path=ppt/slides/_rels/slide1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5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5.xml"/></Relationships>
</file>

<file path=ppt/slides/_rels/slide1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5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5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4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4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5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5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6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2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2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2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2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4.xml"/></Relationships>
</file>

<file path=ppt/slides/_rels/slide2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4.xml"/></Relationships>
</file>

<file path=ppt/slides/_rels/slide2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4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6.xml"/></Relationships>
</file>

<file path=ppt/slides/_rels/slide2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6.xml"/></Relationships>
</file>

<file path=ppt/slides/_rels/slide2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6.xml"/></Relationships>
</file>

<file path=ppt/slides/_rels/slide2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2.xml"/></Relationships>
</file>

<file path=ppt/slides/_rels/slide2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2.xml"/></Relationships>
</file>

<file path=ppt/slides/_rels/slide2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2.xml"/></Relationships>
</file>

<file path=ppt/slides/_rels/slide2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2.xml"/></Relationships>
</file>

<file path=ppt/slides/_rels/slide2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2.xml"/></Relationships>
</file>

<file path=ppt/slides/_rels/slide2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2.xml"/></Relationships>
</file>

<file path=ppt/slides/_rels/slide2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2.xml"/></Relationships>
</file>

<file path=ppt/slides/_rels/slide2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2.xml"/></Relationships>
</file>

<file path=ppt/slides/_rels/slide2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6.xml"/></Relationships>
</file>

<file path=ppt/slides/_rels/slide2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6.xml"/></Relationships>
</file>

<file path=ppt/slides/_rels/slide2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6.xml"/></Relationships>
</file>

<file path=ppt/slides/_rels/slide2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6.xml"/></Relationships>
</file>

<file path=ppt/slides/_rels/slide2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2.xml"/></Relationships>
</file>

<file path=ppt/slides/_rels/slide2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2.xml"/></Relationships>
</file>

<file path=ppt/slides/_rels/slide2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2.xml"/></Relationships>
</file>

<file path=ppt/slides/_rels/slide25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25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2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5.xml"/></Relationships>
</file>

<file path=ppt/slides/_rels/slide2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3.xml"/></Relationships>
</file>

<file path=ppt/slides/_rels/slide2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6.xml"/></Relationships>
</file>

<file path=ppt/slides/_rels/slide2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6.xml"/></Relationships>
</file>

<file path=ppt/slides/_rels/slide2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6.xml"/></Relationships>
</file>

<file path=ppt/slides/_rels/slide2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6.xml"/></Relationships>
</file>

<file path=ppt/slides/_rels/slide2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3.xml"/></Relationships>
</file>

<file path=ppt/slides/_rels/slide2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2.xml"/></Relationships>
</file>

<file path=ppt/slides/_rels/slide2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/Relationships>
</file>

<file path=ppt/slides/_rels/slide2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2.xml"/></Relationships>
</file>

<file path=ppt/slides/_rels/slide2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6.xml"/></Relationships>
</file>

<file path=ppt/slides/_rels/slide2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6.xml"/></Relationships>
</file>

<file path=ppt/slides/_rels/slide2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6.xml"/></Relationships>
</file>

<file path=ppt/slides/_rels/slide2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/Relationships>
</file>

<file path=ppt/slides/_rels/slide2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/Relationships>
</file>

<file path=ppt/slides/_rels/slide2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/Relationships>
</file>

<file path=ppt/slides/_rels/slide2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6.xml"/></Relationships>
</file>

<file path=ppt/slides/_rels/slide2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6.xml"/></Relationships>
</file>

<file path=ppt/slides/_rels/slide2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6.xml"/></Relationships>
</file>

<file path=ppt/slides/_rels/slide2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6.xml"/><Relationship Id="rId1" Type="http://schemas.openxmlformats.org/officeDocument/2006/relationships/slideLayout" Target="../slideLayouts/slideLayout6.xml"/></Relationships>
</file>

<file path=ppt/slides/_rels/slide2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7.xml"/><Relationship Id="rId1" Type="http://schemas.openxmlformats.org/officeDocument/2006/relationships/slideLayout" Target="../slideLayouts/slideLayout4.xml"/></Relationships>
</file>

<file path=ppt/slides/_rels/slide2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18.xml"/><Relationship Id="rId1" Type="http://schemas.openxmlformats.org/officeDocument/2006/relationships/slideLayout" Target="../slideLayouts/slideLayout4.xml"/></Relationships>
</file>

<file path=ppt/slides/_rels/slide2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pngimg.com/download/33518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20.xml"/><Relationship Id="rId1" Type="http://schemas.openxmlformats.org/officeDocument/2006/relationships/slideLayout" Target="../slideLayouts/slideLayout4.xml"/></Relationships>
</file>

<file path=ppt/slides/_rels/slide3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1.xml"/><Relationship Id="rId1" Type="http://schemas.openxmlformats.org/officeDocument/2006/relationships/slideLayout" Target="../slideLayouts/slideLayout4.xml"/></Relationships>
</file>

<file path=ppt/slides/_rels/slide3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22.xml"/><Relationship Id="rId1" Type="http://schemas.openxmlformats.org/officeDocument/2006/relationships/slideLayout" Target="../slideLayouts/slideLayout4.xml"/></Relationships>
</file>

<file path=ppt/slides/_rels/slide3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3.xml"/><Relationship Id="rId1" Type="http://schemas.openxmlformats.org/officeDocument/2006/relationships/slideLayout" Target="../slideLayouts/slideLayout4.xml"/></Relationships>
</file>

<file path=ppt/slides/_rels/slide3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24.xml"/><Relationship Id="rId1" Type="http://schemas.openxmlformats.org/officeDocument/2006/relationships/slideLayout" Target="../slideLayouts/slideLayout4.xml"/></Relationships>
</file>

<file path=ppt/slides/_rels/slide3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5.xml"/><Relationship Id="rId1" Type="http://schemas.openxmlformats.org/officeDocument/2006/relationships/slideLayout" Target="../slideLayouts/slideLayout4.xml"/></Relationships>
</file>

<file path=ppt/slides/_rels/slide3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26.xml"/><Relationship Id="rId1" Type="http://schemas.openxmlformats.org/officeDocument/2006/relationships/slideLayout" Target="../slideLayouts/slideLayout4.xml"/></Relationships>
</file>

<file path=ppt/slides/_rels/slide3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7.xml"/><Relationship Id="rId1" Type="http://schemas.openxmlformats.org/officeDocument/2006/relationships/slideLayout" Target="../slideLayouts/slideLayout2.xml"/></Relationships>
</file>

<file path=ppt/slides/_rels/slide3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/Relationships>
</file>

<file path=ppt/slides/_rels/slide3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8.xml"/><Relationship Id="rId1" Type="http://schemas.openxmlformats.org/officeDocument/2006/relationships/slideLayout" Target="../slideLayouts/slideLayout6.xml"/></Relationships>
</file>

<file path=ppt/slides/_rels/slide3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9.xml"/><Relationship Id="rId1" Type="http://schemas.openxmlformats.org/officeDocument/2006/relationships/slideLayout" Target="../slideLayouts/slideLayout6.xml"/></Relationships>
</file>

<file path=ppt/slides/_rels/slide3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0.xml"/><Relationship Id="rId1" Type="http://schemas.openxmlformats.org/officeDocument/2006/relationships/slideLayout" Target="../slideLayouts/slideLayout2.xml"/></Relationships>
</file>

<file path=ppt/slides/_rels/slide3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1.xml"/><Relationship Id="rId1" Type="http://schemas.openxmlformats.org/officeDocument/2006/relationships/slideLayout" Target="../slideLayouts/slideLayout2.xml"/></Relationships>
</file>

<file path=ppt/slides/_rels/slide3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32.xml"/><Relationship Id="rId1" Type="http://schemas.openxmlformats.org/officeDocument/2006/relationships/slideLayout" Target="../slideLayouts/slideLayout2.xml"/></Relationships>
</file>

<file path=ppt/slides/_rels/slide3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3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3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5.png"/></Relationships>
</file>

<file path=ppt/slides/_rels/slide3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5.xml"/><Relationship Id="rId1" Type="http://schemas.openxmlformats.org/officeDocument/2006/relationships/slideLayout" Target="../slideLayouts/slideLayout2.xml"/></Relationships>
</file>

<file path=ppt/slides/_rels/slide3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6.xml"/><Relationship Id="rId1" Type="http://schemas.openxmlformats.org/officeDocument/2006/relationships/slideLayout" Target="../slideLayouts/slideLayout2.xml"/></Relationships>
</file>

<file path=ppt/slides/_rels/slide3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7.xml"/><Relationship Id="rId1" Type="http://schemas.openxmlformats.org/officeDocument/2006/relationships/slideLayout" Target="../slideLayouts/slideLayout2.xml"/></Relationships>
</file>

<file path=ppt/slides/_rels/slide3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8.xml"/><Relationship Id="rId1" Type="http://schemas.openxmlformats.org/officeDocument/2006/relationships/slideLayout" Target="../slideLayouts/slideLayout2.xml"/></Relationships>
</file>

<file path=ppt/slides/_rels/slide3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9.xml"/><Relationship Id="rId1" Type="http://schemas.openxmlformats.org/officeDocument/2006/relationships/slideLayout" Target="../slideLayouts/slideLayout2.xml"/></Relationships>
</file>

<file path=ppt/slides/_rels/slide3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0.xml"/><Relationship Id="rId1" Type="http://schemas.openxmlformats.org/officeDocument/2006/relationships/slideLayout" Target="../slideLayouts/slideLayout2.xml"/></Relationships>
</file>

<file path=ppt/slides/_rels/slide3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1.xml"/><Relationship Id="rId1" Type="http://schemas.openxmlformats.org/officeDocument/2006/relationships/slideLayout" Target="../slideLayouts/slideLayout2.xml"/></Relationships>
</file>

<file path=ppt/slides/_rels/slide3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2.xml"/><Relationship Id="rId1" Type="http://schemas.openxmlformats.org/officeDocument/2006/relationships/slideLayout" Target="../slideLayouts/slideLayout2.xml"/></Relationships>
</file>

<file path=ppt/slides/_rels/slide3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3.xml"/><Relationship Id="rId1" Type="http://schemas.openxmlformats.org/officeDocument/2006/relationships/slideLayout" Target="../slideLayouts/slideLayout2.xml"/></Relationships>
</file>

<file path=ppt/slides/_rels/slide3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4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5.xml"/><Relationship Id="rId1" Type="http://schemas.openxmlformats.org/officeDocument/2006/relationships/slideLayout" Target="../slideLayouts/slideLayout2.xml"/></Relationships>
</file>

<file path=ppt/slides/_rels/slide3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6.xml"/><Relationship Id="rId1" Type="http://schemas.openxmlformats.org/officeDocument/2006/relationships/slideLayout" Target="../slideLayouts/slideLayout2.xml"/></Relationships>
</file>

<file path=ppt/slides/_rels/slide3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7.xml"/><Relationship Id="rId1" Type="http://schemas.openxmlformats.org/officeDocument/2006/relationships/slideLayout" Target="../slideLayouts/slideLayout2.xml"/></Relationships>
</file>

<file path=ppt/slides/_rels/slide3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8.xml"/><Relationship Id="rId1" Type="http://schemas.openxmlformats.org/officeDocument/2006/relationships/slideLayout" Target="../slideLayouts/slideLayout2.xml"/></Relationships>
</file>

<file path=ppt/slides/_rels/slide3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9.xml"/><Relationship Id="rId1" Type="http://schemas.openxmlformats.org/officeDocument/2006/relationships/slideLayout" Target="../slideLayouts/slideLayout2.xml"/></Relationships>
</file>

<file path=ppt/slides/_rels/slide3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0.xml"/><Relationship Id="rId1" Type="http://schemas.openxmlformats.org/officeDocument/2006/relationships/slideLayout" Target="../slideLayouts/slideLayout2.xml"/></Relationships>
</file>

<file path=ppt/slides/_rels/slide3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1.xml"/><Relationship Id="rId1" Type="http://schemas.openxmlformats.org/officeDocument/2006/relationships/slideLayout" Target="../slideLayouts/slideLayout2.xml"/></Relationships>
</file>

<file path=ppt/slides/_rels/slide3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2.xml"/><Relationship Id="rId1" Type="http://schemas.openxmlformats.org/officeDocument/2006/relationships/slideLayout" Target="../slideLayouts/slideLayout2.xml"/></Relationships>
</file>

<file path=ppt/slides/_rels/slide3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.xml"/></Relationships>
</file>

<file path=ppt/slides/_rels/slide3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4.xml"/><Relationship Id="rId1" Type="http://schemas.openxmlformats.org/officeDocument/2006/relationships/slideLayout" Target="../slideLayouts/slideLayout6.xml"/></Relationships>
</file>

<file path=ppt/slides/_rels/slide3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5.xml"/><Relationship Id="rId1" Type="http://schemas.openxmlformats.org/officeDocument/2006/relationships/slideLayout" Target="../slideLayouts/slideLayout6.xml"/></Relationships>
</file>

<file path=ppt/slides/_rels/slide3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6.xml"/><Relationship Id="rId1" Type="http://schemas.openxmlformats.org/officeDocument/2006/relationships/slideLayout" Target="../slideLayouts/slideLayout6.xml"/></Relationships>
</file>

<file path=ppt/slides/_rels/slide3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7.xml"/><Relationship Id="rId1" Type="http://schemas.openxmlformats.org/officeDocument/2006/relationships/slideLayout" Target="../slideLayouts/slideLayout6.xml"/></Relationships>
</file>

<file path=ppt/slides/_rels/slide3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8.xml"/><Relationship Id="rId1" Type="http://schemas.openxmlformats.org/officeDocument/2006/relationships/slideLayout" Target="../slideLayouts/slideLayout6.xml"/></Relationships>
</file>

<file path=ppt/slides/_rels/slide3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9.xml"/><Relationship Id="rId1" Type="http://schemas.openxmlformats.org/officeDocument/2006/relationships/slideLayout" Target="../slideLayouts/slideLayout6.xml"/></Relationships>
</file>

<file path=ppt/slides/_rels/slide3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0.xml"/><Relationship Id="rId1" Type="http://schemas.openxmlformats.org/officeDocument/2006/relationships/slideLayout" Target="../slideLayouts/slideLayout6.xml"/></Relationships>
</file>

<file path=ppt/slides/_rels/slide3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1.xml"/><Relationship Id="rId1" Type="http://schemas.openxmlformats.org/officeDocument/2006/relationships/slideLayout" Target="../slideLayouts/slideLayout2.xml"/></Relationships>
</file>

<file path=ppt/slides/_rels/slide3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2.xml"/><Relationship Id="rId1" Type="http://schemas.openxmlformats.org/officeDocument/2006/relationships/slideLayout" Target="../slideLayouts/slideLayout2.xml"/></Relationships>
</file>

<file path=ppt/slides/_rels/slide3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/Relationships>
</file>

<file path=ppt/slides/_rels/slide3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4.xml"/><Relationship Id="rId1" Type="http://schemas.openxmlformats.org/officeDocument/2006/relationships/slideLayout" Target="../slideLayouts/slideLayout2.xml"/></Relationships>
</file>

<file path=ppt/slides/_rels/slide3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6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6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6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6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098884" y="3573767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-24903"/>
              <a:gd name="adj6" fmla="val -404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displayed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467787" y="5904900"/>
            <a:ext cx="3020368" cy="557477"/>
          </a:xfrm>
          <a:prstGeom prst="callout2">
            <a:avLst>
              <a:gd name="adj1" fmla="val 50675"/>
              <a:gd name="adj2" fmla="val -405"/>
              <a:gd name="adj3" fmla="val 52650"/>
              <a:gd name="adj4" fmla="val -23855"/>
              <a:gd name="adj5" fmla="val 3265"/>
              <a:gd name="adj6" fmla="val -31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Number displayed</a:t>
            </a:r>
          </a:p>
        </p:txBody>
      </p: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306662" y="2756911"/>
            <a:ext cx="9192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-88048" y="2737408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"Age?"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5396153" y="2472253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576DB45-F478-4222-A26D-CCD548668595}"/>
              </a:ext>
            </a:extLst>
          </p:cNvPr>
          <p:cNvSpPr txBox="1"/>
          <p:nvPr/>
        </p:nvSpPr>
        <p:spPr>
          <a:xfrm>
            <a:off x="10306644" y="4469625"/>
            <a:ext cx="14953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3397D43-024D-484C-86BC-4EEA6F6ED406}"/>
              </a:ext>
            </a:extLst>
          </p:cNvPr>
          <p:cNvSpPr txBox="1"/>
          <p:nvPr/>
        </p:nvSpPr>
        <p:spPr>
          <a:xfrm>
            <a:off x="223472" y="4450122"/>
            <a:ext cx="177951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"Pi?"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11742ED-D47A-4C3A-8F27-312B559A095D}"/>
              </a:ext>
            </a:extLst>
          </p:cNvPr>
          <p:cNvSpPr txBox="1"/>
          <p:nvPr/>
        </p:nvSpPr>
        <p:spPr>
          <a:xfrm>
            <a:off x="5041412" y="4183400"/>
            <a:ext cx="20910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int()</a:t>
                </a:r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id="{9CE8FF4E-A29A-4634-89AE-E045BD7C522D}"/>
              </a:ext>
            </a:extLst>
          </p:cNvPr>
          <p:cNvSpPr txBox="1"/>
          <p:nvPr/>
        </p:nvSpPr>
        <p:spPr>
          <a:xfrm>
            <a:off x="1226333" y="5822457"/>
            <a:ext cx="97393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Output of one function </a:t>
            </a:r>
            <a:r>
              <a:rPr lang="en-GB" sz="3600" b="1" dirty="0">
                <a:solidFill>
                  <a:srgbClr val="FF0000"/>
                </a:solidFill>
              </a:rPr>
              <a:t>=</a:t>
            </a:r>
            <a:r>
              <a:rPr lang="en-GB" sz="3600" dirty="0">
                <a:solidFill>
                  <a:srgbClr val="7030A0"/>
                </a:solidFill>
              </a:rPr>
              <a:t> input of the next function</a:t>
            </a:r>
          </a:p>
        </p:txBody>
      </p:sp>
    </p:spTree>
    <p:extLst>
      <p:ext uri="{BB962C8B-B14F-4D97-AF65-F5344CB8AC3E}">
        <p14:creationId xmlns:p14="http://schemas.microsoft.com/office/powerpoint/2010/main" val="1760282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6" grpId="0"/>
      <p:bldP spid="33" grpId="0"/>
      <p:bldP spid="35" grpId="0"/>
      <p:bldP spid="42" grpId="0"/>
      <p:bldP spid="29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Multiple Functions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3A41FE4-5D48-4C2E-B458-9157C7913AEE}"/>
              </a:ext>
            </a:extLst>
          </p:cNvPr>
          <p:cNvGrpSpPr/>
          <p:nvPr/>
        </p:nvGrpSpPr>
        <p:grpSpPr>
          <a:xfrm>
            <a:off x="765436" y="1755085"/>
            <a:ext cx="3910717" cy="1923714"/>
            <a:chOff x="765436" y="1755085"/>
            <a:chExt cx="3910717" cy="1923714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389AA2-F17C-4A57-B4B8-B88E8D396085}"/>
                </a:ext>
              </a:extLst>
            </p:cNvPr>
            <p:cNvSpPr/>
            <p:nvPr/>
          </p:nvSpPr>
          <p:spPr>
            <a:xfrm>
              <a:off x="765436" y="2039586"/>
              <a:ext cx="982961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Input</a:t>
              </a:r>
              <a:endParaRPr lang="en-GB" sz="2800" dirty="0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2610929" y="1755085"/>
              <a:ext cx="1970411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3200" b="1" dirty="0"/>
                <a:t>Function 1</a:t>
              </a:r>
              <a:endParaRPr lang="en-GB" sz="3200" dirty="0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2516153" y="2598799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>
              <a:cxnSpLocks/>
            </p:cNvCxnSpPr>
            <p:nvPr/>
          </p:nvCxnSpPr>
          <p:spPr>
            <a:xfrm>
              <a:off x="1890228" y="3138799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1EFD11C-05A4-409E-8AA9-7C11516ABDFB}"/>
              </a:ext>
            </a:extLst>
          </p:cNvPr>
          <p:cNvGrpSpPr/>
          <p:nvPr/>
        </p:nvGrpSpPr>
        <p:grpSpPr>
          <a:xfrm>
            <a:off x="1890210" y="4311513"/>
            <a:ext cx="8379317" cy="1080000"/>
            <a:chOff x="57876" y="3006403"/>
            <a:chExt cx="8379317" cy="108000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EED3CA6-201D-43FC-B33E-7753DFBEAA1F}"/>
                </a:ext>
              </a:extLst>
            </p:cNvPr>
            <p:cNvSpPr/>
            <p:nvPr/>
          </p:nvSpPr>
          <p:spPr>
            <a:xfrm>
              <a:off x="683801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D24F94E9-5DD3-471A-BEC4-C51CB78C4654}"/>
                </a:ext>
              </a:extLst>
            </p:cNvPr>
            <p:cNvCxnSpPr>
              <a:cxnSpLocks/>
            </p:cNvCxnSpPr>
            <p:nvPr/>
          </p:nvCxnSpPr>
          <p:spPr>
            <a:xfrm>
              <a:off x="57876" y="3546403"/>
              <a:ext cx="625925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19C225F9-0A1F-4636-968F-48FB4C309FA1}"/>
                </a:ext>
              </a:extLst>
            </p:cNvPr>
            <p:cNvCxnSpPr>
              <a:cxnSpLocks/>
              <a:stCxn id="44" idx="3"/>
              <a:endCxn id="47" idx="1"/>
            </p:cNvCxnSpPr>
            <p:nvPr/>
          </p:nvCxnSpPr>
          <p:spPr>
            <a:xfrm>
              <a:off x="2843801" y="3546403"/>
              <a:ext cx="280581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89631049-B495-4686-89AC-C0B68E7C9B9B}"/>
                </a:ext>
              </a:extLst>
            </p:cNvPr>
            <p:cNvSpPr/>
            <p:nvPr/>
          </p:nvSpPr>
          <p:spPr>
            <a:xfrm>
              <a:off x="5649612" y="3006403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6F618287-5055-4E40-B33D-DE3CADA11541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 flipV="1">
              <a:off x="7809612" y="3529733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5A13407-79D4-4B7D-ACCC-B3D0B6863359}"/>
              </a:ext>
            </a:extLst>
          </p:cNvPr>
          <p:cNvGrpSpPr/>
          <p:nvPr/>
        </p:nvGrpSpPr>
        <p:grpSpPr>
          <a:xfrm>
            <a:off x="4676153" y="1752643"/>
            <a:ext cx="6677647" cy="1926156"/>
            <a:chOff x="4676153" y="1752643"/>
            <a:chExt cx="6677647" cy="1926156"/>
          </a:xfrm>
        </p:grpSpPr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4E252C6D-1A57-4941-B24E-9BCE6248F316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 flipV="1">
              <a:off x="9641964" y="3122129"/>
              <a:ext cx="627581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AB3DDC47-2868-4254-A43A-25919B4F9709}"/>
                </a:ext>
              </a:extLst>
            </p:cNvPr>
            <p:cNvGrpSpPr/>
            <p:nvPr/>
          </p:nvGrpSpPr>
          <p:grpSpPr>
            <a:xfrm>
              <a:off x="4676153" y="1752643"/>
              <a:ext cx="6677647" cy="1926156"/>
              <a:chOff x="4676153" y="1752643"/>
              <a:chExt cx="6677647" cy="1926156"/>
            </a:xfrm>
          </p:grpSpPr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10099931" y="2039586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C3E1FF36-CE0E-4933-9E8E-C84914E59C64}"/>
                  </a:ext>
                </a:extLst>
              </p:cNvPr>
              <p:cNvCxnSpPr>
                <a:cxnSpLocks/>
                <a:stCxn id="20" idx="3"/>
                <a:endCxn id="30" idx="1"/>
              </p:cNvCxnSpPr>
              <p:nvPr/>
            </p:nvCxnSpPr>
            <p:spPr>
              <a:xfrm>
                <a:off x="4676153" y="3138799"/>
                <a:ext cx="2805811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469C47-3422-4416-A929-BC261791E125}"/>
                  </a:ext>
                </a:extLst>
              </p:cNvPr>
              <p:cNvSpPr/>
              <p:nvPr/>
            </p:nvSpPr>
            <p:spPr>
              <a:xfrm>
                <a:off x="7481964" y="2598799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sp>
            <p:nvSpPr>
              <p:cNvPr id="49" name="Rectangle 48">
                <a:extLst>
                  <a:ext uri="{FF2B5EF4-FFF2-40B4-BE49-F238E27FC236}">
                    <a16:creationId xmlns:a16="http://schemas.microsoft.com/office/drawing/2014/main" id="{53939C52-7146-4ABC-9DCB-CE6D04A91E70}"/>
                  </a:ext>
                </a:extLst>
              </p:cNvPr>
              <p:cNvSpPr/>
              <p:nvPr/>
            </p:nvSpPr>
            <p:spPr>
              <a:xfrm>
                <a:off x="7576740" y="1752643"/>
                <a:ext cx="1970411" cy="58477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3200" b="1" dirty="0"/>
                  <a:t>Function 2</a:t>
                </a:r>
                <a:endParaRPr lang="en-GB" sz="3200" dirty="0"/>
              </a:p>
            </p:txBody>
          </p:sp>
          <p:sp>
            <p:nvSpPr>
              <p:cNvPr id="50" name="Rectangle 49">
                <a:extLst>
                  <a:ext uri="{FF2B5EF4-FFF2-40B4-BE49-F238E27FC236}">
                    <a16:creationId xmlns:a16="http://schemas.microsoft.com/office/drawing/2014/main" id="{5A0D07A7-B85E-4436-8AF8-65F34D8F8858}"/>
                  </a:ext>
                </a:extLst>
              </p:cNvPr>
              <p:cNvSpPr/>
              <p:nvPr/>
            </p:nvSpPr>
            <p:spPr>
              <a:xfrm>
                <a:off x="4915228" y="2039586"/>
                <a:ext cx="2361544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Output / Input</a:t>
                </a:r>
                <a:endParaRPr lang="en-GB" sz="28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880107313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373790" y="465626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95878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1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111049" y="1890271"/>
            <a:ext cx="1518365" cy="1154006"/>
            <a:chOff x="5413771" y="2058777"/>
            <a:chExt cx="1518365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413771" y="2058777"/>
              <a:ext cx="151836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2</a:t>
              </a:r>
              <a:endParaRPr lang="en-GB" sz="3200" b="1" dirty="0"/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677151" y="4224947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ABD871A9-869C-4330-AED7-2432221214C9}"/>
              </a:ext>
            </a:extLst>
          </p:cNvPr>
          <p:cNvGrpSpPr/>
          <p:nvPr/>
        </p:nvGrpSpPr>
        <p:grpSpPr>
          <a:xfrm>
            <a:off x="4791915" y="1459387"/>
            <a:ext cx="1754005" cy="1584892"/>
            <a:chOff x="5295950" y="1627891"/>
            <a:chExt cx="1754005" cy="1584892"/>
          </a:xfrm>
        </p:grpSpPr>
        <p:sp>
          <p:nvSpPr>
            <p:cNvPr id="18" name="Arrow: Curved Down 17">
              <a:extLst>
                <a:ext uri="{FF2B5EF4-FFF2-40B4-BE49-F238E27FC236}">
                  <a16:creationId xmlns:a16="http://schemas.microsoft.com/office/drawing/2014/main" id="{422BF478-04B7-4F0F-ABC5-1085EA48040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BAD92A7D-151E-46DB-BC41-671542C9120B}"/>
                </a:ext>
              </a:extLst>
            </p:cNvPr>
            <p:cNvSpPr txBox="1"/>
            <p:nvPr/>
          </p:nvSpPr>
          <p:spPr>
            <a:xfrm>
              <a:off x="5295950" y="1627891"/>
              <a:ext cx="1754005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 1 /</a:t>
              </a:r>
            </a:p>
            <a:p>
              <a:pPr algn="ctr"/>
              <a:r>
                <a:rPr lang="en-GB" sz="2800" b="1" dirty="0"/>
                <a:t>Input 2</a:t>
              </a:r>
              <a:endParaRPr lang="en-GB" sz="3200" b="1" dirty="0"/>
            </a:p>
          </p:txBody>
        </p:sp>
      </p:grp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28434900-09DB-4B16-8ABF-1E129B8B161E}"/>
              </a:ext>
            </a:extLst>
          </p:cNvPr>
          <p:cNvSpPr/>
          <p:nvPr/>
        </p:nvSpPr>
        <p:spPr>
          <a:xfrm flipH="1">
            <a:off x="1879138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39977"/>
              <a:gd name="adj6" fmla="val -198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 2</a:t>
            </a:r>
          </a:p>
        </p:txBody>
      </p:sp>
    </p:spTree>
    <p:extLst>
      <p:ext uri="{BB962C8B-B14F-4D97-AF65-F5344CB8AC3E}">
        <p14:creationId xmlns:p14="http://schemas.microsoft.com/office/powerpoint/2010/main" val="2134099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000"/>
                            </p:stCondLst>
                            <p:childTnLst>
                              <p:par>
                                <p:cTn id="26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5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1" grpId="0" animBg="1"/>
      <p:bldP spid="16" grpId="0"/>
      <p:bldP spid="20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input() &amp; 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235406" y="3044278"/>
            <a:ext cx="613551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int(              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838200" y="3044279"/>
            <a:ext cx="332199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latin typeface="Consolas" panose="020B0609020204030204" pitchFamily="49" charset="0"/>
              </a:rPr>
              <a:t>age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56617E9-3982-441A-9B3E-543DC8342009}"/>
              </a:ext>
            </a:extLst>
          </p:cNvPr>
          <p:cNvSpPr txBox="1"/>
          <p:nvPr/>
        </p:nvSpPr>
        <p:spPr>
          <a:xfrm>
            <a:off x="5478237" y="3044279"/>
            <a:ext cx="456649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input("Age? ")</a:t>
            </a:r>
          </a:p>
        </p:txBody>
      </p:sp>
    </p:spTree>
    <p:extLst>
      <p:ext uri="{BB962C8B-B14F-4D97-AF65-F5344CB8AC3E}">
        <p14:creationId xmlns:p14="http://schemas.microsoft.com/office/powerpoint/2010/main" val="244627438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658158"/>
              </p:ext>
            </p:extLst>
          </p:nvPr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978266"/>
              </p:ext>
            </p:extLst>
          </p:nvPr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440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/>
        </p:nvGraphicFramePr>
        <p:xfrm>
          <a:off x="7836880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Functions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   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/>
        </p:nvGraphicFramePr>
        <p:xfrm>
          <a:off x="8530493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7255775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>
                <a:ea typeface="Calibri"/>
                <a:cs typeface="Calibri"/>
              </a:rPr>
              <a:t>Python shell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>
                <a:ea typeface="Calibri"/>
                <a:cs typeface="Calibri"/>
              </a:rPr>
              <a:t>print</a:t>
            </a:r>
            <a:endParaRPr lang="en-GB" sz="3200" dirty="0">
              <a:ea typeface="Calibri"/>
              <a:cs typeface="Calibri"/>
            </a:endParaRPr>
          </a:p>
          <a:p>
            <a:pPr lvl="1"/>
            <a:r>
              <a:rPr lang="en-GB" sz="3200" i="1"/>
              <a:t>input</a:t>
            </a:r>
            <a:endParaRPr lang="en-GB" sz="3200" i="1" dirty="0"/>
          </a:p>
        </p:txBody>
      </p:sp>
    </p:spTree>
    <p:extLst>
      <p:ext uri="{BB962C8B-B14F-4D97-AF65-F5344CB8AC3E}">
        <p14:creationId xmlns:p14="http://schemas.microsoft.com/office/powerpoint/2010/main" val="943622109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i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2197832928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2853734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25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  <a:p>
            <a:pPr marL="0" indent="0">
              <a:spcAft>
                <a:spcPts val="600"/>
              </a:spcAft>
              <a:buNone/>
            </a:pP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total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83800" y="4001294"/>
            <a:ext cx="4900380" cy="135421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25579036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0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</p:spTree>
    <p:extLst>
      <p:ext uri="{BB962C8B-B14F-4D97-AF65-F5344CB8AC3E}">
        <p14:creationId xmlns:p14="http://schemas.microsoft.com/office/powerpoint/2010/main" val="2023129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83800" y="4001294"/>
            <a:ext cx="5321137" cy="276998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en-GB" sz="3600" b="1" dirty="0"/>
              <a:t>1. Meaningful identifiers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2. Internal commentary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3. White space</a:t>
            </a:r>
          </a:p>
          <a:p>
            <a:pPr>
              <a:spcAft>
                <a:spcPts val="1200"/>
              </a:spcAft>
            </a:pPr>
            <a:r>
              <a:rPr lang="en-GB" sz="3600" b="1" dirty="0"/>
              <a:t>4. Indentation (not shown)</a:t>
            </a:r>
          </a:p>
        </p:txBody>
      </p:sp>
    </p:spTree>
    <p:extLst>
      <p:ext uri="{BB962C8B-B14F-4D97-AF65-F5344CB8AC3E}">
        <p14:creationId xmlns:p14="http://schemas.microsoft.com/office/powerpoint/2010/main" val="34699332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6" grpId="0" uiExpand="1" build="p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Readability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cow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sea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bob = sea + cow</a:t>
            </a:r>
          </a:p>
          <a:p>
            <a:pPr marL="0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(bob))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436000" cy="4351338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Store two values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Calculate the sum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total = value1 + value2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26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the result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"Sum: 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874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2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Initialise variables – correct datatype(s)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Get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Use values from user – assign, cast if necessary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Display results – concatenate, cast if necessary</a:t>
            </a:r>
          </a:p>
        </p:txBody>
      </p:sp>
    </p:spTree>
    <p:extLst>
      <p:ext uri="{BB962C8B-B14F-4D97-AF65-F5344CB8AC3E}">
        <p14:creationId xmlns:p14="http://schemas.microsoft.com/office/powerpoint/2010/main" val="8112241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6D37F7A6-E716-44FD-8FE1-3268AFEF63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Program Layout - Example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F46296-45DB-4518-B55D-3898A3F685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TAD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Initialise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Get values 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Use values</a:t>
            </a:r>
          </a:p>
          <a:p>
            <a:pPr marL="514350" indent="-514350">
              <a:spcAft>
                <a:spcPts val="1800"/>
              </a:spcAft>
              <a:buFont typeface="+mj-lt"/>
              <a:buAutoNum type="arabicPeriod"/>
            </a:pPr>
            <a:r>
              <a:rPr lang="en-GB" dirty="0"/>
              <a:t>Display</a:t>
            </a:r>
          </a:p>
        </p:txBody>
      </p:sp>
    </p:spTree>
    <p:extLst>
      <p:ext uri="{BB962C8B-B14F-4D97-AF65-F5344CB8AC3E}">
        <p14:creationId xmlns:p14="http://schemas.microsoft.com/office/powerpoint/2010/main" val="237484376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2663674367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049080" y="3350434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25887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55379" y="3366292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-36744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802588" y="5821213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72777"/>
              <a:gd name="adj6" fmla="val 487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571111" y="2568455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837825" y="4857546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i="1" dirty="0">
                <a:latin typeface="Consolas" panose="020B0609020204030204" pitchFamily="49" charset="0"/>
              </a:rPr>
              <a:t>0, 1, 2, 3, 4</a:t>
            </a:r>
            <a:endParaRPr lang="en-GB" sz="3600" i="1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068598" y="188631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26341"/>
              <a:gd name="adj6" fmla="val 132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613128" y="4965268"/>
            <a:ext cx="218963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are integers</a:t>
            </a:r>
            <a:endParaRPr lang="en-GB" sz="32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B98828-579F-4145-80AF-55779194683E}"/>
              </a:ext>
            </a:extLst>
          </p:cNvPr>
          <p:cNvSpPr txBox="1"/>
          <p:nvPr/>
        </p:nvSpPr>
        <p:spPr>
          <a:xfrm>
            <a:off x="6096000" y="1273497"/>
            <a:ext cx="539314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Stop – Start: Number of values</a:t>
            </a:r>
            <a:endParaRPr lang="en-GB" sz="32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6F49C59-7B1E-411C-8E49-CDBF3989209E}"/>
              </a:ext>
            </a:extLst>
          </p:cNvPr>
          <p:cNvSpPr txBox="1"/>
          <p:nvPr/>
        </p:nvSpPr>
        <p:spPr>
          <a:xfrm>
            <a:off x="8792571" y="6154320"/>
            <a:ext cx="337117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Last value: Stop - 1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6163062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21" grpId="0" animBg="1"/>
      <p:bldP spid="22" grpId="0"/>
      <p:bldP spid="23" grpId="0"/>
      <p:bldP spid="24" grpId="0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464812" y="2506900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84948" y="4795991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088791" y="244941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ight Arrow 15"/>
          <p:cNvSpPr/>
          <p:nvPr/>
        </p:nvSpPr>
        <p:spPr>
          <a:xfrm>
            <a:off x="6294518" y="4754195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68592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14" grpId="0" build="p"/>
      <p:bldP spid="10" grpId="0" animBg="1"/>
      <p:bldP spid="16" grpId="0" animBg="1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5700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368495" y="1467915"/>
            <a:ext cx="108749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D5451DFE-FE85-4E33-8947-0DD215E1863A}"/>
              </a:ext>
            </a:extLst>
          </p:cNvPr>
          <p:cNvSpPr/>
          <p:nvPr/>
        </p:nvSpPr>
        <p:spPr>
          <a:xfrm>
            <a:off x="5748867" y="1465270"/>
            <a:ext cx="1821185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828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</p:spTree>
    <p:extLst>
      <p:ext uri="{BB962C8B-B14F-4D97-AF65-F5344CB8AC3E}">
        <p14:creationId xmlns:p14="http://schemas.microsoft.com/office/powerpoint/2010/main" val="1286943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2" grpId="0" animBg="1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Start Value</a:t>
            </a:r>
          </a:p>
        </p:txBody>
      </p:sp>
    </p:spTree>
    <p:extLst>
      <p:ext uri="{BB962C8B-B14F-4D97-AF65-F5344CB8AC3E}">
        <p14:creationId xmlns:p14="http://schemas.microsoft.com/office/powerpoint/2010/main" val="3148236019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8001852" y="3583011"/>
            <a:ext cx="3933923" cy="1692549"/>
            <a:chOff x="7619999" y="3594340"/>
            <a:chExt cx="3933923" cy="66785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638877"/>
              <a:ext cx="3314555" cy="578778"/>
            </a:xfrm>
            <a:prstGeom prst="rect">
              <a:avLst/>
            </a:prstGeom>
            <a:noFill/>
          </p:spPr>
          <p:txBody>
            <a:bodyPr wrap="square" rtlCol="0" anchor="ctr" anchorCtr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956384" y="1467915"/>
            <a:ext cx="1261117" cy="862642"/>
          </a:xfrm>
          <a:prstGeom prst="callout2">
            <a:avLst>
              <a:gd name="adj1" fmla="val 50315"/>
              <a:gd name="adj2" fmla="val 100204"/>
              <a:gd name="adj3" fmla="val 50115"/>
              <a:gd name="adj4" fmla="val 118027"/>
              <a:gd name="adj5" fmla="val 137110"/>
              <a:gd name="adj6" fmla="val 1182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562336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syntax errors</a:t>
            </a:r>
          </a:p>
        </p:txBody>
      </p:sp>
    </p:spTree>
    <p:extLst>
      <p:ext uri="{BB962C8B-B14F-4D97-AF65-F5344CB8AC3E}">
        <p14:creationId xmlns:p14="http://schemas.microsoft.com/office/powerpoint/2010/main" val="487637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 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 + 1)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</a:p>
          <a:p>
            <a:pPr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"Finished!"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No Start Value</a:t>
            </a:r>
          </a:p>
        </p:txBody>
      </p:sp>
    </p:spTree>
    <p:extLst>
      <p:ext uri="{BB962C8B-B14F-4D97-AF65-F5344CB8AC3E}">
        <p14:creationId xmlns:p14="http://schemas.microsoft.com/office/powerpoint/2010/main" val="1073330507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use:</a:t>
            </a:r>
          </a:p>
          <a:p>
            <a:pPr lvl="1"/>
            <a:r>
              <a:rPr lang="en-GB" sz="3200" dirty="0"/>
              <a:t>meaningful identifiers</a:t>
            </a:r>
          </a:p>
          <a:p>
            <a:pPr lvl="1"/>
            <a:r>
              <a:rPr lang="en-GB" sz="3200" dirty="0"/>
              <a:t>internal commentary</a:t>
            </a:r>
          </a:p>
          <a:p>
            <a:pPr lvl="1"/>
            <a:r>
              <a:rPr lang="en-GB" sz="3200" dirty="0"/>
              <a:t>white space</a:t>
            </a:r>
          </a:p>
          <a:p>
            <a:pPr lvl="1"/>
            <a:r>
              <a:rPr lang="en-GB" sz="3200" b="1" dirty="0"/>
              <a:t>indentation</a:t>
            </a:r>
          </a:p>
        </p:txBody>
      </p:sp>
    </p:spTree>
    <p:extLst>
      <p:ext uri="{BB962C8B-B14F-4D97-AF65-F5344CB8AC3E}">
        <p14:creationId xmlns:p14="http://schemas.microsoft.com/office/powerpoint/2010/main" val="370730096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start of a line</a:t>
            </a:r>
          </a:p>
          <a:p>
            <a:r>
              <a:rPr lang="en-GB" dirty="0"/>
              <a:t>indicates a block of code</a:t>
            </a:r>
          </a:p>
          <a:p>
            <a:r>
              <a:rPr lang="en-GB" dirty="0"/>
              <a:t>Python: very important</a:t>
            </a:r>
          </a:p>
          <a:p>
            <a:r>
              <a:rPr lang="en-GB" dirty="0"/>
              <a:t>Python: follows a colon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1DBD42-74A9-1DFB-A9EA-639ED1939A01}"/>
              </a:ext>
            </a:extLst>
          </p:cNvPr>
          <p:cNvGrpSpPr/>
          <p:nvPr/>
        </p:nvGrpSpPr>
        <p:grpSpPr>
          <a:xfrm>
            <a:off x="6172202" y="2826075"/>
            <a:ext cx="1172127" cy="2350437"/>
            <a:chOff x="5756560" y="3130195"/>
            <a:chExt cx="1324529" cy="2350437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B801C745-1F92-46CB-A585-A4384156A181}"/>
                </a:ext>
              </a:extLst>
            </p:cNvPr>
            <p:cNvSpPr/>
            <p:nvPr/>
          </p:nvSpPr>
          <p:spPr>
            <a:xfrm flipH="1">
              <a:off x="6385639" y="3130195"/>
              <a:ext cx="695450" cy="2350437"/>
            </a:xfrm>
            <a:prstGeom prst="rightBrace">
              <a:avLst>
                <a:gd name="adj1" fmla="val 0"/>
                <a:gd name="adj2" fmla="val 5077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737ACA5-A063-A294-DB2A-3C5F940C669C}"/>
                </a:ext>
              </a:extLst>
            </p:cNvPr>
            <p:cNvSpPr txBox="1"/>
            <p:nvPr/>
          </p:nvSpPr>
          <p:spPr>
            <a:xfrm rot="16200000">
              <a:off x="5030127" y="4186025"/>
              <a:ext cx="197608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Code block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83FB1337-ADE2-E7DB-57D3-BFDFE117AA48}"/>
              </a:ext>
            </a:extLst>
          </p:cNvPr>
          <p:cNvSpPr/>
          <p:nvPr/>
        </p:nvSpPr>
        <p:spPr>
          <a:xfrm>
            <a:off x="2694778" y="5285458"/>
            <a:ext cx="2476644" cy="525463"/>
          </a:xfrm>
          <a:prstGeom prst="callout2">
            <a:avLst>
              <a:gd name="adj1" fmla="val 50336"/>
              <a:gd name="adj2" fmla="val 99954"/>
              <a:gd name="adj3" fmla="val 50392"/>
              <a:gd name="adj4" fmla="val 131808"/>
              <a:gd name="adj5" fmla="val 98917"/>
              <a:gd name="adj6" fmla="val 15006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Code block end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(Not indented)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4A19A1FB-ECA6-4694-B637-300440FD5518}"/>
              </a:ext>
            </a:extLst>
          </p:cNvPr>
          <p:cNvSpPr/>
          <p:nvPr/>
        </p:nvSpPr>
        <p:spPr>
          <a:xfrm>
            <a:off x="9870723" y="1292163"/>
            <a:ext cx="1087495" cy="465993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21963"/>
              <a:gd name="adj5" fmla="val 141135"/>
              <a:gd name="adj6" fmla="val 12167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</p:spTree>
    <p:extLst>
      <p:ext uri="{BB962C8B-B14F-4D97-AF65-F5344CB8AC3E}">
        <p14:creationId xmlns:p14="http://schemas.microsoft.com/office/powerpoint/2010/main" val="40445608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25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9" dur="17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9" grpId="0" animBg="1"/>
      <p:bldP spid="11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48A032-8C33-48C1-A520-3AA934B4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7D0FD1-9092-480D-93EA-8417C352FE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83800" y="1825625"/>
            <a:ext cx="5436000" cy="4351338"/>
          </a:xfrm>
        </p:spPr>
        <p:txBody>
          <a:bodyPr>
            <a:normAutofit/>
          </a:bodyPr>
          <a:lstStyle/>
          <a:p>
            <a:r>
              <a:rPr lang="en-GB" dirty="0"/>
              <a:t>spaces at the </a:t>
            </a:r>
          </a:p>
          <a:p>
            <a:r>
              <a:rPr lang="en-GB" dirty="0"/>
              <a:t>indicates a </a:t>
            </a:r>
          </a:p>
          <a:p>
            <a:r>
              <a:rPr lang="en-GB" dirty="0"/>
              <a:t>Python: </a:t>
            </a:r>
          </a:p>
          <a:p>
            <a:r>
              <a:rPr lang="en-GB" dirty="0"/>
              <a:t>Python: follows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9B36DF-3923-4687-B0C7-9618409489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71216" y="1825625"/>
            <a:ext cx="563698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2600" dirty="0">
                <a:solidFill>
                  <a:srgbClr val="0086B3"/>
                </a:solidFill>
                <a:latin typeface="Consolas" panose="020B0609020204030204" pitchFamily="49" charset="0"/>
              </a:rPr>
              <a:t>6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3     # Count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4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6     # Squared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7    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(counter ** 2)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2600" dirty="0">
                <a:solidFill>
                  <a:srgbClr val="B2B2B2"/>
                </a:solidFill>
                <a:latin typeface="Consolas" panose="020B0609020204030204" pitchFamily="49" charset="0"/>
              </a:rPr>
              <a:t>9 </a:t>
            </a:r>
            <a:r>
              <a:rPr lang="en-US" altLang="en-US" sz="2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2600" dirty="0">
                <a:solidFill>
                  <a:srgbClr val="183691"/>
                </a:solidFill>
                <a:latin typeface="Consolas" panose="020B0609020204030204" pitchFamily="49" charset="0"/>
              </a:rPr>
              <a:t>"All done!"</a:t>
            </a:r>
            <a:r>
              <a:rPr lang="en-US" altLang="en-US" sz="2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8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endParaRPr lang="en-US" altLang="en-US" sz="2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54094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3805715408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08E77E49-87FD-FA4E-E7EC-2A87609FF1A5}"/>
              </a:ext>
            </a:extLst>
          </p:cNvPr>
          <p:cNvSpPr/>
          <p:nvPr/>
        </p:nvSpPr>
        <p:spPr>
          <a:xfrm>
            <a:off x="8480367" y="3528432"/>
            <a:ext cx="2381413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9802"/>
              <a:gd name="adj5" fmla="val 157241"/>
              <a:gd name="adj6" fmla="val -6720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new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6E1680AB-4214-D0B4-248A-DE6A61414F38}"/>
              </a:ext>
            </a:extLst>
          </p:cNvPr>
          <p:cNvSpPr/>
          <p:nvPr/>
        </p:nvSpPr>
        <p:spPr>
          <a:xfrm>
            <a:off x="8480367" y="5231238"/>
            <a:ext cx="2047933" cy="568516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8148"/>
              <a:gd name="adj6" fmla="val -5465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Add to total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419078-3ED5-EE44-3476-F3E305781F00}"/>
              </a:ext>
            </a:extLst>
          </p:cNvPr>
          <p:cNvGrpSpPr/>
          <p:nvPr/>
        </p:nvGrpSpPr>
        <p:grpSpPr>
          <a:xfrm>
            <a:off x="3611298" y="1844675"/>
            <a:ext cx="3767922" cy="1031875"/>
            <a:chOff x="7465700" y="4091601"/>
            <a:chExt cx="3767922" cy="1031875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02531D6E-4045-0BA1-B29F-D38C5ED32B2B}"/>
                </a:ext>
              </a:extLst>
            </p:cNvPr>
            <p:cNvSpPr/>
            <p:nvPr/>
          </p:nvSpPr>
          <p:spPr>
            <a:xfrm>
              <a:off x="7465700" y="4091601"/>
              <a:ext cx="383079" cy="1031875"/>
            </a:xfrm>
            <a:prstGeom prst="rightBrace">
              <a:avLst>
                <a:gd name="adj1" fmla="val 0"/>
                <a:gd name="adj2" fmla="val 4950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C264A8F8-8253-D8AB-3C7E-49A1D6A6BDD7}"/>
                </a:ext>
              </a:extLst>
            </p:cNvPr>
            <p:cNvSpPr txBox="1"/>
            <p:nvPr/>
          </p:nvSpPr>
          <p:spPr>
            <a:xfrm>
              <a:off x="7919067" y="4345928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Initialise variables</a:t>
              </a:r>
            </a:p>
          </p:txBody>
        </p:sp>
      </p:grp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A9ADD810-5765-5C6A-2884-D1A6959E4354}"/>
              </a:ext>
            </a:extLst>
          </p:cNvPr>
          <p:cNvSpPr/>
          <p:nvPr/>
        </p:nvSpPr>
        <p:spPr>
          <a:xfrm>
            <a:off x="7576833" y="2622791"/>
            <a:ext cx="3855000" cy="568516"/>
          </a:xfrm>
          <a:prstGeom prst="callout2">
            <a:avLst>
              <a:gd name="adj1" fmla="val 49740"/>
              <a:gd name="adj2" fmla="val -893"/>
              <a:gd name="adj3" fmla="val 50497"/>
              <a:gd name="adj4" fmla="val -14613"/>
              <a:gd name="adj5" fmla="val 148599"/>
              <a:gd name="adj6" fmla="val -241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How many values to add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25EBCB-801E-43AF-A04E-FF70CB2F143D}"/>
              </a:ext>
            </a:extLst>
          </p:cNvPr>
          <p:cNvSpPr txBox="1"/>
          <p:nvPr/>
        </p:nvSpPr>
        <p:spPr>
          <a:xfrm>
            <a:off x="8197624" y="702955"/>
            <a:ext cx="315617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Add multiple values together in a loop</a:t>
            </a:r>
          </a:p>
        </p:txBody>
      </p:sp>
    </p:spTree>
    <p:extLst>
      <p:ext uri="{BB962C8B-B14F-4D97-AF65-F5344CB8AC3E}">
        <p14:creationId xmlns:p14="http://schemas.microsoft.com/office/powerpoint/2010/main" val="931807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9" grpId="0" animBg="1"/>
      <p:bldP spid="10" grpId="0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sz="4000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"Value: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2524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25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normal test data in a test table</a:t>
            </a:r>
          </a:p>
          <a:p>
            <a:r>
              <a:rPr lang="en-GB" dirty="0"/>
              <a:t>Describe and identify syntax, execution, and logic errors</a:t>
            </a:r>
          </a:p>
        </p:txBody>
      </p:sp>
    </p:spTree>
    <p:extLst>
      <p:ext uri="{BB962C8B-B14F-4D97-AF65-F5344CB8AC3E}">
        <p14:creationId xmlns:p14="http://schemas.microsoft.com/office/powerpoint/2010/main" val="2978480992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 program won't run / compile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 program stops running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executes but wrong result – hardest to find</a:t>
            </a:r>
          </a:p>
        </p:txBody>
      </p:sp>
    </p:spTree>
    <p:extLst>
      <p:ext uri="{BB962C8B-B14F-4D97-AF65-F5344CB8AC3E}">
        <p14:creationId xmlns:p14="http://schemas.microsoft.com/office/powerpoint/2010/main" val="7429599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54514-589E-4635-8179-C05D914A3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BD22D1-2758-467E-B7A7-36B7A8BC9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Syntax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Execution –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Logic – </a:t>
            </a:r>
          </a:p>
        </p:txBody>
      </p:sp>
    </p:spTree>
    <p:extLst>
      <p:ext uri="{BB962C8B-B14F-4D97-AF65-F5344CB8AC3E}">
        <p14:creationId xmlns:p14="http://schemas.microsoft.com/office/powerpoint/2010/main" val="19708581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455138" y="3649967"/>
            <a:ext cx="5146061" cy="429983"/>
          </a:xfrm>
          <a:prstGeom prst="callout2">
            <a:avLst>
              <a:gd name="adj1" fmla="val 48459"/>
              <a:gd name="adj2" fmla="val -35"/>
              <a:gd name="adj3" fmla="val 49313"/>
              <a:gd name="adj4" fmla="val -8722"/>
              <a:gd name="adj5" fmla="val -34570"/>
              <a:gd name="adj6" fmla="val -191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quotation mark missing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3963188" y="5982466"/>
            <a:ext cx="5395955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8002"/>
              <a:gd name="adj5" fmla="val -5433"/>
              <a:gd name="adj6" fmla="val -233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Unexpected indentation (4 spaces)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7685590" y="987540"/>
            <a:ext cx="4111556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not run until </a:t>
            </a:r>
            <a:r>
              <a:rPr lang="en-GB" sz="4000" b="1" i="1" dirty="0">
                <a:solidFill>
                  <a:srgbClr val="7030A0"/>
                </a:solidFill>
              </a:rPr>
              <a:t>all</a:t>
            </a:r>
            <a:r>
              <a:rPr lang="en-GB" sz="4000" b="1" dirty="0">
                <a:solidFill>
                  <a:srgbClr val="7030A0"/>
                </a:solidFill>
              </a:rPr>
              <a:t> syntax errors corrected</a:t>
            </a:r>
          </a:p>
        </p:txBody>
      </p:sp>
    </p:spTree>
    <p:extLst>
      <p:ext uri="{BB962C8B-B14F-4D97-AF65-F5344CB8AC3E}">
        <p14:creationId xmlns:p14="http://schemas.microsoft.com/office/powerpoint/2010/main" val="1060182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  <p:bldP spid="5" grpId="0" animBg="1"/>
      <p:bldP spid="4" grpId="0" animBg="1"/>
    </p:bldLst>
  </p:timing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values that are expected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selected before testing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 what should be produced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what is produced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6C7B895-791D-56B1-25E2-49D6D617BD6E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9686FEF-66C2-B332-5BF8-12FD07C8222C}"/>
              </a:ext>
            </a:extLst>
          </p:cNvPr>
          <p:cNvSpPr/>
          <p:nvPr/>
        </p:nvSpPr>
        <p:spPr>
          <a:xfrm>
            <a:off x="6037462" y="573205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80222B3-55FA-7EBB-2D1C-8931A7CC715C}"/>
              </a:ext>
            </a:extLst>
          </p:cNvPr>
          <p:cNvSpPr txBox="1"/>
          <p:nvPr/>
        </p:nvSpPr>
        <p:spPr>
          <a:xfrm>
            <a:off x="7032275" y="5232064"/>
            <a:ext cx="154080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Normal</a:t>
            </a:r>
          </a:p>
        </p:txBody>
      </p:sp>
    </p:spTree>
    <p:extLst>
      <p:ext uri="{BB962C8B-B14F-4D97-AF65-F5344CB8AC3E}">
        <p14:creationId xmlns:p14="http://schemas.microsoft.com/office/powerpoint/2010/main" val="12394516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Normal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Normal – 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Test Data –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Expected output –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endParaRPr lang="en-GB" sz="1800" dirty="0"/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Actual output –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E62B47F-65B5-AE1E-468C-EE0F504933F8}"/>
              </a:ext>
            </a:extLst>
          </p:cNvPr>
          <p:cNvSpPr txBox="1"/>
          <p:nvPr/>
        </p:nvSpPr>
        <p:spPr>
          <a:xfrm>
            <a:off x="627767" y="571908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3188235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11237088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2, 10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8200" y="2993292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8200" y="355597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64848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3262" y="2993292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3262" y="355597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3262" y="416484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002420"/>
            <a:ext cx="0" cy="3404761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659051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3626221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Problem: add two values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3596915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6342690"/>
              </p:ext>
            </p:extLst>
          </p:nvPr>
        </p:nvGraphicFramePr>
        <p:xfrm>
          <a:off x="838200" y="2380517"/>
          <a:ext cx="10515600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9108379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Normal - Practise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</a:t>
            </a:r>
          </a:p>
        </p:txBody>
      </p:sp>
    </p:spTree>
    <p:extLst>
      <p:ext uri="{BB962C8B-B14F-4D97-AF65-F5344CB8AC3E}">
        <p14:creationId xmlns:p14="http://schemas.microsoft.com/office/powerpoint/2010/main" val="1381354689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30276252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True</a:t>
            </a:r>
          </a:p>
          <a:p>
            <a:pPr marL="0" indent="0" algn="ctr">
              <a:buNone/>
            </a:pPr>
            <a:r>
              <a:rPr lang="en-GB"/>
              <a:t>1</a:t>
            </a:r>
          </a:p>
          <a:p>
            <a:pPr marL="0" indent="0" algn="ctr">
              <a:buNone/>
            </a:pPr>
            <a:r>
              <a:rPr lang="en-GB"/>
              <a:t>On</a:t>
            </a:r>
          </a:p>
          <a:p>
            <a:pPr marL="0" indent="0" algn="ctr">
              <a:buNone/>
            </a:pPr>
            <a:r>
              <a:rPr lang="en-GB"/>
              <a:t>Yes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pPr marL="0" indent="0" algn="ctr">
              <a:buNone/>
            </a:pPr>
            <a:r>
              <a:rPr lang="en-GB" sz="16600"/>
              <a:t>False</a:t>
            </a:r>
          </a:p>
          <a:p>
            <a:pPr marL="0" indent="0" algn="ctr">
              <a:buNone/>
            </a:pPr>
            <a:r>
              <a:rPr lang="en-GB"/>
              <a:t>0</a:t>
            </a:r>
          </a:p>
          <a:p>
            <a:pPr marL="0" indent="0" algn="ctr">
              <a:buNone/>
            </a:pPr>
            <a:r>
              <a:rPr lang="en-GB"/>
              <a:t>Off</a:t>
            </a:r>
          </a:p>
          <a:p>
            <a:pPr marL="0" indent="0" algn="ctr">
              <a:buNone/>
            </a:pPr>
            <a:r>
              <a:rPr lang="en-GB"/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737641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Boolean</a:t>
            </a:r>
          </a:p>
        </p:txBody>
      </p:sp>
    </p:spTree>
    <p:extLst>
      <p:ext uri="{BB962C8B-B14F-4D97-AF65-F5344CB8AC3E}">
        <p14:creationId xmlns:p14="http://schemas.microsoft.com/office/powerpoint/2010/main" val="122041855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Equality, the same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Greater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Less than or equal to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Inequality, not the same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6821E29-F4FD-43F1-874A-10D2E5647E0C}"/>
              </a:ext>
            </a:extLst>
          </p:cNvPr>
          <p:cNvSpPr txBox="1"/>
          <p:nvPr/>
        </p:nvSpPr>
        <p:spPr>
          <a:xfrm>
            <a:off x="5949386" y="643185"/>
            <a:ext cx="515083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b="1" dirty="0">
                <a:solidFill>
                  <a:srgbClr val="7030A0"/>
                </a:solidFill>
                <a:latin typeface="+mj-lt"/>
                <a:ea typeface="+mj-ea"/>
                <a:cs typeface="+mj-cs"/>
              </a:rPr>
              <a:t>/ Relational Operators</a:t>
            </a:r>
          </a:p>
        </p:txBody>
      </p:sp>
    </p:spTree>
    <p:extLst>
      <p:ext uri="{BB962C8B-B14F-4D97-AF65-F5344CB8AC3E}">
        <p14:creationId xmlns:p14="http://schemas.microsoft.com/office/powerpoint/2010/main" val="3091582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uiExpand="1" build="p"/>
      <p:bldP spid="5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70760" y="1825625"/>
            <a:ext cx="1554480" cy="4351338"/>
          </a:xfrm>
        </p:spPr>
        <p:txBody>
          <a:bodyPr>
            <a:normAutofit fontScale="92500" lnSpcReduction="10000"/>
          </a:bodyPr>
          <a:lstStyle/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==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&gt;=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&lt;=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GB" sz="3600" dirty="0"/>
              <a:t>!=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8600" y="1825625"/>
            <a:ext cx="5242560" cy="4351338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81634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BC9CC3-EB4F-D7BE-280C-E8FAAF9402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330F8E-E77E-AFFC-2C0F-135E042A8527}"/>
              </a:ext>
            </a:extLst>
          </p:cNvPr>
          <p:cNvSpPr txBox="1"/>
          <p:nvPr/>
        </p:nvSpPr>
        <p:spPr>
          <a:xfrm>
            <a:off x="838200" y="1957036"/>
            <a:ext cx="8873359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some text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GB" sz="44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Display a number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3.14</a:t>
            </a:r>
            <a:r>
              <a:rPr lang="en-US" altLang="en-US" sz="4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FD8F336-5742-A558-1A66-FCE1305A6D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Syntax Errors</a:t>
            </a:r>
          </a:p>
        </p:txBody>
      </p:sp>
    </p:spTree>
    <p:extLst>
      <p:ext uri="{BB962C8B-B14F-4D97-AF65-F5344CB8AC3E}">
        <p14:creationId xmlns:p14="http://schemas.microsoft.com/office/powerpoint/2010/main" val="364557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201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</p:bldLst>
  </p:timing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720888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== 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5 &lt; 3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6 != 9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89 &gt;= 89</a:t>
            </a:r>
          </a:p>
          <a:p>
            <a:pPr marL="0" indent="457200">
              <a:spcBef>
                <a:spcPts val="0"/>
              </a:spcBef>
              <a:spcAft>
                <a:spcPts val="600"/>
              </a:spcAft>
              <a:buNone/>
            </a:pPr>
            <a:r>
              <a:rPr lang="en-GB" dirty="0"/>
              <a:t>val1 = 7.5	val2 = 7.5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val1 == val2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"A" == "a"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True != False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endParaRPr lang="en-GB" dirty="0"/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182840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simple conditions</a:t>
            </a:r>
          </a:p>
        </p:txBody>
      </p:sp>
    </p:spTree>
    <p:extLst>
      <p:ext uri="{BB962C8B-B14F-4D97-AF65-F5344CB8AC3E}">
        <p14:creationId xmlns:p14="http://schemas.microsoft.com/office/powerpoint/2010/main" val="3128796867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endParaRPr lang="en-GB" dirty="0"/>
          </a:p>
          <a:p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A96AED6-4DD3-5934-4B03-C13A9A9BD534}"/>
              </a:ext>
            </a:extLst>
          </p:cNvPr>
          <p:cNvSpPr txBox="1"/>
          <p:nvPr/>
        </p:nvSpPr>
        <p:spPr>
          <a:xfrm>
            <a:off x="2153611" y="4813055"/>
            <a:ext cx="788477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If the test is True, do something</a:t>
            </a:r>
          </a:p>
          <a:p>
            <a:pPr algn="ctr"/>
            <a:endParaRPr lang="en-GB" sz="3600"/>
          </a:p>
          <a:p>
            <a:pPr algn="ctr"/>
            <a:r>
              <a:rPr lang="en-GB" sz="3600"/>
              <a:t>If the test is False, do nothing</a:t>
            </a:r>
          </a:p>
        </p:txBody>
      </p:sp>
    </p:spTree>
    <p:extLst>
      <p:ext uri="{BB962C8B-B14F-4D97-AF65-F5344CB8AC3E}">
        <p14:creationId xmlns:p14="http://schemas.microsoft.com/office/powerpoint/2010/main" val="2853296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3830627562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3197178178"/>
              </p:ext>
            </p:extLst>
          </p:nvPr>
        </p:nvGraphicFramePr>
        <p:xfrm>
          <a:off x="6172200" y="2498769"/>
          <a:ext cx="4609688" cy="3960000"/>
        </p:xfrm>
        <a:graphic>
          <a:graphicData uri="http://schemas.openxmlformats.org/drawingml/2006/table">
            <a:tbl>
              <a:tblPr/>
              <a:tblGrid>
                <a:gridCol w="854075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019550" y="4159249"/>
            <a:ext cx="850900" cy="457198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189975" y="4290812"/>
            <a:ext cx="354015" cy="2022876"/>
          </a:xfrm>
          <a:prstGeom prst="bentArrow">
            <a:avLst>
              <a:gd name="adj1" fmla="val 36850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row: Down 21">
            <a:extLst>
              <a:ext uri="{FF2B5EF4-FFF2-40B4-BE49-F238E27FC236}">
                <a16:creationId xmlns:a16="http://schemas.microsoft.com/office/drawing/2014/main" id="{7EBDCE5E-93E0-BA9E-F09E-E8A4C7655DFE}"/>
              </a:ext>
            </a:extLst>
          </p:cNvPr>
          <p:cNvSpPr/>
          <p:nvPr/>
        </p:nvSpPr>
        <p:spPr>
          <a:xfrm>
            <a:off x="2940050" y="5302250"/>
            <a:ext cx="311150" cy="654050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91C4A1E-BEB6-4860-9E42-4E9463ED0A43}"/>
              </a:ext>
            </a:extLst>
          </p:cNvPr>
          <p:cNvGrpSpPr/>
          <p:nvPr/>
        </p:nvGrpSpPr>
        <p:grpSpPr>
          <a:xfrm>
            <a:off x="2070101" y="2947382"/>
            <a:ext cx="2670560" cy="892082"/>
            <a:chOff x="5729820" y="1874195"/>
            <a:chExt cx="5522683" cy="1519643"/>
          </a:xfrm>
        </p:grpSpPr>
        <p:sp>
          <p:nvSpPr>
            <p:cNvPr id="13" name="Right Brace 12">
              <a:extLst>
                <a:ext uri="{FF2B5EF4-FFF2-40B4-BE49-F238E27FC236}">
                  <a16:creationId xmlns:a16="http://schemas.microsoft.com/office/drawing/2014/main" id="{AFE68C80-03F9-4AD0-8A88-FD3DE07C519D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ED9B3CD-18A8-4B63-B4C5-EE70A7A942C1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0713C0FB-A865-41A5-A083-099A2DD612E5}"/>
              </a:ext>
            </a:extLst>
          </p:cNvPr>
          <p:cNvGrpSpPr/>
          <p:nvPr/>
        </p:nvGrpSpPr>
        <p:grpSpPr>
          <a:xfrm>
            <a:off x="7778750" y="2947381"/>
            <a:ext cx="2622957" cy="892082"/>
            <a:chOff x="5729820" y="1874195"/>
            <a:chExt cx="5522683" cy="1519643"/>
          </a:xfrm>
        </p:grpSpPr>
        <p:sp>
          <p:nvSpPr>
            <p:cNvPr id="17" name="Right Brace 16">
              <a:extLst>
                <a:ext uri="{FF2B5EF4-FFF2-40B4-BE49-F238E27FC236}">
                  <a16:creationId xmlns:a16="http://schemas.microsoft.com/office/drawing/2014/main" id="{5143CC03-D700-4CC5-BFAB-B7F96B163386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7B8230E-5E55-432E-9C9F-A134DFD96783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565969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  <p:bldP spid="10" grpId="0" build="p"/>
      <p:bldP spid="20" grpId="0" animBg="1"/>
      <p:bldP spid="21" grpId="0" animBg="1"/>
      <p:bldP spid="22" grpId="0" animBg="1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 – Single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9454F646-D258-0082-06E8-52AA982DD548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1473589558"/>
              </p:ext>
            </p:extLst>
          </p:nvPr>
        </p:nvGraphicFramePr>
        <p:xfrm>
          <a:off x="836612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29411">
                  <a:extLst>
                    <a:ext uri="{9D8B030D-6E8A-4147-A177-3AD203B41FA5}">
                      <a16:colId xmlns:a16="http://schemas.microsoft.com/office/drawing/2014/main" val="4142325296"/>
                    </a:ext>
                  </a:extLst>
                </a:gridCol>
                <a:gridCol w="3790589">
                  <a:extLst>
                    <a:ext uri="{9D8B030D-6E8A-4147-A177-3AD203B41FA5}">
                      <a16:colId xmlns:a16="http://schemas.microsoft.com/office/drawing/2014/main" val="2315416920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322567"/>
                  </a:ext>
                </a:extLst>
              </a:tr>
            </a:tbl>
          </a:graphicData>
        </a:graphic>
      </p:graphicFrame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12" name="Content Placeholder 11">
            <a:extLst>
              <a:ext uri="{FF2B5EF4-FFF2-40B4-BE49-F238E27FC236}">
                <a16:creationId xmlns:a16="http://schemas.microsoft.com/office/drawing/2014/main" id="{946FDF27-D3EF-BC56-4B7D-3E620D08C86E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728058118"/>
              </p:ext>
            </p:extLst>
          </p:nvPr>
        </p:nvGraphicFramePr>
        <p:xfrm>
          <a:off x="6172200" y="2498769"/>
          <a:ext cx="4320000" cy="3960000"/>
        </p:xfrm>
        <a:graphic>
          <a:graphicData uri="http://schemas.openxmlformats.org/drawingml/2006/table">
            <a:tbl>
              <a:tblPr/>
              <a:tblGrid>
                <a:gridCol w="564387">
                  <a:extLst>
                    <a:ext uri="{9D8B030D-6E8A-4147-A177-3AD203B41FA5}">
                      <a16:colId xmlns:a16="http://schemas.microsoft.com/office/drawing/2014/main" val="4081216847"/>
                    </a:ext>
                  </a:extLst>
                </a:gridCol>
                <a:gridCol w="3755613">
                  <a:extLst>
                    <a:ext uri="{9D8B030D-6E8A-4147-A177-3AD203B41FA5}">
                      <a16:colId xmlns:a16="http://schemas.microsoft.com/office/drawing/2014/main" val="3713326392"/>
                    </a:ext>
                  </a:extLst>
                </a:gridCol>
              </a:tblGrid>
              <a:tr h="3960000"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1 </a:t>
                      </a:r>
                      <a:endParaRPr lang="en-GB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2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3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4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6</a:t>
                      </a:r>
                      <a:endParaRPr lang="la-Latn" sz="3600" dirty="0">
                        <a:solidFill>
                          <a:srgbClr val="B2B2B2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GB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7</a:t>
                      </a:r>
                      <a:r>
                        <a:rPr lang="la-Latn" sz="3600" dirty="0">
                          <a:solidFill>
                            <a:srgbClr val="B2B2B2"/>
                          </a:solidFill>
                          <a:effectLst/>
                          <a:latin typeface="Consolas" panose="020B0609020204030204" pitchFamily="49" charset="0"/>
                        </a:rPr>
                        <a:t> 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number = </a:t>
                      </a:r>
                      <a:r>
                        <a:rPr lang="en-GB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-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5</a:t>
                      </a:r>
                      <a:endParaRPr lang="en-GB" sz="3600" dirty="0">
                        <a:solidFill>
                          <a:srgbClr val="0086B3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rgbClr val="A71D5D"/>
                          </a:solidFill>
                          <a:effectLst/>
                          <a:latin typeface="Consolas" panose="020B0609020204030204" pitchFamily="49" charset="0"/>
                        </a:rPr>
                        <a:t>if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 number &gt; </a:t>
                      </a:r>
                      <a:r>
                        <a:rPr lang="la-Latn" sz="3600" dirty="0">
                          <a:solidFill>
                            <a:srgbClr val="0086B3"/>
                          </a:solidFill>
                          <a:effectLst/>
                          <a:latin typeface="Consolas" panose="020B0609020204030204" pitchFamily="49" charset="0"/>
                        </a:rPr>
                        <a:t>0</a:t>
                      </a:r>
                      <a:r>
                        <a:rPr lang="la-Latn" sz="3600" dirty="0">
                          <a:solidFill>
                            <a:srgbClr val="000000"/>
                          </a:solidFill>
                          <a:effectLst/>
                          <a:latin typeface="Consolas" panose="020B0609020204030204" pitchFamily="49" charset="0"/>
                        </a:rPr>
                        <a:t>:</a:t>
                      </a:r>
                      <a:endParaRPr lang="la-Latn" sz="3600" dirty="0"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    </a:t>
                      </a: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</a:t>
                      </a:r>
                      <a:endParaRPr lang="en-GB" sz="3600" dirty="0">
                        <a:solidFill>
                          <a:schemeClr val="accent6">
                            <a:lumMod val="75000"/>
                          </a:schemeClr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la-Latn" sz="360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  <a:p>
                      <a:pPr marL="0" marR="0" fontAlgn="t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la-Latn" sz="3600" dirty="0">
                          <a:solidFill>
                            <a:schemeClr val="accent6">
                              <a:lumMod val="75000"/>
                            </a:schemeClr>
                          </a:solidFill>
                          <a:effectLst/>
                          <a:latin typeface="Consolas" panose="020B0609020204030204" pitchFamily="49" charset="0"/>
                        </a:rPr>
                        <a:t># code after</a:t>
                      </a:r>
                    </a:p>
                  </a:txBody>
                  <a:tcPr marL="50800" marR="50800" marT="50800" marB="50800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1410478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974423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68545-DD8A-D8FD-B396-F9D61A767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6B3576-3BAB-D401-24FB-656F88734E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If your eyes are blue, raise your hand</a:t>
            </a:r>
          </a:p>
          <a:p>
            <a:pPr marL="914400" lvl="2" indent="0">
              <a:buNone/>
            </a:pPr>
            <a:r>
              <a:rPr lang="en-GB" sz="3200" dirty="0"/>
              <a:t>Otherwise, put a finger </a:t>
            </a:r>
            <a:r>
              <a:rPr lang="en-GB" sz="3200" b="1" i="1" dirty="0"/>
              <a:t>on</a:t>
            </a:r>
            <a:r>
              <a:rPr lang="en-GB" sz="3200" dirty="0"/>
              <a:t> your nose</a:t>
            </a:r>
            <a:endParaRPr lang="en-GB" dirty="0"/>
          </a:p>
          <a:p>
            <a:pPr>
              <a:spcBef>
                <a:spcPts val="2400"/>
              </a:spcBef>
            </a:pPr>
            <a:r>
              <a:rPr lang="en-GB" dirty="0"/>
              <a:t>If your hair is dark, put a finger </a:t>
            </a:r>
            <a:r>
              <a:rPr lang="en-GB" b="1" i="1" dirty="0"/>
              <a:t>on</a:t>
            </a:r>
            <a:r>
              <a:rPr lang="en-GB" dirty="0"/>
              <a:t> your nose</a:t>
            </a:r>
          </a:p>
          <a:p>
            <a:pPr marL="914400" lvl="2" indent="0">
              <a:buNone/>
            </a:pPr>
            <a:r>
              <a:rPr lang="en-GB" sz="3200" dirty="0"/>
              <a:t>Otherwise, raise your hand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6F816-10F4-C44A-C790-5C532A225343}"/>
              </a:ext>
            </a:extLst>
          </p:cNvPr>
          <p:cNvSpPr txBox="1"/>
          <p:nvPr/>
        </p:nvSpPr>
        <p:spPr>
          <a:xfrm>
            <a:off x="2153611" y="5138658"/>
            <a:ext cx="7884777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If the test is True, do something</a:t>
            </a:r>
          </a:p>
          <a:p>
            <a:pPr algn="ctr">
              <a:spcBef>
                <a:spcPts val="1200"/>
              </a:spcBef>
            </a:pPr>
            <a:r>
              <a:rPr lang="en-GB" sz="3600" dirty="0"/>
              <a:t>If the test is False, do something else</a:t>
            </a:r>
          </a:p>
        </p:txBody>
      </p:sp>
    </p:spTree>
    <p:extLst>
      <p:ext uri="{BB962C8B-B14F-4D97-AF65-F5344CB8AC3E}">
        <p14:creationId xmlns:p14="http://schemas.microsoft.com/office/powerpoint/2010/main" val="3304716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B4A42C50-8A3C-5C67-75D6-3D36B1ED7F3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Example 1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9B364FA3-C6B8-FCBB-0DCB-D577EAEB02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Example 2</a:t>
            </a: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E6CFCAC3-1064-90D0-3F52-C5F36DB0DA56}"/>
              </a:ext>
            </a:extLst>
          </p:cNvPr>
          <p:cNvSpPr/>
          <p:nvPr/>
        </p:nvSpPr>
        <p:spPr>
          <a:xfrm rot="10800000">
            <a:off x="4511876" y="4164999"/>
            <a:ext cx="593930" cy="476250"/>
          </a:xfrm>
          <a:prstGeom prst="ben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3E53D74E-F81F-EDE9-E089-360D8CCD4C5F}"/>
              </a:ext>
            </a:extLst>
          </p:cNvPr>
          <p:cNvSpPr/>
          <p:nvPr/>
        </p:nvSpPr>
        <p:spPr>
          <a:xfrm rot="10800000">
            <a:off x="10010662" y="4164999"/>
            <a:ext cx="467925" cy="2046142"/>
          </a:xfrm>
          <a:prstGeom prst="bentArrow">
            <a:avLst>
              <a:gd name="adj1" fmla="val 31761"/>
              <a:gd name="adj2" fmla="val 25000"/>
              <a:gd name="adj3" fmla="val 25000"/>
              <a:gd name="adj4" fmla="val 43750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1E056F0-518B-418C-ACDC-D4B9CCA8CACD}"/>
              </a:ext>
            </a:extLst>
          </p:cNvPr>
          <p:cNvGrpSpPr/>
          <p:nvPr/>
        </p:nvGrpSpPr>
        <p:grpSpPr>
          <a:xfrm>
            <a:off x="2146981" y="2888995"/>
            <a:ext cx="2837614" cy="892082"/>
            <a:chOff x="5729820" y="1874195"/>
            <a:chExt cx="5522683" cy="1519643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27EB92AF-D9FC-46BE-9D9B-E420D827C03B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AF0656B-A3BF-4FBB-A1B2-9C35B2173F27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</a:t>
              </a:r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457FCDE0-6F37-4CB3-9210-1CE54931324C}"/>
              </a:ext>
            </a:extLst>
          </p:cNvPr>
          <p:cNvGrpSpPr/>
          <p:nvPr/>
        </p:nvGrpSpPr>
        <p:grpSpPr>
          <a:xfrm>
            <a:off x="7498848" y="2888995"/>
            <a:ext cx="2812682" cy="892082"/>
            <a:chOff x="5729820" y="1874195"/>
            <a:chExt cx="5522683" cy="1519643"/>
          </a:xfrm>
        </p:grpSpPr>
        <p:sp>
          <p:nvSpPr>
            <p:cNvPr id="15" name="Right Brace 14">
              <a:extLst>
                <a:ext uri="{FF2B5EF4-FFF2-40B4-BE49-F238E27FC236}">
                  <a16:creationId xmlns:a16="http://schemas.microsoft.com/office/drawing/2014/main" id="{B691B445-5BBC-498E-9860-50BEEDFA027C}"/>
                </a:ext>
              </a:extLst>
            </p:cNvPr>
            <p:cNvSpPr/>
            <p:nvPr/>
          </p:nvSpPr>
          <p:spPr>
            <a:xfrm rot="16200000">
              <a:off x="8235362" y="376697"/>
              <a:ext cx="51159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rgbClr val="7030A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rgbClr val="7030A0"/>
                </a:solidFill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CC4C362-9F69-4F33-92CC-EBBA7430CADE}"/>
                </a:ext>
              </a:extLst>
            </p:cNvPr>
            <p:cNvSpPr txBox="1"/>
            <p:nvPr/>
          </p:nvSpPr>
          <p:spPr>
            <a:xfrm>
              <a:off x="6558859" y="1874195"/>
              <a:ext cx="3864607" cy="8912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2147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9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9" grpId="0" build="p"/>
      <p:bldP spid="10" grpId="0" build="p"/>
      <p:bldP spid="20" grpId="0" animBg="1"/>
      <p:bldP spid="21" grpId="0" animBg="1"/>
    </p:bldLst>
  </p:timing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4"/>
            <a:ext cx="5157787" cy="3953695"/>
          </a:xfrm>
        </p:spPr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CBD251B-FE1C-39E4-D63D-25288425CE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4"/>
            <a:ext cx="5183188" cy="3953695"/>
          </a:xfrm>
        </p:spPr>
        <p:txBody>
          <a:bodyPr>
            <a:norm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la-Latn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</a:t>
            </a:r>
            <a:endParaRPr lang="en-GB" sz="3600" dirty="0">
              <a:solidFill>
                <a:srgbClr val="0086B3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 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True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6 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lang="en-GB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la-Latn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</a:t>
            </a:r>
            <a:r>
              <a:rPr lang="en-GB" sz="36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False</a:t>
            </a:r>
            <a:endParaRPr lang="en-GB" sz="3600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600"/>
            <a:ext cx="10515600" cy="1325563"/>
          </a:xfrm>
        </p:spPr>
        <p:txBody>
          <a:bodyPr/>
          <a:lstStyle/>
          <a:p>
            <a:r>
              <a:rPr lang="en-GB" dirty="0"/>
              <a:t>if, else – Double Selection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B82480-6F37-D13A-603C-BCFE2F8E2C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3CAF82-E190-F144-BE19-C40F49313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066404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E4D817D-5B1E-FF5F-BA71-ADFECFA92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if, else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C308E3-FA45-7DC4-307B-02C38D6A71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513" y="1936116"/>
            <a:ext cx="10890974" cy="4394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82355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data types</a:t>
            </a:r>
          </a:p>
        </p:txBody>
      </p:sp>
    </p:spTree>
    <p:extLst>
      <p:ext uri="{BB962C8B-B14F-4D97-AF65-F5344CB8AC3E}">
        <p14:creationId xmlns:p14="http://schemas.microsoft.com/office/powerpoint/2010/main" val="141649119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AF186F95-B963-4D77-88B0-51281413C0C7}"/>
              </a:ext>
            </a:extLst>
          </p:cNvPr>
          <p:cNvSpPr/>
          <p:nvPr/>
        </p:nvSpPr>
        <p:spPr>
          <a:xfrm>
            <a:off x="6703670" y="3225378"/>
            <a:ext cx="590309" cy="2685326"/>
          </a:xfrm>
          <a:prstGeom prst="downArrow">
            <a:avLst>
              <a:gd name="adj1" fmla="val 34314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3C6DDBB-E463-4FAF-9931-BBAAFDA5C2C9}"/>
              </a:ext>
            </a:extLst>
          </p:cNvPr>
          <p:cNvSpPr txBox="1"/>
          <p:nvPr/>
        </p:nvSpPr>
        <p:spPr>
          <a:xfrm>
            <a:off x="7303040" y="3225378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Tests done in order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1CB743C-1323-4D8E-8A7C-01F3A217328A}"/>
              </a:ext>
            </a:extLst>
          </p:cNvPr>
          <p:cNvSpPr txBox="1"/>
          <p:nvPr/>
        </p:nvSpPr>
        <p:spPr>
          <a:xfrm>
            <a:off x="7425349" y="4422637"/>
            <a:ext cx="407487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Exits selection when a condition is True or </a:t>
            </a:r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used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D6A7125-A5D5-4735-9CC4-EF88CD73A868}"/>
              </a:ext>
            </a:extLst>
          </p:cNvPr>
          <p:cNvSpPr txBox="1"/>
          <p:nvPr/>
        </p:nvSpPr>
        <p:spPr>
          <a:xfrm>
            <a:off x="7278928" y="1825625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Multiple </a:t>
            </a:r>
            <a:r>
              <a:rPr lang="en-GB" sz="3600" dirty="0" err="1">
                <a:solidFill>
                  <a:srgbClr val="FF0000"/>
                </a:solidFill>
              </a:rPr>
              <a:t>elif</a:t>
            </a:r>
            <a:r>
              <a:rPr lang="en-GB" sz="3600" dirty="0">
                <a:solidFill>
                  <a:srgbClr val="7030A0"/>
                </a:solidFill>
              </a:rPr>
              <a:t> allowed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FFD66EC-261C-46D1-A58C-23228AAAF84C}"/>
              </a:ext>
            </a:extLst>
          </p:cNvPr>
          <p:cNvSpPr txBox="1"/>
          <p:nvPr/>
        </p:nvSpPr>
        <p:spPr>
          <a:xfrm>
            <a:off x="7290984" y="2376553"/>
            <a:ext cx="407487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</a:rPr>
              <a:t>else</a:t>
            </a:r>
            <a:r>
              <a:rPr lang="en-GB" sz="3600" dirty="0">
                <a:solidFill>
                  <a:srgbClr val="7030A0"/>
                </a:solidFill>
              </a:rPr>
              <a:t> not mandatory</a:t>
            </a:r>
          </a:p>
        </p:txBody>
      </p:sp>
    </p:spTree>
    <p:extLst>
      <p:ext uri="{BB962C8B-B14F-4D97-AF65-F5344CB8AC3E}">
        <p14:creationId xmlns:p14="http://schemas.microsoft.com/office/powerpoint/2010/main" val="50459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4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" grpId="0" animBg="1"/>
      <p:bldP spid="11" grpId="0"/>
      <p:bldP spid="12" grpId="0"/>
      <p:bldP spid="13" grpId="0"/>
      <p:bldP spid="14" grpId="0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4EC60C7C-6284-98B7-FC7F-AAF84071AD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if, else if, else – Multiple Selection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7A3A6C-9ED8-7CC6-BD2F-05CA48D859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la-Latn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lang="en-GB" sz="36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-5</a:t>
            </a: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la-Latn" sz="3600" dirty="0"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</a:t>
            </a:r>
            <a:r>
              <a:rPr lang="en-GB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"Positive"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36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GB" sz="3600" kern="1200" dirty="0" err="1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elif</a:t>
            </a:r>
            <a:r>
              <a:rPr lang="en-GB" sz="3600" kern="1200" dirty="0">
                <a:solidFill>
                  <a:srgbClr val="A71D5D"/>
                </a:solidFill>
                <a:effectLst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number </a:t>
            </a:r>
            <a:r>
              <a:rPr lang="en-GB" sz="3600" dirty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GB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la-Latn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  <a:endParaRPr lang="en-GB" sz="3600" dirty="0"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  <a:r>
              <a:rPr lang="la-Latn" sz="3600" dirty="0">
                <a:solidFill>
                  <a:schemeClr val="tx1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"Negative"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7 </a:t>
            </a:r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GB" sz="3600" dirty="0">
                <a:latin typeface="Consolas" panose="020B0609020204030204" pitchFamily="49" charset="0"/>
              </a:rPr>
              <a:t>:</a:t>
            </a:r>
          </a:p>
          <a:p>
            <a:pPr marL="0" indent="0" fontAlgn="t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la-Latn" sz="3600" dirty="0"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"Zero"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GB" sz="36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68597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9A5D71AB-4D99-928B-F26D-A82F03726003}"/>
              </a:ext>
            </a:extLst>
          </p:cNvPr>
          <p:cNvSpPr/>
          <p:nvPr/>
        </p:nvSpPr>
        <p:spPr>
          <a:xfrm>
            <a:off x="929263" y="974218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16828"/>
              <a:gd name="adj6" fmla="val 1557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If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1092BD63-E198-E678-B3D2-903AD6FE21DC}"/>
              </a:ext>
            </a:extLst>
          </p:cNvPr>
          <p:cNvSpPr/>
          <p:nvPr/>
        </p:nvSpPr>
        <p:spPr>
          <a:xfrm>
            <a:off x="7578579" y="1538416"/>
            <a:ext cx="29647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33529"/>
              <a:gd name="adj6" fmla="val -407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 if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(multiple allowed)</a:t>
            </a:r>
          </a:p>
        </p:txBody>
      </p:sp>
      <p:sp>
        <p:nvSpPr>
          <p:cNvPr id="10" name="Callout: Bent Line with No Border 8">
            <a:extLst>
              <a:ext uri="{FF2B5EF4-FFF2-40B4-BE49-F238E27FC236}">
                <a16:creationId xmlns:a16="http://schemas.microsoft.com/office/drawing/2014/main" id="{F8037AFF-F857-B70F-DDC4-6858339E654B}"/>
              </a:ext>
            </a:extLst>
          </p:cNvPr>
          <p:cNvSpPr/>
          <p:nvPr/>
        </p:nvSpPr>
        <p:spPr>
          <a:xfrm>
            <a:off x="8903933" y="2566358"/>
            <a:ext cx="265768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4724"/>
              <a:gd name="adj6" fmla="val -317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Else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(not mandatory)</a:t>
            </a:r>
          </a:p>
        </p:txBody>
      </p:sp>
    </p:spTree>
    <p:extLst>
      <p:ext uri="{BB962C8B-B14F-4D97-AF65-F5344CB8AC3E}">
        <p14:creationId xmlns:p14="http://schemas.microsoft.com/office/powerpoint/2010/main" val="12930913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85B878A-6913-CB6A-06AC-8040E02192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52201" y="0"/>
            <a:ext cx="52875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11490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57617728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C@t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"17"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Characters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8102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String (Overview)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18195395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characters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451713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026500" y="3697794"/>
            <a:ext cx="1836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64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String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18369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"Hello"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2558527" y="5545153"/>
            <a:ext cx="707495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a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236959173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</a:t>
            </a:r>
            <a:r>
              <a:rPr lang="en-GB"/>
              <a:t>and identify execution and </a:t>
            </a:r>
            <a:r>
              <a:rPr lang="en-GB" dirty="0"/>
              <a:t>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00694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single character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BD9E65E-4CD8-AD3B-E4FF-F8E25C3558CA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2054127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48027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A695AAA3-A373-4FB3-9109-43A393CCD80B}"/>
              </a:ext>
            </a:extLst>
          </p:cNvPr>
          <p:cNvSpPr txBox="1"/>
          <p:nvPr/>
        </p:nvSpPr>
        <p:spPr>
          <a:xfrm>
            <a:off x="4374778" y="5304851"/>
            <a:ext cx="63257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-2           -1          0            1            2</a:t>
            </a:r>
          </a:p>
        </p:txBody>
      </p:sp>
    </p:spTree>
    <p:extLst>
      <p:ext uri="{BB962C8B-B14F-4D97-AF65-F5344CB8AC3E}">
        <p14:creationId xmlns:p14="http://schemas.microsoft.com/office/powerpoint/2010/main" val="74055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4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3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2" grpId="0" uiExpand="1" build="p"/>
      <p:bldP spid="15" grpId="0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at limit of </a:t>
            </a:r>
            <a:r>
              <a:rPr lang="en-GB" sz="3200" dirty="0"/>
              <a:t>selection – either side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7DC2382C-434F-22E9-2991-2B7EBF9D18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72659"/>
            <a:ext cx="855083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number =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"Number: 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number &lt;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183691"/>
                </a:solidFill>
                <a:effectLst/>
                <a:latin typeface="Consolas" panose="020B0609020204030204" pitchFamily="49" charset="0"/>
              </a:rPr>
              <a:t>"Negative"</a:t>
            </a:r>
            <a:r>
              <a:rPr kumimoji="0" lang="en-US" altLang="en-US" sz="36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kumimoji="0" lang="en-US" altLang="en-US" sz="4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21FB0E53-A26E-BC54-C613-06583AB77B8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405381"/>
              </p:ext>
            </p:extLst>
          </p:nvPr>
        </p:nvGraphicFramePr>
        <p:xfrm>
          <a:off x="1246092" y="5288974"/>
          <a:ext cx="9699816" cy="129598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1113575">
                  <a:extLst>
                    <a:ext uri="{9D8B030D-6E8A-4147-A177-3AD203B41FA5}">
                      <a16:colId xmlns:a16="http://schemas.microsoft.com/office/drawing/2014/main" val="1160557696"/>
                    </a:ext>
                  </a:extLst>
                </a:gridCol>
                <a:gridCol w="1657801">
                  <a:extLst>
                    <a:ext uri="{9D8B030D-6E8A-4147-A177-3AD203B41FA5}">
                      <a16:colId xmlns:a16="http://schemas.microsoft.com/office/drawing/2014/main" val="2265465377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557592464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5081228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2378456429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3827189402"/>
                    </a:ext>
                  </a:extLst>
                </a:gridCol>
                <a:gridCol w="1385688">
                  <a:extLst>
                    <a:ext uri="{9D8B030D-6E8A-4147-A177-3AD203B41FA5}">
                      <a16:colId xmlns:a16="http://schemas.microsoft.com/office/drawing/2014/main" val="1599985595"/>
                    </a:ext>
                  </a:extLst>
                </a:gridCol>
              </a:tblGrid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Number: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08156889"/>
                  </a:ext>
                </a:extLst>
              </a:tr>
              <a:tr h="647990">
                <a:tc>
                  <a:txBody>
                    <a:bodyPr/>
                    <a:lstStyle/>
                    <a:p>
                      <a:r>
                        <a:rPr lang="en-GB" sz="2800" dirty="0"/>
                        <a:t>Line 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800" dirty="0"/>
                        <a:t>Boolean: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GB" sz="28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602702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6707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8902155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9123574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47224" y="2979985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47224" y="3542668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47223" y="412100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34238" y="2979985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34238" y="3542668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4238" y="4121006"/>
            <a:ext cx="6312986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919629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Determine if an integer bigger than 10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32D23B8-95DD-4D8E-8EF1-0DEC0E440F4F}"/>
              </a:ext>
            </a:extLst>
          </p:cNvPr>
          <p:cNvGrpSpPr/>
          <p:nvPr/>
        </p:nvGrpSpPr>
        <p:grpSpPr>
          <a:xfrm>
            <a:off x="838199" y="4754657"/>
            <a:ext cx="6228000" cy="1125367"/>
            <a:chOff x="838199" y="3687227"/>
            <a:chExt cx="6305062" cy="1125367"/>
          </a:xfrm>
        </p:grpSpPr>
        <p:sp>
          <p:nvSpPr>
            <p:cNvPr id="18" name="Right Brace 17">
              <a:extLst>
                <a:ext uri="{FF2B5EF4-FFF2-40B4-BE49-F238E27FC236}">
                  <a16:creationId xmlns:a16="http://schemas.microsoft.com/office/drawing/2014/main" id="{78E8B41A-764A-4572-8841-22FCCC355E42}"/>
                </a:ext>
              </a:extLst>
            </p:cNvPr>
            <p:cNvSpPr/>
            <p:nvPr/>
          </p:nvSpPr>
          <p:spPr>
            <a:xfrm rot="5400000">
              <a:off x="3790712" y="734714"/>
              <a:ext cx="400036" cy="6305062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6EC5F4D-0D78-49EA-A9C1-5E451C4E03A0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D0DAC-C3AD-4F8F-84C2-BBC5C95E6465}"/>
              </a:ext>
            </a:extLst>
          </p:cNvPr>
          <p:cNvGrpSpPr/>
          <p:nvPr/>
        </p:nvGrpSpPr>
        <p:grpSpPr>
          <a:xfrm>
            <a:off x="7095525" y="4754657"/>
            <a:ext cx="4320819" cy="1141021"/>
            <a:chOff x="2966007" y="3687227"/>
            <a:chExt cx="4320819" cy="1141021"/>
          </a:xfrm>
        </p:grpSpPr>
        <p:sp>
          <p:nvSpPr>
            <p:cNvPr id="21" name="Right Brace 20">
              <a:extLst>
                <a:ext uri="{FF2B5EF4-FFF2-40B4-BE49-F238E27FC236}">
                  <a16:creationId xmlns:a16="http://schemas.microsoft.com/office/drawing/2014/main" id="{5DED7B09-4F60-4C56-99BF-0766618395BC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B6AC275A-15BB-4410-B6AE-668BE67ED3BB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23" name="TextBox 22">
            <a:extLst>
              <a:ext uri="{FF2B5EF4-FFF2-40B4-BE49-F238E27FC236}">
                <a16:creationId xmlns:a16="http://schemas.microsoft.com/office/drawing/2014/main" id="{37F63B39-CBA4-4362-9FBC-F02855E067F2}"/>
              </a:ext>
            </a:extLst>
          </p:cNvPr>
          <p:cNvSpPr txBox="1"/>
          <p:nvPr/>
        </p:nvSpPr>
        <p:spPr>
          <a:xfrm>
            <a:off x="3535700" y="6048412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</p:spTree>
    <p:extLst>
      <p:ext uri="{BB962C8B-B14F-4D97-AF65-F5344CB8AC3E}">
        <p14:creationId xmlns:p14="http://schemas.microsoft.com/office/powerpoint/2010/main" val="2641530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6" dur="7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74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3" grpId="0" animBg="1"/>
      <p:bldP spid="5" grpId="0" animBg="1"/>
      <p:bldP spid="6" grpId="0" animBg="1"/>
      <p:bldP spid="7" grpId="0" animBg="1"/>
      <p:bldP spid="15" grpId="0"/>
      <p:bldP spid="23" grpId="0"/>
    </p:bldLst>
  </p:timing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3419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284490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Extreme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9" y="1657915"/>
            <a:ext cx="60960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integer bigger than 10?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B95E0425-EBDF-46AE-BB76-85FFB091F368}"/>
              </a:ext>
            </a:extLst>
          </p:cNvPr>
          <p:cNvSpPr/>
          <p:nvPr/>
        </p:nvSpPr>
        <p:spPr>
          <a:xfrm rot="5400000">
            <a:off x="3752181" y="1910122"/>
            <a:ext cx="400036" cy="6228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Right Brace 9">
            <a:extLst>
              <a:ext uri="{FF2B5EF4-FFF2-40B4-BE49-F238E27FC236}">
                <a16:creationId xmlns:a16="http://schemas.microsoft.com/office/drawing/2014/main" id="{6C682ADD-8674-4E17-A2A0-5AED272F7BE1}"/>
              </a:ext>
            </a:extLst>
          </p:cNvPr>
          <p:cNvSpPr/>
          <p:nvPr/>
        </p:nvSpPr>
        <p:spPr>
          <a:xfrm rot="5400000">
            <a:off x="9063504" y="3003294"/>
            <a:ext cx="400036" cy="4041655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8488731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logical operators (AND, OR, NOT)</a:t>
            </a:r>
          </a:p>
        </p:txBody>
      </p:sp>
    </p:spTree>
    <p:extLst>
      <p:ext uri="{BB962C8B-B14F-4D97-AF65-F5344CB8AC3E}">
        <p14:creationId xmlns:p14="http://schemas.microsoft.com/office/powerpoint/2010/main" val="3663391718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112920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519C1BE-4CA1-802A-9D2D-A40F83BF5302}"/>
              </a:ext>
            </a:extLst>
          </p:cNvPr>
          <p:cNvSpPr txBox="1"/>
          <p:nvPr/>
        </p:nvSpPr>
        <p:spPr>
          <a:xfrm>
            <a:off x="3840786" y="6075362"/>
            <a:ext cx="451042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All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41592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10079063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1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7578545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4" cy="466725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!= "a"   AND   "B" &gt; "A"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4" y="1825625"/>
            <a:ext cx="4524736" cy="4667250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55F9DF1-8FD6-4D61-BE9E-723302362045}"/>
              </a:ext>
            </a:extLst>
          </p:cNvPr>
          <p:cNvSpPr txBox="1"/>
          <p:nvPr/>
        </p:nvSpPr>
        <p:spPr>
          <a:xfrm>
            <a:off x="1215482" y="169068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FC772E-5FF6-48A5-8AFC-2A7D89AAAB52}"/>
              </a:ext>
            </a:extLst>
          </p:cNvPr>
          <p:cNvSpPr txBox="1"/>
          <p:nvPr/>
        </p:nvSpPr>
        <p:spPr>
          <a:xfrm>
            <a:off x="1597855" y="4080014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7279-7AE9-4EC7-B7B9-D380C680D740}"/>
              </a:ext>
            </a:extLst>
          </p:cNvPr>
          <p:cNvSpPr txBox="1"/>
          <p:nvPr/>
        </p:nvSpPr>
        <p:spPr>
          <a:xfrm>
            <a:off x="1606958" y="4789980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2BCAA0-1CBD-4EA6-A423-512E935AAC87}"/>
              </a:ext>
            </a:extLst>
          </p:cNvPr>
          <p:cNvSpPr txBox="1"/>
          <p:nvPr/>
        </p:nvSpPr>
        <p:spPr>
          <a:xfrm>
            <a:off x="3565856" y="3293568"/>
            <a:ext cx="7083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False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5B8ECEE-D177-47E3-BF62-37B9805AC188}"/>
              </a:ext>
            </a:extLst>
          </p:cNvPr>
          <p:cNvSpPr txBox="1"/>
          <p:nvPr/>
        </p:nvSpPr>
        <p:spPr>
          <a:xfrm>
            <a:off x="1235300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91AD506-07DD-4316-9457-1BDED82248DF}"/>
              </a:ext>
            </a:extLst>
          </p:cNvPr>
          <p:cNvSpPr txBox="1"/>
          <p:nvPr/>
        </p:nvSpPr>
        <p:spPr>
          <a:xfrm>
            <a:off x="1250275" y="3293568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DD879FF-F496-47D7-A55F-12A399991132}"/>
              </a:ext>
            </a:extLst>
          </p:cNvPr>
          <p:cNvSpPr txBox="1"/>
          <p:nvPr/>
        </p:nvSpPr>
        <p:spPr>
          <a:xfrm>
            <a:off x="3619127" y="2533669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3D63B3-432C-4B97-B47D-BA97CFB54691}"/>
              </a:ext>
            </a:extLst>
          </p:cNvPr>
          <p:cNvSpPr txBox="1"/>
          <p:nvPr/>
        </p:nvSpPr>
        <p:spPr>
          <a:xfrm>
            <a:off x="1708171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13DBC5-2DBF-4872-82CE-1FA91D93D526}"/>
              </a:ext>
            </a:extLst>
          </p:cNvPr>
          <p:cNvSpPr txBox="1"/>
          <p:nvPr/>
        </p:nvSpPr>
        <p:spPr>
          <a:xfrm>
            <a:off x="4927156" y="5591052"/>
            <a:ext cx="6464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0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1617525-5C58-4AC5-9F8E-12333636B175}"/>
              </a:ext>
            </a:extLst>
          </p:cNvPr>
          <p:cNvSpPr txBox="1"/>
          <p:nvPr/>
        </p:nvSpPr>
        <p:spPr>
          <a:xfrm>
            <a:off x="8232755" y="3513690"/>
            <a:ext cx="376058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False?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9437674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AND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0024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5 &lt; 2   AND   9 &gt; 3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3 &gt; 1   AND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 &gt; 7   AND   6 &lt; 2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AND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AND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!= "a"   AND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66EEAD3-4C8D-4D7E-98C8-903329DFE9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40638" y="1825625"/>
            <a:ext cx="4513162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96055749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34445917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>
                          <a:solidFill>
                            <a:srgbClr val="FF0000"/>
                          </a:solidFill>
                        </a:rPr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b="1" dirty="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F6FE1F3E-E510-1642-B4E5-33B6EE4A1846}"/>
              </a:ext>
            </a:extLst>
          </p:cNvPr>
          <p:cNvSpPr txBox="1"/>
          <p:nvPr/>
        </p:nvSpPr>
        <p:spPr>
          <a:xfrm>
            <a:off x="3080913" y="6075362"/>
            <a:ext cx="60301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One or more conditions must be True!</a:t>
            </a:r>
          </a:p>
        </p:txBody>
      </p:sp>
    </p:spTree>
    <p:extLst>
      <p:ext uri="{BB962C8B-B14F-4D97-AF65-F5344CB8AC3E}">
        <p14:creationId xmlns:p14="http://schemas.microsoft.com/office/powerpoint/2010/main" val="9213695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Character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 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letter  –  "a", "z", "G"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number  –  "0", "7"</a:t>
            </a:r>
          </a:p>
          <a:p>
            <a:pPr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symbol  –  "!", ";", "@"</a:t>
            </a:r>
          </a:p>
        </p:txBody>
      </p:sp>
    </p:spTree>
    <p:extLst>
      <p:ext uri="{BB962C8B-B14F-4D97-AF65-F5344CB8AC3E}">
        <p14:creationId xmlns:p14="http://schemas.microsoft.com/office/powerpoint/2010/main" val="2242676968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4086876"/>
              </p:ext>
            </p:extLst>
          </p:nvPr>
        </p:nvGraphicFramePr>
        <p:xfrm>
          <a:off x="1236000" y="1825625"/>
          <a:ext cx="97200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105721950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  <a:r>
                        <a:rPr lang="en-GB" sz="4800" baseline="0"/>
                        <a:t> 2</a:t>
                      </a:r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58162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4218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4429417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90863" cy="4485965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9A5ACB-E7BB-4CC1-8948-E7DDC4562A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8" cy="4485965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False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en-GB" sz="3600" dirty="0"/>
              <a:t>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BA813EB-40D7-43FB-A6FD-178A8BAC9286}"/>
              </a:ext>
            </a:extLst>
          </p:cNvPr>
          <p:cNvSpPr txBox="1"/>
          <p:nvPr/>
        </p:nvSpPr>
        <p:spPr>
          <a:xfrm>
            <a:off x="8403605" y="3113580"/>
            <a:ext cx="3664208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First condition True?</a:t>
            </a:r>
          </a:p>
          <a:p>
            <a:pPr algn="ctr"/>
            <a:r>
              <a:rPr lang="en-GB" sz="3200" b="1" dirty="0">
                <a:solidFill>
                  <a:srgbClr val="7030A0"/>
                </a:solidFill>
              </a:rPr>
              <a:t>All others ignored!</a:t>
            </a:r>
          </a:p>
        </p:txBody>
      </p:sp>
    </p:spTree>
    <p:extLst>
      <p:ext uri="{BB962C8B-B14F-4D97-AF65-F5344CB8AC3E}">
        <p14:creationId xmlns:p14="http://schemas.microsoft.com/office/powerpoint/2010/main" val="421070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5956139" cy="4351338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3 &gt; 1   OR   8 &gt; 4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7 &gt; 8   OR   2 &lt; 6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89 &gt;= 98   OR   8 == 9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17 != 17   OR   17 == 17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"A" == "a"   OR   "B" &gt; "A"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6ABEB41-F38B-407F-8A3F-ACE79A74B3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794339" y="1825625"/>
            <a:ext cx="4559461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317629908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49636071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False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True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 dirty="0"/>
                        <a:t>False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05A53AC-3D36-AD61-092E-0DBB0EFFB9C4}"/>
              </a:ext>
            </a:extLst>
          </p:cNvPr>
          <p:cNvSpPr txBox="1"/>
          <p:nvPr/>
        </p:nvSpPr>
        <p:spPr>
          <a:xfrm>
            <a:off x="5138217" y="6075362"/>
            <a:ext cx="191556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Opposites!</a:t>
            </a:r>
          </a:p>
        </p:txBody>
      </p:sp>
    </p:spTree>
    <p:extLst>
      <p:ext uri="{BB962C8B-B14F-4D97-AF65-F5344CB8AC3E}">
        <p14:creationId xmlns:p14="http://schemas.microsoft.com/office/powerpoint/2010/main" val="132673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Logical Operator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8920699"/>
              </p:ext>
            </p:extLst>
          </p:nvPr>
        </p:nvGraphicFramePr>
        <p:xfrm>
          <a:off x="2856000" y="1999796"/>
          <a:ext cx="6480000" cy="2468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40000">
                  <a:extLst>
                    <a:ext uri="{9D8B030D-6E8A-4147-A177-3AD203B41FA5}">
                      <a16:colId xmlns:a16="http://schemas.microsoft.com/office/drawing/2014/main" val="3517099399"/>
                    </a:ext>
                  </a:extLst>
                </a:gridCol>
                <a:gridCol w="3240000">
                  <a:extLst>
                    <a:ext uri="{9D8B030D-6E8A-4147-A177-3AD203B41FA5}">
                      <a16:colId xmlns:a16="http://schemas.microsoft.com/office/drawing/2014/main" val="41423215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Condition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4800"/>
                        <a:t>Overall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0821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313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GB" sz="48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4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78248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8865831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True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False</a:t>
            </a:r>
          </a:p>
        </p:txBody>
      </p:sp>
    </p:spTree>
    <p:extLst>
      <p:ext uri="{BB962C8B-B14F-4D97-AF65-F5344CB8AC3E}">
        <p14:creationId xmlns:p14="http://schemas.microsoft.com/office/powerpoint/2010/main" val="1281146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uiExpand="1" build="p"/>
    </p:bldLst>
  </p:timing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NOT – True or False?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990862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NOT ( 5 &lt; 2 )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( 3 &gt; 1   AND   4 &gt; 8 )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NOT ( 8 &gt; 9   OR   6 &lt;= 6 )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829062" y="1825625"/>
            <a:ext cx="4524737" cy="4351338"/>
          </a:xfrm>
        </p:spPr>
        <p:txBody>
          <a:bodyPr>
            <a:normAutofit/>
          </a:bodyPr>
          <a:lstStyle/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  <a:p>
            <a:pPr>
              <a:spcBef>
                <a:spcPts val="1800"/>
              </a:spcBef>
            </a:pPr>
            <a:r>
              <a:rPr lang="en-GB" sz="3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647640439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extreme test data in a test table</a:t>
            </a:r>
          </a:p>
          <a:p>
            <a:r>
              <a:rPr lang="en-GB" dirty="0"/>
              <a:t>Describe and identify execution and logic errors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5901384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FC26289-1585-C6B2-10C0-12C23D1A44DC}"/>
              </a:ext>
            </a:extLst>
          </p:cNvPr>
          <p:cNvSpPr/>
          <p:nvPr/>
        </p:nvSpPr>
        <p:spPr>
          <a:xfrm>
            <a:off x="6019293" y="4841873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7EBF77-B363-3E2D-E94F-9C354752CDA6}"/>
              </a:ext>
            </a:extLst>
          </p:cNvPr>
          <p:cNvSpPr txBox="1"/>
          <p:nvPr/>
        </p:nvSpPr>
        <p:spPr>
          <a:xfrm>
            <a:off x="7082628" y="4401225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04520F0-4126-3E48-DE02-313F037007F1}"/>
              </a:ext>
            </a:extLst>
          </p:cNvPr>
          <p:cNvSpPr/>
          <p:nvPr/>
        </p:nvSpPr>
        <p:spPr>
          <a:xfrm>
            <a:off x="6095999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70EAA3-7117-634C-FA65-3333936DA35D}"/>
              </a:ext>
            </a:extLst>
          </p:cNvPr>
          <p:cNvSpPr/>
          <p:nvPr/>
        </p:nvSpPr>
        <p:spPr>
          <a:xfrm>
            <a:off x="9047361" y="4662835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45F7D17-FF17-FD2B-E346-A4A5C444708F}"/>
              </a:ext>
            </a:extLst>
          </p:cNvPr>
          <p:cNvSpPr txBox="1"/>
          <p:nvPr/>
        </p:nvSpPr>
        <p:spPr>
          <a:xfrm>
            <a:off x="6984043" y="5336692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07363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</p:bldLst>
  </p:timing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Extreme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Extreme – normal test data but at limit of:</a:t>
            </a:r>
          </a:p>
          <a:p>
            <a:pPr lvl="1"/>
            <a:r>
              <a:rPr lang="en-GB" sz="3200" dirty="0"/>
              <a:t>acceptable values</a:t>
            </a:r>
          </a:p>
          <a:p>
            <a:pPr lvl="1"/>
            <a:r>
              <a:rPr lang="en-GB" sz="3200" dirty="0"/>
              <a:t>decisions (selection) – either side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8E6B8B6-BA11-C6F4-1CE8-E8F11455130B}"/>
              </a:ext>
            </a:extLst>
          </p:cNvPr>
          <p:cNvSpPr txBox="1"/>
          <p:nvPr/>
        </p:nvSpPr>
        <p:spPr>
          <a:xfrm>
            <a:off x="627766" y="4828905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170810401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A </a:t>
            </a:r>
            <a:r>
              <a:rPr lang="en-GB" b="1" dirty="0"/>
              <a:t>string</a:t>
            </a:r>
            <a:r>
              <a:rPr lang="en-GB" dirty="0"/>
              <a:t> of characters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70F785-0B6E-6BE2-602D-B52C584E4F3E}"/>
              </a:ext>
            </a:extLst>
          </p:cNvPr>
          <p:cNvSpPr txBox="1"/>
          <p:nvPr/>
        </p:nvSpPr>
        <p:spPr>
          <a:xfrm>
            <a:off x="3704063" y="5665569"/>
            <a:ext cx="47838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All with quotation marks</a:t>
            </a:r>
          </a:p>
        </p:txBody>
      </p:sp>
    </p:spTree>
    <p:extLst>
      <p:ext uri="{BB962C8B-B14F-4D97-AF65-F5344CB8AC3E}">
        <p14:creationId xmlns:p14="http://schemas.microsoft.com/office/powerpoint/2010/main" val="3648223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selection with complex conditions</a:t>
            </a:r>
          </a:p>
        </p:txBody>
      </p:sp>
    </p:spTree>
    <p:extLst>
      <p:ext uri="{BB962C8B-B14F-4D97-AF65-F5344CB8AC3E}">
        <p14:creationId xmlns:p14="http://schemas.microsoft.com/office/powerpoint/2010/main" val="8019323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1 – Body Temperature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temp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"Body temp (deg C):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36.1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temp &lt;=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37.2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"Not normal body temperature"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How many extreme values (1 dp) are needed?</a:t>
            </a:r>
          </a:p>
        </p:txBody>
      </p:sp>
    </p:spTree>
    <p:extLst>
      <p:ext uri="{BB962C8B-B14F-4D97-AF65-F5344CB8AC3E}">
        <p14:creationId xmlns:p14="http://schemas.microsoft.com/office/powerpoint/2010/main" val="1537920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Example 2 – Theme Park Ride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 (years):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height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float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 (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metres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):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  <a:endParaRPr lang="en-US" altLang="en-US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height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"All criteria met"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133F08-4305-064E-6DC8-D7B071ED4ECF}"/>
              </a:ext>
            </a:extLst>
          </p:cNvPr>
          <p:cNvSpPr txBox="1"/>
          <p:nvPr/>
        </p:nvSpPr>
        <p:spPr>
          <a:xfrm>
            <a:off x="2440130" y="6050290"/>
            <a:ext cx="731173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test.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2126794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Jockeys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Professional jockeys are small and light.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Determine if someone is a potential jockey</a:t>
            </a:r>
            <a:r>
              <a:rPr lang="en-GB" dirty="0">
                <a:latin typeface="Consolas" panose="020B0609020204030204" pitchFamily="49" charset="0"/>
              </a:rPr>
              <a:t>.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They must have: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	Maximum height of 1 metre,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1.00</a:t>
            </a:r>
          </a:p>
          <a:p>
            <a:pPr marL="0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Maximum weight </a:t>
            </a:r>
            <a:r>
              <a:rPr lang="en-GB" dirty="0">
                <a:latin typeface="Consolas" panose="020B0609020204030204" pitchFamily="49" charset="0"/>
              </a:rPr>
              <a:t>of</a:t>
            </a:r>
            <a:r>
              <a:rPr lang="en-GB" sz="3200" dirty="0">
                <a:latin typeface="Consolas" panose="020B0609020204030204" pitchFamily="49" charset="0"/>
              </a:rPr>
              <a:t> 15 kg, i.e.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15.0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Display some kind words if they're not suitable.</a:t>
            </a:r>
            <a:endParaRPr lang="en-GB" sz="32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1382751" y="6050290"/>
            <a:ext cx="9166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Design user interface.  Create tests.  Implement.  Test.</a:t>
            </a:r>
          </a:p>
        </p:txBody>
      </p:sp>
    </p:spTree>
    <p:extLst>
      <p:ext uri="{BB962C8B-B14F-4D97-AF65-F5344CB8AC3E}">
        <p14:creationId xmlns:p14="http://schemas.microsoft.com/office/powerpoint/2010/main" val="33622736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efficient selection</a:t>
            </a:r>
          </a:p>
        </p:txBody>
      </p:sp>
    </p:spTree>
    <p:extLst>
      <p:ext uri="{BB962C8B-B14F-4D97-AF65-F5344CB8AC3E}">
        <p14:creationId xmlns:p14="http://schemas.microsoft.com/office/powerpoint/2010/main" val="2199854439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1473905" y="1681163"/>
            <a:ext cx="3640976" cy="82391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808835" y="1681163"/>
            <a:ext cx="3638458" cy="823912"/>
          </a:xfrm>
        </p:spPr>
        <p:txBody>
          <a:bodyPr>
            <a:normAutofit/>
          </a:bodyPr>
          <a:lstStyle/>
          <a:p>
            <a:pPr algn="ctr"/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9452978" y="1858783"/>
            <a:ext cx="2810150" cy="3170099"/>
            <a:chOff x="8947150" y="1880868"/>
            <a:chExt cx="2810150" cy="3170099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46564B18-0785-4C04-B4D6-D0B610CFB32A}"/>
                </a:ext>
              </a:extLst>
            </p:cNvPr>
            <p:cNvSpPr txBox="1"/>
            <p:nvPr/>
          </p:nvSpPr>
          <p:spPr>
            <a:xfrm>
              <a:off x="9943983" y="1880868"/>
              <a:ext cx="1813317" cy="31700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One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</a:t>
              </a:r>
            </a:p>
            <a:p>
              <a:endParaRPr lang="en-GB" sz="4000" b="1" dirty="0">
                <a:solidFill>
                  <a:srgbClr val="FF0000"/>
                </a:solidFill>
              </a:endParaRP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Faster,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Simpler</a:t>
              </a:r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FBB07252-8A61-49F6-8BDB-F40E125FD04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947150" y="2304219"/>
              <a:ext cx="1035303" cy="31621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009CC64A-6EC1-5049-D29D-5FCD005D13FF}"/>
              </a:ext>
            </a:extLst>
          </p:cNvPr>
          <p:cNvGrpSpPr/>
          <p:nvPr/>
        </p:nvGrpSpPr>
        <p:grpSpPr>
          <a:xfrm>
            <a:off x="4379772" y="1858783"/>
            <a:ext cx="2254439" cy="1217765"/>
            <a:chOff x="3939988" y="1858783"/>
            <a:chExt cx="2254439" cy="1217765"/>
          </a:xfrm>
        </p:grpSpPr>
        <p:sp>
          <p:nvSpPr>
            <p:cNvPr id="32" name="Callout: Bent Line with No Border 31">
              <a:extLst>
                <a:ext uri="{FF2B5EF4-FFF2-40B4-BE49-F238E27FC236}">
                  <a16:creationId xmlns:a16="http://schemas.microsoft.com/office/drawing/2014/main" id="{CC593151-D36A-CFF7-C3D4-66D4F7B43CB8}"/>
                </a:ext>
              </a:extLst>
            </p:cNvPr>
            <p:cNvSpPr/>
            <p:nvPr/>
          </p:nvSpPr>
          <p:spPr>
            <a:xfrm>
              <a:off x="4849721" y="1858783"/>
              <a:ext cx="1344706" cy="1217765"/>
            </a:xfrm>
            <a:prstGeom prst="callout2">
              <a:avLst>
                <a:gd name="adj1" fmla="val 102120"/>
                <a:gd name="adj2" fmla="val 49667"/>
                <a:gd name="adj3" fmla="val 161393"/>
                <a:gd name="adj4" fmla="val 33711"/>
                <a:gd name="adj5" fmla="val 224608"/>
                <a:gd name="adj6" fmla="val -84388"/>
              </a:avLst>
            </a:prstGeom>
            <a:noFill/>
            <a:ln w="38100">
              <a:solidFill>
                <a:srgbClr val="548235"/>
              </a:solidFill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en-GB" sz="4000" b="1" dirty="0">
                  <a:solidFill>
                    <a:srgbClr val="FF0000"/>
                  </a:solidFill>
                </a:rPr>
                <a:t>Two</a:t>
              </a:r>
            </a:p>
            <a:p>
              <a:r>
                <a:rPr lang="en-GB" sz="4000" b="1" dirty="0">
                  <a:solidFill>
                    <a:srgbClr val="FF0000"/>
                  </a:solidFill>
                </a:rPr>
                <a:t>tests</a:t>
              </a:r>
            </a:p>
          </p:txBody>
        </p: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188832E9-ABF6-2AEB-9A49-FAF813C70A1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939988" y="2259106"/>
              <a:ext cx="824023" cy="366669"/>
            </a:xfrm>
            <a:prstGeom prst="straightConnector1">
              <a:avLst/>
            </a:prstGeom>
            <a:ln w="38100">
              <a:solidFill>
                <a:srgbClr val="54823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038341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5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5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(1)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pPr algn="ctr"/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score &gt;=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60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32031242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r>
              <a:rPr lang="en-GB"/>
              <a:t>ELSE IF &lt;condition 2&gt; is true THEN</a:t>
            </a:r>
          </a:p>
          <a:p>
            <a:pPr marL="0" indent="0">
              <a:buNone/>
            </a:pPr>
            <a:r>
              <a:rPr lang="en-GB"/>
              <a:t> 	do something else</a:t>
            </a:r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r>
              <a:rPr lang="en-GB" err="1"/>
              <a:t>elif</a:t>
            </a:r>
            <a:r>
              <a:rPr lang="en-GB"/>
              <a:t> 5 == 2:</a:t>
            </a:r>
          </a:p>
          <a:p>
            <a:pPr marL="0" indent="361950">
              <a:buNone/>
            </a:pPr>
            <a:r>
              <a:rPr lang="en-GB"/>
              <a:t>print("Another option")</a:t>
            </a:r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55E1D6-610B-4207-8925-2E4C64A3FECE}"/>
              </a:ext>
            </a:extLst>
          </p:cNvPr>
          <p:cNvSpPr txBox="1"/>
          <p:nvPr/>
        </p:nvSpPr>
        <p:spPr>
          <a:xfrm>
            <a:off x="4171868" y="5973177"/>
            <a:ext cx="38514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/>
              <a:t>Else can be omitted</a:t>
            </a:r>
          </a:p>
        </p:txBody>
      </p:sp>
    </p:spTree>
    <p:extLst>
      <p:ext uri="{BB962C8B-B14F-4D97-AF65-F5344CB8AC3E}">
        <p14:creationId xmlns:p14="http://schemas.microsoft.com/office/powerpoint/2010/main" val="903829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4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000"/>
                            </p:stCondLst>
                            <p:childTnLst>
                              <p:par>
                                <p:cTn id="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3500"/>
                            </p:stCondLst>
                            <p:childTnLst>
                              <p:par>
                                <p:cTn id="6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8" grpId="0"/>
    </p:bldLst>
  </p:timing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Selection – if, else if, else (3 or more options)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/>
              <a:t>Generic</a:t>
            </a:r>
            <a:endParaRPr lang="en-GB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GB"/>
              <a:t>IF &lt;condition 1&gt; is true THEN</a:t>
            </a:r>
          </a:p>
          <a:p>
            <a:pPr marL="0" indent="0">
              <a:buNone/>
            </a:pPr>
            <a:r>
              <a:rPr lang="en-GB"/>
              <a:t> 	do something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</a:t>
            </a:r>
          </a:p>
          <a:p>
            <a:pPr marL="0" indent="0">
              <a:buNone/>
            </a:pPr>
            <a:r>
              <a:rPr lang="en-GB"/>
              <a:t> 	do this instead</a:t>
            </a:r>
          </a:p>
          <a:p>
            <a:pPr marL="0" indent="0">
              <a:buNone/>
            </a:pPr>
            <a:r>
              <a:rPr lang="en-GB"/>
              <a:t>END IF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/>
              <a:t>Python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GB"/>
              <a:t>if 5 &lt; 2:</a:t>
            </a:r>
          </a:p>
          <a:p>
            <a:pPr marL="0" indent="361950">
              <a:buNone/>
            </a:pPr>
            <a:r>
              <a:rPr lang="en-GB"/>
              <a:t>print("True")</a:t>
            </a:r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endParaRPr lang="en-GB"/>
          </a:p>
          <a:p>
            <a:pPr marL="0" indent="0">
              <a:buNone/>
            </a:pPr>
            <a:r>
              <a:rPr lang="en-GB"/>
              <a:t>else:</a:t>
            </a:r>
          </a:p>
          <a:p>
            <a:pPr marL="0" indent="361950">
              <a:buNone/>
            </a:pPr>
            <a:r>
              <a:rPr lang="en-GB"/>
              <a:t>print("All False")</a:t>
            </a:r>
          </a:p>
        </p:txBody>
      </p:sp>
    </p:spTree>
    <p:extLst>
      <p:ext uri="{BB962C8B-B14F-4D97-AF65-F5344CB8AC3E}">
        <p14:creationId xmlns:p14="http://schemas.microsoft.com/office/powerpoint/2010/main" val="35061634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3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>
          <a:xfrm>
            <a:off x="878286" y="1681163"/>
            <a:ext cx="5119289" cy="82391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Inefficient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>
          <a:xfrm>
            <a:off x="6579220" y="1681163"/>
            <a:ext cx="4776168" cy="823912"/>
          </a:xfrm>
        </p:spPr>
        <p:txBody>
          <a:bodyPr>
            <a:normAutofit/>
          </a:bodyPr>
          <a:lstStyle/>
          <a:p>
            <a:r>
              <a:rPr lang="en-GB" sz="3200" dirty="0"/>
              <a:t>Efficient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07C35B-5055-41D7-B87D-D4687B309006}"/>
              </a:ext>
            </a:extLst>
          </p:cNvPr>
          <p:cNvSpPr txBox="1"/>
          <p:nvPr/>
        </p:nvSpPr>
        <p:spPr>
          <a:xfrm>
            <a:off x="878286" y="6273225"/>
            <a:ext cx="471090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3 or 4 conditions tested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6564B18-0785-4C04-B4D6-D0B610CFB32A}"/>
              </a:ext>
            </a:extLst>
          </p:cNvPr>
          <p:cNvSpPr txBox="1"/>
          <p:nvPr/>
        </p:nvSpPr>
        <p:spPr>
          <a:xfrm>
            <a:off x="6374471" y="6273225"/>
            <a:ext cx="477864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1 or 2 conditions tested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22A54A3-1092-45EA-A1F5-BB22FABF230E}"/>
              </a:ext>
            </a:extLst>
          </p:cNvPr>
          <p:cNvSpPr/>
          <p:nvPr/>
        </p:nvSpPr>
        <p:spPr>
          <a:xfrm>
            <a:off x="6833672" y="1027906"/>
            <a:ext cx="3860243" cy="862642"/>
          </a:xfrm>
          <a:prstGeom prst="callout2">
            <a:avLst>
              <a:gd name="adj1" fmla="val 50533"/>
              <a:gd name="adj2" fmla="val 100113"/>
              <a:gd name="adj3" fmla="val 354949"/>
              <a:gd name="adj4" fmla="val 100313"/>
              <a:gd name="adj5" fmla="val 354141"/>
              <a:gd name="adj6" fmla="val 6728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Else if (multiple allowed)</a:t>
            </a:r>
          </a:p>
        </p:txBody>
      </p:sp>
    </p:spTree>
    <p:extLst>
      <p:ext uri="{BB962C8B-B14F-4D97-AF65-F5344CB8AC3E}">
        <p14:creationId xmlns:p14="http://schemas.microsoft.com/office/powerpoint/2010/main" val="5137274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5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25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5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25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25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25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5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100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1750"/>
                            </p:stCondLst>
                            <p:childTnLst>
                              <p:par>
                                <p:cTn id="7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uiExpand="1" build="p"/>
      <p:bldP spid="6" grpId="0" build="p"/>
      <p:bldP spid="7" grpId="0" uiExpand="1" build="p"/>
      <p:bldP spid="3" grpId="0"/>
      <p:bldP spid="19" grpId="0"/>
      <p:bldP spid="10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b="1" dirty="0"/>
              <a:t> </a:t>
            </a:r>
            <a:endParaRPr lang="en-GB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Letters  –  "</a:t>
            </a:r>
            <a:r>
              <a:rPr lang="en-GB" dirty="0" err="1"/>
              <a:t>abcXYZ</a:t>
            </a:r>
            <a:r>
              <a:rPr lang="en-GB" dirty="0"/>
              <a:t>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Numbers  –  "123890"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Symbols  –  "!£$*()"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GB" dirty="0"/>
              <a:t>Mixture  –  "Hello 2 u !!!!"</a:t>
            </a:r>
          </a:p>
        </p:txBody>
      </p:sp>
    </p:spTree>
    <p:extLst>
      <p:ext uri="{BB962C8B-B14F-4D97-AF65-F5344CB8AC3E}">
        <p14:creationId xmlns:p14="http://schemas.microsoft.com/office/powerpoint/2010/main" val="3477651001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Efficient coding (2)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GB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69900" y="2505075"/>
            <a:ext cx="5527675" cy="3987800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"Retired"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 </a:t>
            </a:r>
            <a:r>
              <a:rPr lang="en-GB" sz="2400" b="1" dirty="0">
                <a:solidFill>
                  <a:srgbClr val="A71D5D"/>
                </a:solidFill>
                <a:latin typeface="Consolas" panose="020B0609020204030204" pitchFamily="49" charset="0"/>
              </a:rPr>
              <a:t>and </a:t>
            </a:r>
            <a:r>
              <a:rPr lang="en-GB" sz="2400" dirty="0">
                <a:latin typeface="Consolas" panose="020B0609020204030204" pitchFamily="49" charset="0"/>
              </a:rPr>
              <a:t>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"Working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&lt;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200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549900" cy="3684588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67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 Retired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elif</a:t>
            </a:r>
            <a:r>
              <a:rPr lang="en-GB" sz="2400" dirty="0">
                <a:latin typeface="Consolas" panose="020B0609020204030204" pitchFamily="49" charset="0"/>
              </a:rPr>
              <a:t> age &gt;= </a:t>
            </a:r>
            <a:r>
              <a:rPr lang="en-GB" sz="2400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solidFill>
                  <a:srgbClr val="183691"/>
                </a:solidFill>
                <a:latin typeface="Consolas" panose="020B0609020204030204" pitchFamily="49" charset="0"/>
              </a:rPr>
              <a:t>Working aged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 else</a:t>
            </a:r>
            <a:r>
              <a:rPr lang="en-GB" sz="2400" dirty="0">
                <a:latin typeface="Consolas" panose="020B06090202040302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lang="en-GB" sz="24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GB" sz="2400" dirty="0">
                <a:latin typeface="Consolas" panose="020B0609020204030204" pitchFamily="49" charset="0"/>
              </a:rPr>
              <a:t>   </a:t>
            </a:r>
            <a:r>
              <a:rPr lang="en-GB" sz="2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GB" sz="2400" dirty="0">
                <a:latin typeface="Consolas" panose="020B0609020204030204" pitchFamily="49" charset="0"/>
              </a:rPr>
              <a:t>(</a:t>
            </a:r>
            <a:r>
              <a:rPr lang="en-GB" sz="2400" dirty="0">
                <a:solidFill>
                  <a:srgbClr val="2F528F"/>
                </a:solidFill>
                <a:latin typeface="Consolas" panose="020B0609020204030204" pitchFamily="49" charset="0"/>
              </a:rPr>
              <a:t>"School aged"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66922938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SQA Grades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600"/>
              </a:spcAft>
              <a:buNone/>
            </a:pPr>
            <a:r>
              <a:rPr lang="en-GB" dirty="0">
                <a:latin typeface="Consolas" panose="020B0609020204030204" pitchFamily="49" charset="0"/>
              </a:rPr>
              <a:t>SQA exam results are graded: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A	70-100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B	60-69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C	50-59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		D	40-49</a:t>
            </a:r>
          </a:p>
          <a:p>
            <a:pPr marL="457200" lvl="1" indent="0">
              <a:spcAft>
                <a:spcPts val="600"/>
              </a:spcAft>
              <a:buNone/>
            </a:pPr>
            <a:r>
              <a:rPr lang="en-GB" sz="3200" dirty="0">
                <a:latin typeface="Consolas" panose="020B0609020204030204" pitchFamily="49" charset="0"/>
              </a:rPr>
              <a:t>No Award	0-39</a:t>
            </a:r>
          </a:p>
          <a:p>
            <a:pPr marL="0" indent="0">
              <a:spcAft>
                <a:spcPts val="600"/>
              </a:spcAft>
              <a:buNone/>
            </a:pPr>
            <a:endParaRPr lang="en-GB" sz="3600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4227884" y="6050290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8013206" y="3500438"/>
            <a:ext cx="350089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  <a:p>
            <a:r>
              <a:rPr lang="en-GB" sz="3200" dirty="0"/>
              <a:t>Values will be 0-100</a:t>
            </a:r>
          </a:p>
        </p:txBody>
      </p:sp>
    </p:spTree>
    <p:extLst>
      <p:ext uri="{BB962C8B-B14F-4D97-AF65-F5344CB8AC3E}">
        <p14:creationId xmlns:p14="http://schemas.microsoft.com/office/powerpoint/2010/main" val="3459406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Describe and use conditional loops</a:t>
            </a:r>
          </a:p>
        </p:txBody>
      </p:sp>
    </p:spTree>
    <p:extLst>
      <p:ext uri="{BB962C8B-B14F-4D97-AF65-F5344CB8AC3E}">
        <p14:creationId xmlns:p14="http://schemas.microsoft.com/office/powerpoint/2010/main" val="119494589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WHILE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latin typeface="Consolas" panose="020B0609020204030204" pitchFamily="49" charset="0"/>
              </a:rPr>
              <a:t>    </a:t>
            </a:r>
            <a:r>
              <a:rPr lang="en-GB" sz="4400">
                <a:effectLst/>
                <a:latin typeface="Consolas" panose="020B0609020204030204" pitchFamily="49" charset="0"/>
              </a:rPr>
              <a:t>something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 WHILE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5904787" y="3281504"/>
            <a:ext cx="3818630" cy="842994"/>
            <a:chOff x="7638411" y="4231473"/>
            <a:chExt cx="3818630" cy="842994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38411" y="4231473"/>
              <a:ext cx="285556" cy="84299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142486" y="4391360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/>
                <a:t>Code to be repeated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AF66A-6F9F-42BF-A7C6-EC5E620A0C62}"/>
              </a:ext>
            </a:extLst>
          </p:cNvPr>
          <p:cNvSpPr txBox="1"/>
          <p:nvPr/>
        </p:nvSpPr>
        <p:spPr>
          <a:xfrm>
            <a:off x="2688945" y="5937418"/>
            <a:ext cx="681410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/>
              <a:t>Code is only run if the condition is True</a:t>
            </a:r>
          </a:p>
        </p:txBody>
      </p:sp>
    </p:spTree>
    <p:extLst>
      <p:ext uri="{BB962C8B-B14F-4D97-AF65-F5344CB8AC3E}">
        <p14:creationId xmlns:p14="http://schemas.microsoft.com/office/powerpoint/2010/main" val="27731213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</p:bldLst>
  </p:timing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589450" y="2333396"/>
            <a:ext cx="8873706" cy="27392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24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      condition is True DO</a:t>
            </a:r>
          </a:p>
          <a:p>
            <a:pPr marL="0" marR="0">
              <a:spcBef>
                <a:spcPts val="0"/>
              </a:spcBef>
              <a:spcAft>
                <a:spcPts val="2400"/>
              </a:spcAft>
            </a:pPr>
            <a:endParaRPr lang="en-GB" sz="4400">
              <a:latin typeface="Consolas" panose="020B0609020204030204" pitchFamily="49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latin typeface="Consolas" panose="020B0609020204030204" pitchFamily="49" charset="0"/>
              </a:rPr>
              <a:t>END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Conditional Loop</a:t>
            </a:r>
          </a:p>
        </p:txBody>
      </p:sp>
    </p:spTree>
    <p:extLst>
      <p:ext uri="{BB962C8B-B14F-4D97-AF65-F5344CB8AC3E}">
        <p14:creationId xmlns:p14="http://schemas.microsoft.com/office/powerpoint/2010/main" val="375778711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grpSp>
        <p:nvGrpSpPr>
          <p:cNvPr id="7" name="Condition">
            <a:extLst>
              <a:ext uri="{FF2B5EF4-FFF2-40B4-BE49-F238E27FC236}">
                <a16:creationId xmlns:a16="http://schemas.microsoft.com/office/drawing/2014/main" id="{615AE7FF-1299-4FCF-AA38-D260E396347C}"/>
              </a:ext>
            </a:extLst>
          </p:cNvPr>
          <p:cNvGrpSpPr/>
          <p:nvPr/>
        </p:nvGrpSpPr>
        <p:grpSpPr>
          <a:xfrm>
            <a:off x="3595227" y="2712851"/>
            <a:ext cx="3515288" cy="950429"/>
            <a:chOff x="3522861" y="2214880"/>
            <a:chExt cx="2932650" cy="950429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33C90929-2D96-414B-A63A-EC0A40052831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45FCABEC-3649-416B-A5C5-3CB102838FFF}"/>
                </a:ext>
              </a:extLst>
            </p:cNvPr>
            <p:cNvSpPr txBox="1"/>
            <p:nvPr/>
          </p:nvSpPr>
          <p:spPr>
            <a:xfrm>
              <a:off x="3793878" y="2214880"/>
              <a:ext cx="239061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Condition</a:t>
              </a:r>
            </a:p>
          </p:txBody>
        </p:sp>
      </p:grpSp>
      <p:sp>
        <p:nvSpPr>
          <p:cNvPr id="14" name="Comment">
            <a:extLst>
              <a:ext uri="{FF2B5EF4-FFF2-40B4-BE49-F238E27FC236}">
                <a16:creationId xmlns:a16="http://schemas.microsoft.com/office/drawing/2014/main" id="{22B6715E-B827-4AAB-A07D-11FD59183E4D}"/>
              </a:ext>
            </a:extLst>
          </p:cNvPr>
          <p:cNvSpPr txBox="1"/>
          <p:nvPr/>
        </p:nvSpPr>
        <p:spPr>
          <a:xfrm>
            <a:off x="1699626" y="6080640"/>
            <a:ext cx="70253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Code repeats while the condition is True</a:t>
            </a:r>
          </a:p>
        </p:txBody>
      </p:sp>
      <p:sp>
        <p:nvSpPr>
          <p:cNvPr id="4" name="Arc 3">
            <a:extLst>
              <a:ext uri="{FF2B5EF4-FFF2-40B4-BE49-F238E27FC236}">
                <a16:creationId xmlns:a16="http://schemas.microsoft.com/office/drawing/2014/main" id="{78CDFA89-7062-4624-A533-A1F90C9DB30E}"/>
              </a:ext>
            </a:extLst>
          </p:cNvPr>
          <p:cNvSpPr/>
          <p:nvPr/>
        </p:nvSpPr>
        <p:spPr>
          <a:xfrm>
            <a:off x="1100475" y="3827695"/>
            <a:ext cx="2143031" cy="2208414"/>
          </a:xfrm>
          <a:prstGeom prst="arc">
            <a:avLst>
              <a:gd name="adj1" fmla="val 2425293"/>
              <a:gd name="adj2" fmla="val 14897367"/>
            </a:avLst>
          </a:prstGeom>
          <a:ln w="762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23" name="False">
            <a:extLst>
              <a:ext uri="{FF2B5EF4-FFF2-40B4-BE49-F238E27FC236}">
                <a16:creationId xmlns:a16="http://schemas.microsoft.com/office/drawing/2014/main" id="{95A2025C-0F90-DEB5-0F07-23FBE8054851}"/>
              </a:ext>
            </a:extLst>
          </p:cNvPr>
          <p:cNvGrpSpPr/>
          <p:nvPr/>
        </p:nvGrpSpPr>
        <p:grpSpPr>
          <a:xfrm>
            <a:off x="8255688" y="3460457"/>
            <a:ext cx="1130497" cy="2722684"/>
            <a:chOff x="8255688" y="2793707"/>
            <a:chExt cx="1130497" cy="2722684"/>
          </a:xfrm>
        </p:grpSpPr>
        <p:sp>
          <p:nvSpPr>
            <p:cNvPr id="16" name="Arrow: Bent 15">
              <a:extLst>
                <a:ext uri="{FF2B5EF4-FFF2-40B4-BE49-F238E27FC236}">
                  <a16:creationId xmlns:a16="http://schemas.microsoft.com/office/drawing/2014/main" id="{127810C9-7F76-4773-A4B8-55C72C602687}"/>
                </a:ext>
              </a:extLst>
            </p:cNvPr>
            <p:cNvSpPr/>
            <p:nvPr/>
          </p:nvSpPr>
          <p:spPr>
            <a:xfrm rot="5400000">
              <a:off x="7715453" y="3883682"/>
              <a:ext cx="2277548" cy="987869"/>
            </a:xfrm>
            <a:prstGeom prst="bentArrow">
              <a:avLst>
                <a:gd name="adj1" fmla="val 13349"/>
                <a:gd name="adj2" fmla="val 13886"/>
                <a:gd name="adj3" fmla="val 13552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64D0376-0026-E663-9A3D-7E7A2E1BFF9F}"/>
                </a:ext>
              </a:extLst>
            </p:cNvPr>
            <p:cNvSpPr txBox="1"/>
            <p:nvPr/>
          </p:nvSpPr>
          <p:spPr>
            <a:xfrm>
              <a:off x="8255688" y="2793707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False</a:t>
              </a:r>
              <a:endParaRPr lang="en-GB" sz="3200" dirty="0"/>
            </a:p>
          </p:txBody>
        </p:sp>
      </p:grpSp>
      <p:grpSp>
        <p:nvGrpSpPr>
          <p:cNvPr id="22" name="True">
            <a:extLst>
              <a:ext uri="{FF2B5EF4-FFF2-40B4-BE49-F238E27FC236}">
                <a16:creationId xmlns:a16="http://schemas.microsoft.com/office/drawing/2014/main" id="{FD3F4644-29B6-F562-67FE-6121846F6FA0}"/>
              </a:ext>
            </a:extLst>
          </p:cNvPr>
          <p:cNvGrpSpPr/>
          <p:nvPr/>
        </p:nvGrpSpPr>
        <p:grpSpPr>
          <a:xfrm>
            <a:off x="7241652" y="3447616"/>
            <a:ext cx="1130497" cy="988263"/>
            <a:chOff x="7241652" y="2780866"/>
            <a:chExt cx="1130497" cy="988263"/>
          </a:xfrm>
        </p:grpSpPr>
        <p:sp>
          <p:nvSpPr>
            <p:cNvPr id="6" name="Arrow: Bent 5">
              <a:extLst>
                <a:ext uri="{FF2B5EF4-FFF2-40B4-BE49-F238E27FC236}">
                  <a16:creationId xmlns:a16="http://schemas.microsoft.com/office/drawing/2014/main" id="{1DEBE41E-516E-C2DF-B0C2-27A82EF2A3CB}"/>
                </a:ext>
              </a:extLst>
            </p:cNvPr>
            <p:cNvSpPr/>
            <p:nvPr/>
          </p:nvSpPr>
          <p:spPr>
            <a:xfrm rot="5400000">
              <a:off x="7577054" y="2998166"/>
              <a:ext cx="538578" cy="1003347"/>
            </a:xfrm>
            <a:prstGeom prst="bentArrow">
              <a:avLst>
                <a:gd name="adj1" fmla="val 24455"/>
                <a:gd name="adj2" fmla="val 26159"/>
                <a:gd name="adj3" fmla="val 24885"/>
                <a:gd name="adj4" fmla="val 43750"/>
              </a:avLst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D45D57EF-7EA7-0D6C-E46D-0700DC4BEE3C}"/>
                </a:ext>
              </a:extLst>
            </p:cNvPr>
            <p:cNvSpPr txBox="1"/>
            <p:nvPr/>
          </p:nvSpPr>
          <p:spPr>
            <a:xfrm>
              <a:off x="7241652" y="2780866"/>
              <a:ext cx="1130497" cy="58477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3200" b="1" dirty="0">
                  <a:solidFill>
                    <a:srgbClr val="7030A0"/>
                  </a:solidFill>
                </a:rPr>
                <a:t>True</a:t>
              </a:r>
              <a:endParaRPr lang="en-GB" sz="3200" dirty="0"/>
            </a:p>
          </p:txBody>
        </p:sp>
      </p:grpSp>
      <p:grpSp>
        <p:nvGrpSpPr>
          <p:cNvPr id="19" name="Keyword">
            <a:extLst>
              <a:ext uri="{FF2B5EF4-FFF2-40B4-BE49-F238E27FC236}">
                <a16:creationId xmlns:a16="http://schemas.microsoft.com/office/drawing/2014/main" id="{67A40B78-ECD8-A6C0-1916-D63D15639F38}"/>
              </a:ext>
            </a:extLst>
          </p:cNvPr>
          <p:cNvGrpSpPr/>
          <p:nvPr/>
        </p:nvGrpSpPr>
        <p:grpSpPr>
          <a:xfrm>
            <a:off x="1795613" y="2715744"/>
            <a:ext cx="1518042" cy="950429"/>
            <a:chOff x="3522861" y="2214880"/>
            <a:chExt cx="2932652" cy="950429"/>
          </a:xfrm>
        </p:grpSpPr>
        <p:sp>
          <p:nvSpPr>
            <p:cNvPr id="20" name="Right Brace 19">
              <a:extLst>
                <a:ext uri="{FF2B5EF4-FFF2-40B4-BE49-F238E27FC236}">
                  <a16:creationId xmlns:a16="http://schemas.microsoft.com/office/drawing/2014/main" id="{7CC42D71-E8BB-7286-C217-248836E8595C}"/>
                </a:ext>
              </a:extLst>
            </p:cNvPr>
            <p:cNvSpPr/>
            <p:nvPr/>
          </p:nvSpPr>
          <p:spPr>
            <a:xfrm rot="16200000">
              <a:off x="4793775" y="1503573"/>
              <a:ext cx="390822" cy="29326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4FAF530-7836-0610-8CEB-22DDEB5D4FC0}"/>
                </a:ext>
              </a:extLst>
            </p:cNvPr>
            <p:cNvSpPr txBox="1"/>
            <p:nvPr/>
          </p:nvSpPr>
          <p:spPr>
            <a:xfrm>
              <a:off x="3522861" y="2214880"/>
              <a:ext cx="29326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Keyword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29096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5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000"/>
                            </p:stCondLst>
                            <p:childTnLst>
                              <p:par>
                                <p:cTn id="52" presetID="16" presetClass="entr" presetSubtype="37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4" dur="2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9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14" grpId="0" uiExpand="1"/>
      <p:bldP spid="4" grpId="0" animBg="1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1100475" y="1539508"/>
            <a:ext cx="1037682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"Number: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number = number +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2438059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1F5D933-FA5C-5580-2909-A3F887B33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solidFill>
                  <a:srgbClr val="FF0000"/>
                </a:solidFill>
              </a:rPr>
              <a:t>While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28412BD-F006-0DF8-F446-FC525ADABD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388" y="1999073"/>
            <a:ext cx="10455254" cy="3355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2990236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input validation</a:t>
            </a:r>
          </a:p>
        </p:txBody>
      </p:sp>
    </p:spTree>
    <p:extLst>
      <p:ext uri="{BB962C8B-B14F-4D97-AF65-F5344CB8AC3E}">
        <p14:creationId xmlns:p14="http://schemas.microsoft.com/office/powerpoint/2010/main" val="250253642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marR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"Taxi for 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(pax))</a:t>
            </a:r>
            <a:endParaRPr lang="en-GB" sz="4000" dirty="0">
              <a:latin typeface="Consolas" panose="020B0609020204030204" pitchFamily="49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1C3B351-CA70-DAE1-3985-CB9492668A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524503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  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4765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01009844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209102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Whole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4335834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 condition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Repeat until condition is FALSE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input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Check user input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error message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908009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464800" cy="4460875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Initialise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variable used in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       until condition is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Get       from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       user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  Display              , if needed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Overview</a:t>
            </a:r>
          </a:p>
        </p:txBody>
      </p:sp>
    </p:spTree>
    <p:extLst>
      <p:ext uri="{BB962C8B-B14F-4D97-AF65-F5344CB8AC3E}">
        <p14:creationId xmlns:p14="http://schemas.microsoft.com/office/powerpoint/2010/main" val="209547774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389451" y="2376098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1702"/>
              <a:gd name="adj6" fmla="val -319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9603064" y="1050220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466790" y="3234636"/>
            <a:ext cx="418420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1876"/>
              <a:gd name="adj5" fmla="val 103815"/>
              <a:gd name="adj6" fmla="val -189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DD5712DF-DE26-4FD0-AF49-A43DAB24FDC4}"/>
              </a:ext>
            </a:extLst>
          </p:cNvPr>
          <p:cNvSpPr/>
          <p:nvPr/>
        </p:nvSpPr>
        <p:spPr>
          <a:xfrm>
            <a:off x="10144067" y="4414172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7" name="An array is">
            <a:extLst>
              <a:ext uri="{FF2B5EF4-FFF2-40B4-BE49-F238E27FC236}">
                <a16:creationId xmlns:a16="http://schemas.microsoft.com/office/drawing/2014/main" id="{7BCEE1B0-60A8-0A0D-B265-7E236B06F0DF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might not be used</a:t>
            </a:r>
          </a:p>
        </p:txBody>
      </p:sp>
    </p:spTree>
    <p:extLst>
      <p:ext uri="{BB962C8B-B14F-4D97-AF65-F5344CB8AC3E}">
        <p14:creationId xmlns:p14="http://schemas.microsoft.com/office/powerpoint/2010/main" val="2979754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8" grpId="0" animBg="1"/>
      <p:bldP spid="7" grpId="0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pax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before loop</a:t>
            </a:r>
          </a:p>
        </p:txBody>
      </p:sp>
    </p:spTree>
    <p:extLst>
      <p:ext uri="{BB962C8B-B14F-4D97-AF65-F5344CB8AC3E}">
        <p14:creationId xmlns:p14="http://schemas.microsoft.com/office/powerpoint/2010/main" val="3987474254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A2C1AD91-92D0-7A90-D920-E2850F61D25A}"/>
              </a:ext>
            </a:extLst>
          </p:cNvPr>
          <p:cNvSpPr/>
          <p:nvPr/>
        </p:nvSpPr>
        <p:spPr>
          <a:xfrm>
            <a:off x="5762106" y="174892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32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252C547F-2959-F203-E437-C1AAC3F5ACDE}"/>
              </a:ext>
            </a:extLst>
          </p:cNvPr>
          <p:cNvSpPr/>
          <p:nvPr/>
        </p:nvSpPr>
        <p:spPr>
          <a:xfrm>
            <a:off x="8924081" y="2723459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DEC49CDC-4319-1379-6C2E-CDC29605318A}"/>
              </a:ext>
            </a:extLst>
          </p:cNvPr>
          <p:cNvSpPr/>
          <p:nvPr/>
        </p:nvSpPr>
        <p:spPr>
          <a:xfrm>
            <a:off x="7877232" y="4246437"/>
            <a:ext cx="4141630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2181"/>
              <a:gd name="adj5" fmla="val 103815"/>
              <a:gd name="adj6" fmla="val -1904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message: meaningful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6245E37F-3CA9-49E3-8279-0D65D41C4E66}"/>
              </a:ext>
            </a:extLst>
          </p:cNvPr>
          <p:cNvSpPr/>
          <p:nvPr/>
        </p:nvSpPr>
        <p:spPr>
          <a:xfrm>
            <a:off x="4449817" y="1154951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8" name="An array is">
            <a:extLst>
              <a:ext uri="{FF2B5EF4-FFF2-40B4-BE49-F238E27FC236}">
                <a16:creationId xmlns:a16="http://schemas.microsoft.com/office/drawing/2014/main" id="{F8C2E59B-8A39-8FBF-D182-59B21B1C16F4}"/>
              </a:ext>
            </a:extLst>
          </p:cNvPr>
          <p:cNvSpPr txBox="1"/>
          <p:nvPr/>
        </p:nvSpPr>
        <p:spPr>
          <a:xfrm>
            <a:off x="2983893" y="6176963"/>
            <a:ext cx="61734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Conditional loop always used</a:t>
            </a:r>
          </a:p>
        </p:txBody>
      </p:sp>
    </p:spTree>
    <p:extLst>
      <p:ext uri="{BB962C8B-B14F-4D97-AF65-F5344CB8AC3E}">
        <p14:creationId xmlns:p14="http://schemas.microsoft.com/office/powerpoint/2010/main" val="1594654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1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  <p:bldP spid="8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at least 1."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Input in loop</a:t>
            </a:r>
          </a:p>
        </p:txBody>
      </p:sp>
    </p:spTree>
    <p:extLst>
      <p:ext uri="{BB962C8B-B14F-4D97-AF65-F5344CB8AC3E}">
        <p14:creationId xmlns:p14="http://schemas.microsoft.com/office/powerpoint/2010/main" val="135220160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749B9D9E-F05C-4A42-C77F-A7DED94DFBBE}"/>
              </a:ext>
            </a:extLst>
          </p:cNvPr>
          <p:cNvSpPr/>
          <p:nvPr/>
        </p:nvSpPr>
        <p:spPr>
          <a:xfrm>
            <a:off x="6484246" y="1799772"/>
            <a:ext cx="3676997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86578"/>
              <a:gd name="adj6" fmla="val -299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Must be True to begin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08CBE1CD-BA70-67EC-F6A8-88F13CDD8F99}"/>
              </a:ext>
            </a:extLst>
          </p:cNvPr>
          <p:cNvSpPr/>
          <p:nvPr/>
        </p:nvSpPr>
        <p:spPr>
          <a:xfrm>
            <a:off x="8968686" y="2688267"/>
            <a:ext cx="2047933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102659"/>
              <a:gd name="adj6" fmla="val -4585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User input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9613E53F-FBA9-6CE4-8278-90AA7ECE8D18}"/>
              </a:ext>
            </a:extLst>
          </p:cNvPr>
          <p:cNvSpPr/>
          <p:nvPr/>
        </p:nvSpPr>
        <p:spPr>
          <a:xfrm>
            <a:off x="9150780" y="4297769"/>
            <a:ext cx="2333105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9072"/>
              <a:gd name="adj5" fmla="val 98644"/>
              <a:gd name="adj6" fmla="val -3279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Error message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3AAE39C-87F5-4FB2-9240-B6450E562734}"/>
              </a:ext>
            </a:extLst>
          </p:cNvPr>
          <p:cNvSpPr/>
          <p:nvPr/>
        </p:nvSpPr>
        <p:spPr>
          <a:xfrm>
            <a:off x="4494422" y="1175518"/>
            <a:ext cx="4474264" cy="86264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90603"/>
              <a:gd name="adj6" fmla="val -276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</p:spTree>
    <p:extLst>
      <p:ext uri="{BB962C8B-B14F-4D97-AF65-F5344CB8AC3E}">
        <p14:creationId xmlns:p14="http://schemas.microsoft.com/office/powerpoint/2010/main" val="135701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7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7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51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2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4648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pax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"Passengers: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pax &lt;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1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pax &gt;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 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"Must be 1 to 5."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b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complex condition</a:t>
            </a:r>
          </a:p>
        </p:txBody>
      </p:sp>
    </p:spTree>
    <p:extLst>
      <p:ext uri="{BB962C8B-B14F-4D97-AF65-F5344CB8AC3E}">
        <p14:creationId xmlns:p14="http://schemas.microsoft.com/office/powerpoint/2010/main" val="3138362847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 validation – simple string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199" y="1690688"/>
            <a:ext cx="10515599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fact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fact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"Best subject?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fact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"Computing is the best!"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23311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Add Input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Add input validation to the following Replit tasks: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>
                <a:latin typeface="Calibri" panose="020F0502020204030204" pitchFamily="34" charset="0"/>
                <a:cs typeface="Calibri" panose="020F0502020204030204" pitchFamily="34" charset="0"/>
              </a:rPr>
              <a:t>N5 SDD Ask Questions – Loops: </a:t>
            </a:r>
            <a:r>
              <a:rPr lang="en-GB" sz="3200" dirty="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Min 1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School Days Left – Days: </a:t>
            </a:r>
            <a:r>
              <a:rPr lang="en-GB" sz="3200" dirty="0">
                <a:solidFill>
                  <a:srgbClr val="FF0000"/>
                </a:solidFill>
              </a:rPr>
              <a:t>Min 0</a:t>
            </a:r>
            <a:r>
              <a:rPr lang="en-GB" sz="3200" dirty="0"/>
              <a:t>, </a:t>
            </a:r>
            <a:r>
              <a:rPr lang="en-GB" sz="3200" dirty="0">
                <a:solidFill>
                  <a:srgbClr val="7030A0"/>
                </a:solidFill>
              </a:rPr>
              <a:t>Max 190</a:t>
            </a:r>
          </a:p>
          <a:p>
            <a:pPr marL="457200" lvl="1" indent="0">
              <a:spcAft>
                <a:spcPts val="1800"/>
              </a:spcAft>
              <a:buNone/>
            </a:pPr>
            <a:r>
              <a:rPr lang="en-GB" sz="3200" dirty="0"/>
              <a:t>N5 SDD - Decisions </a:t>
            </a:r>
            <a:r>
              <a:rPr lang="en-GB" sz="3200" dirty="0" err="1"/>
              <a:t>Decisions</a:t>
            </a:r>
            <a:r>
              <a:rPr lang="en-GB" sz="3200" dirty="0"/>
              <a:t> – Voucher: </a:t>
            </a:r>
            <a:r>
              <a:rPr lang="en-GB" sz="3200" dirty="0">
                <a:solidFill>
                  <a:srgbClr val="FF0000"/>
                </a:solidFill>
              </a:rPr>
              <a:t>"yes" </a:t>
            </a:r>
            <a:r>
              <a:rPr lang="en-GB" sz="3200" dirty="0"/>
              <a:t>or </a:t>
            </a:r>
            <a:r>
              <a:rPr lang="en-GB" sz="3200" dirty="0">
                <a:solidFill>
                  <a:srgbClr val="7030A0"/>
                </a:solidFill>
              </a:rPr>
              <a:t>"no"</a:t>
            </a:r>
          </a:p>
        </p:txBody>
      </p:sp>
    </p:spTree>
    <p:extLst>
      <p:ext uri="{BB962C8B-B14F-4D97-AF65-F5344CB8AC3E}">
        <p14:creationId xmlns:p14="http://schemas.microsoft.com/office/powerpoint/2010/main" val="24944744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Integer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–9999</a:t>
            </a:r>
          </a:p>
          <a:p>
            <a:pPr>
              <a:spcBef>
                <a:spcPts val="0"/>
              </a:spcBef>
            </a:pPr>
            <a:r>
              <a:rPr lang="en-GB" dirty="0"/>
              <a:t>0</a:t>
            </a:r>
          </a:p>
          <a:p>
            <a:pPr>
              <a:spcBef>
                <a:spcPts val="0"/>
              </a:spcBef>
            </a:pPr>
            <a:r>
              <a:rPr lang="en-GB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109097289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A4358-87EB-EC22-AB68-A4F71DBEB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University Degree Classifications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0F97E9-EBFF-4ADB-C69E-074774012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>
                <a:latin typeface="Calibri" panose="020F0502020204030204" pitchFamily="34" charset="0"/>
                <a:cs typeface="Calibri" panose="020F0502020204030204" pitchFamily="34" charset="0"/>
              </a:rPr>
              <a:t>Degrees are given classifications: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First</a:t>
            </a:r>
            <a:r>
              <a:rPr lang="en-GB" sz="3600" dirty="0">
                <a:latin typeface="Consolas" panose="020B0609020204030204" pitchFamily="49" charset="0"/>
              </a:rPr>
              <a:t>	70-100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2-1	</a:t>
            </a:r>
            <a:r>
              <a:rPr lang="en-GB" sz="3600" dirty="0">
                <a:latin typeface="Consolas" panose="020B0609020204030204" pitchFamily="49" charset="0"/>
              </a:rPr>
              <a:t>60-69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2-2</a:t>
            </a:r>
            <a:r>
              <a:rPr lang="en-GB" sz="3600" dirty="0">
                <a:latin typeface="Consolas" panose="020B0609020204030204" pitchFamily="49" charset="0"/>
              </a:rPr>
              <a:t>	50-59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Third</a:t>
            </a:r>
            <a:r>
              <a:rPr lang="en-GB" sz="3600" dirty="0">
                <a:latin typeface="Consolas" panose="020B0609020204030204" pitchFamily="49" charset="0"/>
              </a:rPr>
              <a:t>	40-49</a:t>
            </a:r>
          </a:p>
          <a:p>
            <a:pPr marL="457200" lvl="1" indent="0" defTabSz="942975">
              <a:spcAft>
                <a:spcPts val="600"/>
              </a:spcAft>
              <a:buNone/>
              <a:tabLst>
                <a:tab pos="2417763" algn="l"/>
              </a:tabLst>
            </a:pP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Fail</a:t>
            </a:r>
            <a:r>
              <a:rPr lang="en-GB" sz="3600" dirty="0">
                <a:latin typeface="Consolas" panose="020B0609020204030204" pitchFamily="49" charset="0"/>
              </a:rPr>
              <a:t>	0-39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3B311F0-127B-E4E0-4319-0C2575076B29}"/>
              </a:ext>
            </a:extLst>
          </p:cNvPr>
          <p:cNvSpPr txBox="1"/>
          <p:nvPr/>
        </p:nvSpPr>
        <p:spPr>
          <a:xfrm>
            <a:off x="6729620" y="5157695"/>
            <a:ext cx="37362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Create a test table first!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5E9D5E0-11AD-4270-AA96-4D1F1ADD7DBC}"/>
              </a:ext>
            </a:extLst>
          </p:cNvPr>
          <p:cNvSpPr txBox="1"/>
          <p:nvPr/>
        </p:nvSpPr>
        <p:spPr>
          <a:xfrm>
            <a:off x="6729620" y="3269449"/>
            <a:ext cx="3183307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Assumptions</a:t>
            </a:r>
          </a:p>
          <a:p>
            <a:r>
              <a:rPr lang="en-GB" sz="3200" dirty="0"/>
              <a:t>All values integers</a:t>
            </a:r>
          </a:p>
        </p:txBody>
      </p:sp>
    </p:spTree>
    <p:extLst>
      <p:ext uri="{BB962C8B-B14F-4D97-AF65-F5344CB8AC3E}">
        <p14:creationId xmlns:p14="http://schemas.microsoft.com/office/powerpoint/2010/main" val="803508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4" grpId="0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a running total within a loop</a:t>
            </a:r>
          </a:p>
        </p:txBody>
      </p:sp>
    </p:spTree>
    <p:extLst>
      <p:ext uri="{BB962C8B-B14F-4D97-AF65-F5344CB8AC3E}">
        <p14:creationId xmlns:p14="http://schemas.microsoft.com/office/powerpoint/2010/main" val="4163827872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endParaRPr lang="en-US" altLang="en-US" sz="36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(Fixed loop)</a:t>
            </a:r>
          </a:p>
        </p:txBody>
      </p:sp>
    </p:spTree>
    <p:extLst>
      <p:ext uri="{BB962C8B-B14F-4D97-AF65-F5344CB8AC3E}">
        <p14:creationId xmlns:p14="http://schemas.microsoft.com/office/powerpoint/2010/main" val="3267636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  <p:sp>
        <p:nvSpPr>
          <p:cNvPr id="2" name="Callout: Bent Line with No Border 8">
            <a:extLst>
              <a:ext uri="{FF2B5EF4-FFF2-40B4-BE49-F238E27FC236}">
                <a16:creationId xmlns:a16="http://schemas.microsoft.com/office/drawing/2014/main" id="{B495D21B-CDC4-EB46-697D-A8BED59D3EB0}"/>
              </a:ext>
            </a:extLst>
          </p:cNvPr>
          <p:cNvSpPr/>
          <p:nvPr/>
        </p:nvSpPr>
        <p:spPr>
          <a:xfrm>
            <a:off x="5228751" y="1493227"/>
            <a:ext cx="3813649" cy="394922"/>
          </a:xfrm>
          <a:prstGeom prst="callout2">
            <a:avLst>
              <a:gd name="adj1" fmla="val 49740"/>
              <a:gd name="adj2" fmla="val -893"/>
              <a:gd name="adj3" fmla="val 50231"/>
              <a:gd name="adj4" fmla="val -14416"/>
              <a:gd name="adj5" fmla="val 116330"/>
              <a:gd name="adj6" fmla="val -269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Not an acceptable value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13A63945-369C-16C3-A1F4-8E56B1D22D27}"/>
              </a:ext>
            </a:extLst>
          </p:cNvPr>
          <p:cNvSpPr/>
          <p:nvPr/>
        </p:nvSpPr>
        <p:spPr>
          <a:xfrm>
            <a:off x="7329623" y="2049002"/>
            <a:ext cx="2889416" cy="817450"/>
          </a:xfrm>
          <a:prstGeom prst="callout2">
            <a:avLst>
              <a:gd name="adj1" fmla="val 50517"/>
              <a:gd name="adj2" fmla="val 60"/>
              <a:gd name="adj3" fmla="val 51008"/>
              <a:gd name="adj4" fmla="val -20496"/>
              <a:gd name="adj5" fmla="val 65031"/>
              <a:gd name="adj6" fmla="val -383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 (Don't use!)</a:t>
            </a:r>
          </a:p>
        </p:txBody>
      </p:sp>
    </p:spTree>
    <p:extLst>
      <p:ext uri="{BB962C8B-B14F-4D97-AF65-F5344CB8AC3E}">
        <p14:creationId xmlns:p14="http://schemas.microsoft.com/office/powerpoint/2010/main" val="83293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7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1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514664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answer 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 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value, total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answer !=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"no"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value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"Value?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value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8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     answer =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"Again? "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Running total (Conditional Loop)</a:t>
            </a:r>
          </a:p>
        </p:txBody>
      </p:sp>
    </p:spTree>
    <p:extLst>
      <p:ext uri="{BB962C8B-B14F-4D97-AF65-F5344CB8AC3E}">
        <p14:creationId xmlns:p14="http://schemas.microsoft.com/office/powerpoint/2010/main" val="359881783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exceptional test data in a test table</a:t>
            </a:r>
          </a:p>
          <a:p>
            <a:r>
              <a:rPr lang="en-GB" dirty="0"/>
              <a:t>Describe and identify syntax, execution, and logic errors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67295990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 are not acceptable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3E951C5-575A-8E0B-3B52-56DD7992825D}"/>
              </a:ext>
            </a:extLst>
          </p:cNvPr>
          <p:cNvSpPr/>
          <p:nvPr/>
        </p:nvSpPr>
        <p:spPr>
          <a:xfrm>
            <a:off x="6019293" y="3964540"/>
            <a:ext cx="3530432" cy="52322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2F306C5-5991-B1DB-EA97-47036B98530C}"/>
              </a:ext>
            </a:extLst>
          </p:cNvPr>
          <p:cNvSpPr txBox="1"/>
          <p:nvPr/>
        </p:nvSpPr>
        <p:spPr>
          <a:xfrm>
            <a:off x="7082628" y="3523892"/>
            <a:ext cx="136768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  <a:latin typeface="Consolas" panose="020B0609020204030204" pitchFamily="49" charset="0"/>
              </a:rPr>
              <a:t>Normal</a:t>
            </a:r>
            <a:endParaRPr lang="en-GB" sz="3200" b="1" dirty="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D1B77A6-55E9-3216-8D84-53136FC51A5F}"/>
              </a:ext>
            </a:extLst>
          </p:cNvPr>
          <p:cNvSpPr/>
          <p:nvPr/>
        </p:nvSpPr>
        <p:spPr>
          <a:xfrm>
            <a:off x="6095999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47D8319-CF32-011D-7A6F-42FD0B669CBE}"/>
              </a:ext>
            </a:extLst>
          </p:cNvPr>
          <p:cNvSpPr/>
          <p:nvPr/>
        </p:nvSpPr>
        <p:spPr>
          <a:xfrm>
            <a:off x="9047361" y="3785502"/>
            <a:ext cx="389579" cy="854658"/>
          </a:xfrm>
          <a:prstGeom prst="rect">
            <a:avLst/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0261D5-DB8E-6A1B-F221-278FAF8C6F96}"/>
              </a:ext>
            </a:extLst>
          </p:cNvPr>
          <p:cNvSpPr txBox="1"/>
          <p:nvPr/>
        </p:nvSpPr>
        <p:spPr>
          <a:xfrm>
            <a:off x="6984043" y="4459359"/>
            <a:ext cx="156485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Extreme</a:t>
            </a:r>
            <a:endParaRPr lang="en-GB" sz="3200" b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52C092EE-E111-A860-0385-ED579E77B637}"/>
              </a:ext>
            </a:extLst>
          </p:cNvPr>
          <p:cNvGrpSpPr/>
          <p:nvPr/>
        </p:nvGrpSpPr>
        <p:grpSpPr>
          <a:xfrm>
            <a:off x="5206649" y="3523892"/>
            <a:ext cx="722125" cy="1440000"/>
            <a:chOff x="5206649" y="4401225"/>
            <a:chExt cx="722125" cy="144000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75F13A4-373D-7082-4874-1A2918DEFE38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DFAB866-1597-28C0-0D89-FE4D5ED0A1B5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8696CF68-1E95-7F79-054E-06251A10381F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89B910C9-D12C-0148-7AA0-44001E3A68FD}"/>
              </a:ext>
            </a:extLst>
          </p:cNvPr>
          <p:cNvGrpSpPr/>
          <p:nvPr/>
        </p:nvGrpSpPr>
        <p:grpSpPr>
          <a:xfrm flipH="1">
            <a:off x="9611714" y="3523894"/>
            <a:ext cx="722125" cy="1440000"/>
            <a:chOff x="5206649" y="4401225"/>
            <a:chExt cx="722125" cy="1440000"/>
          </a:xfrm>
        </p:grpSpPr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559DF8F-7FB5-976A-F9E1-2F0834C61B7E}"/>
                </a:ext>
              </a:extLst>
            </p:cNvPr>
            <p:cNvCxnSpPr/>
            <p:nvPr/>
          </p:nvCxnSpPr>
          <p:spPr>
            <a:xfrm>
              <a:off x="5909982" y="4401225"/>
              <a:ext cx="0" cy="1440000"/>
            </a:xfrm>
            <a:prstGeom prst="line">
              <a:avLst/>
            </a:prstGeom>
            <a:ln w="38100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5EECF21-571C-B244-7210-62EBA56E433D}"/>
                </a:ext>
              </a:extLst>
            </p:cNvPr>
            <p:cNvCxnSpPr/>
            <p:nvPr/>
          </p:nvCxnSpPr>
          <p:spPr>
            <a:xfrm flipH="1">
              <a:off x="5206649" y="440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E7A33658-9FA5-EF81-AE46-F4BC2305F4D8}"/>
                </a:ext>
              </a:extLst>
            </p:cNvPr>
            <p:cNvCxnSpPr/>
            <p:nvPr/>
          </p:nvCxnSpPr>
          <p:spPr>
            <a:xfrm flipH="1">
              <a:off x="5208774" y="5841225"/>
              <a:ext cx="72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A4002307-9F0C-6A39-5A88-E37DCDA228DE}"/>
              </a:ext>
            </a:extLst>
          </p:cNvPr>
          <p:cNvSpPr txBox="1"/>
          <p:nvPr/>
        </p:nvSpPr>
        <p:spPr>
          <a:xfrm>
            <a:off x="3665764" y="5129959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857AF6-970C-7170-C662-F019AFFDED60}"/>
              </a:ext>
            </a:extLst>
          </p:cNvPr>
          <p:cNvSpPr txBox="1"/>
          <p:nvPr/>
        </p:nvSpPr>
        <p:spPr>
          <a:xfrm>
            <a:off x="9549725" y="5129964"/>
            <a:ext cx="23535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4472C4"/>
                </a:solidFill>
                <a:latin typeface="Consolas" panose="020B0609020204030204" pitchFamily="49" charset="0"/>
              </a:rPr>
              <a:t>Exceptional</a:t>
            </a:r>
            <a:endParaRPr lang="en-GB" sz="3200" b="1" dirty="0">
              <a:solidFill>
                <a:srgbClr val="4472C4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027790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8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 animBg="1"/>
      <p:bldP spid="6" grpId="0"/>
      <p:bldP spid="7" grpId="0" animBg="1"/>
      <p:bldP spid="8" grpId="0" animBg="1"/>
      <p:bldP spid="9" grpId="0"/>
      <p:bldP spid="21" grpId="0"/>
      <p:bldP spid="22" grpId="0"/>
    </p:bldLst>
  </p:timing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549BCE-151E-AB9F-D346-BFE831DC6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Exceptional Test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BC4DD9-3539-9D4D-8D28-4B53C85E68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Exceptional – values that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1CECA3-EE75-38B5-A79B-1B69320B4216}"/>
              </a:ext>
            </a:extLst>
          </p:cNvPr>
          <p:cNvSpPr txBox="1"/>
          <p:nvPr/>
        </p:nvSpPr>
        <p:spPr>
          <a:xfrm>
            <a:off x="627766" y="3951572"/>
            <a:ext cx="109364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  <a:latin typeface="Consolas" panose="020B0609020204030204" pitchFamily="49" charset="0"/>
              </a:rPr>
              <a:t>Simulate a die: -2, -1, 0, 1, 2, 3, 4, 5, 6, 7, 8 , 9</a:t>
            </a:r>
          </a:p>
        </p:txBody>
      </p:sp>
    </p:spTree>
    <p:extLst>
      <p:ext uri="{BB962C8B-B14F-4D97-AF65-F5344CB8AC3E}">
        <p14:creationId xmlns:p14="http://schemas.microsoft.com/office/powerpoint/2010/main" val="2440815322"/>
      </p:ext>
    </p:extLst>
  </p:cSld>
  <p:clrMapOvr>
    <a:masterClrMapping/>
  </p:clrMapOvr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4212367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Pass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Reject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Accept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Fail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5" name="Hide 1">
            <a:extLst>
              <a:ext uri="{FF2B5EF4-FFF2-40B4-BE49-F238E27FC236}">
                <a16:creationId xmlns:a16="http://schemas.microsoft.com/office/drawing/2014/main" id="{EC2DE6F2-F66D-472F-A42E-6DADBAD443D9}"/>
              </a:ext>
            </a:extLst>
          </p:cNvPr>
          <p:cNvSpPr/>
          <p:nvPr/>
        </p:nvSpPr>
        <p:spPr>
          <a:xfrm>
            <a:off x="822816" y="2956015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Hide 2">
            <a:extLst>
              <a:ext uri="{FF2B5EF4-FFF2-40B4-BE49-F238E27FC236}">
                <a16:creationId xmlns:a16="http://schemas.microsoft.com/office/drawing/2014/main" id="{B02EDFC2-7CF1-4467-A92E-C957F0C52783}"/>
              </a:ext>
            </a:extLst>
          </p:cNvPr>
          <p:cNvSpPr/>
          <p:nvPr/>
        </p:nvSpPr>
        <p:spPr>
          <a:xfrm>
            <a:off x="822816" y="3532656"/>
            <a:ext cx="6305062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Hide 3">
            <a:extLst>
              <a:ext uri="{FF2B5EF4-FFF2-40B4-BE49-F238E27FC236}">
                <a16:creationId xmlns:a16="http://schemas.microsoft.com/office/drawing/2014/main" id="{915945FA-1EAC-4E76-ADD7-807F0AC65CF1}"/>
              </a:ext>
            </a:extLst>
          </p:cNvPr>
          <p:cNvSpPr/>
          <p:nvPr/>
        </p:nvSpPr>
        <p:spPr>
          <a:xfrm>
            <a:off x="838201" y="4133927"/>
            <a:ext cx="6305061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Hide 4">
            <a:extLst>
              <a:ext uri="{FF2B5EF4-FFF2-40B4-BE49-F238E27FC236}">
                <a16:creationId xmlns:a16="http://schemas.microsoft.com/office/drawing/2014/main" id="{614983A9-E2E9-43A2-B86A-DEDF0F58A045}"/>
              </a:ext>
            </a:extLst>
          </p:cNvPr>
          <p:cNvSpPr/>
          <p:nvPr/>
        </p:nvSpPr>
        <p:spPr>
          <a:xfrm>
            <a:off x="7127878" y="295007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9" name="Hide 5">
            <a:extLst>
              <a:ext uri="{FF2B5EF4-FFF2-40B4-BE49-F238E27FC236}">
                <a16:creationId xmlns:a16="http://schemas.microsoft.com/office/drawing/2014/main" id="{C37CC87C-B84A-48D0-8DF7-423D5229E530}"/>
              </a:ext>
            </a:extLst>
          </p:cNvPr>
          <p:cNvSpPr/>
          <p:nvPr/>
        </p:nvSpPr>
        <p:spPr>
          <a:xfrm>
            <a:off x="7127877" y="3522786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Hide 6">
            <a:extLst>
              <a:ext uri="{FF2B5EF4-FFF2-40B4-BE49-F238E27FC236}">
                <a16:creationId xmlns:a16="http://schemas.microsoft.com/office/drawing/2014/main" id="{A45FDA1C-C932-4450-B9F2-410E50319613}"/>
              </a:ext>
            </a:extLst>
          </p:cNvPr>
          <p:cNvSpPr/>
          <p:nvPr/>
        </p:nvSpPr>
        <p:spPr>
          <a:xfrm>
            <a:off x="7135570" y="4109891"/>
            <a:ext cx="4210538" cy="578338"/>
          </a:xfrm>
          <a:prstGeom prst="rect">
            <a:avLst/>
          </a:prstGeom>
          <a:solidFill>
            <a:srgbClr val="BDD7EE"/>
          </a:solidFill>
          <a:ln>
            <a:solidFill>
              <a:srgbClr val="BDD7E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5DCF0441-740C-4101-A9A7-9DBC930A7037}"/>
              </a:ext>
            </a:extLst>
          </p:cNvPr>
          <p:cNvGrpSpPr/>
          <p:nvPr/>
        </p:nvGrpSpPr>
        <p:grpSpPr>
          <a:xfrm>
            <a:off x="862620" y="4789384"/>
            <a:ext cx="6192000" cy="1125363"/>
            <a:chOff x="839487" y="3687231"/>
            <a:chExt cx="6268617" cy="1125363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3D7DE4C2-546C-42B3-90DE-13FDC536A9C1}"/>
                </a:ext>
              </a:extLst>
            </p:cNvPr>
            <p:cNvSpPr/>
            <p:nvPr/>
          </p:nvSpPr>
          <p:spPr>
            <a:xfrm rot="5400000">
              <a:off x="3773778" y="752940"/>
              <a:ext cx="400036" cy="6268617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8183CB5-68A9-49F6-BDA0-93D02E1DDFFF}"/>
                </a:ext>
              </a:extLst>
            </p:cNvPr>
            <p:cNvSpPr txBox="1"/>
            <p:nvPr/>
          </p:nvSpPr>
          <p:spPr>
            <a:xfrm>
              <a:off x="1093112" y="4289374"/>
              <a:ext cx="57952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before writing code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812000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834E412-4C2F-7DA2-4D81-E298D91989C7}"/>
              </a:ext>
            </a:extLst>
          </p:cNvPr>
          <p:cNvGrpSpPr/>
          <p:nvPr/>
        </p:nvGrpSpPr>
        <p:grpSpPr>
          <a:xfrm>
            <a:off x="7095520" y="4789380"/>
            <a:ext cx="4320819" cy="1141021"/>
            <a:chOff x="2966007" y="3687227"/>
            <a:chExt cx="4320819" cy="1141021"/>
          </a:xfrm>
        </p:grpSpPr>
        <p:sp>
          <p:nvSpPr>
            <p:cNvPr id="16" name="Right Brace 15">
              <a:extLst>
                <a:ext uri="{FF2B5EF4-FFF2-40B4-BE49-F238E27FC236}">
                  <a16:creationId xmlns:a16="http://schemas.microsoft.com/office/drawing/2014/main" id="{AA5203A3-8D74-3A47-B0C9-05B0C6A893E6}"/>
                </a:ext>
              </a:extLst>
            </p:cNvPr>
            <p:cNvSpPr/>
            <p:nvPr/>
          </p:nvSpPr>
          <p:spPr>
            <a:xfrm rot="5400000">
              <a:off x="4922416" y="1866417"/>
              <a:ext cx="400036" cy="4041655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738EB20-7F60-1C1D-89F0-0BCA3B351425}"/>
                </a:ext>
              </a:extLst>
            </p:cNvPr>
            <p:cNvSpPr txBox="1"/>
            <p:nvPr/>
          </p:nvSpPr>
          <p:spPr>
            <a:xfrm>
              <a:off x="2966007" y="4305028"/>
              <a:ext cx="432081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/>
                <a:t>Do this when running tests</a:t>
              </a:r>
            </a:p>
          </p:txBody>
        </p:sp>
      </p:grpSp>
      <p:sp>
        <p:nvSpPr>
          <p:cNvPr id="18" name="TextBox 17">
            <a:extLst>
              <a:ext uri="{FF2B5EF4-FFF2-40B4-BE49-F238E27FC236}">
                <a16:creationId xmlns:a16="http://schemas.microsoft.com/office/drawing/2014/main" id="{45FEA44C-BB4B-3D6A-483D-12C66E7BA438}"/>
              </a:ext>
            </a:extLst>
          </p:cNvPr>
          <p:cNvSpPr txBox="1"/>
          <p:nvPr/>
        </p:nvSpPr>
        <p:spPr>
          <a:xfrm>
            <a:off x="3233797" y="6157783"/>
            <a:ext cx="57244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Iterate until it passes </a:t>
            </a:r>
            <a:r>
              <a:rPr lang="en-GB" sz="2800" b="1" i="1" dirty="0">
                <a:solidFill>
                  <a:srgbClr val="7030A0"/>
                </a:solidFill>
              </a:rPr>
              <a:t>all</a:t>
            </a:r>
            <a:r>
              <a:rPr lang="en-GB" sz="2800" b="1" dirty="0">
                <a:solidFill>
                  <a:srgbClr val="7030A0"/>
                </a:solidFill>
              </a:rPr>
              <a:t> the tests!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E21BE69-911D-4BD2-8B7E-BE19F348CFB3}"/>
              </a:ext>
            </a:extLst>
          </p:cNvPr>
          <p:cNvCxnSpPr/>
          <p:nvPr/>
        </p:nvCxnSpPr>
        <p:spPr>
          <a:xfrm>
            <a:off x="7144929" y="2231030"/>
            <a:ext cx="0" cy="2988000"/>
          </a:xfrm>
          <a:prstGeom prst="line">
            <a:avLst/>
          </a:prstGeom>
          <a:ln w="57150">
            <a:solidFill>
              <a:srgbClr val="FF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4689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1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2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6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xit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22" presetClass="exit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6" presetClass="entr" presetSubtype="4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Horizontal)">
                                      <p:cBhvr>
                                        <p:cTn id="56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3" grpId="0" animBg="1"/>
      <p:bldP spid="15" grpId="0"/>
      <p:bldP spid="18" grpId="0"/>
    </p:bldLst>
  </p:timing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3997460"/>
              </p:ext>
            </p:extLst>
          </p:nvPr>
        </p:nvGraphicFramePr>
        <p:xfrm>
          <a:off x="838200" y="2380517"/>
          <a:ext cx="1051560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16420456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15538997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4626298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2"/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 table – Exceptional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3D7DE4C2-546C-42B3-90DE-13FDC536A9C1}"/>
              </a:ext>
            </a:extLst>
          </p:cNvPr>
          <p:cNvSpPr/>
          <p:nvPr/>
        </p:nvSpPr>
        <p:spPr>
          <a:xfrm rot="5400000">
            <a:off x="3777793" y="1893398"/>
            <a:ext cx="400036" cy="6192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198" y="1657915"/>
            <a:ext cx="79489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Problem: Accept integers that are 1 or more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DAEC2EA9-8983-4FEC-B5BA-43DDA4CC142F}"/>
              </a:ext>
            </a:extLst>
          </p:cNvPr>
          <p:cNvSpPr/>
          <p:nvPr/>
        </p:nvSpPr>
        <p:spPr>
          <a:xfrm rot="5400000">
            <a:off x="9048483" y="2941355"/>
            <a:ext cx="400036" cy="410400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227020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Decimal numbers</a:t>
            </a:r>
          </a:p>
          <a:p>
            <a:pPr>
              <a:spcBef>
                <a:spcPts val="0"/>
              </a:spcBef>
            </a:pPr>
            <a:r>
              <a:rPr lang="en-GB" dirty="0"/>
              <a:t>Positive and negative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478D5C-2F95-46A2-9E5B-EA5D89BE250B}"/>
              </a:ext>
            </a:extLst>
          </p:cNvPr>
          <p:cNvSpPr txBox="1"/>
          <p:nvPr/>
        </p:nvSpPr>
        <p:spPr>
          <a:xfrm>
            <a:off x="3197995" y="5665569"/>
            <a:ext cx="57960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Bef>
                <a:spcPts val="0"/>
              </a:spcBef>
            </a:pPr>
            <a:r>
              <a:rPr lang="en-GB" sz="3600" dirty="0">
                <a:solidFill>
                  <a:srgbClr val="7030A0"/>
                </a:solidFill>
              </a:rPr>
              <a:t>Also known as ‘Floating point’</a:t>
            </a:r>
          </a:p>
        </p:txBody>
      </p:sp>
    </p:spTree>
    <p:extLst>
      <p:ext uri="{BB962C8B-B14F-4D97-AF65-F5344CB8AC3E}">
        <p14:creationId xmlns:p14="http://schemas.microsoft.com/office/powerpoint/2010/main" val="2194216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Enter the loop – exceptional test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Stay in the loop – exceptional test (if appropriate)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Exit the loop – extreme test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86739637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102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D65096-329B-4C42-90BD-449E2F98B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59547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Conditional Loop –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600"/>
              </a:spcBef>
              <a:spcAft>
                <a:spcPts val="600"/>
              </a:spcAft>
              <a:buFont typeface="+mj-lt"/>
              <a:buAutoNum type="arabicPeriod"/>
            </a:pPr>
            <a:r>
              <a:rPr lang="en-GB" dirty="0"/>
              <a:t> 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3A2B70D-6D7D-4210-93E4-C218F793AA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7152421"/>
              </p:ext>
            </p:extLst>
          </p:nvPr>
        </p:nvGraphicFramePr>
        <p:xfrm>
          <a:off x="838200" y="3769703"/>
          <a:ext cx="1051560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08438">
                  <a:extLst>
                    <a:ext uri="{9D8B030D-6E8A-4147-A177-3AD203B41FA5}">
                      <a16:colId xmlns:a16="http://schemas.microsoft.com/office/drawing/2014/main" val="700657071"/>
                    </a:ext>
                  </a:extLst>
                </a:gridCol>
                <a:gridCol w="2038865">
                  <a:extLst>
                    <a:ext uri="{9D8B030D-6E8A-4147-A177-3AD203B41FA5}">
                      <a16:colId xmlns:a16="http://schemas.microsoft.com/office/drawing/2014/main" val="3013988417"/>
                    </a:ext>
                  </a:extLst>
                </a:gridCol>
                <a:gridCol w="2372497">
                  <a:extLst>
                    <a:ext uri="{9D8B030D-6E8A-4147-A177-3AD203B41FA5}">
                      <a16:colId xmlns:a16="http://schemas.microsoft.com/office/drawing/2014/main" val="1995372567"/>
                    </a:ext>
                  </a:extLst>
                </a:gridCol>
                <a:gridCol w="2409568">
                  <a:extLst>
                    <a:ext uri="{9D8B030D-6E8A-4147-A177-3AD203B41FA5}">
                      <a16:colId xmlns:a16="http://schemas.microsoft.com/office/drawing/2014/main" val="960255977"/>
                    </a:ext>
                  </a:extLst>
                </a:gridCol>
                <a:gridCol w="2086232">
                  <a:extLst>
                    <a:ext uri="{9D8B030D-6E8A-4147-A177-3AD203B41FA5}">
                      <a16:colId xmlns:a16="http://schemas.microsoft.com/office/drawing/2014/main" val="3802824247"/>
                    </a:ext>
                  </a:extLst>
                </a:gridCol>
              </a:tblGrid>
              <a:tr h="456000">
                <a:tc>
                  <a:txBody>
                    <a:bodyPr/>
                    <a:lstStyle/>
                    <a:p>
                      <a:r>
                        <a:rPr lang="en-GB" sz="2600" dirty="0"/>
                        <a:t>Test Data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Test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Expected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Actual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Comment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9245759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35042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4261236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Enter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17228707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Exceptional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600" dirty="0"/>
                        <a:t>Error message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Stay 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06518358"/>
                  </a:ext>
                </a:extLst>
              </a:tr>
              <a:tr h="456000">
                <a:tc>
                  <a:txBody>
                    <a:bodyPr/>
                    <a:lstStyle/>
                    <a:p>
                      <a:pPr algn="ctr"/>
                      <a:r>
                        <a:rPr lang="en-GB" sz="26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Extreme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dirty="0"/>
                        <a:t>Accepted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2600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2600" i="1" dirty="0"/>
                        <a:t>Exit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6605993"/>
                  </a:ext>
                </a:extLst>
              </a:tr>
            </a:tbl>
          </a:graphicData>
        </a:graphic>
      </p:graphicFrame>
      <p:pic>
        <p:nvPicPr>
          <p:cNvPr id="6" name="Picture 2" descr="TYI 30: Expected number of Dice throws | Combinatorics and more">
            <a:extLst>
              <a:ext uri="{FF2B5EF4-FFF2-40B4-BE49-F238E27FC236}">
                <a16:creationId xmlns:a16="http://schemas.microsoft.com/office/drawing/2014/main" id="{1A4CDB3C-C1E5-41DF-8F4F-4F628188D1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35146" y="1027906"/>
            <a:ext cx="1718654" cy="1657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3190445"/>
      </p:ext>
    </p:extLst>
  </p:cSld>
  <p:clrMapOvr>
    <a:masterClrMapping/>
  </p:clrMapOvr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1-D array data structure</a:t>
            </a:r>
          </a:p>
        </p:txBody>
      </p:sp>
    </p:spTree>
    <p:extLst>
      <p:ext uri="{BB962C8B-B14F-4D97-AF65-F5344CB8AC3E}">
        <p14:creationId xmlns:p14="http://schemas.microsoft.com/office/powerpoint/2010/main" val="584668572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Variables – How many are needed?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A postcode</a:t>
            </a:r>
          </a:p>
          <a:p>
            <a:pPr>
              <a:spcAft>
                <a:spcPts val="0"/>
              </a:spcAft>
            </a:pPr>
            <a:r>
              <a:rPr lang="en-GB" dirty="0"/>
              <a:t>The ages of 5 pupils</a:t>
            </a:r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endParaRPr lang="en-GB" dirty="0"/>
          </a:p>
          <a:p>
            <a:pPr>
              <a:spcAft>
                <a:spcPts val="600"/>
              </a:spcAft>
            </a:pPr>
            <a:r>
              <a:rPr lang="en-GB" dirty="0"/>
              <a:t>Rainfall for every day of a year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>
                <a:latin typeface="Consolas" panose="020B0609020204030204" pitchFamily="49" charset="0"/>
              </a:rPr>
              <a:t>postcode = "</a:t>
            </a:r>
            <a:r>
              <a:rPr lang="en-GB" dirty="0">
                <a:solidFill>
                  <a:srgbClr val="183691"/>
                </a:solidFill>
                <a:latin typeface="Consolas" panose="020B0609020204030204" pitchFamily="49" charset="0"/>
              </a:rPr>
              <a:t>HS9 5XD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Aft>
                <a:spcPts val="0"/>
              </a:spcAft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  <a:p>
            <a:r>
              <a:rPr lang="en-GB" dirty="0">
                <a:latin typeface="Consolas" panose="020B0609020204030204" pitchFamily="49" charset="0"/>
              </a:rPr>
              <a:t>365 or 366 variables!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3194538" y="6019512"/>
            <a:ext cx="580292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Multiple variables are inefficient</a:t>
            </a:r>
          </a:p>
        </p:txBody>
      </p:sp>
    </p:spTree>
    <p:extLst>
      <p:ext uri="{BB962C8B-B14F-4D97-AF65-F5344CB8AC3E}">
        <p14:creationId xmlns:p14="http://schemas.microsoft.com/office/powerpoint/2010/main" val="189928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25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3500"/>
                            </p:stCondLst>
                            <p:childTnLst>
                              <p:par>
                                <p:cTn id="36" presetID="22" presetClass="entr" presetSubtype="8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70156" y="1735412"/>
            <a:ext cx="5181600" cy="4351338"/>
          </a:xfrm>
        </p:spPr>
        <p:txBody>
          <a:bodyPr/>
          <a:lstStyle/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GB" dirty="0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,   ,   ,   ,   ]</a:t>
            </a:r>
          </a:p>
        </p:txBody>
      </p:sp>
      <p:sp>
        <p:nvSpPr>
          <p:cNvPr id="5" name="An array is">
            <a:extLst>
              <a:ext uri="{FF2B5EF4-FFF2-40B4-BE49-F238E27FC236}">
                <a16:creationId xmlns:a16="http://schemas.microsoft.com/office/drawing/2014/main" id="{A95958EF-1550-45C3-9B8A-8140DCBEAD7E}"/>
              </a:ext>
            </a:extLst>
          </p:cNvPr>
          <p:cNvSpPr txBox="1"/>
          <p:nvPr/>
        </p:nvSpPr>
        <p:spPr>
          <a:xfrm>
            <a:off x="1461477" y="5908100"/>
            <a:ext cx="926904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An array is a collection of values of the same datatype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73607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7.40741E-7 L 0.30104 0.21597 " pathEditMode="relative" rAng="0" ptsTypes="AA">
                                      <p:cBhvr>
                                        <p:cTn id="3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5052" y="1078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000"/>
                            </p:stCondLst>
                            <p:childTnLst>
                              <p:par>
                                <p:cTn id="40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33333E-6 L 0.37239 0.12315 " pathEditMode="relative" rAng="0" ptsTypes="AA">
                                      <p:cBhvr>
                                        <p:cTn id="4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8620" y="615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48 0.00046 L 0.44922 0.03032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578" y="14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3000"/>
                            </p:stCondLst>
                            <p:childTnLst>
                              <p:par>
                                <p:cTn id="4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65 0.00579 L 0.52161 -0.06227 " pathEditMode="relative" rAng="0" ptsTypes="AA">
                                      <p:cBhvr>
                                        <p:cTn id="5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6042" y="-340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4000"/>
                            </p:stCondLst>
                            <p:childTnLst>
                              <p:par>
                                <p:cTn id="5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4000"/>
                            </p:stCondLst>
                            <p:childTnLst>
                              <p:par>
                                <p:cTn id="58" presetID="63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33333E-6 -3.7037E-7 L 0.59388 -0.15741 " pathEditMode="relative" rAng="0" ptsTypes="AA">
                                      <p:cBhvr>
                                        <p:cTn id="5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688" y="-787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4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000"/>
                            </p:stCondLst>
                            <p:childTnLst>
                              <p:par>
                                <p:cTn id="66" presetID="42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7" grpId="1"/>
      <p:bldP spid="9" grpId="0"/>
      <p:bldP spid="9" grpId="1"/>
      <p:bldP spid="10" grpId="0"/>
      <p:bldP spid="10" grpId="1"/>
      <p:bldP spid="11" grpId="0"/>
      <p:bldP spid="11" grpId="1"/>
      <p:bldP spid="12" grpId="0"/>
      <p:bldP spid="12" grpId="1"/>
      <p:bldP spid="5" grpId="0"/>
      <p:bldP spid="6" grpId="0" animBg="1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11">
            <a:extLst>
              <a:ext uri="{FF2B5EF4-FFF2-40B4-BE49-F238E27FC236}">
                <a16:creationId xmlns:a16="http://schemas.microsoft.com/office/drawing/2014/main" id="{64F2E292-FC1F-4F2D-9525-F125E4B58CB2}"/>
              </a:ext>
            </a:extLst>
          </p:cNvPr>
          <p:cNvSpPr txBox="1"/>
          <p:nvPr/>
        </p:nvSpPr>
        <p:spPr>
          <a:xfrm>
            <a:off x="2628251" y="182819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</p:txBody>
      </p:sp>
      <p:sp>
        <p:nvSpPr>
          <p:cNvPr id="9" name="14">
            <a:extLst>
              <a:ext uri="{FF2B5EF4-FFF2-40B4-BE49-F238E27FC236}">
                <a16:creationId xmlns:a16="http://schemas.microsoft.com/office/drawing/2014/main" id="{4334C1EB-E122-4BAC-B3EB-426D91944523}"/>
              </a:ext>
            </a:extLst>
          </p:cNvPr>
          <p:cNvSpPr txBox="1"/>
          <p:nvPr/>
        </p:nvSpPr>
        <p:spPr>
          <a:xfrm>
            <a:off x="2628251" y="246528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0" name="13">
            <a:extLst>
              <a:ext uri="{FF2B5EF4-FFF2-40B4-BE49-F238E27FC236}">
                <a16:creationId xmlns:a16="http://schemas.microsoft.com/office/drawing/2014/main" id="{F39BB5EA-798D-421C-A2E9-A79A81C8326E}"/>
              </a:ext>
            </a:extLst>
          </p:cNvPr>
          <p:cNvSpPr txBox="1"/>
          <p:nvPr/>
        </p:nvSpPr>
        <p:spPr>
          <a:xfrm>
            <a:off x="2628251" y="310241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</p:txBody>
      </p:sp>
      <p:sp>
        <p:nvSpPr>
          <p:cNvPr id="11" name="14">
            <a:extLst>
              <a:ext uri="{FF2B5EF4-FFF2-40B4-BE49-F238E27FC236}">
                <a16:creationId xmlns:a16="http://schemas.microsoft.com/office/drawing/2014/main" id="{002D4D7E-6769-452F-A3E9-F5D4C18A24BD}"/>
              </a:ext>
            </a:extLst>
          </p:cNvPr>
          <p:cNvSpPr txBox="1"/>
          <p:nvPr/>
        </p:nvSpPr>
        <p:spPr>
          <a:xfrm>
            <a:off x="2628250" y="3736208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</p:txBody>
      </p:sp>
      <p:sp>
        <p:nvSpPr>
          <p:cNvPr id="12" name="12">
            <a:extLst>
              <a:ext uri="{FF2B5EF4-FFF2-40B4-BE49-F238E27FC236}">
                <a16:creationId xmlns:a16="http://schemas.microsoft.com/office/drawing/2014/main" id="{80DBAAE0-DD02-4B84-8934-3606DC411CF7}"/>
              </a:ext>
            </a:extLst>
          </p:cNvPr>
          <p:cNvSpPr txBox="1"/>
          <p:nvPr/>
        </p:nvSpPr>
        <p:spPr>
          <a:xfrm>
            <a:off x="2628250" y="4391521"/>
            <a:ext cx="63671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8DCDFA-A1ED-43DF-B457-B750F34D0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Multiple variables →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361AC6-DB97-4136-A935-44E328825A4B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age1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age2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age3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age4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</a:p>
          <a:p>
            <a:pPr>
              <a:spcBef>
                <a:spcPts val="0"/>
              </a:spcBef>
            </a:pPr>
            <a:r>
              <a:rPr lang="en-GB" dirty="0">
                <a:latin typeface="Consolas" panose="020B0609020204030204" pitchFamily="49" charset="0"/>
              </a:rPr>
              <a:t>age5 = </a:t>
            </a:r>
            <a:r>
              <a:rPr lang="en-GB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3A78C3-98F4-4178-84FF-3EA7B4CE1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55015" y="3099084"/>
            <a:ext cx="6126131" cy="637124"/>
          </a:xfrm>
        </p:spPr>
        <p:txBody>
          <a:bodyPr/>
          <a:lstStyle/>
          <a:p>
            <a:pPr marL="0" indent="0">
              <a:buNone/>
            </a:pPr>
            <a:r>
              <a:rPr lang="en-GB" dirty="0">
                <a:latin typeface="Consolas" panose="020B0609020204030204" pitchFamily="49" charset="0"/>
              </a:rPr>
              <a:t>[    ,    ,    ,    ,    ]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0A9214A9-9460-47A0-AAD9-7ED23C78595D}"/>
              </a:ext>
            </a:extLst>
          </p:cNvPr>
          <p:cNvSpPr/>
          <p:nvPr/>
        </p:nvSpPr>
        <p:spPr>
          <a:xfrm>
            <a:off x="3923323" y="1825625"/>
            <a:ext cx="875323" cy="3133650"/>
          </a:xfrm>
          <a:prstGeom prst="rightBrace">
            <a:avLst>
              <a:gd name="adj1" fmla="val 0"/>
              <a:gd name="adj2" fmla="val 50000"/>
            </a:avLst>
          </a:prstGeom>
          <a:noFill/>
          <a:ln w="38100"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2431928"/>
      </p:ext>
    </p:extLst>
  </p:cSld>
  <p:clrMapOvr>
    <a:masterClrMapping/>
  </p:clrMapOvr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ages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662784" y="2198082"/>
            <a:ext cx="1907234" cy="862642"/>
          </a:xfrm>
          <a:prstGeom prst="callout2">
            <a:avLst>
              <a:gd name="adj1" fmla="val 50590"/>
              <a:gd name="adj2" fmla="val 100061"/>
              <a:gd name="adj3" fmla="val 50521"/>
              <a:gd name="adj4" fmla="val 122800"/>
              <a:gd name="adj5" fmla="val 147476"/>
              <a:gd name="adj6" fmla="val 1340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Array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11012" y="4599278"/>
            <a:ext cx="2188233" cy="862642"/>
          </a:xfrm>
          <a:prstGeom prst="callout2">
            <a:avLst>
              <a:gd name="adj1" fmla="val 50406"/>
              <a:gd name="adj2" fmla="val 100247"/>
              <a:gd name="adj3" fmla="val 50016"/>
              <a:gd name="adj4" fmla="val 120252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7982325" y="2198082"/>
            <a:ext cx="3097935" cy="862642"/>
          </a:xfrm>
          <a:prstGeom prst="callout2">
            <a:avLst>
              <a:gd name="adj1" fmla="val 50082"/>
              <a:gd name="adj2" fmla="val -221"/>
              <a:gd name="adj3" fmla="val 50888"/>
              <a:gd name="adj4" fmla="val -15354"/>
              <a:gd name="adj5" fmla="val 147610"/>
              <a:gd name="adj6" fmla="val -2132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Values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3638723" y="1997519"/>
            <a:ext cx="2361609" cy="1530634"/>
            <a:chOff x="3620547" y="1580485"/>
            <a:chExt cx="2361609" cy="1530634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4084596" y="2480335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3620547" y="1580485"/>
              <a:ext cx="2361609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Array assigned</a:t>
              </a:r>
            </a:p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F896D04-BB43-4BA4-8072-F7743E84BEFD}"/>
              </a:ext>
            </a:extLst>
          </p:cNvPr>
          <p:cNvSpPr txBox="1"/>
          <p:nvPr/>
        </p:nvSpPr>
        <p:spPr>
          <a:xfrm>
            <a:off x="1246499" y="5969314"/>
            <a:ext cx="969900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Values are same data type.  Plural used for array names.</a:t>
            </a:r>
          </a:p>
        </p:txBody>
      </p:sp>
    </p:spTree>
    <p:extLst>
      <p:ext uri="{BB962C8B-B14F-4D97-AF65-F5344CB8AC3E}">
        <p14:creationId xmlns:p14="http://schemas.microsoft.com/office/powerpoint/2010/main" val="227237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2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  <p:bldP spid="10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057993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array</a:t>
            </a:r>
          </a:p>
        </p:txBody>
      </p:sp>
    </p:spTree>
    <p:extLst>
      <p:ext uri="{BB962C8B-B14F-4D97-AF65-F5344CB8AC3E}">
        <p14:creationId xmlns:p14="http://schemas.microsoft.com/office/powerpoint/2010/main" val="2359119037"/>
      </p:ext>
    </p:extLst>
  </p:cSld>
  <p:clrMapOvr>
    <a:masterClrMapping/>
  </p:clrMapOvr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D2FAC96-ADE0-49FC-8BC7-2897523BFB17}"/>
              </a:ext>
            </a:extLst>
          </p:cNvPr>
          <p:cNvGrpSpPr/>
          <p:nvPr/>
        </p:nvGrpSpPr>
        <p:grpSpPr>
          <a:xfrm>
            <a:off x="4397835" y="2284519"/>
            <a:ext cx="5522683" cy="1264224"/>
            <a:chOff x="5624289" y="2066809"/>
            <a:chExt cx="5522683" cy="1264224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74E6CA34-AFCC-4A86-BBEC-2B2266223B3E}"/>
                </a:ext>
              </a:extLst>
            </p:cNvPr>
            <p:cNvSpPr/>
            <p:nvPr/>
          </p:nvSpPr>
          <p:spPr>
            <a:xfrm rot="16200000">
              <a:off x="8043891" y="227952"/>
              <a:ext cx="683479" cy="5522683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4618CFB-57D2-41B1-9F43-23A20D0F30F2}"/>
                </a:ext>
              </a:extLst>
            </p:cNvPr>
            <p:cNvSpPr txBox="1"/>
            <p:nvPr/>
          </p:nvSpPr>
          <p:spPr>
            <a:xfrm>
              <a:off x="7606474" y="2066809"/>
              <a:ext cx="155831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Elements</a:t>
              </a:r>
            </a:p>
          </p:txBody>
        </p:sp>
      </p:grpSp>
      <p:sp>
        <p:nvSpPr>
          <p:cNvPr id="17" name="Callout: Line with No Border 16">
            <a:extLst>
              <a:ext uri="{FF2B5EF4-FFF2-40B4-BE49-F238E27FC236}">
                <a16:creationId xmlns:a16="http://schemas.microsoft.com/office/drawing/2014/main" id="{85C18D86-6B28-449D-88D0-3DDD54B3E52A}"/>
              </a:ext>
            </a:extLst>
          </p:cNvPr>
          <p:cNvSpPr/>
          <p:nvPr/>
        </p:nvSpPr>
        <p:spPr>
          <a:xfrm>
            <a:off x="4220894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0</a:t>
            </a:r>
          </a:p>
        </p:txBody>
      </p:sp>
      <p:sp>
        <p:nvSpPr>
          <p:cNvPr id="20" name="Callout: Line with No Border 19">
            <a:extLst>
              <a:ext uri="{FF2B5EF4-FFF2-40B4-BE49-F238E27FC236}">
                <a16:creationId xmlns:a16="http://schemas.microsoft.com/office/drawing/2014/main" id="{D62E806F-6536-4E84-9316-B27A0A5C16A1}"/>
              </a:ext>
            </a:extLst>
          </p:cNvPr>
          <p:cNvSpPr/>
          <p:nvPr/>
        </p:nvSpPr>
        <p:spPr>
          <a:xfrm>
            <a:off x="5465620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21" name="Callout: Line with No Border 20">
            <a:extLst>
              <a:ext uri="{FF2B5EF4-FFF2-40B4-BE49-F238E27FC236}">
                <a16:creationId xmlns:a16="http://schemas.microsoft.com/office/drawing/2014/main" id="{076C1E77-F7EC-49E4-92F2-43F1658DE5D2}"/>
              </a:ext>
            </a:extLst>
          </p:cNvPr>
          <p:cNvSpPr/>
          <p:nvPr/>
        </p:nvSpPr>
        <p:spPr>
          <a:xfrm>
            <a:off x="6710346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2</a:t>
            </a:r>
          </a:p>
        </p:txBody>
      </p:sp>
      <p:sp>
        <p:nvSpPr>
          <p:cNvPr id="22" name="Callout: Line with No Border 21">
            <a:extLst>
              <a:ext uri="{FF2B5EF4-FFF2-40B4-BE49-F238E27FC236}">
                <a16:creationId xmlns:a16="http://schemas.microsoft.com/office/drawing/2014/main" id="{60C6C13F-F9CC-42BC-9A21-1AC1D1E98B9F}"/>
              </a:ext>
            </a:extLst>
          </p:cNvPr>
          <p:cNvSpPr/>
          <p:nvPr/>
        </p:nvSpPr>
        <p:spPr>
          <a:xfrm>
            <a:off x="7955072" y="4556283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23" name="Callout: Line with No Border 22">
            <a:extLst>
              <a:ext uri="{FF2B5EF4-FFF2-40B4-BE49-F238E27FC236}">
                <a16:creationId xmlns:a16="http://schemas.microsoft.com/office/drawing/2014/main" id="{8465EA88-7A8C-46BB-BFF1-6832DC19CF62}"/>
              </a:ext>
            </a:extLst>
          </p:cNvPr>
          <p:cNvSpPr/>
          <p:nvPr/>
        </p:nvSpPr>
        <p:spPr>
          <a:xfrm>
            <a:off x="9199798" y="4536968"/>
            <a:ext cx="914400" cy="612648"/>
          </a:xfrm>
          <a:prstGeom prst="callout1">
            <a:avLst>
              <a:gd name="adj1" fmla="val -4882"/>
              <a:gd name="adj2" fmla="val 50834"/>
              <a:gd name="adj3" fmla="val -76828"/>
              <a:gd name="adj4" fmla="val 50886"/>
            </a:avLst>
          </a:prstGeom>
          <a:noFill/>
          <a:ln w="5715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>
                <a:solidFill>
                  <a:srgbClr val="7030A0"/>
                </a:solidFill>
              </a:rPr>
              <a:t>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28BE03-9EF5-457C-B37C-366FD4FA0984}"/>
              </a:ext>
            </a:extLst>
          </p:cNvPr>
          <p:cNvSpPr txBox="1"/>
          <p:nvPr/>
        </p:nvSpPr>
        <p:spPr>
          <a:xfrm>
            <a:off x="2406862" y="4581682"/>
            <a:ext cx="19909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Index value: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1E675F0-A8C3-8AE6-4F58-8F56410BC255}"/>
              </a:ext>
            </a:extLst>
          </p:cNvPr>
          <p:cNvSpPr txBox="1"/>
          <p:nvPr/>
        </p:nvSpPr>
        <p:spPr>
          <a:xfrm>
            <a:off x="3653046" y="5908100"/>
            <a:ext cx="48735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An array is a </a:t>
            </a:r>
            <a:r>
              <a:rPr lang="en-GB" sz="3200" b="1" i="1" dirty="0">
                <a:solidFill>
                  <a:srgbClr val="7030A0"/>
                </a:solidFill>
              </a:rPr>
              <a:t>data structure</a:t>
            </a:r>
          </a:p>
        </p:txBody>
      </p:sp>
    </p:spTree>
    <p:extLst>
      <p:ext uri="{BB962C8B-B14F-4D97-AF65-F5344CB8AC3E}">
        <p14:creationId xmlns:p14="http://schemas.microsoft.com/office/powerpoint/2010/main" val="3742260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2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20" grpId="0" animBg="1"/>
      <p:bldP spid="21" grpId="0" animBg="1"/>
      <p:bldP spid="22" grpId="0" animBg="1"/>
      <p:bldP spid="23" grpId="0" animBg="1"/>
      <p:bldP spid="24" grpId="0"/>
      <p:bldP spid="3" grpId="0"/>
    </p:bldLst>
  </p:timing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831539" y="3367555"/>
            <a:ext cx="8516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ages = [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14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Array elements / index</a:t>
            </a:r>
          </a:p>
        </p:txBody>
      </p:sp>
    </p:spTree>
    <p:extLst>
      <p:ext uri="{BB962C8B-B14F-4D97-AF65-F5344CB8AC3E}">
        <p14:creationId xmlns:p14="http://schemas.microsoft.com/office/powerpoint/2010/main" val="1879727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Real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–99·999</a:t>
            </a:r>
          </a:p>
          <a:p>
            <a:pPr>
              <a:spcBef>
                <a:spcPts val="0"/>
              </a:spcBef>
            </a:pPr>
            <a:r>
              <a:rPr lang="en-GB" dirty="0"/>
              <a:t>0·0</a:t>
            </a:r>
          </a:p>
          <a:p>
            <a:pPr>
              <a:spcBef>
                <a:spcPts val="0"/>
              </a:spcBef>
            </a:pPr>
            <a:r>
              <a:rPr lang="en-GB" dirty="0"/>
              <a:t>3·14</a:t>
            </a:r>
          </a:p>
        </p:txBody>
      </p:sp>
    </p:spTree>
    <p:extLst>
      <p:ext uri="{BB962C8B-B14F-4D97-AF65-F5344CB8AC3E}">
        <p14:creationId xmlns:p14="http://schemas.microsoft.com/office/powerpoint/2010/main" val="61044336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8268CD0B-7B96-44A0-90F1-27E31781DD8A}"/>
              </a:ext>
            </a:extLst>
          </p:cNvPr>
          <p:cNvSpPr/>
          <p:nvPr/>
        </p:nvSpPr>
        <p:spPr>
          <a:xfrm>
            <a:off x="4569807" y="4337162"/>
            <a:ext cx="1121482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55244"/>
              <a:gd name="adj5" fmla="val -69019"/>
              <a:gd name="adj6" fmla="val -548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8E81D353-2C10-8CA2-BAF1-3D553312FA1E}"/>
              </a:ext>
            </a:extLst>
          </p:cNvPr>
          <p:cNvSpPr/>
          <p:nvPr/>
        </p:nvSpPr>
        <p:spPr>
          <a:xfrm>
            <a:off x="4810473" y="2997679"/>
            <a:ext cx="3108487" cy="431321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143683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Subscript operator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A36950-1E92-4592-A3BB-8C692BBB4C8A}"/>
              </a:ext>
            </a:extLst>
          </p:cNvPr>
          <p:cNvSpPr/>
          <p:nvPr/>
        </p:nvSpPr>
        <p:spPr>
          <a:xfrm>
            <a:off x="3214341" y="1359939"/>
            <a:ext cx="404149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0          1        2         3         4</a:t>
            </a:r>
          </a:p>
        </p:txBody>
      </p:sp>
    </p:spTree>
    <p:extLst>
      <p:ext uri="{BB962C8B-B14F-4D97-AF65-F5344CB8AC3E}">
        <p14:creationId xmlns:p14="http://schemas.microsoft.com/office/powerpoint/2010/main" val="37906727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225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5" grpId="0"/>
    </p:bldLst>
  </p:timing>
</p:sld>
</file>

<file path=ppt/slides/slide2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Access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(ages)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old = ages[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3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(old)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936431"/>
      </p:ext>
    </p:extLst>
  </p:cSld>
  <p:clrMapOvr>
    <a:masterClrMapping/>
  </p:clrMapOvr>
</p:sld>
</file>

<file path=ppt/slides/slide2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C8FAA953-E58F-B376-0EE5-6DBEB58E5F9F}"/>
              </a:ext>
            </a:extLst>
          </p:cNvPr>
          <p:cNvSpPr/>
          <p:nvPr/>
        </p:nvSpPr>
        <p:spPr>
          <a:xfrm>
            <a:off x="5978901" y="2135037"/>
            <a:ext cx="2949946" cy="862642"/>
          </a:xfrm>
          <a:prstGeom prst="callout2">
            <a:avLst>
              <a:gd name="adj1" fmla="val 50910"/>
              <a:gd name="adj2" fmla="val 303"/>
              <a:gd name="adj3" fmla="val 51943"/>
              <a:gd name="adj4" fmla="val -17994"/>
              <a:gd name="adj5" fmla="val 18477"/>
              <a:gd name="adj6" fmla="val -345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Python shorthand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(Do use!)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CFFEFE53-A0CD-F6ED-CA2E-D1E58D901DBC}"/>
              </a:ext>
            </a:extLst>
          </p:cNvPr>
          <p:cNvSpPr/>
          <p:nvPr/>
        </p:nvSpPr>
        <p:spPr>
          <a:xfrm>
            <a:off x="3212674" y="2997679"/>
            <a:ext cx="1121482" cy="862642"/>
          </a:xfrm>
          <a:prstGeom prst="callout2">
            <a:avLst>
              <a:gd name="adj1" fmla="val 50910"/>
              <a:gd name="adj2" fmla="val 303"/>
              <a:gd name="adj3" fmla="val 51164"/>
              <a:gd name="adj4" fmla="val -34860"/>
              <a:gd name="adj5" fmla="val 90962"/>
              <a:gd name="adj6" fmla="val -3486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Index</a:t>
            </a:r>
          </a:p>
        </p:txBody>
      </p:sp>
    </p:spTree>
    <p:extLst>
      <p:ext uri="{BB962C8B-B14F-4D97-AF65-F5344CB8AC3E}">
        <p14:creationId xmlns:p14="http://schemas.microsoft.com/office/powerpoint/2010/main" val="1551676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2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Replace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 = [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names[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]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"Emma"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(names)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49677912"/>
      </p:ext>
    </p:extLst>
  </p:cSld>
  <p:clrMapOvr>
    <a:masterClrMapping/>
  </p:clrMapOvr>
</p:sld>
</file>

<file path=ppt/slides/slide2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774891" y="3044279"/>
            <a:ext cx="464221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effectLst/>
                <a:latin typeface="Consolas" panose="020B0609020204030204" pitchFamily="49" charset="0"/>
              </a:rPr>
              <a:t>[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"Hip"</a:t>
            </a:r>
            <a:r>
              <a:rPr lang="en-GB" sz="4400" dirty="0">
                <a:effectLst/>
                <a:latin typeface="Consolas" panose="020B0609020204030204" pitchFamily="49" charset="0"/>
              </a:rPr>
              <a:t>]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Say What You See!</a:t>
            </a:r>
          </a:p>
        </p:txBody>
      </p:sp>
    </p:spTree>
    <p:extLst>
      <p:ext uri="{BB962C8B-B14F-4D97-AF65-F5344CB8AC3E}">
        <p14:creationId xmlns:p14="http://schemas.microsoft.com/office/powerpoint/2010/main" val="32270384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length</a:t>
            </a:r>
          </a:p>
        </p:txBody>
      </p:sp>
    </p:spTree>
    <p:extLst>
      <p:ext uri="{BB962C8B-B14F-4D97-AF65-F5344CB8AC3E}">
        <p14:creationId xmlns:p14="http://schemas.microsoft.com/office/powerpoint/2010/main" val="592835035"/>
      </p:ext>
    </p:extLst>
  </p:cSld>
  <p:clrMapOvr>
    <a:masterClrMapping/>
  </p:clrMapOvr>
</p:sld>
</file>

<file path=ppt/slides/slide2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10786673" y="1950839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10786673" y="3276402"/>
            <a:ext cx="12079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 err="1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len</a:t>
              </a: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10786673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4177225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Array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Count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Elements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72033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2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Length – Array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492624" y="1950840"/>
            <a:ext cx="38853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[1, 5, 9, 0]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7414" y="3276403"/>
            <a:ext cx="51805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["</a:t>
            </a: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In","At","Pi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"]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5562339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183341" y="4601966"/>
            <a:ext cx="419466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[True, False]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5562339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5015752" y="5911406"/>
            <a:ext cx="19865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9162339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4342485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7683160"/>
      </p:ext>
    </p:extLst>
  </p:cSld>
  <p:clrMapOvr>
    <a:masterClrMapping/>
  </p:clrMapOvr>
</p:sld>
</file>

<file path=ppt/slides/slide2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A3155A0-5160-2403-DBE4-C72ADD08DB9E}"/>
              </a:ext>
            </a:extLst>
          </p:cNvPr>
          <p:cNvSpPr/>
          <p:nvPr/>
        </p:nvSpPr>
        <p:spPr>
          <a:xfrm>
            <a:off x="2586389" y="5545153"/>
            <a:ext cx="701923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elements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variable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F3977A21-6ECB-4351-B02F-31195B657B3D}"/>
              </a:ext>
            </a:extLst>
          </p:cNvPr>
          <p:cNvSpPr/>
          <p:nvPr/>
        </p:nvSpPr>
        <p:spPr>
          <a:xfrm flipH="1">
            <a:off x="3214844" y="413269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2BFF8066-BD52-43B2-BD49-D7B924325A8B}"/>
              </a:ext>
            </a:extLst>
          </p:cNvPr>
          <p:cNvSpPr/>
          <p:nvPr/>
        </p:nvSpPr>
        <p:spPr>
          <a:xfrm>
            <a:off x="8743115" y="424322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978009A-1B83-4A4C-98C8-4B3C1EDA1ADF}"/>
              </a:ext>
            </a:extLst>
          </p:cNvPr>
          <p:cNvCxnSpPr>
            <a:cxnSpLocks/>
          </p:cNvCxnSpPr>
          <p:nvPr/>
        </p:nvCxnSpPr>
        <p:spPr>
          <a:xfrm>
            <a:off x="7156174" y="3793622"/>
            <a:ext cx="216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1519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4" grpId="0"/>
      <p:bldP spid="12" grpId="0"/>
      <p:bldP spid="11" grpId="0" animBg="1"/>
      <p:bldP spid="16" grpId="0" animBg="1"/>
    </p:bldLst>
  </p:timing>
</p:sld>
</file>

<file path=ppt/slides/slide2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len</a:t>
            </a:r>
            <a:r>
              <a:rPr lang="en-GB" dirty="0"/>
              <a:t>() – Array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46964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len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([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9</a:t>
            </a:r>
            <a:r>
              <a:rPr kumimoji="0" lang="la-Latn" sz="4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])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502039" y="3044278"/>
            <a:ext cx="296609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46C300D-1659-B9D9-1E6B-F402C12B838A}"/>
              </a:ext>
            </a:extLst>
          </p:cNvPr>
          <p:cNvSpPr/>
          <p:nvPr/>
        </p:nvSpPr>
        <p:spPr>
          <a:xfrm>
            <a:off x="2598603" y="5545153"/>
            <a:ext cx="6994800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Counts the               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a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6610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Binary choice</a:t>
            </a:r>
          </a:p>
          <a:p>
            <a:pPr>
              <a:spcBef>
                <a:spcPts val="0"/>
              </a:spcBef>
            </a:pPr>
            <a:r>
              <a:rPr lang="en-GB" b="1" dirty="0"/>
              <a:t>True</a:t>
            </a:r>
            <a:r>
              <a:rPr lang="en-GB" dirty="0"/>
              <a:t> or </a:t>
            </a:r>
            <a:r>
              <a:rPr lang="en-GB" b="1" dirty="0"/>
              <a:t>False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Yes / No</a:t>
            </a:r>
          </a:p>
          <a:p>
            <a:pPr lvl="1">
              <a:spcBef>
                <a:spcPts val="0"/>
              </a:spcBef>
            </a:pPr>
            <a:r>
              <a:rPr lang="en-GB" dirty="0"/>
              <a:t>On / Off</a:t>
            </a:r>
          </a:p>
          <a:p>
            <a:pPr lvl="1">
              <a:spcBef>
                <a:spcPts val="0"/>
              </a:spcBef>
            </a:pPr>
            <a:r>
              <a:rPr lang="en-GB" dirty="0"/>
              <a:t>1 / 0</a:t>
            </a:r>
          </a:p>
        </p:txBody>
      </p:sp>
    </p:spTree>
    <p:extLst>
      <p:ext uri="{BB962C8B-B14F-4D97-AF65-F5344CB8AC3E}">
        <p14:creationId xmlns:p14="http://schemas.microsoft.com/office/powerpoint/2010/main" val="1891440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 standard algorithm for traversing a 1-D array</a:t>
            </a:r>
          </a:p>
        </p:txBody>
      </p:sp>
    </p:spTree>
    <p:extLst>
      <p:ext uri="{BB962C8B-B14F-4D97-AF65-F5344CB8AC3E}">
        <p14:creationId xmlns:p14="http://schemas.microsoft.com/office/powerpoint/2010/main" val="3516298165"/>
      </p:ext>
    </p:extLst>
  </p:cSld>
  <p:clrMapOvr>
    <a:masterClrMapping/>
  </p:clrMapOvr>
</p:sld>
</file>

<file path=ppt/slides/slide2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30F97B8D-F869-D1A2-C733-7A1876514411}"/>
              </a:ext>
            </a:extLst>
          </p:cNvPr>
          <p:cNvSpPr/>
          <p:nvPr/>
        </p:nvSpPr>
        <p:spPr>
          <a:xfrm>
            <a:off x="3299252" y="5880579"/>
            <a:ext cx="2581793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10584"/>
              <a:gd name="adj6" fmla="val 12736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 to array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B8CB9EC-9F6A-AAC5-5A79-96AB7446D536}"/>
              </a:ext>
            </a:extLst>
          </p:cNvPr>
          <p:cNvSpPr/>
          <p:nvPr/>
        </p:nvSpPr>
        <p:spPr>
          <a:xfrm>
            <a:off x="9429414" y="3107526"/>
            <a:ext cx="167247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9803"/>
              <a:gd name="adj6" fmla="val -398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 value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24A68956-7E2A-3348-17D4-4BC45E17DCEC}"/>
              </a:ext>
            </a:extLst>
          </p:cNvPr>
          <p:cNvSpPr/>
          <p:nvPr/>
        </p:nvSpPr>
        <p:spPr>
          <a:xfrm>
            <a:off x="8446127" y="2244884"/>
            <a:ext cx="2773808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48897"/>
              <a:gd name="adj6" fmla="val -314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for 5 values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F5E7D1E4-DEC6-4D33-9D32-66CD086D0E72}"/>
              </a:ext>
            </a:extLst>
          </p:cNvPr>
          <p:cNvSpPr/>
          <p:nvPr/>
        </p:nvSpPr>
        <p:spPr>
          <a:xfrm>
            <a:off x="4421943" y="2675164"/>
            <a:ext cx="2466506" cy="862642"/>
          </a:xfrm>
          <a:prstGeom prst="callout2">
            <a:avLst>
              <a:gd name="adj1" fmla="val 52750"/>
              <a:gd name="adj2" fmla="val -2245"/>
              <a:gd name="adj3" fmla="val 52268"/>
              <a:gd name="adj4" fmla="val -15431"/>
              <a:gd name="adj5" fmla="val 105924"/>
              <a:gd name="adj6" fmla="val -278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3363430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  <p:bldP spid="7" grpId="0" animBg="1"/>
    </p:bldLst>
  </p:timing>
</p:sld>
</file>

<file path=ppt/slides/slide2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 *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ages[index] = age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in</a:t>
            </a:r>
          </a:p>
        </p:txBody>
      </p:sp>
    </p:spTree>
    <p:extLst>
      <p:ext uri="{BB962C8B-B14F-4D97-AF65-F5344CB8AC3E}">
        <p14:creationId xmlns:p14="http://schemas.microsoft.com/office/powerpoint/2010/main" val="1774096843"/>
      </p:ext>
    </p:extLst>
  </p:cSld>
  <p:clrMapOvr>
    <a:masterClrMapping/>
  </p:clrMapOvr>
</p:sld>
</file>

<file path=ppt/slides/slide2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526B05B-3283-457C-8B75-0E9D2B04137C}"/>
              </a:ext>
            </a:extLst>
          </p:cNvPr>
          <p:cNvSpPr/>
          <p:nvPr/>
        </p:nvSpPr>
        <p:spPr>
          <a:xfrm>
            <a:off x="1353739" y="6066411"/>
            <a:ext cx="948458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</p:txBody>
      </p:sp>
    </p:spTree>
    <p:extLst>
      <p:ext uri="{BB962C8B-B14F-4D97-AF65-F5344CB8AC3E}">
        <p14:creationId xmlns:p14="http://schemas.microsoft.com/office/powerpoint/2010/main" val="2001493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</p:bldLst>
  </p:timing>
</p:sld>
</file>

<file path=ppt/slides/slide2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len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(ages)):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(ages[index])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995151F-5273-4918-80CB-8C12AC5D0639}"/>
              </a:ext>
            </a:extLst>
          </p:cNvPr>
          <p:cNvSpPr/>
          <p:nvPr/>
        </p:nvSpPr>
        <p:spPr>
          <a:xfrm>
            <a:off x="1353739" y="6066411"/>
            <a:ext cx="583210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Loops for each element in array – </a:t>
            </a:r>
          </a:p>
        </p:txBody>
      </p:sp>
    </p:spTree>
    <p:extLst>
      <p:ext uri="{BB962C8B-B14F-4D97-AF65-F5344CB8AC3E}">
        <p14:creationId xmlns:p14="http://schemas.microsoft.com/office/powerpoint/2010/main" val="369632287"/>
      </p:ext>
    </p:extLst>
  </p:cSld>
  <p:clrMapOvr>
    <a:masterClrMapping/>
  </p:clrMapOvr>
</p:sld>
</file>

<file path=ppt/slides/slide2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257242-E1C1-4C44-AC32-A3EA4CD1B178}"/>
              </a:ext>
            </a:extLst>
          </p:cNvPr>
          <p:cNvSpPr/>
          <p:nvPr/>
        </p:nvSpPr>
        <p:spPr>
          <a:xfrm>
            <a:off x="1122876" y="5592188"/>
            <a:ext cx="9946249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Displays one at a time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Known as </a:t>
            </a:r>
            <a:r>
              <a:rPr lang="en-GB" sz="3200" b="1" i="1" dirty="0">
                <a:solidFill>
                  <a:srgbClr val="7030A0"/>
                </a:solidFill>
              </a:rPr>
              <a:t>For Each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02522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uiExpand="1" build="p"/>
    </p:bldLst>
  </p:timing>
</p:sld>
</file>

<file path=ppt/slides/slide2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ages = [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13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14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]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ages: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Traversing an array – Data out 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166E1B-6669-4F50-B0F6-F8E1F192CBB9}"/>
              </a:ext>
            </a:extLst>
          </p:cNvPr>
          <p:cNvSpPr/>
          <p:nvPr/>
        </p:nvSpPr>
        <p:spPr>
          <a:xfrm>
            <a:off x="1122875" y="5592188"/>
            <a:ext cx="688430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Loops for each element in array –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</a:t>
            </a:r>
            <a:endParaRPr lang="en-GB" sz="32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533146"/>
      </p:ext>
    </p:extLst>
  </p:cSld>
  <p:clrMapOvr>
    <a:masterClrMapping/>
  </p:clrMapOvr>
</p:sld>
</file>

<file path=ppt/slides/slide2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random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14279176"/>
      </p:ext>
    </p:extLst>
  </p:cSld>
  <p:clrMapOvr>
    <a:masterClrMapping/>
  </p:clrMapOvr>
</p:sld>
</file>

<file path=ppt/slides/slide2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022404" y="1840311"/>
            <a:ext cx="65275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729597" y="3196651"/>
            <a:ext cx="206847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022403" y="3165874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Integers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E2AB23E-530F-4D8C-9B78-3898090BE265}"/>
              </a:ext>
            </a:extLst>
          </p:cNvPr>
          <p:cNvSpPr txBox="1"/>
          <p:nvPr/>
        </p:nvSpPr>
        <p:spPr>
          <a:xfrm>
            <a:off x="9022403" y="4497550"/>
            <a:ext cx="8257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87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298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0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3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40" grpId="0"/>
      <p:bldP spid="41" grpId="0"/>
      <p:bldP spid="26" grpId="0"/>
      <p:bldP spid="42" grpId="0"/>
    </p:bldLst>
  </p:timing>
</p:sld>
</file>

<file path=ppt/slides/slide2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A704FCCE-8A7B-DC96-E499-DBD456930BE0}"/>
              </a:ext>
            </a:extLst>
          </p:cNvPr>
          <p:cNvGrpSpPr/>
          <p:nvPr/>
        </p:nvGrpSpPr>
        <p:grpSpPr>
          <a:xfrm>
            <a:off x="2854189" y="1215282"/>
            <a:ext cx="7383002" cy="1549414"/>
            <a:chOff x="3165983" y="1331802"/>
            <a:chExt cx="7383002" cy="1549414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D522BBD0-8E6E-801B-D2DF-F8E6D66B0993}"/>
                </a:ext>
              </a:extLst>
            </p:cNvPr>
            <p:cNvGrpSpPr/>
            <p:nvPr/>
          </p:nvGrpSpPr>
          <p:grpSpPr>
            <a:xfrm>
              <a:off x="3165983" y="1546532"/>
              <a:ext cx="7383002" cy="1334684"/>
              <a:chOff x="3165983" y="1436004"/>
              <a:chExt cx="7383002" cy="1334684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BD9A5E4F-3F96-C50A-EC32-813AC8C7CE32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Pick random</a:t>
                </a:r>
              </a:p>
            </p:txBody>
          </p: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76D1FB07-19B1-BB26-0C2E-E0445D0C6DC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FC8CE975-ADA7-0AC6-9576-412045EB603C}"/>
                  </a:ext>
                </a:extLst>
              </p:cNvPr>
              <p:cNvSpPr/>
              <p:nvPr/>
            </p:nvSpPr>
            <p:spPr>
              <a:xfrm>
                <a:off x="3165983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75EA3583-9971-2ED8-8392-A56DD5B9F0F2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975708F9-5D4B-A2AD-074F-DD3E0CCA6C20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18FFA72-8727-069D-874A-E99DFB165435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358069" y="1871088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1, 6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638067" y="3196651"/>
            <a:ext cx="21600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0, 100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798069" y="3016251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941134" y="5800878"/>
            <a:ext cx="23791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480305" y="5800878"/>
            <a:ext cx="248766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62FA72-982A-4F65-9E7D-7766415D11B2}"/>
              </a:ext>
            </a:extLst>
          </p:cNvPr>
          <p:cNvSpPr txBox="1"/>
          <p:nvPr/>
        </p:nvSpPr>
        <p:spPr>
          <a:xfrm>
            <a:off x="1418897" y="4528327"/>
            <a:ext cx="237917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85, 115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B0AF868A-EC2C-4833-8665-41DA3AFD3801}"/>
              </a:ext>
            </a:extLst>
          </p:cNvPr>
          <p:cNvGrpSpPr/>
          <p:nvPr/>
        </p:nvGrpSpPr>
        <p:grpSpPr>
          <a:xfrm>
            <a:off x="3798069" y="4347927"/>
            <a:ext cx="5040000" cy="1080000"/>
            <a:chOff x="3001371" y="3310688"/>
            <a:chExt cx="5040000" cy="108000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73C80639-28B8-48B7-B319-7E9F4B1A7855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100" b="1" dirty="0" err="1"/>
                <a:t>randint</a:t>
              </a:r>
              <a:r>
                <a:rPr lang="en-GB" sz="3100" b="1" dirty="0"/>
                <a:t>()</a:t>
              </a:r>
              <a:endParaRPr lang="en-GB" sz="3100" dirty="0"/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52A0F776-3EAA-4B18-AAE1-E43DCE91361A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B4E2B3E-1353-4848-B5D4-E479F0020917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885564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 – Boolean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 </a:t>
            </a:r>
          </a:p>
          <a:p>
            <a:pPr>
              <a:spcBef>
                <a:spcPts val="0"/>
              </a:spcBef>
            </a:pPr>
            <a:r>
              <a:rPr lang="en-GB" b="1" dirty="0"/>
              <a:t> </a:t>
            </a:r>
          </a:p>
          <a:p>
            <a:pPr>
              <a:spcBef>
                <a:spcPts val="0"/>
              </a:spcBef>
            </a:pPr>
            <a:r>
              <a:rPr lang="en-GB" dirty="0"/>
              <a:t>Can be used to represent: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  <a:p>
            <a:pPr lvl="1">
              <a:spcBef>
                <a:spcPts val="0"/>
              </a:spcBef>
            </a:pPr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1486132"/>
      </p:ext>
    </p:extLst>
  </p:cSld>
  <p:clrMapOvr>
    <a:masterClrMapping/>
  </p:clrMapOvr>
</p:sld>
</file>

<file path=ppt/slides/slide2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3338478" y="2752116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68589" y="5702276"/>
            <a:ext cx="805887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random module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variables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  <p:sp>
        <p:nvSpPr>
          <p:cNvPr id="19" name="Callout: Bent Line with No Border 8">
            <a:extLst>
              <a:ext uri="{FF2B5EF4-FFF2-40B4-BE49-F238E27FC236}">
                <a16:creationId xmlns:a16="http://schemas.microsoft.com/office/drawing/2014/main" id="{153A0115-5B62-4307-AE68-7D8C10704C5D}"/>
              </a:ext>
            </a:extLst>
          </p:cNvPr>
          <p:cNvSpPr/>
          <p:nvPr/>
        </p:nvSpPr>
        <p:spPr>
          <a:xfrm flipH="1">
            <a:off x="4852658" y="477720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693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9993806" y="4871892"/>
            <a:ext cx="1243341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14605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3BF7A1A-D0CB-4E5A-8363-747FE5AE7B15}"/>
              </a:ext>
            </a:extLst>
          </p:cNvPr>
          <p:cNvCxnSpPr>
            <a:cxnSpLocks/>
          </p:cNvCxnSpPr>
          <p:nvPr/>
        </p:nvCxnSpPr>
        <p:spPr>
          <a:xfrm>
            <a:off x="9170236" y="4627635"/>
            <a:ext cx="1157105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allout: Bent Line with No Border 8">
            <a:extLst>
              <a:ext uri="{FF2B5EF4-FFF2-40B4-BE49-F238E27FC236}">
                <a16:creationId xmlns:a16="http://schemas.microsoft.com/office/drawing/2014/main" id="{908D34ED-1B2C-481D-A47E-DB3794CA03CC}"/>
              </a:ext>
            </a:extLst>
          </p:cNvPr>
          <p:cNvSpPr/>
          <p:nvPr/>
        </p:nvSpPr>
        <p:spPr>
          <a:xfrm>
            <a:off x="10362449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max</a:t>
            </a:r>
          </a:p>
        </p:txBody>
      </p:sp>
      <p:sp>
        <p:nvSpPr>
          <p:cNvPr id="18" name="Callout: Bent Line with No Border 8">
            <a:extLst>
              <a:ext uri="{FF2B5EF4-FFF2-40B4-BE49-F238E27FC236}">
                <a16:creationId xmlns:a16="http://schemas.microsoft.com/office/drawing/2014/main" id="{E0D8F125-BB24-4B26-B738-0AC9E729E997}"/>
              </a:ext>
            </a:extLst>
          </p:cNvPr>
          <p:cNvSpPr/>
          <p:nvPr/>
        </p:nvSpPr>
        <p:spPr>
          <a:xfrm flipH="1">
            <a:off x="8258467" y="3042836"/>
            <a:ext cx="837627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11449"/>
              <a:gd name="adj6" fmla="val -1912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min</a:t>
            </a:r>
          </a:p>
        </p:txBody>
      </p:sp>
      <p:sp>
        <p:nvSpPr>
          <p:cNvPr id="22" name="Callout: Bent Line with No Border 8">
            <a:extLst>
              <a:ext uri="{FF2B5EF4-FFF2-40B4-BE49-F238E27FC236}">
                <a16:creationId xmlns:a16="http://schemas.microsoft.com/office/drawing/2014/main" id="{1382C6EE-2E1A-47AB-B083-8BD0BBC7C9BC}"/>
              </a:ext>
            </a:extLst>
          </p:cNvPr>
          <p:cNvSpPr/>
          <p:nvPr/>
        </p:nvSpPr>
        <p:spPr>
          <a:xfrm>
            <a:off x="4055234" y="1264981"/>
            <a:ext cx="2576186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132538"/>
              <a:gd name="adj6" fmla="val -344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Gets extra code</a:t>
            </a:r>
          </a:p>
        </p:txBody>
      </p:sp>
      <p:sp>
        <p:nvSpPr>
          <p:cNvPr id="23" name="Callout: Bent Line with No Border 8">
            <a:extLst>
              <a:ext uri="{FF2B5EF4-FFF2-40B4-BE49-F238E27FC236}">
                <a16:creationId xmlns:a16="http://schemas.microsoft.com/office/drawing/2014/main" id="{E4F413C9-109B-4D18-85DD-798311F20459}"/>
              </a:ext>
            </a:extLst>
          </p:cNvPr>
          <p:cNvSpPr/>
          <p:nvPr/>
        </p:nvSpPr>
        <p:spPr>
          <a:xfrm>
            <a:off x="6544621" y="1996026"/>
            <a:ext cx="3192503" cy="52735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13585"/>
              <a:gd name="adj5" fmla="val 55213"/>
              <a:gd name="adj6" fmla="val -317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Name of extra code</a:t>
            </a:r>
          </a:p>
        </p:txBody>
      </p:sp>
    </p:spTree>
    <p:extLst>
      <p:ext uri="{BB962C8B-B14F-4D97-AF65-F5344CB8AC3E}">
        <p14:creationId xmlns:p14="http://schemas.microsoft.com/office/powerpoint/2010/main" val="177015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1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5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uiExpand="1" build="p"/>
      <p:bldP spid="7" grpId="0"/>
      <p:bldP spid="19" grpId="0" animBg="1"/>
      <p:bldP spid="20" grpId="0" animBg="1"/>
      <p:bldP spid="17" grpId="0" animBg="1"/>
      <p:bldP spid="18" grpId="0" animBg="1"/>
      <p:bldP spid="22" grpId="0" animBg="1"/>
      <p:bldP spid="23" grpId="0" animBg="1"/>
    </p:bldLst>
  </p:timing>
</p:sld>
</file>

<file path=ppt/slides/slide2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420409" y="3906123"/>
            <a:ext cx="640085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 err="1">
                <a:latin typeface="Consolas" panose="020B0609020204030204" pitchFamily="49" charset="0"/>
              </a:rPr>
              <a:t>random.</a:t>
            </a:r>
            <a:r>
              <a:rPr lang="en-GB" sz="4400" dirty="0" err="1">
                <a:solidFill>
                  <a:srgbClr val="0086B3"/>
                </a:solidFill>
                <a:latin typeface="Consolas" panose="020B0609020204030204" pitchFamily="49" charset="0"/>
              </a:rPr>
              <a:t>randint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4400" dirty="0">
                <a:effectLst/>
                <a:latin typeface="Consolas" panose="020B0609020204030204" pitchFamily="49" charset="0"/>
              </a:rPr>
              <a:t>, </a:t>
            </a:r>
            <a:r>
              <a:rPr lang="en-GB" sz="4400" dirty="0"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714705" y="3906124"/>
            <a:ext cx="363049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GB" sz="4400" dirty="0">
                <a:effectLst/>
                <a:latin typeface="Consolas" panose="020B0609020204030204" pitchFamily="49" charset="0"/>
              </a:rPr>
              <a:t> </a:t>
            </a:r>
            <a:r>
              <a:rPr lang="en-GB" sz="4400" dirty="0" err="1">
                <a:effectLst/>
                <a:latin typeface="Consolas" panose="020B0609020204030204" pitchFamily="49" charset="0"/>
              </a:rPr>
              <a:t>myValue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2013097" y="5702276"/>
            <a:ext cx="816986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 err="1">
                <a:solidFill>
                  <a:srgbClr val="7030A0"/>
                </a:solidFill>
              </a:rPr>
              <a:t>randint</a:t>
            </a:r>
            <a:r>
              <a:rPr lang="en-GB" sz="3200" dirty="0">
                <a:solidFill>
                  <a:srgbClr val="7030A0"/>
                </a:solidFill>
              </a:rPr>
              <a:t>() is a function in the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to the function can be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0025C9C-FD9D-CA08-3832-030C510BB996}"/>
              </a:ext>
            </a:extLst>
          </p:cNvPr>
          <p:cNvSpPr txBox="1"/>
          <p:nvPr/>
        </p:nvSpPr>
        <p:spPr>
          <a:xfrm>
            <a:off x="714704" y="1877306"/>
            <a:ext cx="482864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B2B2B2"/>
                </a:solidFill>
                <a:latin typeface="Consolas" panose="020B0609020204030204" pitchFamily="49" charset="0"/>
              </a:rPr>
              <a:t>1</a:t>
            </a:r>
            <a:r>
              <a:rPr lang="en-GB" sz="4400" dirty="0">
                <a:solidFill>
                  <a:srgbClr val="A71D5D"/>
                </a:solidFill>
                <a:latin typeface="Consolas" panose="020B0609020204030204" pitchFamily="49" charset="0"/>
              </a:rPr>
              <a:t> </a:t>
            </a:r>
            <a:r>
              <a:rPr lang="la-Latn" sz="4400" dirty="0">
                <a:solidFill>
                  <a:srgbClr val="A71D5D"/>
                </a:solidFill>
                <a:latin typeface="Consolas" panose="020B0609020204030204" pitchFamily="49" charset="0"/>
              </a:rPr>
              <a:t>import </a:t>
            </a:r>
            <a:r>
              <a:rPr lang="en-GB" sz="4400" dirty="0">
                <a:effectLst/>
                <a:latin typeface="Consolas" panose="020B0609020204030204" pitchFamily="49" charset="0"/>
              </a:rPr>
              <a:t>random</a:t>
            </a:r>
          </a:p>
        </p:txBody>
      </p:sp>
    </p:spTree>
    <p:extLst>
      <p:ext uri="{BB962C8B-B14F-4D97-AF65-F5344CB8AC3E}">
        <p14:creationId xmlns:p14="http://schemas.microsoft.com/office/powerpoint/2010/main" val="3368003580"/>
      </p:ext>
    </p:extLst>
  </p:cSld>
  <p:clrMapOvr>
    <a:masterClrMapping/>
  </p:clrMapOvr>
</p:sld>
</file>

<file path=ppt/slides/slide2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Callout: Bent Line with No Border 8">
            <a:extLst>
              <a:ext uri="{FF2B5EF4-FFF2-40B4-BE49-F238E27FC236}">
                <a16:creationId xmlns:a16="http://schemas.microsoft.com/office/drawing/2014/main" id="{92F15653-3BE6-400A-9E78-5116485BE1EB}"/>
              </a:ext>
            </a:extLst>
          </p:cNvPr>
          <p:cNvSpPr/>
          <p:nvPr/>
        </p:nvSpPr>
        <p:spPr>
          <a:xfrm>
            <a:off x="5778917" y="4354886"/>
            <a:ext cx="4043470" cy="862642"/>
          </a:xfrm>
          <a:prstGeom prst="callout2">
            <a:avLst>
              <a:gd name="adj1" fmla="val 49740"/>
              <a:gd name="adj2" fmla="val -432"/>
              <a:gd name="adj3" fmla="val 51169"/>
              <a:gd name="adj4" fmla="val -19788"/>
              <a:gd name="adj5" fmla="val 50618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Overwrites random value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22422" y="5702276"/>
            <a:ext cx="6551216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not being used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finished with</a:t>
            </a:r>
          </a:p>
        </p:txBody>
      </p:sp>
      <p:sp>
        <p:nvSpPr>
          <p:cNvPr id="25" name="Callout: Bent Line with No Border 8">
            <a:extLst>
              <a:ext uri="{FF2B5EF4-FFF2-40B4-BE49-F238E27FC236}">
                <a16:creationId xmlns:a16="http://schemas.microsoft.com/office/drawing/2014/main" id="{E9FC7320-B7AB-461E-BF12-78ED67DC5AED}"/>
              </a:ext>
            </a:extLst>
          </p:cNvPr>
          <p:cNvSpPr/>
          <p:nvPr/>
        </p:nvSpPr>
        <p:spPr>
          <a:xfrm>
            <a:off x="3369141" y="2996056"/>
            <a:ext cx="159467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92159"/>
              <a:gd name="adj6" fmla="val -196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95126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2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2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1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20" grpId="0" animBg="1"/>
      <p:bldP spid="24" grpId="0" uiExpand="1" build="p"/>
      <p:bldP spid="25" grpId="0" animBg="1"/>
    </p:bldLst>
  </p:timing>
</p:sld>
</file>

<file path=ppt/slides/slide2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random – Testing</a:t>
            </a:r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0E3609E0-F7C7-4BE4-B8B8-4DD51CB94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686192"/>
            <a:ext cx="10447091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71 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Pick a random score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72 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random.</a:t>
            </a:r>
            <a:r>
              <a:rPr kumimoji="0" lang="en-US" altLang="en-US" sz="4400" b="0" i="0" u="none" strike="noStrike" cap="none" normalizeH="0" baseline="0" dirty="0" err="1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randint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100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73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74 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969896"/>
                </a:solidFill>
                <a:effectLst/>
                <a:latin typeface="Consolas" panose="020B0609020204030204" pitchFamily="49" charset="0"/>
              </a:rPr>
              <a:t># NOTE: used for testing logic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75 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score = </a:t>
            </a:r>
            <a:r>
              <a:rPr kumimoji="0" lang="en-US" altLang="en-US" sz="4400" b="0" i="0" u="none" strike="noStrike" cap="none" normalizeH="0" baseline="0" dirty="0">
                <a:ln>
                  <a:noFill/>
                </a:ln>
                <a:solidFill>
                  <a:srgbClr val="0086B3"/>
                </a:solidFill>
                <a:effectLst/>
                <a:latin typeface="Consolas" panose="020B0609020204030204" pitchFamily="49" charset="0"/>
              </a:rPr>
              <a:t>50</a:t>
            </a:r>
            <a:endParaRPr kumimoji="0" lang="en-US" altLang="en-US" sz="6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D430EA4-AE5E-4F7E-AC24-77643BEF6B2C}"/>
              </a:ext>
            </a:extLst>
          </p:cNvPr>
          <p:cNvSpPr/>
          <p:nvPr/>
        </p:nvSpPr>
        <p:spPr>
          <a:xfrm>
            <a:off x="2806393" y="5702276"/>
            <a:ext cx="658327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Comment out when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Delete when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799948040"/>
      </p:ext>
    </p:extLst>
  </p:cSld>
  <p:clrMapOvr>
    <a:masterClrMapping/>
  </p:clrMapOvr>
</p:sld>
</file>

<file path=ppt/slides/slide2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458F5-A0F0-4097-9B62-07D5FF84C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Task – Dice Game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B81F4B-98D7-4C22-B0E5-953B42181F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Simulate a dice game</a:t>
            </a:r>
          </a:p>
          <a:p>
            <a:r>
              <a:rPr lang="en-GB" dirty="0"/>
              <a:t>Computer throws a dice</a:t>
            </a:r>
          </a:p>
          <a:p>
            <a:r>
              <a:rPr lang="en-GB" dirty="0"/>
              <a:t>Human throws a dice (only valid values allowed)</a:t>
            </a:r>
          </a:p>
          <a:p>
            <a:r>
              <a:rPr lang="en-GB" dirty="0"/>
              <a:t>Compare:  Too high, Same, Too low</a:t>
            </a:r>
          </a:p>
          <a:p>
            <a:r>
              <a:rPr lang="en-GB" dirty="0"/>
              <a:t>Show what computer threw – to prove it's not cheating!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13135770"/>
      </p:ext>
    </p:extLst>
  </p:cSld>
  <p:clrMapOvr>
    <a:masterClrMapping/>
  </p:clrMapOvr>
</p:sld>
</file>

<file path=ppt/slides/slide2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34893266"/>
              </p:ext>
            </p:extLst>
          </p:nvPr>
        </p:nvGraphicFramePr>
        <p:xfrm>
          <a:off x="1996440" y="4519691"/>
          <a:ext cx="6827520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9360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4328160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0, 11, -700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1, 10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2800" dirty="0">
                          <a:solidFill>
                            <a:srgbClr val="FF0000"/>
                          </a:solidFill>
                        </a:rPr>
                        <a:t>1</a:t>
                      </a:r>
                      <a:r>
                        <a:rPr lang="en-GB" sz="280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dirty="0">
                          <a:solidFill>
                            <a:srgbClr val="7030A0"/>
                          </a:solidFill>
                        </a:rPr>
                        <a:t> </a:t>
                      </a:r>
                      <a:r>
                        <a:rPr lang="en-GB" sz="2800" dirty="0"/>
                        <a:t>2, 3, 4, 5, 6,</a:t>
                      </a:r>
                      <a:r>
                        <a:rPr lang="en-GB" sz="2800" baseline="0" dirty="0"/>
                        <a:t> 7, 8, 9</a:t>
                      </a:r>
                      <a:r>
                        <a:rPr lang="en-GB" sz="2800" baseline="0" dirty="0">
                          <a:solidFill>
                            <a:schemeClr val="tx1"/>
                          </a:solidFill>
                        </a:rPr>
                        <a:t>,</a:t>
                      </a:r>
                      <a:r>
                        <a:rPr lang="en-GB" sz="2800" baseline="0" dirty="0">
                          <a:solidFill>
                            <a:srgbClr val="FF0000"/>
                          </a:solidFill>
                        </a:rPr>
                        <a:t> 10</a:t>
                      </a:r>
                      <a:endParaRPr lang="en-GB" sz="2800" dirty="0">
                        <a:solidFill>
                          <a:srgbClr val="FF0000"/>
                        </a:solidFill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919498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 rejected / crash program</a:t>
                      </a:r>
                      <a:endParaRPr lang="en-GB" sz="32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 limit of what is acceptable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 acceptable 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94627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</p:bldLst>
  </p:timing>
</p:sld>
</file>

<file path=ppt/slides/slide2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542EC-58FE-4583-BCB4-D1E9B5D62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Test data - Summary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7DE297F-6564-4CBD-AD3B-BA92602148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36169832"/>
              </p:ext>
            </p:extLst>
          </p:nvPr>
        </p:nvGraphicFramePr>
        <p:xfrm>
          <a:off x="1996439" y="4519691"/>
          <a:ext cx="7963107" cy="2072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8426">
                  <a:extLst>
                    <a:ext uri="{9D8B030D-6E8A-4147-A177-3AD203B41FA5}">
                      <a16:colId xmlns:a16="http://schemas.microsoft.com/office/drawing/2014/main" val="479175402"/>
                    </a:ext>
                  </a:extLst>
                </a:gridCol>
                <a:gridCol w="5634681">
                  <a:extLst>
                    <a:ext uri="{9D8B030D-6E8A-4147-A177-3AD203B41FA5}">
                      <a16:colId xmlns:a16="http://schemas.microsoft.com/office/drawing/2014/main" val="11443033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Test</a:t>
                      </a:r>
                      <a:r>
                        <a:rPr lang="en-GB" sz="2800" baseline="0"/>
                        <a:t> type</a:t>
                      </a:r>
                      <a:endParaRPr lang="en-GB" sz="28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2800"/>
                        <a:t>Values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908584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kern="120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016622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9629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28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endParaRPr lang="en-GB" sz="2800" dirty="0"/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544267428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D4E3FE3D-B840-41C3-9C22-8ADFD1ED70E9}"/>
              </a:ext>
            </a:extLst>
          </p:cNvPr>
          <p:cNvSpPr txBox="1"/>
          <p:nvPr/>
        </p:nvSpPr>
        <p:spPr>
          <a:xfrm>
            <a:off x="838200" y="3934916"/>
            <a:ext cx="729996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/>
              <a:t>Example: Accept integers from 1 to 10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1049336"/>
              </p:ext>
            </p:extLst>
          </p:nvPr>
        </p:nvGraphicFramePr>
        <p:xfrm>
          <a:off x="838200" y="1414145"/>
          <a:ext cx="10516250" cy="231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75289">
                  <a:extLst>
                    <a:ext uri="{9D8B030D-6E8A-4147-A177-3AD203B41FA5}">
                      <a16:colId xmlns:a16="http://schemas.microsoft.com/office/drawing/2014/main" val="282974880"/>
                    </a:ext>
                  </a:extLst>
                </a:gridCol>
                <a:gridCol w="7640961">
                  <a:extLst>
                    <a:ext uri="{9D8B030D-6E8A-4147-A177-3AD203B41FA5}">
                      <a16:colId xmlns:a16="http://schemas.microsoft.com/office/drawing/2014/main" val="327192652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/>
                        <a:t>Test</a:t>
                      </a:r>
                      <a:r>
                        <a:rPr lang="en-GB" sz="3200" baseline="0"/>
                        <a:t> type</a:t>
                      </a:r>
                      <a:endParaRPr lang="en-GB" sz="3200"/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r>
                        <a:rPr lang="en-GB" sz="3200"/>
                        <a:t>Description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246423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Exceptional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Values</a:t>
                      </a:r>
                      <a:r>
                        <a:rPr lang="en-GB" sz="3200" kern="1200" baseline="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to be</a:t>
                      </a:r>
                      <a:endParaRPr lang="en-GB" sz="320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8298225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Extreme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Values</a:t>
                      </a:r>
                      <a:r>
                        <a:rPr lang="en-GB" sz="3200" baseline="0"/>
                        <a:t> a</a:t>
                      </a:r>
                      <a:r>
                        <a:rPr lang="en-GB" sz="3200"/>
                        <a:t>t the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34442953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/>
                      <a:r>
                        <a:rPr lang="en-GB" sz="3200"/>
                        <a:t>Normal</a:t>
                      </a:r>
                    </a:p>
                  </a:txBody>
                  <a:tcPr marL="93616" marR="93616"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All</a:t>
                      </a:r>
                    </a:p>
                  </a:txBody>
                  <a:tcPr marL="93616" marR="93616"/>
                </a:tc>
                <a:extLst>
                  <a:ext uri="{0D108BD9-81ED-4DB2-BD59-A6C34878D82A}">
                    <a16:rowId xmlns:a16="http://schemas.microsoft.com/office/drawing/2014/main" val="29980149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49939264"/>
      </p:ext>
    </p:extLst>
  </p:cSld>
  <p:clrMapOvr>
    <a:masterClrMapping/>
  </p:clrMapOvr>
</p:sld>
</file>

<file path=ppt/slides/slide2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17378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69668370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547364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 vert="horz" lIns="91440" tIns="45720" rIns="91440" bIns="45720" rtlCol="0"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67%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SDD		54%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DDD		33%</a:t>
            </a:r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dirty="0"/>
              <a:t>Comp Sys		13%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GB" sz="2800" dirty="0"/>
          </a:p>
          <a:p>
            <a:pPr inden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en-GB" sz="2800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151910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1157004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64764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4563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single character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String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A string of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Integer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Whole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Decimal numbers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85000" lnSpcReduction="20000"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4151910" y="612634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850168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2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methodologies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77061350"/>
      </p:ext>
    </p:extLst>
  </p:cSld>
  <p:clrMapOvr>
    <a:masterClrMapping/>
  </p:clrMapOvr>
</p:sld>
</file>

<file path=ppt/slides/slide2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implement the phases of an iterative development process</a:t>
            </a:r>
          </a:p>
        </p:txBody>
      </p:sp>
    </p:spTree>
    <p:extLst>
      <p:ext uri="{BB962C8B-B14F-4D97-AF65-F5344CB8AC3E}">
        <p14:creationId xmlns:p14="http://schemas.microsoft.com/office/powerpoint/2010/main" val="2360124209"/>
      </p:ext>
    </p:extLst>
  </p:cSld>
  <p:clrMapOvr>
    <a:masterClrMapping/>
  </p:clrMapOvr>
</p:sld>
</file>

<file path=ppt/slides/slide2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7C0AFE5-85A2-FC16-06A5-C72718D0690D}"/>
              </a:ext>
            </a:extLst>
          </p:cNvPr>
          <p:cNvSpPr txBox="1"/>
          <p:nvPr/>
        </p:nvSpPr>
        <p:spPr>
          <a:xfrm>
            <a:off x="684772" y="5538768"/>
            <a:ext cx="422718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Note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r>
              <a:rPr lang="en-GB" sz="2800" dirty="0">
                <a:solidFill>
                  <a:srgbClr val="7030A0"/>
                </a:solidFill>
              </a:rPr>
              <a:t>Phases are different lengths</a:t>
            </a:r>
          </a:p>
        </p:txBody>
      </p:sp>
    </p:spTree>
    <p:extLst>
      <p:ext uri="{BB962C8B-B14F-4D97-AF65-F5344CB8AC3E}">
        <p14:creationId xmlns:p14="http://schemas.microsoft.com/office/powerpoint/2010/main" val="27697781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19" grpId="0" uiExpand="1" build="p"/>
    </p:bldLst>
  </p:timing>
</p:sld>
</file>

<file path=ppt/slides/slide2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  <a:noFill/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171510851"/>
      </p:ext>
    </p:extLst>
  </p:cSld>
  <p:clrMapOvr>
    <a:masterClrMapping/>
  </p:clrMapOvr>
</p:sld>
</file>

<file path=ppt/slides/slide2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b="1" dirty="0"/>
              <a:t>Analysis</a:t>
            </a:r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Design</a:t>
              </a:r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000" b="1" dirty="0"/>
                <a:t>Implementation</a:t>
              </a:r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Evaluation</a:t>
              </a:r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Documentation</a:t>
              </a:r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Testing</a:t>
              </a:r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4864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Phases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4459E0-A74A-A672-3B40-4CFAA3D822CD}"/>
              </a:ext>
            </a:extLst>
          </p:cNvPr>
          <p:cNvSpPr/>
          <p:nvPr/>
        </p:nvSpPr>
        <p:spPr>
          <a:xfrm>
            <a:off x="1051165" y="1988593"/>
            <a:ext cx="288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6794245-FFA1-41E2-2A1A-CE936418306D}"/>
              </a:ext>
            </a:extLst>
          </p:cNvPr>
          <p:cNvGrpSpPr/>
          <p:nvPr/>
        </p:nvGrpSpPr>
        <p:grpSpPr>
          <a:xfrm>
            <a:off x="3931165" y="1988593"/>
            <a:ext cx="3604835" cy="1440000"/>
            <a:chOff x="3931165" y="1988593"/>
            <a:chExt cx="3604835" cy="1440000"/>
          </a:xfrm>
          <a:noFill/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5789ACF-21CF-7430-AB79-04E11C5EEA02}"/>
                </a:ext>
              </a:extLst>
            </p:cNvPr>
            <p:cNvSpPr/>
            <p:nvPr/>
          </p:nvSpPr>
          <p:spPr>
            <a:xfrm>
              <a:off x="4656000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D775F7AD-EAF2-31FA-1D7B-38DE5B477FD7}"/>
                </a:ext>
              </a:extLst>
            </p:cNvPr>
            <p:cNvCxnSpPr>
              <a:cxnSpLocks/>
            </p:cNvCxnSpPr>
            <p:nvPr/>
          </p:nvCxnSpPr>
          <p:spPr>
            <a:xfrm>
              <a:off x="3931165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740B943-9340-2245-930B-4AD6F2AA71FA}"/>
              </a:ext>
            </a:extLst>
          </p:cNvPr>
          <p:cNvGrpSpPr/>
          <p:nvPr/>
        </p:nvGrpSpPr>
        <p:grpSpPr>
          <a:xfrm>
            <a:off x="7536000" y="1988593"/>
            <a:ext cx="3604835" cy="1440000"/>
            <a:chOff x="7536000" y="1988593"/>
            <a:chExt cx="3604835" cy="1440000"/>
          </a:xfrm>
          <a:noFill/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2539D98C-9490-D828-4B59-A62A655F0433}"/>
                </a:ext>
              </a:extLst>
            </p:cNvPr>
            <p:cNvSpPr/>
            <p:nvPr/>
          </p:nvSpPr>
          <p:spPr>
            <a:xfrm>
              <a:off x="8260835" y="1988593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000" dirty="0"/>
            </a:p>
          </p:txBody>
        </p: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68F0E127-DF0A-7EC9-923B-053EFDEE2A25}"/>
                </a:ext>
              </a:extLst>
            </p:cNvPr>
            <p:cNvCxnSpPr>
              <a:cxnSpLocks/>
              <a:stCxn id="6" idx="3"/>
              <a:endCxn id="5" idx="1"/>
            </p:cNvCxnSpPr>
            <p:nvPr/>
          </p:nvCxnSpPr>
          <p:spPr>
            <a:xfrm>
              <a:off x="7536000" y="2708593"/>
              <a:ext cx="724835" cy="0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77A621B7-0DBD-2AE3-9E08-F9694C42A3B0}"/>
              </a:ext>
            </a:extLst>
          </p:cNvPr>
          <p:cNvGrpSpPr/>
          <p:nvPr/>
        </p:nvGrpSpPr>
        <p:grpSpPr>
          <a:xfrm>
            <a:off x="1051165" y="4862905"/>
            <a:ext cx="3604835" cy="1440000"/>
            <a:chOff x="1051165" y="4862905"/>
            <a:chExt cx="3604835" cy="1440000"/>
          </a:xfrm>
          <a:noFill/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AEA7DD9-A526-3F8B-F9EE-88AFCD472BB4}"/>
                </a:ext>
              </a:extLst>
            </p:cNvPr>
            <p:cNvSpPr/>
            <p:nvPr/>
          </p:nvSpPr>
          <p:spPr>
            <a:xfrm>
              <a:off x="1051165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6373860-0D10-82CA-BA91-4B18CEE08443}"/>
                </a:ext>
              </a:extLst>
            </p:cNvPr>
            <p:cNvCxnSpPr>
              <a:cxnSpLocks/>
              <a:stCxn id="8" idx="1"/>
              <a:endCxn id="9" idx="3"/>
            </p:cNvCxnSpPr>
            <p:nvPr/>
          </p:nvCxnSpPr>
          <p:spPr>
            <a:xfrm flipH="1">
              <a:off x="3931165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82E06E78-AF2E-F523-27D4-B5FECA3DA12C}"/>
              </a:ext>
            </a:extLst>
          </p:cNvPr>
          <p:cNvGrpSpPr/>
          <p:nvPr/>
        </p:nvGrpSpPr>
        <p:grpSpPr>
          <a:xfrm>
            <a:off x="4656000" y="4862905"/>
            <a:ext cx="3604835" cy="1440000"/>
            <a:chOff x="4656000" y="4862905"/>
            <a:chExt cx="3604835" cy="1440000"/>
          </a:xfrm>
          <a:noFill/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7713AF8-4ABE-0DB0-CE10-D1DB990EFE5C}"/>
                </a:ext>
              </a:extLst>
            </p:cNvPr>
            <p:cNvSpPr/>
            <p:nvPr/>
          </p:nvSpPr>
          <p:spPr>
            <a:xfrm>
              <a:off x="4656000" y="486290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EFE49AB9-DA93-DBB5-14D6-061FEC879260}"/>
                </a:ext>
              </a:extLst>
            </p:cNvPr>
            <p:cNvCxnSpPr>
              <a:cxnSpLocks/>
              <a:stCxn id="7" idx="1"/>
              <a:endCxn id="8" idx="3"/>
            </p:cNvCxnSpPr>
            <p:nvPr/>
          </p:nvCxnSpPr>
          <p:spPr>
            <a:xfrm flipH="1">
              <a:off x="7536000" y="5582905"/>
              <a:ext cx="724835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1E31A64F-14C6-EA3B-F8F1-D524F73E00B4}"/>
              </a:ext>
            </a:extLst>
          </p:cNvPr>
          <p:cNvGrpSpPr/>
          <p:nvPr/>
        </p:nvGrpSpPr>
        <p:grpSpPr>
          <a:xfrm>
            <a:off x="8260835" y="3428593"/>
            <a:ext cx="2880000" cy="2874312"/>
            <a:chOff x="8260835" y="3428593"/>
            <a:chExt cx="2880000" cy="2874312"/>
          </a:xfrm>
          <a:noFill/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051A935-A13B-D31F-DC0F-15A27C10EAA5}"/>
                </a:ext>
              </a:extLst>
            </p:cNvPr>
            <p:cNvSpPr/>
            <p:nvPr/>
          </p:nvSpPr>
          <p:spPr>
            <a:xfrm>
              <a:off x="8260835" y="4862905"/>
              <a:ext cx="2880000" cy="144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46C664EC-AB6D-408B-F5F0-A71D1E103E27}"/>
                </a:ext>
              </a:extLst>
            </p:cNvPr>
            <p:cNvCxnSpPr>
              <a:cxnSpLocks/>
              <a:stCxn id="5" idx="2"/>
              <a:endCxn id="7" idx="0"/>
            </p:cNvCxnSpPr>
            <p:nvPr/>
          </p:nvCxnSpPr>
          <p:spPr>
            <a:xfrm>
              <a:off x="9700835" y="3428593"/>
              <a:ext cx="0" cy="1434312"/>
            </a:xfrm>
            <a:prstGeom prst="straightConnector1">
              <a:avLst/>
            </a:prstGeom>
            <a:grpFill/>
            <a:ln w="38100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93192042"/>
      </p:ext>
    </p:extLst>
  </p:cSld>
  <p:clrMapOvr>
    <a:masterClrMapping/>
  </p:clrMapOvr>
</p:sld>
</file>

<file path=ppt/slides/slide2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What's wanted?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How to do it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Make it happen!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work?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Write manuals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Does it do what was wanted?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5844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</p:bldLst>
  </p:timing>
</p:sld>
</file>

<file path=ppt/slides/slide2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757813" y="1690688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305813" y="2423291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853264" y="3156134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401824" y="3888983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953944" y="4622776"/>
            <a:ext cx="3096000" cy="72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502888" y="5356304"/>
            <a:ext cx="2923953" cy="1044115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GB" sz="3200" dirty="0"/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835264" y="20431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83264" y="2776246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931264" y="3506714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79824" y="4243832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10031944" y="497830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9548900"/>
      </p:ext>
    </p:extLst>
  </p:cSld>
  <p:clrMapOvr>
    <a:masterClrMapping/>
  </p:clrMapOvr>
</p:sld>
</file>

<file path=ppt/slides/slide2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Create user and technical guides</a:t>
                </a:r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000" b="1" dirty="0"/>
                  <a:t>Make it happen!</a:t>
                </a:r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How will it be done / look like?</a:t>
                </a:r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What is wanted?</a:t>
              </a:r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do what was wanted?</a:t>
                </a:r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Does it work?</a:t>
                </a:r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976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7" dur="1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" dur="1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496621"/>
              </p:ext>
            </p:extLst>
          </p:nvPr>
        </p:nvGraphicFramePr>
        <p:xfrm>
          <a:off x="838200" y="1690688"/>
          <a:ext cx="10515600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4790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762500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"a", "1", "@"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3, -99, 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3·14, -99·6, 0·0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68474992"/>
      </p:ext>
    </p:extLst>
  </p:cSld>
  <p:clrMapOvr>
    <a:masterClrMapping/>
  </p:clrMapOvr>
</p:sld>
</file>

<file path=ppt/slides/slide2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88AEE1-B57E-1F88-5E13-83074DD3D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Phases Overview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EF4CC568-FD88-C17A-9A78-DE47EDA65F0D}"/>
              </a:ext>
            </a:extLst>
          </p:cNvPr>
          <p:cNvGrpSpPr/>
          <p:nvPr/>
        </p:nvGrpSpPr>
        <p:grpSpPr>
          <a:xfrm>
            <a:off x="4656000" y="4459466"/>
            <a:ext cx="3604835" cy="1993123"/>
            <a:chOff x="4656000" y="4459466"/>
            <a:chExt cx="3604835" cy="1993123"/>
          </a:xfrm>
        </p:grpSpPr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82E06E78-AF2E-F523-27D4-B5FECA3DA12C}"/>
                </a:ext>
              </a:extLst>
            </p:cNvPr>
            <p:cNvGrpSpPr/>
            <p:nvPr/>
          </p:nvGrpSpPr>
          <p:grpSpPr>
            <a:xfrm>
              <a:off x="4656000" y="4459466"/>
              <a:ext cx="3604835" cy="1440000"/>
              <a:chOff x="4656000" y="4862905"/>
              <a:chExt cx="3604835" cy="1440000"/>
            </a:xfrm>
          </p:grpSpPr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57713AF8-4ABE-0DB0-CE10-D1DB990EFE5C}"/>
                  </a:ext>
                </a:extLst>
              </p:cNvPr>
              <p:cNvSpPr/>
              <p:nvPr/>
            </p:nvSpPr>
            <p:spPr>
              <a:xfrm>
                <a:off x="4656000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EFE49AB9-DA93-DBB5-14D6-061FEC879260}"/>
                  </a:ext>
                </a:extLst>
              </p:cNvPr>
              <p:cNvCxnSpPr>
                <a:cxnSpLocks/>
                <a:stCxn id="7" idx="1"/>
                <a:endCxn id="8" idx="3"/>
              </p:cNvCxnSpPr>
              <p:nvPr/>
            </p:nvCxnSpPr>
            <p:spPr>
              <a:xfrm flipH="1">
                <a:off x="7536000" y="5574580"/>
                <a:ext cx="724835" cy="8325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16876AD6-6DC8-C5E8-EC03-D616B8F57129}"/>
                </a:ext>
              </a:extLst>
            </p:cNvPr>
            <p:cNvSpPr txBox="1"/>
            <p:nvPr/>
          </p:nvSpPr>
          <p:spPr>
            <a:xfrm>
              <a:off x="4846696" y="5929369"/>
              <a:ext cx="250203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Documentation</a:t>
              </a:r>
            </a:p>
          </p:txBody>
        </p: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3946FE3A-566E-99C0-2476-B185E6753AE2}"/>
              </a:ext>
            </a:extLst>
          </p:cNvPr>
          <p:cNvGrpSpPr/>
          <p:nvPr/>
        </p:nvGrpSpPr>
        <p:grpSpPr>
          <a:xfrm>
            <a:off x="7536000" y="1774645"/>
            <a:ext cx="3604835" cy="1963220"/>
            <a:chOff x="7536000" y="1774645"/>
            <a:chExt cx="3604835" cy="196322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B740B943-9340-2245-930B-4AD6F2AA71FA}"/>
                </a:ext>
              </a:extLst>
            </p:cNvPr>
            <p:cNvGrpSpPr/>
            <p:nvPr/>
          </p:nvGrpSpPr>
          <p:grpSpPr>
            <a:xfrm>
              <a:off x="7536000" y="2297865"/>
              <a:ext cx="3604835" cy="1440000"/>
              <a:chOff x="7536000" y="1988593"/>
              <a:chExt cx="3604835" cy="1440000"/>
            </a:xfrm>
          </p:grpSpPr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2539D98C-9490-D828-4B59-A62A655F0433}"/>
                  </a:ext>
                </a:extLst>
              </p:cNvPr>
              <p:cNvSpPr/>
              <p:nvPr/>
            </p:nvSpPr>
            <p:spPr>
              <a:xfrm>
                <a:off x="8260835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30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68F0E127-DF0A-7EC9-923B-053EFDEE2A25}"/>
                  </a:ext>
                </a:extLst>
              </p:cNvPr>
              <p:cNvCxnSpPr>
                <a:cxnSpLocks/>
                <a:stCxn id="6" idx="3"/>
                <a:endCxn id="5" idx="1"/>
              </p:cNvCxnSpPr>
              <p:nvPr/>
            </p:nvCxnSpPr>
            <p:spPr>
              <a:xfrm>
                <a:off x="7536000" y="2701869"/>
                <a:ext cx="724835" cy="6724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F410F14-06E2-3E6B-C717-2CA7E17BAA74}"/>
                </a:ext>
              </a:extLst>
            </p:cNvPr>
            <p:cNvSpPr txBox="1"/>
            <p:nvPr/>
          </p:nvSpPr>
          <p:spPr>
            <a:xfrm>
              <a:off x="8405737" y="1774645"/>
              <a:ext cx="259019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Implementation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1AED20E-4745-4D2D-D136-47BC4BB50F4B}"/>
              </a:ext>
            </a:extLst>
          </p:cNvPr>
          <p:cNvGrpSpPr/>
          <p:nvPr/>
        </p:nvGrpSpPr>
        <p:grpSpPr>
          <a:xfrm>
            <a:off x="3931165" y="1774645"/>
            <a:ext cx="3604835" cy="1963220"/>
            <a:chOff x="3931165" y="1774645"/>
            <a:chExt cx="3604835" cy="19632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6794245-FFA1-41E2-2A1A-CE936418306D}"/>
                </a:ext>
              </a:extLst>
            </p:cNvPr>
            <p:cNvGrpSpPr/>
            <p:nvPr/>
          </p:nvGrpSpPr>
          <p:grpSpPr>
            <a:xfrm>
              <a:off x="3931165" y="2297865"/>
              <a:ext cx="3604835" cy="1440000"/>
              <a:chOff x="3931165" y="1988593"/>
              <a:chExt cx="3604835" cy="1440000"/>
            </a:xfrm>
          </p:grpSpPr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25789ACF-21CF-7430-AB79-04E11C5EEA02}"/>
                  </a:ext>
                </a:extLst>
              </p:cNvPr>
              <p:cNvSpPr/>
              <p:nvPr/>
            </p:nvSpPr>
            <p:spPr>
              <a:xfrm>
                <a:off x="4656000" y="1988593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775F7AD-EAF2-31FA-1D7B-38DE5B477FD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931165" y="2708593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0D1984F-1DAC-5B82-161A-F26BE5FFD62A}"/>
                </a:ext>
              </a:extLst>
            </p:cNvPr>
            <p:cNvSpPr txBox="1"/>
            <p:nvPr/>
          </p:nvSpPr>
          <p:spPr>
            <a:xfrm>
              <a:off x="5503530" y="1774645"/>
              <a:ext cx="118494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Design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D8D85A97-8BAD-0580-C6DF-A41E4CB5E1D9}"/>
              </a:ext>
            </a:extLst>
          </p:cNvPr>
          <p:cNvGrpSpPr/>
          <p:nvPr/>
        </p:nvGrpSpPr>
        <p:grpSpPr>
          <a:xfrm>
            <a:off x="1051165" y="1769350"/>
            <a:ext cx="2880000" cy="1968515"/>
            <a:chOff x="1051165" y="1769350"/>
            <a:chExt cx="2880000" cy="1968515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24459E0-A74A-A672-3B40-4CFAA3D822CD}"/>
                </a:ext>
              </a:extLst>
            </p:cNvPr>
            <p:cNvSpPr/>
            <p:nvPr/>
          </p:nvSpPr>
          <p:spPr>
            <a:xfrm>
              <a:off x="1051165" y="2297865"/>
              <a:ext cx="2880000" cy="144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BA46197-20D5-6E49-18C0-26677EEA3EE6}"/>
                </a:ext>
              </a:extLst>
            </p:cNvPr>
            <p:cNvSpPr txBox="1"/>
            <p:nvPr/>
          </p:nvSpPr>
          <p:spPr>
            <a:xfrm>
              <a:off x="1790044" y="1769350"/>
              <a:ext cx="140224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Analysis</a:t>
              </a:r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600596EC-3DD0-3A60-892D-01C085E99C97}"/>
              </a:ext>
            </a:extLst>
          </p:cNvPr>
          <p:cNvGrpSpPr/>
          <p:nvPr/>
        </p:nvGrpSpPr>
        <p:grpSpPr>
          <a:xfrm>
            <a:off x="1051165" y="4459466"/>
            <a:ext cx="3604835" cy="1993123"/>
            <a:chOff x="1051165" y="4459466"/>
            <a:chExt cx="3604835" cy="1993123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77A621B7-0DBD-2AE3-9E08-F9694C42A3B0}"/>
                </a:ext>
              </a:extLst>
            </p:cNvPr>
            <p:cNvGrpSpPr/>
            <p:nvPr/>
          </p:nvGrpSpPr>
          <p:grpSpPr>
            <a:xfrm>
              <a:off x="1051165" y="4459466"/>
              <a:ext cx="3604835" cy="1440000"/>
              <a:chOff x="1051165" y="4862905"/>
              <a:chExt cx="3604835" cy="1440000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6AEA7DD9-A526-3F8B-F9EE-88AFCD472BB4}"/>
                  </a:ext>
                </a:extLst>
              </p:cNvPr>
              <p:cNvSpPr/>
              <p:nvPr/>
            </p:nvSpPr>
            <p:spPr>
              <a:xfrm>
                <a:off x="1051165" y="4862905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5" name="Straight Arrow Connector 14">
                <a:extLst>
                  <a:ext uri="{FF2B5EF4-FFF2-40B4-BE49-F238E27FC236}">
                    <a16:creationId xmlns:a16="http://schemas.microsoft.com/office/drawing/2014/main" id="{56373860-0D10-82CA-BA91-4B18CEE08443}"/>
                  </a:ext>
                </a:extLst>
              </p:cNvPr>
              <p:cNvCxnSpPr>
                <a:cxnSpLocks/>
                <a:stCxn id="8" idx="1"/>
                <a:endCxn id="9" idx="3"/>
              </p:cNvCxnSpPr>
              <p:nvPr/>
            </p:nvCxnSpPr>
            <p:spPr>
              <a:xfrm flipH="1">
                <a:off x="3931165" y="5582905"/>
                <a:ext cx="72483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B771298-EBA3-5E3E-B180-389DCF345224}"/>
                </a:ext>
              </a:extLst>
            </p:cNvPr>
            <p:cNvSpPr txBox="1"/>
            <p:nvPr/>
          </p:nvSpPr>
          <p:spPr>
            <a:xfrm>
              <a:off x="1549530" y="5929369"/>
              <a:ext cx="174573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Evaluation</a:t>
              </a: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624AA9-B9A3-7D91-90E1-E4ADC956B3F3}"/>
              </a:ext>
            </a:extLst>
          </p:cNvPr>
          <p:cNvGrpSpPr/>
          <p:nvPr/>
        </p:nvGrpSpPr>
        <p:grpSpPr>
          <a:xfrm>
            <a:off x="8260835" y="3737865"/>
            <a:ext cx="2880000" cy="2676496"/>
            <a:chOff x="8260835" y="3737865"/>
            <a:chExt cx="2880000" cy="267649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E31A64F-14C6-EA3B-F8F1-D524F73E00B4}"/>
                </a:ext>
              </a:extLst>
            </p:cNvPr>
            <p:cNvGrpSpPr/>
            <p:nvPr/>
          </p:nvGrpSpPr>
          <p:grpSpPr>
            <a:xfrm>
              <a:off x="8260835" y="3737865"/>
              <a:ext cx="2880000" cy="2153276"/>
              <a:chOff x="8260835" y="4141304"/>
              <a:chExt cx="2880000" cy="2153276"/>
            </a:xfrm>
          </p:grpSpPr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D051A935-A13B-D31F-DC0F-15A27C10EAA5}"/>
                  </a:ext>
                </a:extLst>
              </p:cNvPr>
              <p:cNvSpPr/>
              <p:nvPr/>
            </p:nvSpPr>
            <p:spPr>
              <a:xfrm>
                <a:off x="8260835" y="4854580"/>
                <a:ext cx="2880000" cy="144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1" name="Straight Arrow Connector 20">
                <a:extLst>
                  <a:ext uri="{FF2B5EF4-FFF2-40B4-BE49-F238E27FC236}">
                    <a16:creationId xmlns:a16="http://schemas.microsoft.com/office/drawing/2014/main" id="{46C664EC-AB6D-408B-F5F0-A71D1E103E27}"/>
                  </a:ext>
                </a:extLst>
              </p:cNvPr>
              <p:cNvCxnSpPr>
                <a:cxnSpLocks/>
                <a:stCxn id="5" idx="2"/>
                <a:endCxn id="7" idx="0"/>
              </p:cNvCxnSpPr>
              <p:nvPr/>
            </p:nvCxnSpPr>
            <p:spPr>
              <a:xfrm>
                <a:off x="9700835" y="4141304"/>
                <a:ext cx="0" cy="713276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9CEDBE7F-1A93-1767-52A4-A8D12D3E6E01}"/>
                </a:ext>
              </a:extLst>
            </p:cNvPr>
            <p:cNvSpPr txBox="1"/>
            <p:nvPr/>
          </p:nvSpPr>
          <p:spPr>
            <a:xfrm>
              <a:off x="9087429" y="5891141"/>
              <a:ext cx="1226811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Testing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01530201"/>
      </p:ext>
    </p:extLst>
  </p:cSld>
  <p:clrMapOvr>
    <a:masterClrMapping/>
  </p:clrMapOvr>
</p:sld>
</file>

<file path=ppt/slides/slide2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C25703A-BFB2-8460-9352-DAE1D8A970A9}"/>
              </a:ext>
            </a:extLst>
          </p:cNvPr>
          <p:cNvSpPr/>
          <p:nvPr/>
        </p:nvSpPr>
        <p:spPr>
          <a:xfrm rot="16200000">
            <a:off x="1849736" y="2706580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63C47-0F6A-8AAD-ED8B-ACE391A6A4BF}"/>
              </a:ext>
            </a:extLst>
          </p:cNvPr>
          <p:cNvSpPr/>
          <p:nvPr/>
        </p:nvSpPr>
        <p:spPr>
          <a:xfrm rot="16200000">
            <a:off x="3394523" y="343867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Arrow: Bent 4">
            <a:extLst>
              <a:ext uri="{FF2B5EF4-FFF2-40B4-BE49-F238E27FC236}">
                <a16:creationId xmlns:a16="http://schemas.microsoft.com/office/drawing/2014/main" id="{91CEB591-734E-7998-1DAA-70003A8F3BE2}"/>
              </a:ext>
            </a:extLst>
          </p:cNvPr>
          <p:cNvSpPr/>
          <p:nvPr/>
        </p:nvSpPr>
        <p:spPr>
          <a:xfrm rot="16200000">
            <a:off x="4946021" y="4171302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D61F004A-D666-F6E6-53CE-98554F2885D9}"/>
              </a:ext>
            </a:extLst>
          </p:cNvPr>
          <p:cNvSpPr/>
          <p:nvPr/>
        </p:nvSpPr>
        <p:spPr>
          <a:xfrm rot="16200000">
            <a:off x="6498223" y="4907638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9" name="Arrow: Bent 18">
            <a:extLst>
              <a:ext uri="{FF2B5EF4-FFF2-40B4-BE49-F238E27FC236}">
                <a16:creationId xmlns:a16="http://schemas.microsoft.com/office/drawing/2014/main" id="{91618D2B-26C2-BE4D-276C-EB766B83E5D6}"/>
              </a:ext>
            </a:extLst>
          </p:cNvPr>
          <p:cNvSpPr/>
          <p:nvPr/>
        </p:nvSpPr>
        <p:spPr>
          <a:xfrm rot="16200000">
            <a:off x="8051427" y="5639666"/>
            <a:ext cx="396000" cy="360000"/>
          </a:xfrm>
          <a:prstGeom prst="bent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20" name="Arrow: Bent 19">
            <a:extLst>
              <a:ext uri="{FF2B5EF4-FFF2-40B4-BE49-F238E27FC236}">
                <a16:creationId xmlns:a16="http://schemas.microsoft.com/office/drawing/2014/main" id="{D651EF9C-05BC-D2BC-5129-FF85D96C789C}"/>
              </a:ext>
            </a:extLst>
          </p:cNvPr>
          <p:cNvSpPr/>
          <p:nvPr/>
        </p:nvSpPr>
        <p:spPr>
          <a:xfrm rot="16200000">
            <a:off x="3481392" y="2890266"/>
            <a:ext cx="1311169" cy="2372975"/>
          </a:xfrm>
          <a:prstGeom prst="bentArrow">
            <a:avLst>
              <a:gd name="adj1" fmla="val 7546"/>
              <a:gd name="adj2" fmla="val 7275"/>
              <a:gd name="adj3" fmla="val 7133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row: Bent 20">
            <a:extLst>
              <a:ext uri="{FF2B5EF4-FFF2-40B4-BE49-F238E27FC236}">
                <a16:creationId xmlns:a16="http://schemas.microsoft.com/office/drawing/2014/main" id="{5655101A-C758-C7A4-1EAE-9F1DAB73918A}"/>
              </a:ext>
            </a:extLst>
          </p:cNvPr>
          <p:cNvSpPr/>
          <p:nvPr/>
        </p:nvSpPr>
        <p:spPr>
          <a:xfrm rot="16200000">
            <a:off x="2991219" y="746684"/>
            <a:ext cx="3494401" cy="7386781"/>
          </a:xfrm>
          <a:prstGeom prst="bentArrow">
            <a:avLst>
              <a:gd name="adj1" fmla="val 3048"/>
              <a:gd name="adj2" fmla="val 2642"/>
              <a:gd name="adj3" fmla="val 2294"/>
              <a:gd name="adj4" fmla="val 4375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320344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Do it again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Improve each time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34DB392-22B1-BBDA-CF18-5AB8A022B844}"/>
              </a:ext>
            </a:extLst>
          </p:cNvPr>
          <p:cNvSpPr txBox="1"/>
          <p:nvPr/>
        </p:nvSpPr>
        <p:spPr>
          <a:xfrm>
            <a:off x="1945379" y="5144625"/>
            <a:ext cx="421551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7030A0"/>
                </a:solidFill>
              </a:rPr>
              <a:t>Go back to </a:t>
            </a:r>
            <a:r>
              <a:rPr lang="en-GB" sz="2800" b="1" i="1" dirty="0">
                <a:solidFill>
                  <a:srgbClr val="7030A0"/>
                </a:solidFill>
              </a:rPr>
              <a:t>any</a:t>
            </a:r>
            <a:r>
              <a:rPr lang="en-GB" sz="2800" dirty="0">
                <a:solidFill>
                  <a:srgbClr val="7030A0"/>
                </a:solidFill>
              </a:rPr>
              <a:t> earlier stage</a:t>
            </a:r>
          </a:p>
        </p:txBody>
      </p:sp>
    </p:spTree>
    <p:extLst>
      <p:ext uri="{BB962C8B-B14F-4D97-AF65-F5344CB8AC3E}">
        <p14:creationId xmlns:p14="http://schemas.microsoft.com/office/powerpoint/2010/main" val="2137337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500"/>
                            </p:stCondLst>
                            <p:childTnLst>
                              <p:par>
                                <p:cTn id="1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500"/>
                            </p:stCondLst>
                            <p:childTnLst>
                              <p:par>
                                <p:cTn id="2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500"/>
                            </p:stCondLst>
                            <p:childTnLst>
                              <p:par>
                                <p:cTn id="33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500"/>
                            </p:stCondLst>
                            <p:childTnLst>
                              <p:par>
                                <p:cTn id="4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2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7" dur="3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" grpId="0" animBg="1"/>
      <p:bldP spid="4" grpId="0" animBg="1"/>
      <p:bldP spid="5" grpId="0" animBg="1"/>
      <p:bldP spid="6" grpId="0" animBg="1"/>
      <p:bldP spid="19" grpId="0" animBg="1"/>
      <p:bldP spid="20" grpId="0" animBg="1"/>
      <p:bldP spid="21" grpId="0" animBg="1"/>
      <p:bldP spid="22" grpId="0" uiExpand="1" build="p"/>
      <p:bldP spid="23" grpId="0"/>
    </p:bldLst>
  </p:timing>
</p:sld>
</file>

<file path=ppt/slides/slide2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8266BB-188D-809B-7D04-C86800CEE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Iterative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F6759F64-C023-3812-2AC2-E3AE92864A68}"/>
              </a:ext>
            </a:extLst>
          </p:cNvPr>
          <p:cNvSpPr/>
          <p:nvPr/>
        </p:nvSpPr>
        <p:spPr>
          <a:xfrm>
            <a:off x="684772" y="1962373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Analysis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0EEB896-7FF6-3079-E98D-A8441F07038C}"/>
              </a:ext>
            </a:extLst>
          </p:cNvPr>
          <p:cNvSpPr/>
          <p:nvPr/>
        </p:nvSpPr>
        <p:spPr>
          <a:xfrm>
            <a:off x="2232772" y="2694976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Design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A601FFA6-9546-585B-6D71-5C7E1E424A1F}"/>
              </a:ext>
            </a:extLst>
          </p:cNvPr>
          <p:cNvSpPr/>
          <p:nvPr/>
        </p:nvSpPr>
        <p:spPr>
          <a:xfrm>
            <a:off x="3780223" y="3427819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Implementation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9AD83C1A-5411-B82D-9BC2-6514AC75A7EC}"/>
              </a:ext>
            </a:extLst>
          </p:cNvPr>
          <p:cNvSpPr/>
          <p:nvPr/>
        </p:nvSpPr>
        <p:spPr>
          <a:xfrm>
            <a:off x="5328783" y="4160668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Testing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BFCBB4CF-099A-13DB-0409-26F4FD1334EB}"/>
              </a:ext>
            </a:extLst>
          </p:cNvPr>
          <p:cNvSpPr/>
          <p:nvPr/>
        </p:nvSpPr>
        <p:spPr>
          <a:xfrm>
            <a:off x="6880903" y="4894461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Documentation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A9A48B-53F0-70F7-16FC-A84268845B5D}"/>
              </a:ext>
            </a:extLst>
          </p:cNvPr>
          <p:cNvSpPr/>
          <p:nvPr/>
        </p:nvSpPr>
        <p:spPr>
          <a:xfrm>
            <a:off x="8429848" y="5627990"/>
            <a:ext cx="3096000" cy="72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200" dirty="0"/>
              <a:t>Evaluation</a:t>
            </a:r>
          </a:p>
        </p:txBody>
      </p:sp>
      <p:sp>
        <p:nvSpPr>
          <p:cNvPr id="14" name="Arrow: Bent 13">
            <a:extLst>
              <a:ext uri="{FF2B5EF4-FFF2-40B4-BE49-F238E27FC236}">
                <a16:creationId xmlns:a16="http://schemas.microsoft.com/office/drawing/2014/main" id="{BF45EB5F-8F88-5C31-433B-2D99CE9BDD5A}"/>
              </a:ext>
            </a:extLst>
          </p:cNvPr>
          <p:cNvSpPr/>
          <p:nvPr/>
        </p:nvSpPr>
        <p:spPr>
          <a:xfrm rot="5400000">
            <a:off x="3762223" y="2314875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5" name="Arrow: Bent 14">
            <a:extLst>
              <a:ext uri="{FF2B5EF4-FFF2-40B4-BE49-F238E27FC236}">
                <a16:creationId xmlns:a16="http://schemas.microsoft.com/office/drawing/2014/main" id="{BF7E6A5F-3277-FB0A-026D-029CEF1A939A}"/>
              </a:ext>
            </a:extLst>
          </p:cNvPr>
          <p:cNvSpPr/>
          <p:nvPr/>
        </p:nvSpPr>
        <p:spPr>
          <a:xfrm rot="5400000">
            <a:off x="5310223" y="3047931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6" name="Arrow: Bent 15">
            <a:extLst>
              <a:ext uri="{FF2B5EF4-FFF2-40B4-BE49-F238E27FC236}">
                <a16:creationId xmlns:a16="http://schemas.microsoft.com/office/drawing/2014/main" id="{26E38E77-B94E-6347-4242-86CB2217ABAA}"/>
              </a:ext>
            </a:extLst>
          </p:cNvPr>
          <p:cNvSpPr/>
          <p:nvPr/>
        </p:nvSpPr>
        <p:spPr>
          <a:xfrm rot="5400000">
            <a:off x="6858223" y="3778399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7" name="Arrow: Bent 16">
            <a:extLst>
              <a:ext uri="{FF2B5EF4-FFF2-40B4-BE49-F238E27FC236}">
                <a16:creationId xmlns:a16="http://schemas.microsoft.com/office/drawing/2014/main" id="{E1E20F23-A6F1-C26F-CC7A-C0539341C5DF}"/>
              </a:ext>
            </a:extLst>
          </p:cNvPr>
          <p:cNvSpPr/>
          <p:nvPr/>
        </p:nvSpPr>
        <p:spPr>
          <a:xfrm rot="5400000">
            <a:off x="8406783" y="4515517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18" name="Arrow: Bent 17">
            <a:extLst>
              <a:ext uri="{FF2B5EF4-FFF2-40B4-BE49-F238E27FC236}">
                <a16:creationId xmlns:a16="http://schemas.microsoft.com/office/drawing/2014/main" id="{9CE0E84C-0B35-5253-E02C-09826F702D4E}"/>
              </a:ext>
            </a:extLst>
          </p:cNvPr>
          <p:cNvSpPr/>
          <p:nvPr/>
        </p:nvSpPr>
        <p:spPr>
          <a:xfrm rot="5400000">
            <a:off x="9958903" y="5249990"/>
            <a:ext cx="396000" cy="360000"/>
          </a:xfrm>
          <a:prstGeom prst="bent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E8397E-A7E8-67E0-F203-9E38B614B89F}"/>
              </a:ext>
            </a:extLst>
          </p:cNvPr>
          <p:cNvSpPr txBox="1"/>
          <p:nvPr/>
        </p:nvSpPr>
        <p:spPr>
          <a:xfrm>
            <a:off x="8375182" y="998190"/>
            <a:ext cx="153471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Iterative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>
                <a:solidFill>
                  <a:srgbClr val="7030A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67241627"/>
      </p:ext>
    </p:extLst>
  </p:cSld>
  <p:clrMapOvr>
    <a:masterClrMapping/>
  </p:clrMapOvr>
</p:sld>
</file>

<file path=ppt/slides/slide2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3212908"/>
      </p:ext>
    </p:extLst>
  </p:cSld>
  <p:clrMapOvr>
    <a:masterClrMapping/>
  </p:clrMapOvr>
</p:sld>
</file>

<file path=ppt/slides/slide2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purpose and functional requirements of a problem that relates to the design and implementation, in terms of:</a:t>
            </a:r>
          </a:p>
          <a:p>
            <a:pPr lvl="1"/>
            <a:r>
              <a:rPr lang="en-GB" sz="3200" dirty="0"/>
              <a:t>inputs</a:t>
            </a:r>
          </a:p>
          <a:p>
            <a:pPr lvl="1"/>
            <a:r>
              <a:rPr lang="en-GB" sz="3200" dirty="0"/>
              <a:t>processes</a:t>
            </a:r>
          </a:p>
          <a:p>
            <a:pPr lvl="1"/>
            <a:r>
              <a:rPr lang="en-GB" sz="3200" dirty="0"/>
              <a:t>outputs</a:t>
            </a:r>
          </a:p>
        </p:txBody>
      </p:sp>
    </p:spTree>
    <p:extLst>
      <p:ext uri="{BB962C8B-B14F-4D97-AF65-F5344CB8AC3E}">
        <p14:creationId xmlns:p14="http://schemas.microsoft.com/office/powerpoint/2010/main" val="878298329"/>
      </p:ext>
    </p:extLst>
  </p:cSld>
  <p:clrMapOvr>
    <a:masterClrMapping/>
  </p:clrMapOvr>
</p:sld>
</file>

<file path=ppt/slides/slide2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statement of what the program is supposed to do: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31626417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2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3980F4-E602-0452-04FC-375345F5C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AE1E65-0F04-CA40-CE03-69E0A7FDF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 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4F1186B-F0C1-BB3A-3FAA-023C4723DB5E}"/>
              </a:ext>
            </a:extLst>
          </p:cNvPr>
          <p:cNvSpPr/>
          <p:nvPr/>
        </p:nvSpPr>
        <p:spPr>
          <a:xfrm>
            <a:off x="2438960" y="3429000"/>
            <a:ext cx="7314079" cy="1364876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>
                <a:solidFill>
                  <a:schemeClr val="tx1"/>
                </a:solidFill>
              </a:rPr>
              <a:t>The program is to ask the user for 2 values and display the sum of the values</a:t>
            </a:r>
          </a:p>
        </p:txBody>
      </p:sp>
    </p:spTree>
    <p:extLst>
      <p:ext uri="{BB962C8B-B14F-4D97-AF65-F5344CB8AC3E}">
        <p14:creationId xmlns:p14="http://schemas.microsoft.com/office/powerpoint/2010/main" val="562494661"/>
      </p:ext>
    </p:extLst>
  </p:cSld>
  <p:clrMapOvr>
    <a:masterClrMapping/>
  </p:clrMapOvr>
</p:sld>
</file>

<file path=ppt/slides/slide2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that are required to achieve the purpose of the program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4C7F79A-ABA2-38B2-7BA2-098B5812CED3}"/>
              </a:ext>
            </a:extLst>
          </p:cNvPr>
          <p:cNvSpPr txBox="1"/>
          <p:nvPr/>
        </p:nvSpPr>
        <p:spPr>
          <a:xfrm>
            <a:off x="1800686" y="4015184"/>
            <a:ext cx="23439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First value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00AF935-9085-B1BD-F9A3-E97ECD77714F}"/>
              </a:ext>
            </a:extLst>
          </p:cNvPr>
          <p:cNvSpPr txBox="1"/>
          <p:nvPr/>
        </p:nvSpPr>
        <p:spPr>
          <a:xfrm>
            <a:off x="1800686" y="5004719"/>
            <a:ext cx="28426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Second value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B192B47-14D1-EB46-397D-7F3117C2778B}"/>
              </a:ext>
            </a:extLst>
          </p:cNvPr>
          <p:cNvSpPr txBox="1"/>
          <p:nvPr/>
        </p:nvSpPr>
        <p:spPr>
          <a:xfrm>
            <a:off x="4654257" y="4015183"/>
            <a:ext cx="2883485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Add first value and second value together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24627E2-7165-8765-4FFB-9B56B5C247FC}"/>
              </a:ext>
            </a:extLst>
          </p:cNvPr>
          <p:cNvSpPr txBox="1"/>
          <p:nvPr/>
        </p:nvSpPr>
        <p:spPr>
          <a:xfrm>
            <a:off x="7599817" y="4015183"/>
            <a:ext cx="277347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/>
              <a:t>Result of the calculation</a:t>
            </a:r>
          </a:p>
        </p:txBody>
      </p:sp>
    </p:spTree>
    <p:extLst>
      <p:ext uri="{BB962C8B-B14F-4D97-AF65-F5344CB8AC3E}">
        <p14:creationId xmlns:p14="http://schemas.microsoft.com/office/powerpoint/2010/main" val="3364156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7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/>
      <p:bldP spid="9" grpId="0"/>
      <p:bldP spid="10" grpId="0"/>
      <p:bldP spid="11" grpId="0"/>
      <p:bldP spid="12" grpId="0"/>
      <p:bldP spid="13" grpId="0"/>
      <p:bldP spid="14" grpId="0"/>
    </p:bldLst>
  </p:timing>
</p:sld>
</file>

<file path=ppt/slides/slide2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A50F1-68DB-3F55-B095-AF1A713C66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AB7945-DCE5-C12C-B6C6-16E3D49649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The inputs, processes, and outputs </a:t>
            </a:r>
          </a:p>
          <a:p>
            <a:pPr marL="0" indent="0">
              <a:buNone/>
            </a:pPr>
            <a:endParaRPr lang="en-GB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888226C-B40C-1ED3-846A-70AB2ABAED12}"/>
              </a:ext>
            </a:extLst>
          </p:cNvPr>
          <p:cNvGrpSpPr/>
          <p:nvPr/>
        </p:nvGrpSpPr>
        <p:grpSpPr>
          <a:xfrm>
            <a:off x="1713742" y="3107547"/>
            <a:ext cx="8659550" cy="3227650"/>
            <a:chOff x="1713742" y="3107547"/>
            <a:chExt cx="8659550" cy="322765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526A8479-9964-A798-DD6C-52CBA5F96CE0}"/>
                </a:ext>
              </a:extLst>
            </p:cNvPr>
            <p:cNvCxnSpPr/>
            <p:nvPr/>
          </p:nvCxnSpPr>
          <p:spPr>
            <a:xfrm>
              <a:off x="1713742" y="3707559"/>
              <a:ext cx="865955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9F39622-DD7F-BFED-DE74-D68545FF409C}"/>
                </a:ext>
              </a:extLst>
            </p:cNvPr>
            <p:cNvCxnSpPr/>
            <p:nvPr/>
          </p:nvCxnSpPr>
          <p:spPr>
            <a:xfrm>
              <a:off x="4656779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AA9854A-7FC6-1C2F-14AA-BE029A2C9BF7}"/>
                </a:ext>
              </a:extLst>
            </p:cNvPr>
            <p:cNvCxnSpPr/>
            <p:nvPr/>
          </p:nvCxnSpPr>
          <p:spPr>
            <a:xfrm>
              <a:off x="7540268" y="3107547"/>
              <a:ext cx="0" cy="322765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0EEC75E4-2163-B8E5-5B4B-EDF79B856393}"/>
              </a:ext>
            </a:extLst>
          </p:cNvPr>
          <p:cNvSpPr txBox="1"/>
          <p:nvPr/>
        </p:nvSpPr>
        <p:spPr>
          <a:xfrm>
            <a:off x="2461292" y="3029123"/>
            <a:ext cx="151515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Input(s)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D838991-1619-C4D7-222B-87602C0437B4}"/>
              </a:ext>
            </a:extLst>
          </p:cNvPr>
          <p:cNvSpPr txBox="1"/>
          <p:nvPr/>
        </p:nvSpPr>
        <p:spPr>
          <a:xfrm>
            <a:off x="5058132" y="3029122"/>
            <a:ext cx="209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Process(es)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8ADC199-6521-5D73-CB29-3232A8A79040}"/>
              </a:ext>
            </a:extLst>
          </p:cNvPr>
          <p:cNvSpPr txBox="1"/>
          <p:nvPr/>
        </p:nvSpPr>
        <p:spPr>
          <a:xfrm>
            <a:off x="8055450" y="3029121"/>
            <a:ext cx="182614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/>
              <a:t>Output(s)</a:t>
            </a:r>
          </a:p>
        </p:txBody>
      </p:sp>
    </p:spTree>
    <p:extLst>
      <p:ext uri="{BB962C8B-B14F-4D97-AF65-F5344CB8AC3E}">
        <p14:creationId xmlns:p14="http://schemas.microsoft.com/office/powerpoint/2010/main" val="2200453781"/>
      </p:ext>
    </p:extLst>
  </p:cSld>
  <p:clrMapOvr>
    <a:masterClrMapping/>
  </p:clrMapOvr>
</p:sld>
</file>

<file path=ppt/slides/slide2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Design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567814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Assign values in a program</a:t>
            </a:r>
          </a:p>
        </p:txBody>
      </p:sp>
    </p:spTree>
    <p:extLst>
      <p:ext uri="{BB962C8B-B14F-4D97-AF65-F5344CB8AC3E}">
        <p14:creationId xmlns:p14="http://schemas.microsoft.com/office/powerpoint/2010/main" val="3425379385"/>
      </p:ext>
    </p:extLst>
  </p:cSld>
  <p:clrMapOvr>
    <a:masterClrMapping/>
  </p:clrMapOvr>
</p:sld>
</file>

<file path=ppt/slides/slide2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Identify the data types and structures required for a problem that relates to the implementation at this level.</a:t>
            </a:r>
          </a:p>
        </p:txBody>
      </p:sp>
    </p:spTree>
    <p:extLst>
      <p:ext uri="{BB962C8B-B14F-4D97-AF65-F5344CB8AC3E}">
        <p14:creationId xmlns:p14="http://schemas.microsoft.com/office/powerpoint/2010/main" val="977772895"/>
      </p:ext>
    </p:extLst>
  </p:cSld>
  <p:clrMapOvr>
    <a:masterClrMapping/>
  </p:clrMapOvr>
</p:sld>
</file>

<file path=ppt/slides/slide2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b="1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3194918004"/>
      </p:ext>
    </p:extLst>
  </p:cSld>
  <p:clrMapOvr>
    <a:masterClrMapping/>
  </p:clrMapOvr>
</p:sld>
</file>

<file path=ppt/slides/slide2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 to solve a problem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7" name="Rectangle 16">
            <a:extLst>
              <a:ext uri="{FF2B5EF4-FFF2-40B4-BE49-F238E27FC236}">
                <a16:creationId xmlns:a16="http://schemas.microsoft.com/office/drawing/2014/main" id="{3146F41F-DF58-4815-A8EE-C303DC0D3272}"/>
              </a:ext>
            </a:extLst>
          </p:cNvPr>
          <p:cNvSpPr/>
          <p:nvPr/>
        </p:nvSpPr>
        <p:spPr>
          <a:xfrm>
            <a:off x="3678077" y="3456306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595C42C-90A5-4617-A92A-BFE617B2F0A5}"/>
              </a:ext>
            </a:extLst>
          </p:cNvPr>
          <p:cNvSpPr/>
          <p:nvPr/>
        </p:nvSpPr>
        <p:spPr>
          <a:xfrm>
            <a:off x="3555672" y="5386334"/>
            <a:ext cx="15536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Selection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CFE676F-FA69-46E0-9CB8-B5E5FACA38CC}"/>
              </a:ext>
            </a:extLst>
          </p:cNvPr>
          <p:cNvSpPr/>
          <p:nvPr/>
        </p:nvSpPr>
        <p:spPr>
          <a:xfrm>
            <a:off x="7402500" y="3457538"/>
            <a:ext cx="9140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Loop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5B85371-BA95-4B24-9AF0-4E4EB1962580}"/>
              </a:ext>
            </a:extLst>
          </p:cNvPr>
          <p:cNvSpPr/>
          <p:nvPr/>
        </p:nvSpPr>
        <p:spPr>
          <a:xfrm>
            <a:off x="6894476" y="5170890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2468069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animBg="1"/>
      <p:bldP spid="7" grpId="0" animBg="1"/>
      <p:bldP spid="8" grpId="0" animBg="1"/>
      <p:bldP spid="17" grpId="0"/>
      <p:bldP spid="18" grpId="0"/>
      <p:bldP spid="19" grpId="0"/>
      <p:bldP spid="20" grpId="0"/>
    </p:bldLst>
  </p:timing>
</p:sld>
</file>

<file path=ppt/slides/slide2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ADF0D2D-101B-4DC0-AA94-958D8F05E4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1A0DE2-227A-44C3-BF7E-11F7AB5C46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Steps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A3773F-7B44-47F2-A9BE-D751A396BB68}"/>
              </a:ext>
            </a:extLst>
          </p:cNvPr>
          <p:cNvSpPr/>
          <p:nvPr/>
        </p:nvSpPr>
        <p:spPr>
          <a:xfrm>
            <a:off x="3252486" y="2999823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DB045C-C4F9-4EBA-953B-B8CFDAFF8BD3}"/>
              </a:ext>
            </a:extLst>
          </p:cNvPr>
          <p:cNvSpPr/>
          <p:nvPr/>
        </p:nvSpPr>
        <p:spPr>
          <a:xfrm>
            <a:off x="6779516" y="2999823"/>
            <a:ext cx="2160000" cy="144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08558185-637E-487B-9244-6D46D6AFD104}"/>
              </a:ext>
            </a:extLst>
          </p:cNvPr>
          <p:cNvSpPr/>
          <p:nvPr/>
        </p:nvSpPr>
        <p:spPr>
          <a:xfrm>
            <a:off x="3252486" y="492973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966400E-029C-4CD1-A09E-59E25940B071}"/>
              </a:ext>
            </a:extLst>
          </p:cNvPr>
          <p:cNvGrpSpPr/>
          <p:nvPr/>
        </p:nvGrpSpPr>
        <p:grpSpPr>
          <a:xfrm>
            <a:off x="6779516" y="4925568"/>
            <a:ext cx="2160000" cy="1444752"/>
            <a:chOff x="6779516" y="4925568"/>
            <a:chExt cx="2160000" cy="1444752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FC77E884-55D5-4FFF-BB6D-EC5A9DA0C9F2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>
                <a:solidFill>
                  <a:schemeClr val="tx1"/>
                </a:solidFill>
              </a:endParaRPr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4ADEC8F9-CE22-4A26-94DA-42AF822BE9D9}"/>
                </a:ext>
              </a:extLst>
            </p:cNvPr>
            <p:cNvCxnSpPr>
              <a:stCxn id="9" idx="1"/>
              <a:endCxn id="9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56CF83C-2D65-4D0F-BDD7-D041482842B1}"/>
                </a:ext>
              </a:extLst>
            </p:cNvPr>
            <p:cNvCxnSpPr>
              <a:cxnSpLocks/>
              <a:stCxn id="9" idx="2"/>
              <a:endCxn id="9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852391780"/>
      </p:ext>
    </p:extLst>
  </p:cSld>
  <p:clrMapOvr>
    <a:masterClrMapping/>
  </p:clrMapOvr>
</p:sld>
</file>

<file path=ppt/slides/slide2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 top to bottom, left to right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two values</a:t>
            </a: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TextBox 24"/>
          <p:cNvSpPr txBox="1"/>
          <p:nvPr/>
        </p:nvSpPr>
        <p:spPr>
          <a:xfrm>
            <a:off x="124365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362024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589947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8227560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10555292" y="531019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  <p:sp>
        <p:nvSpPr>
          <p:cNvPr id="30" name="Callout: Bent Line with No Border 7">
            <a:extLst>
              <a:ext uri="{FF2B5EF4-FFF2-40B4-BE49-F238E27FC236}">
                <a16:creationId xmlns:a16="http://schemas.microsoft.com/office/drawing/2014/main" id="{EE6D944F-368C-49C4-BF8E-54FB76C2AC02}"/>
              </a:ext>
            </a:extLst>
          </p:cNvPr>
          <p:cNvSpPr/>
          <p:nvPr/>
        </p:nvSpPr>
        <p:spPr>
          <a:xfrm>
            <a:off x="7571531" y="1868522"/>
            <a:ext cx="2852629" cy="862642"/>
          </a:xfrm>
          <a:prstGeom prst="callout2">
            <a:avLst>
              <a:gd name="adj1" fmla="val 50321"/>
              <a:gd name="adj2" fmla="val -260"/>
              <a:gd name="adj3" fmla="val 50615"/>
              <a:gd name="adj4" fmla="val -16608"/>
              <a:gd name="adj5" fmla="val 96393"/>
              <a:gd name="adj6" fmla="val -23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Title / Description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8420658-AD53-47C2-B15E-FC51B97CD17C}"/>
              </a:ext>
            </a:extLst>
          </p:cNvPr>
          <p:cNvSpPr txBox="1"/>
          <p:nvPr/>
        </p:nvSpPr>
        <p:spPr>
          <a:xfrm>
            <a:off x="4610185" y="244639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90094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40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1500"/>
                            </p:stCondLst>
                            <p:childTnLst>
                              <p:par>
                                <p:cTn id="6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7" grpId="0"/>
      <p:bldP spid="28" grpId="0"/>
      <p:bldP spid="29" grpId="0"/>
      <p:bldP spid="30" grpId="0" animBg="1"/>
      <p:bldP spid="24" grpId="0"/>
    </p:bldLst>
  </p:timing>
</p:sld>
</file>

<file path=ppt/slides/slide2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01CF07-A400-4239-820D-650ECF3464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GB" dirty="0"/>
              <a:t>Read</a:t>
            </a:r>
          </a:p>
        </p:txBody>
      </p:sp>
      <p:sp>
        <p:nvSpPr>
          <p:cNvPr id="4" name="Rectangle 3"/>
          <p:cNvSpPr/>
          <p:nvPr/>
        </p:nvSpPr>
        <p:spPr>
          <a:xfrm>
            <a:off x="5016000" y="2744937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36018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68809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first value from user</a:t>
            </a:r>
          </a:p>
        </p:txBody>
      </p:sp>
      <p:sp>
        <p:nvSpPr>
          <p:cNvPr id="8" name="Rectangle 7"/>
          <p:cNvSpPr/>
          <p:nvPr/>
        </p:nvSpPr>
        <p:spPr>
          <a:xfrm>
            <a:off x="501600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second value from user</a:t>
            </a:r>
          </a:p>
        </p:txBody>
      </p:sp>
      <p:sp>
        <p:nvSpPr>
          <p:cNvPr id="9" name="Rectangle 8"/>
          <p:cNvSpPr/>
          <p:nvPr/>
        </p:nvSpPr>
        <p:spPr>
          <a:xfrm>
            <a:off x="734391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values together</a:t>
            </a:r>
          </a:p>
        </p:txBody>
      </p:sp>
      <p:sp>
        <p:nvSpPr>
          <p:cNvPr id="10" name="Rectangle 9"/>
          <p:cNvSpPr/>
          <p:nvPr/>
        </p:nvSpPr>
        <p:spPr>
          <a:xfrm>
            <a:off x="9671820" y="4442545"/>
            <a:ext cx="2160000" cy="90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35" name="Group 34"/>
          <p:cNvGrpSpPr/>
          <p:nvPr/>
        </p:nvGrpSpPr>
        <p:grpSpPr>
          <a:xfrm>
            <a:off x="1450938" y="3644937"/>
            <a:ext cx="9360000" cy="805322"/>
            <a:chOff x="1410798" y="2590688"/>
            <a:chExt cx="9360000" cy="805322"/>
          </a:xfrm>
        </p:grpSpPr>
        <p:cxnSp>
          <p:nvCxnSpPr>
            <p:cNvPr id="19" name="Straight Connector 18"/>
            <p:cNvCxnSpPr>
              <a:cxnSpLocks/>
            </p:cNvCxnSpPr>
            <p:nvPr/>
          </p:nvCxnSpPr>
          <p:spPr>
            <a:xfrm flipV="1">
              <a:off x="10751820" y="2872014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>
              <a:cxnSpLocks/>
            </p:cNvCxnSpPr>
            <p:nvPr/>
          </p:nvCxnSpPr>
          <p:spPr>
            <a:xfrm flipH="1" flipV="1">
              <a:off x="8405880" y="2892010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cxnSpLocks/>
              <a:stCxn id="8" idx="0"/>
              <a:endCxn id="4" idx="2"/>
            </p:cNvCxnSpPr>
            <p:nvPr/>
          </p:nvCxnSpPr>
          <p:spPr>
            <a:xfrm flipV="1">
              <a:off x="6055860" y="2590688"/>
              <a:ext cx="0" cy="79760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>
              <a:cxnSpLocks/>
            </p:cNvCxnSpPr>
            <p:nvPr/>
          </p:nvCxnSpPr>
          <p:spPr>
            <a:xfrm flipV="1">
              <a:off x="3768090" y="2881255"/>
              <a:ext cx="1088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>
              <a:cxnSpLocks/>
            </p:cNvCxnSpPr>
            <p:nvPr/>
          </p:nvCxnSpPr>
          <p:spPr>
            <a:xfrm flipV="1">
              <a:off x="1440180" y="2874708"/>
              <a:ext cx="0" cy="504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>
              <a:off x="1410798" y="2859742"/>
              <a:ext cx="936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1</a:t>
            </a:r>
          </a:p>
        </p:txBody>
      </p:sp>
    </p:spTree>
    <p:extLst>
      <p:ext uri="{BB962C8B-B14F-4D97-AF65-F5344CB8AC3E}">
        <p14:creationId xmlns:p14="http://schemas.microsoft.com/office/powerpoint/2010/main" val="553773557"/>
      </p:ext>
    </p:extLst>
  </p:cSld>
  <p:clrMapOvr>
    <a:masterClrMapping/>
  </p:clrMapOvr>
</p:sld>
</file>

<file path=ppt/slides/slide2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Loop 4 times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Round to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1 dp 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A29FA0E2-A8D0-4BCF-9F8F-1B7F11F9BC42}"/>
              </a:ext>
            </a:extLst>
          </p:cNvPr>
          <p:cNvSpPr txBox="1"/>
          <p:nvPr/>
        </p:nvSpPr>
        <p:spPr>
          <a:xfrm>
            <a:off x="322990" y="316911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7E0C4BF-EA74-426C-8B6C-61EB980A55A3}"/>
              </a:ext>
            </a:extLst>
          </p:cNvPr>
          <p:cNvSpPr txBox="1"/>
          <p:nvPr/>
        </p:nvSpPr>
        <p:spPr>
          <a:xfrm>
            <a:off x="3280525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82845B0-9C90-4D73-AA2F-C515335F3EFC}"/>
              </a:ext>
            </a:extLst>
          </p:cNvPr>
          <p:cNvSpPr txBox="1"/>
          <p:nvPr/>
        </p:nvSpPr>
        <p:spPr>
          <a:xfrm>
            <a:off x="365619" y="486479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136A9CC-8F8A-43EF-A69B-D24E77D11705}"/>
              </a:ext>
            </a:extLst>
          </p:cNvPr>
          <p:cNvSpPr txBox="1"/>
          <p:nvPr/>
        </p:nvSpPr>
        <p:spPr>
          <a:xfrm>
            <a:off x="3225415" y="492991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CACEE0F-C65D-48B7-9B4F-1E52AF3B9A26}"/>
              </a:ext>
            </a:extLst>
          </p:cNvPr>
          <p:cNvSpPr txBox="1"/>
          <p:nvPr/>
        </p:nvSpPr>
        <p:spPr>
          <a:xfrm>
            <a:off x="6083248" y="31691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7D11D1F-5ED0-4A4C-BA74-C8CAAEECC6B3}"/>
              </a:ext>
            </a:extLst>
          </p:cNvPr>
          <p:cNvSpPr txBox="1"/>
          <p:nvPr/>
        </p:nvSpPr>
        <p:spPr>
          <a:xfrm>
            <a:off x="6062933" y="498175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6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27628E1-9772-4394-9D55-D0AE63DB8E93}"/>
              </a:ext>
            </a:extLst>
          </p:cNvPr>
          <p:cNvSpPr txBox="1"/>
          <p:nvPr/>
        </p:nvSpPr>
        <p:spPr>
          <a:xfrm>
            <a:off x="8850650" y="3173075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7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658DB9C1-47D0-4B9D-A9AF-D65DA252FFAC}"/>
              </a:ext>
            </a:extLst>
          </p:cNvPr>
          <p:cNvSpPr txBox="1"/>
          <p:nvPr/>
        </p:nvSpPr>
        <p:spPr>
          <a:xfrm>
            <a:off x="1373575" y="6217434"/>
            <a:ext cx="364734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(Repeat as required)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D567988-D8C8-49BC-932A-68CCC847F6C9}"/>
              </a:ext>
            </a:extLst>
          </p:cNvPr>
          <p:cNvSpPr txBox="1"/>
          <p:nvPr/>
        </p:nvSpPr>
        <p:spPr>
          <a:xfrm>
            <a:off x="4607557" y="142326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74EB6A7-AB6B-4241-B776-0AF13A1E554A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</p:spTree>
    <p:extLst>
      <p:ext uri="{BB962C8B-B14F-4D97-AF65-F5344CB8AC3E}">
        <p14:creationId xmlns:p14="http://schemas.microsoft.com/office/powerpoint/2010/main" val="686795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15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000"/>
                            </p:stCondLst>
                            <p:childTnLst>
                              <p:par>
                                <p:cTn id="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3500"/>
                            </p:stCondLst>
                            <p:childTnLst>
                              <p:par>
                                <p:cTn id="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4250"/>
                            </p:stCondLst>
                            <p:childTnLst>
                              <p:par>
                                <p:cTn id="4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4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500"/>
                                        <p:tgtEl>
                                          <p:spTgt spid="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9" dur="1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0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33" grpId="0"/>
      <p:bldP spid="41" grpId="0"/>
      <p:bldP spid="42" grpId="0"/>
      <p:bldP spid="43" grpId="0"/>
      <p:bldP spid="44" grpId="0"/>
      <p:bldP spid="45" grpId="0"/>
      <p:bldP spid="46" grpId="0"/>
      <p:bldP spid="48" grpId="0"/>
      <p:bldP spid="49" grpId="0" build="p"/>
    </p:bldLst>
  </p:timing>
</p:sld>
</file>

<file path=ppt/slides/slide2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2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Find the average of 4 numbers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E64D760-95E4-48D5-B6B3-48C97987B43D}"/>
              </a:ext>
            </a:extLst>
          </p:cNvPr>
          <p:cNvSpPr/>
          <p:nvPr/>
        </p:nvSpPr>
        <p:spPr>
          <a:xfrm>
            <a:off x="3546503" y="3464088"/>
            <a:ext cx="2160000" cy="108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749371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number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3590098" y="5190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Add number to total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6447985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Calculate average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average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6B26DA7-45A8-439D-AAB9-93B09AE18EA5}"/>
              </a:ext>
            </a:extLst>
          </p:cNvPr>
          <p:cNvGrpSpPr/>
          <p:nvPr/>
        </p:nvGrpSpPr>
        <p:grpSpPr>
          <a:xfrm>
            <a:off x="6451405" y="5190088"/>
            <a:ext cx="2160000" cy="1080000"/>
            <a:chOff x="6779516" y="4925568"/>
            <a:chExt cx="2160000" cy="1444752"/>
          </a:xfrm>
        </p:grpSpPr>
        <p:sp>
          <p:nvSpPr>
            <p:cNvPr id="32" name="Rectangle 8">
              <a:extLst>
                <a:ext uri="{FF2B5EF4-FFF2-40B4-BE49-F238E27FC236}">
                  <a16:creationId xmlns:a16="http://schemas.microsoft.com/office/drawing/2014/main" id="{71699206-5B2E-43B0-95DD-6911755B24EB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95FF9D3-9D8A-47CC-8A02-DE254239F9E1}"/>
                </a:ext>
              </a:extLst>
            </p:cNvPr>
            <p:cNvCxnSpPr>
              <a:stCxn id="32" idx="1"/>
              <a:endCxn id="32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5C2227BD-0480-493B-BF83-FA2AD69DC5BA}"/>
                </a:ext>
              </a:extLst>
            </p:cNvPr>
            <p:cNvCxnSpPr>
              <a:cxnSpLocks/>
              <a:stCxn id="32" idx="2"/>
              <a:endCxn id="32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726CDC9-AB3E-4E79-B53E-9920D9A9E0BD}"/>
              </a:ext>
            </a:extLst>
          </p:cNvPr>
          <p:cNvGrpSpPr/>
          <p:nvPr/>
        </p:nvGrpSpPr>
        <p:grpSpPr>
          <a:xfrm>
            <a:off x="1784457" y="4535655"/>
            <a:ext cx="5740115" cy="648000"/>
            <a:chOff x="1784457" y="4535655"/>
            <a:chExt cx="5740115" cy="64800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62600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2259" y="4783758"/>
              <a:ext cx="0" cy="396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B2B692DB-CEAC-41D7-B9A2-376260F15B82}"/>
                </a:ext>
              </a:extLst>
            </p:cNvPr>
            <p:cNvCxnSpPr/>
            <p:nvPr/>
          </p:nvCxnSpPr>
          <p:spPr>
            <a:xfrm>
              <a:off x="1784457" y="4791942"/>
              <a:ext cx="288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9F9AB94A-2B90-43EA-B363-4BEE2941456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23484" y="4535655"/>
              <a:ext cx="1088" cy="648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91749385"/>
      </p:ext>
    </p:extLst>
  </p:cSld>
  <p:clrMapOvr>
    <a:masterClrMapping/>
  </p:clrMapOvr>
</p:sld>
</file>

<file path=ppt/slides/slide2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5763152" y="4544089"/>
            <a:ext cx="3514089" cy="640828"/>
            <a:chOff x="5763152" y="4544089"/>
            <a:chExt cx="3514089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99036248-8898-44CE-AC06-35D748528461}"/>
                </a:ext>
              </a:extLst>
            </p:cNvPr>
            <p:cNvSpPr txBox="1"/>
            <p:nvPr/>
          </p:nvSpPr>
          <p:spPr>
            <a:xfrm>
              <a:off x="5763152" y="4599993"/>
              <a:ext cx="665695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Yes</a:t>
              </a: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99B0E230-F4FB-45F8-AAE4-7EB39C58E853}"/>
                </a:ext>
              </a:extLst>
            </p:cNvPr>
            <p:cNvSpPr txBox="1"/>
            <p:nvPr/>
          </p:nvSpPr>
          <p:spPr>
            <a:xfrm>
              <a:off x="8662969" y="4602893"/>
              <a:ext cx="6142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No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Is mark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&gt;= 50?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EDE6F0F-4438-4504-875E-04AAF0696B9E}"/>
              </a:ext>
            </a:extLst>
          </p:cNvPr>
          <p:cNvSpPr txBox="1"/>
          <p:nvPr/>
        </p:nvSpPr>
        <p:spPr>
          <a:xfrm>
            <a:off x="323296" y="318126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2DB5EC5-8A2E-413E-A2F4-8D67CC9B8875}"/>
              </a:ext>
            </a:extLst>
          </p:cNvPr>
          <p:cNvSpPr txBox="1"/>
          <p:nvPr/>
        </p:nvSpPr>
        <p:spPr>
          <a:xfrm>
            <a:off x="3188054" y="31730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0E474DBE-6DD8-471F-B894-0E1BBFCB7037}"/>
              </a:ext>
            </a:extLst>
          </p:cNvPr>
          <p:cNvSpPr txBox="1"/>
          <p:nvPr/>
        </p:nvSpPr>
        <p:spPr>
          <a:xfrm>
            <a:off x="6244922" y="318153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AE945E49-340A-40C2-BFC6-3EADB7A613F5}"/>
              </a:ext>
            </a:extLst>
          </p:cNvPr>
          <p:cNvSpPr txBox="1"/>
          <p:nvPr/>
        </p:nvSpPr>
        <p:spPr>
          <a:xfrm>
            <a:off x="4420965" y="5908100"/>
            <a:ext cx="5950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4a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D6C8FAD-D2E7-47BF-922C-E8665CF344D6}"/>
              </a:ext>
            </a:extLst>
          </p:cNvPr>
          <p:cNvSpPr txBox="1"/>
          <p:nvPr/>
        </p:nvSpPr>
        <p:spPr>
          <a:xfrm>
            <a:off x="8869104" y="3181259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1E06B98D-5A07-40AF-987F-406563A07C48}"/>
              </a:ext>
            </a:extLst>
          </p:cNvPr>
          <p:cNvSpPr txBox="1"/>
          <p:nvPr/>
        </p:nvSpPr>
        <p:spPr>
          <a:xfrm>
            <a:off x="10105730" y="5908100"/>
            <a:ext cx="609462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4b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F0D6B9-1E7F-41F2-993A-4D076D6D80BB}"/>
              </a:ext>
            </a:extLst>
          </p:cNvPr>
          <p:cNvSpPr txBox="1"/>
          <p:nvPr/>
        </p:nvSpPr>
        <p:spPr>
          <a:xfrm>
            <a:off x="4614554" y="1398117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336C1E6-BF33-4D0D-9817-9A20CAE553A4}"/>
              </a:ext>
            </a:extLst>
          </p:cNvPr>
          <p:cNvSpPr txBox="1"/>
          <p:nvPr/>
        </p:nvSpPr>
        <p:spPr>
          <a:xfrm>
            <a:off x="8792350" y="1418456"/>
            <a:ext cx="2611356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7030A0"/>
                </a:solidFill>
              </a:rPr>
              <a:t>Top to bottom</a:t>
            </a:r>
          </a:p>
          <a:p>
            <a:r>
              <a:rPr lang="en-GB" sz="3200" b="1" dirty="0">
                <a:solidFill>
                  <a:srgbClr val="7030A0"/>
                </a:solidFill>
              </a:rPr>
              <a:t>Left to right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CB69F1F-BF9E-4FDE-BCA3-75D909F404DA}"/>
              </a:ext>
            </a:extLst>
          </p:cNvPr>
          <p:cNvSpPr txBox="1"/>
          <p:nvPr/>
        </p:nvSpPr>
        <p:spPr>
          <a:xfrm>
            <a:off x="5263868" y="6217434"/>
            <a:ext cx="459407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(Only </a:t>
            </a:r>
            <a:r>
              <a:rPr lang="en-GB" sz="3200" b="1" i="1" dirty="0">
                <a:solidFill>
                  <a:srgbClr val="FF0000"/>
                </a:solidFill>
              </a:rPr>
              <a:t>Yes</a:t>
            </a:r>
            <a:r>
              <a:rPr lang="en-GB" sz="3200" b="1" dirty="0">
                <a:solidFill>
                  <a:srgbClr val="FF0000"/>
                </a:solidFill>
              </a:rPr>
              <a:t> or </a:t>
            </a:r>
            <a:r>
              <a:rPr lang="en-GB" sz="3200" b="1" i="1" dirty="0">
                <a:solidFill>
                  <a:srgbClr val="FF0000"/>
                </a:solidFill>
              </a:rPr>
              <a:t>No</a:t>
            </a:r>
            <a:r>
              <a:rPr lang="en-GB" sz="3200" b="1" dirty="0">
                <a:solidFill>
                  <a:srgbClr val="FF0000"/>
                </a:solidFill>
              </a:rPr>
              <a:t>, not both)</a:t>
            </a:r>
          </a:p>
        </p:txBody>
      </p:sp>
    </p:spTree>
    <p:extLst>
      <p:ext uri="{BB962C8B-B14F-4D97-AF65-F5344CB8AC3E}">
        <p14:creationId xmlns:p14="http://schemas.microsoft.com/office/powerpoint/2010/main" val="8758194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0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75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2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4" grpId="0" animBg="1"/>
      <p:bldP spid="16" grpId="0" animBg="1"/>
      <p:bldP spid="18" grpId="0" animBg="1"/>
      <p:bldP spid="21" grpId="0" animBg="1"/>
      <p:bldP spid="23" grpId="0" animBg="1"/>
      <p:bldP spid="22" grpId="0" animBg="1"/>
      <p:bldP spid="45" grpId="0"/>
      <p:bldP spid="47" grpId="0"/>
      <p:bldP spid="48" grpId="0"/>
      <p:bldP spid="49" grpId="0"/>
      <p:bldP spid="50" grpId="0"/>
      <p:bldP spid="33" grpId="0"/>
      <p:bldP spid="35" grpId="0" build="p"/>
      <p:bldP spid="36" grpId="0"/>
    </p:bldLst>
  </p:timing>
</p:sld>
</file>

<file path=ppt/slides/slide2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01D18CE-D8B0-4EF6-AA6E-2FC940D4D1CD}"/>
              </a:ext>
            </a:extLst>
          </p:cNvPr>
          <p:cNvGrpSpPr/>
          <p:nvPr/>
        </p:nvGrpSpPr>
        <p:grpSpPr>
          <a:xfrm>
            <a:off x="6129378" y="4544089"/>
            <a:ext cx="2840727" cy="640828"/>
            <a:chOff x="6129378" y="4544089"/>
            <a:chExt cx="2840727" cy="64082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CF99D241-6787-474E-94E1-54054FDA69D0}"/>
                </a:ext>
              </a:extLst>
            </p:cNvPr>
            <p:cNvCxnSpPr>
              <a:cxnSpLocks/>
              <a:stCxn id="16" idx="0"/>
            </p:cNvCxnSpPr>
            <p:nvPr/>
          </p:nvCxnSpPr>
          <p:spPr>
            <a:xfrm flipH="1" flipV="1">
              <a:off x="7529277" y="4544089"/>
              <a:ext cx="1440828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B83EC3F4-18C1-48AD-9F1A-83468A29F35F}"/>
                </a:ext>
              </a:extLst>
            </p:cNvPr>
            <p:cNvCxnSpPr>
              <a:cxnSpLocks/>
              <a:stCxn id="14" idx="0"/>
            </p:cNvCxnSpPr>
            <p:nvPr/>
          </p:nvCxnSpPr>
          <p:spPr>
            <a:xfrm flipV="1">
              <a:off x="6129378" y="4544089"/>
              <a:ext cx="1402027" cy="640828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95308F7-8F58-42F4-AECC-CC89502FB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Structure Diagrams – Example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DDBCB8A-2E3A-4783-8B08-A66A226F4E82}"/>
              </a:ext>
            </a:extLst>
          </p:cNvPr>
          <p:cNvSpPr/>
          <p:nvPr/>
        </p:nvSpPr>
        <p:spPr>
          <a:xfrm>
            <a:off x="5016000" y="168604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Determine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Pass / Fail</a:t>
            </a: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2269928-ADD2-4301-A218-BAB1ECC6054D}"/>
              </a:ext>
            </a:extLst>
          </p:cNvPr>
          <p:cNvGrpSpPr/>
          <p:nvPr/>
        </p:nvGrpSpPr>
        <p:grpSpPr>
          <a:xfrm>
            <a:off x="1763248" y="2766047"/>
            <a:ext cx="8658110" cy="710172"/>
            <a:chOff x="1758046" y="2590688"/>
            <a:chExt cx="8658110" cy="710172"/>
          </a:xfrm>
        </p:grpSpPr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E2827755-A904-4CE6-AA0D-584E92A908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416156" y="2837289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0D66F9B0-1F3F-4B40-A721-BDCBAF1DC61D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526203" y="2868860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0958D091-C5EA-4FA4-96A7-AB843EFFC95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055860" y="2590688"/>
              <a:ext cx="0" cy="281326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9B02DE1B-D1AC-4D0E-9463-CFD698ACDE9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636189" y="2858105"/>
              <a:ext cx="1088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D3D34812-07CF-41AD-9FA7-8C001A6B484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75848" y="2851558"/>
              <a:ext cx="0" cy="43200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A96E9659-8E3E-4021-A0B3-C771EED89525}"/>
                </a:ext>
              </a:extLst>
            </p:cNvPr>
            <p:cNvCxnSpPr/>
            <p:nvPr/>
          </p:nvCxnSpPr>
          <p:spPr>
            <a:xfrm>
              <a:off x="1758046" y="2859742"/>
              <a:ext cx="864000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D31B1890-4B11-47C2-9531-07AE684CD2D0}"/>
              </a:ext>
            </a:extLst>
          </p:cNvPr>
          <p:cNvSpPr/>
          <p:nvPr/>
        </p:nvSpPr>
        <p:spPr>
          <a:xfrm>
            <a:off x="5049378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 pass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3874F2D-BD99-4D6C-98D2-3C9468CDAF50}"/>
              </a:ext>
            </a:extLst>
          </p:cNvPr>
          <p:cNvSpPr/>
          <p:nvPr/>
        </p:nvSpPr>
        <p:spPr>
          <a:xfrm>
            <a:off x="7890105" y="5184917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Set result to</a:t>
            </a:r>
          </a:p>
          <a:p>
            <a:pPr algn="ctr"/>
            <a:r>
              <a:rPr lang="en-GB" sz="2400" dirty="0">
                <a:solidFill>
                  <a:schemeClr val="tx1"/>
                </a:solidFill>
              </a:rPr>
              <a:t>fail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0D846CF-F2A2-4483-8D74-0083FD19BB33}"/>
              </a:ext>
            </a:extLst>
          </p:cNvPr>
          <p:cNvSpPr/>
          <p:nvPr/>
        </p:nvSpPr>
        <p:spPr>
          <a:xfrm>
            <a:off x="3522448" y="347364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Get valid mark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F35B98A-958A-4A65-B0BE-98F4FFADE7A1}"/>
              </a:ext>
            </a:extLst>
          </p:cNvPr>
          <p:cNvSpPr/>
          <p:nvPr/>
        </p:nvSpPr>
        <p:spPr>
          <a:xfrm>
            <a:off x="9243706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Display result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F75911C-671F-442F-BF19-0118812EF045}"/>
              </a:ext>
            </a:extLst>
          </p:cNvPr>
          <p:cNvSpPr/>
          <p:nvPr/>
        </p:nvSpPr>
        <p:spPr>
          <a:xfrm>
            <a:off x="681332" y="3464088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dirty="0">
                <a:solidFill>
                  <a:schemeClr val="tx1"/>
                </a:solidFill>
              </a:rPr>
              <a:t>Initialise variables</a:t>
            </a:r>
          </a:p>
        </p:txBody>
      </p:sp>
      <p:sp>
        <p:nvSpPr>
          <p:cNvPr id="22" name="Hexagon 21">
            <a:extLst>
              <a:ext uri="{FF2B5EF4-FFF2-40B4-BE49-F238E27FC236}">
                <a16:creationId xmlns:a16="http://schemas.microsoft.com/office/drawing/2014/main" id="{D019096B-5D63-40C4-A445-3A337FA285C1}"/>
              </a:ext>
            </a:extLst>
          </p:cNvPr>
          <p:cNvSpPr/>
          <p:nvPr/>
        </p:nvSpPr>
        <p:spPr>
          <a:xfrm>
            <a:off x="6442538" y="3465513"/>
            <a:ext cx="2160000" cy="108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9411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variable?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Somewhere to store information</a:t>
            </a:r>
          </a:p>
          <a:p>
            <a:r>
              <a:rPr lang="en-GB" dirty="0"/>
              <a:t>Has a name</a:t>
            </a:r>
          </a:p>
          <a:p>
            <a:r>
              <a:rPr lang="en-GB" dirty="0"/>
              <a:t>Can be thought of as a box</a:t>
            </a:r>
          </a:p>
          <a:p>
            <a:r>
              <a:rPr lang="en-GB" i="1" dirty="0"/>
              <a:t>Can only store </a:t>
            </a:r>
            <a:r>
              <a:rPr lang="en-GB" b="1" i="1" dirty="0"/>
              <a:t>1</a:t>
            </a:r>
            <a:r>
              <a:rPr lang="en-GB" i="1" dirty="0"/>
              <a:t> piece of info</a:t>
            </a:r>
          </a:p>
          <a:p>
            <a:endParaRPr lang="en-GB" dirty="0"/>
          </a:p>
        </p:txBody>
      </p:sp>
      <p:pic>
        <p:nvPicPr>
          <p:cNvPr id="9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7755A727-B888-45BB-B4EA-D166B0173280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l="7756" t="10108" r="8890" b="5325"/>
          <a:stretch/>
        </p:blipFill>
        <p:spPr>
          <a:xfrm>
            <a:off x="6172200" y="1922113"/>
            <a:ext cx="5181600" cy="4158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0460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</p:bldLst>
  </p:timing>
</p:sld>
</file>

<file path=ppt/slides/slide2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b="1" dirty="0"/>
              <a:t>flowcharts</a:t>
            </a:r>
          </a:p>
          <a:p>
            <a:pPr lvl="1"/>
            <a:r>
              <a:rPr lang="en-GB" sz="3200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1160263806"/>
      </p:ext>
    </p:extLst>
  </p:cSld>
  <p:clrMapOvr>
    <a:masterClrMapping/>
  </p:clrMapOvr>
</p:sld>
</file>

<file path=ppt/slides/slide2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 </a:t>
            </a:r>
            <a:r>
              <a:rPr lang="en-GB" i="1" dirty="0">
                <a:solidFill>
                  <a:srgbClr val="7030A0"/>
                </a:solidFill>
              </a:rPr>
              <a:t>start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 </a:t>
            </a:r>
            <a:r>
              <a:rPr lang="en-GB" i="1" dirty="0">
                <a:solidFill>
                  <a:srgbClr val="7030A0"/>
                </a:solidFill>
              </a:rPr>
              <a:t>arrows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  <a:r>
              <a:rPr lang="en-GB" i="1" dirty="0">
                <a:solidFill>
                  <a:srgbClr val="7030A0"/>
                </a:solidFill>
              </a:rPr>
              <a:t>end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400">
              <a:solidFill>
                <a:schemeClr val="tx1"/>
              </a:solidFill>
            </a:endParaRPr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D22231A-0AC7-856C-6189-14E0EE787E28}"/>
              </a:ext>
            </a:extLst>
          </p:cNvPr>
          <p:cNvSpPr/>
          <p:nvPr/>
        </p:nvSpPr>
        <p:spPr>
          <a:xfrm>
            <a:off x="4021930" y="5325593"/>
            <a:ext cx="13088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Process</a:t>
            </a:r>
            <a:endParaRPr lang="en-GB" sz="2800" dirty="0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F9E1FC2-8847-E419-81EE-A4E64D7849AA}"/>
              </a:ext>
            </a:extLst>
          </p:cNvPr>
          <p:cNvSpPr/>
          <p:nvPr/>
        </p:nvSpPr>
        <p:spPr>
          <a:xfrm>
            <a:off x="3620382" y="3574218"/>
            <a:ext cx="8972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Flow</a:t>
            </a:r>
            <a:endParaRPr lang="en-GB" sz="28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EA82F0E-862C-023D-13E6-DEF23788E7FD}"/>
              </a:ext>
            </a:extLst>
          </p:cNvPr>
          <p:cNvSpPr/>
          <p:nvPr/>
        </p:nvSpPr>
        <p:spPr>
          <a:xfrm>
            <a:off x="1090435" y="3766186"/>
            <a:ext cx="147931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Terminal</a:t>
            </a:r>
            <a:endParaRPr lang="en-GB" sz="2800" dirty="0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AEACEEA-67C5-FC3E-C755-92BE55C51624}"/>
              </a:ext>
            </a:extLst>
          </p:cNvPr>
          <p:cNvSpPr/>
          <p:nvPr/>
        </p:nvSpPr>
        <p:spPr>
          <a:xfrm>
            <a:off x="6978173" y="5105755"/>
            <a:ext cx="193007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Pre-defined</a:t>
            </a:r>
          </a:p>
          <a:p>
            <a:pPr algn="ctr"/>
            <a:r>
              <a:rPr lang="en-GB" sz="2800" b="1" dirty="0"/>
              <a:t>function</a:t>
            </a:r>
            <a:endParaRPr lang="en-GB" sz="2800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740E34-E7CE-2A75-C144-725C378706FB}"/>
              </a:ext>
            </a:extLst>
          </p:cNvPr>
          <p:cNvSpPr/>
          <p:nvPr/>
        </p:nvSpPr>
        <p:spPr>
          <a:xfrm>
            <a:off x="5474793" y="3355280"/>
            <a:ext cx="204402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Initialisation</a:t>
            </a:r>
            <a:endParaRPr lang="en-GB" sz="2800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6211EFB-BA1B-A2F2-43AC-50C2B6BE2285}"/>
              </a:ext>
            </a:extLst>
          </p:cNvPr>
          <p:cNvSpPr/>
          <p:nvPr/>
        </p:nvSpPr>
        <p:spPr>
          <a:xfrm>
            <a:off x="8932493" y="3188149"/>
            <a:ext cx="1253869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Input /</a:t>
            </a:r>
          </a:p>
          <a:p>
            <a:pPr algn="ctr"/>
            <a:r>
              <a:rPr lang="en-GB" sz="2800" b="1" dirty="0"/>
              <a:t>Output</a:t>
            </a:r>
            <a:endParaRPr lang="en-GB" sz="280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00DF69-E059-013C-28D9-35F145BAD9FF}"/>
              </a:ext>
            </a:extLst>
          </p:cNvPr>
          <p:cNvSpPr/>
          <p:nvPr/>
        </p:nvSpPr>
        <p:spPr>
          <a:xfrm>
            <a:off x="9489775" y="4797755"/>
            <a:ext cx="17264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800" b="1" dirty="0"/>
              <a:t>Connector</a:t>
            </a:r>
            <a:endParaRPr lang="en-GB" sz="2800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BAC73A6-2ECD-B818-B4D6-60C99EE82704}"/>
              </a:ext>
            </a:extLst>
          </p:cNvPr>
          <p:cNvSpPr/>
          <p:nvPr/>
        </p:nvSpPr>
        <p:spPr>
          <a:xfrm>
            <a:off x="1090435" y="5317204"/>
            <a:ext cx="1358064" cy="49244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600" b="1" dirty="0"/>
              <a:t>Decision</a:t>
            </a:r>
            <a:endParaRPr lang="en-GB" sz="2600" dirty="0"/>
          </a:p>
        </p:txBody>
      </p:sp>
    </p:spTree>
    <p:extLst>
      <p:ext uri="{BB962C8B-B14F-4D97-AF65-F5344CB8AC3E}">
        <p14:creationId xmlns:p14="http://schemas.microsoft.com/office/powerpoint/2010/main" val="1647130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500"/>
                            </p:stCondLst>
                            <p:childTnLst>
                              <p:par>
                                <p:cTn id="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5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3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3500"/>
                            </p:stCondLst>
                            <p:childTnLst>
                              <p:par>
                                <p:cTn id="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0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  <p:bldP spid="11" grpId="0" animBg="1"/>
      <p:bldP spid="12" grpId="0" animBg="1"/>
      <p:bldP spid="13" grpId="0" animBg="1"/>
      <p:bldP spid="16" grpId="0"/>
      <p:bldP spid="17" grpId="0"/>
      <p:bldP spid="18" grpId="0"/>
      <p:bldP spid="19" grpId="0"/>
      <p:bldP spid="20" grpId="0"/>
      <p:bldP spid="21" grpId="0"/>
      <p:bldP spid="22" grpId="0"/>
      <p:bldP spid="23" grpId="0"/>
    </p:bldLst>
  </p:timing>
</p:sld>
</file>

<file path=ppt/slides/slide2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Begin at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Follow the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dirty="0"/>
              <a:t>Finish at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B4C61B-29E4-53C5-5BB8-FD0517FAC79E}"/>
              </a:ext>
            </a:extLst>
          </p:cNvPr>
          <p:cNvSpPr/>
          <p:nvPr/>
        </p:nvSpPr>
        <p:spPr>
          <a:xfrm>
            <a:off x="3596340" y="4867204"/>
            <a:ext cx="2160000" cy="144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1D7AF11-2A47-277B-9B5A-F6FB712EDF77}"/>
              </a:ext>
            </a:extLst>
          </p:cNvPr>
          <p:cNvSpPr/>
          <p:nvPr/>
        </p:nvSpPr>
        <p:spPr>
          <a:xfrm>
            <a:off x="1128093" y="3655996"/>
            <a:ext cx="1404000" cy="720000"/>
          </a:xfrm>
          <a:prstGeom prst="roundRect">
            <a:avLst>
              <a:gd name="adj" fmla="val 50000"/>
            </a:avLst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6" name="Hexagon 5">
            <a:extLst>
              <a:ext uri="{FF2B5EF4-FFF2-40B4-BE49-F238E27FC236}">
                <a16:creationId xmlns:a16="http://schemas.microsoft.com/office/drawing/2014/main" id="{3AAF7A6B-903A-875F-1CFE-E5733CB5AE99}"/>
              </a:ext>
            </a:extLst>
          </p:cNvPr>
          <p:cNvSpPr/>
          <p:nvPr/>
        </p:nvSpPr>
        <p:spPr>
          <a:xfrm>
            <a:off x="5416800" y="2896890"/>
            <a:ext cx="2160000" cy="1440000"/>
          </a:xfrm>
          <a:prstGeom prst="hexagon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8744F60-19F5-7550-F5C0-796944DCBA9D}"/>
              </a:ext>
            </a:extLst>
          </p:cNvPr>
          <p:cNvGrpSpPr/>
          <p:nvPr/>
        </p:nvGrpSpPr>
        <p:grpSpPr>
          <a:xfrm>
            <a:off x="6863213" y="4853781"/>
            <a:ext cx="2160000" cy="1444752"/>
            <a:chOff x="6779516" y="4925568"/>
            <a:chExt cx="2160000" cy="1444752"/>
          </a:xfrm>
        </p:grpSpPr>
        <p:sp>
          <p:nvSpPr>
            <p:cNvPr id="8" name="Rectangle 8">
              <a:extLst>
                <a:ext uri="{FF2B5EF4-FFF2-40B4-BE49-F238E27FC236}">
                  <a16:creationId xmlns:a16="http://schemas.microsoft.com/office/drawing/2014/main" id="{65E7AFCA-35A8-A5BE-204B-9FE2B4AC8845}"/>
                </a:ext>
              </a:extLst>
            </p:cNvPr>
            <p:cNvSpPr/>
            <p:nvPr/>
          </p:nvSpPr>
          <p:spPr>
            <a:xfrm>
              <a:off x="6779516" y="4925568"/>
              <a:ext cx="2160000" cy="1444752"/>
            </a:xfrm>
            <a:custGeom>
              <a:avLst/>
              <a:gdLst>
                <a:gd name="connsiteX0" fmla="*/ 0 w 2160000"/>
                <a:gd name="connsiteY0" fmla="*/ 0 h 1440000"/>
                <a:gd name="connsiteX1" fmla="*/ 2160000 w 2160000"/>
                <a:gd name="connsiteY1" fmla="*/ 0 h 1440000"/>
                <a:gd name="connsiteX2" fmla="*/ 2160000 w 2160000"/>
                <a:gd name="connsiteY2" fmla="*/ 1440000 h 1440000"/>
                <a:gd name="connsiteX3" fmla="*/ 0 w 2160000"/>
                <a:gd name="connsiteY3" fmla="*/ 1440000 h 1440000"/>
                <a:gd name="connsiteX4" fmla="*/ 0 w 2160000"/>
                <a:gd name="connsiteY4" fmla="*/ 0 h 1440000"/>
                <a:gd name="connsiteX0" fmla="*/ 0 w 2160000"/>
                <a:gd name="connsiteY0" fmla="*/ 0 h 1440000"/>
                <a:gd name="connsiteX1" fmla="*/ 432052 w 2160000"/>
                <a:gd name="connsiteY1" fmla="*/ 1934 h 1440000"/>
                <a:gd name="connsiteX2" fmla="*/ 2160000 w 2160000"/>
                <a:gd name="connsiteY2" fmla="*/ 0 h 1440000"/>
                <a:gd name="connsiteX3" fmla="*/ 2160000 w 2160000"/>
                <a:gd name="connsiteY3" fmla="*/ 1440000 h 1440000"/>
                <a:gd name="connsiteX4" fmla="*/ 0 w 2160000"/>
                <a:gd name="connsiteY4" fmla="*/ 1440000 h 1440000"/>
                <a:gd name="connsiteX5" fmla="*/ 0 w 2160000"/>
                <a:gd name="connsiteY5" fmla="*/ 0 h 144000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432052 w 2160000"/>
                <a:gd name="connsiteY4" fmla="*/ 1440590 h 1440590"/>
                <a:gd name="connsiteX5" fmla="*/ 0 w 2160000"/>
                <a:gd name="connsiteY5" fmla="*/ 1440000 h 1440590"/>
                <a:gd name="connsiteX6" fmla="*/ 0 w 2160000"/>
                <a:gd name="connsiteY6" fmla="*/ 0 h 1440590"/>
                <a:gd name="connsiteX0" fmla="*/ 0 w 2160000"/>
                <a:gd name="connsiteY0" fmla="*/ 0 h 1440590"/>
                <a:gd name="connsiteX1" fmla="*/ 432052 w 2160000"/>
                <a:gd name="connsiteY1" fmla="*/ 1934 h 1440590"/>
                <a:gd name="connsiteX2" fmla="*/ 2160000 w 2160000"/>
                <a:gd name="connsiteY2" fmla="*/ 0 h 1440590"/>
                <a:gd name="connsiteX3" fmla="*/ 2160000 w 2160000"/>
                <a:gd name="connsiteY3" fmla="*/ 1440000 h 1440590"/>
                <a:gd name="connsiteX4" fmla="*/ 1730500 w 2160000"/>
                <a:gd name="connsiteY4" fmla="*/ 1440590 h 1440590"/>
                <a:gd name="connsiteX5" fmla="*/ 432052 w 2160000"/>
                <a:gd name="connsiteY5" fmla="*/ 1440590 h 1440590"/>
                <a:gd name="connsiteX6" fmla="*/ 0 w 2160000"/>
                <a:gd name="connsiteY6" fmla="*/ 1440000 h 1440590"/>
                <a:gd name="connsiteX7" fmla="*/ 0 w 2160000"/>
                <a:gd name="connsiteY7" fmla="*/ 0 h 1440590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71221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73050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432052 w 2160000"/>
                <a:gd name="connsiteY1" fmla="*/ 609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43205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  <a:gd name="connsiteX0" fmla="*/ 0 w 2160000"/>
                <a:gd name="connsiteY0" fmla="*/ 4162 h 1444752"/>
                <a:gd name="connsiteX1" fmla="*/ 200912 w 2160000"/>
                <a:gd name="connsiteY1" fmla="*/ 3556 h 1444752"/>
                <a:gd name="connsiteX2" fmla="*/ 1963672 w 2160000"/>
                <a:gd name="connsiteY2" fmla="*/ 0 h 1444752"/>
                <a:gd name="connsiteX3" fmla="*/ 2160000 w 2160000"/>
                <a:gd name="connsiteY3" fmla="*/ 4162 h 1444752"/>
                <a:gd name="connsiteX4" fmla="*/ 2160000 w 2160000"/>
                <a:gd name="connsiteY4" fmla="*/ 1444162 h 1444752"/>
                <a:gd name="connsiteX5" fmla="*/ 1961640 w 2160000"/>
                <a:gd name="connsiteY5" fmla="*/ 1444752 h 1444752"/>
                <a:gd name="connsiteX6" fmla="*/ 200912 w 2160000"/>
                <a:gd name="connsiteY6" fmla="*/ 1444752 h 1444752"/>
                <a:gd name="connsiteX7" fmla="*/ 0 w 2160000"/>
                <a:gd name="connsiteY7" fmla="*/ 1444162 h 1444752"/>
                <a:gd name="connsiteX8" fmla="*/ 0 w 2160000"/>
                <a:gd name="connsiteY8" fmla="*/ 4162 h 144475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60000" h="1444752">
                  <a:moveTo>
                    <a:pt x="0" y="4162"/>
                  </a:moveTo>
                  <a:lnTo>
                    <a:pt x="200912" y="3556"/>
                  </a:lnTo>
                  <a:lnTo>
                    <a:pt x="1963672" y="0"/>
                  </a:lnTo>
                  <a:lnTo>
                    <a:pt x="2160000" y="4162"/>
                  </a:lnTo>
                  <a:lnTo>
                    <a:pt x="2160000" y="1444162"/>
                  </a:lnTo>
                  <a:lnTo>
                    <a:pt x="1961640" y="1444752"/>
                  </a:lnTo>
                  <a:lnTo>
                    <a:pt x="200912" y="1444752"/>
                  </a:lnTo>
                  <a:lnTo>
                    <a:pt x="0" y="1444162"/>
                  </a:lnTo>
                  <a:lnTo>
                    <a:pt x="0" y="4162"/>
                  </a:lnTo>
                  <a:close/>
                </a:path>
              </a:pathLst>
            </a:cu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GB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80B1CAC-FC00-BE8F-0BBA-D97A469B4D9E}"/>
                </a:ext>
              </a:extLst>
            </p:cNvPr>
            <p:cNvCxnSpPr>
              <a:stCxn id="8" idx="1"/>
              <a:endCxn id="8" idx="6"/>
            </p:cNvCxnSpPr>
            <p:nvPr/>
          </p:nvCxnSpPr>
          <p:spPr>
            <a:xfrm>
              <a:off x="6980428" y="4929124"/>
              <a:ext cx="0" cy="1441196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9F110458-439D-BE45-875B-6655AF9E7D04}"/>
                </a:ext>
              </a:extLst>
            </p:cNvPr>
            <p:cNvCxnSpPr>
              <a:cxnSpLocks/>
              <a:stCxn id="8" idx="2"/>
              <a:endCxn id="8" idx="5"/>
            </p:cNvCxnSpPr>
            <p:nvPr/>
          </p:nvCxnSpPr>
          <p:spPr>
            <a:xfrm flipH="1">
              <a:off x="8741156" y="4925568"/>
              <a:ext cx="2032" cy="1444752"/>
            </a:xfrm>
            <a:prstGeom prst="line">
              <a:avLst/>
            </a:prstGeom>
            <a:ln w="38100">
              <a:solidFill>
                <a:srgbClr val="2F528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EDEAB7B7-467B-636D-2688-B5CB525482FE}"/>
              </a:ext>
            </a:extLst>
          </p:cNvPr>
          <p:cNvSpPr/>
          <p:nvPr/>
        </p:nvSpPr>
        <p:spPr>
          <a:xfrm>
            <a:off x="10279428" y="5393950"/>
            <a:ext cx="360000" cy="360000"/>
          </a:xfrm>
          <a:prstGeom prst="ellipse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GB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3E98C903-74B3-1CA1-825C-7AB052F12503}"/>
              </a:ext>
            </a:extLst>
          </p:cNvPr>
          <p:cNvSpPr/>
          <p:nvPr/>
        </p:nvSpPr>
        <p:spPr>
          <a:xfrm>
            <a:off x="8479428" y="2935996"/>
            <a:ext cx="2160000" cy="1440000"/>
          </a:xfrm>
          <a:prstGeom prst="parallelogram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Diamond 12">
            <a:extLst>
              <a:ext uri="{FF2B5EF4-FFF2-40B4-BE49-F238E27FC236}">
                <a16:creationId xmlns:a16="http://schemas.microsoft.com/office/drawing/2014/main" id="{E5862FBB-AD4E-BD36-C87C-616D44EA10E8}"/>
              </a:ext>
            </a:extLst>
          </p:cNvPr>
          <p:cNvSpPr/>
          <p:nvPr/>
        </p:nvSpPr>
        <p:spPr>
          <a:xfrm>
            <a:off x="1049467" y="4862928"/>
            <a:ext cx="1440000" cy="1440000"/>
          </a:xfrm>
          <a:prstGeom prst="diamond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1F29652-03B1-61D8-501A-4DCF860EF332}"/>
              </a:ext>
            </a:extLst>
          </p:cNvPr>
          <p:cNvCxnSpPr/>
          <p:nvPr/>
        </p:nvCxnSpPr>
        <p:spPr>
          <a:xfrm>
            <a:off x="3512440" y="4064309"/>
            <a:ext cx="1113182" cy="0"/>
          </a:xfrm>
          <a:prstGeom prst="straightConnector1">
            <a:avLst/>
          </a:prstGeom>
          <a:noFill/>
          <a:ln w="38100"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926422631"/>
      </p:ext>
    </p:extLst>
  </p:cSld>
  <p:clrMapOvr>
    <a:masterClrMapping/>
  </p:clrMapOvr>
</p:sld>
</file>

<file path=ppt/slides/slide2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Declare variables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result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32402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3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3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1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BD5C1C1-57EC-35B5-0570-3353EDD9C4CC}"/>
              </a:ext>
            </a:extLst>
          </p:cNvPr>
          <p:cNvGrpSpPr/>
          <p:nvPr/>
        </p:nvGrpSpPr>
        <p:grpSpPr>
          <a:xfrm>
            <a:off x="2146152" y="1936865"/>
            <a:ext cx="2160000" cy="4342681"/>
            <a:chOff x="2146152" y="1936865"/>
            <a:chExt cx="2160000" cy="4342681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2686152" y="19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2326152" y="3016865"/>
              <a:ext cx="180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2146152" y="445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first user value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304615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3B62C9AE-C7DF-EDDE-FFFA-337DE6C0839B}"/>
                </a:ext>
              </a:extLst>
            </p:cNvPr>
            <p:cNvCxnSpPr>
              <a:stCxn id="5" idx="2"/>
            </p:cNvCxnSpPr>
            <p:nvPr/>
          </p:nvCxnSpPr>
          <p:spPr>
            <a:xfrm>
              <a:off x="3226152" y="2476865"/>
              <a:ext cx="0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E7F5C85-7F39-AA8B-00B1-B6C439A13280}"/>
                </a:ext>
              </a:extLst>
            </p:cNvPr>
            <p:cNvCxnSpPr>
              <a:cxnSpLocks/>
              <a:endCxn id="12" idx="0"/>
            </p:cNvCxnSpPr>
            <p:nvPr/>
          </p:nvCxnSpPr>
          <p:spPr>
            <a:xfrm flipH="1">
              <a:off x="3226152" y="3916865"/>
              <a:ext cx="9187" cy="54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29E790E8-8AA5-1E38-755F-BB6373FFDC5D}"/>
                </a:ext>
              </a:extLst>
            </p:cNvPr>
            <p:cNvCxnSpPr>
              <a:cxnSpLocks/>
              <a:stCxn id="12" idx="4"/>
              <a:endCxn id="14" idx="0"/>
            </p:cNvCxnSpPr>
            <p:nvPr/>
          </p:nvCxnSpPr>
          <p:spPr>
            <a:xfrm>
              <a:off x="3226152" y="5356865"/>
              <a:ext cx="0" cy="56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C5BC680-93EA-F20E-9E20-CFFDD11FDE2F}"/>
              </a:ext>
            </a:extLst>
          </p:cNvPr>
          <p:cNvGrpSpPr/>
          <p:nvPr/>
        </p:nvGrpSpPr>
        <p:grpSpPr>
          <a:xfrm>
            <a:off x="5014048" y="1937243"/>
            <a:ext cx="2161952" cy="4342303"/>
            <a:chOff x="5014048" y="1937243"/>
            <a:chExt cx="2161952" cy="4342303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5014048" y="4366865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values together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5916002" y="193724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5016000" y="290095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second user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5916002" y="5919546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B106412-AD7D-7353-67B6-F7120404F609}"/>
                </a:ext>
              </a:extLst>
            </p:cNvPr>
            <p:cNvCxnSpPr>
              <a:cxnSpLocks/>
              <a:stCxn id="11" idx="4"/>
              <a:endCxn id="25" idx="0"/>
            </p:cNvCxnSpPr>
            <p:nvPr/>
          </p:nvCxnSpPr>
          <p:spPr>
            <a:xfrm flipH="1">
              <a:off x="6096000" y="2297243"/>
              <a:ext cx="2" cy="603712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0FE4E96C-E277-CA71-88B6-6F59025F5559}"/>
                </a:ext>
              </a:extLst>
            </p:cNvPr>
            <p:cNvCxnSpPr>
              <a:cxnSpLocks/>
              <a:stCxn id="25" idx="4"/>
              <a:endCxn id="4" idx="0"/>
            </p:cNvCxnSpPr>
            <p:nvPr/>
          </p:nvCxnSpPr>
          <p:spPr>
            <a:xfrm flipH="1">
              <a:off x="6094048" y="3800955"/>
              <a:ext cx="1952" cy="56591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3760A0ED-F43D-848C-7B49-AC23404CCB76}"/>
                </a:ext>
              </a:extLst>
            </p:cNvPr>
            <p:cNvCxnSpPr>
              <a:cxnSpLocks/>
              <a:stCxn id="4" idx="2"/>
              <a:endCxn id="26" idx="0"/>
            </p:cNvCxnSpPr>
            <p:nvPr/>
          </p:nvCxnSpPr>
          <p:spPr>
            <a:xfrm>
              <a:off x="6094048" y="5446865"/>
              <a:ext cx="1954" cy="472681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729BA7FD-A82B-272D-207F-A23DAA5DB746}"/>
              </a:ext>
            </a:extLst>
          </p:cNvPr>
          <p:cNvGrpSpPr/>
          <p:nvPr/>
        </p:nvGrpSpPr>
        <p:grpSpPr>
          <a:xfrm>
            <a:off x="7874709" y="1936865"/>
            <a:ext cx="2160000" cy="3240000"/>
            <a:chOff x="7874709" y="1936865"/>
            <a:chExt cx="2160000" cy="3240000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8412757" y="4636865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7874709" y="3016865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8772757" y="193686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F723EB2-F1D9-F850-C949-C9580E15CC89}"/>
                </a:ext>
              </a:extLst>
            </p:cNvPr>
            <p:cNvCxnSpPr>
              <a:cxnSpLocks/>
              <a:stCxn id="28" idx="4"/>
              <a:endCxn id="27" idx="0"/>
            </p:cNvCxnSpPr>
            <p:nvPr/>
          </p:nvCxnSpPr>
          <p:spPr>
            <a:xfrm>
              <a:off x="8952757" y="229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63E960C0-C0F1-77CA-F41B-AEA86F612971}"/>
                </a:ext>
              </a:extLst>
            </p:cNvPr>
            <p:cNvCxnSpPr>
              <a:cxnSpLocks/>
              <a:stCxn id="27" idx="4"/>
              <a:endCxn id="24" idx="0"/>
            </p:cNvCxnSpPr>
            <p:nvPr/>
          </p:nvCxnSpPr>
          <p:spPr>
            <a:xfrm flipH="1">
              <a:off x="8952757" y="3916865"/>
              <a:ext cx="1952" cy="72000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51417108"/>
      </p:ext>
    </p:extLst>
  </p:cSld>
  <p:clrMapOvr>
    <a:masterClrMapping/>
  </p:clrMapOvr>
</p:sld>
</file>

<file path=ppt/slides/slide2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= 4?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94F7B893-4B46-4405-BBC1-D321DB8854B8}"/>
              </a:ext>
            </a:extLst>
          </p:cNvPr>
          <p:cNvGrpSpPr/>
          <p:nvPr/>
        </p:nvGrpSpPr>
        <p:grpSpPr>
          <a:xfrm>
            <a:off x="5413121" y="3130620"/>
            <a:ext cx="2530155" cy="2455733"/>
            <a:chOff x="5413121" y="3130620"/>
            <a:chExt cx="2530155" cy="2455733"/>
          </a:xfrm>
        </p:grpSpPr>
        <p:cxnSp>
          <p:nvCxnSpPr>
            <p:cNvPr id="49" name="Connector: Elbow 48">
              <a:extLst>
                <a:ext uri="{FF2B5EF4-FFF2-40B4-BE49-F238E27FC236}">
                  <a16:creationId xmlns:a16="http://schemas.microsoft.com/office/drawing/2014/main" id="{F80EE6B2-2E8B-4A70-BEC4-1A59869CF745}"/>
                </a:ext>
              </a:extLst>
            </p:cNvPr>
            <p:cNvCxnSpPr>
              <a:stCxn id="13" idx="1"/>
              <a:endCxn id="25" idx="2"/>
            </p:cNvCxnSpPr>
            <p:nvPr/>
          </p:nvCxnSpPr>
          <p:spPr>
            <a:xfrm rot="10800000">
              <a:off x="5413121" y="3130620"/>
              <a:ext cx="861147" cy="1458946"/>
            </a:xfrm>
            <a:prstGeom prst="bentConnector3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6039D7D7-6C42-4338-9281-0F4F0D13D4FF}"/>
                </a:ext>
              </a:extLst>
            </p:cNvPr>
            <p:cNvGrpSpPr/>
            <p:nvPr/>
          </p:nvGrpSpPr>
          <p:grpSpPr>
            <a:xfrm>
              <a:off x="5799427" y="4084398"/>
              <a:ext cx="2143849" cy="1501955"/>
              <a:chOff x="5799427" y="4084398"/>
              <a:chExt cx="2143849" cy="1501955"/>
            </a:xfrm>
          </p:grpSpPr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C7EFB87-9B43-4920-B17B-EBA7F65B30A6}"/>
                  </a:ext>
                </a:extLst>
              </p:cNvPr>
              <p:cNvSpPr txBox="1"/>
              <p:nvPr/>
            </p:nvSpPr>
            <p:spPr>
              <a:xfrm>
                <a:off x="7277581" y="5063133"/>
                <a:ext cx="66569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Yes</a:t>
                </a:r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3166625-9F8A-43A5-B3D5-F968B7F2DBFD}"/>
                  </a:ext>
                </a:extLst>
              </p:cNvPr>
              <p:cNvSpPr txBox="1"/>
              <p:nvPr/>
            </p:nvSpPr>
            <p:spPr>
              <a:xfrm>
                <a:off x="5799427" y="4084398"/>
                <a:ext cx="6142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GB" sz="2800" b="1" dirty="0"/>
                  <a:t>No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6251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Flowcharts – Example 2</a:t>
            </a:r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40558E9C-C746-4FB0-822C-B8823BAA6118}"/>
              </a:ext>
            </a:extLst>
          </p:cNvPr>
          <p:cNvGrpSpPr/>
          <p:nvPr/>
        </p:nvGrpSpPr>
        <p:grpSpPr>
          <a:xfrm>
            <a:off x="545467" y="1593342"/>
            <a:ext cx="2160000" cy="4376578"/>
            <a:chOff x="545467" y="1593342"/>
            <a:chExt cx="2160000" cy="4376578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21D7AF11-2A47-277B-9B5A-F6FB712EDF77}"/>
                </a:ext>
              </a:extLst>
            </p:cNvPr>
            <p:cNvSpPr/>
            <p:nvPr/>
          </p:nvSpPr>
          <p:spPr>
            <a:xfrm>
              <a:off x="1085467" y="1593342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start</a:t>
              </a:r>
            </a:p>
          </p:txBody>
        </p:sp>
        <p:sp>
          <p:nvSpPr>
            <p:cNvPr id="6" name="Hexagon 5">
              <a:extLst>
                <a:ext uri="{FF2B5EF4-FFF2-40B4-BE49-F238E27FC236}">
                  <a16:creationId xmlns:a16="http://schemas.microsoft.com/office/drawing/2014/main" id="{3AAF7A6B-903A-875F-1CFE-E5733CB5AE99}"/>
                </a:ext>
              </a:extLst>
            </p:cNvPr>
            <p:cNvSpPr/>
            <p:nvPr/>
          </p:nvSpPr>
          <p:spPr>
            <a:xfrm>
              <a:off x="545467" y="2680620"/>
              <a:ext cx="2160000" cy="900000"/>
            </a:xfrm>
            <a:prstGeom prst="hexagon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value = 0</a:t>
              </a:r>
            </a:p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total = 0</a:t>
              </a:r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3E98C903-74B3-1CA1-825C-7AB052F12503}"/>
                </a:ext>
              </a:extLst>
            </p:cNvPr>
            <p:cNvSpPr/>
            <p:nvPr/>
          </p:nvSpPr>
          <p:spPr>
            <a:xfrm>
              <a:off x="545467" y="4139566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"Enter 4 values"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15B80B98-42ED-EF3B-F9AB-A36CD79E8E45}"/>
                </a:ext>
              </a:extLst>
            </p:cNvPr>
            <p:cNvSpPr/>
            <p:nvPr/>
          </p:nvSpPr>
          <p:spPr>
            <a:xfrm>
              <a:off x="14454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365E52C9-03E6-4C0C-A5A1-0CA6DCC51838}"/>
                </a:ext>
              </a:extLst>
            </p:cNvPr>
            <p:cNvCxnSpPr>
              <a:cxnSpLocks/>
              <a:stCxn id="5" idx="2"/>
            </p:cNvCxnSpPr>
            <p:nvPr/>
          </p:nvCxnSpPr>
          <p:spPr>
            <a:xfrm>
              <a:off x="1625467" y="2133342"/>
              <a:ext cx="0" cy="538119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C078D7EB-7F47-4650-B384-D4653CF90BB1}"/>
                </a:ext>
              </a:extLst>
            </p:cNvPr>
            <p:cNvCxnSpPr>
              <a:endCxn id="12" idx="0"/>
            </p:cNvCxnSpPr>
            <p:nvPr/>
          </p:nvCxnSpPr>
          <p:spPr>
            <a:xfrm>
              <a:off x="1625467" y="3580620"/>
              <a:ext cx="0" cy="55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019A08EE-24CB-49D6-9037-557B5346031D}"/>
                </a:ext>
              </a:extLst>
            </p:cNvPr>
            <p:cNvCxnSpPr>
              <a:stCxn id="12" idx="4"/>
              <a:endCxn id="14" idx="0"/>
            </p:cNvCxnSpPr>
            <p:nvPr/>
          </p:nvCxnSpPr>
          <p:spPr>
            <a:xfrm>
              <a:off x="1625467" y="5039566"/>
              <a:ext cx="0" cy="57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11B2D08A-36D1-46EC-A4A3-1CB64EB9DFD6}"/>
              </a:ext>
            </a:extLst>
          </p:cNvPr>
          <p:cNvGrpSpPr/>
          <p:nvPr/>
        </p:nvGrpSpPr>
        <p:grpSpPr>
          <a:xfrm>
            <a:off x="3365620" y="1642855"/>
            <a:ext cx="2160000" cy="4296138"/>
            <a:chOff x="3365620" y="1642855"/>
            <a:chExt cx="2160000" cy="4296138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30B4C61B-29E4-53C5-5BB8-FD0517FAC79E}"/>
                </a:ext>
              </a:extLst>
            </p:cNvPr>
            <p:cNvSpPr/>
            <p:nvPr/>
          </p:nvSpPr>
          <p:spPr>
            <a:xfrm>
              <a:off x="3365620" y="4049566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value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total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EDEAB7B7-467B-636D-2688-B5CB525482FE}"/>
                </a:ext>
              </a:extLst>
            </p:cNvPr>
            <p:cNvSpPr/>
            <p:nvPr/>
          </p:nvSpPr>
          <p:spPr>
            <a:xfrm>
              <a:off x="4265622" y="1642855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F65510EF-29B2-A8CF-4915-299CE2F89FA8}"/>
                </a:ext>
              </a:extLst>
            </p:cNvPr>
            <p:cNvSpPr/>
            <p:nvPr/>
          </p:nvSpPr>
          <p:spPr>
            <a:xfrm>
              <a:off x="3365620" y="2680620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Get value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64E15B45-DE00-DE1D-A614-B6721F1DC827}"/>
                </a:ext>
              </a:extLst>
            </p:cNvPr>
            <p:cNvSpPr/>
            <p:nvPr/>
          </p:nvSpPr>
          <p:spPr>
            <a:xfrm>
              <a:off x="4265620" y="5578993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1E64A936-D421-4EDA-A28C-13FE2AAE7C3E}"/>
                </a:ext>
              </a:extLst>
            </p:cNvPr>
            <p:cNvCxnSpPr>
              <a:stCxn id="11" idx="4"/>
              <a:endCxn id="25" idx="0"/>
            </p:cNvCxnSpPr>
            <p:nvPr/>
          </p:nvCxnSpPr>
          <p:spPr>
            <a:xfrm flipH="1">
              <a:off x="4445620" y="2002855"/>
              <a:ext cx="2" cy="67776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E8EE151E-E1F5-41F0-8961-FE12EC773F39}"/>
                </a:ext>
              </a:extLst>
            </p:cNvPr>
            <p:cNvCxnSpPr>
              <a:stCxn id="25" idx="4"/>
              <a:endCxn id="4" idx="0"/>
            </p:cNvCxnSpPr>
            <p:nvPr/>
          </p:nvCxnSpPr>
          <p:spPr>
            <a:xfrm>
              <a:off x="4445620" y="3580620"/>
              <a:ext cx="0" cy="46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374CD26C-57A0-44F1-B2FF-D067EFDAC3C5}"/>
                </a:ext>
              </a:extLst>
            </p:cNvPr>
            <p:cNvCxnSpPr>
              <a:stCxn id="4" idx="2"/>
              <a:endCxn id="26" idx="0"/>
            </p:cNvCxnSpPr>
            <p:nvPr/>
          </p:nvCxnSpPr>
          <p:spPr>
            <a:xfrm>
              <a:off x="4445620" y="5129566"/>
              <a:ext cx="0" cy="449427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5A7D8ED1-0925-4368-9225-A83DB86D04AE}"/>
              </a:ext>
            </a:extLst>
          </p:cNvPr>
          <p:cNvGrpSpPr/>
          <p:nvPr/>
        </p:nvGrpSpPr>
        <p:grpSpPr>
          <a:xfrm>
            <a:off x="6185773" y="1639007"/>
            <a:ext cx="2160000" cy="4330913"/>
            <a:chOff x="6185773" y="1639007"/>
            <a:chExt cx="2160000" cy="4330913"/>
          </a:xfrm>
        </p:grpSpPr>
        <p:sp>
          <p:nvSpPr>
            <p:cNvPr id="13" name="Diamond 12">
              <a:extLst>
                <a:ext uri="{FF2B5EF4-FFF2-40B4-BE49-F238E27FC236}">
                  <a16:creationId xmlns:a16="http://schemas.microsoft.com/office/drawing/2014/main" id="{E5862FBB-AD4E-BD36-C87C-616D44EA10E8}"/>
                </a:ext>
              </a:extLst>
            </p:cNvPr>
            <p:cNvSpPr/>
            <p:nvPr/>
          </p:nvSpPr>
          <p:spPr>
            <a:xfrm>
              <a:off x="6274267" y="4049566"/>
              <a:ext cx="1980000" cy="1080000"/>
            </a:xfrm>
            <a:prstGeom prst="diamond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000" dirty="0">
                  <a:solidFill>
                    <a:schemeClr val="tx1"/>
                  </a:solidFill>
                </a:rPr>
                <a:t>counter</a:t>
              </a:r>
            </a:p>
            <a:p>
              <a:r>
                <a:rPr lang="en-GB" sz="2000" dirty="0">
                  <a:solidFill>
                    <a:schemeClr val="tx1"/>
                  </a:solidFill>
                </a:rPr>
                <a:t>=</a:t>
              </a:r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A663C536-D2B8-617F-BFD0-488BD4BF30E9}"/>
                </a:ext>
              </a:extLst>
            </p:cNvPr>
            <p:cNvSpPr/>
            <p:nvPr/>
          </p:nvSpPr>
          <p:spPr>
            <a:xfrm>
              <a:off x="7084267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47B2A333-4E1F-47FC-B722-1BC432E5DB1A}"/>
                </a:ext>
              </a:extLst>
            </p:cNvPr>
            <p:cNvSpPr/>
            <p:nvPr/>
          </p:nvSpPr>
          <p:spPr>
            <a:xfrm>
              <a:off x="6185773" y="2590620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 1</a:t>
              </a:r>
            </a:p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to counter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F9B47688-12DE-489A-B2B0-A71E39A41316}"/>
                </a:ext>
              </a:extLst>
            </p:cNvPr>
            <p:cNvSpPr/>
            <p:nvPr/>
          </p:nvSpPr>
          <p:spPr>
            <a:xfrm>
              <a:off x="7084267" y="5609920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961CB19A-A274-49EF-BE30-6215F0B000DC}"/>
                </a:ext>
              </a:extLst>
            </p:cNvPr>
            <p:cNvCxnSpPr>
              <a:stCxn id="28" idx="4"/>
              <a:endCxn id="20" idx="0"/>
            </p:cNvCxnSpPr>
            <p:nvPr/>
          </p:nvCxnSpPr>
          <p:spPr>
            <a:xfrm>
              <a:off x="7264267" y="1999007"/>
              <a:ext cx="1506" cy="591613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F60BA6E-10BF-4FAB-9EAF-61EABDEED2F5}"/>
                </a:ext>
              </a:extLst>
            </p:cNvPr>
            <p:cNvCxnSpPr>
              <a:stCxn id="20" idx="2"/>
              <a:endCxn id="13" idx="0"/>
            </p:cNvCxnSpPr>
            <p:nvPr/>
          </p:nvCxnSpPr>
          <p:spPr>
            <a:xfrm flipH="1">
              <a:off x="7264267" y="3670620"/>
              <a:ext cx="1506" cy="378946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0371FE36-B3B8-4CD8-83AD-CB1606D09A65}"/>
                </a:ext>
              </a:extLst>
            </p:cNvPr>
            <p:cNvCxnSpPr>
              <a:stCxn id="13" idx="2"/>
              <a:endCxn id="23" idx="0"/>
            </p:cNvCxnSpPr>
            <p:nvPr/>
          </p:nvCxnSpPr>
          <p:spPr>
            <a:xfrm>
              <a:off x="7264267" y="5129566"/>
              <a:ext cx="0" cy="4803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A432D40-80AA-468C-9780-A68E92AFF338}"/>
              </a:ext>
            </a:extLst>
          </p:cNvPr>
          <p:cNvGrpSpPr/>
          <p:nvPr/>
        </p:nvGrpSpPr>
        <p:grpSpPr>
          <a:xfrm>
            <a:off x="9005926" y="1639007"/>
            <a:ext cx="2160000" cy="3220559"/>
            <a:chOff x="9005926" y="1639007"/>
            <a:chExt cx="2160000" cy="3220559"/>
          </a:xfrm>
        </p:grpSpPr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E5373707-A916-EABC-701C-6B0655EF4E65}"/>
                </a:ext>
              </a:extLst>
            </p:cNvPr>
            <p:cNvSpPr/>
            <p:nvPr/>
          </p:nvSpPr>
          <p:spPr>
            <a:xfrm>
              <a:off x="9542912" y="4319566"/>
              <a:ext cx="1080000" cy="540000"/>
            </a:xfrm>
            <a:prstGeom prst="roundRect">
              <a:avLst>
                <a:gd name="adj" fmla="val 50000"/>
              </a:avLst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end</a:t>
              </a:r>
            </a:p>
          </p:txBody>
        </p:sp>
        <p:sp>
          <p:nvSpPr>
            <p:cNvPr id="27" name="Parallelogram 26">
              <a:extLst>
                <a:ext uri="{FF2B5EF4-FFF2-40B4-BE49-F238E27FC236}">
                  <a16:creationId xmlns:a16="http://schemas.microsoft.com/office/drawing/2014/main" id="{E70B8D10-B8B0-9A37-C6DE-44A51DEEC9B1}"/>
                </a:ext>
              </a:extLst>
            </p:cNvPr>
            <p:cNvSpPr/>
            <p:nvPr/>
          </p:nvSpPr>
          <p:spPr>
            <a:xfrm>
              <a:off x="9005926" y="2671461"/>
              <a:ext cx="2160000" cy="900000"/>
            </a:xfrm>
            <a:prstGeom prst="parallelogram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Display total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B2EE7A80-2F30-402B-8274-69CDB3BD7C25}"/>
                </a:ext>
              </a:extLst>
            </p:cNvPr>
            <p:cNvSpPr/>
            <p:nvPr/>
          </p:nvSpPr>
          <p:spPr>
            <a:xfrm>
              <a:off x="9902912" y="1639007"/>
              <a:ext cx="360000" cy="360000"/>
            </a:xfrm>
            <a:prstGeom prst="ellipse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tIns="72000" bIns="72000" rtlCol="0" anchor="ctr"/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c</a:t>
              </a:r>
            </a:p>
          </p:txBody>
        </p: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96455023-2D71-4330-B743-5E4267D86C98}"/>
                </a:ext>
              </a:extLst>
            </p:cNvPr>
            <p:cNvCxnSpPr>
              <a:stCxn id="22" idx="4"/>
              <a:endCxn id="27" idx="0"/>
            </p:cNvCxnSpPr>
            <p:nvPr/>
          </p:nvCxnSpPr>
          <p:spPr>
            <a:xfrm>
              <a:off x="10082912" y="1999007"/>
              <a:ext cx="3014" cy="672454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9A30562B-CA2E-4835-93AF-A4EC2F9C39FF}"/>
                </a:ext>
              </a:extLst>
            </p:cNvPr>
            <p:cNvCxnSpPr>
              <a:stCxn id="27" idx="4"/>
              <a:endCxn id="24" idx="0"/>
            </p:cNvCxnSpPr>
            <p:nvPr/>
          </p:nvCxnSpPr>
          <p:spPr>
            <a:xfrm flipH="1">
              <a:off x="10082912" y="3571461"/>
              <a:ext cx="3014" cy="748105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F80EE6B2-2E8B-4A70-BEC4-1A59869CF745}"/>
              </a:ext>
            </a:extLst>
          </p:cNvPr>
          <p:cNvCxnSpPr>
            <a:stCxn id="13" idx="1"/>
            <a:endCxn id="25" idx="2"/>
          </p:cNvCxnSpPr>
          <p:nvPr/>
        </p:nvCxnSpPr>
        <p:spPr>
          <a:xfrm rot="10800000">
            <a:off x="5413121" y="3130620"/>
            <a:ext cx="861147" cy="1458946"/>
          </a:xfrm>
          <a:prstGeom prst="bentConnector3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4177526"/>
      </p:ext>
    </p:extLst>
  </p:cSld>
  <p:clrMapOvr>
    <a:masterClrMapping/>
  </p:clrMapOvr>
</p:sld>
</file>

<file path=ppt/slides/slide2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75E1B3B-E80F-DF7F-4C09-3A56DC0668C3}"/>
              </a:ext>
            </a:extLst>
          </p:cNvPr>
          <p:cNvGrpSpPr/>
          <p:nvPr/>
        </p:nvGrpSpPr>
        <p:grpSpPr>
          <a:xfrm>
            <a:off x="4318000" y="2732183"/>
            <a:ext cx="4242106" cy="1987610"/>
            <a:chOff x="5512872" y="1284400"/>
            <a:chExt cx="4242106" cy="1987610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3BF4846-E70C-EEF2-1359-7C5A6B77A880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A8FD28-5913-617B-C987-0655F92FD47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01231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303380" cy="4351338"/>
          </a:xfrm>
        </p:spPr>
        <p:txBody>
          <a:bodyPr/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dirty="0">
              <a:solidFill>
                <a:srgbClr val="0086B3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34DC67B6-5FB5-665B-3F07-06565D1F3DD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11697" y="552875"/>
            <a:ext cx="2122604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F3E7A2BE-9947-409D-82E7-D5BDBDCE1538}"/>
              </a:ext>
            </a:extLst>
          </p:cNvPr>
          <p:cNvGrpSpPr/>
          <p:nvPr/>
        </p:nvGrpSpPr>
        <p:grpSpPr>
          <a:xfrm>
            <a:off x="5487987" y="4584856"/>
            <a:ext cx="2815754" cy="719918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0D6F84F-1F67-4839-B192-2C25816390AD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E81F76F-4891-49E6-8A72-1E5E93B1FF8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27161160"/>
      </p:ext>
    </p:extLst>
  </p:cSld>
  <p:clrMapOvr>
    <a:masterClrMapping/>
  </p:clrMapOvr>
</p:sld>
</file>

<file path=ppt/slides/slide2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F6FD9B4-1AB9-93D9-CF8D-0377828C2B5B}"/>
              </a:ext>
            </a:extLst>
          </p:cNvPr>
          <p:cNvGrpSpPr/>
          <p:nvPr/>
        </p:nvGrpSpPr>
        <p:grpSpPr>
          <a:xfrm>
            <a:off x="4151523" y="2854411"/>
            <a:ext cx="3917439" cy="1265898"/>
            <a:chOff x="5442333" y="2006112"/>
            <a:chExt cx="3917439" cy="1265898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0492247-207A-5B8E-7F23-E632EFC6530E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700127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B015F7E-58CB-C87D-FB90-1EB63029F30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122245" y="2006112"/>
              <a:ext cx="1237527" cy="126589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22595D27-B235-4125-9B79-A2A22521ABD5}"/>
              </a:ext>
            </a:extLst>
          </p:cNvPr>
          <p:cNvGrpSpPr/>
          <p:nvPr/>
        </p:nvGrpSpPr>
        <p:grpSpPr>
          <a:xfrm>
            <a:off x="5149441" y="4255245"/>
            <a:ext cx="2700127" cy="359959"/>
            <a:chOff x="5512872" y="1284400"/>
            <a:chExt cx="4242106" cy="1987610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5C5ACB0-2BEE-47E0-A3E8-08954FA5A8A6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233997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61BAA6FC-5A79-4579-9EDD-4924E7404BD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33797" y="1284400"/>
              <a:ext cx="1921181" cy="198761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BBDF52BD-EA97-4945-9758-B3EB014A2DED}"/>
              </a:ext>
            </a:extLst>
          </p:cNvPr>
          <p:cNvGrpSpPr/>
          <p:nvPr/>
        </p:nvGrpSpPr>
        <p:grpSpPr>
          <a:xfrm>
            <a:off x="5817934" y="4615204"/>
            <a:ext cx="4018044" cy="1010286"/>
            <a:chOff x="5512872" y="-2306554"/>
            <a:chExt cx="6312655" cy="5578564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3ECD9A2F-EF12-455F-8673-1BE2FBE5D33F}"/>
                </a:ext>
              </a:extLst>
            </p:cNvPr>
            <p:cNvCxnSpPr>
              <a:cxnSpLocks/>
            </p:cNvCxnSpPr>
            <p:nvPr/>
          </p:nvCxnSpPr>
          <p:spPr>
            <a:xfrm>
              <a:off x="5512872" y="3272010"/>
              <a:ext cx="373067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584D661F-997B-47DF-A0D7-7E0376EB783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243544" y="-2306554"/>
              <a:ext cx="2581983" cy="5578564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78836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2397506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685D1C-D870-43E1-95B4-17348F4695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How do they work?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173E112-D753-408D-AA93-00CB8002785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Store 11 in variable1</a:t>
            </a:r>
          </a:p>
          <a:p>
            <a:endParaRPr lang="en-GB" dirty="0"/>
          </a:p>
          <a:p>
            <a:r>
              <a:rPr lang="en-GB" dirty="0"/>
              <a:t>Copy variable1 to variable2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78AC3A-2A1E-42A4-BC71-4A7E95E0F1BB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Variable created, with a name</a:t>
            </a:r>
          </a:p>
          <a:p>
            <a:r>
              <a:rPr lang="en-GB" dirty="0"/>
              <a:t>Value stored in it</a:t>
            </a:r>
          </a:p>
        </p:txBody>
      </p:sp>
      <p:pic>
        <p:nvPicPr>
          <p:cNvPr id="8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A7BCE613-FF9E-4440-9741-AB313D95BFDB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1170515" y="4236098"/>
            <a:ext cx="2042781" cy="163938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141B0E6-9DF9-4772-999E-16DA5B417DA1}"/>
              </a:ext>
            </a:extLst>
          </p:cNvPr>
          <p:cNvSpPr txBox="1"/>
          <p:nvPr/>
        </p:nvSpPr>
        <p:spPr>
          <a:xfrm>
            <a:off x="1508706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694A9D-B1C7-42AB-956F-2ECBBD2C6227}"/>
              </a:ext>
            </a:extLst>
          </p:cNvPr>
          <p:cNvSpPr txBox="1"/>
          <p:nvPr/>
        </p:nvSpPr>
        <p:spPr>
          <a:xfrm>
            <a:off x="1944080" y="3265666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  <p:pic>
        <p:nvPicPr>
          <p:cNvPr id="11" name="Content Placeholder 8" descr="A white house with a black background&#10;&#10;Description automatically generated with low confidence">
            <a:extLst>
              <a:ext uri="{FF2B5EF4-FFF2-40B4-BE49-F238E27FC236}">
                <a16:creationId xmlns:a16="http://schemas.microsoft.com/office/drawing/2014/main" id="{3A2318D8-8A59-461A-8959-A7C0D252978C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/>
          <a:stretch/>
        </p:blipFill>
        <p:spPr>
          <a:xfrm>
            <a:off x="3823838" y="4236098"/>
            <a:ext cx="2042781" cy="163938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26CC5F24-E0D9-4592-8467-65313AA48870}"/>
              </a:ext>
            </a:extLst>
          </p:cNvPr>
          <p:cNvSpPr txBox="1"/>
          <p:nvPr/>
        </p:nvSpPr>
        <p:spPr>
          <a:xfrm>
            <a:off x="4162029" y="5715298"/>
            <a:ext cx="13664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variable2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EAB07D6-0C11-455D-9BC4-6E70C2899CC4}"/>
              </a:ext>
            </a:extLst>
          </p:cNvPr>
          <p:cNvSpPr txBox="1"/>
          <p:nvPr/>
        </p:nvSpPr>
        <p:spPr>
          <a:xfrm>
            <a:off x="1920896" y="4514033"/>
            <a:ext cx="4956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/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1996147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500"/>
                            </p:stCondLst>
                            <p:childTnLst>
                              <p:par>
                                <p:cTn id="28" presetID="42" presetClass="path" presetSubtype="0" accel="50000" decel="50000" fill="hold" grpId="1" nodeType="after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2.29167E-6 -2.22222E-6 L -0.0013 0.18773 " pathEditMode="relative" rAng="0" ptsTypes="AA">
                                      <p:cBhvr>
                                        <p:cTn id="29" dur="2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5" y="937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4" presetClass="path" presetSubtype="0" accel="50000" decel="5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0013 0.00069 L 0.05821 -0.06922 C 0.07032 -0.08496 0.08855 -0.09306 0.10782 -0.09306 C 0.12943 -0.09306 0.14675 -0.08496 0.15886 -0.06922 L 0.21693 0.00069 " pathEditMode="relative" rAng="0" ptsTypes="AAAAA">
                                      <p:cBhvr>
                                        <p:cTn id="46" dur="2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833" y="-4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4" grpId="0" uiExpand="1" build="p"/>
      <p:bldP spid="5" grpId="0"/>
      <p:bldP spid="10" grpId="0"/>
      <p:bldP spid="10" grpId="1"/>
      <p:bldP spid="12" grpId="0"/>
      <p:bldP spid="13" grpId="0"/>
      <p:bldP spid="13" grpId="1"/>
    </p:bldLst>
  </p:timing>
</p:sld>
</file>

<file path=ppt/slides/slide3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6245506" cy="4351338"/>
          </a:xfrm>
        </p:spPr>
        <p:txBody>
          <a:bodyPr>
            <a:normAutofit fontScale="92500" lnSpcReduction="20000"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"Age?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18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"Go in"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"Get out!")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0" name="Content Placeholder 9">
            <a:extLst>
              <a:ext uri="{FF2B5EF4-FFF2-40B4-BE49-F238E27FC236}">
                <a16:creationId xmlns:a16="http://schemas.microsoft.com/office/drawing/2014/main" id="{42EDCCE4-6EA2-13AA-0715-08118C380DB8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77906" y="552875"/>
            <a:ext cx="3307312" cy="5940000"/>
          </a:xfrm>
        </p:spPr>
      </p:pic>
    </p:spTree>
    <p:extLst>
      <p:ext uri="{BB962C8B-B14F-4D97-AF65-F5344CB8AC3E}">
        <p14:creationId xmlns:p14="http://schemas.microsoft.com/office/powerpoint/2010/main" val="3904918738"/>
      </p:ext>
    </p:extLst>
  </p:cSld>
  <p:clrMapOvr>
    <a:masterClrMapping/>
  </p:clrMapOvr>
</p:sld>
</file>

<file path=ppt/slides/slide3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44A072D-34B1-2E6B-63DB-69C37DBB4868}"/>
              </a:ext>
            </a:extLst>
          </p:cNvPr>
          <p:cNvGrpSpPr/>
          <p:nvPr/>
        </p:nvGrpSpPr>
        <p:grpSpPr>
          <a:xfrm>
            <a:off x="4515080" y="2334974"/>
            <a:ext cx="3813580" cy="937036"/>
            <a:chOff x="5442333" y="2334974"/>
            <a:chExt cx="3813580" cy="937036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A09314B4-2944-C2BA-6BFD-18012FF94BC1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2882670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1B9995E-B03E-1943-AF72-DFD3A4D6647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99603" y="2334974"/>
              <a:ext cx="956310" cy="937036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828B97-4767-BC7D-C177-592C6516DB0F}"/>
              </a:ext>
            </a:extLst>
          </p:cNvPr>
          <p:cNvGrpSpPr/>
          <p:nvPr/>
        </p:nvGrpSpPr>
        <p:grpSpPr>
          <a:xfrm>
            <a:off x="4957590" y="3522875"/>
            <a:ext cx="4811250" cy="891049"/>
            <a:chOff x="4303923" y="2469097"/>
            <a:chExt cx="4811250" cy="891049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BE6FC4F5-3B34-D533-BB5B-13BBE46C12C6}"/>
                </a:ext>
              </a:extLst>
            </p:cNvPr>
            <p:cNvCxnSpPr>
              <a:cxnSpLocks/>
            </p:cNvCxnSpPr>
            <p:nvPr/>
          </p:nvCxnSpPr>
          <p:spPr>
            <a:xfrm>
              <a:off x="4303923" y="3360146"/>
              <a:ext cx="4043535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6CA352A9-F289-E0C0-22F9-4C823702848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28408" y="2469097"/>
              <a:ext cx="786765" cy="891049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34668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" name="Content Placeholder 23">
            <a:extLst>
              <a:ext uri="{FF2B5EF4-FFF2-40B4-BE49-F238E27FC236}">
                <a16:creationId xmlns:a16="http://schemas.microsoft.com/office/drawing/2014/main" id="{95759725-C505-419B-BE35-3F28C546A383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1634" y="552875"/>
            <a:ext cx="3789774" cy="5940000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Else If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6708495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mark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"Mark?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85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"Distinction"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 err="1">
                <a:solidFill>
                  <a:srgbClr val="A71D5D"/>
                </a:solidFill>
                <a:latin typeface="Consolas" panose="020B0609020204030204" pitchFamily="49" charset="0"/>
              </a:rPr>
              <a:t>elif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mark &gt;=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"Pass"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else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"Fail"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2994858"/>
      </p:ext>
    </p:extLst>
  </p:cSld>
  <p:clrMapOvr>
    <a:masterClrMapping/>
  </p:clrMapOvr>
</p:sld>
</file>

<file path=ppt/slides/slide3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B748266-0450-C23C-18A6-9C04F90EF5F9}"/>
              </a:ext>
            </a:extLst>
          </p:cNvPr>
          <p:cNvGrpSpPr/>
          <p:nvPr/>
        </p:nvGrpSpPr>
        <p:grpSpPr>
          <a:xfrm>
            <a:off x="5442333" y="3272010"/>
            <a:ext cx="4144580" cy="628478"/>
            <a:chOff x="5442333" y="3272010"/>
            <a:chExt cx="4144580" cy="6284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0EF9AC8-BB3C-CD17-5BF3-F1E368518477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406392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84F6FD44-B815-C632-19B8-A25812463291}"/>
                </a:ext>
              </a:extLst>
            </p:cNvPr>
            <p:cNvCxnSpPr>
              <a:cxnSpLocks/>
            </p:cNvCxnSpPr>
            <p:nvPr/>
          </p:nvCxnSpPr>
          <p:spPr>
            <a:xfrm>
              <a:off x="8829675" y="3272010"/>
              <a:ext cx="757238" cy="6284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2625209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0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BCDE3C-362F-61E6-C145-ACF41DA18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While (Repeat … Until)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559F4-457D-E10E-7E7C-D4C43321EB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total, 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while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more !=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"n"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more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"More? (y/n)"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5B7217F0-5601-FBCF-F022-D1860172377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287" y="552875"/>
            <a:ext cx="2387090" cy="5940000"/>
          </a:xfrm>
        </p:spPr>
      </p:pic>
    </p:spTree>
    <p:extLst>
      <p:ext uri="{BB962C8B-B14F-4D97-AF65-F5344CB8AC3E}">
        <p14:creationId xmlns:p14="http://schemas.microsoft.com/office/powerpoint/2010/main" val="1803101682"/>
      </p:ext>
    </p:extLst>
  </p:cSld>
  <p:clrMapOvr>
    <a:masterClrMapping/>
  </p:clrMapOvr>
</p:sld>
</file>

<file path=ppt/slides/slide3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EDE1BA0-7782-AE3F-7D55-196E0B2E138C}"/>
              </a:ext>
            </a:extLst>
          </p:cNvPr>
          <p:cNvGrpSpPr/>
          <p:nvPr/>
        </p:nvGrpSpPr>
        <p:grpSpPr>
          <a:xfrm>
            <a:off x="6437868" y="3272009"/>
            <a:ext cx="3323969" cy="879861"/>
            <a:chOff x="5442333" y="3272010"/>
            <a:chExt cx="4309754" cy="51517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F1727276-F137-D185-7348-FD6DCD344C76}"/>
                </a:ext>
              </a:extLst>
            </p:cNvPr>
            <p:cNvCxnSpPr>
              <a:cxnSpLocks/>
            </p:cNvCxnSpPr>
            <p:nvPr/>
          </p:nvCxnSpPr>
          <p:spPr>
            <a:xfrm>
              <a:off x="5442333" y="3272010"/>
              <a:ext cx="3073749" cy="0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4B19EFFA-E771-48B9-77AB-4E3F3F2FDA14}"/>
                </a:ext>
              </a:extLst>
            </p:cNvPr>
            <p:cNvCxnSpPr>
              <a:cxnSpLocks/>
            </p:cNvCxnSpPr>
            <p:nvPr/>
          </p:nvCxnSpPr>
          <p:spPr>
            <a:xfrm>
              <a:off x="8516082" y="3272010"/>
              <a:ext cx="1236005" cy="515178"/>
            </a:xfrm>
            <a:prstGeom prst="line">
              <a:avLst/>
            </a:prstGeom>
            <a:ln w="57150">
              <a:solidFill>
                <a:srgbClr val="7030A0"/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744147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99741CB-BCEA-E792-88F2-D3552AB22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7F165-FF6E-AA14-B914-9824BB4B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Flowchart – For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8CC5C-4B33-7461-B353-980538B6D47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198" y="1825625"/>
            <a:ext cx="7794814" cy="4667250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cost, total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index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cost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"Cost?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total = total + cost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"Total: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(total))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pic>
        <p:nvPicPr>
          <p:cNvPr id="17" name="Content Placeholder 16">
            <a:extLst>
              <a:ext uri="{FF2B5EF4-FFF2-40B4-BE49-F238E27FC236}">
                <a16:creationId xmlns:a16="http://schemas.microsoft.com/office/drawing/2014/main" id="{A2219C3B-38C4-4505-82E5-C9339CEDFE6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0140" y="459000"/>
            <a:ext cx="2122604" cy="5940000"/>
          </a:xfrm>
        </p:spPr>
      </p:pic>
    </p:spTree>
    <p:extLst>
      <p:ext uri="{BB962C8B-B14F-4D97-AF65-F5344CB8AC3E}">
        <p14:creationId xmlns:p14="http://schemas.microsoft.com/office/powerpoint/2010/main" val="2428031427"/>
      </p:ext>
    </p:extLst>
  </p:cSld>
  <p:clrMapOvr>
    <a:masterClrMapping/>
  </p:clrMapOvr>
</p:sld>
</file>

<file path=ppt/slides/slide3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identify, and be able to read and understand:</a:t>
            </a:r>
          </a:p>
          <a:p>
            <a:pPr lvl="1"/>
            <a:r>
              <a:rPr lang="en-GB" sz="3200" dirty="0"/>
              <a:t>structure diagrams</a:t>
            </a:r>
          </a:p>
          <a:p>
            <a:pPr lvl="1"/>
            <a:r>
              <a:rPr lang="en-GB" sz="3200" dirty="0"/>
              <a:t>flowcharts</a:t>
            </a:r>
          </a:p>
          <a:p>
            <a:pPr lvl="1"/>
            <a:r>
              <a:rPr lang="en-GB" sz="3200" b="1" dirty="0"/>
              <a:t>pseudocode</a:t>
            </a:r>
          </a:p>
          <a:p>
            <a:r>
              <a:rPr lang="en-GB" dirty="0"/>
              <a:t>Exemplify and implement one of the above design techniques to design efficient solutions to a problem.</a:t>
            </a:r>
          </a:p>
        </p:txBody>
      </p:sp>
    </p:spTree>
    <p:extLst>
      <p:ext uri="{BB962C8B-B14F-4D97-AF65-F5344CB8AC3E}">
        <p14:creationId xmlns:p14="http://schemas.microsoft.com/office/powerpoint/2010/main" val="2112419833"/>
      </p:ext>
    </p:extLst>
  </p:cSld>
  <p:clrMapOvr>
    <a:masterClrMapping/>
  </p:clrMapOvr>
</p:sld>
</file>

<file path=ppt/slides/slide3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 structured English</a:t>
            </a:r>
          </a:p>
          <a:p>
            <a:r>
              <a:rPr lang="en-GB" dirty="0"/>
              <a:t>Main steps show algorithm</a:t>
            </a:r>
          </a:p>
          <a:p>
            <a:r>
              <a:rPr lang="en-GB" dirty="0"/>
              <a:t>Refinements show detail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 </a:t>
            </a:r>
            <a:r>
              <a:rPr lang="en-GB" b="1" dirty="0">
                <a:solidFill>
                  <a:srgbClr val="FF0000"/>
                </a:solidFill>
              </a:rPr>
              <a:t>!=</a:t>
            </a:r>
            <a:r>
              <a:rPr lang="en-GB" dirty="0"/>
              <a:t> Pseudocode</a:t>
            </a:r>
          </a:p>
        </p:txBody>
      </p:sp>
    </p:spTree>
    <p:extLst>
      <p:ext uri="{BB962C8B-B14F-4D97-AF65-F5344CB8AC3E}">
        <p14:creationId xmlns:p14="http://schemas.microsoft.com/office/powerpoint/2010/main" val="1338849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Pseudocode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7F7FE1-4B01-47EA-B5A2-F77F0B34E2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Written in</a:t>
            </a:r>
          </a:p>
          <a:p>
            <a:r>
              <a:rPr lang="en-GB" dirty="0"/>
              <a:t>Main steps</a:t>
            </a:r>
          </a:p>
          <a:p>
            <a:r>
              <a:rPr lang="en-GB" dirty="0"/>
              <a:t>Refinements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SQA Reference Language (</a:t>
            </a:r>
            <a:r>
              <a:rPr lang="en-GB" dirty="0" err="1"/>
              <a:t>SQARL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40365644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110037-348E-4337-9A63-56426B0B8E18}"/>
              </a:ext>
            </a:extLst>
          </p:cNvPr>
          <p:cNvSpPr txBox="1"/>
          <p:nvPr/>
        </p:nvSpPr>
        <p:spPr>
          <a:xfrm>
            <a:off x="3917950" y="2089444"/>
            <a:ext cx="376147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 equals sign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7A7E741-9095-4924-A3CE-D56693D38A02}"/>
              </a:ext>
            </a:extLst>
          </p:cNvPr>
          <p:cNvSpPr txBox="1"/>
          <p:nvPr/>
        </p:nvSpPr>
        <p:spPr>
          <a:xfrm>
            <a:off x="3917903" y="4080307"/>
            <a:ext cx="67385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 assignment operator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0BC9D-ACFF-44C2-8712-B5611E1287BF}"/>
              </a:ext>
            </a:extLst>
          </p:cNvPr>
          <p:cNvSpPr txBox="1"/>
          <p:nvPr/>
        </p:nvSpPr>
        <p:spPr>
          <a:xfrm>
            <a:off x="4449347" y="4720367"/>
            <a:ext cx="4522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assigned the value 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34C7FFA-961F-4F11-93A3-97FC5170CF3C}"/>
              </a:ext>
            </a:extLst>
          </p:cNvPr>
          <p:cNvGrpSpPr/>
          <p:nvPr/>
        </p:nvGrpSpPr>
        <p:grpSpPr>
          <a:xfrm>
            <a:off x="3985765" y="2057694"/>
            <a:ext cx="3847815" cy="1260000"/>
            <a:chOff x="3985765" y="2057694"/>
            <a:chExt cx="3847815" cy="1260000"/>
          </a:xfrm>
        </p:grpSpPr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F1C2BCDB-E4F7-4684-AC6B-AE8E43FD82A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053580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C40DF4E-7F5F-41CC-99A1-1515D29FAD4C}"/>
                </a:ext>
              </a:extLst>
            </p:cNvPr>
            <p:cNvCxnSpPr>
              <a:cxnSpLocks/>
            </p:cNvCxnSpPr>
            <p:nvPr/>
          </p:nvCxnSpPr>
          <p:spPr>
            <a:xfrm>
              <a:off x="3985765" y="2057694"/>
              <a:ext cx="3780000" cy="126000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0B8133A3-A913-4568-9C50-9BB8FE6C7345}"/>
              </a:ext>
            </a:extLst>
          </p:cNvPr>
          <p:cNvSpPr txBox="1"/>
          <p:nvPr/>
        </p:nvSpPr>
        <p:spPr>
          <a:xfrm>
            <a:off x="4365263" y="2729504"/>
            <a:ext cx="31566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(is the same as)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DFA6217-AFE6-42E6-AA29-9FB9655EF390}"/>
              </a:ext>
            </a:extLst>
          </p:cNvPr>
          <p:cNvSpPr txBox="1"/>
          <p:nvPr/>
        </p:nvSpPr>
        <p:spPr>
          <a:xfrm>
            <a:off x="8213078" y="2175506"/>
            <a:ext cx="36610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This is computing, not maths!</a:t>
            </a:r>
          </a:p>
        </p:txBody>
      </p:sp>
    </p:spTree>
    <p:extLst>
      <p:ext uri="{BB962C8B-B14F-4D97-AF65-F5344CB8AC3E}">
        <p14:creationId xmlns:p14="http://schemas.microsoft.com/office/powerpoint/2010/main" val="2423056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11" grpId="0"/>
      <p:bldP spid="12" grpId="0"/>
    </p:bldLst>
  </p:timing>
</p:sld>
</file>

<file path=ppt/slides/slide3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51D53E8-EAB2-4BD8-8482-989BD2396773}"/>
              </a:ext>
            </a:extLst>
          </p:cNvPr>
          <p:cNvSpPr txBox="1"/>
          <p:nvPr/>
        </p:nvSpPr>
        <p:spPr>
          <a:xfrm>
            <a:off x="7522434" y="5186362"/>
            <a:ext cx="455228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Not all refinements shown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E5243F4-436F-435A-83AB-A28916CFDC91}"/>
              </a:ext>
            </a:extLst>
          </p:cNvPr>
          <p:cNvSpPr/>
          <p:nvPr/>
        </p:nvSpPr>
        <p:spPr>
          <a:xfrm>
            <a:off x="7775118" y="299767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11654"/>
              <a:gd name="adj6" fmla="val -711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Algorithm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14ADA54-DEA2-4973-91F1-2A5500F29621}"/>
              </a:ext>
            </a:extLst>
          </p:cNvPr>
          <p:cNvSpPr/>
          <p:nvPr/>
        </p:nvSpPr>
        <p:spPr>
          <a:xfrm>
            <a:off x="7775118" y="4129749"/>
            <a:ext cx="2236641" cy="862642"/>
          </a:xfrm>
          <a:prstGeom prst="callout2">
            <a:avLst>
              <a:gd name="adj1" fmla="val 50787"/>
              <a:gd name="adj2" fmla="val -542"/>
              <a:gd name="adj3" fmla="val 51016"/>
              <a:gd name="adj4" fmla="val -23751"/>
              <a:gd name="adj5" fmla="val 74959"/>
              <a:gd name="adj6" fmla="val -575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Refinements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DCE246A-303B-4751-9244-59F8ECCC4D26}"/>
              </a:ext>
            </a:extLst>
          </p:cNvPr>
          <p:cNvGrpSpPr/>
          <p:nvPr/>
        </p:nvGrpSpPr>
        <p:grpSpPr>
          <a:xfrm>
            <a:off x="420132" y="2348427"/>
            <a:ext cx="360000" cy="2664000"/>
            <a:chOff x="296562" y="2348427"/>
            <a:chExt cx="360000" cy="2702008"/>
          </a:xfrm>
        </p:grpSpPr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E1C5674-8031-4302-B44A-137554DAA928}"/>
                </a:ext>
              </a:extLst>
            </p:cNvPr>
            <p:cNvCxnSpPr/>
            <p:nvPr/>
          </p:nvCxnSpPr>
          <p:spPr>
            <a:xfrm>
              <a:off x="296562" y="5050435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377F5BB9-7625-42D7-980D-B4C15C5EA5D8}"/>
                </a:ext>
              </a:extLst>
            </p:cNvPr>
            <p:cNvCxnSpPr/>
            <p:nvPr/>
          </p:nvCxnSpPr>
          <p:spPr>
            <a:xfrm>
              <a:off x="296562" y="2348427"/>
              <a:ext cx="360000" cy="0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3039E6C-B538-4A0F-908C-E453658540B2}"/>
                </a:ext>
              </a:extLst>
            </p:cNvPr>
            <p:cNvCxnSpPr>
              <a:cxnSpLocks/>
            </p:cNvCxnSpPr>
            <p:nvPr/>
          </p:nvCxnSpPr>
          <p:spPr>
            <a:xfrm>
              <a:off x="296562" y="2348427"/>
              <a:ext cx="0" cy="2702008"/>
            </a:xfrm>
            <a:prstGeom prst="straightConnector1">
              <a:avLst/>
            </a:prstGeom>
            <a:ln w="38100">
              <a:solidFill>
                <a:schemeClr val="accent6">
                  <a:lumMod val="75000"/>
                </a:schemeClr>
              </a:solidFill>
              <a:headEnd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031381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25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25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25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/>
      <p:bldP spid="6" grpId="0" animBg="1"/>
      <p:bldP spid="7" grpId="0" animBg="1"/>
    </p:bldLst>
  </p:timing>
</p:sld>
</file>

<file path=ppt/slides/slide3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740D7-A9B3-4CD9-A421-E59E72CD41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Pseudocode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DFBAE5-53BC-4528-A3A6-284F7E431B60}"/>
              </a:ext>
            </a:extLst>
          </p:cNvPr>
          <p:cNvSpPr txBox="1"/>
          <p:nvPr/>
        </p:nvSpPr>
        <p:spPr>
          <a:xfrm>
            <a:off x="838200" y="2025569"/>
            <a:ext cx="9451626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1  Ask user to enter rectangle dimensions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2  Calculate perimeter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3  Calculate area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4  Display results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1.1  Ask user for length</a:t>
            </a:r>
          </a:p>
          <a:p>
            <a:r>
              <a:rPr lang="en-GB" sz="3200" dirty="0">
                <a:latin typeface="Consolas" panose="020B0609020204030204" pitchFamily="49" charset="0"/>
              </a:rPr>
              <a:t>1.2  Ask user for breadth</a:t>
            </a:r>
          </a:p>
          <a:p>
            <a:endParaRPr lang="en-GB" sz="3200" dirty="0">
              <a:latin typeface="Consolas" panose="020B0609020204030204" pitchFamily="49" charset="0"/>
            </a:endParaRPr>
          </a:p>
          <a:p>
            <a:r>
              <a:rPr lang="en-GB" sz="3200" dirty="0">
                <a:latin typeface="Consolas" panose="020B0609020204030204" pitchFamily="49" charset="0"/>
              </a:rPr>
              <a:t>3.1  Calculate area: length x breadth</a:t>
            </a:r>
          </a:p>
        </p:txBody>
      </p:sp>
    </p:spTree>
    <p:extLst>
      <p:ext uri="{BB962C8B-B14F-4D97-AF65-F5344CB8AC3E}">
        <p14:creationId xmlns:p14="http://schemas.microsoft.com/office/powerpoint/2010/main" val="4002745072"/>
      </p:ext>
    </p:extLst>
  </p:cSld>
  <p:clrMapOvr>
    <a:masterClrMapping/>
  </p:clrMapOvr>
</p:sld>
</file>

<file path=ppt/slides/slide3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Describe, exemplify, and implement user-interface design, in terms of input and output, using a wireframe.</a:t>
            </a:r>
          </a:p>
        </p:txBody>
      </p:sp>
    </p:spTree>
    <p:extLst>
      <p:ext uri="{BB962C8B-B14F-4D97-AF65-F5344CB8AC3E}">
        <p14:creationId xmlns:p14="http://schemas.microsoft.com/office/powerpoint/2010/main" val="1109456355"/>
      </p:ext>
    </p:extLst>
  </p:cSld>
  <p:clrMapOvr>
    <a:masterClrMapping/>
  </p:clrMapOvr>
</p:sld>
</file>

<file path=ppt/slides/slide3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 the inputs and outputs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 a sketch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2100713" y="5091477"/>
            <a:ext cx="1267719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05661"/>
              <a:gd name="adj6" fmla="val 19316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9117159" y="5408498"/>
            <a:ext cx="2236641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54293"/>
              <a:gd name="adj6" fmla="val -517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(to processes)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8124040" y="3008842"/>
            <a:ext cx="1704172" cy="1777041"/>
            <a:chOff x="7619999" y="3594339"/>
            <a:chExt cx="1704172" cy="1777041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67256" y="4221249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125077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8" grpId="0" animBg="1"/>
    </p:bldLst>
  </p:timing>
</p:sld>
</file>

<file path=ppt/slides/slide3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7A2767-CDBD-B7DD-B251-EB674AAE1D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Bef>
                <a:spcPts val="0"/>
              </a:spcBef>
            </a:pPr>
            <a:r>
              <a:rPr lang="en-GB" dirty="0"/>
              <a:t>Used to show</a:t>
            </a:r>
          </a:p>
          <a:p>
            <a:pPr>
              <a:spcBef>
                <a:spcPts val="0"/>
              </a:spcBef>
            </a:pPr>
            <a:r>
              <a:rPr lang="en-GB" dirty="0"/>
              <a:t>Initially just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AB86EE-3A1C-586D-7050-714AFEE31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23" y="2996730"/>
            <a:ext cx="4867954" cy="36581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34877"/>
      </p:ext>
    </p:extLst>
  </p:cSld>
  <p:clrMapOvr>
    <a:masterClrMapping/>
  </p:clrMapOvr>
</p:sld>
</file>

<file path=ppt/slides/slide3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r>
              <a:rPr lang="en-GB" dirty="0"/>
              <a:t>App Based</a:t>
            </a:r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r>
              <a:rPr lang="en-GB" dirty="0"/>
              <a:t>Text Based</a:t>
            </a:r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19" name="Text">
            <a:extLst>
              <a:ext uri="{FF2B5EF4-FFF2-40B4-BE49-F238E27FC236}">
                <a16:creationId xmlns:a16="http://schemas.microsoft.com/office/drawing/2014/main" id="{259A6521-5767-43C4-B850-9BDFD790BFE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8296" y="2211388"/>
            <a:ext cx="5468873" cy="3833167"/>
          </a:xfrm>
          <a:prstGeom prst="rect">
            <a:avLst/>
          </a:prstGeom>
        </p:spPr>
      </p:pic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9B37AA5F-C64D-34E2-478E-828B98FDC9FF}"/>
              </a:ext>
            </a:extLst>
          </p:cNvPr>
          <p:cNvSpPr/>
          <p:nvPr/>
        </p:nvSpPr>
        <p:spPr>
          <a:xfrm>
            <a:off x="7514014" y="5796282"/>
            <a:ext cx="139893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7592"/>
              <a:gd name="adj6" fmla="val 14081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Outputs</a:t>
            </a:r>
          </a:p>
        </p:txBody>
      </p:sp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5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  <p:pic>
        <p:nvPicPr>
          <p:cNvPr id="22" name="GUI">
            <a:extLst>
              <a:ext uri="{FF2B5EF4-FFF2-40B4-BE49-F238E27FC236}">
                <a16:creationId xmlns:a16="http://schemas.microsoft.com/office/drawing/2014/main" id="{5FC00170-16F8-4B44-9A4F-396CF3D9FB2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3954" y="2191840"/>
            <a:ext cx="4252770" cy="3987800"/>
          </a:xfrm>
          <a:prstGeom prst="rect">
            <a:avLst/>
          </a:prstGeom>
        </p:spPr>
      </p:pic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4248902B-3E9A-0030-10FA-29ADA9837163}"/>
              </a:ext>
            </a:extLst>
          </p:cNvPr>
          <p:cNvSpPr/>
          <p:nvPr/>
        </p:nvSpPr>
        <p:spPr>
          <a:xfrm>
            <a:off x="68066" y="4656138"/>
            <a:ext cx="1543443" cy="862642"/>
          </a:xfrm>
          <a:prstGeom prst="callout2">
            <a:avLst>
              <a:gd name="adj1" fmla="val 31"/>
              <a:gd name="adj2" fmla="val 49965"/>
              <a:gd name="adj3" fmla="val -41829"/>
              <a:gd name="adj4" fmla="val 102446"/>
              <a:gd name="adj5" fmla="val -42789"/>
              <a:gd name="adj6" fmla="val 1524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Submit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(process)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AA403B8-C76C-A324-F785-F6C0E682BA9B}"/>
              </a:ext>
            </a:extLst>
          </p:cNvPr>
          <p:cNvGrpSpPr/>
          <p:nvPr/>
        </p:nvGrpSpPr>
        <p:grpSpPr>
          <a:xfrm>
            <a:off x="10445413" y="3058478"/>
            <a:ext cx="1394731" cy="918845"/>
            <a:chOff x="7886057" y="3608681"/>
            <a:chExt cx="1394731" cy="918845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7A4A5CED-095A-3FB9-E63C-0099A389C200}"/>
                </a:ext>
              </a:extLst>
            </p:cNvPr>
            <p:cNvSpPr/>
            <p:nvPr/>
          </p:nvSpPr>
          <p:spPr>
            <a:xfrm>
              <a:off x="7886057" y="3608681"/>
              <a:ext cx="281197" cy="918845"/>
            </a:xfrm>
            <a:prstGeom prst="rightBrace">
              <a:avLst>
                <a:gd name="adj1" fmla="val 2473"/>
                <a:gd name="adj2" fmla="val 51171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E095E0-EC1E-77F0-C41B-383B87C7D234}"/>
                </a:ext>
              </a:extLst>
            </p:cNvPr>
            <p:cNvSpPr txBox="1"/>
            <p:nvPr/>
          </p:nvSpPr>
          <p:spPr>
            <a:xfrm>
              <a:off x="8123873" y="3806493"/>
              <a:ext cx="115691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/>
                <a:t>Inputs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A8A4E87C-764A-4485-8DED-F3971A45F538}"/>
              </a:ext>
            </a:extLst>
          </p:cNvPr>
          <p:cNvSpPr/>
          <p:nvPr/>
        </p:nvSpPr>
        <p:spPr>
          <a:xfrm>
            <a:off x="2340291" y="6190110"/>
            <a:ext cx="1005243" cy="474858"/>
          </a:xfrm>
          <a:prstGeom prst="callout2">
            <a:avLst>
              <a:gd name="adj1" fmla="val 50343"/>
              <a:gd name="adj2" fmla="val 219"/>
              <a:gd name="adj3" fmla="val 50572"/>
              <a:gd name="adj4" fmla="val -23751"/>
              <a:gd name="adj5" fmla="val -93390"/>
              <a:gd name="adj6" fmla="val -239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Label</a:t>
            </a:r>
          </a:p>
        </p:txBody>
      </p:sp>
      <p:sp>
        <p:nvSpPr>
          <p:cNvPr id="14" name="Callout: Bent Line with No Border 13">
            <a:extLst>
              <a:ext uri="{FF2B5EF4-FFF2-40B4-BE49-F238E27FC236}">
                <a16:creationId xmlns:a16="http://schemas.microsoft.com/office/drawing/2014/main" id="{84D08E55-3D43-4932-9ABD-A89CCB2D13BC}"/>
              </a:ext>
            </a:extLst>
          </p:cNvPr>
          <p:cNvSpPr/>
          <p:nvPr/>
        </p:nvSpPr>
        <p:spPr>
          <a:xfrm>
            <a:off x="4672246" y="2276428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127506"/>
              <a:gd name="adj6" fmla="val -312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(input)</a:t>
            </a:r>
          </a:p>
        </p:txBody>
      </p:sp>
      <p:sp>
        <p:nvSpPr>
          <p:cNvPr id="15" name="Callout: Bent Line with No Border 14">
            <a:extLst>
              <a:ext uri="{FF2B5EF4-FFF2-40B4-BE49-F238E27FC236}">
                <a16:creationId xmlns:a16="http://schemas.microsoft.com/office/drawing/2014/main" id="{9C9F2111-EFA9-45BB-AD8F-FEB763B40BAD}"/>
              </a:ext>
            </a:extLst>
          </p:cNvPr>
          <p:cNvSpPr/>
          <p:nvPr/>
        </p:nvSpPr>
        <p:spPr>
          <a:xfrm>
            <a:off x="5123898" y="3930691"/>
            <a:ext cx="1274624" cy="474858"/>
          </a:xfrm>
          <a:prstGeom prst="callout2">
            <a:avLst>
              <a:gd name="adj1" fmla="val 50343"/>
              <a:gd name="adj2" fmla="val -302"/>
              <a:gd name="adj3" fmla="val 50171"/>
              <a:gd name="adj4" fmla="val -43858"/>
              <a:gd name="adj5" fmla="val 88274"/>
              <a:gd name="adj6" fmla="val -8323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Button</a:t>
            </a: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824CC895-7CD2-4CBF-864C-B9889CF79289}"/>
              </a:ext>
            </a:extLst>
          </p:cNvPr>
          <p:cNvSpPr/>
          <p:nvPr/>
        </p:nvSpPr>
        <p:spPr>
          <a:xfrm>
            <a:off x="4717923" y="5736827"/>
            <a:ext cx="1423754" cy="724422"/>
          </a:xfrm>
          <a:prstGeom prst="callout2">
            <a:avLst>
              <a:gd name="adj1" fmla="val 50343"/>
              <a:gd name="adj2" fmla="val 163"/>
              <a:gd name="adj3" fmla="val 51634"/>
              <a:gd name="adj4" fmla="val -16817"/>
              <a:gd name="adj5" fmla="val -29422"/>
              <a:gd name="adj6" fmla="val -2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Text box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(output)</a:t>
            </a:r>
          </a:p>
        </p:txBody>
      </p:sp>
    </p:spTree>
    <p:extLst>
      <p:ext uri="{BB962C8B-B14F-4D97-AF65-F5344CB8AC3E}">
        <p14:creationId xmlns:p14="http://schemas.microsoft.com/office/powerpoint/2010/main" val="2376653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build="p"/>
      <p:bldP spid="25" grpId="0" build="p"/>
      <p:bldP spid="6" grpId="0" animBg="1"/>
      <p:bldP spid="8" grpId="0" animBg="1"/>
      <p:bldP spid="13" grpId="0" animBg="1"/>
      <p:bldP spid="14" grpId="0" animBg="1"/>
      <p:bldP spid="15" grpId="0" animBg="1"/>
      <p:bldP spid="17" grpId="0" animBg="1"/>
    </p:bldLst>
  </p:timing>
</p:sld>
</file>

<file path=ppt/slides/slide3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265066-7343-B70A-8E30-A4E4A89CDC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UI Wireframe – Example</a:t>
            </a:r>
          </a:p>
        </p:txBody>
      </p:sp>
      <p:sp>
        <p:nvSpPr>
          <p:cNvPr id="24" name="Text Placeholder 23">
            <a:extLst>
              <a:ext uri="{FF2B5EF4-FFF2-40B4-BE49-F238E27FC236}">
                <a16:creationId xmlns:a16="http://schemas.microsoft.com/office/drawing/2014/main" id="{88345841-97B1-4813-916A-58A6E2FAC1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520700"/>
          </a:xfrm>
        </p:spPr>
        <p:txBody>
          <a:bodyPr/>
          <a:lstStyle/>
          <a:p>
            <a:endParaRPr lang="en-GB" dirty="0"/>
          </a:p>
        </p:txBody>
      </p:sp>
      <p:sp>
        <p:nvSpPr>
          <p:cNvPr id="25" name="Text Placeholder 24">
            <a:extLst>
              <a:ext uri="{FF2B5EF4-FFF2-40B4-BE49-F238E27FC236}">
                <a16:creationId xmlns:a16="http://schemas.microsoft.com/office/drawing/2014/main" id="{73316927-3CF1-4642-922A-E155DEAD19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520700"/>
          </a:xfrm>
        </p:spPr>
        <p:txBody>
          <a:bodyPr/>
          <a:lstStyle/>
          <a:p>
            <a:endParaRPr lang="en-GB" dirty="0"/>
          </a:p>
        </p:txBody>
      </p:sp>
      <p:pic>
        <p:nvPicPr>
          <p:cNvPr id="16" name="Text - Rough">
            <a:extLst>
              <a:ext uri="{FF2B5EF4-FFF2-40B4-BE49-F238E27FC236}">
                <a16:creationId xmlns:a16="http://schemas.microsoft.com/office/drawing/2014/main" id="{C7CDA783-E37F-40A9-A1A7-793820F9D1C4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6285778" y="2201863"/>
            <a:ext cx="5183188" cy="3895490"/>
          </a:xfrm>
          <a:prstGeom prst="rect">
            <a:avLst/>
          </a:prstGeom>
        </p:spPr>
      </p:pic>
      <p:pic>
        <p:nvPicPr>
          <p:cNvPr id="26" name="GUI - Rough">
            <a:extLst>
              <a:ext uri="{FF2B5EF4-FFF2-40B4-BE49-F238E27FC236}">
                <a16:creationId xmlns:a16="http://schemas.microsoft.com/office/drawing/2014/main" id="{E966E8D7-2507-41D9-A120-AD376C63E04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1401877" y="2198028"/>
            <a:ext cx="3886538" cy="3943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540475"/>
      </p:ext>
    </p:extLst>
  </p:cSld>
  <p:clrMapOvr>
    <a:masterClrMapping/>
  </p:clrMapOvr>
</p:sld>
</file>

<file path=ppt/slides/slide3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A740D69-8AEB-4008-96C4-3A8D73D31C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Calculator Wireframe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72E8B36-48C7-4913-AE11-746A11B79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wireframe for a simple calculator app that will only add, subtract, multiply and divide two numbers.</a:t>
            </a:r>
          </a:p>
        </p:txBody>
      </p:sp>
    </p:spTree>
    <p:extLst>
      <p:ext uri="{BB962C8B-B14F-4D97-AF65-F5344CB8AC3E}">
        <p14:creationId xmlns:p14="http://schemas.microsoft.com/office/powerpoint/2010/main" val="3622408940"/>
      </p:ext>
    </p:extLst>
  </p:cSld>
  <p:clrMapOvr>
    <a:masterClrMapping/>
  </p:clrMapOvr>
</p:sld>
</file>

<file path=ppt/slides/slide3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16745448"/>
      </p:ext>
    </p:extLst>
  </p:cSld>
  <p:clrMapOvr>
    <a:masterClrMapping/>
  </p:clrMapOvr>
</p:sld>
</file>

<file path=ppt/slides/slide3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GB" sz="2800" dirty="0"/>
              <a:t>Describe, identify, and exemplify the evaluation of a solution in terms of: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fitness for purpose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efficient use of coding constructs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robustness</a:t>
            </a:r>
          </a:p>
          <a:p>
            <a:pPr lvl="1">
              <a:spcBef>
                <a:spcPts val="0"/>
              </a:spcBef>
              <a:spcAft>
                <a:spcPts val="600"/>
              </a:spcAft>
            </a:pPr>
            <a:r>
              <a:rPr lang="en-GB" sz="2400" dirty="0"/>
              <a:t>readability: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internal commentary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meaningful identifiers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indentation</a:t>
            </a:r>
          </a:p>
          <a:p>
            <a:pPr lvl="2">
              <a:spcBef>
                <a:spcPts val="0"/>
              </a:spcBef>
              <a:spcAft>
                <a:spcPts val="600"/>
              </a:spcAft>
            </a:pPr>
            <a:r>
              <a:rPr lang="en-GB" sz="1800" dirty="0"/>
              <a:t>white space</a:t>
            </a:r>
          </a:p>
        </p:txBody>
      </p:sp>
    </p:spTree>
    <p:extLst>
      <p:ext uri="{BB962C8B-B14F-4D97-AF65-F5344CB8AC3E}">
        <p14:creationId xmlns:p14="http://schemas.microsoft.com/office/powerpoint/2010/main" val="130619653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81A48-9E6C-447E-828B-6605DDD57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What is it?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3671-B723-4EB7-90C2-1A02F1F08247}"/>
              </a:ext>
            </a:extLst>
          </p:cNvPr>
          <p:cNvSpPr txBox="1"/>
          <p:nvPr/>
        </p:nvSpPr>
        <p:spPr>
          <a:xfrm>
            <a:off x="838200" y="566057"/>
            <a:ext cx="2382383" cy="53860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4400" b="1"/>
              <a:t>=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B8D008A-6628-3F4C-EADB-FC076B316CBD}"/>
              </a:ext>
            </a:extLst>
          </p:cNvPr>
          <p:cNvSpPr txBox="1"/>
          <p:nvPr/>
        </p:nvSpPr>
        <p:spPr>
          <a:xfrm>
            <a:off x="3917950" y="2089444"/>
            <a:ext cx="15317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Maths: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4A42C9-D6BA-4BBB-DF18-161FC00AE411}"/>
              </a:ext>
            </a:extLst>
          </p:cNvPr>
          <p:cNvSpPr txBox="1"/>
          <p:nvPr/>
        </p:nvSpPr>
        <p:spPr>
          <a:xfrm>
            <a:off x="3917903" y="4080307"/>
            <a:ext cx="24176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Computing:</a:t>
            </a:r>
          </a:p>
        </p:txBody>
      </p:sp>
    </p:spTree>
    <p:extLst>
      <p:ext uri="{BB962C8B-B14F-4D97-AF65-F5344CB8AC3E}">
        <p14:creationId xmlns:p14="http://schemas.microsoft.com/office/powerpoint/2010/main" val="4181298630"/>
      </p:ext>
    </p:extLst>
  </p:cSld>
  <p:clrMapOvr>
    <a:masterClrMapping/>
  </p:clrMapOvr>
</p:sld>
</file>

<file path=ppt/slides/slide3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analysis, not design, and expected output</a:t>
            </a:r>
          </a:p>
          <a:p>
            <a:r>
              <a:rPr lang="en-GB" dirty="0"/>
              <a:t>Does it do the requirements identified during analysis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3F2792-E588-4EC0-AC56-4097D666765C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62829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3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F0AC7FB-6847-2977-D1AD-9C9995574A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24214-E9F2-DBFD-9FA0-CBC8C3AD2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B3186-500F-5CD8-A660-974428BC12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Comparison of solution (code and testing) with program </a:t>
            </a:r>
          </a:p>
          <a:p>
            <a:endParaRPr lang="en-GB" dirty="0"/>
          </a:p>
          <a:p>
            <a:pPr marL="0" indent="0">
              <a:buNone/>
            </a:pPr>
            <a:endParaRPr lang="en-GB" dirty="0"/>
          </a:p>
          <a:p>
            <a:r>
              <a:rPr lang="en-GB" dirty="0"/>
              <a:t>Does it do the requirements</a:t>
            </a:r>
          </a:p>
        </p:txBody>
      </p:sp>
    </p:spTree>
    <p:extLst>
      <p:ext uri="{BB962C8B-B14F-4D97-AF65-F5344CB8AC3E}">
        <p14:creationId xmlns:p14="http://schemas.microsoft.com/office/powerpoint/2010/main" val="2121032001"/>
      </p:ext>
    </p:extLst>
  </p:cSld>
  <p:clrMapOvr>
    <a:masterClrMapping/>
  </p:clrMapOvr>
</p:sld>
</file>

<file path=ppt/slides/slide3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 efficiencies or inefficiencies such as</a:t>
            </a:r>
          </a:p>
          <a:p>
            <a:pPr lvl="1"/>
            <a:r>
              <a:rPr lang="en-GB" sz="3200" dirty="0"/>
              <a:t>Array vs multiple variables</a:t>
            </a:r>
          </a:p>
          <a:p>
            <a:pPr lvl="1"/>
            <a:r>
              <a:rPr lang="en-GB" sz="3200" dirty="0"/>
              <a:t>Nested ifs (else ifs) vs individual ifs</a:t>
            </a:r>
          </a:p>
          <a:p>
            <a:pPr lvl="1"/>
            <a:r>
              <a:rPr lang="en-GB" sz="3200" dirty="0"/>
              <a:t>Use of a loop vs repetition of code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06159D-8FD4-464C-B796-BD4B0EEC3D2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467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665FCD7-4A35-EC62-1017-DE4330910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79B7C4-B858-E614-65A6-B8B901B740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Efficiency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9B27FF-91EA-AFE4-AF3C-59381AF37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Describe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Array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Nested ifs (else ifs) </a:t>
            </a:r>
          </a:p>
          <a:p>
            <a:pPr lvl="1">
              <a:spcAft>
                <a:spcPts val="2400"/>
              </a:spcAft>
            </a:pPr>
            <a:r>
              <a:rPr lang="en-GB" sz="3200" dirty="0"/>
              <a:t>Use of a loop</a:t>
            </a:r>
          </a:p>
        </p:txBody>
      </p:sp>
    </p:spTree>
    <p:extLst>
      <p:ext uri="{BB962C8B-B14F-4D97-AF65-F5344CB8AC3E}">
        <p14:creationId xmlns:p14="http://schemas.microsoft.com/office/powerpoint/2010/main" val="216236020"/>
      </p:ext>
    </p:extLst>
  </p:cSld>
  <p:clrMapOvr>
    <a:masterClrMapping/>
  </p:clrMapOvr>
</p:sld>
</file>

<file path=ppt/slides/slide3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tests), or lack of it</a:t>
            </a:r>
          </a:p>
          <a:p>
            <a:r>
              <a:rPr lang="en-GB" dirty="0"/>
              <a:t>Potential for errors – possible to enter incorrect values?</a:t>
            </a:r>
          </a:p>
          <a:p>
            <a:r>
              <a:rPr lang="en-GB" dirty="0"/>
              <a:t>How it responds to unexpected data: text instead of number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3F50481-8A9C-447B-8B28-EDF38B332177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902434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4D7FB780-1215-6851-3DD0-BB91F11DC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2B89-DE10-F072-3FA1-EE561CD9C6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Robustness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E8DDB0-5199-ED29-DA65-386708D00F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Input validation (exceptional tests)</a:t>
            </a:r>
          </a:p>
          <a:p>
            <a:r>
              <a:rPr lang="en-GB" dirty="0"/>
              <a:t>Potential for errors </a:t>
            </a:r>
          </a:p>
          <a:p>
            <a:r>
              <a:rPr lang="en-GB" dirty="0"/>
              <a:t>How it responds to unexpected data</a:t>
            </a:r>
          </a:p>
        </p:txBody>
      </p:sp>
    </p:spTree>
    <p:extLst>
      <p:ext uri="{BB962C8B-B14F-4D97-AF65-F5344CB8AC3E}">
        <p14:creationId xmlns:p14="http://schemas.microsoft.com/office/powerpoint/2010/main" val="3367728991"/>
      </p:ext>
    </p:extLst>
  </p:cSld>
  <p:clrMapOvr>
    <a:masterClrMapping/>
  </p:clrMapOvr>
</p:sld>
</file>

<file path=ppt/slides/slide3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the code does</a:t>
            </a:r>
          </a:p>
          <a:p>
            <a:r>
              <a:rPr lang="en-GB" dirty="0"/>
              <a:t>Helps clarify complex code</a:t>
            </a:r>
          </a:p>
          <a:p>
            <a:r>
              <a:rPr lang="en-GB" dirty="0"/>
              <a:t>Helps others / future self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6FA60A-2AFC-4249-AF03-523EBFDEB22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7085064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031E5A5-AB25-BA62-06B0-AA7C1F61B6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DCD3A-1FE7-B355-57EE-1B4AFFBF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F6921E-94E1-267D-2F75-E5704AB17A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Explains what </a:t>
            </a:r>
          </a:p>
          <a:p>
            <a:r>
              <a:rPr lang="en-GB" dirty="0"/>
              <a:t>Helps clarify</a:t>
            </a:r>
          </a:p>
          <a:p>
            <a:r>
              <a:rPr lang="en-GB" dirty="0"/>
              <a:t>Helps others</a:t>
            </a:r>
          </a:p>
        </p:txBody>
      </p:sp>
    </p:spTree>
    <p:extLst>
      <p:ext uri="{BB962C8B-B14F-4D97-AF65-F5344CB8AC3E}">
        <p14:creationId xmlns:p14="http://schemas.microsoft.com/office/powerpoint/2010/main" val="829291701"/>
      </p:ext>
    </p:extLst>
  </p:cSld>
  <p:clrMapOvr>
    <a:masterClrMapping/>
  </p:clrMapOvr>
</p:sld>
</file>

<file path=ppt/slides/slide3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27610647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9718553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6F14AE9-0634-49A1-9522-5FDA6FED3DEA}"/>
              </a:ext>
            </a:extLst>
          </p:cNvPr>
          <p:cNvSpPr/>
          <p:nvPr/>
        </p:nvSpPr>
        <p:spPr>
          <a:xfrm>
            <a:off x="1276222" y="2235023"/>
            <a:ext cx="237741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146825"/>
              <a:gd name="adj6" fmla="val 15125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4C153303-D1C1-431D-B2E2-B4706419068D}"/>
              </a:ext>
            </a:extLst>
          </p:cNvPr>
          <p:cNvSpPr/>
          <p:nvPr/>
        </p:nvSpPr>
        <p:spPr>
          <a:xfrm>
            <a:off x="2248526" y="4636219"/>
            <a:ext cx="3312460" cy="862642"/>
          </a:xfrm>
          <a:prstGeom prst="callout2">
            <a:avLst>
              <a:gd name="adj1" fmla="val 48750"/>
              <a:gd name="adj2" fmla="val 104056"/>
              <a:gd name="adj3" fmla="val 48636"/>
              <a:gd name="adj4" fmla="val 120470"/>
              <a:gd name="adj5" fmla="val -58833"/>
              <a:gd name="adj6" fmla="val 1207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Assignment operator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79D90FB4-F237-4763-935F-72CAFA35FDFC}"/>
              </a:ext>
            </a:extLst>
          </p:cNvPr>
          <p:cNvSpPr/>
          <p:nvPr/>
        </p:nvSpPr>
        <p:spPr>
          <a:xfrm>
            <a:off x="8425809" y="2235023"/>
            <a:ext cx="2891765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23751"/>
              <a:gd name="adj5" fmla="val 151167"/>
              <a:gd name="adj6" fmla="val -3974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to be stored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824764" y="1864996"/>
            <a:ext cx="2696379" cy="1708003"/>
            <a:chOff x="4824764" y="1504780"/>
            <a:chExt cx="2696379" cy="1708003"/>
          </a:xfrm>
        </p:grpSpPr>
        <p:sp>
          <p:nvSpPr>
            <p:cNvPr id="7" name="Arrow: Curved Down 6">
              <a:extLst>
                <a:ext uri="{FF2B5EF4-FFF2-40B4-BE49-F238E27FC236}">
                  <a16:creationId xmlns:a16="http://schemas.microsoft.com/office/drawing/2014/main" id="{EE74F1A6-8BE6-456E-A480-9DB504632527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9DEE475-3339-4DC8-A405-51CF42921B5C}"/>
                </a:ext>
              </a:extLst>
            </p:cNvPr>
            <p:cNvSpPr txBox="1"/>
            <p:nvPr/>
          </p:nvSpPr>
          <p:spPr>
            <a:xfrm>
              <a:off x="4824764" y="1504780"/>
              <a:ext cx="2696379" cy="107721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Value assigned</a:t>
              </a:r>
            </a:p>
            <a:p>
              <a:pPr algn="ctr"/>
              <a:r>
                <a:rPr lang="en-GB" sz="3200" b="1" dirty="0">
                  <a:solidFill>
                    <a:srgbClr val="7030A0"/>
                  </a:solidFill>
                </a:rPr>
                <a:t>to variable</a:t>
              </a:r>
            </a:p>
          </p:txBody>
        </p:sp>
      </p:grp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4133879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" grpId="0" animBg="1"/>
      <p:bldP spid="5" grpId="0" animBg="1"/>
      <p:bldP spid="6" grpId="0" animBg="1"/>
    </p:bldLst>
  </p:timing>
</p:sld>
</file>

<file path=ppt/slides/slide3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 relate to the data</a:t>
            </a:r>
          </a:p>
          <a:p>
            <a:r>
              <a:rPr lang="en-GB" dirty="0"/>
              <a:t>Names indicate what they do / hold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C4FEFF7-DD79-48A5-AAF5-8ED8761DE611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44131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ED48915-1FB6-C9A6-F1AA-919283851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B90B3-B3A3-A9F2-9310-43DDF4969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Meaningful Identifiers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9C2928-E822-9527-042C-044E71272A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Names</a:t>
            </a:r>
          </a:p>
          <a:p>
            <a:r>
              <a:rPr lang="en-GB" dirty="0"/>
              <a:t>Names indicate what</a:t>
            </a:r>
          </a:p>
        </p:txBody>
      </p:sp>
    </p:spTree>
    <p:extLst>
      <p:ext uri="{BB962C8B-B14F-4D97-AF65-F5344CB8AC3E}">
        <p14:creationId xmlns:p14="http://schemas.microsoft.com/office/powerpoint/2010/main" val="3111852903"/>
      </p:ext>
    </p:extLst>
  </p:cSld>
  <p:clrMapOvr>
    <a:masterClrMapping/>
  </p:clrMapOvr>
</p:sld>
</file>

<file path=ppt/slides/slide3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Highlights structures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84420B0-6B59-41F7-B9F4-0C995052BDAE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3004297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/>
    </p:bldLst>
  </p:timing>
</p:sld>
</file>

<file path=ppt/slides/slide3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5E721AE-69AA-2910-0EB6-66AA5FB6C2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C597C4-DE53-2774-14F8-A79CACFD5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Indentation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1C04D-998B-1732-0B11-A64334892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13028622"/>
      </p:ext>
    </p:extLst>
  </p:cSld>
  <p:clrMapOvr>
    <a:masterClrMapping/>
  </p:clrMapOvr>
</p:sld>
</file>

<file path=ppt/slides/slide3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 (Blank lines)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 structures in program</a:t>
            </a:r>
          </a:p>
          <a:p>
            <a:r>
              <a:rPr lang="en-GB" dirty="0"/>
              <a:t>Easier to see sections of code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80524C-60AC-4670-BCA7-8F42D2524422}"/>
              </a:ext>
            </a:extLst>
          </p:cNvPr>
          <p:cNvSpPr txBox="1"/>
          <p:nvPr/>
        </p:nvSpPr>
        <p:spPr>
          <a:xfrm>
            <a:off x="3415249" y="6176963"/>
            <a:ext cx="53615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Assignment: Own code.  Justify it!</a:t>
            </a:r>
          </a:p>
        </p:txBody>
      </p:sp>
    </p:spTree>
    <p:extLst>
      <p:ext uri="{BB962C8B-B14F-4D97-AF65-F5344CB8AC3E}">
        <p14:creationId xmlns:p14="http://schemas.microsoft.com/office/powerpoint/2010/main" val="2613263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3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7779B06-63D5-6FDC-FA5F-1A3B33838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FBA94F-3381-C766-B0BF-762866DA37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White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D19E1-E6AB-ED1B-27CF-CDF6518FD2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GB" dirty="0"/>
              <a:t>Between</a:t>
            </a:r>
          </a:p>
          <a:p>
            <a:r>
              <a:rPr lang="en-GB" dirty="0"/>
              <a:t>Easier to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62972286"/>
      </p:ext>
    </p:extLst>
  </p:cSld>
  <p:clrMapOvr>
    <a:masterClrMapping/>
  </p:clrMapOvr>
</p:sld>
</file>

<file path=ppt/slides/slide3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3481121380"/>
      </p:ext>
    </p:extLst>
  </p:cSld>
  <p:clrMapOvr>
    <a:masterClrMapping/>
  </p:clrMapOvr>
</p:sld>
</file>

<file path=ppt/slides/slide3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FFC51-96F0-8BDE-85D6-414856733E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7D885-7E8B-4AF5-4B90-D52BA55640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1313C3E0-DC20-0524-841F-75DDDAB83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1A13C3B-2EA7-366D-D774-34F8C40994A5}"/>
              </a:ext>
            </a:extLst>
          </p:cNvPr>
          <p:cNvSpPr txBox="1"/>
          <p:nvPr/>
        </p:nvSpPr>
        <p:spPr>
          <a:xfrm>
            <a:off x="2558396" y="6009894"/>
            <a:ext cx="70752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Reminders of what needs to be done</a:t>
            </a:r>
          </a:p>
        </p:txBody>
      </p:sp>
      <p:sp>
        <p:nvSpPr>
          <p:cNvPr id="8" name="Callout: Bent Line with No Border 8">
            <a:extLst>
              <a:ext uri="{FF2B5EF4-FFF2-40B4-BE49-F238E27FC236}">
                <a16:creationId xmlns:a16="http://schemas.microsoft.com/office/drawing/2014/main" id="{52E24412-F286-4EF7-947F-62CCB89D4867}"/>
              </a:ext>
            </a:extLst>
          </p:cNvPr>
          <p:cNvSpPr/>
          <p:nvPr/>
        </p:nvSpPr>
        <p:spPr>
          <a:xfrm>
            <a:off x="3836636" y="434486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A problem to be sorted</a:t>
            </a:r>
          </a:p>
        </p:txBody>
      </p:sp>
      <p:sp>
        <p:nvSpPr>
          <p:cNvPr id="3" name="Callout: Bent Line with No Border 8">
            <a:extLst>
              <a:ext uri="{FF2B5EF4-FFF2-40B4-BE49-F238E27FC236}">
                <a16:creationId xmlns:a16="http://schemas.microsoft.com/office/drawing/2014/main" id="{5CBC8594-D321-9C73-F94D-F271979C9D94}"/>
              </a:ext>
            </a:extLst>
          </p:cNvPr>
          <p:cNvSpPr/>
          <p:nvPr/>
        </p:nvSpPr>
        <p:spPr>
          <a:xfrm>
            <a:off x="3989164" y="2432217"/>
            <a:ext cx="5092211" cy="862642"/>
          </a:xfrm>
          <a:prstGeom prst="callout2">
            <a:avLst>
              <a:gd name="adj1" fmla="val 49740"/>
              <a:gd name="adj2" fmla="val -432"/>
              <a:gd name="adj3" fmla="val 50065"/>
              <a:gd name="adj4" fmla="val -19589"/>
              <a:gd name="adj5" fmla="val -1370"/>
              <a:gd name="adj6" fmla="val -1950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 err="1">
                <a:solidFill>
                  <a:srgbClr val="7030A0"/>
                </a:solidFill>
              </a:rPr>
              <a:t>Codetag</a:t>
            </a:r>
            <a:r>
              <a:rPr lang="en-GB" sz="2800" b="1" dirty="0">
                <a:solidFill>
                  <a:srgbClr val="7030A0"/>
                </a:solidFill>
              </a:rPr>
              <a:t>: Something to be done</a:t>
            </a:r>
          </a:p>
        </p:txBody>
      </p:sp>
    </p:spTree>
    <p:extLst>
      <p:ext uri="{BB962C8B-B14F-4D97-AF65-F5344CB8AC3E}">
        <p14:creationId xmlns:p14="http://schemas.microsoft.com/office/powerpoint/2010/main" val="3860771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13" grpId="0"/>
      <p:bldP spid="8" grpId="0" animBg="1"/>
      <p:bldP spid="3" grpId="0" animBg="1"/>
    </p:bldLst>
  </p:timing>
</p:sld>
</file>

<file path=ppt/slides/slide3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D5802DC-8918-2DE8-E318-9C741DC37A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6ABAC6-9CAD-5D48-0DF6-2C69171960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Special Comments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77159772-AAD2-A3B7-1846-511B1FAAEC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59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TODO: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Display result</a:t>
            </a: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74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BUG:</a:t>
            </a:r>
            <a:r>
              <a:rPr lang="en-GB" sz="3200" dirty="0">
                <a:latin typeface="Consolas" panose="020B0609020204030204" pitchFamily="49" charset="0"/>
              </a:rPr>
              <a:t> Not calculating correctly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5129834"/>
      </p:ext>
    </p:extLst>
  </p:cSld>
  <p:clrMapOvr>
    <a:masterClrMapping/>
  </p:clrMapOvr>
</p:sld>
</file>

<file path=ppt/slides/slide3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fixed loops</a:t>
            </a:r>
          </a:p>
        </p:txBody>
      </p:sp>
    </p:spTree>
    <p:extLst>
      <p:ext uri="{BB962C8B-B14F-4D97-AF65-F5344CB8AC3E}">
        <p14:creationId xmlns:p14="http://schemas.microsoft.com/office/powerpoint/2010/main" val="322377377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761781" y="3404496"/>
            <a:ext cx="266843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age</a:t>
            </a:r>
            <a:r>
              <a:rPr lang="en-GB" sz="4400">
                <a:effectLst/>
                <a:latin typeface="Consolas" panose="020B0609020204030204" pitchFamily="49" charset="0"/>
              </a:rPr>
              <a:t> = 18</a:t>
            </a:r>
          </a:p>
        </p:txBody>
      </p:sp>
      <p:sp>
        <p:nvSpPr>
          <p:cNvPr id="9" name="Tit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Assignment – variable</a:t>
            </a:r>
          </a:p>
        </p:txBody>
      </p:sp>
    </p:spTree>
    <p:extLst>
      <p:ext uri="{BB962C8B-B14F-4D97-AF65-F5344CB8AC3E}">
        <p14:creationId xmlns:p14="http://schemas.microsoft.com/office/powerpoint/2010/main" val="1168914518"/>
      </p:ext>
    </p:extLst>
  </p:cSld>
  <p:clrMapOvr>
    <a:masterClrMapping/>
  </p:clrMapOvr>
</p:sld>
</file>

<file path=ppt/slides/slide3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1"/>
            <a:ext cx="1800000" cy="792000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(exclusive)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99337" y="1441302"/>
            <a:ext cx="1800000" cy="790654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  <a:p>
            <a:pPr algn="r"/>
            <a:r>
              <a:rPr lang="en-GB" sz="2800" b="1" dirty="0">
                <a:solidFill>
                  <a:srgbClr val="7030A0"/>
                </a:solidFill>
              </a:rPr>
              <a:t>(inclusive)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2474315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36239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4108107" y="2853142"/>
            <a:ext cx="1796104" cy="580056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Stop value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1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697992" y="2750855"/>
            <a:ext cx="2643085" cy="564198"/>
          </a:xfrm>
          <a:prstGeom prst="callout2">
            <a:avLst>
              <a:gd name="adj1" fmla="val 51972"/>
              <a:gd name="adj2" fmla="val 100482"/>
              <a:gd name="adj3" fmla="val 52200"/>
              <a:gd name="adj4" fmla="val 112548"/>
              <a:gd name="adj5" fmla="val 9318"/>
              <a:gd name="adj6" fmla="val 1126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range( ) function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27095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5" name="Callout: Bent Line with No Border 7">
            <a:extLst>
              <a:ext uri="{FF2B5EF4-FFF2-40B4-BE49-F238E27FC236}">
                <a16:creationId xmlns:a16="http://schemas.microsoft.com/office/drawing/2014/main" id="{8145E81F-1949-4DFF-BEDD-AF463B4A35D1}"/>
              </a:ext>
            </a:extLst>
          </p:cNvPr>
          <p:cNvSpPr/>
          <p:nvPr/>
        </p:nvSpPr>
        <p:spPr>
          <a:xfrm>
            <a:off x="3725065" y="4562852"/>
            <a:ext cx="3797238" cy="515662"/>
          </a:xfrm>
          <a:prstGeom prst="callout2">
            <a:avLst>
              <a:gd name="adj1" fmla="val 17546"/>
              <a:gd name="adj2" fmla="val 48725"/>
              <a:gd name="adj3" fmla="val -33305"/>
              <a:gd name="adj4" fmla="val 48608"/>
              <a:gd name="adj5" fmla="val -51432"/>
              <a:gd name="adj6" fmla="val 48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Stop value (starts at 0)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53165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8" name="Callout: Bent Line with No Border 17">
            <a:extLst>
              <a:ext uri="{FF2B5EF4-FFF2-40B4-BE49-F238E27FC236}">
                <a16:creationId xmlns:a16="http://schemas.microsoft.com/office/drawing/2014/main" id="{9442533A-CEEC-BEC8-3290-EE44D1AD1F1B}"/>
              </a:ext>
            </a:extLst>
          </p:cNvPr>
          <p:cNvSpPr/>
          <p:nvPr/>
        </p:nvSpPr>
        <p:spPr>
          <a:xfrm>
            <a:off x="4918357" y="6156071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-7634"/>
              <a:gd name="adj6" fmla="val 13362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 value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21" name="Callout: Bent Line with No Border 20">
            <a:extLst>
              <a:ext uri="{FF2B5EF4-FFF2-40B4-BE49-F238E27FC236}">
                <a16:creationId xmlns:a16="http://schemas.microsoft.com/office/drawing/2014/main" id="{71CD696E-F74E-1DF7-B04E-7033DA6EBB6E}"/>
              </a:ext>
            </a:extLst>
          </p:cNvPr>
          <p:cNvSpPr/>
          <p:nvPr/>
        </p:nvSpPr>
        <p:spPr>
          <a:xfrm>
            <a:off x="3111211" y="1661595"/>
            <a:ext cx="1878534" cy="564198"/>
          </a:xfrm>
          <a:prstGeom prst="callout2">
            <a:avLst>
              <a:gd name="adj1" fmla="val 50983"/>
              <a:gd name="adj2" fmla="val 101585"/>
              <a:gd name="adj3" fmla="val 50982"/>
              <a:gd name="adj4" fmla="val 133205"/>
              <a:gd name="adj5" fmla="val 106769"/>
              <a:gd name="adj6" fmla="val 13254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Start value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E6907B5-2C9C-1172-4FC6-F8047F201066}"/>
              </a:ext>
            </a:extLst>
          </p:cNvPr>
          <p:cNvSpPr txBox="1"/>
          <p:nvPr/>
        </p:nvSpPr>
        <p:spPr>
          <a:xfrm>
            <a:off x="390630" y="4259802"/>
            <a:ext cx="1808893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All values</a:t>
            </a:r>
          </a:p>
          <a:p>
            <a:r>
              <a:rPr lang="en-GB" sz="3200" b="1" dirty="0">
                <a:solidFill>
                  <a:srgbClr val="FF0000"/>
                </a:solidFill>
              </a:rPr>
              <a:t>integers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443786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75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8" grpId="0" animBg="1"/>
      <p:bldP spid="11" grpId="0" animBg="1"/>
      <p:bldP spid="14" grpId="0" build="p"/>
      <p:bldP spid="15" grpId="0" animBg="1"/>
      <p:bldP spid="10" grpId="0" animBg="1"/>
      <p:bldP spid="13" grpId="0" build="p"/>
      <p:bldP spid="16" grpId="0" animBg="1"/>
      <p:bldP spid="17" grpId="0" build="p"/>
      <p:bldP spid="9" grpId="0" build="p"/>
      <p:bldP spid="18" grpId="0" animBg="1"/>
      <p:bldP spid="19" grpId="0" animBg="1"/>
      <p:bldP spid="20" grpId="0" build="p"/>
      <p:bldP spid="21" grpId="0" animBg="1"/>
      <p:bldP spid="22" grpId="0"/>
    </p:bldLst>
  </p:timing>
</p:sld>
</file>

<file path=ppt/slides/slide3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2141721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</a:t>
            </a:r>
            <a:r>
              <a:rPr lang="en-GB" sz="4400" dirty="0">
                <a:latin typeface="Consolas" panose="020B0609020204030204" pitchFamily="49" charset="0"/>
              </a:rPr>
              <a:t>5</a:t>
            </a:r>
            <a:r>
              <a:rPr lang="en-GB" sz="4400" dirty="0">
                <a:effectLst/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Sequences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3507425" y="3653377"/>
            <a:ext cx="401487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>
                <a:effectLst/>
                <a:latin typeface="Consolas" panose="020B0609020204030204" pitchFamily="49" charset="0"/>
              </a:rPr>
              <a:t>range(5)</a:t>
            </a:r>
          </a:p>
        </p:txBody>
      </p:sp>
      <p:sp>
        <p:nvSpPr>
          <p:cNvPr id="10" name="Right Arrow 9"/>
          <p:cNvSpPr/>
          <p:nvPr/>
        </p:nvSpPr>
        <p:spPr>
          <a:xfrm>
            <a:off x="7131404" y="208423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613724" y="2203276"/>
            <a:ext cx="278268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16" name="Right Arrow 15"/>
          <p:cNvSpPr/>
          <p:nvPr/>
        </p:nvSpPr>
        <p:spPr>
          <a:xfrm>
            <a:off x="6216995" y="3611581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7760302" y="3714932"/>
            <a:ext cx="3515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0, 1, 2, 3, 4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87BEDD9-643E-8D32-B067-72CF257DF1E7}"/>
              </a:ext>
            </a:extLst>
          </p:cNvPr>
          <p:cNvSpPr txBox="1"/>
          <p:nvPr/>
        </p:nvSpPr>
        <p:spPr>
          <a:xfrm>
            <a:off x="3507425" y="5394510"/>
            <a:ext cx="493561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4400" dirty="0">
                <a:effectLst/>
                <a:latin typeface="Consolas" panose="020B0609020204030204" pitchFamily="49" charset="0"/>
              </a:rPr>
              <a:t>range(1, 5, 2)</a:t>
            </a:r>
          </a:p>
        </p:txBody>
      </p:sp>
      <p:sp>
        <p:nvSpPr>
          <p:cNvPr id="19" name="Right Arrow 9">
            <a:extLst>
              <a:ext uri="{FF2B5EF4-FFF2-40B4-BE49-F238E27FC236}">
                <a16:creationId xmlns:a16="http://schemas.microsoft.com/office/drawing/2014/main" id="{3658E81E-D8DD-1D1F-7AA0-FF68ADEA4837}"/>
              </a:ext>
            </a:extLst>
          </p:cNvPr>
          <p:cNvSpPr/>
          <p:nvPr/>
        </p:nvSpPr>
        <p:spPr>
          <a:xfrm>
            <a:off x="8039082" y="5337020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DF9B74A-B074-BF5E-9A0B-D825B3C20FAC}"/>
              </a:ext>
            </a:extLst>
          </p:cNvPr>
          <p:cNvSpPr txBox="1"/>
          <p:nvPr/>
        </p:nvSpPr>
        <p:spPr>
          <a:xfrm>
            <a:off x="9594909" y="5456065"/>
            <a:ext cx="124750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7200"/>
              </a:spcAft>
            </a:pPr>
            <a:r>
              <a:rPr lang="en-GB" sz="3600" dirty="0">
                <a:latin typeface="Consolas" panose="020B0609020204030204" pitchFamily="49" charset="0"/>
              </a:rPr>
              <a:t>1, 3</a:t>
            </a:r>
            <a:endParaRPr lang="en-GB" sz="3600" dirty="0"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822476"/>
      </p:ext>
    </p:extLst>
  </p:cSld>
  <p:clrMapOvr>
    <a:masterClrMapping/>
  </p:clrMapOvr>
</p:sld>
</file>

<file path=ppt/slides/slide3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12B8AC-6A2E-46EA-8B77-F2D850227826}"/>
              </a:ext>
            </a:extLst>
          </p:cNvPr>
          <p:cNvSpPr/>
          <p:nvPr/>
        </p:nvSpPr>
        <p:spPr>
          <a:xfrm>
            <a:off x="1166549" y="1673818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7348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  <p:grpSp>
        <p:nvGrpSpPr>
          <p:cNvPr id="2" name="Group 1"/>
          <p:cNvGrpSpPr/>
          <p:nvPr/>
        </p:nvGrpSpPr>
        <p:grpSpPr>
          <a:xfrm>
            <a:off x="7091528" y="3241404"/>
            <a:ext cx="3933923" cy="954107"/>
            <a:chOff x="7619999" y="3451213"/>
            <a:chExt cx="3933923" cy="954107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9D020B91-7067-4A9C-9D08-9C39E10155FC}"/>
                </a:ext>
              </a:extLst>
            </p:cNvPr>
            <p:cNvSpPr/>
            <p:nvPr/>
          </p:nvSpPr>
          <p:spPr>
            <a:xfrm>
              <a:off x="7619999" y="3594340"/>
              <a:ext cx="485955" cy="66785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48A8750E-48D9-426C-B2E1-2F205372B95F}"/>
                </a:ext>
              </a:extLst>
            </p:cNvPr>
            <p:cNvSpPr txBox="1"/>
            <p:nvPr/>
          </p:nvSpPr>
          <p:spPr>
            <a:xfrm>
              <a:off x="8239367" y="3451213"/>
              <a:ext cx="3314555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Code to be repeated  indented</a:t>
              </a:r>
            </a:p>
          </p:txBody>
        </p:sp>
      </p:grp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6066477" y="1467915"/>
            <a:ext cx="3389514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07171"/>
              <a:gd name="adj5" fmla="val 141135"/>
              <a:gd name="adj6" fmla="val 10727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Colon</a:t>
            </a:r>
          </a:p>
        </p:txBody>
      </p:sp>
      <p:sp>
        <p:nvSpPr>
          <p:cNvPr id="11" name="Callout: Bent Line with No Border 10">
            <a:extLst>
              <a:ext uri="{FF2B5EF4-FFF2-40B4-BE49-F238E27FC236}">
                <a16:creationId xmlns:a16="http://schemas.microsoft.com/office/drawing/2014/main" id="{374E9A7B-5E59-46D3-B595-4C3A5B733AD4}"/>
              </a:ext>
            </a:extLst>
          </p:cNvPr>
          <p:cNvSpPr/>
          <p:nvPr/>
        </p:nvSpPr>
        <p:spPr>
          <a:xfrm>
            <a:off x="1166549" y="3997965"/>
            <a:ext cx="2254070" cy="862642"/>
          </a:xfrm>
          <a:prstGeom prst="callout2">
            <a:avLst>
              <a:gd name="adj1" fmla="val 50315"/>
              <a:gd name="adj2" fmla="val 100204"/>
              <a:gd name="adj3" fmla="val 50245"/>
              <a:gd name="adj4" fmla="val 112299"/>
              <a:gd name="adj5" fmla="val 100639"/>
              <a:gd name="adj6" fmla="val 11193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Loop variable</a:t>
            </a:r>
          </a:p>
        </p:txBody>
      </p:sp>
    </p:spTree>
    <p:extLst>
      <p:ext uri="{BB962C8B-B14F-4D97-AF65-F5344CB8AC3E}">
        <p14:creationId xmlns:p14="http://schemas.microsoft.com/office/powerpoint/2010/main" val="253553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animBg="1"/>
      <p:bldP spid="4" grpId="0" animBg="1"/>
      <p:bldP spid="11" grpId="0" animBg="1"/>
    </p:bldLst>
  </p:timing>
</p:sld>
</file>

<file path=ppt/slides/slide3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436133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(counter)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number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(number)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1</a:t>
            </a:r>
          </a:p>
        </p:txBody>
      </p:sp>
    </p:spTree>
    <p:extLst>
      <p:ext uri="{BB962C8B-B14F-4D97-AF65-F5344CB8AC3E}">
        <p14:creationId xmlns:p14="http://schemas.microsoft.com/office/powerpoint/2010/main" val="1514352709"/>
      </p:ext>
    </p:extLst>
  </p:cSld>
  <p:clrMapOvr>
    <a:masterClrMapping/>
  </p:clrMapOvr>
</p:sld>
</file>

<file path=ppt/slides/slide3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6A1E863-82DB-AD5B-59E0-3AAA9503CE8B}"/>
              </a:ext>
            </a:extLst>
          </p:cNvPr>
          <p:cNvSpPr/>
          <p:nvPr/>
        </p:nvSpPr>
        <p:spPr>
          <a:xfrm>
            <a:off x="8169579" y="1937801"/>
            <a:ext cx="1264015" cy="529326"/>
          </a:xfrm>
          <a:prstGeom prst="callout2">
            <a:avLst>
              <a:gd name="adj1" fmla="val 50315"/>
              <a:gd name="adj2" fmla="val 100204"/>
              <a:gd name="adj3" fmla="val 50209"/>
              <a:gd name="adj4" fmla="val 120161"/>
              <a:gd name="adj5" fmla="val 117293"/>
              <a:gd name="adj6" fmla="val 12025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Step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54CFCA0-76F1-8009-8666-1F767214FD30}"/>
              </a:ext>
            </a:extLst>
          </p:cNvPr>
          <p:cNvSpPr/>
          <p:nvPr/>
        </p:nvSpPr>
        <p:spPr>
          <a:xfrm>
            <a:off x="2478579" y="6066411"/>
            <a:ext cx="723486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i="1" dirty="0">
                <a:solidFill>
                  <a:srgbClr val="7030A0"/>
                </a:solidFill>
              </a:rPr>
              <a:t>Start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b="1" dirty="0">
                <a:solidFill>
                  <a:srgbClr val="7030A0"/>
                </a:solidFill>
              </a:rPr>
              <a:t>and</a:t>
            </a:r>
            <a:r>
              <a:rPr lang="en-GB" sz="3200" dirty="0">
                <a:solidFill>
                  <a:srgbClr val="7030A0"/>
                </a:solidFill>
              </a:rPr>
              <a:t> </a:t>
            </a:r>
            <a:r>
              <a:rPr lang="en-GB" sz="3200" i="1" dirty="0">
                <a:solidFill>
                  <a:srgbClr val="7030A0"/>
                </a:solidFill>
              </a:rPr>
              <a:t>Stop </a:t>
            </a:r>
            <a:r>
              <a:rPr lang="en-GB" sz="3200" dirty="0">
                <a:solidFill>
                  <a:srgbClr val="7030A0"/>
                </a:solidFill>
              </a:rPr>
              <a:t>values required if </a:t>
            </a:r>
            <a:r>
              <a:rPr lang="en-GB" sz="3200" i="1" dirty="0">
                <a:solidFill>
                  <a:srgbClr val="7030A0"/>
                </a:solidFill>
              </a:rPr>
              <a:t>Step</a:t>
            </a:r>
            <a:r>
              <a:rPr lang="en-GB" sz="3200" dirty="0">
                <a:solidFill>
                  <a:srgbClr val="7030A0"/>
                </a:solidFill>
              </a:rPr>
              <a:t> used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02304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4" grpId="0" animBg="1"/>
      <p:bldP spid="7" grpId="0"/>
    </p:bldLst>
  </p:timing>
</p:sld>
</file>

<file path=ppt/slides/slide3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DD4138A-7198-4970-B917-D68D685836BD}"/>
              </a:ext>
            </a:extLst>
          </p:cNvPr>
          <p:cNvSpPr txBox="1"/>
          <p:nvPr/>
        </p:nvSpPr>
        <p:spPr>
          <a:xfrm>
            <a:off x="838200" y="2536460"/>
            <a:ext cx="9791700" cy="15234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value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lvl="0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(value)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Fixed Loop – Example 2</a:t>
            </a:r>
          </a:p>
        </p:txBody>
      </p:sp>
    </p:spTree>
    <p:extLst>
      <p:ext uri="{BB962C8B-B14F-4D97-AF65-F5344CB8AC3E}">
        <p14:creationId xmlns:p14="http://schemas.microsoft.com/office/powerpoint/2010/main" val="11831751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3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array concatenation</a:t>
            </a:r>
          </a:p>
        </p:txBody>
      </p:sp>
    </p:spTree>
    <p:extLst>
      <p:ext uri="{BB962C8B-B14F-4D97-AF65-F5344CB8AC3E}">
        <p14:creationId xmlns:p14="http://schemas.microsoft.com/office/powerpoint/2010/main" val="1142570854"/>
      </p:ext>
    </p:extLst>
  </p:cSld>
  <p:clrMapOvr>
    <a:masterClrMapping/>
  </p:clrMapOvr>
</p:sld>
</file>

<file path=ppt/slides/slide3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711E2920-5AA5-1352-38E3-6EF38457EB69}"/>
              </a:ext>
            </a:extLst>
          </p:cNvPr>
          <p:cNvSpPr/>
          <p:nvPr/>
        </p:nvSpPr>
        <p:spPr>
          <a:xfrm>
            <a:off x="4816902" y="193627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string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1CFDA728-1EA1-3654-9FAF-22E9D12C2A79}"/>
              </a:ext>
            </a:extLst>
          </p:cNvPr>
          <p:cNvSpPr/>
          <p:nvPr/>
        </p:nvSpPr>
        <p:spPr>
          <a:xfrm>
            <a:off x="3485500" y="47254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553C6CBA-6305-5A16-A259-4D6280D09234}"/>
              </a:ext>
            </a:extLst>
          </p:cNvPr>
          <p:cNvSpPr/>
          <p:nvPr/>
        </p:nvSpPr>
        <p:spPr>
          <a:xfrm>
            <a:off x="8431180" y="4725479"/>
            <a:ext cx="2157445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string</a:t>
            </a:r>
          </a:p>
        </p:txBody>
      </p:sp>
    </p:spTree>
    <p:extLst>
      <p:ext uri="{BB962C8B-B14F-4D97-AF65-F5344CB8AC3E}">
        <p14:creationId xmlns:p14="http://schemas.microsoft.com/office/powerpoint/2010/main" val="1922533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6" grpId="0" animBg="1"/>
      <p:bldP spid="7" grpId="0" animBg="1"/>
    </p:bldLst>
  </p:timing>
</p:sld>
</file>

<file path=ppt/slides/slide3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text = text + </a:t>
            </a:r>
            <a:r>
              <a:rPr lang="en-GB" sz="40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GB" sz="4000" dirty="0"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counter)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Strings – Revision</a:t>
            </a:r>
          </a:p>
        </p:txBody>
      </p:sp>
    </p:spTree>
    <p:extLst>
      <p:ext uri="{BB962C8B-B14F-4D97-AF65-F5344CB8AC3E}">
        <p14:creationId xmlns:p14="http://schemas.microsoft.com/office/powerpoint/2010/main" val="353873035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ED4BF0-E0AD-BDA4-B328-F92C1F902DFC}"/>
              </a:ext>
            </a:extLst>
          </p:cNvPr>
          <p:cNvSpPr txBox="1"/>
          <p:nvPr/>
        </p:nvSpPr>
        <p:spPr>
          <a:xfrm>
            <a:off x="1562291" y="6002565"/>
            <a:ext cx="90674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variable do not!</a:t>
            </a:r>
          </a:p>
        </p:txBody>
      </p:sp>
    </p:spTree>
    <p:extLst>
      <p:ext uri="{BB962C8B-B14F-4D97-AF65-F5344CB8AC3E}">
        <p14:creationId xmlns:p14="http://schemas.microsoft.com/office/powerpoint/2010/main" val="2622288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</p:bldLst>
  </p:timing>
</p:sld>
</file>

<file path=ppt/slides/slide3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  <p:sp>
        <p:nvSpPr>
          <p:cNvPr id="2" name="Callout: Bent Line with No Border 1">
            <a:extLst>
              <a:ext uri="{FF2B5EF4-FFF2-40B4-BE49-F238E27FC236}">
                <a16:creationId xmlns:a16="http://schemas.microsoft.com/office/drawing/2014/main" id="{D28E4CAB-681F-0501-479E-20CE752CA307}"/>
              </a:ext>
            </a:extLst>
          </p:cNvPr>
          <p:cNvSpPr/>
          <p:nvPr/>
        </p:nvSpPr>
        <p:spPr>
          <a:xfrm>
            <a:off x="4552300" y="4687380"/>
            <a:ext cx="2072255" cy="431321"/>
          </a:xfrm>
          <a:prstGeom prst="callout2">
            <a:avLst>
              <a:gd name="adj1" fmla="val 51510"/>
              <a:gd name="adj2" fmla="val 100149"/>
              <a:gd name="adj3" fmla="val 51902"/>
              <a:gd name="adj4" fmla="val 123641"/>
              <a:gd name="adj5" fmla="val -62456"/>
              <a:gd name="adj6" fmla="val 13675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Concatenate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D12044C-8BDF-2792-9AB1-684F0871E6E2}"/>
              </a:ext>
            </a:extLst>
          </p:cNvPr>
          <p:cNvSpPr/>
          <p:nvPr/>
        </p:nvSpPr>
        <p:spPr>
          <a:xfrm>
            <a:off x="8682005" y="4687910"/>
            <a:ext cx="2078407" cy="431322"/>
          </a:xfrm>
          <a:prstGeom prst="callout2">
            <a:avLst>
              <a:gd name="adj1" fmla="val 50646"/>
              <a:gd name="adj2" fmla="val -68"/>
              <a:gd name="adj3" fmla="val 51742"/>
              <a:gd name="adj4" fmla="val -14514"/>
              <a:gd name="adj5" fmla="val -39252"/>
              <a:gd name="adj6" fmla="val -2716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Cast to array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64C0758C-D43C-241D-7D63-5B9BAC4CC6B8}"/>
              </a:ext>
            </a:extLst>
          </p:cNvPr>
          <p:cNvSpPr/>
          <p:nvPr/>
        </p:nvSpPr>
        <p:spPr>
          <a:xfrm>
            <a:off x="5264577" y="1993420"/>
            <a:ext cx="2072255" cy="452797"/>
          </a:xfrm>
          <a:prstGeom prst="callout2">
            <a:avLst>
              <a:gd name="adj1" fmla="val 50120"/>
              <a:gd name="adj2" fmla="val -68"/>
              <a:gd name="adj3" fmla="val 51041"/>
              <a:gd name="adj4" fmla="val -12943"/>
              <a:gd name="adj5" fmla="val 52054"/>
              <a:gd name="adj6" fmla="val -3453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Empty array</a:t>
            </a:r>
          </a:p>
        </p:txBody>
      </p:sp>
    </p:spTree>
    <p:extLst>
      <p:ext uri="{BB962C8B-B14F-4D97-AF65-F5344CB8AC3E}">
        <p14:creationId xmlns:p14="http://schemas.microsoft.com/office/powerpoint/2010/main" val="3380378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25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2" grpId="0" animBg="1"/>
      <p:bldP spid="5" grpId="0" animBg="1"/>
      <p:bldP spid="6" grpId="0" animBg="1"/>
    </p:bldLst>
  </p:timing>
</p:sld>
</file>

<file path=ppt/slides/slide3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4E6C5A6-C8B6-44E7-AC4F-4DD9B8000F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values = []</a:t>
            </a:r>
            <a:endParaRPr lang="en-US" altLang="en-US" sz="4000" dirty="0">
              <a:solidFill>
                <a:srgbClr val="183691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for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counter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range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):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     values = values + [counter]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(values)</a:t>
            </a: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Concatenate – Arrays</a:t>
            </a:r>
          </a:p>
        </p:txBody>
      </p:sp>
    </p:spTree>
    <p:extLst>
      <p:ext uri="{BB962C8B-B14F-4D97-AF65-F5344CB8AC3E}">
        <p14:creationId xmlns:p14="http://schemas.microsoft.com/office/powerpoint/2010/main" val="9508498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Variables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1571607" y="2097741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name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"name"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4866062" y="2332373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"date"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date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461043">
            <a:off x="1767284" y="4321140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weight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"weight"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21140364">
            <a:off x="6511161" y="4301621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height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"height"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994121">
            <a:off x="8297378" y="2332373"/>
            <a:ext cx="267252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length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"length"</a:t>
            </a:r>
          </a:p>
        </p:txBody>
      </p:sp>
    </p:spTree>
    <p:extLst>
      <p:ext uri="{BB962C8B-B14F-4D97-AF65-F5344CB8AC3E}">
        <p14:creationId xmlns:p14="http://schemas.microsoft.com/office/powerpoint/2010/main" val="246403949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B574ACC-C539-1CD1-BC98-E317BC1540EF}"/>
              </a:ext>
            </a:extLst>
          </p:cNvPr>
          <p:cNvSpPr txBox="1"/>
          <p:nvPr/>
        </p:nvSpPr>
        <p:spPr>
          <a:xfrm>
            <a:off x="1598134" y="6002565"/>
            <a:ext cx="89957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spcBef>
                <a:spcPts val="0"/>
              </a:spcBef>
              <a:spcAft>
                <a:spcPts val="1200"/>
              </a:spcAft>
            </a:pPr>
            <a:r>
              <a:rPr lang="en-GB" sz="3600" dirty="0">
                <a:solidFill>
                  <a:srgbClr val="7030A0"/>
                </a:solidFill>
              </a:rPr>
              <a:t>Strings have quotation marks, numbers do not!</a:t>
            </a:r>
          </a:p>
        </p:txBody>
      </p:sp>
    </p:spTree>
    <p:extLst>
      <p:ext uri="{BB962C8B-B14F-4D97-AF65-F5344CB8AC3E}">
        <p14:creationId xmlns:p14="http://schemas.microsoft.com/office/powerpoint/2010/main" val="1620851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4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6C5EE3-2CEF-4E65-9860-9DE7C50A6B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Spot the Numbers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5421486-4C97-4DF1-9F27-F15B69795F65}"/>
              </a:ext>
            </a:extLst>
          </p:cNvPr>
          <p:cNvSpPr txBox="1"/>
          <p:nvPr/>
        </p:nvSpPr>
        <p:spPr>
          <a:xfrm>
            <a:off x="4859413" y="1953075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3.14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"3.14"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AC99B4-4811-BB55-B6CF-04A24F6532C1}"/>
              </a:ext>
            </a:extLst>
          </p:cNvPr>
          <p:cNvSpPr txBox="1"/>
          <p:nvPr/>
        </p:nvSpPr>
        <p:spPr>
          <a:xfrm rot="20468773">
            <a:off x="1498423" y="1953075"/>
            <a:ext cx="1739580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"999"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999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90A77A0-8513-1B9B-F701-4BF4EBCC79F5}"/>
              </a:ext>
            </a:extLst>
          </p:cNvPr>
          <p:cNvSpPr txBox="1"/>
          <p:nvPr/>
        </p:nvSpPr>
        <p:spPr>
          <a:xfrm rot="731375">
            <a:off x="2078267" y="4321140"/>
            <a:ext cx="205056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17.5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"17.5"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B0C4393-B68E-28B8-C454-4C7E7A0036DD}"/>
              </a:ext>
            </a:extLst>
          </p:cNvPr>
          <p:cNvSpPr txBox="1"/>
          <p:nvPr/>
        </p:nvSpPr>
        <p:spPr>
          <a:xfrm rot="19533305">
            <a:off x="6292685" y="4321141"/>
            <a:ext cx="1428596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"42"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42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38E028-5536-219C-D16D-78157FA14BEA}"/>
              </a:ext>
            </a:extLst>
          </p:cNvPr>
          <p:cNvSpPr txBox="1"/>
          <p:nvPr/>
        </p:nvSpPr>
        <p:spPr>
          <a:xfrm rot="1460613">
            <a:off x="8592690" y="2405025"/>
            <a:ext cx="240306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dirty="0">
                <a:latin typeface="Consolas" panose="020B0609020204030204" pitchFamily="49" charset="0"/>
              </a:rPr>
              <a:t>-0.03</a:t>
            </a:r>
          </a:p>
          <a:p>
            <a:pPr algn="ctr"/>
            <a:r>
              <a:rPr lang="en-GB" sz="4400" dirty="0">
                <a:latin typeface="Consolas" panose="020B0609020204030204" pitchFamily="49" charset="0"/>
              </a:rPr>
              <a:t>"-0.03"</a:t>
            </a:r>
          </a:p>
        </p:txBody>
      </p:sp>
    </p:spTree>
    <p:extLst>
      <p:ext uri="{BB962C8B-B14F-4D97-AF65-F5344CB8AC3E}">
        <p14:creationId xmlns:p14="http://schemas.microsoft.com/office/powerpoint/2010/main" val="226552982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4172598015"/>
              </p:ext>
            </p:extLst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D35B5FF7-85F2-49F9-B302-A022192365A4}"/>
              </a:ext>
            </a:extLst>
          </p:cNvPr>
          <p:cNvSpPr txBox="1"/>
          <p:nvPr/>
        </p:nvSpPr>
        <p:spPr>
          <a:xfrm>
            <a:off x="6623538" y="2516884"/>
            <a:ext cx="16099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"Hello"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970F80A-567C-48A4-99CA-F65D8680829C}"/>
              </a:ext>
            </a:extLst>
          </p:cNvPr>
          <p:cNvSpPr txBox="1"/>
          <p:nvPr/>
        </p:nvSpPr>
        <p:spPr>
          <a:xfrm>
            <a:off x="9099062" y="3208972"/>
            <a:ext cx="16685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"world"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A93661-EF0A-4E73-9A02-6D6EC9AF4313}"/>
              </a:ext>
            </a:extLst>
          </p:cNvPr>
          <p:cNvSpPr txBox="1"/>
          <p:nvPr/>
        </p:nvSpPr>
        <p:spPr>
          <a:xfrm>
            <a:off x="6522914" y="3865878"/>
            <a:ext cx="18112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"What?"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F2ED12-6A72-43AC-9D0B-AAD6C2EC557B}"/>
              </a:ext>
            </a:extLst>
          </p:cNvPr>
          <p:cNvSpPr txBox="1"/>
          <p:nvPr/>
        </p:nvSpPr>
        <p:spPr>
          <a:xfrm>
            <a:off x="6744677" y="4552265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"Bye"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8086F98-7FA8-481D-8DFC-58FA7EC7134B}"/>
              </a:ext>
            </a:extLst>
          </p:cNvPr>
          <p:cNvSpPr txBox="1"/>
          <p:nvPr/>
        </p:nvSpPr>
        <p:spPr>
          <a:xfrm>
            <a:off x="9249508" y="5238652"/>
            <a:ext cx="13676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/>
              <a:t>"all!"</a:t>
            </a:r>
          </a:p>
        </p:txBody>
      </p:sp>
    </p:spTree>
    <p:extLst>
      <p:ext uri="{BB962C8B-B14F-4D97-AF65-F5344CB8AC3E}">
        <p14:creationId xmlns:p14="http://schemas.microsoft.com/office/powerpoint/2010/main" val="1919614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  <p:bldP spid="8" grpId="0"/>
      <p:bldP spid="9" grpId="0"/>
      <p:bldP spid="10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40E42-A232-4953-B8AF-3C563D791E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Thonny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E8B3F-021B-4471-8E62-D99463A2F9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4800" dirty="0"/>
              <a:t>thonny.org</a:t>
            </a:r>
          </a:p>
        </p:txBody>
      </p:sp>
    </p:spTree>
    <p:extLst>
      <p:ext uri="{BB962C8B-B14F-4D97-AF65-F5344CB8AC3E}">
        <p14:creationId xmlns:p14="http://schemas.microsoft.com/office/powerpoint/2010/main" val="35465857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9AF5D-000B-4DEC-9AF4-A8A1580ED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Trace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CDC86-9D22-4C0D-A903-2B32ED001CF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516883"/>
            <a:ext cx="5181600" cy="3660079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"What?"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"Bye"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ts val="60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"all!"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62D4A2A5-9F23-4592-A48D-864C4D8DF1D9}"/>
              </a:ext>
            </a:extLst>
          </p:cNvPr>
          <p:cNvGraphicFramePr>
            <a:graphicFrameLocks noGrp="1"/>
          </p:cNvGraphicFramePr>
          <p:nvPr>
            <p:ph sz="half" idx="2"/>
          </p:nvPr>
        </p:nvGraphicFramePr>
        <p:xfrm>
          <a:off x="6172200" y="1825623"/>
          <a:ext cx="5181600" cy="4059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590800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676560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26932791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74286452"/>
                  </a:ext>
                </a:extLst>
              </a:tr>
              <a:tr h="676560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478479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60488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FB0881E0-E0ED-4CDC-9D9B-AC556EC99A52}"/>
              </a:ext>
            </a:extLst>
          </p:cNvPr>
          <p:cNvSpPr/>
          <p:nvPr/>
        </p:nvSpPr>
        <p:spPr>
          <a:xfrm>
            <a:off x="5467436" y="3612874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AD532591-0F85-4B1E-A25D-059E9F3FF297}"/>
              </a:ext>
            </a:extLst>
          </p:cNvPr>
          <p:cNvSpPr/>
          <p:nvPr/>
        </p:nvSpPr>
        <p:spPr>
          <a:xfrm>
            <a:off x="5168423" y="6154305"/>
            <a:ext cx="45330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name</a:t>
            </a:r>
          </a:p>
        </p:txBody>
      </p:sp>
    </p:spTree>
    <p:extLst>
      <p:ext uri="{BB962C8B-B14F-4D97-AF65-F5344CB8AC3E}">
        <p14:creationId xmlns:p14="http://schemas.microsoft.com/office/powerpoint/2010/main" val="9010887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242885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(age)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Variables</a:t>
            </a:r>
          </a:p>
        </p:txBody>
      </p:sp>
    </p:spTree>
    <p:extLst>
      <p:ext uri="{BB962C8B-B14F-4D97-AF65-F5344CB8AC3E}">
        <p14:creationId xmlns:p14="http://schemas.microsoft.com/office/powerpoint/2010/main" val="40478495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meaningful identifiers</a:t>
            </a:r>
          </a:p>
        </p:txBody>
      </p:sp>
    </p:spTree>
    <p:extLst>
      <p:ext uri="{BB962C8B-B14F-4D97-AF65-F5344CB8AC3E}">
        <p14:creationId xmlns:p14="http://schemas.microsoft.com/office/powerpoint/2010/main" val="171361597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Start with a letter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Only contain letters, numbers, underscores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No spaces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Unique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height		cost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>
                <a:solidFill>
                  <a:srgbClr val="7030A0"/>
                </a:solidFill>
              </a:rPr>
              <a:t>age		number_2			number1	</a:t>
            </a:r>
            <a:r>
              <a:rPr lang="en-GB" sz="32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2413345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spcAft>
                <a:spcPts val="2400"/>
              </a:spcAft>
              <a:buFont typeface="+mj-lt"/>
              <a:buAutoNum type="arabicPeriod"/>
            </a:pPr>
            <a:r>
              <a:rPr lang="en-GB" dirty="0"/>
              <a:t> </a:t>
            </a: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  <a:r>
              <a:rPr lang="en-GB" sz="3200" dirty="0"/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97542073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Camel case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Meaningful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Singular (not plural)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pupilAge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costPerKilo</a:t>
            </a:r>
            <a:r>
              <a:rPr lang="en-GB" sz="3200" dirty="0">
                <a:solidFill>
                  <a:srgbClr val="7030A0"/>
                </a:solidFill>
              </a:rPr>
              <a:t>		kgs2lbs</a:t>
            </a:r>
          </a:p>
          <a:p>
            <a:pPr marL="457200" lvl="1" indent="0">
              <a:spcBef>
                <a:spcPts val="0"/>
              </a:spcBef>
              <a:buNone/>
            </a:pPr>
            <a:r>
              <a:rPr lang="en-GB" sz="3200" dirty="0" err="1">
                <a:solidFill>
                  <a:srgbClr val="7030A0"/>
                </a:solidFill>
              </a:rPr>
              <a:t>petName</a:t>
            </a:r>
            <a:r>
              <a:rPr lang="en-GB" sz="3200" dirty="0">
                <a:solidFill>
                  <a:srgbClr val="7030A0"/>
                </a:solidFill>
              </a:rPr>
              <a:t>		</a:t>
            </a:r>
            <a:r>
              <a:rPr lang="en-GB" sz="3200" dirty="0" err="1">
                <a:solidFill>
                  <a:srgbClr val="7030A0"/>
                </a:solidFill>
              </a:rPr>
              <a:t>examGrade</a:t>
            </a:r>
            <a:endParaRPr lang="en-GB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59134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7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275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7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Variable names – Conventions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0" indent="0">
              <a:spcBef>
                <a:spcPts val="0"/>
              </a:spcBef>
              <a:buNone/>
            </a:pPr>
            <a:endParaRPr lang="en-GB" sz="1200" dirty="0"/>
          </a:p>
          <a:p>
            <a:pPr marL="0" indent="0">
              <a:spcBef>
                <a:spcPts val="0"/>
              </a:spcBef>
              <a:buNone/>
            </a:pPr>
            <a:r>
              <a:rPr lang="en-GB" dirty="0"/>
              <a:t>Examples</a:t>
            </a:r>
          </a:p>
        </p:txBody>
      </p:sp>
    </p:spTree>
    <p:extLst>
      <p:ext uri="{BB962C8B-B14F-4D97-AF65-F5344CB8AC3E}">
        <p14:creationId xmlns:p14="http://schemas.microsoft.com/office/powerpoint/2010/main" val="822008158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arithmetic operations</a:t>
            </a:r>
          </a:p>
        </p:txBody>
      </p:sp>
    </p:spTree>
    <p:extLst>
      <p:ext uri="{BB962C8B-B14F-4D97-AF65-F5344CB8AC3E}">
        <p14:creationId xmlns:p14="http://schemas.microsoft.com/office/powerpoint/2010/main" val="142229328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+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–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/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**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+ 7		=	10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– 4		=	5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* 3		=	6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/ 4		=	2.0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** 2	=	9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051625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F50A0-D3A0-4968-A0D6-69B94F7DD6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Sharepoint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F4A0D-0A8D-4D52-A96C-E69F5D05E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736901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Arithmetic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Add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 	Subtract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Multiply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Divide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	Power of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9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2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8 		=</a:t>
            </a:r>
          </a:p>
          <a:p>
            <a:pPr marL="0" indent="0">
              <a:spcAft>
                <a:spcPts val="1800"/>
              </a:spcAft>
              <a:buNone/>
            </a:pPr>
            <a:r>
              <a:rPr lang="en-GB" sz="3600" dirty="0"/>
              <a:t>3		=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DD9F11A-5B6E-B3A8-8C6E-E9E0239F1511}"/>
              </a:ext>
            </a:extLst>
          </p:cNvPr>
          <p:cNvGrpSpPr/>
          <p:nvPr/>
        </p:nvGrpSpPr>
        <p:grpSpPr>
          <a:xfrm>
            <a:off x="6172200" y="1167468"/>
            <a:ext cx="3817167" cy="541066"/>
            <a:chOff x="6172200" y="1167468"/>
            <a:chExt cx="3817167" cy="54106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024A14C-9688-C3E1-39EF-D6F661072E81}"/>
                </a:ext>
              </a:extLst>
            </p:cNvPr>
            <p:cNvSpPr/>
            <p:nvPr/>
          </p:nvSpPr>
          <p:spPr>
            <a:xfrm>
              <a:off x="6172200" y="1167468"/>
              <a:ext cx="1445076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Problem</a:t>
              </a:r>
              <a:endParaRPr lang="en-GB" sz="2800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378AB21-2B38-ABA0-A724-3174944A3892}"/>
                </a:ext>
              </a:extLst>
            </p:cNvPr>
            <p:cNvSpPr/>
            <p:nvPr/>
          </p:nvSpPr>
          <p:spPr>
            <a:xfrm>
              <a:off x="8878614" y="1185314"/>
              <a:ext cx="1110753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GB" sz="2800" b="1" dirty="0"/>
                <a:t>Result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255934180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identify 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2982440659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4980980" y="4441520"/>
            <a:ext cx="2597267" cy="429982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22165"/>
              <a:gd name="adj5" fmla="val -17467"/>
              <a:gd name="adj6" fmla="val -297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Division by zero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D35B56A-672E-A5CB-AE8C-BCCBEA6C49C4}"/>
              </a:ext>
            </a:extLst>
          </p:cNvPr>
          <p:cNvSpPr/>
          <p:nvPr/>
        </p:nvSpPr>
        <p:spPr>
          <a:xfrm>
            <a:off x="5945768" y="5366910"/>
            <a:ext cx="3765791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34616"/>
              <a:gd name="adj5" fmla="val 93157"/>
              <a:gd name="adj6" fmla="val -4079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Incompatible data types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43FF93-7569-B9EB-21E8-FF10B82D2EA7}"/>
              </a:ext>
            </a:extLst>
          </p:cNvPr>
          <p:cNvSpPr txBox="1"/>
          <p:nvPr/>
        </p:nvSpPr>
        <p:spPr>
          <a:xfrm>
            <a:off x="8181109" y="987540"/>
            <a:ext cx="3172691" cy="1938992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txBody>
          <a:bodyPr wrap="square" rtlCol="0">
            <a:spAutoFit/>
          </a:bodyPr>
          <a:lstStyle/>
          <a:p>
            <a:pPr algn="ctr"/>
            <a:r>
              <a:rPr lang="en-GB" sz="4000" b="1" dirty="0">
                <a:solidFill>
                  <a:srgbClr val="7030A0"/>
                </a:solidFill>
              </a:rPr>
              <a:t>Program will run but then stop (crash)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6387DDE0-23AC-4030-A34A-C0469CC6281A}"/>
              </a:ext>
            </a:extLst>
          </p:cNvPr>
          <p:cNvSpPr/>
          <p:nvPr/>
        </p:nvSpPr>
        <p:spPr>
          <a:xfrm>
            <a:off x="5064301" y="6419795"/>
            <a:ext cx="1294601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B39C8B59-EF56-4083-84AF-72D3A09835EF}"/>
              </a:ext>
            </a:extLst>
          </p:cNvPr>
          <p:cNvSpPr/>
          <p:nvPr/>
        </p:nvSpPr>
        <p:spPr>
          <a:xfrm flipH="1">
            <a:off x="1778492" y="6390000"/>
            <a:ext cx="1227755" cy="468000"/>
          </a:xfrm>
          <a:prstGeom prst="callout2">
            <a:avLst>
              <a:gd name="adj1" fmla="val 50675"/>
              <a:gd name="adj2" fmla="val -405"/>
              <a:gd name="adj3" fmla="val 51999"/>
              <a:gd name="adj4" fmla="val -13002"/>
              <a:gd name="adj5" fmla="val -23293"/>
              <a:gd name="adj6" fmla="val -1677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String</a:t>
            </a:r>
          </a:p>
        </p:txBody>
      </p:sp>
    </p:spTree>
    <p:extLst>
      <p:ext uri="{BB962C8B-B14F-4D97-AF65-F5344CB8AC3E}">
        <p14:creationId xmlns:p14="http://schemas.microsoft.com/office/powerpoint/2010/main" val="4260377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uiExpand="1" animBg="1"/>
      <p:bldP spid="5" grpId="0" animBg="1"/>
      <p:bldP spid="4" grpId="0" animBg="1"/>
      <p:bldP spid="7" grpId="0" uiExpand="1" animBg="1"/>
      <p:bldP spid="10" grpId="0" uiExpand="1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44627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"This works!"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age =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4 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(age /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0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number = </a:t>
            </a:r>
            <a:r>
              <a:rPr lang="en-US" altLang="en-US" sz="3200" dirty="0">
                <a:solidFill>
                  <a:srgbClr val="183691"/>
                </a:solidFill>
                <a:latin typeface="Consolas" panose="020B0609020204030204" pitchFamily="49" charset="0"/>
              </a:rPr>
              <a:t>"2"</a:t>
            </a:r>
            <a:endParaRPr lang="en-US" altLang="en-US" sz="3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32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2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(number + </a:t>
            </a:r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Execution Errors</a:t>
            </a:r>
          </a:p>
        </p:txBody>
      </p:sp>
    </p:spTree>
    <p:extLst>
      <p:ext uri="{BB962C8B-B14F-4D97-AF65-F5344CB8AC3E}">
        <p14:creationId xmlns:p14="http://schemas.microsoft.com/office/powerpoint/2010/main" val="134441331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917931-EF2A-3A29-73CD-6027DB72B2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5B8C47-05A4-AAAE-E860-57B225277F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F647E6-6CFD-51B2-7F03-5C7F60003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functions</a:t>
            </a:r>
          </a:p>
        </p:txBody>
      </p:sp>
    </p:spTree>
    <p:extLst>
      <p:ext uri="{BB962C8B-B14F-4D97-AF65-F5344CB8AC3E}">
        <p14:creationId xmlns:p14="http://schemas.microsoft.com/office/powerpoint/2010/main" val="225002213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05C76-4573-F9F1-CF6B-D83DB75CF3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96CC80-2259-02DB-6F1A-4275963C9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ED33A8-98AC-8AF6-2018-F38A0EC8E6AD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9DF0FB8-FC9F-56DF-D376-28BB0E382DAD}"/>
              </a:ext>
            </a:extLst>
          </p:cNvPr>
          <p:cNvSpPr/>
          <p:nvPr/>
        </p:nvSpPr>
        <p:spPr>
          <a:xfrm>
            <a:off x="2297400" y="5586769"/>
            <a:ext cx="759720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name and p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arentheses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required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P</a:t>
            </a:r>
            <a:r>
              <a:rPr kumimoji="0" lang="en-GB" sz="3200" b="0" i="0" u="none" strike="noStrike" kern="1200" cap="none" spc="0" normalizeH="0" noProof="0" dirty="0" err="1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arameters</a:t>
            </a:r>
            <a:r>
              <a:rPr kumimoji="0" lang="en-GB" sz="3200" b="0" i="0" u="none" strike="noStrike" kern="1200" cap="none" spc="0" normalizeH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can be optional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4F7B6E4-60B2-D2E4-1004-906DC3A4F5EC}"/>
              </a:ext>
            </a:extLst>
          </p:cNvPr>
          <p:cNvSpPr/>
          <p:nvPr/>
        </p:nvSpPr>
        <p:spPr>
          <a:xfrm flipH="1">
            <a:off x="701613" y="419692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 name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875D0D12-1B55-8979-6A3E-0DF77FC02865}"/>
              </a:ext>
            </a:extLst>
          </p:cNvPr>
          <p:cNvSpPr/>
          <p:nvPr/>
        </p:nvSpPr>
        <p:spPr>
          <a:xfrm>
            <a:off x="7152286" y="4304663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Parameter(s)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CB88AAB-DE6D-CD20-B0DC-D8F699F0794F}"/>
              </a:ext>
            </a:extLst>
          </p:cNvPr>
          <p:cNvCxnSpPr>
            <a:cxnSpLocks/>
          </p:cNvCxnSpPr>
          <p:nvPr/>
        </p:nvCxnSpPr>
        <p:spPr>
          <a:xfrm>
            <a:off x="4760259" y="3813717"/>
            <a:ext cx="3832412" cy="15073"/>
          </a:xfrm>
          <a:prstGeom prst="line">
            <a:avLst/>
          </a:prstGeom>
          <a:ln w="38100">
            <a:solidFill>
              <a:srgbClr val="7030A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4082A42-98DA-8819-3C48-150B1A86C4A4}"/>
              </a:ext>
            </a:extLst>
          </p:cNvPr>
          <p:cNvSpPr txBox="1"/>
          <p:nvPr/>
        </p:nvSpPr>
        <p:spPr>
          <a:xfrm>
            <a:off x="5546910" y="1794128"/>
            <a:ext cx="2077571" cy="523220"/>
          </a:xfrm>
          <a:prstGeom prst="rect">
            <a:avLst/>
          </a:prstGeom>
          <a:noFill/>
          <a:ln w="38100">
            <a:noFill/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R="0" lvl="0" indent="0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2800" b="1" i="0" u="none" strike="noStrike" cap="none" spc="0" normalizeH="0" baseline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ctr"/>
            <a:r>
              <a:rPr lang="en-GB" dirty="0"/>
              <a:t>Parentheses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1175986-3088-3479-3741-501A6C0BE786}"/>
              </a:ext>
            </a:extLst>
          </p:cNvPr>
          <p:cNvCxnSpPr>
            <a:stCxn id="19" idx="1"/>
          </p:cNvCxnSpPr>
          <p:nvPr/>
        </p:nvCxnSpPr>
        <p:spPr>
          <a:xfrm flipH="1">
            <a:off x="4672853" y="2055738"/>
            <a:ext cx="874057" cy="1090874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A0DF8A1-EC35-DA2B-A1E3-46C862DF479B}"/>
              </a:ext>
            </a:extLst>
          </p:cNvPr>
          <p:cNvCxnSpPr>
            <a:stCxn id="19" idx="3"/>
          </p:cNvCxnSpPr>
          <p:nvPr/>
        </p:nvCxnSpPr>
        <p:spPr>
          <a:xfrm>
            <a:off x="7624481" y="2055738"/>
            <a:ext cx="1048872" cy="1063980"/>
          </a:xfrm>
          <a:prstGeom prst="straightConnector1">
            <a:avLst/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7648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1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9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500"/>
                            </p:stCondLst>
                            <p:childTnLst>
                              <p:par>
                                <p:cTn id="31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" grpId="0" uiExpand="1" build="p"/>
      <p:bldP spid="11" grpId="0" animBg="1"/>
      <p:bldP spid="16" grpId="0" animBg="1"/>
      <p:bldP spid="1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8588763-B6D9-8057-FA41-34663FF2B4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FAEA2-D7B7-16E6-3310-815F3F18C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9A289F-A93A-2713-8BF7-ED70BB2DFE53}"/>
              </a:ext>
            </a:extLst>
          </p:cNvPr>
          <p:cNvSpPr txBox="1"/>
          <p:nvPr/>
        </p:nvSpPr>
        <p:spPr>
          <a:xfrm>
            <a:off x="2736262" y="3044276"/>
            <a:ext cx="636402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409B1D0-1FD1-FAA0-79C0-7EA22393933B}"/>
              </a:ext>
            </a:extLst>
          </p:cNvPr>
          <p:cNvSpPr/>
          <p:nvPr/>
        </p:nvSpPr>
        <p:spPr>
          <a:xfrm>
            <a:off x="2286314" y="5586769"/>
            <a:ext cx="7619394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                      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                                                    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558759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6000" b="1" dirty="0"/>
              <a:t>Process</a:t>
            </a:r>
            <a:endParaRPr lang="en-GB" sz="2800" dirty="0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F1D2B69-FD94-45FA-904D-026644A179F1}"/>
              </a:ext>
            </a:extLst>
          </p:cNvPr>
          <p:cNvGrpSpPr/>
          <p:nvPr/>
        </p:nvGrpSpPr>
        <p:grpSpPr>
          <a:xfrm>
            <a:off x="1289918" y="3233810"/>
            <a:ext cx="3060000" cy="1015663"/>
            <a:chOff x="1289918" y="3233810"/>
            <a:chExt cx="3060000" cy="1015663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5B963B08-C212-4718-A8AA-458D4C59CEBA}"/>
                </a:ext>
              </a:extLst>
            </p:cNvPr>
            <p:cNvSpPr txBox="1"/>
            <p:nvPr/>
          </p:nvSpPr>
          <p:spPr>
            <a:xfrm>
              <a:off x="1289918" y="3233810"/>
              <a:ext cx="198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lang="en-GB" sz="6000" b="1" dirty="0">
                  <a:solidFill>
                    <a:srgbClr val="7030A0"/>
                  </a:solidFill>
                </a:rPr>
                <a:t>Input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269918" y="374466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5DB94F7-9DD0-422E-92A8-35167F97B318}"/>
              </a:ext>
            </a:extLst>
          </p:cNvPr>
          <p:cNvGrpSpPr/>
          <p:nvPr/>
        </p:nvGrpSpPr>
        <p:grpSpPr>
          <a:xfrm>
            <a:off x="7839425" y="3233810"/>
            <a:ext cx="3600000" cy="1015663"/>
            <a:chOff x="7839425" y="3233810"/>
            <a:chExt cx="3600000" cy="1015663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7839425" y="3741641"/>
              <a:ext cx="1080000" cy="0"/>
            </a:xfrm>
            <a:prstGeom prst="straightConnector1">
              <a:avLst/>
            </a:prstGeom>
            <a:ln w="5715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722E98D8-233B-4694-9FD3-C4CE473126AC}"/>
                </a:ext>
              </a:extLst>
            </p:cNvPr>
            <p:cNvSpPr txBox="1"/>
            <p:nvPr/>
          </p:nvSpPr>
          <p:spPr>
            <a:xfrm>
              <a:off x="8919425" y="3233810"/>
              <a:ext cx="2520000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en-US"/>
              </a:defPPr>
              <a:lvl1pPr algn="r">
                <a:defRPr sz="6000">
                  <a:solidFill>
                    <a:srgbClr val="7030A0"/>
                  </a:solidFill>
                </a:defRPr>
              </a:lvl1pPr>
            </a:lstStyle>
            <a:p>
              <a:pPr algn="l"/>
              <a:r>
                <a:rPr lang="en-GB" b="1" dirty="0"/>
                <a:t>Output</a:t>
              </a:r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1218AD5E-FB79-4236-A655-39ED72972315}"/>
              </a:ext>
            </a:extLst>
          </p:cNvPr>
          <p:cNvSpPr txBox="1"/>
          <p:nvPr/>
        </p:nvSpPr>
        <p:spPr>
          <a:xfrm flipH="1">
            <a:off x="3736732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A function does </a:t>
            </a:r>
            <a:r>
              <a:rPr lang="en-GB" sz="2800" b="1" i="1" dirty="0">
                <a:solidFill>
                  <a:srgbClr val="7030A0"/>
                </a:solidFill>
                <a:latin typeface="Calibri" panose="020F0502020204030204"/>
              </a:rPr>
              <a:t>'something</a:t>
            </a:r>
            <a:r>
              <a:rPr lang="en-GB" sz="2800" b="1" dirty="0">
                <a:solidFill>
                  <a:srgbClr val="7030A0"/>
                </a:solidFill>
                <a:latin typeface="Calibri" panose="020F0502020204030204"/>
              </a:rPr>
              <a:t>'</a:t>
            </a:r>
            <a:endParaRPr kumimoji="0" lang="en-GB" sz="2800" b="1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90649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39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(1)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BBF37ED-8E41-4C85-9F06-8D2D64C6FA34}"/>
              </a:ext>
            </a:extLst>
          </p:cNvPr>
          <p:cNvSpPr>
            <a:spLocks noChangeAspect="1"/>
          </p:cNvSpPr>
          <p:nvPr/>
        </p:nvSpPr>
        <p:spPr>
          <a:xfrm>
            <a:off x="4362670" y="2874978"/>
            <a:ext cx="3466660" cy="1733330"/>
          </a:xfrm>
          <a:prstGeom prst="rect">
            <a:avLst/>
          </a:prstGeom>
          <a:noFill/>
          <a:ln w="571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58048921-01D2-4C58-8100-1F515D5423A2}"/>
              </a:ext>
            </a:extLst>
          </p:cNvPr>
          <p:cNvCxnSpPr/>
          <p:nvPr/>
        </p:nvCxnSpPr>
        <p:spPr>
          <a:xfrm>
            <a:off x="3269918" y="374466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3E1FF36-CE0E-4933-9E8E-C84914E59C64}"/>
              </a:ext>
            </a:extLst>
          </p:cNvPr>
          <p:cNvCxnSpPr/>
          <p:nvPr/>
        </p:nvCxnSpPr>
        <p:spPr>
          <a:xfrm>
            <a:off x="7839425" y="3741641"/>
            <a:ext cx="1080000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205442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312516" y="2309726"/>
            <a:ext cx="306183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</a:rPr>
              <a:t>Dirty clothes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783019" y="2309725"/>
            <a:ext cx="32893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</a:rPr>
              <a:t>Clean clothes</a:t>
            </a:r>
            <a:endParaRPr lang="en-GB" sz="4400" dirty="0">
              <a:solidFill>
                <a:srgbClr val="7030A0"/>
              </a:solidFill>
              <a:effectLst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030147" y="3635289"/>
            <a:ext cx="23442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58685" y="3485665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Capitalise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783019" y="3635288"/>
            <a:ext cx="237883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"Hello"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27947" y="4960852"/>
            <a:ext cx="1646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7, 2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58685" y="4811228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Add together</a:t>
              </a:r>
              <a:endParaRPr lang="en-GB" sz="3200" b="1" baseline="30000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783019" y="4960851"/>
            <a:ext cx="75767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338831" y="1241287"/>
            <a:ext cx="7652101" cy="1998815"/>
            <a:chOff x="2896884" y="882401"/>
            <a:chExt cx="7652101" cy="1998815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Wash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70118" y="882401"/>
              <a:ext cx="1533240" cy="95410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</a:p>
            <a:p>
              <a:pPr algn="ctr"/>
              <a:r>
                <a:rPr lang="en-GB" sz="2800" b="1" dirty="0"/>
                <a:t>(Process)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91392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Functions – Overview (2)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8BB5CD-2D25-4988-8438-2F046C3CAEDF}"/>
              </a:ext>
            </a:extLst>
          </p:cNvPr>
          <p:cNvSpPr/>
          <p:nvPr/>
        </p:nvSpPr>
        <p:spPr>
          <a:xfrm>
            <a:off x="5044273" y="2279606"/>
            <a:ext cx="2160000" cy="108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2800" b="1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B65508EC-10CA-444D-9646-590379AECB29}"/>
              </a:ext>
            </a:extLst>
          </p:cNvPr>
          <p:cNvCxnSpPr/>
          <p:nvPr/>
        </p:nvCxnSpPr>
        <p:spPr>
          <a:xfrm>
            <a:off x="36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6439D39-54D0-4A73-A61A-412CD2F3A1D8}"/>
              </a:ext>
            </a:extLst>
          </p:cNvPr>
          <p:cNvCxnSpPr/>
          <p:nvPr/>
        </p:nvCxnSpPr>
        <p:spPr>
          <a:xfrm>
            <a:off x="7204273" y="2819606"/>
            <a:ext cx="1440000" cy="0"/>
          </a:xfrm>
          <a:prstGeom prst="straightConnector1">
            <a:avLst/>
          </a:prstGeom>
          <a:ln w="38100"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604273" y="3605169"/>
            <a:ext cx="5040000" cy="1080000"/>
            <a:chOff x="3001371" y="3310688"/>
            <a:chExt cx="5040000" cy="1080000"/>
          </a:xfrm>
          <a:noFill/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grp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grpFill/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604273" y="493073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8690382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246DD7-6D8A-4951-0FED-753411817B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ADAF594-D26E-4C90-2F43-F90D48B03CAC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4A18975-3AB8-38F9-DC85-5211A1E4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15AAE337-7E2E-1D3C-32BD-3C23257E92D0}"/>
              </a:ext>
            </a:extLst>
          </p:cNvPr>
          <p:cNvSpPr/>
          <p:nvPr/>
        </p:nvSpPr>
        <p:spPr>
          <a:xfrm>
            <a:off x="7800495" y="2871523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Literal used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206828A7-A992-FDFF-9AED-7A982A0BAE7F}"/>
              </a:ext>
            </a:extLst>
          </p:cNvPr>
          <p:cNvSpPr/>
          <p:nvPr/>
        </p:nvSpPr>
        <p:spPr>
          <a:xfrm>
            <a:off x="5209604" y="5297282"/>
            <a:ext cx="3060000" cy="557477"/>
          </a:xfrm>
          <a:prstGeom prst="callout2">
            <a:avLst>
              <a:gd name="adj1" fmla="val 50675"/>
              <a:gd name="adj2" fmla="val -405"/>
              <a:gd name="adj3" fmla="val 51408"/>
              <a:gd name="adj4" fmla="val -12895"/>
              <a:gd name="adj5" fmla="val -34501"/>
              <a:gd name="adj6" fmla="val -2101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3600" b="1" dirty="0">
                <a:solidFill>
                  <a:srgbClr val="7030A0"/>
                </a:solidFill>
              </a:rPr>
              <a:t>Variable used</a:t>
            </a:r>
          </a:p>
        </p:txBody>
      </p:sp>
    </p:spTree>
    <p:extLst>
      <p:ext uri="{BB962C8B-B14F-4D97-AF65-F5344CB8AC3E}">
        <p14:creationId xmlns:p14="http://schemas.microsoft.com/office/powerpoint/2010/main" val="269879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animBg="1"/>
      <p:bldP spid="5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CF75C56-0C46-AC48-0170-F19E7E003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8160432-E730-E6AD-8D71-26BE83A4A3A8}"/>
              </a:ext>
            </a:extLst>
          </p:cNvPr>
          <p:cNvSpPr txBox="1"/>
          <p:nvPr/>
        </p:nvSpPr>
        <p:spPr>
          <a:xfrm>
            <a:off x="838200" y="1957036"/>
            <a:ext cx="9294159" cy="326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text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"Hello world"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solidFill>
                <a:srgbClr val="B2B2B2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B2FF30E-AC8E-C09F-647B-30656EBB3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Using Functions</a:t>
            </a:r>
          </a:p>
        </p:txBody>
      </p:sp>
    </p:spTree>
    <p:extLst>
      <p:ext uri="{BB962C8B-B14F-4D97-AF65-F5344CB8AC3E}">
        <p14:creationId xmlns:p14="http://schemas.microsoft.com/office/powerpoint/2010/main" val="65892603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the predefined function: round</a:t>
            </a:r>
          </a:p>
        </p:txBody>
      </p:sp>
    </p:spTree>
    <p:extLst>
      <p:ext uri="{BB962C8B-B14F-4D97-AF65-F5344CB8AC3E}">
        <p14:creationId xmlns:p14="http://schemas.microsoft.com/office/powerpoint/2010/main" val="164496836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round()</a:t>
              </a: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2" y="4601965"/>
            <a:ext cx="12079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 Real, Integer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 Real /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32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Round</a:t>
                </a:r>
              </a:p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GB" sz="3200" b="1" dirty="0">
                    <a:solidFill>
                      <a:prstClr val="white"/>
                    </a:solidFill>
                    <a:latin typeface="Calibri" panose="020F0502020204030204"/>
                  </a:rPr>
                  <a:t>to dp</a:t>
                </a: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6600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000"/>
                            </p:stCondLst>
                            <p:childTnLst>
                              <p:par>
                                <p:cTn id="5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 (Overview)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921124" y="1950840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921124" y="3276403"/>
            <a:ext cx="301128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3·1415, 2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838200" y="5911406"/>
            <a:ext cx="47185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7" y="5911406"/>
            <a:ext cx="355862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Output: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GB" sz="3200" b="1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Input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marL="0" marR="0" lvl="0" indent="0" algn="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GB" sz="2800" b="1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Output</a:t>
                </a:r>
                <a:endParaRPr kumimoji="0" lang="en-GB" sz="2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Function</a:t>
              </a:r>
              <a:endParaRPr kumimoji="0" lang="en-GB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9738834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461414" y="1890270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Output</a:t>
              </a:r>
              <a:endParaRPr kumimoji="0" lang="en-GB" sz="32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430716" y="5586769"/>
            <a:ext cx="9330568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6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variables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BE719D43-6163-49D4-828A-B0B5B83BCCF0}"/>
              </a:ext>
            </a:extLst>
          </p:cNvPr>
          <p:cNvSpPr/>
          <p:nvPr/>
        </p:nvSpPr>
        <p:spPr>
          <a:xfrm flipH="1">
            <a:off x="3491882" y="4137118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 cap="flat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Function</a:t>
            </a:r>
          </a:p>
        </p:txBody>
      </p:sp>
      <p:sp>
        <p:nvSpPr>
          <p:cNvPr id="16" name="Callout: Bent Line with No Border 8">
            <a:extLst>
              <a:ext uri="{FF2B5EF4-FFF2-40B4-BE49-F238E27FC236}">
                <a16:creationId xmlns:a16="http://schemas.microsoft.com/office/drawing/2014/main" id="{711F4BC2-CAC9-4564-BA2A-43C8759C80A0}"/>
              </a:ext>
            </a:extLst>
          </p:cNvPr>
          <p:cNvSpPr/>
          <p:nvPr/>
        </p:nvSpPr>
        <p:spPr>
          <a:xfrm>
            <a:off x="9317254" y="4233181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28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40BF135F-CF4A-4C2A-A66B-246046943CF2}"/>
              </a:ext>
            </a:extLst>
          </p:cNvPr>
          <p:cNvCxnSpPr>
            <a:cxnSpLocks/>
          </p:cNvCxnSpPr>
          <p:nvPr/>
        </p:nvCxnSpPr>
        <p:spPr>
          <a:xfrm>
            <a:off x="7542401" y="3773526"/>
            <a:ext cx="2664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8769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6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  <p:bldP spid="11" grpId="0" animBg="1"/>
      <p:bldP spid="16" grpId="0" animBg="1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round() –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543345" y="3044277"/>
            <a:ext cx="516051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3·1415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 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481943" y="3044278"/>
            <a:ext cx="298618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myValue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EA2B21D-A51A-4C68-6736-F307521409F4}"/>
              </a:ext>
            </a:extLst>
          </p:cNvPr>
          <p:cNvSpPr/>
          <p:nvPr/>
        </p:nvSpPr>
        <p:spPr>
          <a:xfrm>
            <a:off x="1349059" y="5586769"/>
            <a:ext cx="9493882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Decimal places can be omitted: </a:t>
            </a: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round(6·23) →  </a:t>
            </a:r>
          </a:p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3200" b="0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Input to the function can be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349252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2" grpId="0"/>
      <p:bldP spid="3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6C26B92-F91E-40A5-88BF-7DAB633BA5F1}"/>
              </a:ext>
            </a:extLst>
          </p:cNvPr>
          <p:cNvSpPr txBox="1"/>
          <p:nvPr/>
        </p:nvSpPr>
        <p:spPr>
          <a:xfrm>
            <a:off x="735675" y="2348062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71B756-7078-43C7-9059-FD18A00C1590}"/>
              </a:ext>
            </a:extLst>
          </p:cNvPr>
          <p:cNvSpPr txBox="1"/>
          <p:nvPr/>
        </p:nvSpPr>
        <p:spPr>
          <a:xfrm>
            <a:off x="9949695" y="2435413"/>
            <a:ext cx="124713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Integer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24B74F1-891F-44A2-8E33-3FFF8D7077B3}"/>
              </a:ext>
            </a:extLst>
          </p:cNvPr>
          <p:cNvSpPr/>
          <p:nvPr/>
        </p:nvSpPr>
        <p:spPr>
          <a:xfrm>
            <a:off x="2753484" y="5908100"/>
            <a:ext cx="6685036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marR="0" lvl="0" indent="-45720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3200" dirty="0">
                <a:solidFill>
                  <a:srgbClr val="7030A0"/>
                </a:solidFill>
                <a:latin typeface="Calibri" panose="020F0502020204030204"/>
              </a:rPr>
              <a:t>Tied: rounds to nearest even integer</a:t>
            </a:r>
            <a:endParaRPr kumimoji="0" lang="en-GB" sz="3200" b="0" i="0" u="none" strike="noStrike" kern="1200" cap="none" spc="0" normalizeH="0" baseline="0" noProof="0" dirty="0">
              <a:ln>
                <a:noFill/>
              </a:ln>
              <a:solidFill>
                <a:srgbClr val="7030A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9F48D3D-64A1-473B-8A75-FAFAF7003BE0}"/>
              </a:ext>
            </a:extLst>
          </p:cNvPr>
          <p:cNvSpPr txBox="1"/>
          <p:nvPr/>
        </p:nvSpPr>
        <p:spPr>
          <a:xfrm>
            <a:off x="1060845" y="4994042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2298566-28FE-415F-96C1-9E66F22659EC}"/>
              </a:ext>
            </a:extLst>
          </p:cNvPr>
          <p:cNvSpPr txBox="1"/>
          <p:nvPr/>
        </p:nvSpPr>
        <p:spPr>
          <a:xfrm>
            <a:off x="6688089" y="4991425"/>
            <a:ext cx="327841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round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lang="en-GB" sz="4400" dirty="0">
                <a:solidFill>
                  <a:srgbClr val="0086B3"/>
                </a:solidFill>
                <a:latin typeface="Consolas" panose="020B0609020204030204" pitchFamily="49" charset="0"/>
              </a:rPr>
              <a:t>4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srgbClr val="0086B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.5</a:t>
            </a:r>
            <a:r>
              <a:rPr kumimoji="0" lang="en-GB" sz="4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84CD20B-A0C3-4F7A-AE7A-CE84AEAD8778}"/>
              </a:ext>
            </a:extLst>
          </p:cNvPr>
          <p:cNvGrpSpPr/>
          <p:nvPr/>
        </p:nvGrpSpPr>
        <p:grpSpPr>
          <a:xfrm>
            <a:off x="5442488" y="3573143"/>
            <a:ext cx="936000" cy="1546331"/>
            <a:chOff x="5442488" y="3573143"/>
            <a:chExt cx="936000" cy="1546331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829C506D-7BBC-47FC-81EB-DC1B35DABBF8}"/>
                </a:ext>
              </a:extLst>
            </p:cNvPr>
            <p:cNvGrpSpPr/>
            <p:nvPr/>
          </p:nvGrpSpPr>
          <p:grpSpPr>
            <a:xfrm>
              <a:off x="5442488" y="3573143"/>
              <a:ext cx="936000" cy="900000"/>
              <a:chOff x="523102" y="3725543"/>
              <a:chExt cx="936000" cy="900000"/>
            </a:xfrm>
          </p:grpSpPr>
          <p:cxnSp>
            <p:nvCxnSpPr>
              <p:cNvPr id="5" name="Straight Connector 4">
                <a:extLst>
                  <a:ext uri="{FF2B5EF4-FFF2-40B4-BE49-F238E27FC236}">
                    <a16:creationId xmlns:a16="http://schemas.microsoft.com/office/drawing/2014/main" id="{9137C440-EAA7-45AB-AEAE-C359B80BA470}"/>
                  </a:ext>
                </a:extLst>
              </p:cNvPr>
              <p:cNvCxnSpPr/>
              <p:nvPr/>
            </p:nvCxnSpPr>
            <p:spPr>
              <a:xfrm>
                <a:off x="991102" y="3725543"/>
                <a:ext cx="0" cy="90000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w="lg" len="lg"/>
                <a:tailEnd type="non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A229CCD2-2E9A-4665-B3BF-737C24DCF252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523102" y="4625543"/>
                <a:ext cx="936000" cy="0"/>
              </a:xfrm>
              <a:prstGeom prst="line">
                <a:avLst/>
              </a:prstGeom>
              <a:ln w="38100">
                <a:solidFill>
                  <a:srgbClr val="FF0000"/>
                </a:solidFill>
                <a:headEnd type="triangle" w="lg" len="lg"/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72814893-56ED-4E3A-A466-857CE93500CD}"/>
                </a:ext>
              </a:extLst>
            </p:cNvPr>
            <p:cNvSpPr txBox="1"/>
            <p:nvPr/>
          </p:nvSpPr>
          <p:spPr>
            <a:xfrm>
              <a:off x="5696783" y="4473143"/>
              <a:ext cx="39786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solidFill>
                    <a:srgbClr val="FF0000"/>
                  </a:solidFill>
                </a:rPr>
                <a:t>?</a:t>
              </a:r>
            </a:p>
          </p:txBody>
        </p:sp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DDEC6D2B-AC52-4B95-9EC4-0A183FC39DEC}"/>
              </a:ext>
            </a:extLst>
          </p:cNvPr>
          <p:cNvSpPr txBox="1"/>
          <p:nvPr/>
        </p:nvSpPr>
        <p:spPr>
          <a:xfrm>
            <a:off x="4225468" y="4991425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7303787-A1FF-43AC-A99A-8808ABDBDC70}"/>
              </a:ext>
            </a:extLst>
          </p:cNvPr>
          <p:cNvSpPr txBox="1"/>
          <p:nvPr/>
        </p:nvSpPr>
        <p:spPr>
          <a:xfrm>
            <a:off x="9889083" y="4991424"/>
            <a:ext cx="121702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en-GB" sz="4400" dirty="0">
                <a:solidFill>
                  <a:prstClr val="black"/>
                </a:solidFill>
                <a:latin typeface="Consolas" panose="020B0609020204030204" pitchFamily="49" charset="0"/>
              </a:rPr>
              <a:t>→ 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4</a:t>
            </a:r>
            <a:endParaRPr kumimoji="0" lang="en-GB" sz="4400" b="0" i="0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9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6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2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5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21" grpId="0"/>
      <p:bldP spid="22" grpId="0"/>
      <p:bldP spid="23" grpId="0" build="p"/>
      <p:bldP spid="24" grpId="0"/>
      <p:bldP spid="25" grpId="0"/>
      <p:bldP spid="28" grpId="0"/>
      <p:bldP spid="29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FAE4F-F0B1-4662-BFA5-2EEA8858E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Rounding to an Integer (Python)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C6B4BB-6A6E-450B-AF61-C6975E97196D}"/>
              </a:ext>
            </a:extLst>
          </p:cNvPr>
          <p:cNvSpPr txBox="1"/>
          <p:nvPr/>
        </p:nvSpPr>
        <p:spPr>
          <a:xfrm>
            <a:off x="838200" y="2871282"/>
            <a:ext cx="105156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 ·1 ·2 ·3 ·4 ·5 ·6 ·7 ·8 ·9 </a:t>
            </a:r>
            <a:r>
              <a:rPr lang="en-GB" sz="4400" i="1" dirty="0">
                <a:solidFill>
                  <a:srgbClr val="FF0000"/>
                </a:solidFill>
                <a:latin typeface="Consolas" panose="020B0609020204030204" pitchFamily="49" charset="0"/>
              </a:rPr>
              <a:t>x</a:t>
            </a:r>
            <a:r>
              <a:rPr lang="en-GB" sz="4400" dirty="0">
                <a:solidFill>
                  <a:srgbClr val="FF0000"/>
                </a:solidFill>
                <a:latin typeface="Consolas" panose="020B0609020204030204" pitchFamily="49" charset="0"/>
              </a:rPr>
              <a:t>+1</a:t>
            </a:r>
            <a:endParaRPr kumimoji="0" lang="en-GB" sz="4400" b="0" i="1" u="none" strike="noStrike" kern="1200" cap="none" spc="0" normalizeH="0" baseline="0" noProof="0" dirty="0">
              <a:ln>
                <a:noFill/>
              </a:ln>
              <a:solidFill>
                <a:srgbClr val="FF0000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E5B9FC80-585A-44E3-9A7A-3A82D2971AA5}"/>
              </a:ext>
            </a:extLst>
          </p:cNvPr>
          <p:cNvCxnSpPr>
            <a:cxnSpLocks/>
          </p:cNvCxnSpPr>
          <p:nvPr/>
        </p:nvCxnSpPr>
        <p:spPr>
          <a:xfrm rot="10800000" flipV="1">
            <a:off x="1275859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E7D2718E-B412-4A23-81D8-A9AFBBBC53C8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39687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A6E32B0E-9F5E-4124-8819-ADC05671A8A8}"/>
              </a:ext>
            </a:extLst>
          </p:cNvPr>
          <p:cNvCxnSpPr>
            <a:cxnSpLocks/>
          </p:cNvCxnSpPr>
          <p:nvPr/>
        </p:nvCxnSpPr>
        <p:spPr>
          <a:xfrm rot="10800000" flipV="1">
            <a:off x="3203515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D094A40C-130E-478E-8DE8-8692BD05A61F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67344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8D34CB33-0A2F-4355-A7F4-B9C4519BB7B3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9637263" y="3573144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776B2FB4-16B3-4383-B008-E877553085F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8659362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2BD4750D-6011-47D9-B177-400D59E2A225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7681461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6F05E26D-4E1C-4DFE-8C9F-DE91553F506E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6703560" y="3573143"/>
            <a:ext cx="936000" cy="900000"/>
          </a:xfrm>
          <a:prstGeom prst="bentConnector3">
            <a:avLst>
              <a:gd name="adj1" fmla="val 1948"/>
            </a:avLst>
          </a:prstGeom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22376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in all </a:t>
            </a:r>
            <a:r>
              <a:rPr lang="en-GB" b="1" i="1" dirty="0"/>
              <a:t>programs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My First Program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  <a:r>
              <a:rPr lang="en-GB" sz="3200" dirty="0">
                <a:latin typeface="Consolas" panose="020B0609020204030204" pitchFamily="49" charset="0"/>
              </a:rPr>
              <a:t> Mr Friend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fld id="{FDF541AA-BC80-4105-92E7-E0AC6EDB3C13}" type="datetime4">
              <a:rPr lang="en-GB" sz="3200" smtClean="0">
                <a:effectLst/>
                <a:latin typeface="Consolas" panose="020B0609020204030204" pitchFamily="49" charset="0"/>
              </a:rPr>
              <a:t>26 September 2025</a:t>
            </a:fld>
            <a:endParaRPr lang="en-GB" sz="3200" dirty="0">
              <a:effectLst/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169692" y="5990665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631375" y="5394091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Hash symbol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512422" y="3280988"/>
            <a:ext cx="3861812" cy="1777041"/>
            <a:chOff x="7619999" y="3594339"/>
            <a:chExt cx="3861812" cy="1777041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39"/>
              <a:ext cx="485955" cy="1777041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4221249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48914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string concatenation</a:t>
            </a:r>
          </a:p>
        </p:txBody>
      </p:sp>
    </p:spTree>
    <p:extLst>
      <p:ext uri="{BB962C8B-B14F-4D97-AF65-F5344CB8AC3E}">
        <p14:creationId xmlns:p14="http://schemas.microsoft.com/office/powerpoint/2010/main" val="2133816874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words together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180530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Hello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372873" y="5365777"/>
            <a:ext cx="198092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world</a:t>
            </a:r>
          </a:p>
        </p:txBody>
      </p:sp>
    </p:spTree>
    <p:extLst>
      <p:ext uri="{BB962C8B-B14F-4D97-AF65-F5344CB8AC3E}">
        <p14:creationId xmlns:p14="http://schemas.microsoft.com/office/powerpoint/2010/main" val="1965653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66667E-6 -1.85185E-6 L 0.24583 0.28496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292" y="14236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11022E-16 -1.48148E-6 L -0.30169 -0.25324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5091" y="-126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Joining strings together - concatenation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8200" y="1690688"/>
            <a:ext cx="243528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"Hello"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742892" y="5455718"/>
            <a:ext cx="261090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"world"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24459" y="3604861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+</a:t>
            </a:r>
          </a:p>
        </p:txBody>
      </p:sp>
    </p:spTree>
    <p:extLst>
      <p:ext uri="{BB962C8B-B14F-4D97-AF65-F5344CB8AC3E}">
        <p14:creationId xmlns:p14="http://schemas.microsoft.com/office/powerpoint/2010/main" val="2338081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85185E-6 L 0.18398 0.28542 " pathEditMode="relative" rAng="0" ptsTypes="AA">
                                      <p:cBhvr>
                                        <p:cTn id="15" dur="2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193" y="14259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4.44444E-6 L -0.22826 -0.26435 " pathEditMode="relative" rAng="0" ptsTypes="AA">
                                      <p:cBhvr>
                                        <p:cTn id="1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1419" y="-1321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3" grpId="1"/>
      <p:bldP spid="4" grpId="0"/>
      <p:bldP spid="4" grpId="1"/>
      <p:bldP spid="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6122622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"world"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21019462"/>
              </p:ext>
            </p:extLst>
          </p:nvPr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019284" y="3748362"/>
            <a:ext cx="27789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</a:t>
            </a:r>
            <a:r>
              <a:rPr lang="en-GB" sz="3600" dirty="0" err="1"/>
              <a:t>Helloworld</a:t>
            </a:r>
            <a:r>
              <a:rPr lang="en-GB" sz="3600" dirty="0"/>
              <a:t>"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9B9C1A-F8A3-4987-8CD4-2D2CB985B9F7}"/>
              </a:ext>
            </a:extLst>
          </p:cNvPr>
          <p:cNvSpPr txBox="1"/>
          <p:nvPr/>
        </p:nvSpPr>
        <p:spPr>
          <a:xfrm>
            <a:off x="7942051" y="4390005"/>
            <a:ext cx="28975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"Hello world"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E2FF736-3AE8-4D3D-9D8D-4DADD39BAF6C}"/>
              </a:ext>
            </a:extLst>
          </p:cNvPr>
          <p:cNvGrpSpPr/>
          <p:nvPr/>
        </p:nvGrpSpPr>
        <p:grpSpPr>
          <a:xfrm>
            <a:off x="4134937" y="2939118"/>
            <a:ext cx="3100247" cy="1418084"/>
            <a:chOff x="4138651" y="2898228"/>
            <a:chExt cx="3100247" cy="1418084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1554E53-5CD9-44A2-832A-6042706CA65C}"/>
                </a:ext>
              </a:extLst>
            </p:cNvPr>
            <p:cNvSpPr/>
            <p:nvPr/>
          </p:nvSpPr>
          <p:spPr>
            <a:xfrm>
              <a:off x="4138651" y="3776312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7" name="Callout: Bent Line with No Border 8">
              <a:extLst>
                <a:ext uri="{FF2B5EF4-FFF2-40B4-BE49-F238E27FC236}">
                  <a16:creationId xmlns:a16="http://schemas.microsoft.com/office/drawing/2014/main" id="{FDAD8DE4-9B79-4C7B-84B6-854583B22E60}"/>
                </a:ext>
              </a:extLst>
            </p:cNvPr>
            <p:cNvSpPr/>
            <p:nvPr/>
          </p:nvSpPr>
          <p:spPr>
            <a:xfrm>
              <a:off x="5150236" y="2898228"/>
              <a:ext cx="2088662" cy="635696"/>
            </a:xfrm>
            <a:prstGeom prst="callout2">
              <a:avLst>
                <a:gd name="adj1" fmla="val 49150"/>
                <a:gd name="adj2" fmla="val 154"/>
                <a:gd name="adj3" fmla="val 50581"/>
                <a:gd name="adj4" fmla="val -19746"/>
                <a:gd name="adj5" fmla="val 133457"/>
                <a:gd name="adj6" fmla="val -32496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GB" sz="2800" b="1" i="0" u="none" strike="noStrike" kern="1200" cap="none" spc="0" normalizeH="0" baseline="0" noProof="0" dirty="0">
                  <a:ln>
                    <a:noFill/>
                  </a:ln>
                  <a:solidFill>
                    <a:srgbClr val="7030A0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Concatenate</a:t>
              </a: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59A8AD2B-4076-454E-BB4A-73A68D3DBD63}"/>
              </a:ext>
            </a:extLst>
          </p:cNvPr>
          <p:cNvGrpSpPr/>
          <p:nvPr/>
        </p:nvGrpSpPr>
        <p:grpSpPr>
          <a:xfrm>
            <a:off x="4053255" y="4448745"/>
            <a:ext cx="2053896" cy="1063220"/>
            <a:chOff x="4053255" y="4448745"/>
            <a:chExt cx="2053896" cy="106322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C87FC2A-30EF-4226-842A-FF7C94B6A31C}"/>
                </a:ext>
              </a:extLst>
            </p:cNvPr>
            <p:cNvSpPr/>
            <p:nvPr/>
          </p:nvSpPr>
          <p:spPr>
            <a:xfrm>
              <a:off x="5470589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D761425-3AE6-4705-AA4B-32B34522071A}"/>
                </a:ext>
              </a:extLst>
            </p:cNvPr>
            <p:cNvSpPr/>
            <p:nvPr/>
          </p:nvSpPr>
          <p:spPr>
            <a:xfrm>
              <a:off x="4123786" y="4448745"/>
              <a:ext cx="540000" cy="540000"/>
            </a:xfrm>
            <a:prstGeom prst="ellipse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3C9B0F73-6051-42B9-BECD-16A492C860D3}"/>
                </a:ext>
              </a:extLst>
            </p:cNvPr>
            <p:cNvSpPr/>
            <p:nvPr/>
          </p:nvSpPr>
          <p:spPr>
            <a:xfrm>
              <a:off x="4053255" y="4988745"/>
              <a:ext cx="205389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Concatenate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777064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0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7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0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9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Concatenation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"Hello"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word2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"world"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+ word2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7647382" y="3116096"/>
          <a:ext cx="3522785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22785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400541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16520786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1690688"/>
            <a:ext cx="171713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Joins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742892" y="5455718"/>
            <a:ext cx="288854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/>
              <a:t>together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614181" y="5822514"/>
            <a:ext cx="696363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Not integers, real, or Boolean values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972455" y="2921169"/>
            <a:ext cx="224709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6000" dirty="0">
                <a:solidFill>
                  <a:srgbClr val="FF0000"/>
                </a:solidFill>
              </a:rPr>
              <a:t>strings</a:t>
            </a:r>
          </a:p>
        </p:txBody>
      </p:sp>
    </p:spTree>
    <p:extLst>
      <p:ext uri="{BB962C8B-B14F-4D97-AF65-F5344CB8AC3E}">
        <p14:creationId xmlns:p14="http://schemas.microsoft.com/office/powerpoint/2010/main" val="2249139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9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1.85185E-6 L 0.20117 0.1794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0052" y="895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56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125E-6 -4.44444E-6 L -0.1293 -0.36944 " pathEditMode="relative" rAng="0" ptsTypes="AA">
                                      <p:cBhvr>
                                        <p:cTn id="2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471" y="-1847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3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5" grpId="0"/>
      <p:bldP spid="5" grpId="1"/>
      <p:bldP spid="10" grpId="0"/>
      <p:bldP spid="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Concatenation</a:t>
            </a:r>
          </a:p>
        </p:txBody>
      </p:sp>
    </p:spTree>
    <p:extLst>
      <p:ext uri="{BB962C8B-B14F-4D97-AF65-F5344CB8AC3E}">
        <p14:creationId xmlns:p14="http://schemas.microsoft.com/office/powerpoint/2010/main" val="2215019212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string</a:t>
            </a:r>
          </a:p>
        </p:txBody>
      </p:sp>
    </p:spTree>
    <p:extLst>
      <p:ext uri="{BB962C8B-B14F-4D97-AF65-F5344CB8AC3E}">
        <p14:creationId xmlns:p14="http://schemas.microsoft.com/office/powerpoint/2010/main" val="1894288813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501153" y="2008715"/>
            <a:ext cx="90008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8809906" y="2008714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1902759" y="3334278"/>
            <a:ext cx="14984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3.14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85572" y="3184654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8809906" y="3334277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961239" y="4659841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85572" y="4510217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str()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8809905" y="4659840"/>
            <a:ext cx="206579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"True"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0458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Non-string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85572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2419510" y="1389677"/>
            <a:ext cx="7598309" cy="1549414"/>
            <a:chOff x="2950676" y="1331802"/>
            <a:chExt cx="7598309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950676" y="1546532"/>
              <a:ext cx="7598309" cy="1334684"/>
              <a:chOff x="2950676" y="1436004"/>
              <a:chExt cx="7598309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string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950676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515013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String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3592301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3592301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207187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192301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A24992DE-6CE7-4192-8BD2-1739D6B0557D}"/>
              </a:ext>
            </a:extLst>
          </p:cNvPr>
          <p:cNvGrpSpPr/>
          <p:nvPr/>
        </p:nvGrpSpPr>
        <p:grpSpPr>
          <a:xfrm>
            <a:off x="2372447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3CC03498-E52B-4879-AE2F-6C8D9FA27CA3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42CFFA7C-9945-4D85-97DC-ABBE38FBC643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12B0E79E-B616-4CBA-87AE-B30088755BF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2A64D53E-459C-465F-A694-218502FC04C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BFCFFD06-7B9B-4C03-97F5-8BF4553627D1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E8D76964-7EBD-4A1E-AEA5-42294110E243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7ADC3FDD-16CE-4DDD-96B4-07B62E953E1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3904813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Start all programs with internal commentary</a:t>
            </a:r>
          </a:p>
          <a:p>
            <a:r>
              <a:rPr lang="en-GB" dirty="0"/>
              <a:t>As a minimum: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Title:</a:t>
            </a:r>
            <a:endParaRPr lang="en-GB" sz="3200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latin typeface="Consolas" panose="020B0609020204030204" pitchFamily="49" charset="0"/>
              </a:rPr>
              <a:t>2</a:t>
            </a:r>
            <a:r>
              <a:rPr lang="en-GB" sz="3200" dirty="0"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# Author:</a:t>
            </a:r>
          </a:p>
          <a:p>
            <a:pPr marL="457200" lvl="1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GB" sz="3200" dirty="0"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GB" sz="3200" dirty="0">
                <a:effectLst/>
                <a:latin typeface="Consolas" panose="020B0609020204030204" pitchFamily="49" charset="0"/>
              </a:rPr>
              <a:t> </a:t>
            </a:r>
            <a:r>
              <a:rPr lang="en-GB" sz="3200" dirty="0">
                <a:solidFill>
                  <a:schemeClr val="accent6">
                    <a:lumMod val="75000"/>
                  </a:schemeClr>
                </a:solidFill>
                <a:effectLst/>
                <a:latin typeface="Consolas" panose="020B0609020204030204" pitchFamily="49" charset="0"/>
              </a:rPr>
              <a:t># Date:</a:t>
            </a:r>
            <a:endParaRPr lang="en-GB" sz="32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440709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94670" y="5416317"/>
            <a:ext cx="4802661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Casts non-string to string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555882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752252" y="3697795"/>
            <a:ext cx="612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37227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str()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GB" sz="4400" dirty="0">
                <a:effectLst/>
                <a:latin typeface="Consolas" panose="020B0609020204030204" pitchFamily="49" charset="0"/>
              </a:rPr>
              <a:t>(42)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822101" y="3044279"/>
            <a:ext cx="35257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myString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4F26195-16AC-49B6-9DD0-FA8C4EA41025}"/>
              </a:ext>
            </a:extLst>
          </p:cNvPr>
          <p:cNvSpPr/>
          <p:nvPr/>
        </p:nvSpPr>
        <p:spPr>
          <a:xfrm>
            <a:off x="3587942" y="5416317"/>
            <a:ext cx="5016117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      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        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5069328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26467241"/>
              </p:ext>
            </p:extLst>
          </p:nvPr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1.56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54629917"/>
              </p:ext>
            </p:extLst>
          </p:nvPr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1C73EE8-87CF-B14C-FC25-DCDD2B78EA0B}"/>
              </a:ext>
            </a:extLst>
          </p:cNvPr>
          <p:cNvSpPr txBox="1"/>
          <p:nvPr/>
        </p:nvSpPr>
        <p:spPr>
          <a:xfrm>
            <a:off x="4596961" y="3748362"/>
            <a:ext cx="131478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latin typeface="Consolas" panose="020B0609020204030204" pitchFamily="49" charset="0"/>
              </a:rPr>
              <a:t>" " 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6E46508-CFEE-552E-DF28-6D508EC574F4}"/>
              </a:ext>
            </a:extLst>
          </p:cNvPr>
          <p:cNvSpPr txBox="1"/>
          <p:nvPr/>
        </p:nvSpPr>
        <p:spPr>
          <a:xfrm>
            <a:off x="5911745" y="3748362"/>
            <a:ext cx="2218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3200" dirty="0">
                <a:solidFill>
                  <a:srgbClr val="0086B3"/>
                </a:solidFill>
                <a:latin typeface="Consolas" panose="020B0609020204030204" pitchFamily="49" charset="0"/>
              </a:rPr>
              <a:t>str</a:t>
            </a:r>
            <a:r>
              <a:rPr lang="en-US" altLang="en-US" sz="3200" dirty="0">
                <a:solidFill>
                  <a:srgbClr val="000000"/>
                </a:solidFill>
                <a:latin typeface="Consolas" panose="020B0609020204030204" pitchFamily="49" charset="0"/>
              </a:rPr>
              <a:t>(num1</a:t>
            </a:r>
            <a:r>
              <a:rPr lang="en-GB" sz="32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EA73FCE-77CA-43D9-BC52-6771804AD930}"/>
              </a:ext>
            </a:extLst>
          </p:cNvPr>
          <p:cNvGrpSpPr/>
          <p:nvPr/>
        </p:nvGrpSpPr>
        <p:grpSpPr>
          <a:xfrm>
            <a:off x="5848062" y="4360128"/>
            <a:ext cx="2218876" cy="619816"/>
            <a:chOff x="5848062" y="4360128"/>
            <a:chExt cx="2218876" cy="619816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236ACC12-8002-46B7-808C-25B612F49837}"/>
                </a:ext>
              </a:extLst>
            </p:cNvPr>
            <p:cNvSpPr/>
            <p:nvPr/>
          </p:nvSpPr>
          <p:spPr>
            <a:xfrm>
              <a:off x="5848062" y="4456724"/>
              <a:ext cx="2218876" cy="523220"/>
            </a:xfrm>
            <a:prstGeom prst="rect">
              <a:avLst/>
            </a:prstGeom>
            <a:noFill/>
            <a:ln w="38100">
              <a:noFill/>
              <a:headEnd type="none" w="lg" len="lg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  <a:latin typeface="Calibri" panose="020F0502020204030204"/>
                </a:rPr>
                <a:t>Cast to string</a:t>
              </a:r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5A5CE73B-25D0-4342-9EB9-40F35BE74219}"/>
                </a:ext>
              </a:extLst>
            </p:cNvPr>
            <p:cNvCxnSpPr/>
            <p:nvPr/>
          </p:nvCxnSpPr>
          <p:spPr>
            <a:xfrm>
              <a:off x="5967500" y="4360128"/>
              <a:ext cx="1980000" cy="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24EBB1E-DF1C-470D-834E-6135B98CFDB5}"/>
                </a:ext>
              </a:extLst>
            </p:cNvPr>
            <p:cNvCxnSpPr/>
            <p:nvPr/>
          </p:nvCxnSpPr>
          <p:spPr>
            <a:xfrm>
              <a:off x="6957500" y="4365502"/>
              <a:ext cx="0" cy="180000"/>
            </a:xfrm>
            <a:prstGeom prst="line">
              <a:avLst/>
            </a:prstGeom>
            <a:ln w="38100">
              <a:solidFill>
                <a:srgbClr val="FF0000"/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566392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1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8" grpId="0"/>
      <p:bldP spid="12" grpId="0"/>
      <p:bldP spid="13" grpId="0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Casting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word1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"Height:"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num1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1.56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text = word1 +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5</a:t>
            </a:r>
          </a:p>
          <a:p>
            <a:pPr marL="0" lvl="0" indent="0" eaLnBrk="0" fontAlgn="base" hangingPunct="0">
              <a:spcBef>
                <a:spcPct val="0"/>
              </a:spcBef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6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(text)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43208AF-781C-4B91-9936-EDC8CEBB2953}"/>
              </a:ext>
            </a:extLst>
          </p:cNvPr>
          <p:cNvGraphicFramePr>
            <a:graphicFrameLocks/>
          </p:cNvGraphicFramePr>
          <p:nvPr/>
        </p:nvGraphicFramePr>
        <p:xfrm>
          <a:off x="7257188" y="1006535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word1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num1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C5044C6B-B8B2-42E9-8A26-62530E4EC433}"/>
              </a:ext>
            </a:extLst>
          </p:cNvPr>
          <p:cNvSpPr txBox="1"/>
          <p:nvPr/>
        </p:nvSpPr>
        <p:spPr>
          <a:xfrm>
            <a:off x="7301512" y="1649135"/>
            <a:ext cx="20886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"Height:"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5A64B2-A607-4914-8ACE-4CD40676E19B}"/>
              </a:ext>
            </a:extLst>
          </p:cNvPr>
          <p:cNvSpPr txBox="1"/>
          <p:nvPr/>
        </p:nvSpPr>
        <p:spPr>
          <a:xfrm>
            <a:off x="9600574" y="2251897"/>
            <a:ext cx="16684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"1.56"</a:t>
            </a: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101CE1DA-CF24-4A9D-9FBC-66903C4B8F03}"/>
              </a:ext>
            </a:extLst>
          </p:cNvPr>
          <p:cNvGraphicFramePr>
            <a:graphicFrameLocks/>
          </p:cNvGraphicFramePr>
          <p:nvPr/>
        </p:nvGraphicFramePr>
        <p:xfrm>
          <a:off x="8290101" y="3109638"/>
          <a:ext cx="3208654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8654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text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2E36C9C-5B70-40D1-B78B-2949A410512C}"/>
              </a:ext>
            </a:extLst>
          </p:cNvPr>
          <p:cNvSpPr txBox="1"/>
          <p:nvPr/>
        </p:nvSpPr>
        <p:spPr>
          <a:xfrm>
            <a:off x="8379288" y="3748362"/>
            <a:ext cx="29769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"Height: 1.56"</a:t>
            </a:r>
          </a:p>
        </p:txBody>
      </p:sp>
    </p:spTree>
    <p:extLst>
      <p:ext uri="{BB962C8B-B14F-4D97-AF65-F5344CB8AC3E}">
        <p14:creationId xmlns:p14="http://schemas.microsoft.com/office/powerpoint/2010/main" val="1527898862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keyboard input</a:t>
            </a:r>
          </a:p>
        </p:txBody>
      </p:sp>
    </p:spTree>
    <p:extLst>
      <p:ext uri="{BB962C8B-B14F-4D97-AF65-F5344CB8AC3E}">
        <p14:creationId xmlns:p14="http://schemas.microsoft.com/office/powerpoint/2010/main" val="4278053189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266220" y="1950840"/>
            <a:ext cx="39324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name"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607291" y="1950839"/>
            <a:ext cx="173249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"Tom"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60729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"3.14"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573521" y="4601966"/>
            <a:ext cx="3625104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"Enter age"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input()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607292" y="4601965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"17"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 (optional)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String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Get user input</a:t>
                </a:r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A2B1725C-FDAD-8E32-26CF-A25787BAC84D}"/>
              </a:ext>
            </a:extLst>
          </p:cNvPr>
          <p:cNvSpPr txBox="1"/>
          <p:nvPr/>
        </p:nvSpPr>
        <p:spPr>
          <a:xfrm>
            <a:off x="914400" y="3211912"/>
            <a:ext cx="328422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"Enter pi"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813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27" grpId="0"/>
      <p:bldP spid="28" grpId="0"/>
      <p:bldP spid="36" grpId="0"/>
      <p:bldP spid="40" grpId="0"/>
      <p:bldP spid="41" grpId="0"/>
      <p:bldP spid="4" grpId="0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User input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38295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38295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>
              <a:solidFill>
                <a:srgbClr val="2F528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197853" y="5911406"/>
            <a:ext cx="362510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98295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F719C3BD-F593-4011-9BA6-B640A7171A40}"/>
              </a:ext>
            </a:extLst>
          </p:cNvPr>
          <p:cNvGrpSpPr/>
          <p:nvPr/>
        </p:nvGrpSpPr>
        <p:grpSpPr>
          <a:xfrm>
            <a:off x="3163104" y="1331802"/>
            <a:ext cx="7652101" cy="1549414"/>
            <a:chOff x="2896884" y="1331802"/>
            <a:chExt cx="7652101" cy="154941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74A964A7-0168-4E7A-906C-FEFE84614309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0C8BB5CD-2D25-4988-8438-2F046C3CAEDF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12" name="Straight Arrow Connector 11">
                <a:extLst>
                  <a:ext uri="{FF2B5EF4-FFF2-40B4-BE49-F238E27FC236}">
                    <a16:creationId xmlns:a16="http://schemas.microsoft.com/office/drawing/2014/main" id="{B65508EC-10CA-444D-9646-590379AECB29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Rectangle 13">
                <a:extLst>
                  <a:ext uri="{FF2B5EF4-FFF2-40B4-BE49-F238E27FC236}">
                    <a16:creationId xmlns:a16="http://schemas.microsoft.com/office/drawing/2014/main" id="{1C389AA2-F17C-4A57-B4B8-B88E8D396085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D6439D39-54D0-4A73-A61A-412CD2F3A1D8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1C2B82A-6827-4FCA-91A0-98D36326CD98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7D439433-C8FD-42A5-9F35-B193F13CFFA9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37085502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8204506" y="4866978"/>
            <a:ext cx="2726823" cy="862642"/>
          </a:xfrm>
          <a:prstGeom prst="callout2">
            <a:avLst>
              <a:gd name="adj1" fmla="val 51327"/>
              <a:gd name="adj2" fmla="val -4474"/>
              <a:gd name="adj3" fmla="val 51580"/>
              <a:gd name="adj4" fmla="val -19869"/>
              <a:gd name="adj5" fmla="val -62274"/>
              <a:gd name="adj6" fmla="val -1971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dirty="0">
                <a:solidFill>
                  <a:schemeClr val="tx1"/>
                </a:solidFill>
              </a:rPr>
              <a:t>Displayed on the screen (optional)</a:t>
            </a: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63103218-B9D4-422B-962F-7D51D458C2E6}"/>
              </a:ext>
            </a:extLst>
          </p:cNvPr>
          <p:cNvSpPr/>
          <p:nvPr/>
        </p:nvSpPr>
        <p:spPr>
          <a:xfrm>
            <a:off x="3860002" y="2319867"/>
            <a:ext cx="2728236" cy="862642"/>
          </a:xfrm>
          <a:prstGeom prst="callout2">
            <a:avLst>
              <a:gd name="adj1" fmla="val 50169"/>
              <a:gd name="adj2" fmla="val -432"/>
              <a:gd name="adj3" fmla="val 50714"/>
              <a:gd name="adj4" fmla="val -13748"/>
              <a:gd name="adj5" fmla="val 164190"/>
              <a:gd name="adj6" fmla="val -1373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chemeClr val="tx1"/>
                </a:solidFill>
              </a:rPr>
              <a:t>input</a:t>
            </a:r>
            <a:r>
              <a:rPr lang="en-GB" sz="2800">
                <a:solidFill>
                  <a:schemeClr val="tx1"/>
                </a:solidFill>
              </a:rPr>
              <a:t>( ) function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9B29BF46-84AE-42C7-A90E-9C70AB8384FA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dirty="0">
                <a:solidFill>
                  <a:srgbClr val="7030A0"/>
                </a:solidFill>
              </a:rPr>
              <a:t>Everything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62AA1A5-DE93-4C83-A1A1-16F8C77F7EA1}"/>
              </a:ext>
            </a:extLst>
          </p:cNvPr>
          <p:cNvGrpSpPr/>
          <p:nvPr/>
        </p:nvGrpSpPr>
        <p:grpSpPr>
          <a:xfrm>
            <a:off x="1463571" y="2486017"/>
            <a:ext cx="1433512" cy="1154006"/>
            <a:chOff x="5456197" y="2058777"/>
            <a:chExt cx="1433512" cy="1154006"/>
          </a:xfrm>
        </p:grpSpPr>
        <p:sp>
          <p:nvSpPr>
            <p:cNvPr id="12" name="Arrow: Curved Down 11">
              <a:extLst>
                <a:ext uri="{FF2B5EF4-FFF2-40B4-BE49-F238E27FC236}">
                  <a16:creationId xmlns:a16="http://schemas.microsoft.com/office/drawing/2014/main" id="{74CD36F8-C7A2-46BF-8A0A-5AE363F7C1BC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3D5F880-BDAD-4CF9-B88B-2EE894125808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24803229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  <p:bldP spid="10" grpId="0" animBg="1"/>
      <p:bldP spid="14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486065" y="3640023"/>
            <a:ext cx="11303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chemeClr val="accent1"/>
                </a:solidFill>
                <a:effectLst/>
                <a:latin typeface="Consolas" panose="020B0609020204030204" pitchFamily="49" charset="0"/>
              </a:rPr>
              <a:t>name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input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("What is your name? ")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input() – Example</a:t>
            </a:r>
          </a:p>
        </p:txBody>
      </p:sp>
    </p:spTree>
    <p:extLst>
      <p:ext uri="{BB962C8B-B14F-4D97-AF65-F5344CB8AC3E}">
        <p14:creationId xmlns:p14="http://schemas.microsoft.com/office/powerpoint/2010/main" val="183716077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8111408"/>
              </p:ext>
            </p:extLst>
          </p:nvPr>
        </p:nvGraphicFramePr>
        <p:xfrm>
          <a:off x="6888848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 value2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76675687"/>
              </p:ext>
            </p:extLst>
          </p:nvPr>
        </p:nvGraphicFramePr>
        <p:xfrm>
          <a:off x="7582450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9C09C1D1-7764-47BE-89EB-824870F98D61}"/>
              </a:ext>
            </a:extLst>
          </p:cNvPr>
          <p:cNvSpPr/>
          <p:nvPr/>
        </p:nvSpPr>
        <p:spPr>
          <a:xfrm>
            <a:off x="2624093" y="6066411"/>
            <a:ext cx="694382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3200" b="1" dirty="0">
                <a:solidFill>
                  <a:srgbClr val="7030A0"/>
                </a:solidFill>
              </a:rPr>
              <a:t>Everything</a:t>
            </a:r>
            <a:r>
              <a:rPr lang="en-GB" sz="3200" dirty="0">
                <a:solidFill>
                  <a:srgbClr val="7030A0"/>
                </a:solidFill>
              </a:rPr>
              <a:t> from the keyboard is a </a:t>
            </a:r>
            <a:r>
              <a:rPr lang="en-GB" sz="3200" b="1" dirty="0">
                <a:solidFill>
                  <a:srgbClr val="7030A0"/>
                </a:solidFill>
              </a:rPr>
              <a:t>string</a:t>
            </a:r>
            <a:r>
              <a:rPr lang="en-GB" sz="3200" dirty="0">
                <a:solidFill>
                  <a:srgbClr val="7030A0"/>
                </a:solidFill>
              </a:rPr>
              <a:t>!</a:t>
            </a:r>
            <a:endParaRPr lang="en-GB" sz="32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77914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5">
            <a:extLst>
              <a:ext uri="{FF2B5EF4-FFF2-40B4-BE49-F238E27FC236}">
                <a16:creationId xmlns:a16="http://schemas.microsoft.com/office/drawing/2014/main" id="{C2D2C2C4-CFB3-48A4-AF5C-2C875B2EFB4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71827392"/>
              </p:ext>
            </p:extLst>
          </p:nvPr>
        </p:nvGraphicFramePr>
        <p:xfrm>
          <a:off x="6882124" y="1142206"/>
          <a:ext cx="4222262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1131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  <a:gridCol w="2111131">
                  <a:extLst>
                    <a:ext uri="{9D8B030D-6E8A-4147-A177-3AD203B41FA5}">
                      <a16:colId xmlns:a16="http://schemas.microsoft.com/office/drawing/2014/main" val="2978893554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600"/>
                        <a:t>value2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0749944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Python Example – input()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value1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"1st: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value2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input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"2nd: 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result = value1 +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print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(result)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F68E8778-7703-40F7-B771-E03A015D1D1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04915134"/>
              </p:ext>
            </p:extLst>
          </p:nvPr>
        </p:nvGraphicFramePr>
        <p:xfrm>
          <a:off x="7595904" y="3637051"/>
          <a:ext cx="2823307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23307">
                  <a:extLst>
                    <a:ext uri="{9D8B030D-6E8A-4147-A177-3AD203B41FA5}">
                      <a16:colId xmlns:a16="http://schemas.microsoft.com/office/drawing/2014/main" val="2894499520"/>
                    </a:ext>
                  </a:extLst>
                </a:gridCol>
              </a:tblGrid>
              <a:tr h="599709">
                <a:tc>
                  <a:txBody>
                    <a:bodyPr/>
                    <a:lstStyle/>
                    <a:p>
                      <a:pPr algn="ctr"/>
                      <a:r>
                        <a:rPr lang="en-GB" sz="3600" dirty="0"/>
                        <a:t>result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06316171"/>
                  </a:ext>
                </a:extLst>
              </a:tr>
              <a:tr h="599709">
                <a:tc>
                  <a:txBody>
                    <a:bodyPr/>
                    <a:lstStyle/>
                    <a:p>
                      <a:pPr algn="ctr"/>
                      <a:endParaRPr lang="en-GB" sz="3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62160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13803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casting to a number</a:t>
            </a:r>
          </a:p>
        </p:txBody>
      </p:sp>
    </p:spTree>
    <p:extLst>
      <p:ext uri="{BB962C8B-B14F-4D97-AF65-F5344CB8AC3E}">
        <p14:creationId xmlns:p14="http://schemas.microsoft.com/office/powerpoint/2010/main" val="171094895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int()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Integer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1D550B0-78F8-4609-ACA7-D01FA28DE5F0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C9FCA59A-C6C8-4FE7-937D-F924D6025527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3E1E4FC-6C2F-4382-A28C-7A8F885DF0B5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integer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CC2826AC-7F44-4299-8866-DE1764F90F4A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34FD2816-373D-4177-B305-495048083F64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3F632AB-302E-41E3-885B-DC06229F5D2C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33BE8097-0B13-408B-A322-A52C7D9895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87C97C83-F114-4D54-B529-3C7158697F3F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23765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Integer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AACA79B-13CE-484A-9E10-BCEE8158831C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5" name="Group 34">
              <a:extLst>
                <a:ext uri="{FF2B5EF4-FFF2-40B4-BE49-F238E27FC236}">
                  <a16:creationId xmlns:a16="http://schemas.microsoft.com/office/drawing/2014/main" id="{C81089BF-E1D9-40B2-A628-58D0924934DF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9A0F8047-9003-42F3-8C14-90236A33FDFA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C5F7325B-E9A4-490E-ACB6-0F71E2B1FA2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9AC3DA51-3D32-4C03-B43A-5E3DDDF85D21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D830847D-7E87-41A5-8202-EC479F705D49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ADE27D93-022F-47DA-9FFC-6CCECF413FB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A58E1C9A-584A-4710-BE6A-5C6827CCC16B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7939793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4094520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5341090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/>
                <a:t>Output</a:t>
              </a:r>
              <a:endParaRPr lang="en-GB" sz="3200" b="1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661198" y="5415657"/>
            <a:ext cx="486960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integer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914699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818507" y="3697795"/>
            <a:ext cx="1080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589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/>
      <p:bldP spid="11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int()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6423021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int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2617504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myInteger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774118195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1517301" y="1950840"/>
            <a:ext cx="2415103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"4.2"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3AAB01A-94DD-4613-BD71-1720FEFEFA8E}"/>
              </a:ext>
            </a:extLst>
          </p:cNvPr>
          <p:cNvSpPr txBox="1"/>
          <p:nvPr/>
        </p:nvSpPr>
        <p:spPr>
          <a:xfrm>
            <a:off x="9341072" y="1950839"/>
            <a:ext cx="144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4.2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B963B08-C212-4718-A8AA-458D4C59CEBA}"/>
              </a:ext>
            </a:extLst>
          </p:cNvPr>
          <p:cNvSpPr txBox="1"/>
          <p:nvPr/>
        </p:nvSpPr>
        <p:spPr>
          <a:xfrm>
            <a:off x="2160397" y="3276403"/>
            <a:ext cx="1772008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"0"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722E98D8-233B-4694-9FD3-C4CE473126AC}"/>
              </a:ext>
            </a:extLst>
          </p:cNvPr>
          <p:cNvSpPr txBox="1"/>
          <p:nvPr/>
        </p:nvSpPr>
        <p:spPr>
          <a:xfrm>
            <a:off x="9341072" y="3276402"/>
            <a:ext cx="216000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0.0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011BBBB-743B-4F70-920B-92D86D92F2EF}"/>
              </a:ext>
            </a:extLst>
          </p:cNvPr>
          <p:cNvSpPr txBox="1"/>
          <p:nvPr/>
        </p:nvSpPr>
        <p:spPr>
          <a:xfrm>
            <a:off x="1779598" y="4601966"/>
            <a:ext cx="2152807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effectLst/>
                <a:latin typeface="Consolas" panose="020B0609020204030204" pitchFamily="49" charset="0"/>
              </a:rPr>
              <a:t>"-9.6"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b="1" dirty="0"/>
                <a:t>float()</a:t>
              </a:r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D044AEBC-420D-48FB-B565-42688EEC339C}"/>
              </a:ext>
            </a:extLst>
          </p:cNvPr>
          <p:cNvSpPr txBox="1"/>
          <p:nvPr/>
        </p:nvSpPr>
        <p:spPr>
          <a:xfrm>
            <a:off x="9341071" y="4601965"/>
            <a:ext cx="2650301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-9.6</a:t>
            </a:r>
            <a:endParaRPr lang="en-GB" sz="4400" dirty="0">
              <a:solidFill>
                <a:srgbClr val="7030A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Input: String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Real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3DD65B88-6C76-4F80-9853-D5FF4D0B0487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E5DAD2C2-851F-4C0F-A70D-4FCD45DD676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1B7A55C3-637A-47C7-A5CF-AC254EC9D976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3200" b="1" dirty="0"/>
                  <a:t>Cast to real</a:t>
                </a:r>
                <a:endParaRPr lang="en-GB" sz="2800" dirty="0"/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189ACEA3-6F18-4607-881B-F12B049A3D2E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Rectangle 41">
                <a:extLst>
                  <a:ext uri="{FF2B5EF4-FFF2-40B4-BE49-F238E27FC236}">
                    <a16:creationId xmlns:a16="http://schemas.microsoft.com/office/drawing/2014/main" id="{6E09A57C-89C4-4FAA-970E-9E980F126D2F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43" name="Straight Arrow Connector 42">
                <a:extLst>
                  <a:ext uri="{FF2B5EF4-FFF2-40B4-BE49-F238E27FC236}">
                    <a16:creationId xmlns:a16="http://schemas.microsoft.com/office/drawing/2014/main" id="{B2454F58-8CBA-4635-A34C-A131067CD4B4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51A2A068-4149-4A5A-BC6B-6EB22C81DDE5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B4327629-F8CB-4D2A-9BB4-09E1B414D2D0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5645569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2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3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40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0"/>
                            </p:stCondLst>
                            <p:childTnLst>
                              <p:par>
                                <p:cTn id="5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6" grpId="0"/>
      <p:bldP spid="19" grpId="0"/>
      <p:bldP spid="27" grpId="0"/>
      <p:bldP spid="28" grpId="0"/>
      <p:bldP spid="36" grpId="0"/>
      <p:bldP spid="40" grpId="0"/>
      <p:bldP spid="41" grpId="0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Cast (convert) to Real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C0DE7BD7-7784-4294-982D-468DF0AF3246}"/>
              </a:ext>
            </a:extLst>
          </p:cNvPr>
          <p:cNvGrpSpPr/>
          <p:nvPr/>
        </p:nvGrpSpPr>
        <p:grpSpPr>
          <a:xfrm>
            <a:off x="4116738" y="3126779"/>
            <a:ext cx="5040000" cy="1080000"/>
            <a:chOff x="3001371" y="3310688"/>
            <a:chExt cx="5040000" cy="10800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CBBF37ED-8E41-4C85-9F06-8D2D64C6FA34}"/>
                </a:ext>
              </a:extLst>
            </p:cNvPr>
            <p:cNvSpPr/>
            <p:nvPr/>
          </p:nvSpPr>
          <p:spPr>
            <a:xfrm>
              <a:off x="4441371" y="3310688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2800" dirty="0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58048921-01D2-4C58-8100-1F515D5423A2}"/>
                </a:ext>
              </a:extLst>
            </p:cNvPr>
            <p:cNvCxnSpPr/>
            <p:nvPr/>
          </p:nvCxnSpPr>
          <p:spPr>
            <a:xfrm>
              <a:off x="30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C3E1FF36-CE0E-4933-9E8E-C84914E59C64}"/>
                </a:ext>
              </a:extLst>
            </p:cNvPr>
            <p:cNvCxnSpPr/>
            <p:nvPr/>
          </p:nvCxnSpPr>
          <p:spPr>
            <a:xfrm>
              <a:off x="6601371" y="3850688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4BFCE82-B9F9-4B1B-BF54-8DB8FC78E5AE}"/>
              </a:ext>
            </a:extLst>
          </p:cNvPr>
          <p:cNvGrpSpPr/>
          <p:nvPr/>
        </p:nvGrpSpPr>
        <p:grpSpPr>
          <a:xfrm>
            <a:off x="4116738" y="4452342"/>
            <a:ext cx="5040000" cy="1080000"/>
            <a:chOff x="3001371" y="5080311"/>
            <a:chExt cx="5040000" cy="1080000"/>
          </a:xfrm>
        </p:grpSpPr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F4B3612D-6FDA-4D64-9450-C1AF21BA1403}"/>
                </a:ext>
              </a:extLst>
            </p:cNvPr>
            <p:cNvSpPr/>
            <p:nvPr/>
          </p:nvSpPr>
          <p:spPr>
            <a:xfrm>
              <a:off x="4441371" y="5080311"/>
              <a:ext cx="2160000" cy="1080000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b="1" dirty="0"/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13637033-A211-47DD-A985-7C3C89F7FFD2}"/>
                </a:ext>
              </a:extLst>
            </p:cNvPr>
            <p:cNvCxnSpPr/>
            <p:nvPr/>
          </p:nvCxnSpPr>
          <p:spPr>
            <a:xfrm>
              <a:off x="30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5EAD5E1-01DA-4CE8-BDC4-2F136E5F058F}"/>
                </a:ext>
              </a:extLst>
            </p:cNvPr>
            <p:cNvCxnSpPr/>
            <p:nvPr/>
          </p:nvCxnSpPr>
          <p:spPr>
            <a:xfrm>
              <a:off x="6601371" y="5620311"/>
              <a:ext cx="1440000" cy="0"/>
            </a:xfrm>
            <a:prstGeom prst="straightConnector1">
              <a:avLst/>
            </a:prstGeom>
            <a:ln w="38100"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>
            <a:extLst>
              <a:ext uri="{FF2B5EF4-FFF2-40B4-BE49-F238E27FC236}">
                <a16:creationId xmlns:a16="http://schemas.microsoft.com/office/drawing/2014/main" id="{B864AFC2-DEB9-408B-9B33-41239EB6D45A}"/>
              </a:ext>
            </a:extLst>
          </p:cNvPr>
          <p:cNvSpPr txBox="1"/>
          <p:nvPr/>
        </p:nvSpPr>
        <p:spPr>
          <a:xfrm flipH="1">
            <a:off x="2731624" y="5911406"/>
            <a:ext cx="28251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Input: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E03AE61-A5F0-44B0-85E4-A2C24F50939C}"/>
              </a:ext>
            </a:extLst>
          </p:cNvPr>
          <p:cNvSpPr txBox="1"/>
          <p:nvPr/>
        </p:nvSpPr>
        <p:spPr>
          <a:xfrm flipH="1">
            <a:off x="7716738" y="5911406"/>
            <a:ext cx="25436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Output: 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ED38382-3D24-4F32-A445-53F8FBC5118E}"/>
              </a:ext>
            </a:extLst>
          </p:cNvPr>
          <p:cNvGrpSpPr/>
          <p:nvPr/>
        </p:nvGrpSpPr>
        <p:grpSpPr>
          <a:xfrm>
            <a:off x="2896884" y="1331802"/>
            <a:ext cx="7652101" cy="1549414"/>
            <a:chOff x="2896884" y="1331802"/>
            <a:chExt cx="7652101" cy="1549414"/>
          </a:xfrm>
        </p:grpSpPr>
        <p:grpSp>
          <p:nvGrpSpPr>
            <p:cNvPr id="21" name="Group 20">
              <a:extLst>
                <a:ext uri="{FF2B5EF4-FFF2-40B4-BE49-F238E27FC236}">
                  <a16:creationId xmlns:a16="http://schemas.microsoft.com/office/drawing/2014/main" id="{DCA1ACF4-C655-4C78-B686-286341CEDE75}"/>
                </a:ext>
              </a:extLst>
            </p:cNvPr>
            <p:cNvGrpSpPr/>
            <p:nvPr/>
          </p:nvGrpSpPr>
          <p:grpSpPr>
            <a:xfrm>
              <a:off x="2896884" y="1546532"/>
              <a:ext cx="7652101" cy="1334684"/>
              <a:chOff x="2896884" y="1436004"/>
              <a:chExt cx="7652101" cy="1334684"/>
            </a:xfrm>
          </p:grpSpPr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F6A809AC-BEE2-418A-AA6D-4CBBAD6CA4B9}"/>
                  </a:ext>
                </a:extLst>
              </p:cNvPr>
              <p:cNvSpPr/>
              <p:nvPr/>
            </p:nvSpPr>
            <p:spPr>
              <a:xfrm>
                <a:off x="5556738" y="1690688"/>
                <a:ext cx="2160000" cy="1080000"/>
              </a:xfrm>
              <a:prstGeom prst="rect">
                <a:avLst/>
              </a:prstGeom>
              <a:noFill/>
              <a:ln w="38100"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 sz="2800" dirty="0"/>
              </a:p>
            </p:txBody>
          </p:sp>
          <p:cxnSp>
            <p:nvCxnSpPr>
              <p:cNvPr id="26" name="Straight Arrow Connector 25">
                <a:extLst>
                  <a:ext uri="{FF2B5EF4-FFF2-40B4-BE49-F238E27FC236}">
                    <a16:creationId xmlns:a16="http://schemas.microsoft.com/office/drawing/2014/main" id="{7CCE423E-417E-40F6-86AE-174788571368}"/>
                  </a:ext>
                </a:extLst>
              </p:cNvPr>
              <p:cNvCxnSpPr/>
              <p:nvPr/>
            </p:nvCxnSpPr>
            <p:spPr>
              <a:xfrm>
                <a:off x="41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7BCABF83-62CA-4C81-9C61-6F5AF81E3F2E}"/>
                  </a:ext>
                </a:extLst>
              </p:cNvPr>
              <p:cNvSpPr/>
              <p:nvPr/>
            </p:nvSpPr>
            <p:spPr>
              <a:xfrm>
                <a:off x="2896884" y="1436004"/>
                <a:ext cx="982961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GB" sz="2800" b="1" dirty="0"/>
                  <a:t>Input</a:t>
                </a:r>
                <a:endParaRPr lang="en-GB" sz="2800" dirty="0"/>
              </a:p>
            </p:txBody>
          </p:sp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E2C84B21-C526-4327-B472-9B8D988B61FD}"/>
                  </a:ext>
                </a:extLst>
              </p:cNvPr>
              <p:cNvCxnSpPr/>
              <p:nvPr/>
            </p:nvCxnSpPr>
            <p:spPr>
              <a:xfrm>
                <a:off x="7716738" y="2230688"/>
                <a:ext cx="1440000" cy="0"/>
              </a:xfrm>
              <a:prstGeom prst="straightConnector1">
                <a:avLst/>
              </a:prstGeom>
              <a:ln w="38100">
                <a:tailEnd type="triangle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F27D4A06-7107-4D1C-9E61-40789A6DCC29}"/>
                  </a:ext>
                </a:extLst>
              </p:cNvPr>
              <p:cNvSpPr/>
              <p:nvPr/>
            </p:nvSpPr>
            <p:spPr>
              <a:xfrm>
                <a:off x="9295116" y="1436004"/>
                <a:ext cx="1253869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GB" sz="2800" b="1" dirty="0"/>
                  <a:t>Output</a:t>
                </a:r>
                <a:endParaRPr lang="en-GB" sz="2800" dirty="0"/>
              </a:p>
            </p:txBody>
          </p:sp>
        </p:grp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75B40BF-5F24-4173-9A9F-1DF97A64DDE4}"/>
                </a:ext>
              </a:extLst>
            </p:cNvPr>
            <p:cNvSpPr/>
            <p:nvPr/>
          </p:nvSpPr>
          <p:spPr>
            <a:xfrm>
              <a:off x="5895189" y="1331802"/>
              <a:ext cx="148309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800" b="1" dirty="0"/>
                <a:t>Function</a:t>
              </a:r>
              <a:endParaRPr lang="en-GB" sz="2800" dirty="0"/>
            </a:p>
          </p:txBody>
        </p:sp>
      </p:grpSp>
    </p:spTree>
    <p:extLst>
      <p:ext uri="{BB962C8B-B14F-4D97-AF65-F5344CB8AC3E}">
        <p14:creationId xmlns:p14="http://schemas.microsoft.com/office/powerpoint/2010/main" val="149355442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 flipH="1">
            <a:off x="277500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Function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0EA2EDD-D55C-4A47-82C6-64769CAA93CE}"/>
              </a:ext>
            </a:extLst>
          </p:cNvPr>
          <p:cNvGrpSpPr/>
          <p:nvPr/>
        </p:nvGrpSpPr>
        <p:grpSpPr>
          <a:xfrm>
            <a:off x="4021576" y="1890271"/>
            <a:ext cx="1433512" cy="1154006"/>
            <a:chOff x="5456197" y="2058777"/>
            <a:chExt cx="1433512" cy="1154006"/>
          </a:xfrm>
        </p:grpSpPr>
        <p:sp>
          <p:nvSpPr>
            <p:cNvPr id="14" name="Arrow: Curved Down 13">
              <a:extLst>
                <a:ext uri="{FF2B5EF4-FFF2-40B4-BE49-F238E27FC236}">
                  <a16:creationId xmlns:a16="http://schemas.microsoft.com/office/drawing/2014/main" id="{62197FF0-B895-45D2-A531-96330FFB0E40}"/>
                </a:ext>
              </a:extLst>
            </p:cNvPr>
            <p:cNvSpPr/>
            <p:nvPr/>
          </p:nvSpPr>
          <p:spPr>
            <a:xfrm flipH="1">
              <a:off x="5456197" y="2581999"/>
              <a:ext cx="1433512" cy="630784"/>
            </a:xfrm>
            <a:prstGeom prst="curvedDownArrow">
              <a:avLst>
                <a:gd name="adj1" fmla="val 14746"/>
                <a:gd name="adj2" fmla="val 42781"/>
                <a:gd name="adj3" fmla="val 35417"/>
              </a:avLst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06D1F41-C62C-4D11-89A7-FCE586210A4C}"/>
                </a:ext>
              </a:extLst>
            </p:cNvPr>
            <p:cNvSpPr txBox="1"/>
            <p:nvPr/>
          </p:nvSpPr>
          <p:spPr>
            <a:xfrm>
              <a:off x="5546019" y="2058777"/>
              <a:ext cx="12538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  <a:endParaRPr lang="en-GB" sz="3200" b="1" dirty="0">
                <a:solidFill>
                  <a:srgbClr val="7030A0"/>
                </a:solidFill>
              </a:endParaRPr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B2E87098-E01A-4642-9F58-DC02F2CCC6CE}"/>
              </a:ext>
            </a:extLst>
          </p:cNvPr>
          <p:cNvSpPr/>
          <p:nvPr/>
        </p:nvSpPr>
        <p:spPr>
          <a:xfrm>
            <a:off x="3877989" y="5415657"/>
            <a:ext cx="4436023" cy="107721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Converts string to real</a:t>
            </a:r>
          </a:p>
          <a:p>
            <a:pPr marL="457200" indent="-457200" algn="ctr">
              <a:buFont typeface="Arial" panose="020B0604020202020204" pitchFamily="34" charset="0"/>
              <a:buChar char="•"/>
            </a:pPr>
            <a:r>
              <a:rPr lang="en-GB" sz="3200" dirty="0">
                <a:solidFill>
                  <a:srgbClr val="7030A0"/>
                </a:solidFill>
              </a:rPr>
              <a:t>Input can be a variable</a:t>
            </a:r>
          </a:p>
        </p:txBody>
      </p:sp>
      <p:sp>
        <p:nvSpPr>
          <p:cNvPr id="11" name="Callout: Bent Line with No Border 8">
            <a:extLst>
              <a:ext uri="{FF2B5EF4-FFF2-40B4-BE49-F238E27FC236}">
                <a16:creationId xmlns:a16="http://schemas.microsoft.com/office/drawing/2014/main" id="{0C70402D-F0E1-4195-99E3-3EC955CDA995}"/>
              </a:ext>
            </a:extLst>
          </p:cNvPr>
          <p:cNvSpPr/>
          <p:nvPr/>
        </p:nvSpPr>
        <p:spPr>
          <a:xfrm>
            <a:off x="8289666" y="4132699"/>
            <a:ext cx="2426393" cy="862642"/>
          </a:xfrm>
          <a:prstGeom prst="callout2">
            <a:avLst>
              <a:gd name="adj1" fmla="val 53273"/>
              <a:gd name="adj2" fmla="val -2568"/>
              <a:gd name="adj3" fmla="val 53525"/>
              <a:gd name="adj4" fmla="val -20165"/>
              <a:gd name="adj5" fmla="val -44891"/>
              <a:gd name="adj6" fmla="val -201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Input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F5BB990-B5E3-4B1F-A169-BAA74A8C19A6}"/>
              </a:ext>
            </a:extLst>
          </p:cNvPr>
          <p:cNvCxnSpPr>
            <a:cxnSpLocks/>
          </p:cNvCxnSpPr>
          <p:nvPr/>
        </p:nvCxnSpPr>
        <p:spPr>
          <a:xfrm>
            <a:off x="7251341" y="3697795"/>
            <a:ext cx="1188000" cy="0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3709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1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12" grpId="0"/>
      <p:bldP spid="10" grpId="0" build="p"/>
      <p:bldP spid="11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float() - Example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5103507" y="3044278"/>
            <a:ext cx="3952502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float</a:t>
            </a:r>
            <a:r>
              <a:rPr lang="en-GB" sz="4400" dirty="0">
                <a:effectLst/>
                <a:latin typeface="Consolas" panose="020B0609020204030204" pitchFamily="49" charset="0"/>
              </a:rPr>
              <a:t>("4.2")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6418FD7-5699-4405-B11B-E8E902552F72}"/>
              </a:ext>
            </a:extLst>
          </p:cNvPr>
          <p:cNvSpPr txBox="1"/>
          <p:nvPr/>
        </p:nvSpPr>
        <p:spPr>
          <a:xfrm>
            <a:off x="1297990" y="3044279"/>
            <a:ext cx="3730305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algn="r">
              <a:spcBef>
                <a:spcPts val="0"/>
              </a:spcBef>
              <a:spcAft>
                <a:spcPts val="0"/>
              </a:spcAft>
            </a:pPr>
            <a:r>
              <a:rPr lang="en-GB" sz="4400" dirty="0" err="1">
                <a:effectLst/>
                <a:latin typeface="Consolas" panose="020B0609020204030204" pitchFamily="49" charset="0"/>
              </a:rPr>
              <a:t>myReal</a:t>
            </a:r>
            <a:r>
              <a:rPr lang="en-GB" sz="4400" dirty="0">
                <a:effectLst/>
                <a:latin typeface="Consolas" panose="020B0609020204030204" pitchFamily="49" charset="0"/>
              </a:rPr>
              <a:t> = </a:t>
            </a:r>
          </a:p>
        </p:txBody>
      </p:sp>
    </p:spTree>
    <p:extLst>
      <p:ext uri="{BB962C8B-B14F-4D97-AF65-F5344CB8AC3E}">
        <p14:creationId xmlns:p14="http://schemas.microsoft.com/office/powerpoint/2010/main" val="3888190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>
        <a:ln w="38100">
          <a:tailEnd type="triangl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13005</Words>
  <Application>Microsoft Office PowerPoint</Application>
  <PresentationFormat>Widescreen</PresentationFormat>
  <Paragraphs>3255</Paragraphs>
  <Slides>351</Slides>
  <Notes>265</Notes>
  <HiddenSlides>149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351</vt:i4>
      </vt:variant>
    </vt:vector>
  </HeadingPairs>
  <TitlesOfParts>
    <vt:vector size="356" baseType="lpstr">
      <vt:lpstr>Arial</vt:lpstr>
      <vt:lpstr>Calibri</vt:lpstr>
      <vt:lpstr>Calibri Light</vt:lpstr>
      <vt:lpstr>Consolas</vt:lpstr>
      <vt:lpstr>Office Theme</vt:lpstr>
      <vt:lpstr>N5 Computing Science</vt:lpstr>
      <vt:lpstr>Plan – N5 Year 1</vt:lpstr>
      <vt:lpstr>Implementation</vt:lpstr>
      <vt:lpstr>Thonny</vt:lpstr>
      <vt:lpstr>Sharepoint</vt:lpstr>
      <vt:lpstr>Learning Intentions</vt:lpstr>
      <vt:lpstr>Internal Commentary</vt:lpstr>
      <vt:lpstr>Internal Commentary</vt:lpstr>
      <vt:lpstr>Learning Intentions</vt:lpstr>
      <vt:lpstr>Display information</vt:lpstr>
      <vt:lpstr>Display information</vt:lpstr>
      <vt:lpstr>Learning Intentions</vt:lpstr>
      <vt:lpstr>Syntax Errors</vt:lpstr>
      <vt:lpstr>Syntax Errors</vt:lpstr>
      <vt:lpstr>Learning Intentions</vt:lpstr>
      <vt:lpstr>Data type – Character</vt:lpstr>
      <vt:lpstr>Data type – Character</vt:lpstr>
      <vt:lpstr>Data type – String</vt:lpstr>
      <vt:lpstr>Data type – String</vt:lpstr>
      <vt:lpstr>Data type – Integer</vt:lpstr>
      <vt:lpstr>Data type – Integer</vt:lpstr>
      <vt:lpstr>Data type – Real</vt:lpstr>
      <vt:lpstr>Data type – Real</vt:lpstr>
      <vt:lpstr>Data type – Boolean</vt:lpstr>
      <vt:lpstr>Data type – Boolean</vt:lpstr>
      <vt:lpstr>Data types</vt:lpstr>
      <vt:lpstr>Data types</vt:lpstr>
      <vt:lpstr>Learning Intentions</vt:lpstr>
      <vt:lpstr>What is a variable?</vt:lpstr>
      <vt:lpstr>How do they work?</vt:lpstr>
      <vt:lpstr>What is it?</vt:lpstr>
      <vt:lpstr>What is it?</vt:lpstr>
      <vt:lpstr>Assignment – variable</vt:lpstr>
      <vt:lpstr>Assignment – variable</vt:lpstr>
      <vt:lpstr>Spot the Variables</vt:lpstr>
      <vt:lpstr>Spot the Variables</vt:lpstr>
      <vt:lpstr>Spot the Numbers</vt:lpstr>
      <vt:lpstr>Spot the Numbers</vt:lpstr>
      <vt:lpstr>Trace table</vt:lpstr>
      <vt:lpstr>Trace Table</vt:lpstr>
      <vt:lpstr>Display Variables</vt:lpstr>
      <vt:lpstr>Display Variables</vt:lpstr>
      <vt:lpstr>Learning Intentions</vt:lpstr>
      <vt:lpstr>Variable names – Rules</vt:lpstr>
      <vt:lpstr>Variable names – Rules</vt:lpstr>
      <vt:lpstr>Variable names – Conventions</vt:lpstr>
      <vt:lpstr>Variable names – Conventions</vt:lpstr>
      <vt:lpstr>Learning Intentions</vt:lpstr>
      <vt:lpstr>Arithmetic Operators</vt:lpstr>
      <vt:lpstr>Arithmetic Operators</vt:lpstr>
      <vt:lpstr>Learning Intentions</vt:lpstr>
      <vt:lpstr>Execution Errors</vt:lpstr>
      <vt:lpstr>Execution Errors</vt:lpstr>
      <vt:lpstr>Learning Intentions</vt:lpstr>
      <vt:lpstr>Function – Example</vt:lpstr>
      <vt:lpstr>Function – Example</vt:lpstr>
      <vt:lpstr>Functions – Overview (1)</vt:lpstr>
      <vt:lpstr>Functions – Overview (1)</vt:lpstr>
      <vt:lpstr>Functions – Overview (2)</vt:lpstr>
      <vt:lpstr>Functions – Overview (2)</vt:lpstr>
      <vt:lpstr>Using Functions</vt:lpstr>
      <vt:lpstr>Using Functions</vt:lpstr>
      <vt:lpstr>Learning Intentions</vt:lpstr>
      <vt:lpstr>Round (Overview)</vt:lpstr>
      <vt:lpstr>Round (Overview)</vt:lpstr>
      <vt:lpstr>round() – Example</vt:lpstr>
      <vt:lpstr>round() – Example</vt:lpstr>
      <vt:lpstr>Rounding to an Integer (Python)</vt:lpstr>
      <vt:lpstr>Rounding to an Integer (Python)</vt:lpstr>
      <vt:lpstr>Learning Intentions</vt:lpstr>
      <vt:lpstr>Joining words together</vt:lpstr>
      <vt:lpstr>Joining strings together - concatenation</vt:lpstr>
      <vt:lpstr>Concatenation Example</vt:lpstr>
      <vt:lpstr>Concatenation Example</vt:lpstr>
      <vt:lpstr>Concatenation</vt:lpstr>
      <vt:lpstr>Concatenation</vt:lpstr>
      <vt:lpstr>Learning Intentions</vt:lpstr>
      <vt:lpstr>Cast (convert) to String</vt:lpstr>
      <vt:lpstr>Cast (convert) to String</vt:lpstr>
      <vt:lpstr>str() - Example</vt:lpstr>
      <vt:lpstr>str() - Example</vt:lpstr>
      <vt:lpstr>Python Example – Casting</vt:lpstr>
      <vt:lpstr>Python Example – Casting</vt:lpstr>
      <vt:lpstr>Learning Intentions</vt:lpstr>
      <vt:lpstr>User input</vt:lpstr>
      <vt:lpstr>User input</vt:lpstr>
      <vt:lpstr>input() – Example</vt:lpstr>
      <vt:lpstr>input() – Example</vt:lpstr>
      <vt:lpstr>Python Example – input()</vt:lpstr>
      <vt:lpstr>Python Example – input()</vt:lpstr>
      <vt:lpstr>Learning Intentions</vt:lpstr>
      <vt:lpstr>Cast (convert) to Integer</vt:lpstr>
      <vt:lpstr>Cast (convert) to Integer</vt:lpstr>
      <vt:lpstr>int() - Example</vt:lpstr>
      <vt:lpstr>int() - Example</vt:lpstr>
      <vt:lpstr>Cast (convert) to Real</vt:lpstr>
      <vt:lpstr>Cast (convert) to Real</vt:lpstr>
      <vt:lpstr>float() - Example</vt:lpstr>
      <vt:lpstr>float() - Example</vt:lpstr>
      <vt:lpstr>Using Multiple Functions</vt:lpstr>
      <vt:lpstr>Using Multiple Functions</vt:lpstr>
      <vt:lpstr>input() &amp; int() - Example</vt:lpstr>
      <vt:lpstr>input() &amp; int() - Example</vt:lpstr>
      <vt:lpstr>Python Example – Functions</vt:lpstr>
      <vt:lpstr>Python Example – Functions</vt:lpstr>
      <vt:lpstr>Learning Intentions</vt:lpstr>
      <vt:lpstr>Learning Intentions</vt:lpstr>
      <vt:lpstr>Readability</vt:lpstr>
      <vt:lpstr>Readability</vt:lpstr>
      <vt:lpstr>Readability</vt:lpstr>
      <vt:lpstr>Readability</vt:lpstr>
      <vt:lpstr>Program Layout - Example</vt:lpstr>
      <vt:lpstr>Program Layout - Example</vt:lpstr>
      <vt:lpstr>Learning Intentions</vt:lpstr>
      <vt:lpstr>Sequences</vt:lpstr>
      <vt:lpstr>Sequences</vt:lpstr>
      <vt:lpstr>Fixed Loop – Start Value</vt:lpstr>
      <vt:lpstr>Fixed Loop – Start Value</vt:lpstr>
      <vt:lpstr>Fixed Loop – No Start Value</vt:lpstr>
      <vt:lpstr>Fixed Loop – No Start Value</vt:lpstr>
      <vt:lpstr>Learning Intentions</vt:lpstr>
      <vt:lpstr>Indentation</vt:lpstr>
      <vt:lpstr>Indentation</vt:lpstr>
      <vt:lpstr>Learning Intentions</vt:lpstr>
      <vt:lpstr>Running total (Fixed Loop)</vt:lpstr>
      <vt:lpstr>Running total (Fixed Loop)</vt:lpstr>
      <vt:lpstr>Learning Intentions</vt:lpstr>
      <vt:lpstr>Error Types</vt:lpstr>
      <vt:lpstr>Error Types</vt:lpstr>
      <vt:lpstr>Normal Test Data</vt:lpstr>
      <vt:lpstr>Normal Test Data</vt:lpstr>
      <vt:lpstr>Test table – Normal</vt:lpstr>
      <vt:lpstr>Test table – Normal</vt:lpstr>
      <vt:lpstr>Test table – Normal - Practise</vt:lpstr>
      <vt:lpstr>Learning Intentions</vt:lpstr>
      <vt:lpstr>Boolean</vt:lpstr>
      <vt:lpstr>Boolean</vt:lpstr>
      <vt:lpstr>Comparison Operators</vt:lpstr>
      <vt:lpstr>Comparison Operators</vt:lpstr>
      <vt:lpstr>True or False?</vt:lpstr>
      <vt:lpstr>True or False?</vt:lpstr>
      <vt:lpstr>Learning Intentions</vt:lpstr>
      <vt:lpstr>Decisions</vt:lpstr>
      <vt:lpstr>if – Single Selection</vt:lpstr>
      <vt:lpstr>if – Single Selection</vt:lpstr>
      <vt:lpstr>Decisions</vt:lpstr>
      <vt:lpstr>if, else – Double Selection</vt:lpstr>
      <vt:lpstr>if, else – Double Selection</vt:lpstr>
      <vt:lpstr>if, else</vt:lpstr>
      <vt:lpstr>if, else if, else – Multiple Selection</vt:lpstr>
      <vt:lpstr>if, else if, else – Multiple Selection</vt:lpstr>
      <vt:lpstr>PowerPoint Presentation</vt:lpstr>
      <vt:lpstr>PowerPoint Presentation</vt:lpstr>
      <vt:lpstr>Learning Intentions</vt:lpstr>
      <vt:lpstr>Length – String (Overview)</vt:lpstr>
      <vt:lpstr>Length – String (Overview)</vt:lpstr>
      <vt:lpstr>len() – String – Example</vt:lpstr>
      <vt:lpstr>len() – String – Example</vt:lpstr>
      <vt:lpstr>Learning Intentions</vt:lpstr>
      <vt:lpstr>Extreme Test Data</vt:lpstr>
      <vt:lpstr>Extreme Test Data</vt:lpstr>
      <vt:lpstr>Test table – Extreme</vt:lpstr>
      <vt:lpstr>Test table – Extreme</vt:lpstr>
      <vt:lpstr>Learning Intentions</vt:lpstr>
      <vt:lpstr>AND – Logical Operator</vt:lpstr>
      <vt:lpstr>AND – Logical Operator</vt:lpstr>
      <vt:lpstr>AND – True or False?</vt:lpstr>
      <vt:lpstr>AND – True or False?</vt:lpstr>
      <vt:lpstr>OR – Logical Operator</vt:lpstr>
      <vt:lpstr>OR – Logical Operator</vt:lpstr>
      <vt:lpstr>OR – True or False?</vt:lpstr>
      <vt:lpstr>OR – True or False?</vt:lpstr>
      <vt:lpstr>NOT – Logical Operator</vt:lpstr>
      <vt:lpstr>NOT – Logical Operator</vt:lpstr>
      <vt:lpstr>NOT – True or False?</vt:lpstr>
      <vt:lpstr>NOT – True or False?</vt:lpstr>
      <vt:lpstr>Learning Intentions</vt:lpstr>
      <vt:lpstr>Extreme Test Data</vt:lpstr>
      <vt:lpstr>Extreme Test Data</vt:lpstr>
      <vt:lpstr>Learning Intentions</vt:lpstr>
      <vt:lpstr>Example 1 – Body Temperature</vt:lpstr>
      <vt:lpstr>Example 2 – Theme Park Ride</vt:lpstr>
      <vt:lpstr>Task – Jockeys</vt:lpstr>
      <vt:lpstr>Learning Intentions</vt:lpstr>
      <vt:lpstr>Efficient coding (1)</vt:lpstr>
      <vt:lpstr>Efficient coding (1)</vt:lpstr>
      <vt:lpstr>Selection – if, else if, else (3 or more options)</vt:lpstr>
      <vt:lpstr>Selection – if, else if, else (3 or more options)</vt:lpstr>
      <vt:lpstr>Efficient coding (2)</vt:lpstr>
      <vt:lpstr>Efficient coding (2)</vt:lpstr>
      <vt:lpstr>Task – SQA Grades</vt:lpstr>
      <vt:lpstr>Learning Intentions</vt:lpstr>
      <vt:lpstr>Conditional Loop</vt:lpstr>
      <vt:lpstr>Conditional Loop</vt:lpstr>
      <vt:lpstr>Conditional Loop</vt:lpstr>
      <vt:lpstr>Conditional Loop</vt:lpstr>
      <vt:lpstr>While</vt:lpstr>
      <vt:lpstr>Learning Intentions</vt:lpstr>
      <vt:lpstr>User input</vt:lpstr>
      <vt:lpstr>Input validation – Overview</vt:lpstr>
      <vt:lpstr>Input validation – Overview</vt:lpstr>
      <vt:lpstr>Input validation – Input before loop</vt:lpstr>
      <vt:lpstr>Input validation – Input before loop</vt:lpstr>
      <vt:lpstr>Input validation – Input in loop</vt:lpstr>
      <vt:lpstr>Input validation – Input in loop</vt:lpstr>
      <vt:lpstr>Input validation – complex condition</vt:lpstr>
      <vt:lpstr>Input validation – complex condition</vt:lpstr>
      <vt:lpstr>Input validation – simple string</vt:lpstr>
      <vt:lpstr>Task – Add Input Validation</vt:lpstr>
      <vt:lpstr>Task – University Degree Classifications</vt:lpstr>
      <vt:lpstr>Learning Intentions</vt:lpstr>
      <vt:lpstr>Running total (Fixed loop)</vt:lpstr>
      <vt:lpstr>Running total (Conditional Loop)</vt:lpstr>
      <vt:lpstr>Running total (Conditional Loop)</vt:lpstr>
      <vt:lpstr>Learning Intentions</vt:lpstr>
      <vt:lpstr>Exceptional Test Data</vt:lpstr>
      <vt:lpstr>Exceptional Test Data</vt:lpstr>
      <vt:lpstr>Test table – Exceptional</vt:lpstr>
      <vt:lpstr>Test table – Exceptional</vt:lpstr>
      <vt:lpstr>Conditional Loop – Testing</vt:lpstr>
      <vt:lpstr>Conditional Loop – Testing</vt:lpstr>
      <vt:lpstr>Learning Intentions</vt:lpstr>
      <vt:lpstr>Variables – How many are needed?</vt:lpstr>
      <vt:lpstr>Multiple variables → An array</vt:lpstr>
      <vt:lpstr>Multiple variables → An array</vt:lpstr>
      <vt:lpstr>Assignment – array</vt:lpstr>
      <vt:lpstr>Assignment – array</vt:lpstr>
      <vt:lpstr>Array elements / index</vt:lpstr>
      <vt:lpstr>Array elements / index</vt:lpstr>
      <vt:lpstr>Python Example – Access Elements</vt:lpstr>
      <vt:lpstr>Python Example – Access Elements</vt:lpstr>
      <vt:lpstr>Python Example – Replace Elements</vt:lpstr>
      <vt:lpstr>Python Example – Replace Elements</vt:lpstr>
      <vt:lpstr>Say What You See!</vt:lpstr>
      <vt:lpstr>Learning Intentions</vt:lpstr>
      <vt:lpstr>Length – Array (Overview)</vt:lpstr>
      <vt:lpstr>Length – Array (Overview)</vt:lpstr>
      <vt:lpstr>len() – Array – Example</vt:lpstr>
      <vt:lpstr>len() – Array – Example</vt:lpstr>
      <vt:lpstr>Learning Intentions</vt:lpstr>
      <vt:lpstr>Traversing an array – Data in</vt:lpstr>
      <vt:lpstr>Traversing an array – Data in</vt:lpstr>
      <vt:lpstr>Traversing an array – Data out (1)</vt:lpstr>
      <vt:lpstr>Traversing an array – Data out (1)</vt:lpstr>
      <vt:lpstr>Traversing an array – Data out (2)</vt:lpstr>
      <vt:lpstr>Traversing an array – Data out (2)</vt:lpstr>
      <vt:lpstr>Learning Intentions</vt:lpstr>
      <vt:lpstr>Random (Overview)</vt:lpstr>
      <vt:lpstr>Random (Overview)</vt:lpstr>
      <vt:lpstr>random – Example</vt:lpstr>
      <vt:lpstr>random – Example</vt:lpstr>
      <vt:lpstr>random – Testing</vt:lpstr>
      <vt:lpstr>random – Testing</vt:lpstr>
      <vt:lpstr>Task – Dice Game</vt:lpstr>
      <vt:lpstr>Test data - Summary</vt:lpstr>
      <vt:lpstr>Test data - Summary</vt:lpstr>
      <vt:lpstr>Plan – N5 Year 2</vt:lpstr>
      <vt:lpstr>Plan – N5 Year 2</vt:lpstr>
      <vt:lpstr>Assessment</vt:lpstr>
      <vt:lpstr>Assessment</vt:lpstr>
      <vt:lpstr>Development methodologies</vt:lpstr>
      <vt:lpstr>Learning Intentions</vt:lpstr>
      <vt:lpstr>Development Phases</vt:lpstr>
      <vt:lpstr>Development Phases</vt:lpstr>
      <vt:lpstr>Development Phases</vt:lpstr>
      <vt:lpstr>Development Phases</vt:lpstr>
      <vt:lpstr>Phases Overview</vt:lpstr>
      <vt:lpstr>Phases Overview</vt:lpstr>
      <vt:lpstr>Phases Overview</vt:lpstr>
      <vt:lpstr>Phases Overview</vt:lpstr>
      <vt:lpstr>Iterative Process</vt:lpstr>
      <vt:lpstr>Iterative Process</vt:lpstr>
      <vt:lpstr>Analysis</vt:lpstr>
      <vt:lpstr>Learning Intentions</vt:lpstr>
      <vt:lpstr>Purpose</vt:lpstr>
      <vt:lpstr>Purpose</vt:lpstr>
      <vt:lpstr>Functional Requirements</vt:lpstr>
      <vt:lpstr>Functional Requirements</vt:lpstr>
      <vt:lpstr>Design</vt:lpstr>
      <vt:lpstr>Learning Intentions</vt:lpstr>
      <vt:lpstr>Learning Intentions</vt:lpstr>
      <vt:lpstr>Structure Diagrams</vt:lpstr>
      <vt:lpstr>Structure Diagrams</vt:lpstr>
      <vt:lpstr>Structure Diagrams – Example 1</vt:lpstr>
      <vt:lpstr>Structure Diagrams – Example 1</vt:lpstr>
      <vt:lpstr>Structure Diagrams – Example 2</vt:lpstr>
      <vt:lpstr>Structure Diagrams – Example 2</vt:lpstr>
      <vt:lpstr>Structure Diagrams – Example 3</vt:lpstr>
      <vt:lpstr>Structure Diagrams – Example 3</vt:lpstr>
      <vt:lpstr>Learning Intentions</vt:lpstr>
      <vt:lpstr>Flowcharts</vt:lpstr>
      <vt:lpstr>Flowcharts</vt:lpstr>
      <vt:lpstr>Flowcharts – Example 1</vt:lpstr>
      <vt:lpstr>Flowcharts – Example 1</vt:lpstr>
      <vt:lpstr>Flowcharts – Example 2</vt:lpstr>
      <vt:lpstr>Flowcharts – Example 2</vt:lpstr>
      <vt:lpstr>Flowchart – If</vt:lpstr>
      <vt:lpstr>Flowchart – If</vt:lpstr>
      <vt:lpstr>Flowchart – Else</vt:lpstr>
      <vt:lpstr>Flowchart – Else</vt:lpstr>
      <vt:lpstr>Flowchart – Else If</vt:lpstr>
      <vt:lpstr>Flowchart – Else If</vt:lpstr>
      <vt:lpstr>Flowchart – While (Repeat … Until)</vt:lpstr>
      <vt:lpstr>Flowchart – While (Repeat … Until)</vt:lpstr>
      <vt:lpstr>Flowchart – For</vt:lpstr>
      <vt:lpstr>Flowchart – For</vt:lpstr>
      <vt:lpstr>Learning Intentions</vt:lpstr>
      <vt:lpstr>Pseudocode</vt:lpstr>
      <vt:lpstr>Pseudocode</vt:lpstr>
      <vt:lpstr>Pseudocode – Example</vt:lpstr>
      <vt:lpstr>Pseudocode – Example</vt:lpstr>
      <vt:lpstr>Learning Intentions</vt:lpstr>
      <vt:lpstr>UI Wireframe</vt:lpstr>
      <vt:lpstr>UI Wireframe</vt:lpstr>
      <vt:lpstr>UI Wireframe – Example</vt:lpstr>
      <vt:lpstr>UI Wireframe – Example</vt:lpstr>
      <vt:lpstr>Calculator Wireframe</vt:lpstr>
      <vt:lpstr>Evaluation</vt:lpstr>
      <vt:lpstr>Learning Intentions</vt:lpstr>
      <vt:lpstr>Fitness for Purpose</vt:lpstr>
      <vt:lpstr>Fitness for Purpose</vt:lpstr>
      <vt:lpstr>Efficiency</vt:lpstr>
      <vt:lpstr>Efficiency</vt:lpstr>
      <vt:lpstr>Robustness</vt:lpstr>
      <vt:lpstr>Robustness</vt:lpstr>
      <vt:lpstr>Internal Commentary</vt:lpstr>
      <vt:lpstr>Internal Commentary</vt:lpstr>
      <vt:lpstr>Special Comments</vt:lpstr>
      <vt:lpstr>Special Comments</vt:lpstr>
      <vt:lpstr>Meaningful Identifiers</vt:lpstr>
      <vt:lpstr>Meaningful Identifiers</vt:lpstr>
      <vt:lpstr>Indentation</vt:lpstr>
      <vt:lpstr>Indentation</vt:lpstr>
      <vt:lpstr>White Space (Blank lines)</vt:lpstr>
      <vt:lpstr>White Space</vt:lpstr>
      <vt:lpstr>Learning Intentions</vt:lpstr>
      <vt:lpstr>Special Comments</vt:lpstr>
      <vt:lpstr>Special Comments</vt:lpstr>
      <vt:lpstr>Learning Intentions</vt:lpstr>
      <vt:lpstr>Sequences</vt:lpstr>
      <vt:lpstr>Sequences</vt:lpstr>
      <vt:lpstr>Sequences</vt:lpstr>
      <vt:lpstr>Fixed Loop – Example 1</vt:lpstr>
      <vt:lpstr>Fixed Loop – Example 1</vt:lpstr>
      <vt:lpstr>Fixed Loop – Example 2</vt:lpstr>
      <vt:lpstr>Fixed Loop – Example 2</vt:lpstr>
      <vt:lpstr>Learning Intentions</vt:lpstr>
      <vt:lpstr>Concatenate – Strings – Revision</vt:lpstr>
      <vt:lpstr>Concatenate – Strings – Revision</vt:lpstr>
      <vt:lpstr>Concatenate – Arrays</vt:lpstr>
      <vt:lpstr>Concatenate – Arrays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N5 Computing Science</dc:title>
  <dc:creator/>
  <cp:lastModifiedBy/>
  <cp:revision>29</cp:revision>
  <dcterms:created xsi:type="dcterms:W3CDTF">2023-06-15T12:40:24Z</dcterms:created>
  <dcterms:modified xsi:type="dcterms:W3CDTF">2025-09-26T09:18:00Z</dcterms:modified>
</cp:coreProperties>
</file>