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notesSlides/notesSlide219.xml" ContentType="application/vnd.openxmlformats-officedocument.presentationml.notesSlide+xml"/>
  <Override PartName="/ppt/notesSlides/notesSlide220.xml" ContentType="application/vnd.openxmlformats-officedocument.presentationml.notesSlide+xml"/>
  <Override PartName="/ppt/notesSlides/notesSlide221.xml" ContentType="application/vnd.openxmlformats-officedocument.presentationml.notesSlide+xml"/>
  <Override PartName="/ppt/notesSlides/notesSlide222.xml" ContentType="application/vnd.openxmlformats-officedocument.presentationml.notesSlide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36.xml" ContentType="application/vnd.openxmlformats-officedocument.presentationml.notesSlide+xml"/>
  <Override PartName="/ppt/notesSlides/notesSlide237.xml" ContentType="application/vnd.openxmlformats-officedocument.presentationml.notesSlide+xml"/>
  <Override PartName="/ppt/notesSlides/notesSlide238.xml" ContentType="application/vnd.openxmlformats-officedocument.presentationml.notesSlide+xml"/>
  <Override PartName="/ppt/notesSlides/notesSlide239.xml" ContentType="application/vnd.openxmlformats-officedocument.presentationml.notesSlide+xml"/>
  <Override PartName="/ppt/notesSlides/notesSlide240.xml" ContentType="application/vnd.openxmlformats-officedocument.presentationml.notesSlide+xml"/>
  <Override PartName="/ppt/notesSlides/notesSlide241.xml" ContentType="application/vnd.openxmlformats-officedocument.presentationml.notesSlide+xml"/>
  <Override PartName="/ppt/notesSlides/notesSlide242.xml" ContentType="application/vnd.openxmlformats-officedocument.presentationml.notesSlide+xml"/>
  <Override PartName="/ppt/notesSlides/notesSlide243.xml" ContentType="application/vnd.openxmlformats-officedocument.presentationml.notesSlide+xml"/>
  <Override PartName="/ppt/notesSlides/notesSlide244.xml" ContentType="application/vnd.openxmlformats-officedocument.presentationml.notesSlide+xml"/>
  <Override PartName="/ppt/notesSlides/notesSlide245.xml" ContentType="application/vnd.openxmlformats-officedocument.presentationml.notesSlide+xml"/>
  <Override PartName="/ppt/notesSlides/notesSlide246.xml" ContentType="application/vnd.openxmlformats-officedocument.presentationml.notesSlide+xml"/>
  <Override PartName="/ppt/notesSlides/notesSlide247.xml" ContentType="application/vnd.openxmlformats-officedocument.presentationml.notesSlide+xml"/>
  <Override PartName="/ppt/notesSlides/notesSlide248.xml" ContentType="application/vnd.openxmlformats-officedocument.presentationml.notesSlide+xml"/>
  <Override PartName="/ppt/notesSlides/notesSlide249.xml" ContentType="application/vnd.openxmlformats-officedocument.presentationml.notesSlide+xml"/>
  <Override PartName="/ppt/notesSlides/notesSlide250.xml" ContentType="application/vnd.openxmlformats-officedocument.presentationml.notesSlide+xml"/>
  <Override PartName="/ppt/notesSlides/notesSlide251.xml" ContentType="application/vnd.openxmlformats-officedocument.presentationml.notesSlide+xml"/>
  <Override PartName="/ppt/notesSlides/notesSlide252.xml" ContentType="application/vnd.openxmlformats-officedocument.presentationml.notesSlide+xml"/>
  <Override PartName="/ppt/notesSlides/notesSlide253.xml" ContentType="application/vnd.openxmlformats-officedocument.presentationml.notesSlide+xml"/>
  <Override PartName="/ppt/notesSlides/notesSlide254.xml" ContentType="application/vnd.openxmlformats-officedocument.presentationml.notesSlide+xml"/>
  <Override PartName="/ppt/notesSlides/notesSlide255.xml" ContentType="application/vnd.openxmlformats-officedocument.presentationml.notesSlide+xml"/>
  <Override PartName="/ppt/notesSlides/notesSlide256.xml" ContentType="application/vnd.openxmlformats-officedocument.presentationml.notesSlide+xml"/>
  <Override PartName="/ppt/notesSlides/notesSlide2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44"/>
  </p:notesMasterIdLst>
  <p:sldIdLst>
    <p:sldId id="262" r:id="rId2"/>
    <p:sldId id="424" r:id="rId3"/>
    <p:sldId id="505" r:id="rId4"/>
    <p:sldId id="829" r:id="rId5"/>
    <p:sldId id="830" r:id="rId6"/>
    <p:sldId id="488" r:id="rId7"/>
    <p:sldId id="596" r:id="rId8"/>
    <p:sldId id="614" r:id="rId9"/>
    <p:sldId id="806" r:id="rId10"/>
    <p:sldId id="807" r:id="rId11"/>
    <p:sldId id="658" r:id="rId12"/>
    <p:sldId id="260" r:id="rId13"/>
    <p:sldId id="659" r:id="rId14"/>
    <p:sldId id="660" r:id="rId15"/>
    <p:sldId id="661" r:id="rId16"/>
    <p:sldId id="825" r:id="rId17"/>
    <p:sldId id="383" r:id="rId18"/>
    <p:sldId id="282" r:id="rId19"/>
    <p:sldId id="738" r:id="rId20"/>
    <p:sldId id="283" r:id="rId21"/>
    <p:sldId id="739" r:id="rId22"/>
    <p:sldId id="284" r:id="rId23"/>
    <p:sldId id="740" r:id="rId24"/>
    <p:sldId id="285" r:id="rId25"/>
    <p:sldId id="741" r:id="rId26"/>
    <p:sldId id="286" r:id="rId27"/>
    <p:sldId id="742" r:id="rId28"/>
    <p:sldId id="287" r:id="rId29"/>
    <p:sldId id="323" r:id="rId30"/>
    <p:sldId id="264" r:id="rId31"/>
    <p:sldId id="320" r:id="rId32"/>
    <p:sldId id="382" r:id="rId33"/>
    <p:sldId id="384" r:id="rId34"/>
    <p:sldId id="385" r:id="rId35"/>
    <p:sldId id="280" r:id="rId36"/>
    <p:sldId id="281" r:id="rId37"/>
    <p:sldId id="605" r:id="rId38"/>
    <p:sldId id="616" r:id="rId39"/>
    <p:sldId id="615" r:id="rId40"/>
    <p:sldId id="617" r:id="rId41"/>
    <p:sldId id="370" r:id="rId42"/>
    <p:sldId id="754" r:id="rId43"/>
    <p:sldId id="638" r:id="rId44"/>
    <p:sldId id="755" r:id="rId45"/>
    <p:sldId id="663" r:id="rId46"/>
    <p:sldId id="265" r:id="rId47"/>
    <p:sldId id="626" r:id="rId48"/>
    <p:sldId id="266" r:id="rId49"/>
    <p:sldId id="625" r:id="rId50"/>
    <p:sldId id="542" r:id="rId51"/>
    <p:sldId id="296" r:id="rId52"/>
    <p:sldId id="544" r:id="rId53"/>
    <p:sldId id="664" r:id="rId54"/>
    <p:sldId id="665" r:id="rId55"/>
    <p:sldId id="667" r:id="rId56"/>
    <p:sldId id="823" r:id="rId57"/>
    <p:sldId id="826" r:id="rId58"/>
    <p:sldId id="827" r:id="rId59"/>
    <p:sldId id="535" r:id="rId60"/>
    <p:sldId id="840" r:id="rId61"/>
    <p:sldId id="839" r:id="rId62"/>
    <p:sldId id="470" r:id="rId63"/>
    <p:sldId id="824" r:id="rId64"/>
    <p:sldId id="828" r:id="rId65"/>
    <p:sldId id="772" r:id="rId66"/>
    <p:sldId id="781" r:id="rId67"/>
    <p:sldId id="782" r:id="rId68"/>
    <p:sldId id="784" r:id="rId69"/>
    <p:sldId id="785" r:id="rId70"/>
    <p:sldId id="815" r:id="rId71"/>
    <p:sldId id="816" r:id="rId72"/>
    <p:sldId id="267" r:id="rId73"/>
    <p:sldId id="288" r:id="rId74"/>
    <p:sldId id="289" r:id="rId75"/>
    <p:sldId id="290" r:id="rId76"/>
    <p:sldId id="619" r:id="rId77"/>
    <p:sldId id="291" r:id="rId78"/>
    <p:sldId id="322" r:id="rId79"/>
    <p:sldId id="844" r:id="rId80"/>
    <p:sldId id="512" r:id="rId81"/>
    <p:sldId id="516" r:id="rId82"/>
    <p:sldId id="514" r:id="rId83"/>
    <p:sldId id="515" r:id="rId84"/>
    <p:sldId id="620" r:id="rId85"/>
    <p:sldId id="621" r:id="rId86"/>
    <p:sldId id="268" r:id="rId87"/>
    <p:sldId id="529" r:id="rId88"/>
    <p:sldId id="531" r:id="rId89"/>
    <p:sldId id="259" r:id="rId90"/>
    <p:sldId id="300" r:id="rId91"/>
    <p:sldId id="608" r:id="rId92"/>
    <p:sldId id="609" r:id="rId93"/>
    <p:sldId id="843" r:id="rId94"/>
    <p:sldId id="517" r:id="rId95"/>
    <p:sldId id="518" r:id="rId96"/>
    <p:sldId id="519" r:id="rId97"/>
    <p:sldId id="524" r:id="rId98"/>
    <p:sldId id="520" r:id="rId99"/>
    <p:sldId id="521" r:id="rId100"/>
    <p:sldId id="522" r:id="rId101"/>
    <p:sldId id="523" r:id="rId102"/>
    <p:sldId id="532" r:id="rId103"/>
    <p:sldId id="533" r:id="rId104"/>
    <p:sldId id="534" r:id="rId105"/>
    <p:sldId id="545" r:id="rId106"/>
    <p:sldId id="371" r:id="rId107"/>
    <p:sldId id="607" r:id="rId108"/>
    <p:sldId id="410" r:id="rId109"/>
    <p:sldId id="764" r:id="rId110"/>
    <p:sldId id="411" r:id="rId111"/>
    <p:sldId id="413" r:id="rId112"/>
    <p:sldId id="412" r:id="rId113"/>
    <p:sldId id="606" r:id="rId114"/>
    <p:sldId id="402" r:id="rId115"/>
    <p:sldId id="571" r:id="rId116"/>
    <p:sldId id="572" r:id="rId117"/>
    <p:sldId id="564" r:id="rId118"/>
    <p:sldId id="566" r:id="rId119"/>
    <p:sldId id="404" r:id="rId120"/>
    <p:sldId id="405" r:id="rId121"/>
    <p:sldId id="765" r:id="rId122"/>
    <p:sldId id="786" r:id="rId123"/>
    <p:sldId id="773" r:id="rId124"/>
    <p:sldId id="774" r:id="rId125"/>
    <p:sldId id="775" r:id="rId126"/>
    <p:sldId id="776" r:id="rId127"/>
    <p:sldId id="269" r:id="rId128"/>
    <p:sldId id="256" r:id="rId129"/>
    <p:sldId id="737" r:id="rId130"/>
    <p:sldId id="641" r:id="rId131"/>
    <p:sldId id="639" r:id="rId132"/>
    <p:sldId id="611" r:id="rId133"/>
    <p:sldId id="610" r:id="rId134"/>
    <p:sldId id="640" r:id="rId135"/>
    <p:sldId id="758" r:id="rId136"/>
    <p:sldId id="759" r:id="rId137"/>
    <p:sldId id="760" r:id="rId138"/>
    <p:sldId id="276" r:id="rId139"/>
    <p:sldId id="381" r:id="rId140"/>
    <p:sldId id="766" r:id="rId141"/>
    <p:sldId id="271" r:id="rId142"/>
    <p:sldId id="311" r:id="rId143"/>
    <p:sldId id="312" r:id="rId144"/>
    <p:sldId id="313" r:id="rId145"/>
    <p:sldId id="427" r:id="rId146"/>
    <p:sldId id="316" r:id="rId147"/>
    <p:sldId id="642" r:id="rId148"/>
    <p:sldId id="318" r:id="rId149"/>
    <p:sldId id="442" r:id="rId150"/>
    <p:sldId id="451" r:id="rId151"/>
    <p:sldId id="452" r:id="rId152"/>
    <p:sldId id="761" r:id="rId153"/>
    <p:sldId id="443" r:id="rId154"/>
    <p:sldId id="453" r:id="rId155"/>
    <p:sldId id="669" r:id="rId156"/>
    <p:sldId id="762" r:id="rId157"/>
    <p:sldId id="685" r:id="rId158"/>
    <p:sldId id="686" r:id="rId159"/>
    <p:sldId id="687" r:id="rId160"/>
    <p:sldId id="688" r:id="rId161"/>
    <p:sldId id="391" r:id="rId162"/>
    <p:sldId id="567" r:id="rId163"/>
    <p:sldId id="676" r:id="rId164"/>
    <p:sldId id="393" r:id="rId165"/>
    <p:sldId id="394" r:id="rId166"/>
    <p:sldId id="272" r:id="rId167"/>
    <p:sldId id="343" r:id="rId168"/>
    <p:sldId id="352" r:id="rId169"/>
    <p:sldId id="349" r:id="rId170"/>
    <p:sldId id="671" r:id="rId171"/>
    <p:sldId id="340" r:id="rId172"/>
    <p:sldId id="351" r:id="rId173"/>
    <p:sldId id="348" r:id="rId174"/>
    <p:sldId id="670" r:id="rId175"/>
    <p:sldId id="346" r:id="rId176"/>
    <p:sldId id="353" r:id="rId177"/>
    <p:sldId id="350" r:id="rId178"/>
    <p:sldId id="672" r:id="rId179"/>
    <p:sldId id="673" r:id="rId180"/>
    <p:sldId id="674" r:id="rId181"/>
    <p:sldId id="675" r:id="rId182"/>
    <p:sldId id="319" r:id="rId183"/>
    <p:sldId id="589" r:id="rId184"/>
    <p:sldId id="677" r:id="rId185"/>
    <p:sldId id="592" r:id="rId186"/>
    <p:sldId id="430" r:id="rId187"/>
    <p:sldId id="622" r:id="rId188"/>
    <p:sldId id="767" r:id="rId189"/>
    <p:sldId id="327" r:id="rId190"/>
    <p:sldId id="429" r:id="rId191"/>
    <p:sldId id="437" r:id="rId192"/>
    <p:sldId id="768" r:id="rId193"/>
    <p:sldId id="594" r:id="rId194"/>
    <p:sldId id="270" r:id="rId195"/>
    <p:sldId id="363" r:id="rId196"/>
    <p:sldId id="367" r:id="rId197"/>
    <p:sldId id="362" r:id="rId198"/>
    <p:sldId id="682" r:id="rId199"/>
    <p:sldId id="763" r:id="rId200"/>
    <p:sldId id="274" r:id="rId201"/>
    <p:sldId id="365" r:id="rId202"/>
    <p:sldId id="678" r:id="rId203"/>
    <p:sldId id="691" r:id="rId204"/>
    <p:sldId id="769" r:id="rId205"/>
    <p:sldId id="770" r:id="rId206"/>
    <p:sldId id="690" r:id="rId207"/>
    <p:sldId id="680" r:id="rId208"/>
    <p:sldId id="679" r:id="rId209"/>
    <p:sldId id="681" r:id="rId210"/>
    <p:sldId id="684" r:id="rId211"/>
    <p:sldId id="595" r:id="rId212"/>
    <p:sldId id="683" r:id="rId213"/>
    <p:sldId id="406" r:id="rId214"/>
    <p:sldId id="644" r:id="rId215"/>
    <p:sldId id="771" r:id="rId216"/>
    <p:sldId id="612" r:id="rId217"/>
    <p:sldId id="613" r:id="rId218"/>
    <p:sldId id="820" r:id="rId219"/>
    <p:sldId id="821" r:id="rId220"/>
    <p:sldId id="458" r:id="rId221"/>
    <p:sldId id="459" r:id="rId222"/>
    <p:sldId id="481" r:id="rId223"/>
    <p:sldId id="796" r:id="rId224"/>
    <p:sldId id="273" r:id="rId225"/>
    <p:sldId id="354" r:id="rId226"/>
    <p:sldId id="356" r:id="rId227"/>
    <p:sldId id="805" r:id="rId228"/>
    <p:sldId id="258" r:id="rId229"/>
    <p:sldId id="357" r:id="rId230"/>
    <p:sldId id="358" r:id="rId231"/>
    <p:sldId id="647" r:id="rId232"/>
    <p:sldId id="629" r:id="rId233"/>
    <p:sldId id="636" r:id="rId234"/>
    <p:sldId id="361" r:id="rId235"/>
    <p:sldId id="637" r:id="rId236"/>
    <p:sldId id="797" r:id="rId237"/>
    <p:sldId id="787" r:id="rId238"/>
    <p:sldId id="792" r:id="rId239"/>
    <p:sldId id="793" r:id="rId240"/>
    <p:sldId id="794" r:id="rId241"/>
    <p:sldId id="795" r:id="rId242"/>
    <p:sldId id="277" r:id="rId243"/>
    <p:sldId id="434" r:id="rId244"/>
    <p:sldId id="648" r:id="rId245"/>
    <p:sldId id="380" r:id="rId246"/>
    <p:sldId id="689" r:id="rId247"/>
    <p:sldId id="455" r:id="rId248"/>
    <p:sldId id="649" r:id="rId249"/>
    <p:sldId id="275" r:id="rId250"/>
    <p:sldId id="473" r:id="rId251"/>
    <p:sldId id="563" r:id="rId252"/>
    <p:sldId id="474" r:id="rId253"/>
    <p:sldId id="652" r:id="rId254"/>
    <p:sldId id="817" r:id="rId255"/>
    <p:sldId id="818" r:id="rId256"/>
    <p:sldId id="655" r:id="rId257"/>
    <p:sldId id="439" r:id="rId258"/>
    <p:sldId id="440" r:id="rId259"/>
    <p:sldId id="461" r:id="rId260"/>
    <p:sldId id="743" r:id="rId261"/>
    <p:sldId id="729" r:id="rId262"/>
    <p:sldId id="819" r:id="rId263"/>
    <p:sldId id="490" r:id="rId264"/>
    <p:sldId id="487" r:id="rId265"/>
    <p:sldId id="744" r:id="rId266"/>
    <p:sldId id="745" r:id="rId267"/>
    <p:sldId id="482" r:id="rId268"/>
    <p:sldId id="483" r:id="rId269"/>
    <p:sldId id="752" r:id="rId270"/>
    <p:sldId id="753" r:id="rId271"/>
    <p:sldId id="484" r:id="rId272"/>
    <p:sldId id="489" r:id="rId273"/>
    <p:sldId id="748" r:id="rId274"/>
    <p:sldId id="749" r:id="rId275"/>
    <p:sldId id="492" r:id="rId276"/>
    <p:sldId id="493" r:id="rId277"/>
    <p:sldId id="525" r:id="rId278"/>
    <p:sldId id="526" r:id="rId279"/>
    <p:sldId id="507" r:id="rId280"/>
    <p:sldId id="751" r:id="rId281"/>
    <p:sldId id="494" r:id="rId282"/>
    <p:sldId id="495" r:id="rId283"/>
    <p:sldId id="496" r:id="rId284"/>
    <p:sldId id="548" r:id="rId285"/>
    <p:sldId id="549" r:id="rId286"/>
    <p:sldId id="420" r:id="rId287"/>
    <p:sldId id="550" r:id="rId288"/>
    <p:sldId id="554" r:id="rId289"/>
    <p:sldId id="557" r:id="rId290"/>
    <p:sldId id="551" r:id="rId291"/>
    <p:sldId id="556" r:id="rId292"/>
    <p:sldId id="552" r:id="rId293"/>
    <p:sldId id="419" r:id="rId294"/>
    <p:sldId id="558" r:id="rId295"/>
    <p:sldId id="559" r:id="rId296"/>
    <p:sldId id="561" r:id="rId297"/>
    <p:sldId id="560" r:id="rId298"/>
    <p:sldId id="562" r:id="rId299"/>
    <p:sldId id="579" r:id="rId300"/>
    <p:sldId id="831" r:id="rId301"/>
    <p:sldId id="581" r:id="rId302"/>
    <p:sldId id="832" r:id="rId303"/>
    <p:sldId id="580" r:id="rId304"/>
    <p:sldId id="833" r:id="rId305"/>
    <p:sldId id="585" r:id="rId306"/>
    <p:sldId id="834" r:id="rId307"/>
    <p:sldId id="822" r:id="rId308"/>
    <p:sldId id="837" r:id="rId309"/>
    <p:sldId id="553" r:id="rId310"/>
    <p:sldId id="418" r:id="rId311"/>
    <p:sldId id="654" r:id="rId312"/>
    <p:sldId id="586" r:id="rId313"/>
    <p:sldId id="632" r:id="rId314"/>
    <p:sldId id="500" r:id="rId315"/>
    <p:sldId id="565" r:id="rId316"/>
    <p:sldId id="634" r:id="rId317"/>
    <p:sldId id="587" r:id="rId318"/>
    <p:sldId id="657" r:id="rId319"/>
    <p:sldId id="838" r:id="rId320"/>
    <p:sldId id="503" r:id="rId321"/>
    <p:sldId id="504" r:id="rId322"/>
    <p:sldId id="798" r:id="rId323"/>
    <p:sldId id="808" r:id="rId324"/>
    <p:sldId id="803" r:id="rId325"/>
    <p:sldId id="809" r:id="rId326"/>
    <p:sldId id="804" r:id="rId327"/>
    <p:sldId id="810" r:id="rId328"/>
    <p:sldId id="802" r:id="rId329"/>
    <p:sldId id="811" r:id="rId330"/>
    <p:sldId id="841" r:id="rId331"/>
    <p:sldId id="842" r:id="rId332"/>
    <p:sldId id="799" r:id="rId333"/>
    <p:sldId id="812" r:id="rId334"/>
    <p:sldId id="800" r:id="rId335"/>
    <p:sldId id="813" r:id="rId336"/>
    <p:sldId id="801" r:id="rId337"/>
    <p:sldId id="814" r:id="rId338"/>
    <p:sldId id="731" r:id="rId339"/>
    <p:sldId id="732" r:id="rId340"/>
    <p:sldId id="734" r:id="rId341"/>
    <p:sldId id="733" r:id="rId342"/>
    <p:sldId id="735" r:id="rId343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ear 1 Intro" id="{8CD916D4-C61B-4DE1-BA53-06CFF0F5F6D1}">
          <p14:sldIdLst>
            <p14:sldId id="262"/>
            <p14:sldId id="424"/>
          </p14:sldIdLst>
        </p14:section>
        <p14:section name="Implementation" id="{C894BD4A-1EC5-4DFE-824D-FCF254DCC3B5}">
          <p14:sldIdLst>
            <p14:sldId id="505"/>
            <p14:sldId id="829"/>
            <p14:sldId id="830"/>
          </p14:sldIdLst>
        </p14:section>
        <p14:section name="Internal commentary" id="{F48CE9D6-5A7C-4F79-BE32-61B6A5D712AE}">
          <p14:sldIdLst>
            <p14:sldId id="488"/>
            <p14:sldId id="596"/>
            <p14:sldId id="614"/>
            <p14:sldId id="806"/>
            <p14:sldId id="807"/>
          </p14:sldIdLst>
        </p14:section>
        <p14:section name="Display" id="{61D4BC7C-1FE9-49F0-BAC2-84376D44BF63}">
          <p14:sldIdLst>
            <p14:sldId id="658"/>
            <p14:sldId id="260"/>
            <p14:sldId id="659"/>
          </p14:sldIdLst>
        </p14:section>
        <p14:section name="Syntax errors" id="{E032A279-D7FC-4D87-9147-A544F59DD61E}">
          <p14:sldIdLst>
            <p14:sldId id="660"/>
            <p14:sldId id="661"/>
            <p14:sldId id="825"/>
          </p14:sldIdLst>
        </p14:section>
        <p14:section name="Data types" id="{51780C24-7719-42B9-A514-02339AAFE6FB}">
          <p14:sldIdLst>
            <p14:sldId id="383"/>
            <p14:sldId id="282"/>
            <p14:sldId id="738"/>
            <p14:sldId id="283"/>
            <p14:sldId id="739"/>
            <p14:sldId id="284"/>
            <p14:sldId id="740"/>
            <p14:sldId id="285"/>
            <p14:sldId id="741"/>
            <p14:sldId id="286"/>
            <p14:sldId id="742"/>
            <p14:sldId id="287"/>
            <p14:sldId id="323"/>
          </p14:sldIdLst>
        </p14:section>
        <p14:section name="Assignment" id="{AC7E2348-C7BA-4F01-B49C-81C14173C507}">
          <p14:sldIdLst>
            <p14:sldId id="264"/>
            <p14:sldId id="320"/>
            <p14:sldId id="382"/>
            <p14:sldId id="384"/>
            <p14:sldId id="385"/>
            <p14:sldId id="280"/>
            <p14:sldId id="281"/>
            <p14:sldId id="605"/>
            <p14:sldId id="616"/>
            <p14:sldId id="615"/>
            <p14:sldId id="617"/>
            <p14:sldId id="370"/>
            <p14:sldId id="754"/>
            <p14:sldId id="638"/>
            <p14:sldId id="755"/>
          </p14:sldIdLst>
        </p14:section>
        <p14:section name="Meaningful identifiers" id="{9927FD92-510E-4E59-8CFD-EB8E2450C868}">
          <p14:sldIdLst>
            <p14:sldId id="663"/>
            <p14:sldId id="265"/>
            <p14:sldId id="626"/>
            <p14:sldId id="266"/>
            <p14:sldId id="625"/>
          </p14:sldIdLst>
        </p14:section>
        <p14:section name="Arithmetic" id="{1214522F-CD4D-40E3-AD37-8C4BC7C7F7E2}">
          <p14:sldIdLst>
            <p14:sldId id="542"/>
            <p14:sldId id="296"/>
            <p14:sldId id="544"/>
          </p14:sldIdLst>
        </p14:section>
        <p14:section name="Execution errors" id="{5903B3A8-68D8-43B5-BB9E-1A6D69530BC2}">
          <p14:sldIdLst>
            <p14:sldId id="664"/>
            <p14:sldId id="665"/>
            <p14:sldId id="667"/>
          </p14:sldIdLst>
        </p14:section>
        <p14:section name="Functions" id="{BFBB0AED-3E39-4C84-BFB8-9612A95540D3}">
          <p14:sldIdLst>
            <p14:sldId id="823"/>
            <p14:sldId id="826"/>
            <p14:sldId id="827"/>
            <p14:sldId id="535"/>
            <p14:sldId id="840"/>
            <p14:sldId id="839"/>
            <p14:sldId id="470"/>
            <p14:sldId id="824"/>
            <p14:sldId id="828"/>
          </p14:sldIdLst>
        </p14:section>
        <p14:section name="Round" id="{E017A670-FFA2-43EA-8353-8A44B70A55B4}">
          <p14:sldIdLst>
            <p14:sldId id="772"/>
            <p14:sldId id="781"/>
            <p14:sldId id="782"/>
            <p14:sldId id="784"/>
            <p14:sldId id="785"/>
            <p14:sldId id="815"/>
            <p14:sldId id="816"/>
          </p14:sldIdLst>
        </p14:section>
        <p14:section name="Concatenate Strings" id="{E8559E69-4575-4183-B75B-6483E13034B8}">
          <p14:sldIdLst>
            <p14:sldId id="267"/>
            <p14:sldId id="288"/>
            <p14:sldId id="289"/>
            <p14:sldId id="290"/>
            <p14:sldId id="619"/>
            <p14:sldId id="291"/>
            <p14:sldId id="322"/>
          </p14:sldIdLst>
        </p14:section>
        <p14:section name="Cast to a string" id="{51A4EDD3-6F00-45A6-8B7F-E24A04830D53}">
          <p14:sldIdLst>
            <p14:sldId id="844"/>
            <p14:sldId id="512"/>
            <p14:sldId id="516"/>
            <p14:sldId id="514"/>
            <p14:sldId id="515"/>
            <p14:sldId id="620"/>
            <p14:sldId id="621"/>
          </p14:sldIdLst>
        </p14:section>
        <p14:section name="User input" id="{ADC58B8B-3142-4814-A7C6-D7A8CEC5CBBF}">
          <p14:sldIdLst>
            <p14:sldId id="268"/>
            <p14:sldId id="529"/>
            <p14:sldId id="531"/>
            <p14:sldId id="259"/>
            <p14:sldId id="300"/>
            <p14:sldId id="608"/>
            <p14:sldId id="609"/>
          </p14:sldIdLst>
        </p14:section>
        <p14:section name="Casting to a number" id="{926EB746-ADDB-4B49-97E4-D66823A64267}">
          <p14:sldIdLst>
            <p14:sldId id="843"/>
            <p14:sldId id="517"/>
            <p14:sldId id="518"/>
            <p14:sldId id="519"/>
            <p14:sldId id="524"/>
            <p14:sldId id="520"/>
            <p14:sldId id="521"/>
            <p14:sldId id="522"/>
            <p14:sldId id="523"/>
            <p14:sldId id="532"/>
            <p14:sldId id="533"/>
            <p14:sldId id="534"/>
            <p14:sldId id="545"/>
            <p14:sldId id="371"/>
            <p14:sldId id="607"/>
          </p14:sldIdLst>
        </p14:section>
        <p14:section name="Debugging 1" id="{C9089AF2-6D56-423A-814E-BA099C5C9F9F}">
          <p14:sldIdLst>
            <p14:sldId id="410"/>
          </p14:sldIdLst>
        </p14:section>
        <p14:section name="Readability 1" id="{80F25DB9-90BE-4EC4-9339-96FA884E1615}">
          <p14:sldIdLst>
            <p14:sldId id="764"/>
            <p14:sldId id="411"/>
            <p14:sldId id="413"/>
            <p14:sldId id="412"/>
            <p14:sldId id="606"/>
          </p14:sldIdLst>
        </p14:section>
        <p14:section name="Testing - normal" id="{2663D83E-C05C-44E1-A363-C04F2DEFB54B}">
          <p14:sldIdLst>
            <p14:sldId id="402"/>
            <p14:sldId id="571"/>
            <p14:sldId id="572"/>
            <p14:sldId id="564"/>
            <p14:sldId id="566"/>
            <p14:sldId id="404"/>
            <p14:sldId id="405"/>
            <p14:sldId id="765"/>
          </p14:sldIdLst>
        </p14:section>
        <p14:section name="Length - String" id="{D3701108-E0EF-4A9B-8DEA-829965B7AC15}">
          <p14:sldIdLst>
            <p14:sldId id="786"/>
            <p14:sldId id="773"/>
            <p14:sldId id="774"/>
            <p14:sldId id="775"/>
            <p14:sldId id="776"/>
          </p14:sldIdLst>
        </p14:section>
        <p14:section name="Fixed loop" id="{8D9CA22F-4B86-4299-9530-C871352FFF89}">
          <p14:sldIdLst>
            <p14:sldId id="269"/>
            <p14:sldId id="256"/>
            <p14:sldId id="737"/>
            <p14:sldId id="641"/>
            <p14:sldId id="639"/>
            <p14:sldId id="611"/>
            <p14:sldId id="610"/>
            <p14:sldId id="640"/>
          </p14:sldIdLst>
        </p14:section>
        <p14:section name="Readability 2" id="{80DD841E-C216-46FC-B169-9FB118F4619E}">
          <p14:sldIdLst>
            <p14:sldId id="758"/>
            <p14:sldId id="759"/>
            <p14:sldId id="760"/>
          </p14:sldIdLst>
        </p14:section>
        <p14:section name="Running total 1" id="{E76D1E1A-4061-40E5-8313-5CFD391A9B39}">
          <p14:sldIdLst>
            <p14:sldId id="276"/>
            <p14:sldId id="381"/>
            <p14:sldId id="766"/>
          </p14:sldIdLst>
        </p14:section>
        <p14:section name="Comparison operators" id="{502AF4AC-A2CA-43AB-B340-03419F3112F5}">
          <p14:sldIdLst>
            <p14:sldId id="271"/>
            <p14:sldId id="311"/>
            <p14:sldId id="312"/>
            <p14:sldId id="313"/>
            <p14:sldId id="427"/>
            <p14:sldId id="316"/>
            <p14:sldId id="642"/>
          </p14:sldIdLst>
        </p14:section>
        <p14:section name="Simple selection" id="{23B890E6-00E8-435C-932B-6DC621F1AE2B}">
          <p14:sldIdLst>
            <p14:sldId id="318"/>
            <p14:sldId id="442"/>
            <p14:sldId id="451"/>
            <p14:sldId id="452"/>
            <p14:sldId id="761"/>
            <p14:sldId id="443"/>
            <p14:sldId id="453"/>
            <p14:sldId id="669"/>
            <p14:sldId id="762"/>
            <p14:sldId id="685"/>
            <p14:sldId id="686"/>
            <p14:sldId id="687"/>
            <p14:sldId id="688"/>
          </p14:sldIdLst>
        </p14:section>
        <p14:section name="Testing - Extreme 1" id="{84316217-DE4B-4C3C-A4BE-C8DE44862DAE}">
          <p14:sldIdLst>
            <p14:sldId id="391"/>
            <p14:sldId id="567"/>
            <p14:sldId id="676"/>
            <p14:sldId id="393"/>
            <p14:sldId id="394"/>
          </p14:sldIdLst>
        </p14:section>
        <p14:section name="Logical operators" id="{561ACB5A-F170-4C94-9A15-53AE68C559F1}">
          <p14:sldIdLst>
            <p14:sldId id="272"/>
            <p14:sldId id="343"/>
            <p14:sldId id="352"/>
            <p14:sldId id="349"/>
            <p14:sldId id="671"/>
            <p14:sldId id="340"/>
            <p14:sldId id="351"/>
            <p14:sldId id="348"/>
            <p14:sldId id="670"/>
            <p14:sldId id="346"/>
            <p14:sldId id="353"/>
            <p14:sldId id="350"/>
            <p14:sldId id="672"/>
          </p14:sldIdLst>
        </p14:section>
        <p14:section name="Testing - Extreme 2" id="{EF7AEE41-0FC3-41E3-92A5-7A0A51E2B383}">
          <p14:sldIdLst>
            <p14:sldId id="673"/>
            <p14:sldId id="674"/>
            <p14:sldId id="675"/>
          </p14:sldIdLst>
        </p14:section>
        <p14:section name="Complex selection" id="{10100EB6-A3F1-4651-95C5-C3C37EF55B27}">
          <p14:sldIdLst>
            <p14:sldId id="319"/>
            <p14:sldId id="589"/>
            <p14:sldId id="677"/>
            <p14:sldId id="592"/>
          </p14:sldIdLst>
        </p14:section>
        <p14:section name="Efficient selection" id="{F5BD28ED-1011-40F4-A2F9-084B4DF3CCAF}">
          <p14:sldIdLst>
            <p14:sldId id="430"/>
            <p14:sldId id="622"/>
            <p14:sldId id="767"/>
            <p14:sldId id="327"/>
            <p14:sldId id="429"/>
            <p14:sldId id="437"/>
            <p14:sldId id="768"/>
            <p14:sldId id="594"/>
          </p14:sldIdLst>
        </p14:section>
        <p14:section name="Conditional loop" id="{07A810B4-6CAE-4FBF-A5A6-B3BBD9C7C056}">
          <p14:sldIdLst>
            <p14:sldId id="270"/>
            <p14:sldId id="363"/>
            <p14:sldId id="367"/>
            <p14:sldId id="362"/>
            <p14:sldId id="682"/>
            <p14:sldId id="763"/>
          </p14:sldIdLst>
        </p14:section>
        <p14:section name="Input validation" id="{A769AF5A-7466-4756-B97E-427C1719D541}">
          <p14:sldIdLst>
            <p14:sldId id="274"/>
            <p14:sldId id="365"/>
            <p14:sldId id="678"/>
            <p14:sldId id="691"/>
            <p14:sldId id="769"/>
            <p14:sldId id="770"/>
            <p14:sldId id="690"/>
            <p14:sldId id="680"/>
            <p14:sldId id="679"/>
            <p14:sldId id="681"/>
            <p14:sldId id="684"/>
            <p14:sldId id="595"/>
            <p14:sldId id="683"/>
          </p14:sldIdLst>
        </p14:section>
        <p14:section name="Testing - exceptional" id="{386F86A6-D32D-4AFA-8187-8C0443DBF24C}">
          <p14:sldIdLst>
            <p14:sldId id="406"/>
            <p14:sldId id="644"/>
            <p14:sldId id="771"/>
            <p14:sldId id="612"/>
            <p14:sldId id="613"/>
            <p14:sldId id="820"/>
            <p14:sldId id="821"/>
          </p14:sldIdLst>
        </p14:section>
        <p14:section name="Running total 2" id="{7434FE26-9E16-424B-817B-CD20F08C3E21}">
          <p14:sldIdLst>
            <p14:sldId id="458"/>
            <p14:sldId id="459"/>
            <p14:sldId id="481"/>
            <p14:sldId id="796"/>
          </p14:sldIdLst>
        </p14:section>
        <p14:section name="Arrays" id="{1CC24082-6A83-49E7-A175-C316E5F18DFD}">
          <p14:sldIdLst>
            <p14:sldId id="273"/>
            <p14:sldId id="354"/>
            <p14:sldId id="356"/>
            <p14:sldId id="805"/>
            <p14:sldId id="258"/>
            <p14:sldId id="357"/>
            <p14:sldId id="358"/>
            <p14:sldId id="647"/>
            <p14:sldId id="629"/>
            <p14:sldId id="636"/>
            <p14:sldId id="361"/>
            <p14:sldId id="637"/>
            <p14:sldId id="797"/>
          </p14:sldIdLst>
        </p14:section>
        <p14:section name="Length - Array" id="{E306E784-EBA3-419B-B259-3CB9770C343F}">
          <p14:sldIdLst>
            <p14:sldId id="787"/>
            <p14:sldId id="792"/>
            <p14:sldId id="793"/>
            <p14:sldId id="794"/>
            <p14:sldId id="795"/>
          </p14:sldIdLst>
        </p14:section>
        <p14:section name="Traversing 1-D array" id="{302B0B0A-4E2E-462B-99AF-144F1E5430B9}">
          <p14:sldIdLst>
            <p14:sldId id="277"/>
            <p14:sldId id="434"/>
            <p14:sldId id="648"/>
            <p14:sldId id="380"/>
            <p14:sldId id="689"/>
            <p14:sldId id="455"/>
            <p14:sldId id="649"/>
          </p14:sldIdLst>
        </p14:section>
        <p14:section name="Random" id="{AB33E1CE-C8A1-4BEC-99B5-6A27F6298ACD}">
          <p14:sldIdLst>
            <p14:sldId id="275"/>
            <p14:sldId id="473"/>
            <p14:sldId id="563"/>
            <p14:sldId id="474"/>
            <p14:sldId id="652"/>
            <p14:sldId id="817"/>
            <p14:sldId id="818"/>
            <p14:sldId id="655"/>
          </p14:sldIdLst>
        </p14:section>
        <p14:section name="Test data summary" id="{4D1B4333-BFD5-4508-BD9E-7323B1FB1AAA}">
          <p14:sldIdLst>
            <p14:sldId id="439"/>
            <p14:sldId id="440"/>
          </p14:sldIdLst>
        </p14:section>
        <p14:section name="Year 2 Intro" id="{6965EF3A-1AAE-4DA4-AF49-93CA267C9281}">
          <p14:sldIdLst>
            <p14:sldId id="461"/>
            <p14:sldId id="743"/>
            <p14:sldId id="729"/>
            <p14:sldId id="819"/>
          </p14:sldIdLst>
        </p14:section>
        <p14:section name="Development" id="{24D8D50E-5EBE-4989-A7F2-B6DE88C26050}">
          <p14:sldIdLst>
            <p14:sldId id="490"/>
            <p14:sldId id="487"/>
            <p14:sldId id="744"/>
            <p14:sldId id="745"/>
            <p14:sldId id="482"/>
            <p14:sldId id="483"/>
            <p14:sldId id="752"/>
            <p14:sldId id="753"/>
            <p14:sldId id="484"/>
            <p14:sldId id="489"/>
            <p14:sldId id="748"/>
            <p14:sldId id="749"/>
          </p14:sldIdLst>
        </p14:section>
        <p14:section name="Analysis" id="{6D6D1729-990E-4C42-8EE1-4AC994C03D0B}">
          <p14:sldIdLst>
            <p14:sldId id="492"/>
            <p14:sldId id="493"/>
            <p14:sldId id="525"/>
            <p14:sldId id="526"/>
            <p14:sldId id="507"/>
            <p14:sldId id="751"/>
          </p14:sldIdLst>
        </p14:section>
        <p14:section name="Design" id="{2E0C8EC8-2672-4957-A9DA-5C14D4009499}">
          <p14:sldIdLst>
            <p14:sldId id="494"/>
            <p14:sldId id="495"/>
          </p14:sldIdLst>
        </p14:section>
        <p14:section name="Structure diagrams" id="{87A8BE3B-AA4E-4E70-B605-C97903EEC575}">
          <p14:sldIdLst>
            <p14:sldId id="496"/>
            <p14:sldId id="548"/>
            <p14:sldId id="549"/>
            <p14:sldId id="420"/>
            <p14:sldId id="550"/>
            <p14:sldId id="554"/>
            <p14:sldId id="557"/>
            <p14:sldId id="551"/>
            <p14:sldId id="556"/>
          </p14:sldIdLst>
        </p14:section>
        <p14:section name="Flowcharts" id="{53254EEF-F2AD-4A1D-92F1-1AA01C8A7DB5}">
          <p14:sldIdLst>
            <p14:sldId id="552"/>
            <p14:sldId id="419"/>
            <p14:sldId id="558"/>
            <p14:sldId id="559"/>
            <p14:sldId id="561"/>
            <p14:sldId id="560"/>
            <p14:sldId id="562"/>
            <p14:sldId id="579"/>
            <p14:sldId id="831"/>
            <p14:sldId id="581"/>
            <p14:sldId id="832"/>
            <p14:sldId id="580"/>
            <p14:sldId id="833"/>
            <p14:sldId id="585"/>
            <p14:sldId id="834"/>
            <p14:sldId id="822"/>
            <p14:sldId id="837"/>
          </p14:sldIdLst>
        </p14:section>
        <p14:section name="Psuedocode" id="{D6695B65-25F3-401F-94AB-383629BB4F9D}">
          <p14:sldIdLst>
            <p14:sldId id="553"/>
            <p14:sldId id="418"/>
            <p14:sldId id="654"/>
            <p14:sldId id="586"/>
            <p14:sldId id="632"/>
          </p14:sldIdLst>
        </p14:section>
        <p14:section name="UI" id="{649B6B0C-967C-4368-BE3E-2BDE4E40D6B0}">
          <p14:sldIdLst>
            <p14:sldId id="500"/>
            <p14:sldId id="565"/>
            <p14:sldId id="634"/>
            <p14:sldId id="587"/>
            <p14:sldId id="657"/>
            <p14:sldId id="838"/>
          </p14:sldIdLst>
        </p14:section>
        <p14:section name="Evaluation" id="{CBC31685-3044-4267-8198-D5DC304E5F81}">
          <p14:sldIdLst>
            <p14:sldId id="503"/>
            <p14:sldId id="504"/>
            <p14:sldId id="798"/>
            <p14:sldId id="808"/>
            <p14:sldId id="803"/>
            <p14:sldId id="809"/>
            <p14:sldId id="804"/>
            <p14:sldId id="810"/>
            <p14:sldId id="802"/>
            <p14:sldId id="811"/>
            <p14:sldId id="841"/>
            <p14:sldId id="842"/>
            <p14:sldId id="799"/>
            <p14:sldId id="812"/>
            <p14:sldId id="800"/>
            <p14:sldId id="813"/>
            <p14:sldId id="801"/>
            <p14:sldId id="814"/>
          </p14:sldIdLst>
        </p14:section>
        <p14:section name="Concatenate Arrays" id="{33E9A2F1-B63C-4044-9E91-F2413C7752F3}">
          <p14:sldIdLst>
            <p14:sldId id="731"/>
            <p14:sldId id="732"/>
            <p14:sldId id="734"/>
            <p14:sldId id="733"/>
            <p14:sldId id="7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B2B2B2"/>
    <a:srgbClr val="0086B3"/>
    <a:srgbClr val="183691"/>
    <a:srgbClr val="4472C4"/>
    <a:srgbClr val="2F528F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73" autoAdjust="0"/>
    <p:restoredTop sz="82181" autoAdjust="0"/>
  </p:normalViewPr>
  <p:slideViewPr>
    <p:cSldViewPr snapToGrid="0" showGuides="1">
      <p:cViewPr varScale="1">
        <p:scale>
          <a:sx n="52" d="100"/>
          <a:sy n="52" d="100"/>
        </p:scale>
        <p:origin x="912" y="5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46" Type="http://schemas.openxmlformats.org/officeDocument/2006/relationships/presProps" Target="presProps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326" Type="http://schemas.openxmlformats.org/officeDocument/2006/relationships/slide" Target="slides/slide325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172" Type="http://schemas.openxmlformats.org/officeDocument/2006/relationships/slide" Target="slides/slide171.xml"/><Relationship Id="rId228" Type="http://schemas.openxmlformats.org/officeDocument/2006/relationships/slide" Target="slides/slide227.xml"/><Relationship Id="rId281" Type="http://schemas.openxmlformats.org/officeDocument/2006/relationships/slide" Target="slides/slide280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83" Type="http://schemas.openxmlformats.org/officeDocument/2006/relationships/slide" Target="slides/slide182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45" Type="http://schemas.openxmlformats.org/officeDocument/2006/relationships/slide" Target="slides/slide44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348" Type="http://schemas.openxmlformats.org/officeDocument/2006/relationships/theme" Target="theme/theme1.xml"/><Relationship Id="rId152" Type="http://schemas.openxmlformats.org/officeDocument/2006/relationships/slide" Target="slides/slide151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56" Type="http://schemas.openxmlformats.org/officeDocument/2006/relationships/slide" Target="slides/slide55.xml"/><Relationship Id="rId317" Type="http://schemas.openxmlformats.org/officeDocument/2006/relationships/slide" Target="slides/slide316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tableStyles" Target="tableStyles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commentAuthors" Target="commentAuthors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36" Type="http://schemas.openxmlformats.org/officeDocument/2006/relationships/slide" Target="slides/slide335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47" Type="http://schemas.openxmlformats.org/officeDocument/2006/relationships/viewProps" Target="viewProps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271" Type="http://schemas.openxmlformats.org/officeDocument/2006/relationships/slide" Target="slides/slide270.xml"/><Relationship Id="rId24" Type="http://schemas.openxmlformats.org/officeDocument/2006/relationships/slide" Target="slides/slide23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173" Type="http://schemas.openxmlformats.org/officeDocument/2006/relationships/slide" Target="slides/slide172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35" Type="http://schemas.openxmlformats.org/officeDocument/2006/relationships/slide" Target="slides/slide34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38" Type="http://schemas.openxmlformats.org/officeDocument/2006/relationships/slide" Target="slides/slide33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 custT="1"/>
      <dgm:spPr/>
      <dgm:t>
        <a:bodyPr/>
        <a:lstStyle/>
        <a:p>
          <a:r>
            <a:rPr lang="en-US" sz="1800" dirty="0"/>
            <a:t>SDD</a:t>
          </a:r>
          <a:endParaRPr lang="en-US" sz="900" dirty="0"/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 custT="1"/>
      <dgm:spPr/>
      <dgm:t>
        <a:bodyPr/>
        <a:lstStyle/>
        <a:p>
          <a:r>
            <a:rPr lang="en-US" sz="1800" dirty="0"/>
            <a:t>DDD</a:t>
          </a:r>
          <a:endParaRPr lang="en-US" sz="900" dirty="0"/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 custT="1"/>
      <dgm:spPr/>
      <dgm:t>
        <a:bodyPr/>
        <a:lstStyle/>
        <a:p>
          <a:r>
            <a:rPr lang="en-US" sz="1800" dirty="0"/>
            <a:t>WDD</a:t>
          </a:r>
          <a:endParaRPr lang="en-US" sz="900" dirty="0"/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dirty="0"/>
            <a:t>C/Sys</a:t>
          </a:r>
          <a:endParaRPr lang="en-US" b="1" dirty="0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89371C0B-1BC9-410A-A890-27274727CC89}" type="pres">
      <dgm:prSet presAssocID="{4A3955F4-B1A6-4812-98ED-2D6D02D94E35}" presName="composite" presStyleCnt="0"/>
      <dgm:spPr/>
    </dgm:pt>
    <dgm:pt modelId="{FC3BC805-9B18-48D9-A4F4-4BE17D54A28E}" type="pres">
      <dgm:prSet presAssocID="{4A3955F4-B1A6-4812-98ED-2D6D02D94E3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EB3B5C2-DCC9-444C-A40C-E0CEA06D8FF2}" type="pres">
      <dgm:prSet presAssocID="{4A3955F4-B1A6-4812-98ED-2D6D02D94E3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4A3955F4-B1A6-4812-98ED-2D6D02D94E35}" destId="{E2BA0B41-F146-425E-9754-1E81B83EDF8B}" srcOrd="0" destOrd="0" parTransId="{09E005FD-F987-4EBD-9D26-CE4C06669AB5}" sibTransId="{017B98FE-F345-4459-B767-E6B696310854}"/>
    <dgm:cxn modelId="{E1577B58-8BFA-4B02-9737-EE277E89C7A2}" type="presOf" srcId="{E2BA0B41-F146-425E-9754-1E81B83EDF8B}" destId="{DEB3B5C2-DCC9-444C-A40C-E0CEA06D8FF2}" srcOrd="0" destOrd="0" presId="urn:microsoft.com/office/officeart/2005/8/layout/chevron2"/>
    <dgm:cxn modelId="{7E5A0596-4D16-4207-B5F3-C2FD778C5412}" srcId="{AADFB80D-C2E8-416C-B522-D5F6D93F18D7}" destId="{4A3955F4-B1A6-4812-98ED-2D6D02D94E35}" srcOrd="3" destOrd="0" parTransId="{1EF809BA-BB9B-41F6-9A35-2C78CE3A0913}" sibTransId="{10EB35A1-EA5F-40EF-95CA-BDAB4D957484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597912EF-E408-4BB7-9C85-9F209D456791}" type="presOf" srcId="{4A3955F4-B1A6-4812-98ED-2D6D02D94E35}" destId="{FC3BC805-9B18-48D9-A4F4-4BE17D54A28E}" srcOrd="0" destOrd="0" presId="urn:microsoft.com/office/officeart/2005/8/layout/chevron2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AA8B150E-49B0-4E4E-A524-3300C932E6C9}" type="presParOf" srcId="{7EBBDEE6-A55E-47FA-9020-5BC46200AFFC}" destId="{89371C0B-1BC9-410A-A890-27274727CC89}" srcOrd="6" destOrd="0" presId="urn:microsoft.com/office/officeart/2005/8/layout/chevron2"/>
    <dgm:cxn modelId="{69626FD0-CF2C-4646-BB72-23A5794E309F}" type="presParOf" srcId="{89371C0B-1BC9-410A-A890-27274727CC89}" destId="{FC3BC805-9B18-48D9-A4F4-4BE17D54A28E}" srcOrd="0" destOrd="0" presId="urn:microsoft.com/office/officeart/2005/8/layout/chevron2"/>
    <dgm:cxn modelId="{A5FF9F77-DE54-40D0-9805-1272A2C4D196}" type="presParOf" srcId="{89371C0B-1BC9-410A-A890-27274727CC89}" destId="{DEB3B5C2-DCC9-444C-A40C-E0CEA06D8F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Assignment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⅓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Exam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⅔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SDD</a:t>
          </a:r>
          <a:endParaRPr lang="en-US" sz="900" kern="1200" dirty="0"/>
        </a:p>
      </dsp:txBody>
      <dsp:txXfrm rot="-5400000">
        <a:off x="1" y="419726"/>
        <a:ext cx="838822" cy="359495"/>
      </dsp:txXfrm>
    </dsp:sp>
    <dsp:sp modelId="{19C32B8D-512E-49A1-A0E6-109384C61E4D}">
      <dsp:nvSpPr>
        <dsp:cNvPr id="0" name=""/>
        <dsp:cNvSpPr/>
      </dsp:nvSpPr>
      <dsp:spPr>
        <a:xfrm rot="5400000">
          <a:off x="4083797" y="-324466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822" y="38338"/>
        <a:ext cx="7230834" cy="702860"/>
      </dsp:txXfrm>
    </dsp:sp>
    <dsp:sp modelId="{AAD30B60-88C6-4919-B6DD-9F480459E84E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DDD</a:t>
          </a:r>
          <a:endParaRPr lang="en-US" sz="900" kern="1200" dirty="0"/>
        </a:p>
      </dsp:txBody>
      <dsp:txXfrm rot="-5400000">
        <a:off x="1" y="1470522"/>
        <a:ext cx="838822" cy="359495"/>
      </dsp:txXfrm>
    </dsp:sp>
    <dsp:sp modelId="{0DFDFC6D-8604-4378-B6A3-6A6720006C95}">
      <dsp:nvSpPr>
        <dsp:cNvPr id="0" name=""/>
        <dsp:cNvSpPr/>
      </dsp:nvSpPr>
      <dsp:spPr>
        <a:xfrm rot="5400000">
          <a:off x="4083797" y="-2193863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822" y="1089135"/>
        <a:ext cx="7230834" cy="702860"/>
      </dsp:txXfrm>
    </dsp:sp>
    <dsp:sp modelId="{3451A250-69C4-4911-A975-CCB8D5F6053B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WDD</a:t>
          </a:r>
          <a:endParaRPr lang="en-US" sz="900" kern="1200" dirty="0"/>
        </a:p>
      </dsp:txBody>
      <dsp:txXfrm rot="-5400000">
        <a:off x="1" y="2521319"/>
        <a:ext cx="838822" cy="359495"/>
      </dsp:txXfrm>
    </dsp:sp>
    <dsp:sp modelId="{56AFEC8A-7D45-4965-A718-64DE087BA59E}">
      <dsp:nvSpPr>
        <dsp:cNvPr id="0" name=""/>
        <dsp:cNvSpPr/>
      </dsp:nvSpPr>
      <dsp:spPr>
        <a:xfrm rot="5400000">
          <a:off x="4083797" y="-1143067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822" y="2139931"/>
        <a:ext cx="7230834" cy="702860"/>
      </dsp:txXfrm>
    </dsp:sp>
    <dsp:sp modelId="{FC3BC805-9B18-48D9-A4F4-4BE17D54A28E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C/Sys</a:t>
          </a:r>
          <a:endParaRPr lang="en-US" sz="2300" b="1" kern="1200" dirty="0"/>
        </a:p>
      </dsp:txBody>
      <dsp:txXfrm rot="-5400000">
        <a:off x="1" y="3572115"/>
        <a:ext cx="838822" cy="359495"/>
      </dsp:txXfrm>
    </dsp:sp>
    <dsp:sp modelId="{DEB3B5C2-DCC9-444C-A40C-E0CEA06D8FF2}">
      <dsp:nvSpPr>
        <dsp:cNvPr id="0" name=""/>
        <dsp:cNvSpPr/>
      </dsp:nvSpPr>
      <dsp:spPr>
        <a:xfrm rot="5400000">
          <a:off x="4083797" y="-9227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822" y="3190728"/>
        <a:ext cx="723083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Assignment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⅓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Exam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⅔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3415682"/>
        <a:ext cx="7401850" cy="565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11/09/2025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2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6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2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6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8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9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0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1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2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3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5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1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2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3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5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9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0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1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3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8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0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1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2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3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4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5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6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7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8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0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1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2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3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4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5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6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7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8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2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3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4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5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6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7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8.xml"/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2.xml"/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3.xml"/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5.xml"/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6.xml"/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7.xml"/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8.xml"/><Relationship Id="rId1" Type="http://schemas.openxmlformats.org/officeDocument/2006/relationships/notesMaster" Target="../notesMasters/notesMaster1.xml"/></Relationships>
</file>

<file path=ppt/notesSlides/_rels/notesSlide2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9.xml"/><Relationship Id="rId1" Type="http://schemas.openxmlformats.org/officeDocument/2006/relationships/notesMaster" Target="../notesMasters/notesMaster1.xml"/></Relationships>
</file>

<file path=ppt/notesSlides/_rels/notesSlide2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0.xml"/><Relationship Id="rId1" Type="http://schemas.openxmlformats.org/officeDocument/2006/relationships/notesMaster" Target="../notesMasters/notesMaster1.xml"/></Relationships>
</file>

<file path=ppt/notesSlides/_rels/notesSlide2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1.xml"/><Relationship Id="rId1" Type="http://schemas.openxmlformats.org/officeDocument/2006/relationships/notesMaster" Target="../notesMasters/notesMaster1.xml"/></Relationships>
</file>

<file path=ppt/notesSlides/_rels/notesSlide2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2.xml"/><Relationship Id="rId1" Type="http://schemas.openxmlformats.org/officeDocument/2006/relationships/notesMaster" Target="../notesMasters/notesMaster1.xml"/></Relationships>
</file>

<file path=ppt/notesSlides/_rels/notesSlide2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3.xml"/><Relationship Id="rId1" Type="http://schemas.openxmlformats.org/officeDocument/2006/relationships/notesMaster" Target="../notesMasters/notesMaster1.xml"/></Relationships>
</file>

<file path=ppt/notesSlides/_rels/notesSlide2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5.xml"/><Relationship Id="rId1" Type="http://schemas.openxmlformats.org/officeDocument/2006/relationships/notesMaster" Target="../notesMasters/notesMaster1.xml"/></Relationships>
</file>

<file path=ppt/notesSlides/_rels/notesSlide2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6.xml"/><Relationship Id="rId1" Type="http://schemas.openxmlformats.org/officeDocument/2006/relationships/notesMaster" Target="../notesMasters/notesMaster1.xml"/></Relationships>
</file>

<file path=ppt/notesSlides/_rels/notesSlide2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7.xml"/><Relationship Id="rId1" Type="http://schemas.openxmlformats.org/officeDocument/2006/relationships/notesMaster" Target="../notesMasters/notesMaster1.xml"/></Relationships>
</file>

<file path=ppt/notesSlides/_rels/notesSlide2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8.xml"/><Relationship Id="rId1" Type="http://schemas.openxmlformats.org/officeDocument/2006/relationships/notesMaster" Target="../notesMasters/notesMaster1.xml"/></Relationships>
</file>

<file path=ppt/notesSlides/_rels/notesSlide2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9.xml"/><Relationship Id="rId1" Type="http://schemas.openxmlformats.org/officeDocument/2006/relationships/notesMaster" Target="../notesMasters/notesMaster1.xml"/></Relationships>
</file>

<file path=ppt/notesSlides/_rels/notesSlide2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0.xml"/><Relationship Id="rId1" Type="http://schemas.openxmlformats.org/officeDocument/2006/relationships/notesMaster" Target="../notesMasters/notesMaster1.xml"/></Relationships>
</file>

<file path=ppt/notesSlides/_rels/notesSlide2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1.xml"/><Relationship Id="rId1" Type="http://schemas.openxmlformats.org/officeDocument/2006/relationships/notesMaster" Target="../notesMasters/notesMaster1.xml"/></Relationships>
</file>

<file path=ppt/notesSlides/_rels/notesSlide2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3" Type="http://schemas.openxmlformats.org/officeDocument/2006/relationships/hyperlink" Target="https://n5-sdd-normal-testing.esafriend1r.repl.co/" TargetMode="External"/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functions: https://docs.python.org/3/library/functions.html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5161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49856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15798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714783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570036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704780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639044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06528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38819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dirty="0" err="1"/>
              <a:t>Thonny</a:t>
            </a:r>
            <a:r>
              <a:rPr lang="en-GB" dirty="0"/>
              <a:t> shell /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220137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593428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2829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CF691-3F40-5DA9-604A-2BCAF0004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CE6984-85A6-A8BD-B60F-20EF5DF7D7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9476DB-A4D9-837A-AB22-54283B6012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83E91-0BF8-BBA6-9E72-5C268B2BE4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022126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883586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77130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613873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958269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916714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615112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Add: T </a:t>
            </a:r>
            <a:r>
              <a:rPr lang="en-GB" dirty="0" err="1"/>
              <a:t>T</a:t>
            </a:r>
            <a:r>
              <a:rPr lang="en-GB" dirty="0"/>
              <a:t> F </a:t>
            </a:r>
            <a:r>
              <a:rPr lang="en-GB" dirty="0" err="1"/>
              <a:t>F</a:t>
            </a:r>
            <a:r>
              <a:rPr lang="en-GB" dirty="0"/>
              <a:t> </a:t>
            </a:r>
            <a:r>
              <a:rPr lang="en-GB" dirty="0" err="1"/>
              <a:t>F</a:t>
            </a:r>
            <a:endParaRPr lang="en-GB" dirty="0"/>
          </a:p>
          <a:p>
            <a:r>
              <a:rPr lang="en-GB"/>
              <a:t>Mark: </a:t>
            </a:r>
            <a:r>
              <a:rPr lang="en-GB" dirty="0"/>
              <a:t>extreme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183645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857091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979042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966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53731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False,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967158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True,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440580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191559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No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290388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Source: https://medlineplus.gov/ency/article/001982.htm</a:t>
            </a:r>
          </a:p>
          <a:p>
            <a:pPr marL="0" indent="0">
              <a:buNone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443112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Theme park ride.  Minimum age and minimum height restrictions.</a:t>
            </a:r>
          </a:p>
          <a:p>
            <a:pPr marL="0" indent="0">
              <a:buNone/>
            </a:pPr>
            <a:r>
              <a:rPr lang="en-GB" dirty="0"/>
              <a:t>Create test table then implement / Supersize with elif, else to shown failed criteria.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851671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Completely made-up criteria!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Design interface, create test table, implement,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442604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090777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26928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716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09892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Inefficient: every condition is evaluated, every time</a:t>
            </a:r>
          </a:p>
          <a:p>
            <a:r>
              <a:rPr lang="en-GB" dirty="0"/>
              <a:t>Efficient: at first True condition selection terminates</a:t>
            </a:r>
          </a:p>
          <a:p>
            <a:r>
              <a:rPr lang="en-GB" dirty="0"/>
              <a:t>run through with 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731773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094238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822388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197574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Only enter the loop when the condition is True.</a:t>
            </a:r>
          </a:p>
          <a:p>
            <a:r>
              <a:rPr lang="en-GB" dirty="0"/>
              <a:t>Only exit the loop when the condition is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628927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984064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happens if &lt;age&gt; is 3, 5, 9 ?</a:t>
            </a:r>
          </a:p>
          <a:p>
            <a:r>
              <a:rPr lang="en-GB" dirty="0"/>
              <a:t>Condition can be complex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271396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704231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Used to limit input values to acceptable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369603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Simple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109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 dirty="0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08402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629452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628773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696339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778590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700161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553450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Complex condition. Error message to be meaningful, i.e. better than "Invalid"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19353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881711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677512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6640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161698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726215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Exceptional – beyond the limits / not acceptable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090230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 - amend as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951839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Value of a die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439261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756260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902793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895075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Loops until condition is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067050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288531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a data type but a data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0539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16526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476453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598899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740886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731013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650951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237985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760420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336143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085151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2009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 single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378855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304473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978288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368866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940782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239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702256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240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15056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764265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185707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670906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3960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846859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1072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181403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029592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037845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384103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561182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045382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726496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6008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469555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Die – singular / Dice – plural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819375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0</a:t>
            </a:r>
            <a:r>
              <a:rPr lang="en-GB" baseline="0" dirty="0"/>
              <a:t>, 11, and -700 are rejected.</a:t>
            </a:r>
          </a:p>
          <a:p>
            <a:r>
              <a:rPr lang="en-GB" baseline="0" dirty="0"/>
              <a:t>"five" and 7.3 cause a runtime error as string / float values (outside the scope of N5 &amp; H).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486881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783251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Prelim 1 about half way through DDD</a:t>
            </a:r>
          </a:p>
          <a:p>
            <a:r>
              <a:rPr lang="en-GB" dirty="0">
                <a:cs typeface="Calibri"/>
              </a:rPr>
              <a:t>Prelim 2 just before assignment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637940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778770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411544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SDD: 0-5, 0-5, 15, 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113248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592105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39205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94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Hide as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500517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640685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955702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iterative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doing something again (and again), usually to improve it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780059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177519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Purpose: </a:t>
            </a:r>
            <a:r>
              <a:rPr lang="en-GB" sz="1200" dirty="0"/>
              <a:t>The program is to ask the user for 2 values and display the sum of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153530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958103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943256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230666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563523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8334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829490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088379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277386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65852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672329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476258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51336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956725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  <a:p>
            <a:r>
              <a:rPr lang="en-GB" dirty="0"/>
              <a:t>Letters to ensure </a:t>
            </a:r>
            <a:r>
              <a:rPr lang="en-GB"/>
              <a:t>correct flow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683777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646500"/>
      </p:ext>
    </p:extLst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5285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922710"/>
      </p:ext>
    </p:extLst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346983"/>
      </p:ext>
    </p:extLst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868077"/>
      </p:ext>
    </p:extLst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225389"/>
      </p:ext>
    </p:extLst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70609"/>
      </p:ext>
    </p:extLst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401738"/>
      </p:ext>
    </p:extLst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265246"/>
      </p:ext>
    </p:extLst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720620"/>
      </p:ext>
    </p:extLst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5649F-8FDC-918A-EEF4-2FCBBA156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1E9276-7CAA-C732-C87F-0097C4EFD8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81BFD6-B797-C233-AE48-F7D706E84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E6110-834B-E5ED-0BB4-D17EB85A3A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296784"/>
      </p:ext>
    </p:extLst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5649F-8FDC-918A-EEF4-2FCBBA156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1E9276-7CAA-C732-C87F-0097C4EFD8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81BFD6-B797-C233-AE48-F7D706E84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E6110-834B-E5ED-0BB4-D17EB85A3A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543226"/>
      </p:ext>
    </p:extLst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3906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but useful for clearing up misconceptions about variables</a:t>
            </a:r>
          </a:p>
          <a:p>
            <a:r>
              <a:rPr lang="en-GB" dirty="0"/>
              <a:t>When a variable is overwritten there is no history of the previous value – obliterated!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295656"/>
      </p:ext>
    </p:extLst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874059"/>
      </p:ext>
    </p:extLst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7858"/>
      </p:ext>
    </p:extLst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480127"/>
      </p:ext>
    </p:extLst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741120"/>
      </p:ext>
    </p:extLst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672344"/>
      </p:ext>
    </p:extLst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127379"/>
      </p:ext>
    </p:extLst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662260"/>
      </p:ext>
    </p:extLst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569273"/>
      </p:ext>
    </p:extLst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9168F-6589-3385-F67C-2273253F0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940522-A573-0085-DE48-CC2B2E4977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709BDA-8DF8-5133-1AE3-E8D08ED58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7DE95-4A03-C041-97DF-B8D4C03672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845016"/>
      </p:ext>
    </p:extLst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3360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054270"/>
      </p:ext>
    </p:extLst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7D175-BC7C-AD85-01B8-6363A32B5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BAA6FE-612B-383B-BA51-07691C0F6C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857AF7-044C-1A97-8121-4711DA6A7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43ABA-A1E5-E564-DEB4-58C87350B6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138357"/>
      </p:ext>
    </p:extLst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370274"/>
      </p:ext>
    </p:extLst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E6A04-585A-13EA-9761-9592E1361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F21CB9-BEA6-175D-92EC-9BA854F0A3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2B5E45-A14A-0B4F-6F0D-B6767A639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7B64D-4DB8-3570-3B1C-AEDA5B6C2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750347"/>
      </p:ext>
    </p:extLst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358020"/>
      </p:ext>
    </p:extLst>
  </p:cSld>
  <p:clrMapOvr>
    <a:masterClrMapping/>
  </p:clrMapOvr>
</p:notes>
</file>

<file path=ppt/notesSlides/notesSlide2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EF494-AA9A-78F9-7934-1CE3D86A1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2B322B-EEE3-49CD-2464-4D41CDF3BF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C4027B-9D89-7935-C5EE-68C25914C2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2F0B3-FE6B-5FBD-E5A8-1FCC376B53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488996"/>
      </p:ext>
    </p:extLst>
  </p:cSld>
  <p:clrMapOvr>
    <a:masterClrMapping/>
  </p:clrMapOvr>
</p:notes>
</file>

<file path=ppt/notesSlides/notesSlide2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5BA0-8B3B-4833-2F27-7D57D84E4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065E9-74AD-495D-5087-4F108B54F5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C0E8F-D874-88B3-52D3-0CAEFF7F4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Excellence creep!  Works in Thonny.</a:t>
            </a:r>
          </a:p>
          <a:p>
            <a:endParaRPr lang="en-GB" dirty="0"/>
          </a:p>
          <a:p>
            <a:r>
              <a:rPr lang="en-GB" dirty="0"/>
              <a:t>PEP 350 - https://peps.python.org/pep-0350/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E7AF-CBD8-2893-9A19-7095C7384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18317"/>
      </p:ext>
    </p:extLst>
  </p:cSld>
  <p:clrMapOvr>
    <a:masterClrMapping/>
  </p:clrMapOvr>
</p:notes>
</file>

<file path=ppt/notesSlides/notesSlide2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B511A-5D70-AE5D-6ABD-99AC77980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8345D-BC29-A4FB-1B09-D6D0636C6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938032-BA38-BA01-7EC3-6E5321C72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8135F-4311-A4C4-9C97-EBC38B622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053357"/>
      </p:ext>
    </p:extLst>
  </p:cSld>
  <p:clrMapOvr>
    <a:masterClrMapping/>
  </p:clrMapOvr>
</p:notes>
</file>

<file path=ppt/notesSlides/notesSlide2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659435"/>
      </p:ext>
    </p:extLst>
  </p:cSld>
  <p:clrMapOvr>
    <a:masterClrMapping/>
  </p:clrMapOvr>
</p:notes>
</file>

<file path=ppt/notesSlides/notesSlide2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AEB9F-1146-912C-46AE-544C1DC33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0A5E04-5EDC-345A-EB04-08B79B0B94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01E89C-22DF-1D2B-8A25-2E3062E5E9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C25B8-3E81-9BA9-6984-03B710AAA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172983"/>
      </p:ext>
    </p:extLst>
  </p:cSld>
  <p:clrMapOvr>
    <a:masterClrMapping/>
  </p:clrMapOvr>
</p:notes>
</file>

<file path=ppt/notesSlides/notesSlide2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4630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043439"/>
      </p:ext>
    </p:extLst>
  </p:cSld>
  <p:clrMapOvr>
    <a:masterClrMapping/>
  </p:clrMapOvr>
</p:notes>
</file>

<file path=ppt/notesSlides/notesSlide2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958DB-CB8A-7B9E-47FE-2FA1B47AE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D7C3E1-0520-86FA-27AB-C8BEF93CF1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CBDCD7-CAC2-F330-5A33-2510A354FC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445B3-8D0C-8289-E825-4C96FE5669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259718"/>
      </p:ext>
    </p:extLst>
  </p:cSld>
  <p:clrMapOvr>
    <a:masterClrMapping/>
  </p:clrMapOvr>
</p:notes>
</file>

<file path=ppt/notesSlides/notesSlide2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607622"/>
      </p:ext>
    </p:extLst>
  </p:cSld>
  <p:clrMapOvr>
    <a:masterClrMapping/>
  </p:clrMapOvr>
</p:notes>
</file>

<file path=ppt/notesSlides/notesSlide2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1305E-2077-A2BD-B2AC-E5E9B3808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5C9D27-13A6-CFC6-B529-166E89DCAA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171FD3-CA1D-3BA0-6AAD-C1DE45FAFF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1F270-DBD7-3A90-35C0-8F99E09F6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21860"/>
      </p:ext>
    </p:extLst>
  </p:cSld>
  <p:clrMapOvr>
    <a:masterClrMapping/>
  </p:clrMapOvr>
</p:notes>
</file>

<file path=ppt/notesSlides/notesSlide2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85270"/>
      </p:ext>
    </p:extLst>
  </p:cSld>
  <p:clrMapOvr>
    <a:masterClrMapping/>
  </p:clrMapOvr>
</p:notes>
</file>

<file path=ppt/notesSlides/notesSlide2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Super size: ask how many times to loop (limit 2-5), ask for character to concatenate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744692"/>
      </p:ext>
    </p:extLst>
  </p:cSld>
  <p:clrMapOvr>
    <a:masterClrMapping/>
  </p:clrMapOvr>
</p:notes>
</file>

<file path=ppt/notesSlides/notesSlide2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246950"/>
      </p:ext>
    </p:extLst>
  </p:cSld>
  <p:clrMapOvr>
    <a:masterClrMapping/>
  </p:clrMapOvr>
</p:notes>
</file>

<file path=ppt/notesSlides/notesSlide2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Super size: ask how many times to loop (limit 1-6), ask for dice value (1-6)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Super-super size: display average of dice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972381"/>
      </p:ext>
    </p:extLst>
  </p:cSld>
  <p:clrMapOvr>
    <a:masterClrMapping/>
  </p:clrMapOvr>
</p:notes>
</file>

<file path=ppt/notesSlides/notesSlide2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5849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6565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r>
              <a:rPr lang="en-GB" dirty="0"/>
              <a:t>Camel case – lower case with humps</a:t>
            </a:r>
          </a:p>
          <a:p>
            <a:pPr defTabSz="990661">
              <a:defRPr/>
            </a:pPr>
            <a:r>
              <a:rPr lang="en-GB" dirty="0"/>
              <a:t>Use</a:t>
            </a:r>
            <a:r>
              <a:rPr lang="en-GB" baseline="0" dirty="0"/>
              <a:t> singular for variable names</a:t>
            </a:r>
            <a:endParaRPr lang="en-GB" dirty="0"/>
          </a:p>
          <a:p>
            <a:r>
              <a:rPr lang="en-GB" dirty="0"/>
              <a:t>Uppercase letters used for constants:</a:t>
            </a:r>
            <a:r>
              <a:rPr lang="en-GB" baseline="0" dirty="0"/>
              <a:t> </a:t>
            </a:r>
            <a:r>
              <a:rPr lang="en-GB" dirty="0"/>
              <a:t>PI = 3·14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407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1046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division always results in a real value</a:t>
            </a:r>
          </a:p>
          <a:p>
            <a:r>
              <a:rPr lang="en-GB" dirty="0"/>
              <a:t>Task.  Create variables &amp; display result: add = 3 + 7    print(add)    </a:t>
            </a:r>
            <a:r>
              <a:rPr lang="en-GB" dirty="0" err="1"/>
              <a:t>powerOf</a:t>
            </a:r>
            <a:r>
              <a:rPr lang="en-GB" dirty="0"/>
              <a:t> = 3**2    print(</a:t>
            </a:r>
            <a:r>
              <a:rPr lang="en-GB" dirty="0" err="1"/>
              <a:t>powerOf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488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028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4768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2845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3315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5835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B1F00-4BC9-9ACE-310F-1F2521877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EEBA38-5B34-A431-376D-8DC6EF9EA1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84C1B2-7B79-B1B1-B53A-2FA4EB49D8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3B86E-82AC-F1AE-3C62-E7F4967113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12854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383ED-EBFA-7403-11AB-F36F73CDB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278619-DE66-111B-3C1B-C82F0BBF1E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7C2598-53B5-EBAE-6C47-C9B6A49E5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2DCDF-AAFE-2E0C-0598-05C14C2018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2763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D72E2-731E-A54C-A9EB-7E0C7AF33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63D74A-96D6-2F2E-F642-0587C64594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8C59AF-4E60-8247-BAE7-7CDFCE1D8E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1D9DB-928F-3528-9633-0EDDDE3CF1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59472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58243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9980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9963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1059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08016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2097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5890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2661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65445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0070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Specific to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2878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06971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Humans join words together to make meaning / sense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7066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Using a computer, strings can be joined together to make meaning / sense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“Glues</a:t>
            </a:r>
            <a:r>
              <a:rPr lang="en-GB"/>
              <a:t>”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938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5BA0-8B3B-4833-2F27-7D57D84E4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065E9-74AD-495D-5087-4F108B54F5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C0E8F-D874-88B3-52D3-0CAEFF7F4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Excellence creep!</a:t>
            </a:r>
          </a:p>
          <a:p>
            <a:endParaRPr lang="en-GB" dirty="0"/>
          </a:p>
          <a:p>
            <a:r>
              <a:rPr lang="en-GB" dirty="0"/>
              <a:t>PEP 350 - https://peps.python.org/pep-0350/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E7AF-CBD8-2893-9A19-7095C7384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0755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Could </a:t>
            </a:r>
            <a:r>
              <a:rPr lang="en-GB" dirty="0"/>
              <a:t>add a space at the end of "Hello "</a:t>
            </a:r>
            <a:r>
              <a:rPr lang="en-GB" baseline="0" dirty="0"/>
              <a:t> or at the beginning of " world".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22317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81703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about other data types?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76288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50705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needed for </a:t>
            </a:r>
            <a:r>
              <a:rPr lang="en-GB" baseline="0" dirty="0" err="1"/>
              <a:t>concatention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30023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99570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96931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Could add a space at the end of "Hello "</a:t>
            </a:r>
            <a:r>
              <a:rPr lang="en-GB" baseline="0" dirty="0"/>
              <a:t> or at the beginning of " world", but poor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35397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27337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need: input( ), int( ), float( ), str( )</a:t>
            </a:r>
          </a:p>
          <a:p>
            <a:r>
              <a:rPr lang="en-GB" baseline="0" dirty="0"/>
              <a:t>Could use eval</a:t>
            </a:r>
            <a:r>
              <a:rPr lang="en-GB" baseline="0"/>
              <a:t>( ) for numbers </a:t>
            </a:r>
            <a:r>
              <a:rPr lang="en-GB" baseline="0" dirty="0"/>
              <a:t>but don't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764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B511A-5D70-AE5D-6ABD-99AC77980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8345D-BC29-A4FB-1B09-D6D0636C6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938032-BA38-BA01-7EC3-6E5321C72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8135F-4311-A4C4-9C97-EBC38B622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68862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91870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76443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Computer</a:t>
            </a:r>
            <a:r>
              <a:rPr lang="en-GB" baseline="0"/>
              <a:t> waits for user input from the keyboard.  Whatever is entered is a string, no matter what it looks like, i.e. if the user enters 42 it is not a number but a string.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01805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94849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https://whiteboard.fi/</a:t>
            </a:r>
          </a:p>
          <a:p>
            <a:pPr marL="0" indent="0">
              <a:buNone/>
            </a:pPr>
            <a:r>
              <a:rPr lang="en-GB" dirty="0"/>
              <a:t>1. Run through with strings : "Big" + "dog" = "</a:t>
            </a:r>
            <a:r>
              <a:rPr lang="en-GB" dirty="0" err="1"/>
              <a:t>Bigdog</a:t>
            </a:r>
            <a:r>
              <a:rPr lang="en-GB" dirty="0"/>
              <a:t>"</a:t>
            </a:r>
          </a:p>
          <a:p>
            <a:pPr marL="0" indent="0">
              <a:buNone/>
            </a:pPr>
            <a:r>
              <a:rPr lang="en-GB" dirty="0"/>
              <a:t>2. Run through with ‘integers’: "4" + "2" = "42"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19585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07573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need: input( ), int( ), float( )</a:t>
            </a:r>
          </a:p>
          <a:p>
            <a:r>
              <a:rPr lang="en-GB" baseline="0" dirty="0"/>
              <a:t>Could use eval( ) for numbers but don't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14742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57250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29045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502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9459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25126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83697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64016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07586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Run through with integers: 4 + 2 =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8903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21307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23891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33331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Code is to store two values, add them together, and display</a:t>
            </a:r>
            <a:r>
              <a:rPr lang="en-GB" baseline="0" dirty="0"/>
              <a:t> the result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25262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450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After this, internal commentary omitted from slides to save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80286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27246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61820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33765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Syntax: Print("Hello)</a:t>
            </a:r>
          </a:p>
          <a:p>
            <a:r>
              <a:rPr lang="en-GB" dirty="0"/>
              <a:t>Execution: 2 + "2"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99138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08753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Normal: 1-6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62400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fixed- amend as necessary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hlinkClick r:id="rId3"/>
              </a:rPr>
              <a:t>https://n5-sdd-normal-testing.esafriend1r.repl.co/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473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9812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122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87396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123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828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38767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1884775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72640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95413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426340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78217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Keywords:  for,  in</a:t>
            </a:r>
          </a:p>
          <a:p>
            <a:r>
              <a:rPr lang="en-GB"/>
              <a:t>Function:</a:t>
            </a:r>
            <a:r>
              <a:rPr lang="en-GB" baseline="0"/>
              <a:t> range( )</a:t>
            </a:r>
          </a:p>
          <a:p>
            <a:endParaRPr lang="en-GB"/>
          </a:p>
          <a:p>
            <a:r>
              <a:rPr lang="en-GB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30143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452530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33792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30741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974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11/09/2025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11/09/2025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11/09/2025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11/09/2025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11/09/2025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11/09/2025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11/09/2025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11/09/2025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11/09/2025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 sz="3200"/>
            </a:lvl1pPr>
            <a:lvl2pPr>
              <a:lnSpc>
                <a:spcPct val="100000"/>
              </a:lnSpc>
              <a:spcAft>
                <a:spcPts val="1200"/>
              </a:spcAft>
              <a:defRPr sz="2800"/>
            </a:lvl2pPr>
            <a:lvl3pPr>
              <a:lnSpc>
                <a:spcPct val="100000"/>
              </a:lnSpc>
              <a:spcAft>
                <a:spcPts val="1200"/>
              </a:spcAft>
              <a:defRPr sz="24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lnSpc>
                <a:spcPct val="100000"/>
              </a:lnSpc>
              <a:spcAft>
                <a:spcPts val="1200"/>
              </a:spcAft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11/09/2025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11/09/2025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noProof="0" smtClean="0"/>
              <a:t>11/09/2025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4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4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4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4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5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5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5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5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4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5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5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5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5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6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6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6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6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6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4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4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4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6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6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6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6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6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6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6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6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6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6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6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6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5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5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3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6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6.xml"/></Relationships>
</file>

<file path=ppt/slides/_rels/slide2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6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3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3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6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6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6.xml"/></Relationships>
</file>

<file path=ppt/slides/_rels/slide2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6.xml"/></Relationships>
</file>

<file path=ppt/slides/_rels/slide2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6.xml"/></Relationships>
</file>

<file path=ppt/slides/_rels/slide2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6.xml"/></Relationships>
</file>

<file path=ppt/slides/_rels/slide2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6.xml"/></Relationships>
</file>

<file path=ppt/slides/_rels/slide2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4.xml"/></Relationships>
</file>

<file path=ppt/slides/_rels/slide3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4.xml"/></Relationships>
</file>

<file path=ppt/slides/_rels/slide3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4.xml"/></Relationships>
</file>

<file path=ppt/slides/_rels/slide3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4.xml"/></Relationships>
</file>

<file path=ppt/slides/_rels/slide3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4.xml"/></Relationships>
</file>

<file path=ppt/slides/_rels/slide3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5.xml"/><Relationship Id="rId1" Type="http://schemas.openxmlformats.org/officeDocument/2006/relationships/slideLayout" Target="../slideLayouts/slideLayout4.xml"/></Relationships>
</file>

<file path=ppt/slides/_rels/slide3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4.xml"/></Relationships>
</file>

<file path=ppt/slides/_rels/slide3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4.xml"/></Relationships>
</file>

<file path=ppt/slides/_rels/slide3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4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0.xml"/><Relationship Id="rId1" Type="http://schemas.openxmlformats.org/officeDocument/2006/relationships/slideLayout" Target="../slideLayouts/slideLayout6.xml"/></Relationships>
</file>

<file path=ppt/slides/_rels/slide3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1.xml"/><Relationship Id="rId1" Type="http://schemas.openxmlformats.org/officeDocument/2006/relationships/slideLayout" Target="../slideLayouts/slideLayout6.xml"/></Relationships>
</file>

<file path=ppt/slides/_rels/slide3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2.xml"/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3.xml"/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4.xml"/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7.xml"/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8.xml"/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9.xml"/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0.xml"/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1.xml"/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2.xml"/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3.xml"/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5.xml"/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6.xml"/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7.xml"/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8.xml"/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9.xml"/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0.xml"/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1.xml"/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2.xml"/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3.xml"/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5.xml"/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6.xml"/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D5802DC-8918-2DE8-E318-9C741DC37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BAC6-9CAD-5D48-0DF6-2C691719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159772-AAD2-A3B7-1846-511B1FAA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155408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77500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021576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877989" y="5415657"/>
            <a:ext cx="443602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real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28966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251341" y="3697795"/>
            <a:ext cx="1188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70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388819061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306662" y="2756911"/>
            <a:ext cx="9192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-88048" y="2737408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"Age?"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5396153" y="2472253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576DB45-F478-4222-A26D-CCD548668595}"/>
              </a:ext>
            </a:extLst>
          </p:cNvPr>
          <p:cNvSpPr txBox="1"/>
          <p:nvPr/>
        </p:nvSpPr>
        <p:spPr>
          <a:xfrm>
            <a:off x="10306644" y="4469625"/>
            <a:ext cx="14953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397D43-024D-484C-86BC-4EEA6F6ED406}"/>
              </a:ext>
            </a:extLst>
          </p:cNvPr>
          <p:cNvSpPr txBox="1"/>
          <p:nvPr/>
        </p:nvSpPr>
        <p:spPr>
          <a:xfrm>
            <a:off x="223472" y="4450122"/>
            <a:ext cx="17795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"Pi?"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1742ED-D47A-4C3A-8F27-312B559A095D}"/>
              </a:ext>
            </a:extLst>
          </p:cNvPr>
          <p:cNvSpPr txBox="1"/>
          <p:nvPr/>
        </p:nvSpPr>
        <p:spPr>
          <a:xfrm>
            <a:off x="5041412" y="4183400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int()</a:t>
                </a:r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CE8FF4E-A29A-4634-89AE-E045BD7C522D}"/>
              </a:ext>
            </a:extLst>
          </p:cNvPr>
          <p:cNvSpPr txBox="1"/>
          <p:nvPr/>
        </p:nvSpPr>
        <p:spPr>
          <a:xfrm>
            <a:off x="1226333" y="5822457"/>
            <a:ext cx="973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Output of one function </a:t>
            </a:r>
            <a:r>
              <a:rPr lang="en-GB" sz="3600" b="1" dirty="0">
                <a:solidFill>
                  <a:srgbClr val="FF0000"/>
                </a:solidFill>
              </a:rPr>
              <a:t>=</a:t>
            </a:r>
            <a:r>
              <a:rPr lang="en-GB" sz="3600" dirty="0">
                <a:solidFill>
                  <a:srgbClr val="7030A0"/>
                </a:solidFill>
              </a:rPr>
              <a:t> input of the next function</a:t>
            </a:r>
          </a:p>
        </p:txBody>
      </p:sp>
    </p:spTree>
    <p:extLst>
      <p:ext uri="{BB962C8B-B14F-4D97-AF65-F5344CB8AC3E}">
        <p14:creationId xmlns:p14="http://schemas.microsoft.com/office/powerpoint/2010/main" val="176028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6" grpId="0"/>
      <p:bldP spid="33" grpId="0"/>
      <p:bldP spid="35" grpId="0"/>
      <p:bldP spid="42" grpId="0"/>
      <p:bldP spid="29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10731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373790" y="465626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95878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111049" y="1890271"/>
            <a:ext cx="1518365" cy="1154006"/>
            <a:chOff x="5413771" y="2058777"/>
            <a:chExt cx="1518365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413771" y="2058777"/>
              <a:ext cx="15183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2</a:t>
              </a:r>
              <a:endParaRPr lang="en-GB" sz="3200" b="1" dirty="0"/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677151" y="4224947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D871A9-869C-4330-AED7-2432221214C9}"/>
              </a:ext>
            </a:extLst>
          </p:cNvPr>
          <p:cNvGrpSpPr/>
          <p:nvPr/>
        </p:nvGrpSpPr>
        <p:grpSpPr>
          <a:xfrm>
            <a:off x="4791915" y="1459387"/>
            <a:ext cx="1754005" cy="1584892"/>
            <a:chOff x="5295950" y="1627891"/>
            <a:chExt cx="1754005" cy="1584892"/>
          </a:xfrm>
        </p:grpSpPr>
        <p:sp>
          <p:nvSpPr>
            <p:cNvPr id="18" name="Arrow: Curved Down 17">
              <a:extLst>
                <a:ext uri="{FF2B5EF4-FFF2-40B4-BE49-F238E27FC236}">
                  <a16:creationId xmlns:a16="http://schemas.microsoft.com/office/drawing/2014/main" id="{422BF478-04B7-4F0F-ABC5-1085EA48040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D92A7D-151E-46DB-BC41-671542C9120B}"/>
                </a:ext>
              </a:extLst>
            </p:cNvPr>
            <p:cNvSpPr txBox="1"/>
            <p:nvPr/>
          </p:nvSpPr>
          <p:spPr>
            <a:xfrm>
              <a:off x="5295950" y="1627891"/>
              <a:ext cx="175400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1 /</a:t>
              </a:r>
            </a:p>
            <a:p>
              <a:pPr algn="ctr"/>
              <a:r>
                <a:rPr lang="en-GB" sz="2800" b="1" dirty="0"/>
                <a:t>Input 2</a:t>
              </a:r>
              <a:endParaRPr lang="en-GB" sz="3200" b="1" dirty="0"/>
            </a:p>
          </p:txBody>
        </p:sp>
      </p:grp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28434900-09DB-4B16-8ABF-1E129B8B161E}"/>
              </a:ext>
            </a:extLst>
          </p:cNvPr>
          <p:cNvSpPr/>
          <p:nvPr/>
        </p:nvSpPr>
        <p:spPr>
          <a:xfrm flipH="1">
            <a:off x="1879138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39977"/>
              <a:gd name="adj6" fmla="val -198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2</a:t>
            </a:r>
          </a:p>
        </p:txBody>
      </p:sp>
    </p:spTree>
    <p:extLst>
      <p:ext uri="{BB962C8B-B14F-4D97-AF65-F5344CB8AC3E}">
        <p14:creationId xmlns:p14="http://schemas.microsoft.com/office/powerpoint/2010/main" val="213409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1" grpId="0" animBg="1"/>
      <p:bldP spid="16" grpId="0"/>
      <p:bldP spid="20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</p:spTree>
    <p:extLst>
      <p:ext uri="{BB962C8B-B14F-4D97-AF65-F5344CB8AC3E}">
        <p14:creationId xmlns:p14="http://schemas.microsoft.com/office/powerpoint/2010/main" val="244627438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58158"/>
              </p:ext>
            </p:extLst>
          </p:nvPr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78266"/>
              </p:ext>
            </p:extLst>
          </p:nvPr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44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/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   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/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5577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>
                <a:ea typeface="Calibri"/>
                <a:cs typeface="Calibri"/>
              </a:rPr>
              <a:t>Python shell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>
                <a:ea typeface="Calibri"/>
                <a:cs typeface="Calibri"/>
              </a:rPr>
              <a:t>print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 i="1"/>
              <a:t>input</a:t>
            </a:r>
            <a:endParaRPr lang="en-GB" sz="3200" i="1" dirty="0"/>
          </a:p>
        </p:txBody>
      </p:sp>
    </p:spTree>
    <p:extLst>
      <p:ext uri="{BB962C8B-B14F-4D97-AF65-F5344CB8AC3E}">
        <p14:creationId xmlns:p14="http://schemas.microsoft.com/office/powerpoint/2010/main" val="94362210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 space</a:t>
            </a:r>
          </a:p>
          <a:p>
            <a:pPr lvl="1"/>
            <a:r>
              <a:rPr lang="en-GB" sz="3200" i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2197832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output to screen</a:t>
            </a:r>
          </a:p>
        </p:txBody>
      </p:sp>
    </p:spTree>
    <p:extLst>
      <p:ext uri="{BB962C8B-B14F-4D97-AF65-F5344CB8AC3E}">
        <p14:creationId xmlns:p14="http://schemas.microsoft.com/office/powerpoint/2010/main" val="381708224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285373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total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2557903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3800" y="4001294"/>
            <a:ext cx="5321137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3. White space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4. Indentation (not shown)</a:t>
            </a:r>
          </a:p>
        </p:txBody>
      </p:sp>
    </p:spTree>
    <p:extLst>
      <p:ext uri="{BB962C8B-B14F-4D97-AF65-F5344CB8AC3E}">
        <p14:creationId xmlns:p14="http://schemas.microsoft.com/office/powerpoint/2010/main" val="346993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6" grpId="0" uiExpand="1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7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normal test data in a test table</a:t>
            </a:r>
          </a:p>
          <a:p>
            <a:r>
              <a:rPr lang="en-GB" dirty="0"/>
              <a:t>Describe and identify syntax, execution, and logic errors</a:t>
            </a:r>
          </a:p>
        </p:txBody>
      </p:sp>
    </p:spTree>
    <p:extLst>
      <p:ext uri="{BB962C8B-B14F-4D97-AF65-F5344CB8AC3E}">
        <p14:creationId xmlns:p14="http://schemas.microsoft.com/office/powerpoint/2010/main" val="297848099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 program won't run / compile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 program stops running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executes but wrong result – hardest to find</a:t>
            </a:r>
          </a:p>
        </p:txBody>
      </p:sp>
    </p:spTree>
    <p:extLst>
      <p:ext uri="{BB962C8B-B14F-4D97-AF65-F5344CB8AC3E}">
        <p14:creationId xmlns:p14="http://schemas.microsoft.com/office/powerpoint/2010/main" val="74295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</a:t>
            </a:r>
          </a:p>
        </p:txBody>
      </p:sp>
    </p:spTree>
    <p:extLst>
      <p:ext uri="{BB962C8B-B14F-4D97-AF65-F5344CB8AC3E}">
        <p14:creationId xmlns:p14="http://schemas.microsoft.com/office/powerpoint/2010/main" val="197085816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values that are expected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selected before testing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 what should be produced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what is produced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7B895-791D-56B1-25E2-49D6D617BD6E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686FEF-66C2-B332-5BF8-12FD07C8222C}"/>
              </a:ext>
            </a:extLst>
          </p:cNvPr>
          <p:cNvSpPr/>
          <p:nvPr/>
        </p:nvSpPr>
        <p:spPr>
          <a:xfrm>
            <a:off x="6037462" y="573205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0222B3-55FA-7EBB-2D1C-8931A7CC715C}"/>
              </a:ext>
            </a:extLst>
          </p:cNvPr>
          <p:cNvSpPr txBox="1"/>
          <p:nvPr/>
        </p:nvSpPr>
        <p:spPr>
          <a:xfrm>
            <a:off x="7032275" y="5232064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123945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62B47F-65B5-AE1E-468C-EE0F504933F8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318823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237088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8200" y="2993292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8200" y="355597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64848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3262" y="2993292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3262" y="355597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3262" y="416484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002420"/>
            <a:ext cx="0" cy="3404761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90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098884" y="3573767"/>
            <a:ext cx="2573935" cy="429983"/>
          </a:xfrm>
          <a:prstGeom prst="callout2">
            <a:avLst>
              <a:gd name="adj1" fmla="val 50675"/>
              <a:gd name="adj2" fmla="val -405"/>
              <a:gd name="adj3" fmla="val 50388"/>
              <a:gd name="adj4" fmla="val -30119"/>
              <a:gd name="adj5" fmla="val -24903"/>
              <a:gd name="adj6" fmla="val -404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displayed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467787" y="5904900"/>
            <a:ext cx="3020368" cy="557477"/>
          </a:xfrm>
          <a:prstGeom prst="callout2">
            <a:avLst>
              <a:gd name="adj1" fmla="val 50675"/>
              <a:gd name="adj2" fmla="val -405"/>
              <a:gd name="adj3" fmla="val 52650"/>
              <a:gd name="adj4" fmla="val -23855"/>
              <a:gd name="adj5" fmla="val 3265"/>
              <a:gd name="adj6" fmla="val -3124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Number displayed</a:t>
            </a:r>
          </a:p>
        </p:txBody>
      </p:sp>
    </p:spTree>
    <p:extLst>
      <p:ext uri="{BB962C8B-B14F-4D97-AF65-F5344CB8AC3E}">
        <p14:creationId xmlns:p14="http://schemas.microsoft.com/office/powerpoint/2010/main" val="34364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626221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9691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342690"/>
              </p:ext>
            </p:extLst>
          </p:nvPr>
        </p:nvGraphicFramePr>
        <p:xfrm>
          <a:off x="838200" y="2380517"/>
          <a:ext cx="105156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10837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 - Practise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</a:t>
            </a:r>
          </a:p>
        </p:txBody>
      </p:sp>
    </p:spTree>
    <p:extLst>
      <p:ext uri="{BB962C8B-B14F-4D97-AF65-F5344CB8AC3E}">
        <p14:creationId xmlns:p14="http://schemas.microsoft.com/office/powerpoint/2010/main" val="138135468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57617728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C@t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"17"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Characters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10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19539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characters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451713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026500" y="3697794"/>
            <a:ext cx="1836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64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58527" y="5545153"/>
            <a:ext cx="70749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a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23695917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fixed loops</a:t>
            </a:r>
          </a:p>
        </p:txBody>
      </p:sp>
    </p:spTree>
    <p:extLst>
      <p:ext uri="{BB962C8B-B14F-4D97-AF65-F5344CB8AC3E}">
        <p14:creationId xmlns:p14="http://schemas.microsoft.com/office/powerpoint/2010/main" val="266367436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1"/>
            <a:ext cx="1800000" cy="792000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(exclusive)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99337" y="1441302"/>
            <a:ext cx="1800000" cy="790654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(inclusive)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2816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2"/>
            <a:ext cx="1796104" cy="580056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11211" y="1661595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1630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</p:spTree>
    <p:extLst>
      <p:ext uri="{BB962C8B-B14F-4D97-AF65-F5344CB8AC3E}">
        <p14:creationId xmlns:p14="http://schemas.microsoft.com/office/powerpoint/2010/main" val="202312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93561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755727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091528" y="3241404"/>
            <a:ext cx="3933923" cy="954107"/>
            <a:chOff x="7619999" y="3451213"/>
            <a:chExt cx="3933923" cy="954107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451213"/>
              <a:ext cx="331455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6066477" y="1467915"/>
            <a:ext cx="3389514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07171"/>
              <a:gd name="adj5" fmla="val 141135"/>
              <a:gd name="adj6" fmla="val 1072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374E9A7B-5E59-46D3-B595-4C3A5B733AD4}"/>
              </a:ext>
            </a:extLst>
          </p:cNvPr>
          <p:cNvSpPr/>
          <p:nvPr/>
        </p:nvSpPr>
        <p:spPr>
          <a:xfrm>
            <a:off x="1166549" y="3997965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0639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213255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  <p:bldP spid="11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</p:spTree>
    <p:extLst>
      <p:ext uri="{BB962C8B-B14F-4D97-AF65-F5344CB8AC3E}">
        <p14:creationId xmlns:p14="http://schemas.microsoft.com/office/powerpoint/2010/main" val="132119223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8181154" y="1937801"/>
            <a:ext cx="1264015" cy="529326"/>
          </a:xfrm>
          <a:prstGeom prst="callout2">
            <a:avLst>
              <a:gd name="adj1" fmla="val 50315"/>
              <a:gd name="adj2" fmla="val 100204"/>
              <a:gd name="adj3" fmla="val 50209"/>
              <a:gd name="adj4" fmla="val 120161"/>
              <a:gd name="adj5" fmla="val 117293"/>
              <a:gd name="adj6" fmla="val 12025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4CFCA0-76F1-8009-8666-1F767214FD30}"/>
              </a:ext>
            </a:extLst>
          </p:cNvPr>
          <p:cNvSpPr/>
          <p:nvPr/>
        </p:nvSpPr>
        <p:spPr>
          <a:xfrm>
            <a:off x="2478579" y="6066411"/>
            <a:ext cx="7234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i="1" dirty="0">
                <a:solidFill>
                  <a:srgbClr val="7030A0"/>
                </a:solidFill>
              </a:rPr>
              <a:t>Start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b="1" dirty="0">
                <a:solidFill>
                  <a:srgbClr val="7030A0"/>
                </a:solidFill>
              </a:rPr>
              <a:t>and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i="1" dirty="0">
                <a:solidFill>
                  <a:srgbClr val="7030A0"/>
                </a:solidFill>
              </a:rPr>
              <a:t>Stop </a:t>
            </a:r>
            <a:r>
              <a:rPr lang="en-GB" sz="3200" dirty="0">
                <a:solidFill>
                  <a:srgbClr val="7030A0"/>
                </a:solidFill>
              </a:rPr>
              <a:t>values required if </a:t>
            </a:r>
            <a:r>
              <a:rPr lang="en-GB" sz="3200" i="1" dirty="0">
                <a:solidFill>
                  <a:srgbClr val="7030A0"/>
                </a:solidFill>
              </a:rPr>
              <a:t>Step</a:t>
            </a:r>
            <a:r>
              <a:rPr lang="en-GB" sz="3200" dirty="0">
                <a:solidFill>
                  <a:srgbClr val="7030A0"/>
                </a:solidFill>
              </a:rPr>
              <a:t> used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42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7" grpId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</p:spTree>
    <p:extLst>
      <p:ext uri="{BB962C8B-B14F-4D97-AF65-F5344CB8AC3E}">
        <p14:creationId xmlns:p14="http://schemas.microsoft.com/office/powerpoint/2010/main" val="394913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 space</a:t>
            </a:r>
          </a:p>
          <a:p>
            <a:pPr lvl="1"/>
            <a:r>
              <a:rPr lang="en-GB" sz="3200" b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3707300961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start of a line</a:t>
            </a:r>
          </a:p>
          <a:p>
            <a:r>
              <a:rPr lang="en-GB" dirty="0"/>
              <a:t>indicates a block of code</a:t>
            </a:r>
          </a:p>
          <a:p>
            <a:r>
              <a:rPr lang="en-GB" dirty="0"/>
              <a:t>Python: very important</a:t>
            </a:r>
          </a:p>
          <a:p>
            <a:r>
              <a:rPr lang="en-GB" dirty="0"/>
              <a:t>Python: follows a colon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1DBD42-74A9-1DFB-A9EA-639ED1939A01}"/>
              </a:ext>
            </a:extLst>
          </p:cNvPr>
          <p:cNvGrpSpPr/>
          <p:nvPr/>
        </p:nvGrpSpPr>
        <p:grpSpPr>
          <a:xfrm>
            <a:off x="6172202" y="2826075"/>
            <a:ext cx="1172127" cy="2350437"/>
            <a:chOff x="5756560" y="3130195"/>
            <a:chExt cx="1324529" cy="2350437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801C745-1F92-46CB-A585-A4384156A181}"/>
                </a:ext>
              </a:extLst>
            </p:cNvPr>
            <p:cNvSpPr/>
            <p:nvPr/>
          </p:nvSpPr>
          <p:spPr>
            <a:xfrm flipH="1">
              <a:off x="6385639" y="3130195"/>
              <a:ext cx="695450" cy="2350437"/>
            </a:xfrm>
            <a:prstGeom prst="rightBrace">
              <a:avLst>
                <a:gd name="adj1" fmla="val 0"/>
                <a:gd name="adj2" fmla="val 5077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37ACA5-A063-A294-DB2A-3C5F940C669C}"/>
                </a:ext>
              </a:extLst>
            </p:cNvPr>
            <p:cNvSpPr txBox="1"/>
            <p:nvPr/>
          </p:nvSpPr>
          <p:spPr>
            <a:xfrm rot="16200000">
              <a:off x="5030127" y="4186025"/>
              <a:ext cx="19760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800" b="1" dirty="0">
                  <a:solidFill>
                    <a:srgbClr val="7030A0"/>
                  </a:solidFill>
                </a:rPr>
                <a:t>Code block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83FB1337-ADE2-E7DB-57D3-BFDFE117AA48}"/>
              </a:ext>
            </a:extLst>
          </p:cNvPr>
          <p:cNvSpPr/>
          <p:nvPr/>
        </p:nvSpPr>
        <p:spPr>
          <a:xfrm>
            <a:off x="2694778" y="5285458"/>
            <a:ext cx="2476644" cy="525463"/>
          </a:xfrm>
          <a:prstGeom prst="callout2">
            <a:avLst>
              <a:gd name="adj1" fmla="val 50336"/>
              <a:gd name="adj2" fmla="val 99954"/>
              <a:gd name="adj3" fmla="val 50392"/>
              <a:gd name="adj4" fmla="val 131808"/>
              <a:gd name="adj5" fmla="val 98917"/>
              <a:gd name="adj6" fmla="val 15269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Code block end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(Not indented)</a:t>
            </a:r>
          </a:p>
        </p:txBody>
      </p:sp>
    </p:spTree>
    <p:extLst>
      <p:ext uri="{BB962C8B-B14F-4D97-AF65-F5344CB8AC3E}">
        <p14:creationId xmlns:p14="http://schemas.microsoft.com/office/powerpoint/2010/main" val="404456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9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</a:t>
            </a:r>
          </a:p>
          <a:p>
            <a:r>
              <a:rPr lang="en-GB" dirty="0"/>
              <a:t>indicates a </a:t>
            </a:r>
          </a:p>
          <a:p>
            <a:r>
              <a:rPr lang="en-GB" dirty="0"/>
              <a:t>Python: </a:t>
            </a:r>
          </a:p>
          <a:p>
            <a:r>
              <a:rPr lang="en-GB" dirty="0"/>
              <a:t>Python: follows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4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3805715408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08E77E49-87FD-FA4E-E7EC-2A87609FF1A5}"/>
              </a:ext>
            </a:extLst>
          </p:cNvPr>
          <p:cNvSpPr/>
          <p:nvPr/>
        </p:nvSpPr>
        <p:spPr>
          <a:xfrm>
            <a:off x="8480367" y="3528432"/>
            <a:ext cx="2381413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9802"/>
              <a:gd name="adj5" fmla="val 168730"/>
              <a:gd name="adj6" fmla="val -4206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new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6E1680AB-4214-D0B4-248A-DE6A61414F38}"/>
              </a:ext>
            </a:extLst>
          </p:cNvPr>
          <p:cNvSpPr/>
          <p:nvPr/>
        </p:nvSpPr>
        <p:spPr>
          <a:xfrm>
            <a:off x="8480367" y="5231238"/>
            <a:ext cx="2047933" cy="568516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2220"/>
              <a:gd name="adj6" fmla="val -529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Add to total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419078-3ED5-EE44-3476-F3E305781F00}"/>
              </a:ext>
            </a:extLst>
          </p:cNvPr>
          <p:cNvGrpSpPr/>
          <p:nvPr/>
        </p:nvGrpSpPr>
        <p:grpSpPr>
          <a:xfrm>
            <a:off x="3635747" y="1844675"/>
            <a:ext cx="3800510" cy="1031875"/>
            <a:chOff x="7362824" y="4091601"/>
            <a:chExt cx="3800510" cy="1031875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02531D6E-4045-0BA1-B29F-D38C5ED32B2B}"/>
                </a:ext>
              </a:extLst>
            </p:cNvPr>
            <p:cNvSpPr/>
            <p:nvPr/>
          </p:nvSpPr>
          <p:spPr>
            <a:xfrm>
              <a:off x="7362824" y="4091601"/>
              <a:ext cx="485955" cy="103187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64A8F8-8253-D8AB-3C7E-49A1D6A6BDD7}"/>
                </a:ext>
              </a:extLst>
            </p:cNvPr>
            <p:cNvSpPr txBox="1"/>
            <p:nvPr/>
          </p:nvSpPr>
          <p:spPr>
            <a:xfrm>
              <a:off x="7848779" y="4345928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Initialise variables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A9ADD810-5765-5C6A-2884-D1A6959E4354}"/>
              </a:ext>
            </a:extLst>
          </p:cNvPr>
          <p:cNvSpPr/>
          <p:nvPr/>
        </p:nvSpPr>
        <p:spPr>
          <a:xfrm>
            <a:off x="7576833" y="2622791"/>
            <a:ext cx="3855000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4613"/>
              <a:gd name="adj5" fmla="val 148599"/>
              <a:gd name="adj6" fmla="val -241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How many values to add</a:t>
            </a:r>
          </a:p>
        </p:txBody>
      </p:sp>
    </p:spTree>
    <p:extLst>
      <p:ext uri="{BB962C8B-B14F-4D97-AF65-F5344CB8AC3E}">
        <p14:creationId xmlns:p14="http://schemas.microsoft.com/office/powerpoint/2010/main" val="93180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syntax errors</a:t>
            </a:r>
          </a:p>
        </p:txBody>
      </p:sp>
    </p:spTree>
    <p:extLst>
      <p:ext uri="{BB962C8B-B14F-4D97-AF65-F5344CB8AC3E}">
        <p14:creationId xmlns:p14="http://schemas.microsoft.com/office/powerpoint/2010/main" val="487637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2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3027625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True</a:t>
            </a:r>
          </a:p>
          <a:p>
            <a:pPr marL="0" indent="0" algn="ctr">
              <a:buNone/>
            </a:pPr>
            <a:r>
              <a:rPr lang="en-GB"/>
              <a:t>1</a:t>
            </a:r>
          </a:p>
          <a:p>
            <a:pPr marL="0" indent="0" algn="ctr">
              <a:buNone/>
            </a:pPr>
            <a:r>
              <a:rPr lang="en-GB"/>
              <a:t>On</a:t>
            </a:r>
          </a:p>
          <a:p>
            <a:pPr marL="0" indent="0" algn="ctr">
              <a:buNone/>
            </a:pPr>
            <a:r>
              <a:rPr lang="en-GB"/>
              <a:t>Yes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False</a:t>
            </a:r>
          </a:p>
          <a:p>
            <a:pPr marL="0" indent="0" algn="ctr">
              <a:buNone/>
            </a:pPr>
            <a:r>
              <a:rPr lang="en-GB"/>
              <a:t>0</a:t>
            </a:r>
          </a:p>
          <a:p>
            <a:pPr marL="0" indent="0" algn="ctr">
              <a:buNone/>
            </a:pPr>
            <a:r>
              <a:rPr lang="en-GB"/>
              <a:t>Off</a:t>
            </a:r>
          </a:p>
          <a:p>
            <a:pPr marL="0" indent="0" algn="ctr">
              <a:buNone/>
            </a:pPr>
            <a:r>
              <a:rPr lang="en-GB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3764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1220418556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Equality, the same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Inequality, not the same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21E29-F4FD-43F1-874A-10D2E5647E0C}"/>
              </a:ext>
            </a:extLst>
          </p:cNvPr>
          <p:cNvSpPr txBox="1"/>
          <p:nvPr/>
        </p:nvSpPr>
        <p:spPr>
          <a:xfrm>
            <a:off x="5949386" y="643185"/>
            <a:ext cx="51508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/ Relational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30915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1634499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72088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3182840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128796867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endParaRPr lang="en-GB" dirty="0"/>
          </a:p>
          <a:p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6AED6-4DD3-5934-4B03-C13A9A9BD534}"/>
              </a:ext>
            </a:extLst>
          </p:cNvPr>
          <p:cNvSpPr txBox="1"/>
          <p:nvPr/>
        </p:nvSpPr>
        <p:spPr>
          <a:xfrm>
            <a:off x="2153611" y="4813055"/>
            <a:ext cx="7884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If the test is True, do something</a:t>
            </a:r>
          </a:p>
          <a:p>
            <a:pPr algn="ctr"/>
            <a:endParaRPr lang="en-GB" sz="3600"/>
          </a:p>
          <a:p>
            <a:pPr algn="ctr"/>
            <a:r>
              <a:rPr lang="en-GB" sz="3600"/>
              <a:t>If the test is False, do nothing</a:t>
            </a:r>
          </a:p>
        </p:txBody>
      </p:sp>
    </p:spTree>
    <p:extLst>
      <p:ext uri="{BB962C8B-B14F-4D97-AF65-F5344CB8AC3E}">
        <p14:creationId xmlns:p14="http://schemas.microsoft.com/office/powerpoint/2010/main" val="285329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some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4455138" y="3649967"/>
            <a:ext cx="5146061" cy="429983"/>
          </a:xfrm>
          <a:prstGeom prst="callout2">
            <a:avLst>
              <a:gd name="adj1" fmla="val 48459"/>
              <a:gd name="adj2" fmla="val -35"/>
              <a:gd name="adj3" fmla="val 49313"/>
              <a:gd name="adj4" fmla="val -8722"/>
              <a:gd name="adj5" fmla="val -34570"/>
              <a:gd name="adj6" fmla="val -191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Opening quotation mark missing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3963188" y="5982466"/>
            <a:ext cx="5395955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8002"/>
              <a:gd name="adj5" fmla="val -5433"/>
              <a:gd name="adj6" fmla="val -233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Unexpected indentation (4 spaces)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7685590" y="987540"/>
            <a:ext cx="4111556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not run until </a:t>
            </a:r>
            <a:r>
              <a:rPr lang="en-GB" sz="4000" b="1" i="1" dirty="0">
                <a:solidFill>
                  <a:srgbClr val="7030A0"/>
                </a:solidFill>
              </a:rPr>
              <a:t>all</a:t>
            </a:r>
            <a:r>
              <a:rPr lang="en-GB" sz="4000" b="1" dirty="0">
                <a:solidFill>
                  <a:srgbClr val="7030A0"/>
                </a:solidFill>
              </a:rPr>
              <a:t> syntax errors corrected</a:t>
            </a:r>
          </a:p>
        </p:txBody>
      </p:sp>
    </p:spTree>
    <p:extLst>
      <p:ext uri="{BB962C8B-B14F-4D97-AF65-F5344CB8AC3E}">
        <p14:creationId xmlns:p14="http://schemas.microsoft.com/office/powerpoint/2010/main" val="106018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30627562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97178178"/>
              </p:ext>
            </p:extLst>
          </p:nvPr>
        </p:nvGraphicFramePr>
        <p:xfrm>
          <a:off x="6172200" y="2498769"/>
          <a:ext cx="4609688" cy="3960000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019550" y="4159249"/>
            <a:ext cx="850900" cy="457198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189975" y="4290812"/>
            <a:ext cx="354015" cy="2022876"/>
          </a:xfrm>
          <a:prstGeom prst="bentArrow">
            <a:avLst>
              <a:gd name="adj1" fmla="val 36850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7EBDCE5E-93E0-BA9E-F09E-E8A4C7655DFE}"/>
              </a:ext>
            </a:extLst>
          </p:cNvPr>
          <p:cNvSpPr/>
          <p:nvPr/>
        </p:nvSpPr>
        <p:spPr>
          <a:xfrm>
            <a:off x="2940050" y="5302250"/>
            <a:ext cx="311150" cy="6540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1C4A1E-BEB6-4860-9E42-4E9463ED0A43}"/>
              </a:ext>
            </a:extLst>
          </p:cNvPr>
          <p:cNvGrpSpPr/>
          <p:nvPr/>
        </p:nvGrpSpPr>
        <p:grpSpPr>
          <a:xfrm>
            <a:off x="2070101" y="2947382"/>
            <a:ext cx="2670560" cy="892082"/>
            <a:chOff x="5729820" y="1874195"/>
            <a:chExt cx="5522683" cy="1519643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FE68C80-03F9-4AD0-8A88-FD3DE07C519D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D9B3CD-18A8-4B63-B4C5-EE70A7A942C1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13C0FB-A865-41A5-A083-099A2DD612E5}"/>
              </a:ext>
            </a:extLst>
          </p:cNvPr>
          <p:cNvGrpSpPr/>
          <p:nvPr/>
        </p:nvGrpSpPr>
        <p:grpSpPr>
          <a:xfrm>
            <a:off x="7778750" y="2947381"/>
            <a:ext cx="2622957" cy="892082"/>
            <a:chOff x="5729820" y="1874195"/>
            <a:chExt cx="5522683" cy="1519643"/>
          </a:xfrm>
        </p:grpSpPr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5143CC03-D700-4CC5-BFAB-B7F96B163386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B8230E-5E55-432E-9C9F-A134DFD96783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659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20" grpId="0" animBg="1"/>
      <p:bldP spid="21" grpId="0" animBg="1"/>
      <p:bldP spid="22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73589558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728058118"/>
              </p:ext>
            </p:extLst>
          </p:nvPr>
        </p:nvGraphicFramePr>
        <p:xfrm>
          <a:off x="6172200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64387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97442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4BA546-194E-E0F7-95E7-98052F27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1676485099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pPr marL="914400" lvl="2" indent="0">
              <a:buNone/>
            </a:pPr>
            <a:r>
              <a:rPr lang="en-GB" sz="3200" dirty="0"/>
              <a:t>Otherwise, put a finger </a:t>
            </a:r>
            <a:r>
              <a:rPr lang="en-GB" sz="3200" b="1" i="1" dirty="0"/>
              <a:t>on</a:t>
            </a:r>
            <a:r>
              <a:rPr lang="en-GB" sz="3200" dirty="0"/>
              <a:t> your nose</a:t>
            </a:r>
            <a:endParaRPr lang="en-GB" dirty="0"/>
          </a:p>
          <a:p>
            <a:pPr>
              <a:spcBef>
                <a:spcPts val="2400"/>
              </a:spcBef>
            </a:pPr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pPr marL="914400" lvl="2" indent="0">
              <a:buNone/>
            </a:pPr>
            <a:r>
              <a:rPr lang="en-GB" sz="3200" dirty="0"/>
              <a:t>Otherwise, raise your hand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6F816-10F4-C44A-C790-5C532A225343}"/>
              </a:ext>
            </a:extLst>
          </p:cNvPr>
          <p:cNvSpPr txBox="1"/>
          <p:nvPr/>
        </p:nvSpPr>
        <p:spPr>
          <a:xfrm>
            <a:off x="2153611" y="5138658"/>
            <a:ext cx="788477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If the test is True, do something</a:t>
            </a:r>
          </a:p>
          <a:p>
            <a:pPr algn="ctr">
              <a:spcBef>
                <a:spcPts val="1200"/>
              </a:spcBef>
            </a:pPr>
            <a:r>
              <a:rPr lang="en-GB" sz="3600" dirty="0"/>
              <a:t>If the test is False, do something else</a:t>
            </a:r>
          </a:p>
        </p:txBody>
      </p:sp>
    </p:spTree>
    <p:extLst>
      <p:ext uri="{BB962C8B-B14F-4D97-AF65-F5344CB8AC3E}">
        <p14:creationId xmlns:p14="http://schemas.microsoft.com/office/powerpoint/2010/main" val="330471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511876" y="4164999"/>
            <a:ext cx="593930" cy="476250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010662" y="4164999"/>
            <a:ext cx="467925" cy="2046142"/>
          </a:xfrm>
          <a:prstGeom prst="bentArrow">
            <a:avLst>
              <a:gd name="adj1" fmla="val 31761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E056F0-518B-418C-ACDC-D4B9CCA8CACD}"/>
              </a:ext>
            </a:extLst>
          </p:cNvPr>
          <p:cNvGrpSpPr/>
          <p:nvPr/>
        </p:nvGrpSpPr>
        <p:grpSpPr>
          <a:xfrm>
            <a:off x="2146981" y="2888995"/>
            <a:ext cx="2837614" cy="892082"/>
            <a:chOff x="5729820" y="1874195"/>
            <a:chExt cx="5522683" cy="1519643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27EB92AF-D9FC-46BE-9D9B-E420D827C03B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F0656B-A3BF-4FBB-A1B2-9C35B2173F27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7FCDE0-6F37-4CB3-9210-1CE54931324C}"/>
              </a:ext>
            </a:extLst>
          </p:cNvPr>
          <p:cNvGrpSpPr/>
          <p:nvPr/>
        </p:nvGrpSpPr>
        <p:grpSpPr>
          <a:xfrm>
            <a:off x="7498848" y="2888995"/>
            <a:ext cx="2812682" cy="892082"/>
            <a:chOff x="5729820" y="1874195"/>
            <a:chExt cx="5522683" cy="1519643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B691B445-5BBC-498E-9860-50BEEDFA027C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C4C362-9F69-4F33-92CC-EBBA7430CADE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14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9" grpId="0" build="p"/>
      <p:bldP spid="10" grpId="0" build="p"/>
      <p:bldP spid="20" grpId="0" animBg="1"/>
      <p:bldP spid="21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82480-6F37-D13A-603C-BCFE2F8E2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3CAF82-E190-F144-BE19-C40F49313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66404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4D817D-5B1E-FF5F-BA71-ADFECFA9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if, else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C308E3-FA45-7DC4-307B-02C38D6A7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13" y="1936116"/>
            <a:ext cx="10890974" cy="439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3556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AF186F95-B963-4D77-88B0-51281413C0C7}"/>
              </a:ext>
            </a:extLst>
          </p:cNvPr>
          <p:cNvSpPr/>
          <p:nvPr/>
        </p:nvSpPr>
        <p:spPr>
          <a:xfrm>
            <a:off x="6703670" y="3225378"/>
            <a:ext cx="590309" cy="2685326"/>
          </a:xfrm>
          <a:prstGeom prst="downArrow">
            <a:avLst>
              <a:gd name="adj1" fmla="val 34314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6DDBB-E463-4FAF-9931-BBAAFDA5C2C9}"/>
              </a:ext>
            </a:extLst>
          </p:cNvPr>
          <p:cNvSpPr txBox="1"/>
          <p:nvPr/>
        </p:nvSpPr>
        <p:spPr>
          <a:xfrm>
            <a:off x="7303040" y="3225378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Tests done in order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CB743C-1323-4D8E-8A7C-01F3A217328A}"/>
              </a:ext>
            </a:extLst>
          </p:cNvPr>
          <p:cNvSpPr txBox="1"/>
          <p:nvPr/>
        </p:nvSpPr>
        <p:spPr>
          <a:xfrm>
            <a:off x="7425349" y="4422637"/>
            <a:ext cx="4074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Exits selection when a condition is True or </a:t>
            </a:r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used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6A7125-A5D5-4735-9CC4-EF88CD73A868}"/>
              </a:ext>
            </a:extLst>
          </p:cNvPr>
          <p:cNvSpPr txBox="1"/>
          <p:nvPr/>
        </p:nvSpPr>
        <p:spPr>
          <a:xfrm>
            <a:off x="7278928" y="1825625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Multiple </a:t>
            </a:r>
            <a:r>
              <a:rPr lang="en-GB" sz="3600" dirty="0" err="1">
                <a:solidFill>
                  <a:srgbClr val="FF0000"/>
                </a:solidFill>
              </a:rPr>
              <a:t>elif</a:t>
            </a:r>
            <a:r>
              <a:rPr lang="en-GB" sz="3600" dirty="0">
                <a:solidFill>
                  <a:srgbClr val="7030A0"/>
                </a:solidFill>
              </a:rPr>
              <a:t> allowed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FD66EC-261C-46D1-A58C-23228AAAF84C}"/>
              </a:ext>
            </a:extLst>
          </p:cNvPr>
          <p:cNvSpPr txBox="1"/>
          <p:nvPr/>
        </p:nvSpPr>
        <p:spPr>
          <a:xfrm>
            <a:off x="7290984" y="2376553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not mandatory</a:t>
            </a:r>
          </a:p>
        </p:txBody>
      </p:sp>
    </p:spTree>
    <p:extLst>
      <p:ext uri="{BB962C8B-B14F-4D97-AF65-F5344CB8AC3E}">
        <p14:creationId xmlns:p14="http://schemas.microsoft.com/office/powerpoint/2010/main" val="50459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11" grpId="0"/>
      <p:bldP spid="12" grpId="0"/>
      <p:bldP spid="13" grpId="0"/>
      <p:bldP spid="14" grpId="0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85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9A5D71AB-4D99-928B-F26D-A82F03726003}"/>
              </a:ext>
            </a:extLst>
          </p:cNvPr>
          <p:cNvSpPr/>
          <p:nvPr/>
        </p:nvSpPr>
        <p:spPr>
          <a:xfrm>
            <a:off x="929263" y="974218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16828"/>
              <a:gd name="adj6" fmla="val 1557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1092BD63-E198-E678-B3D2-903AD6FE21DC}"/>
              </a:ext>
            </a:extLst>
          </p:cNvPr>
          <p:cNvSpPr/>
          <p:nvPr/>
        </p:nvSpPr>
        <p:spPr>
          <a:xfrm>
            <a:off x="7578579" y="1538416"/>
            <a:ext cx="29647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33529"/>
              <a:gd name="adj6" fmla="val -407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 if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(multiple allowed)</a:t>
            </a:r>
          </a:p>
        </p:txBody>
      </p:sp>
      <p:sp>
        <p:nvSpPr>
          <p:cNvPr id="10" name="Callout: Bent Line with No Border 8">
            <a:extLst>
              <a:ext uri="{FF2B5EF4-FFF2-40B4-BE49-F238E27FC236}">
                <a16:creationId xmlns:a16="http://schemas.microsoft.com/office/drawing/2014/main" id="{F8037AFF-F857-B70F-DDC4-6858339E654B}"/>
              </a:ext>
            </a:extLst>
          </p:cNvPr>
          <p:cNvSpPr/>
          <p:nvPr/>
        </p:nvSpPr>
        <p:spPr>
          <a:xfrm>
            <a:off x="8903933" y="2566358"/>
            <a:ext cx="265768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4724"/>
              <a:gd name="adj6" fmla="val -317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(not mandatory)</a:t>
            </a:r>
          </a:p>
        </p:txBody>
      </p:sp>
    </p:spTree>
    <p:extLst>
      <p:ext uri="{BB962C8B-B14F-4D97-AF65-F5344CB8AC3E}">
        <p14:creationId xmlns:p14="http://schemas.microsoft.com/office/powerpoint/2010/main" val="129309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6BC9CC3-EB4F-D7BE-280C-E8FAAF940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330F8E-E77E-AFFC-2C0F-135E042A8527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some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D8F336-5742-A558-1A66-FCE1305A6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</p:spTree>
    <p:extLst>
      <p:ext uri="{BB962C8B-B14F-4D97-AF65-F5344CB8AC3E}">
        <p14:creationId xmlns:p14="http://schemas.microsoft.com/office/powerpoint/2010/main" val="36455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14903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</a:t>
            </a:r>
            <a:r>
              <a:rPr lang="en-GB"/>
              <a:t>and identify execution and </a:t>
            </a:r>
            <a:r>
              <a:rPr lang="en-GB" dirty="0"/>
              <a:t>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069494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548027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695AAA3-A373-4FB3-9109-43A393CCD80B}"/>
              </a:ext>
            </a:extLst>
          </p:cNvPr>
          <p:cNvSpPr txBox="1"/>
          <p:nvPr/>
        </p:nvSpPr>
        <p:spPr>
          <a:xfrm>
            <a:off x="4374778" y="5304851"/>
            <a:ext cx="6325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-2           -1          0            1            2</a:t>
            </a:r>
          </a:p>
        </p:txBody>
      </p:sp>
    </p:spTree>
    <p:extLst>
      <p:ext uri="{BB962C8B-B14F-4D97-AF65-F5344CB8AC3E}">
        <p14:creationId xmlns:p14="http://schemas.microsoft.com/office/powerpoint/2010/main" val="74055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5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05381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670795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02155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12357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7224" y="297998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7224" y="354266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7223" y="412100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4238" y="2979985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4238" y="3542668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4238" y="4121006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91962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Determine if an integer bigger than 10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32D23B8-95DD-4D8E-8EF1-0DEC0E440F4F}"/>
              </a:ext>
            </a:extLst>
          </p:cNvPr>
          <p:cNvGrpSpPr/>
          <p:nvPr/>
        </p:nvGrpSpPr>
        <p:grpSpPr>
          <a:xfrm>
            <a:off x="838199" y="4754657"/>
            <a:ext cx="6228000" cy="1125367"/>
            <a:chOff x="838199" y="3687227"/>
            <a:chExt cx="6305062" cy="1125367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78E8B41A-764A-4572-8841-22FCCC355E42}"/>
                </a:ext>
              </a:extLst>
            </p:cNvPr>
            <p:cNvSpPr/>
            <p:nvPr/>
          </p:nvSpPr>
          <p:spPr>
            <a:xfrm rot="5400000">
              <a:off x="3790712" y="734714"/>
              <a:ext cx="400036" cy="6305062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EC5F4D-0D78-49EA-A9C1-5E451C4E03A0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2D0DAC-C3AD-4F8F-84C2-BBC5C95E6465}"/>
              </a:ext>
            </a:extLst>
          </p:cNvPr>
          <p:cNvGrpSpPr/>
          <p:nvPr/>
        </p:nvGrpSpPr>
        <p:grpSpPr>
          <a:xfrm>
            <a:off x="7095525" y="4754657"/>
            <a:ext cx="4320819" cy="1141021"/>
            <a:chOff x="2966007" y="3687227"/>
            <a:chExt cx="4320819" cy="1141021"/>
          </a:xfrm>
        </p:grpSpPr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5DED7B09-4F60-4C56-99BF-0766618395BC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AC275A-15BB-4410-B6AE-668BE67ED3BB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7F63B39-CBA4-4362-9FBC-F02855E067F2}"/>
              </a:ext>
            </a:extLst>
          </p:cNvPr>
          <p:cNvSpPr txBox="1"/>
          <p:nvPr/>
        </p:nvSpPr>
        <p:spPr>
          <a:xfrm>
            <a:off x="3535700" y="6048412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</p:spTree>
    <p:extLst>
      <p:ext uri="{BB962C8B-B14F-4D97-AF65-F5344CB8AC3E}">
        <p14:creationId xmlns:p14="http://schemas.microsoft.com/office/powerpoint/2010/main" val="264153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5" grpId="0" animBg="1"/>
      <p:bldP spid="6" grpId="0" animBg="1"/>
      <p:bldP spid="7" grpId="0" animBg="1"/>
      <p:bldP spid="15" grpId="0"/>
      <p:bldP spid="23" grpId="0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419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8449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integer bigger than 10?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95E0425-EBDF-46AE-BB76-85FFB091F368}"/>
              </a:ext>
            </a:extLst>
          </p:cNvPr>
          <p:cNvSpPr/>
          <p:nvPr/>
        </p:nvSpPr>
        <p:spPr>
          <a:xfrm rot="5400000">
            <a:off x="3752181" y="1910122"/>
            <a:ext cx="400036" cy="6228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C682ADD-8674-4E17-A2A0-5AED272F7BE1}"/>
              </a:ext>
            </a:extLst>
          </p:cNvPr>
          <p:cNvSpPr/>
          <p:nvPr/>
        </p:nvSpPr>
        <p:spPr>
          <a:xfrm rot="5400000">
            <a:off x="9063504" y="3003294"/>
            <a:ext cx="400036" cy="4041655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488731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logical operators (AND, OR, NOT)</a:t>
            </a:r>
          </a:p>
        </p:txBody>
      </p:sp>
    </p:spTree>
    <p:extLst>
      <p:ext uri="{BB962C8B-B14F-4D97-AF65-F5344CB8AC3E}">
        <p14:creationId xmlns:p14="http://schemas.microsoft.com/office/powerpoint/2010/main" val="3663391718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2112920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519C1BE-4CA1-802A-9D2D-A40F83BF5302}"/>
              </a:ext>
            </a:extLst>
          </p:cNvPr>
          <p:cNvSpPr txBox="1"/>
          <p:nvPr/>
        </p:nvSpPr>
        <p:spPr>
          <a:xfrm>
            <a:off x="3840786" y="6075362"/>
            <a:ext cx="4510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All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41592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079063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578545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4" cy="466725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!= "a"   AND   "B" &gt; "A"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4" y="1825625"/>
            <a:ext cx="4524736" cy="46672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F9DF1-8FD6-4D61-BE9E-723302362045}"/>
              </a:ext>
            </a:extLst>
          </p:cNvPr>
          <p:cNvSpPr txBox="1"/>
          <p:nvPr/>
        </p:nvSpPr>
        <p:spPr>
          <a:xfrm>
            <a:off x="1215482" y="169068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FC772E-5FF6-48A5-8AFC-2A7D89AAAB52}"/>
              </a:ext>
            </a:extLst>
          </p:cNvPr>
          <p:cNvSpPr txBox="1"/>
          <p:nvPr/>
        </p:nvSpPr>
        <p:spPr>
          <a:xfrm>
            <a:off x="1597855" y="4080014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7279-7AE9-4EC7-B7B9-D380C680D740}"/>
              </a:ext>
            </a:extLst>
          </p:cNvPr>
          <p:cNvSpPr txBox="1"/>
          <p:nvPr/>
        </p:nvSpPr>
        <p:spPr>
          <a:xfrm>
            <a:off x="1606958" y="4789980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2BCAA0-1CBD-4EA6-A423-512E935AAC87}"/>
              </a:ext>
            </a:extLst>
          </p:cNvPr>
          <p:cNvSpPr txBox="1"/>
          <p:nvPr/>
        </p:nvSpPr>
        <p:spPr>
          <a:xfrm>
            <a:off x="3565856" y="329356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8ECEE-D177-47E3-BF62-37B9805AC188}"/>
              </a:ext>
            </a:extLst>
          </p:cNvPr>
          <p:cNvSpPr txBox="1"/>
          <p:nvPr/>
        </p:nvSpPr>
        <p:spPr>
          <a:xfrm>
            <a:off x="1235300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AD506-07DD-4316-9457-1BDED82248DF}"/>
              </a:ext>
            </a:extLst>
          </p:cNvPr>
          <p:cNvSpPr txBox="1"/>
          <p:nvPr/>
        </p:nvSpPr>
        <p:spPr>
          <a:xfrm>
            <a:off x="1250275" y="3293568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879FF-F496-47D7-A55F-12A399991132}"/>
              </a:ext>
            </a:extLst>
          </p:cNvPr>
          <p:cNvSpPr txBox="1"/>
          <p:nvPr/>
        </p:nvSpPr>
        <p:spPr>
          <a:xfrm>
            <a:off x="3619127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D63B3-432C-4B97-B47D-BA97CFB54691}"/>
              </a:ext>
            </a:extLst>
          </p:cNvPr>
          <p:cNvSpPr txBox="1"/>
          <p:nvPr/>
        </p:nvSpPr>
        <p:spPr>
          <a:xfrm>
            <a:off x="1708171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13DBC5-2DBF-4872-82CE-1FA91D93D526}"/>
              </a:ext>
            </a:extLst>
          </p:cNvPr>
          <p:cNvSpPr txBox="1"/>
          <p:nvPr/>
        </p:nvSpPr>
        <p:spPr>
          <a:xfrm>
            <a:off x="4927156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617525-5C58-4AC5-9F8E-12333636B175}"/>
              </a:ext>
            </a:extLst>
          </p:cNvPr>
          <p:cNvSpPr txBox="1"/>
          <p:nvPr/>
        </p:nvSpPr>
        <p:spPr>
          <a:xfrm>
            <a:off x="8232755" y="3513690"/>
            <a:ext cx="37605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False?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94376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data types</a:t>
            </a:r>
          </a:p>
        </p:txBody>
      </p:sp>
    </p:spTree>
    <p:extLst>
      <p:ext uri="{BB962C8B-B14F-4D97-AF65-F5344CB8AC3E}">
        <p14:creationId xmlns:p14="http://schemas.microsoft.com/office/powerpoint/2010/main" val="141649119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0024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!= "a"   AND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EEAD3-4C8D-4D7E-98C8-903329DFE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0638" y="1825625"/>
            <a:ext cx="4513162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6055749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445917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6FE1F3E-E510-1642-B4E5-33B6EE4A1846}"/>
              </a:ext>
            </a:extLst>
          </p:cNvPr>
          <p:cNvSpPr txBox="1"/>
          <p:nvPr/>
        </p:nvSpPr>
        <p:spPr>
          <a:xfrm>
            <a:off x="3080913" y="6075362"/>
            <a:ext cx="603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One or more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92136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086876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29417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3" cy="448596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A5ACB-E7BB-4CC1-8948-E7DDC4562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8" cy="448596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813EB-40D7-43FB-A6FD-178A8BAC9286}"/>
              </a:ext>
            </a:extLst>
          </p:cNvPr>
          <p:cNvSpPr txBox="1"/>
          <p:nvPr/>
        </p:nvSpPr>
        <p:spPr>
          <a:xfrm>
            <a:off x="8403605" y="3113580"/>
            <a:ext cx="36642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True?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421070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561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BEB41-F38B-407F-8A3F-ACE79A74B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4339" y="1825625"/>
            <a:ext cx="4559461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7629908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636071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05A53AC-3D36-AD61-092E-0DBB0EFFB9C4}"/>
              </a:ext>
            </a:extLst>
          </p:cNvPr>
          <p:cNvSpPr txBox="1"/>
          <p:nvPr/>
        </p:nvSpPr>
        <p:spPr>
          <a:xfrm>
            <a:off x="5138217" y="6075362"/>
            <a:ext cx="1915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Opposites!</a:t>
            </a:r>
          </a:p>
        </p:txBody>
      </p:sp>
    </p:spTree>
    <p:extLst>
      <p:ext uri="{BB962C8B-B14F-4D97-AF65-F5344CB8AC3E}">
        <p14:creationId xmlns:p14="http://schemas.microsoft.com/office/powerpoint/2010/main" val="132673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920699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865831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28114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7640439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and identify execution and 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01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single character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9E65E-4CD8-AD3B-E4FF-F8E25C3558CA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205412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C26289-1585-C6B2-10C0-12C23D1A44DC}"/>
              </a:ext>
            </a:extLst>
          </p:cNvPr>
          <p:cNvSpPr/>
          <p:nvPr/>
        </p:nvSpPr>
        <p:spPr>
          <a:xfrm>
            <a:off x="6019293" y="4841873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EBF77-B363-3E2D-E94F-9C354752CDA6}"/>
              </a:ext>
            </a:extLst>
          </p:cNvPr>
          <p:cNvSpPr txBox="1"/>
          <p:nvPr/>
        </p:nvSpPr>
        <p:spPr>
          <a:xfrm>
            <a:off x="7082628" y="440122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520F0-4126-3E48-DE02-313F037007F1}"/>
              </a:ext>
            </a:extLst>
          </p:cNvPr>
          <p:cNvSpPr/>
          <p:nvPr/>
        </p:nvSpPr>
        <p:spPr>
          <a:xfrm>
            <a:off x="6095999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70EAA3-7117-634C-FA65-3333936DA35D}"/>
              </a:ext>
            </a:extLst>
          </p:cNvPr>
          <p:cNvSpPr/>
          <p:nvPr/>
        </p:nvSpPr>
        <p:spPr>
          <a:xfrm>
            <a:off x="9047361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5F7D17-FF17-FD2B-E346-A4A5C444708F}"/>
              </a:ext>
            </a:extLst>
          </p:cNvPr>
          <p:cNvSpPr txBox="1"/>
          <p:nvPr/>
        </p:nvSpPr>
        <p:spPr>
          <a:xfrm>
            <a:off x="6984043" y="533669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73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1708104018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complex conditions</a:t>
            </a:r>
          </a:p>
        </p:txBody>
      </p:sp>
    </p:spTree>
    <p:extLst>
      <p:ext uri="{BB962C8B-B14F-4D97-AF65-F5344CB8AC3E}">
        <p14:creationId xmlns:p14="http://schemas.microsoft.com/office/powerpoint/2010/main" val="80193231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 – Body 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temp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"Body temp (deg C):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36.1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&lt;=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37.2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"Not 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How many extreme values (1 dp) are needed?</a:t>
            </a:r>
          </a:p>
        </p:txBody>
      </p:sp>
    </p:spTree>
    <p:extLst>
      <p:ext uri="{BB962C8B-B14F-4D97-AF65-F5344CB8AC3E}">
        <p14:creationId xmlns:p14="http://schemas.microsoft.com/office/powerpoint/2010/main" val="153792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 – Theme Park Ride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 (years):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 (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metres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height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"All criteria met"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test.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212679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Jockeys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Professional jockeys are small and light.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Determine if someone is a potential jockey</a:t>
            </a:r>
            <a:r>
              <a:rPr lang="en-GB" dirty="0">
                <a:latin typeface="Consolas" panose="020B0609020204030204" pitchFamily="49" charset="0"/>
              </a:rPr>
              <a:t>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They must have: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	Maximum height of 1 metre,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1.00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Maximum weight </a:t>
            </a:r>
            <a:r>
              <a:rPr lang="en-GB" dirty="0">
                <a:latin typeface="Consolas" panose="020B0609020204030204" pitchFamily="49" charset="0"/>
              </a:rPr>
              <a:t>of</a:t>
            </a:r>
            <a:r>
              <a:rPr lang="en-GB" sz="3200" dirty="0">
                <a:latin typeface="Consolas" panose="020B0609020204030204" pitchFamily="49" charset="0"/>
              </a:rPr>
              <a:t> 15 kg,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15.0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Display some kind words if they're not suitable.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1382751" y="6050290"/>
            <a:ext cx="9166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Design user interface.  Create tests.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336227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efficient selection</a:t>
            </a:r>
          </a:p>
        </p:txBody>
      </p:sp>
    </p:spTree>
    <p:extLst>
      <p:ext uri="{BB962C8B-B14F-4D97-AF65-F5344CB8AC3E}">
        <p14:creationId xmlns:p14="http://schemas.microsoft.com/office/powerpoint/2010/main" val="2199854439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1473905" y="1681163"/>
            <a:ext cx="3640976" cy="8239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808835" y="1681163"/>
            <a:ext cx="3638458" cy="823912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52978" y="1858783"/>
            <a:ext cx="2810150" cy="3170099"/>
            <a:chOff x="8947150" y="1880868"/>
            <a:chExt cx="2810150" cy="31700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564B18-0785-4C04-B4D6-D0B610CFB32A}"/>
                </a:ext>
              </a:extLst>
            </p:cNvPr>
            <p:cNvSpPr txBox="1"/>
            <p:nvPr/>
          </p:nvSpPr>
          <p:spPr>
            <a:xfrm>
              <a:off x="9943983" y="1880868"/>
              <a:ext cx="1813317" cy="317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One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</a:t>
              </a:r>
            </a:p>
            <a:p>
              <a:endParaRPr lang="en-GB" sz="4000" b="1" dirty="0">
                <a:solidFill>
                  <a:srgbClr val="FF0000"/>
                </a:solidFill>
              </a:endParaRP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Faster,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Simpler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BB07252-8A61-49F6-8BDB-F40E125FD0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47150" y="2304219"/>
              <a:ext cx="1035303" cy="31621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09CC64A-6EC1-5049-D29D-5FCD005D13FF}"/>
              </a:ext>
            </a:extLst>
          </p:cNvPr>
          <p:cNvGrpSpPr/>
          <p:nvPr/>
        </p:nvGrpSpPr>
        <p:grpSpPr>
          <a:xfrm>
            <a:off x="4379772" y="1858783"/>
            <a:ext cx="2254439" cy="1217765"/>
            <a:chOff x="3939988" y="1858783"/>
            <a:chExt cx="2254439" cy="1217765"/>
          </a:xfrm>
        </p:grpSpPr>
        <p:sp>
          <p:nvSpPr>
            <p:cNvPr id="32" name="Callout: Bent Line with No Border 31">
              <a:extLst>
                <a:ext uri="{FF2B5EF4-FFF2-40B4-BE49-F238E27FC236}">
                  <a16:creationId xmlns:a16="http://schemas.microsoft.com/office/drawing/2014/main" id="{CC593151-D36A-CFF7-C3D4-66D4F7B43CB8}"/>
                </a:ext>
              </a:extLst>
            </p:cNvPr>
            <p:cNvSpPr/>
            <p:nvPr/>
          </p:nvSpPr>
          <p:spPr>
            <a:xfrm>
              <a:off x="4849721" y="1858783"/>
              <a:ext cx="1344706" cy="1217765"/>
            </a:xfrm>
            <a:prstGeom prst="callout2">
              <a:avLst>
                <a:gd name="adj1" fmla="val 102120"/>
                <a:gd name="adj2" fmla="val 49667"/>
                <a:gd name="adj3" fmla="val 161393"/>
                <a:gd name="adj4" fmla="val 33711"/>
                <a:gd name="adj5" fmla="val 224608"/>
                <a:gd name="adj6" fmla="val -84388"/>
              </a:avLst>
            </a:prstGeom>
            <a:noFill/>
            <a:ln w="38100">
              <a:solidFill>
                <a:srgbClr val="548235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Two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88832E9-ABF6-2AEB-9A49-FAF813C70A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9988" y="2259106"/>
              <a:ext cx="824023" cy="366669"/>
            </a:xfrm>
            <a:prstGeom prst="straightConnector1">
              <a:avLst/>
            </a:prstGeom>
            <a:ln w="38100">
              <a:solidFill>
                <a:srgbClr val="5482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834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031242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r>
              <a:rPr lang="en-GB"/>
              <a:t>ELSE IF &lt;condition 2&gt; is true THEN</a:t>
            </a:r>
          </a:p>
          <a:p>
            <a:pPr marL="0" indent="0">
              <a:buNone/>
            </a:pPr>
            <a:r>
              <a:rPr lang="en-GB"/>
              <a:t> 	do something else</a:t>
            </a:r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r>
              <a:rPr lang="en-GB" err="1"/>
              <a:t>elif</a:t>
            </a:r>
            <a:r>
              <a:rPr lang="en-GB"/>
              <a:t> 5 == 2:</a:t>
            </a:r>
          </a:p>
          <a:p>
            <a:pPr marL="0" indent="361950">
              <a:buNone/>
            </a:pPr>
            <a:r>
              <a:rPr lang="en-GB"/>
              <a:t>print("Another option")</a:t>
            </a:r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5E1D6-610B-4207-8925-2E4C64A3FECE}"/>
              </a:ext>
            </a:extLst>
          </p:cNvPr>
          <p:cNvSpPr txBox="1"/>
          <p:nvPr/>
        </p:nvSpPr>
        <p:spPr>
          <a:xfrm>
            <a:off x="4171868" y="5973177"/>
            <a:ext cx="3851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/>
              <a:t>Else can be omitted</a:t>
            </a:r>
          </a:p>
        </p:txBody>
      </p:sp>
    </p:spTree>
    <p:extLst>
      <p:ext uri="{BB962C8B-B14F-4D97-AF65-F5344CB8AC3E}">
        <p14:creationId xmlns:p14="http://schemas.microsoft.com/office/powerpoint/2010/main" val="90382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</p:spTree>
    <p:extLst>
      <p:ext uri="{BB962C8B-B14F-4D97-AF65-F5344CB8AC3E}">
        <p14:creationId xmlns:p14="http://schemas.microsoft.com/office/powerpoint/2010/main" val="2242676968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</p:spTree>
    <p:extLst>
      <p:ext uri="{BB962C8B-B14F-4D97-AF65-F5344CB8AC3E}">
        <p14:creationId xmlns:p14="http://schemas.microsoft.com/office/powerpoint/2010/main" val="35061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878286" y="1681163"/>
            <a:ext cx="5119289" cy="823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579220" y="1681163"/>
            <a:ext cx="4776168" cy="823912"/>
          </a:xfrm>
        </p:spPr>
        <p:txBody>
          <a:bodyPr>
            <a:normAutofit/>
          </a:bodyPr>
          <a:lstStyle/>
          <a:p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07C35B-5055-41D7-B87D-D4687B309006}"/>
              </a:ext>
            </a:extLst>
          </p:cNvPr>
          <p:cNvSpPr txBox="1"/>
          <p:nvPr/>
        </p:nvSpPr>
        <p:spPr>
          <a:xfrm>
            <a:off x="878286" y="6273225"/>
            <a:ext cx="471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3 or 4 conditions tested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564B18-0785-4C04-B4D6-D0B610CFB32A}"/>
              </a:ext>
            </a:extLst>
          </p:cNvPr>
          <p:cNvSpPr txBox="1"/>
          <p:nvPr/>
        </p:nvSpPr>
        <p:spPr>
          <a:xfrm>
            <a:off x="6374471" y="6273225"/>
            <a:ext cx="4778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1 or 2 conditions tested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D22A54A3-1092-45EA-A1F5-BB22FABF230E}"/>
              </a:ext>
            </a:extLst>
          </p:cNvPr>
          <p:cNvSpPr/>
          <p:nvPr/>
        </p:nvSpPr>
        <p:spPr>
          <a:xfrm>
            <a:off x="6833672" y="1027906"/>
            <a:ext cx="3860243" cy="862642"/>
          </a:xfrm>
          <a:prstGeom prst="callout2">
            <a:avLst>
              <a:gd name="adj1" fmla="val 50533"/>
              <a:gd name="adj2" fmla="val 100113"/>
              <a:gd name="adj3" fmla="val 354949"/>
              <a:gd name="adj4" fmla="val 100313"/>
              <a:gd name="adj5" fmla="val 354141"/>
              <a:gd name="adj6" fmla="val 6728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Else if (multiple allowed)</a:t>
            </a:r>
          </a:p>
        </p:txBody>
      </p:sp>
    </p:spTree>
    <p:extLst>
      <p:ext uri="{BB962C8B-B14F-4D97-AF65-F5344CB8AC3E}">
        <p14:creationId xmlns:p14="http://schemas.microsoft.com/office/powerpoint/2010/main" val="51372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7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3" grpId="0"/>
      <p:bldP spid="19" grpId="0"/>
      <p:bldP spid="10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6922938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SQA 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SQA exam results are graded: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A	70-100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B	60-69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C	50-59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D	40-49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No Award	0-39</a:t>
            </a:r>
          </a:p>
          <a:p>
            <a:pPr marL="0" indent="0">
              <a:spcAft>
                <a:spcPts val="600"/>
              </a:spcAft>
              <a:buNone/>
            </a:pPr>
            <a:endParaRPr lang="en-GB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4227884" y="6050290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8013206" y="3500438"/>
            <a:ext cx="35008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  <a:p>
            <a:r>
              <a:rPr lang="en-GB" sz="3200" dirty="0"/>
              <a:t>Values will be 0-100</a:t>
            </a:r>
          </a:p>
        </p:txBody>
      </p:sp>
    </p:spTree>
    <p:extLst>
      <p:ext uri="{BB962C8B-B14F-4D97-AF65-F5344CB8AC3E}">
        <p14:creationId xmlns:p14="http://schemas.microsoft.com/office/powerpoint/2010/main" val="345940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conditional loops</a:t>
            </a:r>
          </a:p>
        </p:txBody>
      </p:sp>
    </p:spTree>
    <p:extLst>
      <p:ext uri="{BB962C8B-B14F-4D97-AF65-F5344CB8AC3E}">
        <p14:creationId xmlns:p14="http://schemas.microsoft.com/office/powerpoint/2010/main" val="119494589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WHILE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latin typeface="Consolas" panose="020B0609020204030204" pitchFamily="49" charset="0"/>
              </a:rPr>
              <a:t>    </a:t>
            </a:r>
            <a:r>
              <a:rPr lang="en-GB" sz="4400">
                <a:effectLst/>
                <a:latin typeface="Consolas" panose="020B0609020204030204" pitchFamily="49" charset="0"/>
              </a:rPr>
              <a:t>something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 WHILE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904787" y="3281504"/>
            <a:ext cx="3818630" cy="842994"/>
            <a:chOff x="7638411" y="4231473"/>
            <a:chExt cx="3818630" cy="84299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38411" y="4231473"/>
              <a:ext cx="285556" cy="84299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142486" y="4391360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/>
                <a:t>Code to be repeated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AF66A-6F9F-42BF-A7C6-EC5E620A0C62}"/>
              </a:ext>
            </a:extLst>
          </p:cNvPr>
          <p:cNvSpPr txBox="1"/>
          <p:nvPr/>
        </p:nvSpPr>
        <p:spPr>
          <a:xfrm>
            <a:off x="2688945" y="5937418"/>
            <a:ext cx="6814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/>
              <a:t>Code is only run if the condition is True</a:t>
            </a:r>
          </a:p>
        </p:txBody>
      </p:sp>
    </p:spTree>
    <p:extLst>
      <p:ext uri="{BB962C8B-B14F-4D97-AF65-F5344CB8AC3E}">
        <p14:creationId xmlns:p14="http://schemas.microsoft.com/office/powerpoint/2010/main" val="277312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     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endParaRPr lang="en-GB" sz="4400"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</p:spTree>
    <p:extLst>
      <p:ext uri="{BB962C8B-B14F-4D97-AF65-F5344CB8AC3E}">
        <p14:creationId xmlns:p14="http://schemas.microsoft.com/office/powerpoint/2010/main" val="375778711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grpSp>
        <p:nvGrpSpPr>
          <p:cNvPr id="7" name="Condition">
            <a:extLst>
              <a:ext uri="{FF2B5EF4-FFF2-40B4-BE49-F238E27FC236}">
                <a16:creationId xmlns:a16="http://schemas.microsoft.com/office/drawing/2014/main" id="{615AE7FF-1299-4FCF-AA38-D260E396347C}"/>
              </a:ext>
            </a:extLst>
          </p:cNvPr>
          <p:cNvGrpSpPr/>
          <p:nvPr/>
        </p:nvGrpSpPr>
        <p:grpSpPr>
          <a:xfrm>
            <a:off x="3595227" y="2712851"/>
            <a:ext cx="3515288" cy="950429"/>
            <a:chOff x="3522861" y="2214880"/>
            <a:chExt cx="2932650" cy="950429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33C90929-2D96-414B-A63A-EC0A40052831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FCABEC-3649-416B-A5C5-3CB102838FFF}"/>
                </a:ext>
              </a:extLst>
            </p:cNvPr>
            <p:cNvSpPr txBox="1"/>
            <p:nvPr/>
          </p:nvSpPr>
          <p:spPr>
            <a:xfrm>
              <a:off x="3793878" y="2214880"/>
              <a:ext cx="2390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Condition</a:t>
              </a:r>
            </a:p>
          </p:txBody>
        </p:sp>
      </p:grpSp>
      <p:sp>
        <p:nvSpPr>
          <p:cNvPr id="14" name="Comment">
            <a:extLst>
              <a:ext uri="{FF2B5EF4-FFF2-40B4-BE49-F238E27FC236}">
                <a16:creationId xmlns:a16="http://schemas.microsoft.com/office/drawing/2014/main" id="{22B6715E-B827-4AAB-A07D-11FD59183E4D}"/>
              </a:ext>
            </a:extLst>
          </p:cNvPr>
          <p:cNvSpPr txBox="1"/>
          <p:nvPr/>
        </p:nvSpPr>
        <p:spPr>
          <a:xfrm>
            <a:off x="1699626" y="6080640"/>
            <a:ext cx="7025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Code repeats while the condition is True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78CDFA89-7062-4624-A533-A1F90C9DB30E}"/>
              </a:ext>
            </a:extLst>
          </p:cNvPr>
          <p:cNvSpPr/>
          <p:nvPr/>
        </p:nvSpPr>
        <p:spPr>
          <a:xfrm>
            <a:off x="1100475" y="3827695"/>
            <a:ext cx="2143031" cy="2208414"/>
          </a:xfrm>
          <a:prstGeom prst="arc">
            <a:avLst>
              <a:gd name="adj1" fmla="val 2425293"/>
              <a:gd name="adj2" fmla="val 14897367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False">
            <a:extLst>
              <a:ext uri="{FF2B5EF4-FFF2-40B4-BE49-F238E27FC236}">
                <a16:creationId xmlns:a16="http://schemas.microsoft.com/office/drawing/2014/main" id="{95A2025C-0F90-DEB5-0F07-23FBE8054851}"/>
              </a:ext>
            </a:extLst>
          </p:cNvPr>
          <p:cNvGrpSpPr/>
          <p:nvPr/>
        </p:nvGrpSpPr>
        <p:grpSpPr>
          <a:xfrm>
            <a:off x="8255688" y="3460457"/>
            <a:ext cx="1130497" cy="2722684"/>
            <a:chOff x="8255688" y="2793707"/>
            <a:chExt cx="1130497" cy="2722684"/>
          </a:xfrm>
        </p:grpSpPr>
        <p:sp>
          <p:nvSpPr>
            <p:cNvPr id="16" name="Arrow: Bent 15">
              <a:extLst>
                <a:ext uri="{FF2B5EF4-FFF2-40B4-BE49-F238E27FC236}">
                  <a16:creationId xmlns:a16="http://schemas.microsoft.com/office/drawing/2014/main" id="{127810C9-7F76-4773-A4B8-55C72C602687}"/>
                </a:ext>
              </a:extLst>
            </p:cNvPr>
            <p:cNvSpPr/>
            <p:nvPr/>
          </p:nvSpPr>
          <p:spPr>
            <a:xfrm rot="5400000">
              <a:off x="7715453" y="3883682"/>
              <a:ext cx="2277548" cy="987869"/>
            </a:xfrm>
            <a:prstGeom prst="bentArrow">
              <a:avLst>
                <a:gd name="adj1" fmla="val 13349"/>
                <a:gd name="adj2" fmla="val 13886"/>
                <a:gd name="adj3" fmla="val 13552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4D0376-0026-E663-9A3D-7E7A2E1BFF9F}"/>
                </a:ext>
              </a:extLst>
            </p:cNvPr>
            <p:cNvSpPr txBox="1"/>
            <p:nvPr/>
          </p:nvSpPr>
          <p:spPr>
            <a:xfrm>
              <a:off x="8255688" y="2793707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False</a:t>
              </a:r>
              <a:endParaRPr lang="en-GB" sz="3200" dirty="0"/>
            </a:p>
          </p:txBody>
        </p:sp>
      </p:grpSp>
      <p:grpSp>
        <p:nvGrpSpPr>
          <p:cNvPr id="22" name="True">
            <a:extLst>
              <a:ext uri="{FF2B5EF4-FFF2-40B4-BE49-F238E27FC236}">
                <a16:creationId xmlns:a16="http://schemas.microsoft.com/office/drawing/2014/main" id="{FD3F4644-29B6-F562-67FE-6121846F6FA0}"/>
              </a:ext>
            </a:extLst>
          </p:cNvPr>
          <p:cNvGrpSpPr/>
          <p:nvPr/>
        </p:nvGrpSpPr>
        <p:grpSpPr>
          <a:xfrm>
            <a:off x="7241652" y="3447616"/>
            <a:ext cx="1130497" cy="988263"/>
            <a:chOff x="7241652" y="2780866"/>
            <a:chExt cx="1130497" cy="988263"/>
          </a:xfrm>
        </p:grpSpPr>
        <p:sp>
          <p:nvSpPr>
            <p:cNvPr id="6" name="Arrow: Bent 5">
              <a:extLst>
                <a:ext uri="{FF2B5EF4-FFF2-40B4-BE49-F238E27FC236}">
                  <a16:creationId xmlns:a16="http://schemas.microsoft.com/office/drawing/2014/main" id="{1DEBE41E-516E-C2DF-B0C2-27A82EF2A3CB}"/>
                </a:ext>
              </a:extLst>
            </p:cNvPr>
            <p:cNvSpPr/>
            <p:nvPr/>
          </p:nvSpPr>
          <p:spPr>
            <a:xfrm rot="5400000">
              <a:off x="7577054" y="2998166"/>
              <a:ext cx="538578" cy="1003347"/>
            </a:xfrm>
            <a:prstGeom prst="bentArrow">
              <a:avLst>
                <a:gd name="adj1" fmla="val 24455"/>
                <a:gd name="adj2" fmla="val 26159"/>
                <a:gd name="adj3" fmla="val 24885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5D57EF-7EA7-0D6C-E46D-0700DC4BEE3C}"/>
                </a:ext>
              </a:extLst>
            </p:cNvPr>
            <p:cNvSpPr txBox="1"/>
            <p:nvPr/>
          </p:nvSpPr>
          <p:spPr>
            <a:xfrm>
              <a:off x="7241652" y="2780866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True</a:t>
              </a:r>
              <a:endParaRPr lang="en-GB" sz="3200" dirty="0"/>
            </a:p>
          </p:txBody>
        </p:sp>
      </p:grpSp>
      <p:grpSp>
        <p:nvGrpSpPr>
          <p:cNvPr id="19" name="Keyword">
            <a:extLst>
              <a:ext uri="{FF2B5EF4-FFF2-40B4-BE49-F238E27FC236}">
                <a16:creationId xmlns:a16="http://schemas.microsoft.com/office/drawing/2014/main" id="{67A40B78-ECD8-A6C0-1916-D63D15639F38}"/>
              </a:ext>
            </a:extLst>
          </p:cNvPr>
          <p:cNvGrpSpPr/>
          <p:nvPr/>
        </p:nvGrpSpPr>
        <p:grpSpPr>
          <a:xfrm>
            <a:off x="1795613" y="2715744"/>
            <a:ext cx="1518042" cy="950429"/>
            <a:chOff x="3522861" y="2214880"/>
            <a:chExt cx="2932652" cy="950429"/>
          </a:xfrm>
        </p:grpSpPr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7CC42D71-E8BB-7286-C217-248836E8595C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FAF530-7836-0610-8CEB-22DDEB5D4FC0}"/>
                </a:ext>
              </a:extLst>
            </p:cNvPr>
            <p:cNvSpPr txBox="1"/>
            <p:nvPr/>
          </p:nvSpPr>
          <p:spPr>
            <a:xfrm>
              <a:off x="3522861" y="2214880"/>
              <a:ext cx="29326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Keyword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096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2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/>
      <p:bldP spid="4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438059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F5D933-FA5C-5580-2909-A3F887B3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While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8412BD-F006-0DF8-F446-FC525ADAB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88" y="1999073"/>
            <a:ext cx="10455254" cy="335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90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009844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</a:t>
            </a:r>
            <a:r>
              <a:rPr lang="en-GB" b="1" dirty="0"/>
              <a:t>string</a:t>
            </a:r>
            <a:r>
              <a:rPr lang="en-GB" dirty="0"/>
              <a:t> of characters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0F785-0B6E-6BE2-602D-B52C584E4F3E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364822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input validation</a:t>
            </a:r>
          </a:p>
        </p:txBody>
      </p:sp>
    </p:spTree>
    <p:extLst>
      <p:ext uri="{BB962C8B-B14F-4D97-AF65-F5344CB8AC3E}">
        <p14:creationId xmlns:p14="http://schemas.microsoft.com/office/powerpoint/2010/main" val="2502536425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"Taxi for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(pax))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C3B351-CA70-DAE1-3985-CB9492668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52450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  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6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 condition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Repeat until condition is FALSE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input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Check user input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error message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9080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       until condition is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     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     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             ,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095477747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389451" y="2376098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1702"/>
              <a:gd name="adj6" fmla="val -319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9603064" y="1050220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466790" y="3234636"/>
            <a:ext cx="418420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1876"/>
              <a:gd name="adj5" fmla="val 103815"/>
              <a:gd name="adj6" fmla="val -189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DD5712DF-DE26-4FD0-AF49-A43DAB24FDC4}"/>
              </a:ext>
            </a:extLst>
          </p:cNvPr>
          <p:cNvSpPr/>
          <p:nvPr/>
        </p:nvSpPr>
        <p:spPr>
          <a:xfrm>
            <a:off x="10144067" y="4414172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7" name="An array is">
            <a:extLst>
              <a:ext uri="{FF2B5EF4-FFF2-40B4-BE49-F238E27FC236}">
                <a16:creationId xmlns:a16="http://schemas.microsoft.com/office/drawing/2014/main" id="{7BCEE1B0-60A8-0A0D-B265-7E236B06F0DF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might not be used</a:t>
            </a:r>
          </a:p>
        </p:txBody>
      </p:sp>
    </p:spTree>
    <p:extLst>
      <p:ext uri="{BB962C8B-B14F-4D97-AF65-F5344CB8AC3E}">
        <p14:creationId xmlns:p14="http://schemas.microsoft.com/office/powerpoint/2010/main" val="297975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8" grpId="0" animBg="1"/>
      <p:bldP spid="7" grpId="0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</p:spTree>
    <p:extLst>
      <p:ext uri="{BB962C8B-B14F-4D97-AF65-F5344CB8AC3E}">
        <p14:creationId xmlns:p14="http://schemas.microsoft.com/office/powerpoint/2010/main" val="3987474254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762106" y="174892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32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8924081" y="2723459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877232" y="4246437"/>
            <a:ext cx="41416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2181"/>
              <a:gd name="adj5" fmla="val 103815"/>
              <a:gd name="adj6" fmla="val -1904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6245E37F-3CA9-49E3-8279-0D65D41C4E66}"/>
              </a:ext>
            </a:extLst>
          </p:cNvPr>
          <p:cNvSpPr/>
          <p:nvPr/>
        </p:nvSpPr>
        <p:spPr>
          <a:xfrm>
            <a:off x="4449817" y="1154951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8" name="An array is">
            <a:extLst>
              <a:ext uri="{FF2B5EF4-FFF2-40B4-BE49-F238E27FC236}">
                <a16:creationId xmlns:a16="http://schemas.microsoft.com/office/drawing/2014/main" id="{F8C2E59B-8A39-8FBF-D182-59B21B1C16F4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always used</a:t>
            </a:r>
          </a:p>
        </p:txBody>
      </p:sp>
    </p:spTree>
    <p:extLst>
      <p:ext uri="{BB962C8B-B14F-4D97-AF65-F5344CB8AC3E}">
        <p14:creationId xmlns:p14="http://schemas.microsoft.com/office/powerpoint/2010/main" val="159465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  <p:bldP spid="8" grpId="0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</p:spTree>
    <p:extLst>
      <p:ext uri="{BB962C8B-B14F-4D97-AF65-F5344CB8AC3E}">
        <p14:creationId xmlns:p14="http://schemas.microsoft.com/office/powerpoint/2010/main" val="135220160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749B9D9E-F05C-4A42-C77F-A7DED94DFBBE}"/>
              </a:ext>
            </a:extLst>
          </p:cNvPr>
          <p:cNvSpPr/>
          <p:nvPr/>
        </p:nvSpPr>
        <p:spPr>
          <a:xfrm>
            <a:off x="6484246" y="179977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9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08CBE1CD-BA70-67EC-F6A8-88F13CDD8F99}"/>
              </a:ext>
            </a:extLst>
          </p:cNvPr>
          <p:cNvSpPr/>
          <p:nvPr/>
        </p:nvSpPr>
        <p:spPr>
          <a:xfrm>
            <a:off x="8968686" y="2688267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9613E53F-FBA9-6CE4-8278-90AA7ECE8D18}"/>
              </a:ext>
            </a:extLst>
          </p:cNvPr>
          <p:cNvSpPr/>
          <p:nvPr/>
        </p:nvSpPr>
        <p:spPr>
          <a:xfrm>
            <a:off x="9150780" y="4297769"/>
            <a:ext cx="233310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8644"/>
              <a:gd name="adj6" fmla="val -3279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3AAE39C-87F5-4FB2-9240-B6450E562734}"/>
              </a:ext>
            </a:extLst>
          </p:cNvPr>
          <p:cNvSpPr/>
          <p:nvPr/>
        </p:nvSpPr>
        <p:spPr>
          <a:xfrm>
            <a:off x="4494422" y="1175518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</p:spTree>
    <p:extLst>
      <p:ext uri="{BB962C8B-B14F-4D97-AF65-F5344CB8AC3E}">
        <p14:creationId xmlns:p14="http://schemas.microsoft.com/office/powerpoint/2010/main" val="135701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1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</p:spTree>
    <p:extLst>
      <p:ext uri="{BB962C8B-B14F-4D97-AF65-F5344CB8AC3E}">
        <p14:creationId xmlns:p14="http://schemas.microsoft.com/office/powerpoint/2010/main" val="3138362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b="1" dirty="0"/>
              <a:t> </a:t>
            </a:r>
            <a:endParaRPr lang="en-GB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</p:spTree>
    <p:extLst>
      <p:ext uri="{BB962C8B-B14F-4D97-AF65-F5344CB8AC3E}">
        <p14:creationId xmlns:p14="http://schemas.microsoft.com/office/powerpoint/2010/main" val="3477651001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simple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199" y="1690688"/>
            <a:ext cx="105155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fact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fact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"Best subject?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 is the best!"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33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Add Input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Add input validation to the following Replit tasks: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N5 SDD Ask Questions – Loops: </a:t>
            </a:r>
            <a:r>
              <a:rPr lang="en-GB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 1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School Days Left – Days: </a:t>
            </a:r>
            <a:r>
              <a:rPr lang="en-GB" sz="3200" dirty="0">
                <a:solidFill>
                  <a:srgbClr val="FF0000"/>
                </a:solidFill>
              </a:rPr>
              <a:t>Min 0</a:t>
            </a:r>
            <a:r>
              <a:rPr lang="en-GB" sz="3200" dirty="0"/>
              <a:t>, </a:t>
            </a:r>
            <a:r>
              <a:rPr lang="en-GB" sz="3200" dirty="0">
                <a:solidFill>
                  <a:srgbClr val="7030A0"/>
                </a:solidFill>
              </a:rPr>
              <a:t>Max 190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- Decisions </a:t>
            </a:r>
            <a:r>
              <a:rPr lang="en-GB" sz="3200" dirty="0" err="1"/>
              <a:t>Decisions</a:t>
            </a:r>
            <a:r>
              <a:rPr lang="en-GB" sz="3200" dirty="0"/>
              <a:t> – Voucher: </a:t>
            </a:r>
            <a:r>
              <a:rPr lang="en-GB" sz="3200" dirty="0">
                <a:solidFill>
                  <a:srgbClr val="FF0000"/>
                </a:solidFill>
              </a:rPr>
              <a:t>"yes" </a:t>
            </a:r>
            <a:r>
              <a:rPr lang="en-GB" sz="3200" dirty="0"/>
              <a:t>or </a:t>
            </a:r>
            <a:r>
              <a:rPr lang="en-GB" sz="3200" dirty="0">
                <a:solidFill>
                  <a:srgbClr val="7030A0"/>
                </a:solidFill>
              </a:rPr>
              <a:t>"no"</a:t>
            </a:r>
          </a:p>
        </p:txBody>
      </p:sp>
    </p:spTree>
    <p:extLst>
      <p:ext uri="{BB962C8B-B14F-4D97-AF65-F5344CB8AC3E}">
        <p14:creationId xmlns:p14="http://schemas.microsoft.com/office/powerpoint/2010/main" val="2494474455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University Degree Classifications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Degrees are given classifications: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First</a:t>
            </a:r>
            <a:r>
              <a:rPr lang="en-GB" sz="3600" dirty="0">
                <a:latin typeface="Consolas" panose="020B0609020204030204" pitchFamily="49" charset="0"/>
              </a:rPr>
              <a:t>	70-100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2-1	</a:t>
            </a:r>
            <a:r>
              <a:rPr lang="en-GB" sz="3600" dirty="0">
                <a:latin typeface="Consolas" panose="020B0609020204030204" pitchFamily="49" charset="0"/>
              </a:rPr>
              <a:t>60-69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2-2</a:t>
            </a:r>
            <a:r>
              <a:rPr lang="en-GB" sz="3600" dirty="0">
                <a:latin typeface="Consolas" panose="020B0609020204030204" pitchFamily="49" charset="0"/>
              </a:rPr>
              <a:t>	50-59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Third</a:t>
            </a:r>
            <a:r>
              <a:rPr lang="en-GB" sz="3600" dirty="0">
                <a:latin typeface="Consolas" panose="020B0609020204030204" pitchFamily="49" charset="0"/>
              </a:rPr>
              <a:t>	40-49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Fail</a:t>
            </a:r>
            <a:r>
              <a:rPr lang="en-GB" sz="3600" dirty="0">
                <a:latin typeface="Consolas" panose="020B0609020204030204" pitchFamily="49" charset="0"/>
              </a:rPr>
              <a:t>	0-39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6729620" y="5157695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6729620" y="3269449"/>
            <a:ext cx="31833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</p:txBody>
      </p:sp>
    </p:spTree>
    <p:extLst>
      <p:ext uri="{BB962C8B-B14F-4D97-AF65-F5344CB8AC3E}">
        <p14:creationId xmlns:p14="http://schemas.microsoft.com/office/powerpoint/2010/main" val="80350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exceptional test data in a test table</a:t>
            </a:r>
          </a:p>
          <a:p>
            <a:r>
              <a:rPr lang="en-GB" dirty="0"/>
              <a:t>Describe and identify syntax, execution, and logic errors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295990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 are not acceptable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951C5-575A-8E0B-3B52-56DD7992825D}"/>
              </a:ext>
            </a:extLst>
          </p:cNvPr>
          <p:cNvSpPr/>
          <p:nvPr/>
        </p:nvSpPr>
        <p:spPr>
          <a:xfrm>
            <a:off x="6019293" y="396454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306C5-5991-B1DB-EA97-47036B98530C}"/>
              </a:ext>
            </a:extLst>
          </p:cNvPr>
          <p:cNvSpPr txBox="1"/>
          <p:nvPr/>
        </p:nvSpPr>
        <p:spPr>
          <a:xfrm>
            <a:off x="7082628" y="3523892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1B77A6-55E9-3216-8D84-53136FC51A5F}"/>
              </a:ext>
            </a:extLst>
          </p:cNvPr>
          <p:cNvSpPr/>
          <p:nvPr/>
        </p:nvSpPr>
        <p:spPr>
          <a:xfrm>
            <a:off x="6095999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7D8319-CF32-011D-7A6F-42FD0B669CBE}"/>
              </a:ext>
            </a:extLst>
          </p:cNvPr>
          <p:cNvSpPr/>
          <p:nvPr/>
        </p:nvSpPr>
        <p:spPr>
          <a:xfrm>
            <a:off x="9047361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261D5-DB8E-6A1B-F221-278FAF8C6F96}"/>
              </a:ext>
            </a:extLst>
          </p:cNvPr>
          <p:cNvSpPr txBox="1"/>
          <p:nvPr/>
        </p:nvSpPr>
        <p:spPr>
          <a:xfrm>
            <a:off x="6984043" y="445935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2C092EE-E111-A860-0385-ED579E77B637}"/>
              </a:ext>
            </a:extLst>
          </p:cNvPr>
          <p:cNvGrpSpPr/>
          <p:nvPr/>
        </p:nvGrpSpPr>
        <p:grpSpPr>
          <a:xfrm>
            <a:off x="5206649" y="3523892"/>
            <a:ext cx="722125" cy="1440000"/>
            <a:chOff x="5206649" y="4401225"/>
            <a:chExt cx="722125" cy="1440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75F13A4-373D-7082-4874-1A2918DEFE38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DFAB866-1597-28C0-0D89-FE4D5ED0A1B5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696CF68-1E95-7F79-054E-06251A10381F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B910C9-D12C-0148-7AA0-44001E3A68FD}"/>
              </a:ext>
            </a:extLst>
          </p:cNvPr>
          <p:cNvGrpSpPr/>
          <p:nvPr/>
        </p:nvGrpSpPr>
        <p:grpSpPr>
          <a:xfrm flipH="1">
            <a:off x="9611714" y="3523894"/>
            <a:ext cx="722125" cy="1440000"/>
            <a:chOff x="5206649" y="4401225"/>
            <a:chExt cx="722125" cy="1440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59DF8F-7FB5-976A-F9E1-2F0834C61B7E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5EECF21-571C-B244-7210-62EBA56E433D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7A33658-9FA5-EF81-AE46-F4BC2305F4D8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4002307-9F0C-6A39-5A88-E37DCDA228DE}"/>
              </a:ext>
            </a:extLst>
          </p:cNvPr>
          <p:cNvSpPr txBox="1"/>
          <p:nvPr/>
        </p:nvSpPr>
        <p:spPr>
          <a:xfrm>
            <a:off x="3665764" y="5129959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857AF6-970C-7170-C662-F019AFFDED60}"/>
              </a:ext>
            </a:extLst>
          </p:cNvPr>
          <p:cNvSpPr txBox="1"/>
          <p:nvPr/>
        </p:nvSpPr>
        <p:spPr>
          <a:xfrm>
            <a:off x="9549725" y="512996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77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  <p:bldP spid="21" grpId="0"/>
      <p:bldP spid="22" grpId="0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2440815322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212367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Reject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5" name="Hide 1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22816" y="295601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Hide 2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22816" y="3532656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Hide 3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33927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Hide 4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27878" y="295007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Hide 5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27877" y="352278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Hide 6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35570" y="4109891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81200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231030"/>
            <a:ext cx="0" cy="2988000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68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99746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79489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270202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Enter the loop – exceptional test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Stay in the loop – exceptional test (if appropriate)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Exit the loop – extreme test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2B70D-6D7D-4210-93E4-C218F793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739637"/>
              </p:ext>
            </p:extLst>
          </p:nvPr>
        </p:nvGraphicFramePr>
        <p:xfrm>
          <a:off x="838200" y="3769703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>
                  <a:extLst>
                    <a:ext uri="{9D8B030D-6E8A-4147-A177-3AD203B41FA5}">
                      <a16:colId xmlns:a16="http://schemas.microsoft.com/office/drawing/2014/main" val="70065707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3013988417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val="1995372567"/>
                    </a:ext>
                  </a:extLst>
                </a:gridCol>
                <a:gridCol w="2409568">
                  <a:extLst>
                    <a:ext uri="{9D8B030D-6E8A-4147-A177-3AD203B41FA5}">
                      <a16:colId xmlns:a16="http://schemas.microsoft.com/office/drawing/2014/main" val="960255977"/>
                    </a:ext>
                  </a:extLst>
                </a:gridCol>
                <a:gridCol w="2086232">
                  <a:extLst>
                    <a:ext uri="{9D8B030D-6E8A-4147-A177-3AD203B41FA5}">
                      <a16:colId xmlns:a16="http://schemas.microsoft.com/office/drawing/2014/main" val="380282424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r>
                        <a:rPr lang="en-GB" sz="26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4575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042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6123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870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Stay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83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993"/>
                  </a:ext>
                </a:extLst>
              </a:tr>
            </a:tbl>
          </a:graphicData>
        </a:graphic>
      </p:graphicFrame>
      <p:pic>
        <p:nvPicPr>
          <p:cNvPr id="1026" name="Picture 2" descr="TYI 30: Expected number of Dice throws | Combinatorics and more">
            <a:extLst>
              <a:ext uri="{FF2B5EF4-FFF2-40B4-BE49-F238E27FC236}">
                <a16:creationId xmlns:a16="http://schemas.microsoft.com/office/drawing/2014/main" id="{1AD65096-329B-4C42-90BD-449E2F98B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46" y="1027906"/>
            <a:ext cx="1718654" cy="16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54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2B70D-6D7D-4210-93E4-C218F793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152421"/>
              </p:ext>
            </p:extLst>
          </p:nvPr>
        </p:nvGraphicFramePr>
        <p:xfrm>
          <a:off x="838200" y="3769703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>
                  <a:extLst>
                    <a:ext uri="{9D8B030D-6E8A-4147-A177-3AD203B41FA5}">
                      <a16:colId xmlns:a16="http://schemas.microsoft.com/office/drawing/2014/main" val="70065707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3013988417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val="1995372567"/>
                    </a:ext>
                  </a:extLst>
                </a:gridCol>
                <a:gridCol w="2409568">
                  <a:extLst>
                    <a:ext uri="{9D8B030D-6E8A-4147-A177-3AD203B41FA5}">
                      <a16:colId xmlns:a16="http://schemas.microsoft.com/office/drawing/2014/main" val="960255977"/>
                    </a:ext>
                  </a:extLst>
                </a:gridCol>
                <a:gridCol w="2086232">
                  <a:extLst>
                    <a:ext uri="{9D8B030D-6E8A-4147-A177-3AD203B41FA5}">
                      <a16:colId xmlns:a16="http://schemas.microsoft.com/office/drawing/2014/main" val="380282424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r>
                        <a:rPr lang="en-GB" sz="26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4575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042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6123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870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Stay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83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993"/>
                  </a:ext>
                </a:extLst>
              </a:tr>
            </a:tbl>
          </a:graphicData>
        </a:graphic>
      </p:graphicFrame>
      <p:pic>
        <p:nvPicPr>
          <p:cNvPr id="6" name="Picture 2" descr="TYI 30: Expected number of Dice throws | Combinatorics and more">
            <a:extLst>
              <a:ext uri="{FF2B5EF4-FFF2-40B4-BE49-F238E27FC236}">
                <a16:creationId xmlns:a16="http://schemas.microsoft.com/office/drawing/2014/main" id="{1A4CDB3C-C1E5-41DF-8F4F-4F628188D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46" y="1027906"/>
            <a:ext cx="1718654" cy="16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1904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Whole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3358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4163827872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</p:spTree>
    <p:extLst>
      <p:ext uri="{BB962C8B-B14F-4D97-AF65-F5344CB8AC3E}">
        <p14:creationId xmlns:p14="http://schemas.microsoft.com/office/powerpoint/2010/main" val="326763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B495D21B-CDC4-EB46-697D-A8BED59D3EB0}"/>
              </a:ext>
            </a:extLst>
          </p:cNvPr>
          <p:cNvSpPr/>
          <p:nvPr/>
        </p:nvSpPr>
        <p:spPr>
          <a:xfrm>
            <a:off x="5228751" y="1493227"/>
            <a:ext cx="3813649" cy="39492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116330"/>
              <a:gd name="adj6" fmla="val -269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13A63945-369C-16C3-A1F4-8E56B1D22D27}"/>
              </a:ext>
            </a:extLst>
          </p:cNvPr>
          <p:cNvSpPr/>
          <p:nvPr/>
        </p:nvSpPr>
        <p:spPr>
          <a:xfrm>
            <a:off x="7329623" y="2049002"/>
            <a:ext cx="2889416" cy="817450"/>
          </a:xfrm>
          <a:prstGeom prst="callout2">
            <a:avLst>
              <a:gd name="adj1" fmla="val 50517"/>
              <a:gd name="adj2" fmla="val 60"/>
              <a:gd name="adj3" fmla="val 51008"/>
              <a:gd name="adj4" fmla="val -20496"/>
              <a:gd name="adj5" fmla="val 65031"/>
              <a:gd name="adj6" fmla="val -383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 (Don't use!)</a:t>
            </a:r>
          </a:p>
        </p:txBody>
      </p:sp>
    </p:spTree>
    <p:extLst>
      <p:ext uri="{BB962C8B-B14F-4D97-AF65-F5344CB8AC3E}">
        <p14:creationId xmlns:p14="http://schemas.microsoft.com/office/powerpoint/2010/main" val="8329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</p:spTree>
    <p:extLst>
      <p:ext uri="{BB962C8B-B14F-4D97-AF65-F5344CB8AC3E}">
        <p14:creationId xmlns:p14="http://schemas.microsoft.com/office/powerpoint/2010/main" val="3598817836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1-D array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584668572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Variables – How many are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postcode</a:t>
            </a:r>
          </a:p>
          <a:p>
            <a:pPr>
              <a:spcAft>
                <a:spcPts val="0"/>
              </a:spcAft>
            </a:pPr>
            <a:r>
              <a:rPr lang="en-GB" dirty="0"/>
              <a:t>The ages of 5 pupils</a:t>
            </a:r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r>
              <a:rPr lang="en-GB" dirty="0"/>
              <a:t>Rainfall for every day of a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latin typeface="Consolas" panose="020B0609020204030204" pitchFamily="49" charset="0"/>
              </a:rPr>
              <a:t>postcode = "</a:t>
            </a:r>
            <a:r>
              <a:rPr lang="en-GB" dirty="0">
                <a:solidFill>
                  <a:srgbClr val="183691"/>
                </a:solidFill>
                <a:latin typeface="Consolas" panose="020B0609020204030204" pitchFamily="49" charset="0"/>
              </a:rPr>
              <a:t>HS9 5XD</a:t>
            </a:r>
            <a:r>
              <a:rPr lang="en-GB" dirty="0">
                <a:latin typeface="Consolas" panose="020B0609020204030204" pitchFamily="49" charset="0"/>
              </a:rPr>
              <a:t>"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GB" dirty="0">
                <a:latin typeface="Consolas" panose="020B0609020204030204" pitchFamily="49" charset="0"/>
              </a:rPr>
              <a:t>365 or 366 variables!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3194538" y="6019512"/>
            <a:ext cx="5802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Multiple variables are inefficient</a:t>
            </a:r>
          </a:p>
        </p:txBody>
      </p:sp>
    </p:spTree>
    <p:extLst>
      <p:ext uri="{BB962C8B-B14F-4D97-AF65-F5344CB8AC3E}">
        <p14:creationId xmlns:p14="http://schemas.microsoft.com/office/powerpoint/2010/main" val="189928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0156" y="1735412"/>
            <a:ext cx="5181600" cy="4351338"/>
          </a:xfrm>
        </p:spPr>
        <p:txBody>
          <a:bodyPr/>
          <a:lstStyle/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,   ,   ,   ,   ]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1461477" y="5908100"/>
            <a:ext cx="926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An array is a collection of values of the same datatype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36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0.30104 0.21597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52" y="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37239 0.12315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8 0.00046 L 0.44922 0.03032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8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579 L 0.52161 -0.06227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2" y="-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0.59388 -0.15741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88" y="-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5" grpId="0"/>
      <p:bldP spid="6" grpId="0" animBg="1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5015" y="3099084"/>
            <a:ext cx="6126131" cy="63712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 ,    ,    ,    ,    ]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431928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ages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662784" y="2198082"/>
            <a:ext cx="1907234" cy="862642"/>
          </a:xfrm>
          <a:prstGeom prst="callout2">
            <a:avLst>
              <a:gd name="adj1" fmla="val 50590"/>
              <a:gd name="adj2" fmla="val 100061"/>
              <a:gd name="adj3" fmla="val 50521"/>
              <a:gd name="adj4" fmla="val 122800"/>
              <a:gd name="adj5" fmla="val 147476"/>
              <a:gd name="adj6" fmla="val 1340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Array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11012" y="4599278"/>
            <a:ext cx="2188233" cy="862642"/>
          </a:xfrm>
          <a:prstGeom prst="callout2">
            <a:avLst>
              <a:gd name="adj1" fmla="val 50406"/>
              <a:gd name="adj2" fmla="val 100247"/>
              <a:gd name="adj3" fmla="val 50016"/>
              <a:gd name="adj4" fmla="val 120252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7982325" y="2198082"/>
            <a:ext cx="3097935" cy="862642"/>
          </a:xfrm>
          <a:prstGeom prst="callout2">
            <a:avLst>
              <a:gd name="adj1" fmla="val 50082"/>
              <a:gd name="adj2" fmla="val -221"/>
              <a:gd name="adj3" fmla="val 50888"/>
              <a:gd name="adj4" fmla="val -15354"/>
              <a:gd name="adj5" fmla="val 147610"/>
              <a:gd name="adj6" fmla="val -213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Values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638723" y="1997519"/>
            <a:ext cx="2361609" cy="1530634"/>
            <a:chOff x="3620547" y="1580485"/>
            <a:chExt cx="2361609" cy="1530634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4084596" y="2480335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3620547" y="1580485"/>
              <a:ext cx="236160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Array assigned</a:t>
              </a:r>
            </a:p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96D04-BB43-4BA4-8072-F7743E84BEFD}"/>
              </a:ext>
            </a:extLst>
          </p:cNvPr>
          <p:cNvSpPr txBox="1"/>
          <p:nvPr/>
        </p:nvSpPr>
        <p:spPr>
          <a:xfrm>
            <a:off x="1246499" y="5969314"/>
            <a:ext cx="9699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Values are same data type.  Plural used for array names.</a:t>
            </a:r>
          </a:p>
        </p:txBody>
      </p:sp>
    </p:spTree>
    <p:extLst>
      <p:ext uri="{BB962C8B-B14F-4D97-AF65-F5344CB8AC3E}">
        <p14:creationId xmlns:p14="http://schemas.microsoft.com/office/powerpoint/2010/main" val="22723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10" grpId="0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</p:spTree>
    <p:extLst>
      <p:ext uri="{BB962C8B-B14F-4D97-AF65-F5344CB8AC3E}">
        <p14:creationId xmlns:p14="http://schemas.microsoft.com/office/powerpoint/2010/main" val="2359119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09097289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2FAC96-ADE0-49FC-8BC7-2897523BFB17}"/>
              </a:ext>
            </a:extLst>
          </p:cNvPr>
          <p:cNvGrpSpPr/>
          <p:nvPr/>
        </p:nvGrpSpPr>
        <p:grpSpPr>
          <a:xfrm>
            <a:off x="4397835" y="2284519"/>
            <a:ext cx="5522683" cy="1264224"/>
            <a:chOff x="5624289" y="2066809"/>
            <a:chExt cx="5522683" cy="1264224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4E6CA34-AFCC-4A86-BBEC-2B2266223B3E}"/>
                </a:ext>
              </a:extLst>
            </p:cNvPr>
            <p:cNvSpPr/>
            <p:nvPr/>
          </p:nvSpPr>
          <p:spPr>
            <a:xfrm rot="16200000">
              <a:off x="8043891" y="227952"/>
              <a:ext cx="68347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618CFB-57D2-41B1-9F43-23A20D0F30F2}"/>
                </a:ext>
              </a:extLst>
            </p:cNvPr>
            <p:cNvSpPr txBox="1"/>
            <p:nvPr/>
          </p:nvSpPr>
          <p:spPr>
            <a:xfrm>
              <a:off x="7606474" y="2066809"/>
              <a:ext cx="1558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Elements</a:t>
              </a:r>
            </a:p>
          </p:txBody>
        </p:sp>
      </p:grp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220894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5465620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6710346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7955072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9199798" y="4536968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406862" y="458168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Index value: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E675F0-A8C3-8AE6-4F58-8F56410BC255}"/>
              </a:ext>
            </a:extLst>
          </p:cNvPr>
          <p:cNvSpPr txBox="1"/>
          <p:nvPr/>
        </p:nvSpPr>
        <p:spPr>
          <a:xfrm>
            <a:off x="3653046" y="5908100"/>
            <a:ext cx="487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An array is a </a:t>
            </a:r>
            <a:r>
              <a:rPr lang="en-GB" sz="3200" b="1" i="1" dirty="0">
                <a:solidFill>
                  <a:srgbClr val="7030A0"/>
                </a:solidFill>
              </a:rPr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74226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3" grpId="0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</p:spTree>
    <p:extLst>
      <p:ext uri="{BB962C8B-B14F-4D97-AF65-F5344CB8AC3E}">
        <p14:creationId xmlns:p14="http://schemas.microsoft.com/office/powerpoint/2010/main" val="187972752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8268CD0B-7B96-44A0-90F1-27E31781DD8A}"/>
              </a:ext>
            </a:extLst>
          </p:cNvPr>
          <p:cNvSpPr/>
          <p:nvPr/>
        </p:nvSpPr>
        <p:spPr>
          <a:xfrm>
            <a:off x="4569807" y="4337162"/>
            <a:ext cx="1121482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55244"/>
              <a:gd name="adj5" fmla="val -69019"/>
              <a:gd name="adj6" fmla="val -548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E81D353-2C10-8CA2-BAF1-3D553312FA1E}"/>
              </a:ext>
            </a:extLst>
          </p:cNvPr>
          <p:cNvSpPr/>
          <p:nvPr/>
        </p:nvSpPr>
        <p:spPr>
          <a:xfrm>
            <a:off x="4810473" y="2997679"/>
            <a:ext cx="3108487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143683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Subscript operator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A36950-1E92-4592-A3BB-8C692BBB4C8A}"/>
              </a:ext>
            </a:extLst>
          </p:cNvPr>
          <p:cNvSpPr/>
          <p:nvPr/>
        </p:nvSpPr>
        <p:spPr>
          <a:xfrm>
            <a:off x="3214341" y="1359939"/>
            <a:ext cx="4041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0          1        2         3         4</a:t>
            </a:r>
          </a:p>
        </p:txBody>
      </p:sp>
    </p:spTree>
    <p:extLst>
      <p:ext uri="{BB962C8B-B14F-4D97-AF65-F5344CB8AC3E}">
        <p14:creationId xmlns:p14="http://schemas.microsoft.com/office/powerpoint/2010/main" val="379067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5" grpId="0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36431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C8FAA953-E58F-B376-0EE5-6DBEB58E5F9F}"/>
              </a:ext>
            </a:extLst>
          </p:cNvPr>
          <p:cNvSpPr/>
          <p:nvPr/>
        </p:nvSpPr>
        <p:spPr>
          <a:xfrm>
            <a:off x="5978901" y="2135037"/>
            <a:ext cx="2949946" cy="862642"/>
          </a:xfrm>
          <a:prstGeom prst="callout2">
            <a:avLst>
              <a:gd name="adj1" fmla="val 50910"/>
              <a:gd name="adj2" fmla="val 303"/>
              <a:gd name="adj3" fmla="val 51943"/>
              <a:gd name="adj4" fmla="val -17994"/>
              <a:gd name="adj5" fmla="val 18477"/>
              <a:gd name="adj6" fmla="val -3457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(Do use!)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CFFEFE53-A0CD-F6ED-CA2E-D1E58D901DBC}"/>
              </a:ext>
            </a:extLst>
          </p:cNvPr>
          <p:cNvSpPr/>
          <p:nvPr/>
        </p:nvSpPr>
        <p:spPr>
          <a:xfrm>
            <a:off x="3212674" y="2997679"/>
            <a:ext cx="1121482" cy="862642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90962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55167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677912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774891" y="3044279"/>
            <a:ext cx="46422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effectLst/>
                <a:latin typeface="Consolas" panose="020B0609020204030204" pitchFamily="49" charset="0"/>
              </a:rPr>
              <a:t>[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Say What You See!</a:t>
            </a:r>
          </a:p>
        </p:txBody>
      </p:sp>
    </p:spTree>
    <p:extLst>
      <p:ext uri="{BB962C8B-B14F-4D97-AF65-F5344CB8AC3E}">
        <p14:creationId xmlns:p14="http://schemas.microsoft.com/office/powerpoint/2010/main" val="322703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92835035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10786673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786673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10786673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4177225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Array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Elements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20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5015752" y="5911406"/>
            <a:ext cx="198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7683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Decimal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78D5C-2F95-46A2-9E5B-EA5D89BE250B}"/>
              </a:ext>
            </a:extLst>
          </p:cNvPr>
          <p:cNvSpPr txBox="1"/>
          <p:nvPr/>
        </p:nvSpPr>
        <p:spPr>
          <a:xfrm>
            <a:off x="3197995" y="5665569"/>
            <a:ext cx="5796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3600" dirty="0">
                <a:solidFill>
                  <a:srgbClr val="7030A0"/>
                </a:solidFill>
              </a:rPr>
              <a:t>Also known as ‘Floating point’</a:t>
            </a:r>
          </a:p>
        </p:txBody>
      </p:sp>
    </p:spTree>
    <p:extLst>
      <p:ext uri="{BB962C8B-B14F-4D97-AF65-F5344CB8AC3E}">
        <p14:creationId xmlns:p14="http://schemas.microsoft.com/office/powerpoint/2010/main" val="219421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3155A0-5160-2403-DBE4-C72ADD08DB9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elements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F3977A21-6ECB-4351-B02F-31195B657B3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2BFF8066-BD52-43B2-BD49-D7B924325A8B}"/>
              </a:ext>
            </a:extLst>
          </p:cNvPr>
          <p:cNvSpPr/>
          <p:nvPr/>
        </p:nvSpPr>
        <p:spPr>
          <a:xfrm>
            <a:off x="8743115" y="424322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78009A-1B83-4A4C-98C8-4B3C1EDA1ADF}"/>
              </a:ext>
            </a:extLst>
          </p:cNvPr>
          <p:cNvCxnSpPr>
            <a:cxnSpLocks/>
          </p:cNvCxnSpPr>
          <p:nvPr/>
        </p:nvCxnSpPr>
        <p:spPr>
          <a:xfrm>
            <a:off x="7156174" y="3793622"/>
            <a:ext cx="216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51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  <p:bldP spid="12" grpId="0"/>
      <p:bldP spid="11" grpId="0" animBg="1"/>
      <p:bldP spid="16" grpId="0" animBg="1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6C300D-1659-B9D9-1E6B-F402C12B838A}"/>
              </a:ext>
            </a:extLst>
          </p:cNvPr>
          <p:cNvSpPr/>
          <p:nvPr/>
        </p:nvSpPr>
        <p:spPr>
          <a:xfrm>
            <a:off x="2598603" y="5545153"/>
            <a:ext cx="699480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61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traversing a 1-D array</a:t>
            </a:r>
          </a:p>
        </p:txBody>
      </p:sp>
    </p:spTree>
    <p:extLst>
      <p:ext uri="{BB962C8B-B14F-4D97-AF65-F5344CB8AC3E}">
        <p14:creationId xmlns:p14="http://schemas.microsoft.com/office/powerpoint/2010/main" val="3516298165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30F97B8D-F869-D1A2-C733-7A1876514411}"/>
              </a:ext>
            </a:extLst>
          </p:cNvPr>
          <p:cNvSpPr/>
          <p:nvPr/>
        </p:nvSpPr>
        <p:spPr>
          <a:xfrm>
            <a:off x="3299252" y="5880579"/>
            <a:ext cx="2581793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10584"/>
              <a:gd name="adj6" fmla="val 1273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 to array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B8CB9EC-9F6A-AAC5-5A79-96AB7446D536}"/>
              </a:ext>
            </a:extLst>
          </p:cNvPr>
          <p:cNvSpPr/>
          <p:nvPr/>
        </p:nvSpPr>
        <p:spPr>
          <a:xfrm>
            <a:off x="9429414" y="3107526"/>
            <a:ext cx="167247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9803"/>
              <a:gd name="adj6" fmla="val -398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value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24A68956-7E2A-3348-17D4-4BC45E17DCEC}"/>
              </a:ext>
            </a:extLst>
          </p:cNvPr>
          <p:cNvSpPr/>
          <p:nvPr/>
        </p:nvSpPr>
        <p:spPr>
          <a:xfrm>
            <a:off x="8446127" y="2244884"/>
            <a:ext cx="277380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8897"/>
              <a:gd name="adj6" fmla="val -314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for 5 values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F5E7D1E4-DEC6-4D33-9D32-66CD086D0E72}"/>
              </a:ext>
            </a:extLst>
          </p:cNvPr>
          <p:cNvSpPr/>
          <p:nvPr/>
        </p:nvSpPr>
        <p:spPr>
          <a:xfrm>
            <a:off x="4421943" y="2675164"/>
            <a:ext cx="2466506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05924"/>
              <a:gd name="adj6" fmla="val -278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336343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</p:spTree>
    <p:extLst>
      <p:ext uri="{BB962C8B-B14F-4D97-AF65-F5344CB8AC3E}">
        <p14:creationId xmlns:p14="http://schemas.microsoft.com/office/powerpoint/2010/main" val="1774096843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26B05B-3283-457C-8B75-0E9D2B04137C}"/>
              </a:ext>
            </a:extLst>
          </p:cNvPr>
          <p:cNvSpPr/>
          <p:nvPr/>
        </p:nvSpPr>
        <p:spPr>
          <a:xfrm>
            <a:off x="1353739" y="6066411"/>
            <a:ext cx="9484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</p:txBody>
      </p:sp>
    </p:spTree>
    <p:extLst>
      <p:ext uri="{BB962C8B-B14F-4D97-AF65-F5344CB8AC3E}">
        <p14:creationId xmlns:p14="http://schemas.microsoft.com/office/powerpoint/2010/main" val="200149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95151F-5273-4918-80CB-8C12AC5D0639}"/>
              </a:ext>
            </a:extLst>
          </p:cNvPr>
          <p:cNvSpPr/>
          <p:nvPr/>
        </p:nvSpPr>
        <p:spPr>
          <a:xfrm>
            <a:off x="1353739" y="6066411"/>
            <a:ext cx="58321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Loops for each element in array – </a:t>
            </a:r>
          </a:p>
        </p:txBody>
      </p:sp>
    </p:spTree>
    <p:extLst>
      <p:ext uri="{BB962C8B-B14F-4D97-AF65-F5344CB8AC3E}">
        <p14:creationId xmlns:p14="http://schemas.microsoft.com/office/powerpoint/2010/main" val="369632287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257242-E1C1-4C44-AC32-A3EA4CD1B178}"/>
              </a:ext>
            </a:extLst>
          </p:cNvPr>
          <p:cNvSpPr/>
          <p:nvPr/>
        </p:nvSpPr>
        <p:spPr>
          <a:xfrm>
            <a:off x="1122876" y="5592188"/>
            <a:ext cx="994624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Known as </a:t>
            </a:r>
            <a:r>
              <a:rPr lang="en-GB" sz="3200" b="1" i="1" dirty="0">
                <a:solidFill>
                  <a:srgbClr val="7030A0"/>
                </a:solidFill>
              </a:rPr>
              <a:t>For Each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25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166E1B-6669-4F50-B0F6-F8E1F192CBB9}"/>
              </a:ext>
            </a:extLst>
          </p:cNvPr>
          <p:cNvSpPr/>
          <p:nvPr/>
        </p:nvSpPr>
        <p:spPr>
          <a:xfrm>
            <a:off x="1122875" y="5592188"/>
            <a:ext cx="68843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533146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random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4279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</p:spTree>
    <p:extLst>
      <p:ext uri="{BB962C8B-B14F-4D97-AF65-F5344CB8AC3E}">
        <p14:creationId xmlns:p14="http://schemas.microsoft.com/office/powerpoint/2010/main" val="610443361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022404" y="1840311"/>
            <a:ext cx="6527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729597" y="3196651"/>
            <a:ext cx="20684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022403" y="3165874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Integers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E2AB23E-530F-4D8C-9B78-3898090BE265}"/>
              </a:ext>
            </a:extLst>
          </p:cNvPr>
          <p:cNvSpPr txBox="1"/>
          <p:nvPr/>
        </p:nvSpPr>
        <p:spPr>
          <a:xfrm>
            <a:off x="9022403" y="4497550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29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40" grpId="0"/>
      <p:bldP spid="41" grpId="0"/>
      <p:bldP spid="26" grpId="0"/>
      <p:bldP spid="42" grpId="0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638067" y="3196651"/>
            <a:ext cx="21600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8855649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338478" y="2752116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68589" y="5702276"/>
            <a:ext cx="805887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random module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  <p:sp>
        <p:nvSpPr>
          <p:cNvPr id="19" name="Callout: Bent Line with No Border 8">
            <a:extLst>
              <a:ext uri="{FF2B5EF4-FFF2-40B4-BE49-F238E27FC236}">
                <a16:creationId xmlns:a16="http://schemas.microsoft.com/office/drawing/2014/main" id="{153A0115-5B62-4307-AE68-7D8C10704C5D}"/>
              </a:ext>
            </a:extLst>
          </p:cNvPr>
          <p:cNvSpPr/>
          <p:nvPr/>
        </p:nvSpPr>
        <p:spPr>
          <a:xfrm flipH="1">
            <a:off x="4852658" y="477720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693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9993806" y="4871892"/>
            <a:ext cx="1243341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460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BF7A1A-D0CB-4E5A-8363-747FE5AE7B15}"/>
              </a:ext>
            </a:extLst>
          </p:cNvPr>
          <p:cNvCxnSpPr>
            <a:cxnSpLocks/>
          </p:cNvCxnSpPr>
          <p:nvPr/>
        </p:nvCxnSpPr>
        <p:spPr>
          <a:xfrm>
            <a:off x="9170236" y="4627635"/>
            <a:ext cx="115710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llout: Bent Line with No Border 8">
            <a:extLst>
              <a:ext uri="{FF2B5EF4-FFF2-40B4-BE49-F238E27FC236}">
                <a16:creationId xmlns:a16="http://schemas.microsoft.com/office/drawing/2014/main" id="{908D34ED-1B2C-481D-A47E-DB3794CA03CC}"/>
              </a:ext>
            </a:extLst>
          </p:cNvPr>
          <p:cNvSpPr/>
          <p:nvPr/>
        </p:nvSpPr>
        <p:spPr>
          <a:xfrm>
            <a:off x="10362449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max</a:t>
            </a:r>
          </a:p>
        </p:txBody>
      </p:sp>
      <p:sp>
        <p:nvSpPr>
          <p:cNvPr id="18" name="Callout: Bent Line with No Border 8">
            <a:extLst>
              <a:ext uri="{FF2B5EF4-FFF2-40B4-BE49-F238E27FC236}">
                <a16:creationId xmlns:a16="http://schemas.microsoft.com/office/drawing/2014/main" id="{E0D8F125-BB24-4B26-B738-0AC9E729E997}"/>
              </a:ext>
            </a:extLst>
          </p:cNvPr>
          <p:cNvSpPr/>
          <p:nvPr/>
        </p:nvSpPr>
        <p:spPr>
          <a:xfrm flipH="1">
            <a:off x="8258467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min</a:t>
            </a:r>
          </a:p>
        </p:txBody>
      </p:sp>
      <p:sp>
        <p:nvSpPr>
          <p:cNvPr id="22" name="Callout: Bent Line with No Border 8">
            <a:extLst>
              <a:ext uri="{FF2B5EF4-FFF2-40B4-BE49-F238E27FC236}">
                <a16:creationId xmlns:a16="http://schemas.microsoft.com/office/drawing/2014/main" id="{1382C6EE-2E1A-47AB-B083-8BD0BBC7C9BC}"/>
              </a:ext>
            </a:extLst>
          </p:cNvPr>
          <p:cNvSpPr/>
          <p:nvPr/>
        </p:nvSpPr>
        <p:spPr>
          <a:xfrm>
            <a:off x="4055234" y="1264981"/>
            <a:ext cx="2576186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32538"/>
              <a:gd name="adj6" fmla="val -344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Gets extra code</a:t>
            </a:r>
          </a:p>
        </p:txBody>
      </p:sp>
      <p:sp>
        <p:nvSpPr>
          <p:cNvPr id="23" name="Callout: Bent Line with No Border 8">
            <a:extLst>
              <a:ext uri="{FF2B5EF4-FFF2-40B4-BE49-F238E27FC236}">
                <a16:creationId xmlns:a16="http://schemas.microsoft.com/office/drawing/2014/main" id="{E4F413C9-109B-4D18-85DD-798311F20459}"/>
              </a:ext>
            </a:extLst>
          </p:cNvPr>
          <p:cNvSpPr/>
          <p:nvPr/>
        </p:nvSpPr>
        <p:spPr>
          <a:xfrm>
            <a:off x="6544621" y="1996026"/>
            <a:ext cx="3192503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13585"/>
              <a:gd name="adj5" fmla="val 55213"/>
              <a:gd name="adj6" fmla="val -3174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Name of extra code</a:t>
            </a:r>
          </a:p>
        </p:txBody>
      </p:sp>
    </p:spTree>
    <p:extLst>
      <p:ext uri="{BB962C8B-B14F-4D97-AF65-F5344CB8AC3E}">
        <p14:creationId xmlns:p14="http://schemas.microsoft.com/office/powerpoint/2010/main" val="17701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uiExpand="1" build="p"/>
      <p:bldP spid="7" grpId="0"/>
      <p:bldP spid="19" grpId="0" animBg="1"/>
      <p:bldP spid="20" grpId="0" animBg="1"/>
      <p:bldP spid="17" grpId="0" animBg="1"/>
      <p:bldP spid="18" grpId="0" animBg="1"/>
      <p:bldP spid="22" grpId="0" animBg="1"/>
      <p:bldP spid="23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13097" y="5702276"/>
            <a:ext cx="816986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       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3368003580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5778917" y="4354886"/>
            <a:ext cx="4043470" cy="862642"/>
          </a:xfrm>
          <a:prstGeom prst="callout2">
            <a:avLst>
              <a:gd name="adj1" fmla="val 49740"/>
              <a:gd name="adj2" fmla="val -432"/>
              <a:gd name="adj3" fmla="val 51169"/>
              <a:gd name="adj4" fmla="val -19788"/>
              <a:gd name="adj5" fmla="val 50618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Overwrites random value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22422" y="5702276"/>
            <a:ext cx="655121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not being used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finished with</a:t>
            </a:r>
          </a:p>
        </p:txBody>
      </p:sp>
      <p:sp>
        <p:nvSpPr>
          <p:cNvPr id="25" name="Callout: Bent Line with No Border 8">
            <a:extLst>
              <a:ext uri="{FF2B5EF4-FFF2-40B4-BE49-F238E27FC236}">
                <a16:creationId xmlns:a16="http://schemas.microsoft.com/office/drawing/2014/main" id="{E9FC7320-B7AB-461E-BF12-78ED67DC5AED}"/>
              </a:ext>
            </a:extLst>
          </p:cNvPr>
          <p:cNvSpPr/>
          <p:nvPr/>
        </p:nvSpPr>
        <p:spPr>
          <a:xfrm>
            <a:off x="3369141" y="2996056"/>
            <a:ext cx="159467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92159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endParaRPr lang="en-GB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12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1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0" grpId="0" animBg="1"/>
      <p:bldP spid="24" grpId="0" uiExpand="1" build="p"/>
      <p:bldP spid="25" grpId="0" animBg="1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06393" y="5702276"/>
            <a:ext cx="658327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799948040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58F5-A0F0-4097-9B62-07D5FF84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Dice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1F4B-98D7-4C22-B0E5-953B42181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Simulate a dice game</a:t>
            </a:r>
          </a:p>
          <a:p>
            <a:r>
              <a:rPr lang="en-GB" dirty="0"/>
              <a:t>Computer throws a dice</a:t>
            </a:r>
          </a:p>
          <a:p>
            <a:r>
              <a:rPr lang="en-GB" dirty="0"/>
              <a:t>Human throws a dice (only valid values allowed)</a:t>
            </a:r>
          </a:p>
          <a:p>
            <a:r>
              <a:rPr lang="en-GB" dirty="0"/>
              <a:t>Compare:  Too high, Same, Too low</a:t>
            </a:r>
          </a:p>
          <a:p>
            <a:r>
              <a:rPr lang="en-GB" dirty="0"/>
              <a:t>Show what computer threw – to prove it's not cheating!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3135770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893266"/>
              </p:ext>
            </p:extLst>
          </p:nvPr>
        </p:nvGraphicFramePr>
        <p:xfrm>
          <a:off x="1996440" y="4519691"/>
          <a:ext cx="682752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36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432816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 11, -700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1, 10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GB" sz="2800" dirty="0"/>
                        <a:t>2, 3, 4, 5, 6,</a:t>
                      </a:r>
                      <a:r>
                        <a:rPr lang="en-GB" sz="2800" baseline="0" dirty="0"/>
                        <a:t> 7, 8, 9</a:t>
                      </a:r>
                      <a:r>
                        <a:rPr lang="en-GB" sz="2800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baseline="0" dirty="0">
                          <a:solidFill>
                            <a:srgbClr val="FF0000"/>
                          </a:solidFill>
                        </a:rPr>
                        <a:t> 10</a:t>
                      </a:r>
                      <a:endParaRPr lang="en-GB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19498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 rejected / crash program</a:t>
                      </a:r>
                      <a:endParaRPr lang="en-GB" sz="3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 limit of what is acceptable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 acceptable 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62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169832"/>
              </p:ext>
            </p:extLst>
          </p:nvPr>
        </p:nvGraphicFramePr>
        <p:xfrm>
          <a:off x="1996439" y="4519691"/>
          <a:ext cx="7963107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426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5634681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049336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</a:t>
                      </a:r>
                      <a:endParaRPr lang="en-GB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939264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37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Binary choice</a:t>
            </a:r>
          </a:p>
          <a:p>
            <a:pPr>
              <a:spcBef>
                <a:spcPts val="0"/>
              </a:spcBef>
            </a:pPr>
            <a:r>
              <a:rPr lang="en-GB" b="1" dirty="0"/>
              <a:t>True</a:t>
            </a:r>
            <a:r>
              <a:rPr lang="en-GB" dirty="0"/>
              <a:t> or </a:t>
            </a:r>
            <a:r>
              <a:rPr lang="en-GB" b="1" dirty="0"/>
              <a:t>False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Yes / No</a:t>
            </a:r>
          </a:p>
          <a:p>
            <a:pPr lvl="1">
              <a:spcBef>
                <a:spcPts val="0"/>
              </a:spcBef>
            </a:pPr>
            <a:r>
              <a:rPr lang="en-GB" dirty="0"/>
              <a:t>On / Off</a:t>
            </a:r>
          </a:p>
          <a:p>
            <a:pPr lvl="1">
              <a:spcBef>
                <a:spcPts val="0"/>
              </a:spcBef>
            </a:pPr>
            <a:r>
              <a:rPr lang="en-GB" dirty="0"/>
              <a:t>1 / 0</a:t>
            </a:r>
          </a:p>
        </p:txBody>
      </p:sp>
    </p:spTree>
    <p:extLst>
      <p:ext uri="{BB962C8B-B14F-4D97-AF65-F5344CB8AC3E}">
        <p14:creationId xmlns:p14="http://schemas.microsoft.com/office/powerpoint/2010/main" val="189144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668370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73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67%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54%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Comp Sys		13%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51910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441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4 – 8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10 – 14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4151910" y="612634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85016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061350"/>
      </p:ext>
    </p:extLst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implement the phases of an iterative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2360124209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C0AFE5-85A2-FC16-06A5-C72718D0690D}"/>
              </a:ext>
            </a:extLst>
          </p:cNvPr>
          <p:cNvSpPr txBox="1"/>
          <p:nvPr/>
        </p:nvSpPr>
        <p:spPr>
          <a:xfrm>
            <a:off x="684772" y="5538768"/>
            <a:ext cx="42271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Note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r>
              <a:rPr lang="en-GB" sz="2800" dirty="0">
                <a:solidFill>
                  <a:srgbClr val="7030A0"/>
                </a:solidFill>
              </a:rPr>
              <a:t>Phases are different lengths</a:t>
            </a:r>
          </a:p>
        </p:txBody>
      </p:sp>
    </p:spTree>
    <p:extLst>
      <p:ext uri="{BB962C8B-B14F-4D97-AF65-F5344CB8AC3E}">
        <p14:creationId xmlns:p14="http://schemas.microsoft.com/office/powerpoint/2010/main" val="276977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uiExpand="1" build="p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71510851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Analysis</a:t>
            </a:r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Design</a:t>
              </a:r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b="1" dirty="0"/>
                <a:t>Implementation</a:t>
              </a:r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Evaluation</a:t>
              </a:r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Documentation</a:t>
              </a:r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Testing</a:t>
              </a:r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486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  <a:noFill/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  <a:noFill/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  <a:noFill/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  <a:noFill/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  <a:noFill/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192042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What's wanted?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How to do it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Make it happen!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work?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Write manuals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do what was wanted?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84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b="1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1486132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548900"/>
      </p:ext>
    </p:extLst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Create user and technical guides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Make it happen!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How will it be done / look like?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What is wanted?</a:t>
              </a:r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do what was wanted?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work?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976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1530201"/>
      </p:ext>
    </p:extLst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7C25703A-BFB2-8460-9352-DAE1D8A970A9}"/>
              </a:ext>
            </a:extLst>
          </p:cNvPr>
          <p:cNvSpPr/>
          <p:nvPr/>
        </p:nvSpPr>
        <p:spPr>
          <a:xfrm rot="16200000">
            <a:off x="1849736" y="2706580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64063C47-0F6A-8AAD-ED8B-ACE391A6A4BF}"/>
              </a:ext>
            </a:extLst>
          </p:cNvPr>
          <p:cNvSpPr/>
          <p:nvPr/>
        </p:nvSpPr>
        <p:spPr>
          <a:xfrm rot="16200000">
            <a:off x="3394523" y="343867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91CEB591-734E-7998-1DAA-70003A8F3BE2}"/>
              </a:ext>
            </a:extLst>
          </p:cNvPr>
          <p:cNvSpPr/>
          <p:nvPr/>
        </p:nvSpPr>
        <p:spPr>
          <a:xfrm rot="16200000">
            <a:off x="4946021" y="4171302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D61F004A-D666-F6E6-53CE-98554F2885D9}"/>
              </a:ext>
            </a:extLst>
          </p:cNvPr>
          <p:cNvSpPr/>
          <p:nvPr/>
        </p:nvSpPr>
        <p:spPr>
          <a:xfrm rot="16200000">
            <a:off x="6498223" y="4907638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91618D2B-26C2-BE4D-276C-EB766B83E5D6}"/>
              </a:ext>
            </a:extLst>
          </p:cNvPr>
          <p:cNvSpPr/>
          <p:nvPr/>
        </p:nvSpPr>
        <p:spPr>
          <a:xfrm rot="16200000">
            <a:off x="8051427" y="563966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D651EF9C-05BC-D2BC-5129-FF85D96C789C}"/>
              </a:ext>
            </a:extLst>
          </p:cNvPr>
          <p:cNvSpPr/>
          <p:nvPr/>
        </p:nvSpPr>
        <p:spPr>
          <a:xfrm rot="16200000">
            <a:off x="3481392" y="2890266"/>
            <a:ext cx="1311169" cy="2372975"/>
          </a:xfrm>
          <a:prstGeom prst="bentArrow">
            <a:avLst>
              <a:gd name="adj1" fmla="val 7546"/>
              <a:gd name="adj2" fmla="val 7275"/>
              <a:gd name="adj3" fmla="val 7133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5655101A-C758-C7A4-1EAE-9F1DAB73918A}"/>
              </a:ext>
            </a:extLst>
          </p:cNvPr>
          <p:cNvSpPr/>
          <p:nvPr/>
        </p:nvSpPr>
        <p:spPr>
          <a:xfrm rot="16200000">
            <a:off x="2991219" y="746684"/>
            <a:ext cx="3494401" cy="7386781"/>
          </a:xfrm>
          <a:prstGeom prst="bentArrow">
            <a:avLst>
              <a:gd name="adj1" fmla="val 3048"/>
              <a:gd name="adj2" fmla="val 2642"/>
              <a:gd name="adj3" fmla="val 2294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32034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Do it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Improve each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4DB392-22B1-BBDA-CF18-5AB8A022B844}"/>
              </a:ext>
            </a:extLst>
          </p:cNvPr>
          <p:cNvSpPr txBox="1"/>
          <p:nvPr/>
        </p:nvSpPr>
        <p:spPr>
          <a:xfrm>
            <a:off x="1945379" y="5144625"/>
            <a:ext cx="4215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7030A0"/>
                </a:solidFill>
              </a:rPr>
              <a:t>Go back to </a:t>
            </a:r>
            <a:r>
              <a:rPr lang="en-GB" sz="2800" b="1" i="1" dirty="0">
                <a:solidFill>
                  <a:srgbClr val="7030A0"/>
                </a:solidFill>
              </a:rPr>
              <a:t>any</a:t>
            </a:r>
            <a:r>
              <a:rPr lang="en-GB" sz="2800" dirty="0">
                <a:solidFill>
                  <a:srgbClr val="7030A0"/>
                </a:solidFill>
              </a:rPr>
              <a:t> earlier stage</a:t>
            </a:r>
          </a:p>
        </p:txBody>
      </p:sp>
    </p:spTree>
    <p:extLst>
      <p:ext uri="{BB962C8B-B14F-4D97-AF65-F5344CB8AC3E}">
        <p14:creationId xmlns:p14="http://schemas.microsoft.com/office/powerpoint/2010/main" val="213733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" grpId="0" animBg="1"/>
      <p:bldP spid="4" grpId="0" animBg="1"/>
      <p:bldP spid="5" grpId="0" animBg="1"/>
      <p:bldP spid="6" grpId="0" animBg="1"/>
      <p:bldP spid="19" grpId="0" animBg="1"/>
      <p:bldP spid="20" grpId="0" animBg="1"/>
      <p:bldP spid="21" grpId="0" animBg="1"/>
      <p:bldP spid="22" grpId="0" uiExpand="1" build="p"/>
      <p:bldP spid="23" grpId="0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15347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7241627"/>
      </p:ext>
    </p:extLst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212908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purpose and functional requirements of a problem that relates to the design and implementation, in terms of:</a:t>
            </a:r>
          </a:p>
          <a:p>
            <a:pPr lvl="1"/>
            <a:r>
              <a:rPr lang="en-GB" sz="3200" dirty="0"/>
              <a:t>inputs</a:t>
            </a:r>
          </a:p>
          <a:p>
            <a:pPr lvl="1"/>
            <a:r>
              <a:rPr lang="en-GB" sz="3200" dirty="0"/>
              <a:t>processes</a:t>
            </a:r>
          </a:p>
          <a:p>
            <a:pPr lvl="1"/>
            <a:r>
              <a:rPr lang="en-GB" sz="3200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878298329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statement of what the program is supposed to do: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316264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562494661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that are required to achieve the purpose of the program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7F79A-ABA2-38B2-7BA2-098B5812CED3}"/>
              </a:ext>
            </a:extLst>
          </p:cNvPr>
          <p:cNvSpPr txBox="1"/>
          <p:nvPr/>
        </p:nvSpPr>
        <p:spPr>
          <a:xfrm>
            <a:off x="1800686" y="4015184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First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AF935-9085-B1BD-F9A3-E97ECD77714F}"/>
              </a:ext>
            </a:extLst>
          </p:cNvPr>
          <p:cNvSpPr txBox="1"/>
          <p:nvPr/>
        </p:nvSpPr>
        <p:spPr>
          <a:xfrm>
            <a:off x="1800686" y="5004719"/>
            <a:ext cx="284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Second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92B47-14D1-EB46-397D-7F3117C2778B}"/>
              </a:ext>
            </a:extLst>
          </p:cNvPr>
          <p:cNvSpPr txBox="1"/>
          <p:nvPr/>
        </p:nvSpPr>
        <p:spPr>
          <a:xfrm>
            <a:off x="4654257" y="4015183"/>
            <a:ext cx="2883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Add first value and second value together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627E2-7165-8765-4FFB-9B56B5C247FC}"/>
              </a:ext>
            </a:extLst>
          </p:cNvPr>
          <p:cNvSpPr txBox="1"/>
          <p:nvPr/>
        </p:nvSpPr>
        <p:spPr>
          <a:xfrm>
            <a:off x="7599817" y="4015183"/>
            <a:ext cx="27734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Result of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336415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157004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764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4563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single 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string of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Whole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Decimal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</p:spTree>
    <p:extLst>
      <p:ext uri="{BB962C8B-B14F-4D97-AF65-F5344CB8AC3E}">
        <p14:creationId xmlns:p14="http://schemas.microsoft.com/office/powerpoint/2010/main" val="2200453781"/>
      </p:ext>
    </p:extLst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5678143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data types and structures required for a problem that relates to the implementation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977772895"/>
      </p:ext>
    </p:extLst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b="1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3194918004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 to solve a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146F41F-DF58-4815-A8EE-C303DC0D3272}"/>
              </a:ext>
            </a:extLst>
          </p:cNvPr>
          <p:cNvSpPr/>
          <p:nvPr/>
        </p:nvSpPr>
        <p:spPr>
          <a:xfrm>
            <a:off x="3678077" y="3456306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5C42C-90A5-4617-A92A-BFE617B2F0A5}"/>
              </a:ext>
            </a:extLst>
          </p:cNvPr>
          <p:cNvSpPr/>
          <p:nvPr/>
        </p:nvSpPr>
        <p:spPr>
          <a:xfrm>
            <a:off x="3555672" y="5386334"/>
            <a:ext cx="1553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Selection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FE676F-FA69-46E0-9CB8-B5E5FACA38CC}"/>
              </a:ext>
            </a:extLst>
          </p:cNvPr>
          <p:cNvSpPr/>
          <p:nvPr/>
        </p:nvSpPr>
        <p:spPr>
          <a:xfrm>
            <a:off x="7402500" y="3457538"/>
            <a:ext cx="914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Loop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B85371-BA95-4B24-9AF0-4E4EB1962580}"/>
              </a:ext>
            </a:extLst>
          </p:cNvPr>
          <p:cNvSpPr/>
          <p:nvPr/>
        </p:nvSpPr>
        <p:spPr>
          <a:xfrm>
            <a:off x="6894476" y="5170890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6806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7" grpId="0" animBg="1"/>
      <p:bldP spid="8" grpId="0" animBg="1"/>
      <p:bldP spid="17" grpId="0"/>
      <p:bldP spid="18" grpId="0"/>
      <p:bldP spid="19" grpId="0"/>
      <p:bldP spid="20" grpId="0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852391780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 top to bottom, left to right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two values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24365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2024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9947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27560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55529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  <p:sp>
        <p:nvSpPr>
          <p:cNvPr id="30" name="Callout: Bent Line with No Border 7">
            <a:extLst>
              <a:ext uri="{FF2B5EF4-FFF2-40B4-BE49-F238E27FC236}">
                <a16:creationId xmlns:a16="http://schemas.microsoft.com/office/drawing/2014/main" id="{EE6D944F-368C-49C4-BF8E-54FB76C2AC02}"/>
              </a:ext>
            </a:extLst>
          </p:cNvPr>
          <p:cNvSpPr/>
          <p:nvPr/>
        </p:nvSpPr>
        <p:spPr>
          <a:xfrm>
            <a:off x="7571531" y="1868522"/>
            <a:ext cx="2852629" cy="862642"/>
          </a:xfrm>
          <a:prstGeom prst="callout2">
            <a:avLst>
              <a:gd name="adj1" fmla="val 50321"/>
              <a:gd name="adj2" fmla="val -260"/>
              <a:gd name="adj3" fmla="val 50615"/>
              <a:gd name="adj4" fmla="val -16608"/>
              <a:gd name="adj5" fmla="val 96393"/>
              <a:gd name="adj6" fmla="val -232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Title / Description</a:t>
            </a:r>
          </a:p>
        </p:txBody>
      </p:sp>
    </p:spTree>
    <p:extLst>
      <p:ext uri="{BB962C8B-B14F-4D97-AF65-F5344CB8AC3E}">
        <p14:creationId xmlns:p14="http://schemas.microsoft.com/office/powerpoint/2010/main" val="9009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25" grpId="0"/>
      <p:bldP spid="27" grpId="0"/>
      <p:bldP spid="28" grpId="0"/>
      <p:bldP spid="29" grpId="0"/>
      <p:bldP spid="30" grpId="0" animBg="1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</p:spTree>
    <p:extLst>
      <p:ext uri="{BB962C8B-B14F-4D97-AF65-F5344CB8AC3E}">
        <p14:creationId xmlns:p14="http://schemas.microsoft.com/office/powerpoint/2010/main" val="553773557"/>
      </p:ext>
    </p:extLst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Loop 4 times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Round to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1 dp 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29FA0E2-A8D0-4BCF-9F8F-1B7F11F9BC42}"/>
              </a:ext>
            </a:extLst>
          </p:cNvPr>
          <p:cNvSpPr txBox="1"/>
          <p:nvPr/>
        </p:nvSpPr>
        <p:spPr>
          <a:xfrm>
            <a:off x="311415" y="316911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E0C4BF-EA74-426C-8B6C-61EB980A55A3}"/>
              </a:ext>
            </a:extLst>
          </p:cNvPr>
          <p:cNvSpPr txBox="1"/>
          <p:nvPr/>
        </p:nvSpPr>
        <p:spPr>
          <a:xfrm>
            <a:off x="3280525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2845B0-9C90-4D73-AA2F-C515335F3EFC}"/>
              </a:ext>
            </a:extLst>
          </p:cNvPr>
          <p:cNvSpPr txBox="1"/>
          <p:nvPr/>
        </p:nvSpPr>
        <p:spPr>
          <a:xfrm>
            <a:off x="365619" y="486479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36A9CC-8F8A-43EF-A69B-D24E77D11705}"/>
              </a:ext>
            </a:extLst>
          </p:cNvPr>
          <p:cNvSpPr txBox="1"/>
          <p:nvPr/>
        </p:nvSpPr>
        <p:spPr>
          <a:xfrm>
            <a:off x="3225415" y="492991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ACEE0F-C65D-48B7-9B4F-1E52AF3B9A26}"/>
              </a:ext>
            </a:extLst>
          </p:cNvPr>
          <p:cNvSpPr txBox="1"/>
          <p:nvPr/>
        </p:nvSpPr>
        <p:spPr>
          <a:xfrm>
            <a:off x="6083248" y="316911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D11D1F-5ED0-4A4C-BA74-C8CAAEECC6B3}"/>
              </a:ext>
            </a:extLst>
          </p:cNvPr>
          <p:cNvSpPr txBox="1"/>
          <p:nvPr/>
        </p:nvSpPr>
        <p:spPr>
          <a:xfrm>
            <a:off x="6062933" y="498175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7628E1-9772-4394-9D55-D0AE63DB8E93}"/>
              </a:ext>
            </a:extLst>
          </p:cNvPr>
          <p:cNvSpPr txBox="1"/>
          <p:nvPr/>
        </p:nvSpPr>
        <p:spPr>
          <a:xfrm>
            <a:off x="8850650" y="317307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58DB9C1-47D0-4B9D-A9AF-D65DA252FFAC}"/>
              </a:ext>
            </a:extLst>
          </p:cNvPr>
          <p:cNvSpPr txBox="1"/>
          <p:nvPr/>
        </p:nvSpPr>
        <p:spPr>
          <a:xfrm>
            <a:off x="1373575" y="6217434"/>
            <a:ext cx="3647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(Repeat as required)</a:t>
            </a:r>
          </a:p>
        </p:txBody>
      </p:sp>
    </p:spTree>
    <p:extLst>
      <p:ext uri="{BB962C8B-B14F-4D97-AF65-F5344CB8AC3E}">
        <p14:creationId xmlns:p14="http://schemas.microsoft.com/office/powerpoint/2010/main" val="68679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33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17493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96621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474992"/>
      </p:ext>
    </p:extLst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5763152" y="4544089"/>
            <a:ext cx="3514089" cy="640828"/>
            <a:chOff x="5763152" y="4544089"/>
            <a:chExt cx="3514089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036248-8898-44CE-AC06-35D748528461}"/>
                </a:ext>
              </a:extLst>
            </p:cNvPr>
            <p:cNvSpPr txBox="1"/>
            <p:nvPr/>
          </p:nvSpPr>
          <p:spPr>
            <a:xfrm>
              <a:off x="5763152" y="4599993"/>
              <a:ext cx="6656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Yes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9B0E230-F4FB-45F8-AAE4-7EB39C58E853}"/>
                </a:ext>
              </a:extLst>
            </p:cNvPr>
            <p:cNvSpPr txBox="1"/>
            <p:nvPr/>
          </p:nvSpPr>
          <p:spPr>
            <a:xfrm>
              <a:off x="8662969" y="4602893"/>
              <a:ext cx="6142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No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Is mark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&gt; 50?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DE6F0F-4438-4504-875E-04AAF0696B9E}"/>
              </a:ext>
            </a:extLst>
          </p:cNvPr>
          <p:cNvSpPr txBox="1"/>
          <p:nvPr/>
        </p:nvSpPr>
        <p:spPr>
          <a:xfrm>
            <a:off x="323296" y="318126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DB5EC5-8A2E-413E-A2F4-8D67CC9B8875}"/>
              </a:ext>
            </a:extLst>
          </p:cNvPr>
          <p:cNvSpPr txBox="1"/>
          <p:nvPr/>
        </p:nvSpPr>
        <p:spPr>
          <a:xfrm>
            <a:off x="3188054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474DBE-6DD8-471F-B894-0E1BBFCB7037}"/>
              </a:ext>
            </a:extLst>
          </p:cNvPr>
          <p:cNvSpPr txBox="1"/>
          <p:nvPr/>
        </p:nvSpPr>
        <p:spPr>
          <a:xfrm>
            <a:off x="6244922" y="318153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945E49-340A-40C2-BFC6-3EADB7A613F5}"/>
              </a:ext>
            </a:extLst>
          </p:cNvPr>
          <p:cNvSpPr txBox="1"/>
          <p:nvPr/>
        </p:nvSpPr>
        <p:spPr>
          <a:xfrm>
            <a:off x="4420965" y="590810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6C8FAD-D2E7-47BF-922C-E8665CF344D6}"/>
              </a:ext>
            </a:extLst>
          </p:cNvPr>
          <p:cNvSpPr txBox="1"/>
          <p:nvPr/>
        </p:nvSpPr>
        <p:spPr>
          <a:xfrm>
            <a:off x="8869104" y="31812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06B98D-5A07-40AF-987F-406563A07C48}"/>
              </a:ext>
            </a:extLst>
          </p:cNvPr>
          <p:cNvSpPr txBox="1"/>
          <p:nvPr/>
        </p:nvSpPr>
        <p:spPr>
          <a:xfrm>
            <a:off x="10105730" y="5908100"/>
            <a:ext cx="609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4b</a:t>
            </a:r>
          </a:p>
        </p:txBody>
      </p:sp>
    </p:spTree>
    <p:extLst>
      <p:ext uri="{BB962C8B-B14F-4D97-AF65-F5344CB8AC3E}">
        <p14:creationId xmlns:p14="http://schemas.microsoft.com/office/powerpoint/2010/main" val="87581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22" grpId="0" animBg="1"/>
      <p:bldP spid="45" grpId="0"/>
      <p:bldP spid="47" grpId="0"/>
      <p:bldP spid="48" grpId="0"/>
      <p:bldP spid="49" grpId="0"/>
      <p:bldP spid="50" grpId="0"/>
    </p:bld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6129378" y="4544089"/>
            <a:ext cx="2840727" cy="640828"/>
            <a:chOff x="6129378" y="4544089"/>
            <a:chExt cx="2840727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41101"/>
      </p:ext>
    </p:extLst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b="1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1160263806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 </a:t>
            </a:r>
            <a:r>
              <a:rPr lang="en-GB" i="1" dirty="0">
                <a:solidFill>
                  <a:srgbClr val="7030A0"/>
                </a:solidFill>
              </a:rPr>
              <a:t>start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 </a:t>
            </a:r>
            <a:r>
              <a:rPr lang="en-GB" i="1" dirty="0">
                <a:solidFill>
                  <a:srgbClr val="7030A0"/>
                </a:solidFill>
              </a:rPr>
              <a:t>arrows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  <a:r>
              <a:rPr lang="en-GB" i="1" dirty="0">
                <a:solidFill>
                  <a:srgbClr val="7030A0"/>
                </a:solidFill>
              </a:rPr>
              <a:t>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D22231A-0AC7-856C-6189-14E0EE787E28}"/>
              </a:ext>
            </a:extLst>
          </p:cNvPr>
          <p:cNvSpPr/>
          <p:nvPr/>
        </p:nvSpPr>
        <p:spPr>
          <a:xfrm>
            <a:off x="4021930" y="5325593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9E1FC2-8847-E419-81EE-A4E64D7849AA}"/>
              </a:ext>
            </a:extLst>
          </p:cNvPr>
          <p:cNvSpPr/>
          <p:nvPr/>
        </p:nvSpPr>
        <p:spPr>
          <a:xfrm>
            <a:off x="3620382" y="3574218"/>
            <a:ext cx="897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Flow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A82F0E-862C-023D-13E6-DEF23788E7FD}"/>
              </a:ext>
            </a:extLst>
          </p:cNvPr>
          <p:cNvSpPr/>
          <p:nvPr/>
        </p:nvSpPr>
        <p:spPr>
          <a:xfrm>
            <a:off x="1090435" y="3766186"/>
            <a:ext cx="1479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Terminal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EACEEA-67C5-FC3E-C755-92BE55C51624}"/>
              </a:ext>
            </a:extLst>
          </p:cNvPr>
          <p:cNvSpPr/>
          <p:nvPr/>
        </p:nvSpPr>
        <p:spPr>
          <a:xfrm>
            <a:off x="6978173" y="5105755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740E34-E7CE-2A75-C144-725C378706FB}"/>
              </a:ext>
            </a:extLst>
          </p:cNvPr>
          <p:cNvSpPr/>
          <p:nvPr/>
        </p:nvSpPr>
        <p:spPr>
          <a:xfrm>
            <a:off x="5474793" y="3355280"/>
            <a:ext cx="2044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Initialisation</a:t>
            </a:r>
            <a:endParaRPr lang="en-GB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211EFB-BA1B-A2F2-43AC-50C2B6BE2285}"/>
              </a:ext>
            </a:extLst>
          </p:cNvPr>
          <p:cNvSpPr/>
          <p:nvPr/>
        </p:nvSpPr>
        <p:spPr>
          <a:xfrm>
            <a:off x="8932493" y="3188149"/>
            <a:ext cx="125386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Input /</a:t>
            </a:r>
          </a:p>
          <a:p>
            <a:pPr algn="ctr"/>
            <a:r>
              <a:rPr lang="en-GB" sz="2800" b="1" dirty="0"/>
              <a:t>Output</a:t>
            </a:r>
            <a:endParaRPr lang="en-GB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00DF69-E059-013C-28D9-35F145BAD9FF}"/>
              </a:ext>
            </a:extLst>
          </p:cNvPr>
          <p:cNvSpPr/>
          <p:nvPr/>
        </p:nvSpPr>
        <p:spPr>
          <a:xfrm>
            <a:off x="9489775" y="4797755"/>
            <a:ext cx="17264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Connector</a:t>
            </a:r>
            <a:endParaRPr lang="en-GB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AC73A6-2ECD-B818-B4D6-60C99EE82704}"/>
              </a:ext>
            </a:extLst>
          </p:cNvPr>
          <p:cNvSpPr/>
          <p:nvPr/>
        </p:nvSpPr>
        <p:spPr>
          <a:xfrm>
            <a:off x="1090435" y="5317204"/>
            <a:ext cx="13580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600" b="1" dirty="0"/>
              <a:t>Decision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64713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26422631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Declare variables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result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240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1417108"/>
      </p:ext>
    </p:extLst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= 4?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F7B893-4B46-4405-BBC1-D321DB8854B8}"/>
              </a:ext>
            </a:extLst>
          </p:cNvPr>
          <p:cNvGrpSpPr/>
          <p:nvPr/>
        </p:nvGrpSpPr>
        <p:grpSpPr>
          <a:xfrm>
            <a:off x="5413121" y="3130620"/>
            <a:ext cx="2530155" cy="2455733"/>
            <a:chOff x="5413121" y="3130620"/>
            <a:chExt cx="2530155" cy="2455733"/>
          </a:xfrm>
        </p:grpSpPr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F80EE6B2-2E8B-4A70-BEC4-1A59869CF745}"/>
                </a:ext>
              </a:extLst>
            </p:cNvPr>
            <p:cNvCxnSpPr>
              <a:stCxn id="13" idx="1"/>
              <a:endCxn id="25" idx="2"/>
            </p:cNvCxnSpPr>
            <p:nvPr/>
          </p:nvCxnSpPr>
          <p:spPr>
            <a:xfrm rot="10800000">
              <a:off x="5413121" y="3130620"/>
              <a:ext cx="861147" cy="1458946"/>
            </a:xfrm>
            <a:prstGeom prst="bentConnector3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039D7D7-6C42-4338-9281-0F4F0D13D4FF}"/>
                </a:ext>
              </a:extLst>
            </p:cNvPr>
            <p:cNvGrpSpPr/>
            <p:nvPr/>
          </p:nvGrpSpPr>
          <p:grpSpPr>
            <a:xfrm>
              <a:off x="5799427" y="4084398"/>
              <a:ext cx="2143849" cy="1501955"/>
              <a:chOff x="5799427" y="4084398"/>
              <a:chExt cx="2143849" cy="1501955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7EFB87-9B43-4920-B17B-EBA7F65B30A6}"/>
                  </a:ext>
                </a:extLst>
              </p:cNvPr>
              <p:cNvSpPr txBox="1"/>
              <p:nvPr/>
            </p:nvSpPr>
            <p:spPr>
              <a:xfrm>
                <a:off x="7277581" y="5063133"/>
                <a:ext cx="6656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Yes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3166625-9F8A-43A5-B3D5-F968B7F2DBFD}"/>
                  </a:ext>
                </a:extLst>
              </p:cNvPr>
              <p:cNvSpPr txBox="1"/>
              <p:nvPr/>
            </p:nvSpPr>
            <p:spPr>
              <a:xfrm>
                <a:off x="5799427" y="4084398"/>
                <a:ext cx="6142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No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625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r>
                <a:rPr lang="en-GB" sz="2000" dirty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80EE6B2-2E8B-4A70-BEC4-1A59869CF745}"/>
              </a:ext>
            </a:extLst>
          </p:cNvPr>
          <p:cNvCxnSpPr>
            <a:stCxn id="13" idx="1"/>
            <a:endCxn id="25" idx="2"/>
          </p:cNvCxnSpPr>
          <p:nvPr/>
        </p:nvCxnSpPr>
        <p:spPr>
          <a:xfrm rot="10800000">
            <a:off x="5413121" y="3130620"/>
            <a:ext cx="861147" cy="1458946"/>
          </a:xfrm>
          <a:prstGeom prst="bent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177526"/>
      </p:ext>
    </p:extLst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75E1B3B-E80F-DF7F-4C09-3A56DC0668C3}"/>
              </a:ext>
            </a:extLst>
          </p:cNvPr>
          <p:cNvGrpSpPr/>
          <p:nvPr/>
        </p:nvGrpSpPr>
        <p:grpSpPr>
          <a:xfrm>
            <a:off x="4318000" y="2732183"/>
            <a:ext cx="4242106" cy="1987610"/>
            <a:chOff x="5512872" y="1284400"/>
            <a:chExt cx="4242106" cy="198761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3BF4846-E70C-EEF2-1359-7C5A6B77A880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5A8FD28-5913-617B-C987-0655F92FD4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DC67B6-5FB5-665B-3F07-06565D1F3D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697" y="552875"/>
            <a:ext cx="2122604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3E7A2BE-9947-409D-82E7-D5BDBDCE1538}"/>
              </a:ext>
            </a:extLst>
          </p:cNvPr>
          <p:cNvGrpSpPr/>
          <p:nvPr/>
        </p:nvGrpSpPr>
        <p:grpSpPr>
          <a:xfrm>
            <a:off x="5487987" y="4584856"/>
            <a:ext cx="2815754" cy="719918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D6F84F-1F67-4839-B192-2C25816390AD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E81F76F-4891-49E6-8A72-1E5E93B1FF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123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397506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Assign values in a program</a:t>
            </a:r>
          </a:p>
        </p:txBody>
      </p:sp>
    </p:spTree>
    <p:extLst>
      <p:ext uri="{BB962C8B-B14F-4D97-AF65-F5344CB8AC3E}">
        <p14:creationId xmlns:p14="http://schemas.microsoft.com/office/powerpoint/2010/main" val="3425379385"/>
      </p:ext>
    </p:extLst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DC67B6-5FB5-665B-3F07-06565D1F3D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697" y="552875"/>
            <a:ext cx="2122604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3E7A2BE-9947-409D-82E7-D5BDBDCE1538}"/>
              </a:ext>
            </a:extLst>
          </p:cNvPr>
          <p:cNvGrpSpPr/>
          <p:nvPr/>
        </p:nvGrpSpPr>
        <p:grpSpPr>
          <a:xfrm>
            <a:off x="5487987" y="4584856"/>
            <a:ext cx="2815754" cy="719918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D6F84F-1F67-4839-B192-2C25816390AD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E81F76F-4891-49E6-8A72-1E5E93B1FF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7161160"/>
      </p:ext>
    </p:extLst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506" cy="4351338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"Get out!")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6FD9B4-1AB9-93D9-CF8D-0377828C2B5B}"/>
              </a:ext>
            </a:extLst>
          </p:cNvPr>
          <p:cNvGrpSpPr/>
          <p:nvPr/>
        </p:nvGrpSpPr>
        <p:grpSpPr>
          <a:xfrm>
            <a:off x="4151523" y="2854411"/>
            <a:ext cx="3917439" cy="1265898"/>
            <a:chOff x="5442333" y="2006112"/>
            <a:chExt cx="3917439" cy="126589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0492247-207A-5B8E-7F23-E632EFC6530E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2700127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B015F7E-58CB-C87D-FB90-1EB63029F3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2245" y="2006112"/>
              <a:ext cx="1237527" cy="126589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EDCCE4-6EA2-13AA-0715-08118C380D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06" y="552875"/>
            <a:ext cx="3307312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2595D27-B235-4125-9B79-A2A22521ABD5}"/>
              </a:ext>
            </a:extLst>
          </p:cNvPr>
          <p:cNvGrpSpPr/>
          <p:nvPr/>
        </p:nvGrpSpPr>
        <p:grpSpPr>
          <a:xfrm>
            <a:off x="5149441" y="4255245"/>
            <a:ext cx="2700127" cy="359959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5C5ACB0-2BEE-47E0-A3E8-08954FA5A8A6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1BAA6FC-5A79-4579-9EDD-4924E7404B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DF52BD-EA97-4945-9758-B3EB014A2DED}"/>
              </a:ext>
            </a:extLst>
          </p:cNvPr>
          <p:cNvGrpSpPr/>
          <p:nvPr/>
        </p:nvGrpSpPr>
        <p:grpSpPr>
          <a:xfrm>
            <a:off x="5817934" y="4615204"/>
            <a:ext cx="4018044" cy="1010286"/>
            <a:chOff x="5512872" y="-2306554"/>
            <a:chExt cx="6312655" cy="5578564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ECD9A2F-EF12-455F-8673-1BE2FBE5D33F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3730672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84D661F-997B-47DF-A0D7-7E0376EB78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3544" y="-2306554"/>
              <a:ext cx="2581983" cy="5578564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883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506" cy="4351338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"Get out!")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EDCCE4-6EA2-13AA-0715-08118C380D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06" y="552875"/>
            <a:ext cx="3307312" cy="5940000"/>
          </a:xfrm>
        </p:spPr>
      </p:pic>
    </p:spTree>
    <p:extLst>
      <p:ext uri="{BB962C8B-B14F-4D97-AF65-F5344CB8AC3E}">
        <p14:creationId xmlns:p14="http://schemas.microsoft.com/office/powerpoint/2010/main" val="3904918738"/>
      </p:ext>
    </p:extLst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95759725-C505-419B-BE35-3F28C546A3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34" y="552875"/>
            <a:ext cx="3789774" cy="5940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8495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"Mark?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85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"Distinction"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 err="1">
                <a:solidFill>
                  <a:srgbClr val="A71D5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4A072D-34B1-2E6B-63DB-69C37DBB4868}"/>
              </a:ext>
            </a:extLst>
          </p:cNvPr>
          <p:cNvGrpSpPr/>
          <p:nvPr/>
        </p:nvGrpSpPr>
        <p:grpSpPr>
          <a:xfrm>
            <a:off x="4515080" y="2334974"/>
            <a:ext cx="3813580" cy="937036"/>
            <a:chOff x="5442333" y="2334974"/>
            <a:chExt cx="3813580" cy="93703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09314B4-2944-C2BA-6BFD-18012FF94BC1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2882670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1B9995E-B03E-1943-AF72-DFD3A4D664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9603" y="2334974"/>
              <a:ext cx="956310" cy="937036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828B97-4767-BC7D-C177-592C6516DB0F}"/>
              </a:ext>
            </a:extLst>
          </p:cNvPr>
          <p:cNvGrpSpPr/>
          <p:nvPr/>
        </p:nvGrpSpPr>
        <p:grpSpPr>
          <a:xfrm>
            <a:off x="4957590" y="3522875"/>
            <a:ext cx="4811250" cy="891049"/>
            <a:chOff x="4303923" y="2469097"/>
            <a:chExt cx="4811250" cy="89104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6FC4F5-3B34-D533-BB5B-13BBE46C12C6}"/>
                </a:ext>
              </a:extLst>
            </p:cNvPr>
            <p:cNvCxnSpPr>
              <a:cxnSpLocks/>
            </p:cNvCxnSpPr>
            <p:nvPr/>
          </p:nvCxnSpPr>
          <p:spPr>
            <a:xfrm>
              <a:off x="4303923" y="3360146"/>
              <a:ext cx="404353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CA352A9-F289-E0C0-22F9-4C82370284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8408" y="2469097"/>
              <a:ext cx="786765" cy="891049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466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95759725-C505-419B-BE35-3F28C546A3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34" y="552875"/>
            <a:ext cx="3789774" cy="5940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8495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"Mark?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85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"Distinction"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 err="1">
                <a:solidFill>
                  <a:srgbClr val="A71D5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994858"/>
      </p:ext>
    </p:extLst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While (Repeat … Until)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total, 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B748266-0450-C23C-18A6-9C04F90EF5F9}"/>
              </a:ext>
            </a:extLst>
          </p:cNvPr>
          <p:cNvGrpSpPr/>
          <p:nvPr/>
        </p:nvGrpSpPr>
        <p:grpSpPr>
          <a:xfrm>
            <a:off x="5442333" y="3272010"/>
            <a:ext cx="4144580" cy="628478"/>
            <a:chOff x="5442333" y="3272010"/>
            <a:chExt cx="4144580" cy="62847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0EF9AC8-BB3C-CD17-5BF3-F1E368518477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3406392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4F6FD44-B815-C632-19B8-A25812463291}"/>
                </a:ext>
              </a:extLst>
            </p:cNvPr>
            <p:cNvCxnSpPr>
              <a:cxnSpLocks/>
            </p:cNvCxnSpPr>
            <p:nvPr/>
          </p:nvCxnSpPr>
          <p:spPr>
            <a:xfrm>
              <a:off x="8829675" y="3272010"/>
              <a:ext cx="757238" cy="62847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7217F0-5601-FBCF-F022-D186017237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287" y="552875"/>
            <a:ext cx="2387090" cy="5940000"/>
          </a:xfrm>
        </p:spPr>
      </p:pic>
    </p:spTree>
    <p:extLst>
      <p:ext uri="{BB962C8B-B14F-4D97-AF65-F5344CB8AC3E}">
        <p14:creationId xmlns:p14="http://schemas.microsoft.com/office/powerpoint/2010/main" val="262520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While (Repeat … Until)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total, 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7217F0-5601-FBCF-F022-D186017237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287" y="552875"/>
            <a:ext cx="2387090" cy="5940000"/>
          </a:xfrm>
        </p:spPr>
      </p:pic>
    </p:spTree>
    <p:extLst>
      <p:ext uri="{BB962C8B-B14F-4D97-AF65-F5344CB8AC3E}">
        <p14:creationId xmlns:p14="http://schemas.microsoft.com/office/powerpoint/2010/main" val="1803101682"/>
      </p:ext>
    </p:extLst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741CB-BCEA-E792-88F2-D3552AB22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F165-FF6E-AA14-B914-9824BB4B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8CC5C-4B33-7461-B353-980538B6D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EDE1BA0-7782-AE3F-7D55-196E0B2E138C}"/>
              </a:ext>
            </a:extLst>
          </p:cNvPr>
          <p:cNvGrpSpPr/>
          <p:nvPr/>
        </p:nvGrpSpPr>
        <p:grpSpPr>
          <a:xfrm>
            <a:off x="6437868" y="3272009"/>
            <a:ext cx="3323969" cy="879861"/>
            <a:chOff x="5442333" y="3272010"/>
            <a:chExt cx="4309754" cy="51517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727276-F137-D185-7348-FD6DCD344C76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3073749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19EFFA-E771-48B9-77AB-4E3F3F2FDA14}"/>
                </a:ext>
              </a:extLst>
            </p:cNvPr>
            <p:cNvCxnSpPr>
              <a:cxnSpLocks/>
            </p:cNvCxnSpPr>
            <p:nvPr/>
          </p:nvCxnSpPr>
          <p:spPr>
            <a:xfrm>
              <a:off x="8516082" y="3272010"/>
              <a:ext cx="1236005" cy="51517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2219C3B-38C4-4505-82E5-C9339CEDFE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140" y="459000"/>
            <a:ext cx="2122604" cy="5940000"/>
          </a:xfrm>
        </p:spPr>
      </p:pic>
    </p:spTree>
    <p:extLst>
      <p:ext uri="{BB962C8B-B14F-4D97-AF65-F5344CB8AC3E}">
        <p14:creationId xmlns:p14="http://schemas.microsoft.com/office/powerpoint/2010/main" val="74414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99741CB-BCEA-E792-88F2-D3552AB22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F165-FF6E-AA14-B914-9824BB4B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8CC5C-4B33-7461-B353-980538B6D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2219C3B-38C4-4505-82E5-C9339CEDFE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140" y="459000"/>
            <a:ext cx="2122604" cy="5940000"/>
          </a:xfrm>
        </p:spPr>
      </p:pic>
    </p:spTree>
    <p:extLst>
      <p:ext uri="{BB962C8B-B14F-4D97-AF65-F5344CB8AC3E}">
        <p14:creationId xmlns:p14="http://schemas.microsoft.com/office/powerpoint/2010/main" val="2428031427"/>
      </p:ext>
    </p:extLst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b="1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21124198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variable?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Somewhere to store information</a:t>
            </a:r>
          </a:p>
          <a:p>
            <a:r>
              <a:rPr lang="en-GB" dirty="0"/>
              <a:t>Has a name</a:t>
            </a:r>
          </a:p>
          <a:p>
            <a:r>
              <a:rPr lang="en-GB" dirty="0"/>
              <a:t>Can be thought of as a box</a:t>
            </a:r>
          </a:p>
          <a:p>
            <a:r>
              <a:rPr lang="en-GB" i="1" dirty="0"/>
              <a:t>Can only store </a:t>
            </a:r>
            <a:r>
              <a:rPr lang="en-GB" b="1" i="1" dirty="0"/>
              <a:t>1</a:t>
            </a:r>
            <a:r>
              <a:rPr lang="en-GB" i="1" dirty="0"/>
              <a:t> piece of info</a:t>
            </a:r>
          </a:p>
          <a:p>
            <a:endParaRPr lang="en-GB" dirty="0"/>
          </a:p>
        </p:txBody>
      </p:sp>
      <p:pic>
        <p:nvPicPr>
          <p:cNvPr id="9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7755A727-B888-45BB-B4EA-D166B01732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756" t="10108" r="8890" b="5325"/>
          <a:stretch/>
        </p:blipFill>
        <p:spPr>
          <a:xfrm>
            <a:off x="6172200" y="1922113"/>
            <a:ext cx="5181600" cy="415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6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 structured English</a:t>
            </a:r>
          </a:p>
          <a:p>
            <a:r>
              <a:rPr lang="en-GB" dirty="0"/>
              <a:t>Main steps show algorithm</a:t>
            </a:r>
          </a:p>
          <a:p>
            <a:r>
              <a:rPr lang="en-GB" dirty="0"/>
              <a:t>Refinements show detail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 </a:t>
            </a:r>
            <a:r>
              <a:rPr lang="en-GB" b="1" dirty="0">
                <a:solidFill>
                  <a:srgbClr val="FF0000"/>
                </a:solidFill>
              </a:rPr>
              <a:t>!=</a:t>
            </a:r>
            <a:r>
              <a:rPr lang="en-GB" dirty="0"/>
              <a:t> Pseudocode</a:t>
            </a:r>
          </a:p>
        </p:txBody>
      </p:sp>
    </p:spTree>
    <p:extLst>
      <p:ext uri="{BB962C8B-B14F-4D97-AF65-F5344CB8AC3E}">
        <p14:creationId xmlns:p14="http://schemas.microsoft.com/office/powerpoint/2010/main" val="133884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</a:t>
            </a:r>
          </a:p>
          <a:p>
            <a:r>
              <a:rPr lang="en-GB" dirty="0"/>
              <a:t>Main steps</a:t>
            </a:r>
          </a:p>
          <a:p>
            <a:r>
              <a:rPr lang="en-GB" dirty="0"/>
              <a:t>Refinements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3656443"/>
      </p:ext>
    </p:extLst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1D53E8-EAB2-4BD8-8482-989BD2396773}"/>
              </a:ext>
            </a:extLst>
          </p:cNvPr>
          <p:cNvSpPr txBox="1"/>
          <p:nvPr/>
        </p:nvSpPr>
        <p:spPr>
          <a:xfrm>
            <a:off x="7522434" y="5186362"/>
            <a:ext cx="4552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Not all refinements shown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E5243F4-436F-435A-83AB-A28916CFDC91}"/>
              </a:ext>
            </a:extLst>
          </p:cNvPr>
          <p:cNvSpPr/>
          <p:nvPr/>
        </p:nvSpPr>
        <p:spPr>
          <a:xfrm>
            <a:off x="7775118" y="299767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11654"/>
              <a:gd name="adj6" fmla="val -711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14ADA54-DEA2-4973-91F1-2A5500F29621}"/>
              </a:ext>
            </a:extLst>
          </p:cNvPr>
          <p:cNvSpPr/>
          <p:nvPr/>
        </p:nvSpPr>
        <p:spPr>
          <a:xfrm>
            <a:off x="7775118" y="412974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74959"/>
              <a:gd name="adj6" fmla="val -575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Refinements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CE246A-303B-4751-9244-59F8ECCC4D26}"/>
              </a:ext>
            </a:extLst>
          </p:cNvPr>
          <p:cNvGrpSpPr/>
          <p:nvPr/>
        </p:nvGrpSpPr>
        <p:grpSpPr>
          <a:xfrm>
            <a:off x="420132" y="2348427"/>
            <a:ext cx="360000" cy="2664000"/>
            <a:chOff x="296562" y="2348427"/>
            <a:chExt cx="360000" cy="2702008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E1C5674-8031-4302-B44A-137554DAA928}"/>
                </a:ext>
              </a:extLst>
            </p:cNvPr>
            <p:cNvCxnSpPr/>
            <p:nvPr/>
          </p:nvCxnSpPr>
          <p:spPr>
            <a:xfrm>
              <a:off x="296562" y="5050435"/>
              <a:ext cx="360000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77F5BB9-7625-42D7-980D-B4C15C5EA5D8}"/>
                </a:ext>
              </a:extLst>
            </p:cNvPr>
            <p:cNvCxnSpPr/>
            <p:nvPr/>
          </p:nvCxnSpPr>
          <p:spPr>
            <a:xfrm>
              <a:off x="296562" y="2348427"/>
              <a:ext cx="360000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3039E6C-B538-4A0F-908C-E453658540B2}"/>
                </a:ext>
              </a:extLst>
            </p:cNvPr>
            <p:cNvCxnSpPr>
              <a:cxnSpLocks/>
            </p:cNvCxnSpPr>
            <p:nvPr/>
          </p:nvCxnSpPr>
          <p:spPr>
            <a:xfrm>
              <a:off x="296562" y="2348427"/>
              <a:ext cx="0" cy="270200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138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 animBg="1"/>
      <p:bldP spid="7" grpId="0" animBg="1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</p:spTree>
    <p:extLst>
      <p:ext uri="{BB962C8B-B14F-4D97-AF65-F5344CB8AC3E}">
        <p14:creationId xmlns:p14="http://schemas.microsoft.com/office/powerpoint/2010/main" val="4002745072"/>
      </p:ext>
    </p:extLst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exemplify, and implement user-interface design, in terms of input and output, using a wireframe.</a:t>
            </a:r>
          </a:p>
        </p:txBody>
      </p:sp>
    </p:spTree>
    <p:extLst>
      <p:ext uri="{BB962C8B-B14F-4D97-AF65-F5344CB8AC3E}">
        <p14:creationId xmlns:p14="http://schemas.microsoft.com/office/powerpoint/2010/main" val="1109456355"/>
      </p:ext>
    </p:extLst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 the inputs and outputs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 a sketch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2100713" y="5091477"/>
            <a:ext cx="1267719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05661"/>
              <a:gd name="adj6" fmla="val 19316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9117159" y="5408498"/>
            <a:ext cx="2236641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54293"/>
              <a:gd name="adj6" fmla="val -517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(to processes)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8124040" y="3008842"/>
            <a:ext cx="1704172" cy="1777041"/>
            <a:chOff x="7619999" y="3594339"/>
            <a:chExt cx="1704172" cy="1777041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67256" y="4221249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250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4877"/>
      </p:ext>
    </p:extLst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r>
              <a:rPr lang="en-GB" dirty="0"/>
              <a:t>App Based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r>
              <a:rPr lang="en-GB" dirty="0"/>
              <a:t>Text Based</a:t>
            </a:r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19" name="Text">
            <a:extLst>
              <a:ext uri="{FF2B5EF4-FFF2-40B4-BE49-F238E27FC236}">
                <a16:creationId xmlns:a16="http://schemas.microsoft.com/office/drawing/2014/main" id="{259A6521-5767-43C4-B850-9BDFD790B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296" y="2211388"/>
            <a:ext cx="5468873" cy="3833167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7514014" y="5796282"/>
            <a:ext cx="139893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7592"/>
              <a:gd name="adj6" fmla="val 1408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Outputs</a:t>
            </a:r>
          </a:p>
        </p:txBody>
      </p:sp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  <p:pic>
        <p:nvPicPr>
          <p:cNvPr id="22" name="GUI">
            <a:extLst>
              <a:ext uri="{FF2B5EF4-FFF2-40B4-BE49-F238E27FC236}">
                <a16:creationId xmlns:a16="http://schemas.microsoft.com/office/drawing/2014/main" id="{5FC00170-16F8-4B44-9A4F-396CF3D9FB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54" y="2191840"/>
            <a:ext cx="4252770" cy="3987800"/>
          </a:xfrm>
          <a:prstGeom prst="rect">
            <a:avLst/>
          </a:prstGeom>
        </p:spPr>
      </p:pic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68066" y="4656138"/>
            <a:ext cx="1543443" cy="862642"/>
          </a:xfrm>
          <a:prstGeom prst="callout2">
            <a:avLst>
              <a:gd name="adj1" fmla="val 31"/>
              <a:gd name="adj2" fmla="val 49965"/>
              <a:gd name="adj3" fmla="val -41829"/>
              <a:gd name="adj4" fmla="val 102446"/>
              <a:gd name="adj5" fmla="val -42789"/>
              <a:gd name="adj6" fmla="val 15240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(process)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10445413" y="3058478"/>
            <a:ext cx="1394731" cy="918845"/>
            <a:chOff x="7886057" y="3608681"/>
            <a:chExt cx="1394731" cy="918845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886057" y="3608681"/>
              <a:ext cx="281197" cy="918845"/>
            </a:xfrm>
            <a:prstGeom prst="rightBrace">
              <a:avLst>
                <a:gd name="adj1" fmla="val 2473"/>
                <a:gd name="adj2" fmla="val 51171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23873" y="3806493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A8A4E87C-764A-4485-8DED-F3971A45F538}"/>
              </a:ext>
            </a:extLst>
          </p:cNvPr>
          <p:cNvSpPr/>
          <p:nvPr/>
        </p:nvSpPr>
        <p:spPr>
          <a:xfrm>
            <a:off x="2340291" y="6190110"/>
            <a:ext cx="1005243" cy="474858"/>
          </a:xfrm>
          <a:prstGeom prst="callout2">
            <a:avLst>
              <a:gd name="adj1" fmla="val 50343"/>
              <a:gd name="adj2" fmla="val 219"/>
              <a:gd name="adj3" fmla="val 50572"/>
              <a:gd name="adj4" fmla="val -23751"/>
              <a:gd name="adj5" fmla="val -93390"/>
              <a:gd name="adj6" fmla="val -239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Label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4D08E55-3D43-4932-9ABD-A89CCB2D13BC}"/>
              </a:ext>
            </a:extLst>
          </p:cNvPr>
          <p:cNvSpPr/>
          <p:nvPr/>
        </p:nvSpPr>
        <p:spPr>
          <a:xfrm>
            <a:off x="4672246" y="2276428"/>
            <a:ext cx="1423754" cy="724422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127506"/>
              <a:gd name="adj6" fmla="val -312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(input)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9C9F2111-EFA9-45BB-AD8F-FEB763B40BAD}"/>
              </a:ext>
            </a:extLst>
          </p:cNvPr>
          <p:cNvSpPr/>
          <p:nvPr/>
        </p:nvSpPr>
        <p:spPr>
          <a:xfrm>
            <a:off x="5123898" y="3930691"/>
            <a:ext cx="1274624" cy="474858"/>
          </a:xfrm>
          <a:prstGeom prst="callout2">
            <a:avLst>
              <a:gd name="adj1" fmla="val 50343"/>
              <a:gd name="adj2" fmla="val -302"/>
              <a:gd name="adj3" fmla="val 50171"/>
              <a:gd name="adj4" fmla="val -43858"/>
              <a:gd name="adj5" fmla="val 88274"/>
              <a:gd name="adj6" fmla="val -832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Button</a:t>
            </a:r>
          </a:p>
        </p:txBody>
      </p:sp>
      <p:sp>
        <p:nvSpPr>
          <p:cNvPr id="17" name="Callout: Bent Line with No Border 16">
            <a:extLst>
              <a:ext uri="{FF2B5EF4-FFF2-40B4-BE49-F238E27FC236}">
                <a16:creationId xmlns:a16="http://schemas.microsoft.com/office/drawing/2014/main" id="{824CC895-7CD2-4CBF-864C-B9889CF79289}"/>
              </a:ext>
            </a:extLst>
          </p:cNvPr>
          <p:cNvSpPr/>
          <p:nvPr/>
        </p:nvSpPr>
        <p:spPr>
          <a:xfrm>
            <a:off x="4717923" y="5736827"/>
            <a:ext cx="1423754" cy="724422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-29422"/>
              <a:gd name="adj6" fmla="val -2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(output)</a:t>
            </a:r>
          </a:p>
        </p:txBody>
      </p:sp>
    </p:spTree>
    <p:extLst>
      <p:ext uri="{BB962C8B-B14F-4D97-AF65-F5344CB8AC3E}">
        <p14:creationId xmlns:p14="http://schemas.microsoft.com/office/powerpoint/2010/main" val="237665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25" grpId="0" build="p"/>
      <p:bldP spid="6" grpId="0" animBg="1"/>
      <p:bldP spid="8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40475"/>
      </p:ext>
    </p:extLst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A740D69-8AEB-4008-96C4-3A8D73D3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Calculator Wireframe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72E8B36-48C7-4913-AE11-746A11B79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wireframe for a simple calculator app that will only add, subtract, multiply and divide two numbers.</a:t>
            </a:r>
          </a:p>
        </p:txBody>
      </p:sp>
    </p:spTree>
    <p:extLst>
      <p:ext uri="{BB962C8B-B14F-4D97-AF65-F5344CB8AC3E}">
        <p14:creationId xmlns:p14="http://schemas.microsoft.com/office/powerpoint/2010/main" val="36224089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do they work?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Store 11 in variable1</a:t>
            </a:r>
          </a:p>
          <a:p>
            <a:endParaRPr lang="en-GB" dirty="0"/>
          </a:p>
          <a:p>
            <a:r>
              <a:rPr lang="en-GB" dirty="0"/>
              <a:t>Copy variable1 to variable2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8AC3A-2A1E-42A4-BC71-4A7E95E0F1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Variable created, with a name</a:t>
            </a:r>
          </a:p>
          <a:p>
            <a:r>
              <a:rPr lang="en-GB" dirty="0"/>
              <a:t>Value stored in it</a:t>
            </a:r>
          </a:p>
        </p:txBody>
      </p:sp>
      <p:pic>
        <p:nvPicPr>
          <p:cNvPr id="8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A7BCE613-FF9E-4440-9741-AB313D95BF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1170515" y="4236098"/>
            <a:ext cx="2042781" cy="16393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41B0E6-9DF9-4772-999E-16DA5B417DA1}"/>
              </a:ext>
            </a:extLst>
          </p:cNvPr>
          <p:cNvSpPr txBox="1"/>
          <p:nvPr/>
        </p:nvSpPr>
        <p:spPr>
          <a:xfrm>
            <a:off x="1508706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7030A0"/>
                </a:solidFill>
              </a:rPr>
              <a:t>variable1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94A9D-B1C7-42AB-956F-2ECBBD2C6227}"/>
              </a:ext>
            </a:extLst>
          </p:cNvPr>
          <p:cNvSpPr txBox="1"/>
          <p:nvPr/>
        </p:nvSpPr>
        <p:spPr>
          <a:xfrm>
            <a:off x="1944080" y="326566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  <p:pic>
        <p:nvPicPr>
          <p:cNvPr id="11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3A2318D8-8A59-461A-8959-A7C0D25297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823838" y="4236098"/>
            <a:ext cx="2042781" cy="16393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CC5F24-E0D9-4592-8467-65313AA48870}"/>
              </a:ext>
            </a:extLst>
          </p:cNvPr>
          <p:cNvSpPr txBox="1"/>
          <p:nvPr/>
        </p:nvSpPr>
        <p:spPr>
          <a:xfrm>
            <a:off x="4162029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7030A0"/>
                </a:solidFill>
              </a:rPr>
              <a:t>variable2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AB07D6-0C11-455D-9BC4-6E70C2899CC4}"/>
              </a:ext>
            </a:extLst>
          </p:cNvPr>
          <p:cNvSpPr txBox="1"/>
          <p:nvPr/>
        </p:nvSpPr>
        <p:spPr>
          <a:xfrm>
            <a:off x="1920896" y="45140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99614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-2.22222E-6 L -0.0013 0.1877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69 L 0.05821 -0.06922 C 0.07032 -0.08496 0.08855 -0.09306 0.10782 -0.09306 C 0.12943 -0.09306 0.14675 -0.08496 0.15886 -0.06922 L 0.21693 0.00069 " pathEditMode="relative" rAng="0" ptsTypes="AAAAA">
                                      <p:cBhvr>
                                        <p:cTn id="4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-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" grpId="0" uiExpand="1" build="p"/>
      <p:bldP spid="5" grpId="0"/>
      <p:bldP spid="10" grpId="0"/>
      <p:bldP spid="10" grpId="1"/>
      <p:bldP spid="12" grpId="0"/>
      <p:bldP spid="13" grpId="0"/>
      <p:bldP spid="13" grpId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745448"/>
      </p:ext>
    </p:extLst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2800" dirty="0"/>
              <a:t>Describe, identify, and exemplify the evaluation of a solution in terms of: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fitness for purpose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efficient use of coding constructs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robustness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readability: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internal commentary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meaningful identifiers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indentation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white space</a:t>
            </a:r>
          </a:p>
        </p:txBody>
      </p:sp>
    </p:spTree>
    <p:extLst>
      <p:ext uri="{BB962C8B-B14F-4D97-AF65-F5344CB8AC3E}">
        <p14:creationId xmlns:p14="http://schemas.microsoft.com/office/powerpoint/2010/main" val="1306196538"/>
      </p:ext>
    </p:extLst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analysis, not design, and expected output</a:t>
            </a:r>
          </a:p>
          <a:p>
            <a:r>
              <a:rPr lang="en-GB" dirty="0"/>
              <a:t>Does it do the requirements identified during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3F2792-E588-4EC0-AC56-4097D666765C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6282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F0AC7FB-6847-2977-D1AD-9C9995574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24214-E9F2-DBFD-9FA0-CBC8C3AD2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B3186-500F-5CD8-A660-974428BC1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Does it do the requirements</a:t>
            </a:r>
          </a:p>
        </p:txBody>
      </p:sp>
    </p:spTree>
    <p:extLst>
      <p:ext uri="{BB962C8B-B14F-4D97-AF65-F5344CB8AC3E}">
        <p14:creationId xmlns:p14="http://schemas.microsoft.com/office/powerpoint/2010/main" val="2121032001"/>
      </p:ext>
    </p:extLst>
  </p:cSld>
  <p:clrMapOvr>
    <a:masterClrMapping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 efficiencies or inefficiencies such as</a:t>
            </a:r>
          </a:p>
          <a:p>
            <a:pPr lvl="1"/>
            <a:r>
              <a:rPr lang="en-GB" sz="3200" dirty="0"/>
              <a:t>Array vs multiple variables</a:t>
            </a:r>
          </a:p>
          <a:p>
            <a:pPr lvl="1"/>
            <a:r>
              <a:rPr lang="en-GB" sz="3200" dirty="0"/>
              <a:t>Nested ifs (else ifs) vs individual ifs</a:t>
            </a:r>
          </a:p>
          <a:p>
            <a:pPr lvl="1"/>
            <a:r>
              <a:rPr lang="en-GB" sz="3200" dirty="0"/>
              <a:t>Use of a loop vs repetition of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6159D-8FD4-464C-B796-BD4B0EEC3D2E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467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665FCD7-4A35-EC62-1017-DE4330910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B7C4-B858-E614-65A6-B8B901B7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B27FF-91EA-AFE4-AF3C-59381AF37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Array 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Nested ifs (else ifs) 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Use of a loop</a:t>
            </a:r>
          </a:p>
        </p:txBody>
      </p:sp>
    </p:spTree>
    <p:extLst>
      <p:ext uri="{BB962C8B-B14F-4D97-AF65-F5344CB8AC3E}">
        <p14:creationId xmlns:p14="http://schemas.microsoft.com/office/powerpoint/2010/main" val="216236020"/>
      </p:ext>
    </p:extLst>
  </p:cSld>
  <p:clrMapOvr>
    <a:masterClrMapping/>
  </p:clrMapOvr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tests), or lack of it</a:t>
            </a:r>
          </a:p>
          <a:p>
            <a:r>
              <a:rPr lang="en-GB" dirty="0"/>
              <a:t>Potential for errors – possible to enter incorrect values?</a:t>
            </a:r>
          </a:p>
          <a:p>
            <a:r>
              <a:rPr lang="en-GB" dirty="0"/>
              <a:t>How it responds to unexpected data: text instead of number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50481-8A9C-447B-8B28-EDF38B332177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90243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D7FB780-1215-6851-3DD0-BB91F11DC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2B89-DE10-F072-3FA1-EE561CD9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8DDB0-5199-ED29-DA65-386708D00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</a:t>
            </a:r>
          </a:p>
          <a:p>
            <a:r>
              <a:rPr lang="en-GB" dirty="0"/>
              <a:t>Potential for errors </a:t>
            </a:r>
          </a:p>
          <a:p>
            <a:r>
              <a:rPr lang="en-GB" dirty="0"/>
              <a:t>How it responds to unexpected data</a:t>
            </a:r>
          </a:p>
        </p:txBody>
      </p:sp>
    </p:spTree>
    <p:extLst>
      <p:ext uri="{BB962C8B-B14F-4D97-AF65-F5344CB8AC3E}">
        <p14:creationId xmlns:p14="http://schemas.microsoft.com/office/powerpoint/2010/main" val="3367728991"/>
      </p:ext>
    </p:extLst>
  </p:cSld>
  <p:clrMapOvr>
    <a:masterClrMapping/>
  </p:clrMapOvr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the code does</a:t>
            </a:r>
          </a:p>
          <a:p>
            <a:r>
              <a:rPr lang="en-GB" dirty="0"/>
              <a:t>Helps clarify complex code</a:t>
            </a:r>
          </a:p>
          <a:p>
            <a:r>
              <a:rPr lang="en-GB" dirty="0"/>
              <a:t>Helps others / future self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6FA60A-2AFC-4249-AF03-523EBFDEB221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0850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031E5A5-AB25-BA62-06B0-AA7C1F61B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DCD3A-1FE7-B355-57EE-1B4AFFBF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6921E-94E1-267D-2F75-E5704AB17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</a:t>
            </a:r>
          </a:p>
          <a:p>
            <a:r>
              <a:rPr lang="en-GB" dirty="0"/>
              <a:t>Helps clarify</a:t>
            </a:r>
          </a:p>
          <a:p>
            <a:r>
              <a:rPr lang="en-GB" dirty="0"/>
              <a:t>Helps others</a:t>
            </a:r>
          </a:p>
        </p:txBody>
      </p:sp>
    </p:spTree>
    <p:extLst>
      <p:ext uri="{BB962C8B-B14F-4D97-AF65-F5344CB8AC3E}">
        <p14:creationId xmlns:p14="http://schemas.microsoft.com/office/powerpoint/2010/main" val="8292917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10037-348E-4337-9A63-56426B0B8E18}"/>
              </a:ext>
            </a:extLst>
          </p:cNvPr>
          <p:cNvSpPr txBox="1"/>
          <p:nvPr/>
        </p:nvSpPr>
        <p:spPr>
          <a:xfrm>
            <a:off x="3917950" y="2089444"/>
            <a:ext cx="3761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 equals 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7E741-9095-4924-A3CE-D56693D38A02}"/>
              </a:ext>
            </a:extLst>
          </p:cNvPr>
          <p:cNvSpPr txBox="1"/>
          <p:nvPr/>
        </p:nvSpPr>
        <p:spPr>
          <a:xfrm>
            <a:off x="3917903" y="4080307"/>
            <a:ext cx="6738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 assignment operator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0BC9D-ACFF-44C2-8712-B5611E1287BF}"/>
              </a:ext>
            </a:extLst>
          </p:cNvPr>
          <p:cNvSpPr txBox="1"/>
          <p:nvPr/>
        </p:nvSpPr>
        <p:spPr>
          <a:xfrm>
            <a:off x="4449347" y="4720367"/>
            <a:ext cx="4522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assigned the value 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4C7FFA-961F-4F11-93A3-97FC5170CF3C}"/>
              </a:ext>
            </a:extLst>
          </p:cNvPr>
          <p:cNvGrpSpPr/>
          <p:nvPr/>
        </p:nvGrpSpPr>
        <p:grpSpPr>
          <a:xfrm>
            <a:off x="3985765" y="2057694"/>
            <a:ext cx="3847815" cy="1260000"/>
            <a:chOff x="3985765" y="2057694"/>
            <a:chExt cx="3847815" cy="1260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1C2BCDB-E4F7-4684-AC6B-AE8E43FD8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3580" y="2057694"/>
              <a:ext cx="3780000" cy="12600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C40DF4E-7F5F-41CC-99A1-1515D29FAD4C}"/>
                </a:ext>
              </a:extLst>
            </p:cNvPr>
            <p:cNvCxnSpPr>
              <a:cxnSpLocks/>
            </p:cNvCxnSpPr>
            <p:nvPr/>
          </p:nvCxnSpPr>
          <p:spPr>
            <a:xfrm>
              <a:off x="3985765" y="2057694"/>
              <a:ext cx="3780000" cy="12600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B8133A3-A913-4568-9C50-9BB8FE6C7345}"/>
              </a:ext>
            </a:extLst>
          </p:cNvPr>
          <p:cNvSpPr txBox="1"/>
          <p:nvPr/>
        </p:nvSpPr>
        <p:spPr>
          <a:xfrm>
            <a:off x="4365263" y="2729504"/>
            <a:ext cx="3156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the same as)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FA6217-AFE6-42E6-AA29-9FB9655EF390}"/>
              </a:ext>
            </a:extLst>
          </p:cNvPr>
          <p:cNvSpPr txBox="1"/>
          <p:nvPr/>
        </p:nvSpPr>
        <p:spPr>
          <a:xfrm>
            <a:off x="8213078" y="2175506"/>
            <a:ext cx="3661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FF0000"/>
                </a:solidFill>
              </a:rPr>
              <a:t>This is computing, not maths!</a:t>
            </a:r>
          </a:p>
        </p:txBody>
      </p:sp>
    </p:spTree>
    <p:extLst>
      <p:ext uri="{BB962C8B-B14F-4D97-AF65-F5344CB8AC3E}">
        <p14:creationId xmlns:p14="http://schemas.microsoft.com/office/powerpoint/2010/main" val="242305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  <p:bldP spid="12" grpId="0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FFC51-96F0-8BDE-85D6-414856733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D885-7E8B-4AF5-4B90-D52BA556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313C3E0-DC20-0524-841F-75DDDAB8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13C3B-2EA7-366D-D774-34F8C40994A5}"/>
              </a:ext>
            </a:extLst>
          </p:cNvPr>
          <p:cNvSpPr txBox="1"/>
          <p:nvPr/>
        </p:nvSpPr>
        <p:spPr>
          <a:xfrm>
            <a:off x="2558396" y="6009894"/>
            <a:ext cx="707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Reminders of what needs to be done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52E24412-F286-4EF7-947F-62CCB89D4867}"/>
              </a:ext>
            </a:extLst>
          </p:cNvPr>
          <p:cNvSpPr/>
          <p:nvPr/>
        </p:nvSpPr>
        <p:spPr>
          <a:xfrm>
            <a:off x="3836636" y="434486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A problem to be sorted</a:t>
            </a:r>
          </a:p>
        </p:txBody>
      </p:sp>
      <p:sp>
        <p:nvSpPr>
          <p:cNvPr id="3" name="Callout: Bent Line with No Border 8">
            <a:extLst>
              <a:ext uri="{FF2B5EF4-FFF2-40B4-BE49-F238E27FC236}">
                <a16:creationId xmlns:a16="http://schemas.microsoft.com/office/drawing/2014/main" id="{5CBC8594-D321-9C73-F94D-F271979C9D94}"/>
              </a:ext>
            </a:extLst>
          </p:cNvPr>
          <p:cNvSpPr/>
          <p:nvPr/>
        </p:nvSpPr>
        <p:spPr>
          <a:xfrm>
            <a:off x="3989164" y="243221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Something to be done</a:t>
            </a:r>
          </a:p>
        </p:txBody>
      </p:sp>
    </p:spTree>
    <p:extLst>
      <p:ext uri="{BB962C8B-B14F-4D97-AF65-F5344CB8AC3E}">
        <p14:creationId xmlns:p14="http://schemas.microsoft.com/office/powerpoint/2010/main" val="276106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3" grpId="0"/>
      <p:bldP spid="8" grpId="0" animBg="1"/>
      <p:bldP spid="3" grpId="0" animBg="1"/>
    </p:bld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D5802DC-8918-2DE8-E318-9C741DC37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BAC6-9CAD-5D48-0DF6-2C691719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159772-AAD2-A3B7-1846-511B1FAA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7185536"/>
      </p:ext>
    </p:extLst>
  </p:cSld>
  <p:clrMapOvr>
    <a:masterClrMapping/>
  </p:clrMapOvr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 relate to the data</a:t>
            </a:r>
          </a:p>
          <a:p>
            <a:r>
              <a:rPr lang="en-GB" dirty="0"/>
              <a:t>Names indicate what they do / hold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4FEFF7-DD79-48A5-AAF5-8ED8761DE611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4413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ED48915-1FB6-C9A6-F1AA-919283851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B90B3-B3A3-A9F2-9310-43DDF4969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C2928-E822-9527-042C-044E71272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</a:t>
            </a:r>
          </a:p>
          <a:p>
            <a:r>
              <a:rPr lang="en-GB" dirty="0"/>
              <a:t>Names indicate what</a:t>
            </a:r>
          </a:p>
        </p:txBody>
      </p:sp>
    </p:spTree>
    <p:extLst>
      <p:ext uri="{BB962C8B-B14F-4D97-AF65-F5344CB8AC3E}">
        <p14:creationId xmlns:p14="http://schemas.microsoft.com/office/powerpoint/2010/main" val="3111852903"/>
      </p:ext>
    </p:extLst>
  </p:cSld>
  <p:clrMapOvr>
    <a:masterClrMapping/>
  </p:clrMapOvr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Highlights structures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4420B0-6B59-41F7-B9F4-0C995052BDAE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300429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5E721AE-69AA-2910-0EB6-66AA5FB6C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97C4-DE53-2774-14F8-A79CACFD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1C04D-998B-1732-0B11-A64334892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3028622"/>
      </p:ext>
    </p:extLst>
  </p:cSld>
  <p:clrMapOvr>
    <a:masterClrMapping/>
  </p:clrMapOvr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 (Blank lines)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 structures in program</a:t>
            </a:r>
          </a:p>
          <a:p>
            <a:r>
              <a:rPr lang="en-GB" dirty="0"/>
              <a:t>Easier to see sections of code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80524C-60AC-4670-BCA7-8F42D2524422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1326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7779B06-63D5-6FDC-FA5F-1A3B3383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A94F-3381-C766-B0BF-762866DA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19E1-E6AB-ED1B-27CF-CDF6518FD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</a:t>
            </a:r>
          </a:p>
          <a:p>
            <a:r>
              <a:rPr lang="en-GB" dirty="0"/>
              <a:t>Easier to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2972286"/>
      </p:ext>
    </p:extLst>
  </p:cSld>
  <p:clrMapOvr>
    <a:masterClrMapping/>
  </p:clrMapOvr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array concatenation</a:t>
            </a:r>
          </a:p>
        </p:txBody>
      </p:sp>
    </p:spTree>
    <p:extLst>
      <p:ext uri="{BB962C8B-B14F-4D97-AF65-F5344CB8AC3E}">
        <p14:creationId xmlns:p14="http://schemas.microsoft.com/office/powerpoint/2010/main" val="1142570854"/>
      </p:ext>
    </p:extLst>
  </p:cSld>
  <p:clrMapOvr>
    <a:masterClrMapping/>
  </p:clrMapOvr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711E2920-5AA5-1352-38E3-6EF38457EB69}"/>
              </a:ext>
            </a:extLst>
          </p:cNvPr>
          <p:cNvSpPr/>
          <p:nvPr/>
        </p:nvSpPr>
        <p:spPr>
          <a:xfrm>
            <a:off x="4816902" y="193627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string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1CFDA728-1EA1-3654-9FAF-22E9D12C2A79}"/>
              </a:ext>
            </a:extLst>
          </p:cNvPr>
          <p:cNvSpPr/>
          <p:nvPr/>
        </p:nvSpPr>
        <p:spPr>
          <a:xfrm>
            <a:off x="3485500" y="47254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553C6CBA-6305-5A16-A259-4D6280D09234}"/>
              </a:ext>
            </a:extLst>
          </p:cNvPr>
          <p:cNvSpPr/>
          <p:nvPr/>
        </p:nvSpPr>
        <p:spPr>
          <a:xfrm>
            <a:off x="8431180" y="4725479"/>
            <a:ext cx="2157445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string</a:t>
            </a:r>
          </a:p>
        </p:txBody>
      </p:sp>
    </p:spTree>
    <p:extLst>
      <p:ext uri="{BB962C8B-B14F-4D97-AF65-F5344CB8AC3E}">
        <p14:creationId xmlns:p14="http://schemas.microsoft.com/office/powerpoint/2010/main" val="19225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8D008A-6628-3F4C-EADB-FC076B316CBD}"/>
              </a:ext>
            </a:extLst>
          </p:cNvPr>
          <p:cNvSpPr txBox="1"/>
          <p:nvPr/>
        </p:nvSpPr>
        <p:spPr>
          <a:xfrm>
            <a:off x="3917950" y="2089444"/>
            <a:ext cx="1531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A42C9-D6BA-4BBB-DF18-161FC00AE411}"/>
              </a:ext>
            </a:extLst>
          </p:cNvPr>
          <p:cNvSpPr txBox="1"/>
          <p:nvPr/>
        </p:nvSpPr>
        <p:spPr>
          <a:xfrm>
            <a:off x="3917903" y="4080307"/>
            <a:ext cx="2417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</a:t>
            </a:r>
          </a:p>
        </p:txBody>
      </p:sp>
    </p:spTree>
    <p:extLst>
      <p:ext uri="{BB962C8B-B14F-4D97-AF65-F5344CB8AC3E}">
        <p14:creationId xmlns:p14="http://schemas.microsoft.com/office/powerpoint/2010/main" val="4181298630"/>
      </p:ext>
    </p:extLst>
  </p:cSld>
  <p:clrMapOvr>
    <a:masterClrMapping/>
  </p:clrMapOvr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</p:spTree>
    <p:extLst>
      <p:ext uri="{BB962C8B-B14F-4D97-AF65-F5344CB8AC3E}">
        <p14:creationId xmlns:p14="http://schemas.microsoft.com/office/powerpoint/2010/main" val="3538730353"/>
      </p:ext>
    </p:extLst>
  </p:cSld>
  <p:clrMapOvr>
    <a:masterClrMapping/>
  </p:clrMapOvr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D28E4CAB-681F-0501-479E-20CE752CA307}"/>
              </a:ext>
            </a:extLst>
          </p:cNvPr>
          <p:cNvSpPr/>
          <p:nvPr/>
        </p:nvSpPr>
        <p:spPr>
          <a:xfrm>
            <a:off x="4552300" y="46873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D12044C-8BDF-2792-9AB1-684F0871E6E2}"/>
              </a:ext>
            </a:extLst>
          </p:cNvPr>
          <p:cNvSpPr/>
          <p:nvPr/>
        </p:nvSpPr>
        <p:spPr>
          <a:xfrm>
            <a:off x="8682005" y="4687910"/>
            <a:ext cx="2078407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array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64C0758C-D43C-241D-7D63-5B9BAC4CC6B8}"/>
              </a:ext>
            </a:extLst>
          </p:cNvPr>
          <p:cNvSpPr/>
          <p:nvPr/>
        </p:nvSpPr>
        <p:spPr>
          <a:xfrm>
            <a:off x="5264577" y="199342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array</a:t>
            </a:r>
          </a:p>
        </p:txBody>
      </p:sp>
    </p:spTree>
    <p:extLst>
      <p:ext uri="{BB962C8B-B14F-4D97-AF65-F5344CB8AC3E}">
        <p14:creationId xmlns:p14="http://schemas.microsoft.com/office/powerpoint/2010/main" val="338037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</p:bld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</p:spTree>
    <p:extLst>
      <p:ext uri="{BB962C8B-B14F-4D97-AF65-F5344CB8AC3E}">
        <p14:creationId xmlns:p14="http://schemas.microsoft.com/office/powerpoint/2010/main" val="9508498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1276222" y="2235023"/>
            <a:ext cx="2377416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46825"/>
              <a:gd name="adj6" fmla="val 1512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48526" y="4636219"/>
            <a:ext cx="3312460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8425809" y="2235023"/>
            <a:ext cx="2891765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151167"/>
              <a:gd name="adj6" fmla="val -397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824764" y="1864996"/>
            <a:ext cx="2696379" cy="1708003"/>
            <a:chOff x="4824764" y="1504780"/>
            <a:chExt cx="2696379" cy="1708003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4824764" y="1504780"/>
              <a:ext cx="269637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Value assigned</a:t>
              </a:r>
            </a:p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413387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11689145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ED4BF0-E0AD-BDA4-B328-F92C1F902DFC}"/>
              </a:ext>
            </a:extLst>
          </p:cNvPr>
          <p:cNvSpPr txBox="1"/>
          <p:nvPr/>
        </p:nvSpPr>
        <p:spPr>
          <a:xfrm>
            <a:off x="1562291" y="6002565"/>
            <a:ext cx="9067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marks, variable do not!</a:t>
            </a:r>
          </a:p>
        </p:txBody>
      </p:sp>
    </p:spTree>
    <p:extLst>
      <p:ext uri="{BB962C8B-B14F-4D97-AF65-F5344CB8AC3E}">
        <p14:creationId xmlns:p14="http://schemas.microsoft.com/office/powerpoint/2010/main" val="2622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</p:spTree>
    <p:extLst>
      <p:ext uri="{BB962C8B-B14F-4D97-AF65-F5344CB8AC3E}">
        <p14:creationId xmlns:p14="http://schemas.microsoft.com/office/powerpoint/2010/main" val="24640394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Numbers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74ACC-C539-1CD1-BC98-E317BC1540EF}"/>
              </a:ext>
            </a:extLst>
          </p:cNvPr>
          <p:cNvSpPr txBox="1"/>
          <p:nvPr/>
        </p:nvSpPr>
        <p:spPr>
          <a:xfrm>
            <a:off x="1598134" y="6002565"/>
            <a:ext cx="8995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marks, numbers do not!</a:t>
            </a:r>
          </a:p>
        </p:txBody>
      </p:sp>
    </p:spTree>
    <p:extLst>
      <p:ext uri="{BB962C8B-B14F-4D97-AF65-F5344CB8AC3E}">
        <p14:creationId xmlns:p14="http://schemas.microsoft.com/office/powerpoint/2010/main" val="162085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40E42-A232-4953-B8AF-3C563D79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Thonny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E8B3F-021B-4471-8E62-D99463A2F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/>
              <a:t>thonny.org</a:t>
            </a:r>
          </a:p>
        </p:txBody>
      </p:sp>
    </p:spTree>
    <p:extLst>
      <p:ext uri="{BB962C8B-B14F-4D97-AF65-F5344CB8AC3E}">
        <p14:creationId xmlns:p14="http://schemas.microsoft.com/office/powerpoint/2010/main" val="35465857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Numbers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</p:spTree>
    <p:extLst>
      <p:ext uri="{BB962C8B-B14F-4D97-AF65-F5344CB8AC3E}">
        <p14:creationId xmlns:p14="http://schemas.microsoft.com/office/powerpoint/2010/main" val="22655298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2598015"/>
              </p:ext>
            </p:extLst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35B5FF7-85F2-49F9-B302-A022192365A4}"/>
              </a:ext>
            </a:extLst>
          </p:cNvPr>
          <p:cNvSpPr txBox="1"/>
          <p:nvPr/>
        </p:nvSpPr>
        <p:spPr>
          <a:xfrm>
            <a:off x="6623538" y="2516884"/>
            <a:ext cx="160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0F80A-567C-48A4-99CA-F65D8680829C}"/>
              </a:ext>
            </a:extLst>
          </p:cNvPr>
          <p:cNvSpPr txBox="1"/>
          <p:nvPr/>
        </p:nvSpPr>
        <p:spPr>
          <a:xfrm>
            <a:off x="9099062" y="3208972"/>
            <a:ext cx="1668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"world"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93661-EF0A-4E73-9A02-6D6EC9AF4313}"/>
              </a:ext>
            </a:extLst>
          </p:cNvPr>
          <p:cNvSpPr txBox="1"/>
          <p:nvPr/>
        </p:nvSpPr>
        <p:spPr>
          <a:xfrm>
            <a:off x="6522914" y="3865878"/>
            <a:ext cx="181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"What?"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2ED12-6A72-43AC-9D0B-AAD6C2EC557B}"/>
              </a:ext>
            </a:extLst>
          </p:cNvPr>
          <p:cNvSpPr txBox="1"/>
          <p:nvPr/>
        </p:nvSpPr>
        <p:spPr>
          <a:xfrm>
            <a:off x="6744677" y="4552265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"Bye"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086F98-7FA8-481D-8DFC-58FA7EC7134B}"/>
              </a:ext>
            </a:extLst>
          </p:cNvPr>
          <p:cNvSpPr txBox="1"/>
          <p:nvPr/>
        </p:nvSpPr>
        <p:spPr>
          <a:xfrm>
            <a:off x="9249508" y="5238652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"all!"</a:t>
            </a:r>
          </a:p>
        </p:txBody>
      </p:sp>
    </p:spTree>
    <p:extLst>
      <p:ext uri="{BB962C8B-B14F-4D97-AF65-F5344CB8AC3E}">
        <p14:creationId xmlns:p14="http://schemas.microsoft.com/office/powerpoint/2010/main" val="191961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9" grpId="0"/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0488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FB0881E0-E0ED-4CDC-9D9B-AC556EC99A52}"/>
              </a:ext>
            </a:extLst>
          </p:cNvPr>
          <p:cNvSpPr/>
          <p:nvPr/>
        </p:nvSpPr>
        <p:spPr>
          <a:xfrm>
            <a:off x="5467436" y="3612874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AD532591-0F85-4B1E-A25D-059E9F3FF297}"/>
              </a:ext>
            </a:extLst>
          </p:cNvPr>
          <p:cNvSpPr/>
          <p:nvPr/>
        </p:nvSpPr>
        <p:spPr>
          <a:xfrm>
            <a:off x="5168423" y="6154305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</p:spTree>
    <p:extLst>
      <p:ext uri="{BB962C8B-B14F-4D97-AF65-F5344CB8AC3E}">
        <p14:creationId xmlns:p14="http://schemas.microsoft.com/office/powerpoint/2010/main" val="90108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</p:spTree>
    <p:extLst>
      <p:ext uri="{BB962C8B-B14F-4D97-AF65-F5344CB8AC3E}">
        <p14:creationId xmlns:p14="http://schemas.microsoft.com/office/powerpoint/2010/main" val="40478495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17136159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Start with a letter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Only contain letters, numbers, underscores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No spaces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Unique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7030A0"/>
                </a:solidFill>
              </a:rPr>
              <a:t>height		cost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7030A0"/>
                </a:solidFill>
              </a:rPr>
              <a:t>age		number_2			number1	</a:t>
            </a:r>
            <a:r>
              <a:rPr lang="en-GB" sz="3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1334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 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r>
              <a:rPr lang="en-GB" sz="32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9754207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Camel case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Meaningful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Singular (not plural)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>
                <a:solidFill>
                  <a:srgbClr val="7030A0"/>
                </a:solidFill>
              </a:rPr>
              <a:t>pupilAge</a:t>
            </a:r>
            <a:r>
              <a:rPr lang="en-GB" sz="3200" dirty="0">
                <a:solidFill>
                  <a:srgbClr val="7030A0"/>
                </a:solidFill>
              </a:rPr>
              <a:t>		</a:t>
            </a:r>
            <a:r>
              <a:rPr lang="en-GB" sz="3200" dirty="0" err="1">
                <a:solidFill>
                  <a:srgbClr val="7030A0"/>
                </a:solidFill>
              </a:rPr>
              <a:t>costPerKilo</a:t>
            </a:r>
            <a:r>
              <a:rPr lang="en-GB" sz="3200" dirty="0">
                <a:solidFill>
                  <a:srgbClr val="7030A0"/>
                </a:solidFill>
              </a:rPr>
              <a:t>		kgs2lbs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>
                <a:solidFill>
                  <a:srgbClr val="7030A0"/>
                </a:solidFill>
              </a:rPr>
              <a:t>petName</a:t>
            </a:r>
            <a:r>
              <a:rPr lang="en-GB" sz="3200" dirty="0">
                <a:solidFill>
                  <a:srgbClr val="7030A0"/>
                </a:solidFill>
              </a:rPr>
              <a:t>		</a:t>
            </a:r>
            <a:r>
              <a:rPr lang="en-GB" sz="3200" dirty="0" err="1">
                <a:solidFill>
                  <a:srgbClr val="7030A0"/>
                </a:solidFill>
              </a:rPr>
              <a:t>examGrade</a:t>
            </a:r>
            <a:endParaRPr lang="en-GB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91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822008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50A0-D3A0-4968-A0D6-69B94F7DD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Sharepoint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F4A0D-0A8D-4D52-A96C-E69F5D05E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3690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arithmetic operations</a:t>
            </a:r>
          </a:p>
        </p:txBody>
      </p:sp>
    </p:spTree>
    <p:extLst>
      <p:ext uri="{BB962C8B-B14F-4D97-AF65-F5344CB8AC3E}">
        <p14:creationId xmlns:p14="http://schemas.microsoft.com/office/powerpoint/2010/main" val="14222932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+	Add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– 	Subtract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*	Multiply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/	Divide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**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+ 7		=	10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9 – 4		=	5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2 * 3		=	6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8 / 4		=	2.0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** 2	=	9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516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Add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 	Subtract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Multiply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Divide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9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2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8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		=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93418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29824406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"This works!"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4980980" y="4441520"/>
            <a:ext cx="2597267" cy="429982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22165"/>
              <a:gd name="adj5" fmla="val -17467"/>
              <a:gd name="adj6" fmla="val -297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Division by zero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945768" y="5366910"/>
            <a:ext cx="37657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34616"/>
              <a:gd name="adj5" fmla="val 93157"/>
              <a:gd name="adj6" fmla="val -407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Incompatible data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8181109" y="987540"/>
            <a:ext cx="3172691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run but then stop (crash)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6387DDE0-23AC-4030-A34A-C0469CC6281A}"/>
              </a:ext>
            </a:extLst>
          </p:cNvPr>
          <p:cNvSpPr/>
          <p:nvPr/>
        </p:nvSpPr>
        <p:spPr>
          <a:xfrm>
            <a:off x="5064301" y="6419795"/>
            <a:ext cx="1294601" cy="468000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13002"/>
              <a:gd name="adj5" fmla="val -23293"/>
              <a:gd name="adj6" fmla="val -167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B39C8B59-EF56-4083-84AF-72D3A09835EF}"/>
              </a:ext>
            </a:extLst>
          </p:cNvPr>
          <p:cNvSpPr/>
          <p:nvPr/>
        </p:nvSpPr>
        <p:spPr>
          <a:xfrm flipH="1">
            <a:off x="1778492" y="6390000"/>
            <a:ext cx="1227755" cy="468000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13002"/>
              <a:gd name="adj5" fmla="val -23293"/>
              <a:gd name="adj6" fmla="val -167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42603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uiExpand="1" animBg="1"/>
      <p:bldP spid="5" grpId="0" animBg="1"/>
      <p:bldP spid="4" grpId="0" animBg="1"/>
      <p:bldP spid="7" grpId="0" uiExpand="1" animBg="1"/>
      <p:bldP spid="10" grpId="0" uiExpan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"This works!"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13444133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17931-EF2A-3A29-73CD-6027DB72B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B8C47-05A4-AAAE-E860-57B225277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47E6-6CFD-51B2-7F03-5C7F60003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22500221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05C76-4573-F9F1-CF6B-D83DB75CF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6CC80-2259-02DB-6F1A-4275963C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ED33A8-98AC-8AF6-2018-F38A0EC8E6AD}"/>
              </a:ext>
            </a:extLst>
          </p:cNvPr>
          <p:cNvSpPr txBox="1"/>
          <p:nvPr/>
        </p:nvSpPr>
        <p:spPr>
          <a:xfrm>
            <a:off x="2736262" y="3044276"/>
            <a:ext cx="63640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DF0FB8-FC9F-56DF-D376-28BB0E382DAD}"/>
              </a:ext>
            </a:extLst>
          </p:cNvPr>
          <p:cNvSpPr/>
          <p:nvPr/>
        </p:nvSpPr>
        <p:spPr>
          <a:xfrm>
            <a:off x="2297400" y="5586769"/>
            <a:ext cx="759720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name and p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arentheses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required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P</a:t>
            </a:r>
            <a:r>
              <a:rPr kumimoji="0" lang="en-GB" sz="3200" b="0" i="0" u="none" strike="noStrike" kern="1200" cap="none" spc="0" normalizeH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arameters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can be optional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4F7B6E4-60B2-D2E4-1004-906DC3A4F5EC}"/>
              </a:ext>
            </a:extLst>
          </p:cNvPr>
          <p:cNvSpPr/>
          <p:nvPr/>
        </p:nvSpPr>
        <p:spPr>
          <a:xfrm flipH="1">
            <a:off x="701613" y="419692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 name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875D0D12-1B55-8979-6A3E-0DF77FC02865}"/>
              </a:ext>
            </a:extLst>
          </p:cNvPr>
          <p:cNvSpPr/>
          <p:nvPr/>
        </p:nvSpPr>
        <p:spPr>
          <a:xfrm>
            <a:off x="7152286" y="4304663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Parameter(s)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CB88AAB-DE6D-CD20-B0DC-D8F699F0794F}"/>
              </a:ext>
            </a:extLst>
          </p:cNvPr>
          <p:cNvCxnSpPr>
            <a:cxnSpLocks/>
          </p:cNvCxnSpPr>
          <p:nvPr/>
        </p:nvCxnSpPr>
        <p:spPr>
          <a:xfrm>
            <a:off x="4760259" y="3813717"/>
            <a:ext cx="3832412" cy="15073"/>
          </a:xfrm>
          <a:prstGeom prst="line">
            <a:avLst/>
          </a:prstGeom>
          <a:ln w="381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082A42-98DA-8819-3C48-150B1A86C4A4}"/>
              </a:ext>
            </a:extLst>
          </p:cNvPr>
          <p:cNvSpPr txBox="1"/>
          <p:nvPr/>
        </p:nvSpPr>
        <p:spPr>
          <a:xfrm>
            <a:off x="5546910" y="1794128"/>
            <a:ext cx="2077571" cy="523220"/>
          </a:xfrm>
          <a:prstGeom prst="rect">
            <a:avLst/>
          </a:prstGeom>
          <a:noFill/>
          <a:ln w="38100">
            <a:noFill/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GB" dirty="0"/>
              <a:t>Parentheses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1175986-3088-3479-3741-501A6C0BE786}"/>
              </a:ext>
            </a:extLst>
          </p:cNvPr>
          <p:cNvCxnSpPr>
            <a:stCxn id="19" idx="1"/>
          </p:cNvCxnSpPr>
          <p:nvPr/>
        </p:nvCxnSpPr>
        <p:spPr>
          <a:xfrm flipH="1">
            <a:off x="4672853" y="2055738"/>
            <a:ext cx="874057" cy="109087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0DF8A1-EC35-DA2B-A1E3-46C862DF479B}"/>
              </a:ext>
            </a:extLst>
          </p:cNvPr>
          <p:cNvCxnSpPr>
            <a:stCxn id="19" idx="3"/>
          </p:cNvCxnSpPr>
          <p:nvPr/>
        </p:nvCxnSpPr>
        <p:spPr>
          <a:xfrm>
            <a:off x="7624481" y="2055738"/>
            <a:ext cx="1048872" cy="106398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64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uiExpand="1" build="p"/>
      <p:bldP spid="11" grpId="0" animBg="1"/>
      <p:bldP spid="16" grpId="0" animBg="1"/>
      <p:bldP spid="1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8588763-B6D9-8057-FA41-34663FF2B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AEA2-D7B7-16E6-3310-815F3F18C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9A289F-A93A-2713-8BF7-ED70BB2DFE53}"/>
              </a:ext>
            </a:extLst>
          </p:cNvPr>
          <p:cNvSpPr txBox="1"/>
          <p:nvPr/>
        </p:nvSpPr>
        <p:spPr>
          <a:xfrm>
            <a:off x="2736262" y="3044276"/>
            <a:ext cx="63640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09B1D0-1FD1-FAA0-79C0-7EA22393933B}"/>
              </a:ext>
            </a:extLst>
          </p:cNvPr>
          <p:cNvSpPr/>
          <p:nvPr/>
        </p:nvSpPr>
        <p:spPr>
          <a:xfrm>
            <a:off x="2286314" y="5586769"/>
            <a:ext cx="761939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                                 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                                                   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55875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BF37ED-8E41-4C85-9F06-8D2D64C6FA34}"/>
              </a:ext>
            </a:extLst>
          </p:cNvPr>
          <p:cNvSpPr>
            <a:spLocks noChangeAspect="1"/>
          </p:cNvSpPr>
          <p:nvPr/>
        </p:nvSpPr>
        <p:spPr>
          <a:xfrm>
            <a:off x="4362670" y="2874978"/>
            <a:ext cx="3466660" cy="173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/>
              <a:t>Process</a:t>
            </a:r>
            <a:endParaRPr lang="en-GB" sz="28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1D2B69-FD94-45FA-904D-026644A179F1}"/>
              </a:ext>
            </a:extLst>
          </p:cNvPr>
          <p:cNvGrpSpPr/>
          <p:nvPr/>
        </p:nvGrpSpPr>
        <p:grpSpPr>
          <a:xfrm>
            <a:off x="1289918" y="3233810"/>
            <a:ext cx="3060000" cy="1015663"/>
            <a:chOff x="1289918" y="3233810"/>
            <a:chExt cx="3060000" cy="101566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B963B08-C212-4718-A8AA-458D4C59CEBA}"/>
                </a:ext>
              </a:extLst>
            </p:cNvPr>
            <p:cNvSpPr txBox="1"/>
            <p:nvPr/>
          </p:nvSpPr>
          <p:spPr>
            <a:xfrm>
              <a:off x="1289918" y="3233810"/>
              <a:ext cx="198000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GB" sz="6000" b="1" dirty="0">
                  <a:solidFill>
                    <a:srgbClr val="7030A0"/>
                  </a:solidFill>
                </a:rPr>
                <a:t>Input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269918" y="3744661"/>
              <a:ext cx="1080000" cy="0"/>
            </a:xfrm>
            <a:prstGeom prst="straightConnector1">
              <a:avLst/>
            </a:prstGeom>
            <a:ln w="571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5DB94F7-9DD0-422E-92A8-35167F97B318}"/>
              </a:ext>
            </a:extLst>
          </p:cNvPr>
          <p:cNvGrpSpPr/>
          <p:nvPr/>
        </p:nvGrpSpPr>
        <p:grpSpPr>
          <a:xfrm>
            <a:off x="7839425" y="3233810"/>
            <a:ext cx="3600000" cy="1015663"/>
            <a:chOff x="7839425" y="3233810"/>
            <a:chExt cx="3600000" cy="1015663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7839425" y="3741641"/>
              <a:ext cx="1080000" cy="0"/>
            </a:xfrm>
            <a:prstGeom prst="straightConnector1">
              <a:avLst/>
            </a:prstGeom>
            <a:ln w="571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22E98D8-233B-4694-9FD3-C4CE473126AC}"/>
                </a:ext>
              </a:extLst>
            </p:cNvPr>
            <p:cNvSpPr txBox="1"/>
            <p:nvPr/>
          </p:nvSpPr>
          <p:spPr>
            <a:xfrm>
              <a:off x="8919425" y="3233810"/>
              <a:ext cx="252000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6000">
                  <a:solidFill>
                    <a:srgbClr val="7030A0"/>
                  </a:solidFill>
                </a:defRPr>
              </a:lvl1pPr>
            </a:lstStyle>
            <a:p>
              <a:pPr algn="l"/>
              <a:r>
                <a:rPr lang="en-GB" b="1" dirty="0"/>
                <a:t>Output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1218AD5E-FB79-4236-A655-39ED72972315}"/>
              </a:ext>
            </a:extLst>
          </p:cNvPr>
          <p:cNvSpPr txBox="1"/>
          <p:nvPr/>
        </p:nvSpPr>
        <p:spPr>
          <a:xfrm flipH="1">
            <a:off x="3736732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b="1" dirty="0">
                <a:solidFill>
                  <a:srgbClr val="7030A0"/>
                </a:solidFill>
                <a:latin typeface="Calibri" panose="020F0502020204030204"/>
              </a:rPr>
              <a:t>A function does </a:t>
            </a:r>
            <a:r>
              <a:rPr lang="en-GB" sz="2800" b="1" i="1" dirty="0">
                <a:solidFill>
                  <a:srgbClr val="7030A0"/>
                </a:solidFill>
                <a:latin typeface="Calibri" panose="020F0502020204030204"/>
              </a:rPr>
              <a:t>'something</a:t>
            </a:r>
            <a:r>
              <a:rPr lang="en-GB" sz="2800" b="1" dirty="0">
                <a:solidFill>
                  <a:srgbClr val="7030A0"/>
                </a:solidFill>
                <a:latin typeface="Calibri" panose="020F0502020204030204"/>
              </a:rPr>
              <a:t>'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064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16662173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BF37ED-8E41-4C85-9F06-8D2D64C6FA34}"/>
              </a:ext>
            </a:extLst>
          </p:cNvPr>
          <p:cNvSpPr>
            <a:spLocks noChangeAspect="1"/>
          </p:cNvSpPr>
          <p:nvPr/>
        </p:nvSpPr>
        <p:spPr>
          <a:xfrm>
            <a:off x="4362670" y="2874978"/>
            <a:ext cx="3466660" cy="173333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048921-01D2-4C58-8100-1F515D5423A2}"/>
              </a:ext>
            </a:extLst>
          </p:cNvPr>
          <p:cNvCxnSpPr/>
          <p:nvPr/>
        </p:nvCxnSpPr>
        <p:spPr>
          <a:xfrm>
            <a:off x="3269918" y="3744661"/>
            <a:ext cx="1080000" cy="0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3E1FF36-CE0E-4933-9E8E-C84914E59C64}"/>
              </a:ext>
            </a:extLst>
          </p:cNvPr>
          <p:cNvCxnSpPr/>
          <p:nvPr/>
        </p:nvCxnSpPr>
        <p:spPr>
          <a:xfrm>
            <a:off x="7839425" y="3741641"/>
            <a:ext cx="1080000" cy="0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0544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12516" y="2309726"/>
            <a:ext cx="30618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</a:rPr>
              <a:t>Dirty clothes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783019" y="2309725"/>
            <a:ext cx="3289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</a:rPr>
              <a:t>Clean clothes</a:t>
            </a:r>
            <a:endParaRPr lang="en-GB" sz="4400" dirty="0">
              <a:solidFill>
                <a:srgbClr val="7030A0"/>
              </a:solid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030147" y="3635289"/>
            <a:ext cx="23442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58685" y="3485665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Capitalise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783019" y="3635288"/>
            <a:ext cx="23788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27947" y="4960852"/>
            <a:ext cx="1646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7, 2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58685" y="4811228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Add together</a:t>
              </a:r>
              <a:endParaRPr lang="en-GB" sz="3200" b="1" baseline="300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783019" y="4960851"/>
            <a:ext cx="7576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338831" y="1241287"/>
            <a:ext cx="7652101" cy="1998815"/>
            <a:chOff x="2896884" y="882401"/>
            <a:chExt cx="7652101" cy="19988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Wash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70118" y="882401"/>
              <a:ext cx="1533240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</a:p>
            <a:p>
              <a:pPr algn="ctr"/>
              <a:r>
                <a:rPr lang="en-GB" sz="2800" b="1" dirty="0"/>
                <a:t>(Process)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9139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(2)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8BB5CD-2D25-4988-8438-2F046C3CAEDF}"/>
              </a:ext>
            </a:extLst>
          </p:cNvPr>
          <p:cNvSpPr/>
          <p:nvPr/>
        </p:nvSpPr>
        <p:spPr>
          <a:xfrm>
            <a:off x="5044273" y="2279606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5508EC-10CA-444D-9646-590379AECB29}"/>
              </a:ext>
            </a:extLst>
          </p:cNvPr>
          <p:cNvCxnSpPr/>
          <p:nvPr/>
        </p:nvCxnSpPr>
        <p:spPr>
          <a:xfrm>
            <a:off x="36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439D39-54D0-4A73-A61A-412CD2F3A1D8}"/>
              </a:ext>
            </a:extLst>
          </p:cNvPr>
          <p:cNvCxnSpPr/>
          <p:nvPr/>
        </p:nvCxnSpPr>
        <p:spPr>
          <a:xfrm>
            <a:off x="72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604273" y="3605169"/>
            <a:ext cx="5040000" cy="1080000"/>
            <a:chOff x="3001371" y="3310688"/>
            <a:chExt cx="5040000" cy="1080000"/>
          </a:xfrm>
          <a:noFill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604273" y="493073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86903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46DD7-6D8A-4951-0FED-753411817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DAF594-D26E-4C90-2F43-F90D48B03CAC}"/>
              </a:ext>
            </a:extLst>
          </p:cNvPr>
          <p:cNvSpPr txBox="1"/>
          <p:nvPr/>
        </p:nvSpPr>
        <p:spPr>
          <a:xfrm>
            <a:off x="838200" y="1957036"/>
            <a:ext cx="9294159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A18975-3AB8-38F9-DC85-5211A1E4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15AAE337-7E2E-1D3C-32BD-3C23257E92D0}"/>
              </a:ext>
            </a:extLst>
          </p:cNvPr>
          <p:cNvSpPr/>
          <p:nvPr/>
        </p:nvSpPr>
        <p:spPr>
          <a:xfrm>
            <a:off x="7800495" y="2871523"/>
            <a:ext cx="3060000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Literal used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206828A7-A992-FDFF-9AED-7A982A0BAE7F}"/>
              </a:ext>
            </a:extLst>
          </p:cNvPr>
          <p:cNvSpPr/>
          <p:nvPr/>
        </p:nvSpPr>
        <p:spPr>
          <a:xfrm>
            <a:off x="5209604" y="5297282"/>
            <a:ext cx="3060000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used</a:t>
            </a:r>
          </a:p>
        </p:txBody>
      </p:sp>
    </p:spTree>
    <p:extLst>
      <p:ext uri="{BB962C8B-B14F-4D97-AF65-F5344CB8AC3E}">
        <p14:creationId xmlns:p14="http://schemas.microsoft.com/office/powerpoint/2010/main" val="26987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CF75C56-0C46-AC48-0170-F19E7E003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160432-E730-E6AD-8D71-26BE83A4A3A8}"/>
              </a:ext>
            </a:extLst>
          </p:cNvPr>
          <p:cNvSpPr txBox="1"/>
          <p:nvPr/>
        </p:nvSpPr>
        <p:spPr>
          <a:xfrm>
            <a:off x="838200" y="1957036"/>
            <a:ext cx="9294159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2FF30E-AC8E-C09F-647B-30656EBB3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</p:spTree>
    <p:extLst>
      <p:ext uri="{BB962C8B-B14F-4D97-AF65-F5344CB8AC3E}">
        <p14:creationId xmlns:p14="http://schemas.microsoft.com/office/powerpoint/2010/main" val="65892603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round</a:t>
            </a:r>
          </a:p>
        </p:txBody>
      </p:sp>
    </p:spTree>
    <p:extLst>
      <p:ext uri="{BB962C8B-B14F-4D97-AF65-F5344CB8AC3E}">
        <p14:creationId xmlns:p14="http://schemas.microsoft.com/office/powerpoint/2010/main" val="1644968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Real, Integer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Real /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Round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3200" b="1" dirty="0">
                    <a:solidFill>
                      <a:prstClr val="white"/>
                    </a:solidFill>
                    <a:latin typeface="Calibri" panose="020F0502020204030204"/>
                  </a:rPr>
                  <a:t>to dp</a:t>
                </a: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66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38834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430716" y="5586769"/>
            <a:ext cx="933056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6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variables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E719D43-6163-49D4-828A-B0B5B83BCCF0}"/>
              </a:ext>
            </a:extLst>
          </p:cNvPr>
          <p:cNvSpPr/>
          <p:nvPr/>
        </p:nvSpPr>
        <p:spPr>
          <a:xfrm flipH="1">
            <a:off x="3491882" y="413711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 cap="flat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711F4BC2-CAC9-4564-BA2A-43C8759C80A0}"/>
              </a:ext>
            </a:extLst>
          </p:cNvPr>
          <p:cNvSpPr/>
          <p:nvPr/>
        </p:nvSpPr>
        <p:spPr>
          <a:xfrm>
            <a:off x="9317254" y="423318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F135F-CF4A-4C2A-A66B-246046943CF2}"/>
              </a:ext>
            </a:extLst>
          </p:cNvPr>
          <p:cNvCxnSpPr>
            <a:cxnSpLocks/>
          </p:cNvCxnSpPr>
          <p:nvPr/>
        </p:nvCxnSpPr>
        <p:spPr>
          <a:xfrm>
            <a:off x="7542401" y="3773526"/>
            <a:ext cx="2664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76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11" grpId="0" animBg="1"/>
      <p:bldP spid="1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349059" y="5586769"/>
            <a:ext cx="949388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9252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in all </a:t>
            </a:r>
            <a:r>
              <a:rPr lang="en-GB" b="1" i="1" dirty="0"/>
              <a:t>programs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My First Program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Author:</a:t>
            </a:r>
            <a:r>
              <a:rPr lang="en-GB" sz="3200" dirty="0">
                <a:latin typeface="Consolas" panose="020B0609020204030204" pitchFamily="49" charset="0"/>
              </a:rPr>
              <a:t> Mr Friend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fld id="{FDF541AA-BC80-4105-92E7-E0AC6EDB3C13}" type="datetime4">
              <a:rPr lang="en-GB" sz="3200" smtClean="0">
                <a:effectLst/>
                <a:latin typeface="Consolas" panose="020B0609020204030204" pitchFamily="49" charset="0"/>
              </a:rPr>
              <a:t>11 September 2025</a:t>
            </a:fld>
            <a:endParaRPr lang="en-GB" sz="32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2169692" y="5990665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87008"/>
              <a:gd name="adj6" fmla="val -16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Line numbers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E2BACD9B-5A07-8F41-709C-9234578D0B3A}"/>
              </a:ext>
            </a:extLst>
          </p:cNvPr>
          <p:cNvSpPr/>
          <p:nvPr/>
        </p:nvSpPr>
        <p:spPr>
          <a:xfrm>
            <a:off x="2631375" y="5394091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67856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Hash symbol (comment)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2DFA6-83BE-D060-BDA8-CF34E45D5A03}"/>
              </a:ext>
            </a:extLst>
          </p:cNvPr>
          <p:cNvGrpSpPr/>
          <p:nvPr/>
        </p:nvGrpSpPr>
        <p:grpSpPr>
          <a:xfrm>
            <a:off x="7512422" y="3280988"/>
            <a:ext cx="3861812" cy="1777041"/>
            <a:chOff x="7619999" y="3594339"/>
            <a:chExt cx="3861812" cy="1777041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F364CEF-EF46-8D6E-A26D-C00C36BEFC0A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9C1467-17BF-2567-FC3A-6C13F40DD77F}"/>
                </a:ext>
              </a:extLst>
            </p:cNvPr>
            <p:cNvSpPr txBox="1"/>
            <p:nvPr/>
          </p:nvSpPr>
          <p:spPr>
            <a:xfrm>
              <a:off x="8167256" y="4221249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891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 (Python)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6C26B92-F91E-40A5-88BF-7DAB633BA5F1}"/>
              </a:ext>
            </a:extLst>
          </p:cNvPr>
          <p:cNvSpPr txBox="1"/>
          <p:nvPr/>
        </p:nvSpPr>
        <p:spPr>
          <a:xfrm>
            <a:off x="735675" y="2348062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71B756-7078-43C7-9059-FD18A00C1590}"/>
              </a:ext>
            </a:extLst>
          </p:cNvPr>
          <p:cNvSpPr txBox="1"/>
          <p:nvPr/>
        </p:nvSpPr>
        <p:spPr>
          <a:xfrm>
            <a:off x="9949695" y="2435413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4B74F1-891F-44A2-8E33-3FFF8D7077B3}"/>
              </a:ext>
            </a:extLst>
          </p:cNvPr>
          <p:cNvSpPr/>
          <p:nvPr/>
        </p:nvSpPr>
        <p:spPr>
          <a:xfrm>
            <a:off x="2753484" y="5908100"/>
            <a:ext cx="668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Tied: rounds to nearest even integer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F48D3D-64A1-473B-8A75-FAFAF7003BE0}"/>
              </a:ext>
            </a:extLst>
          </p:cNvPr>
          <p:cNvSpPr txBox="1"/>
          <p:nvPr/>
        </p:nvSpPr>
        <p:spPr>
          <a:xfrm>
            <a:off x="1060845" y="4994042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298566-28FE-415F-96C1-9E66F22659EC}"/>
              </a:ext>
            </a:extLst>
          </p:cNvPr>
          <p:cNvSpPr txBox="1"/>
          <p:nvPr/>
        </p:nvSpPr>
        <p:spPr>
          <a:xfrm>
            <a:off x="6688089" y="4991425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84CD20B-A0C3-4F7A-AE7A-CE84AEAD8778}"/>
              </a:ext>
            </a:extLst>
          </p:cNvPr>
          <p:cNvGrpSpPr/>
          <p:nvPr/>
        </p:nvGrpSpPr>
        <p:grpSpPr>
          <a:xfrm>
            <a:off x="5442488" y="3573143"/>
            <a:ext cx="936000" cy="1546331"/>
            <a:chOff x="5442488" y="3573143"/>
            <a:chExt cx="936000" cy="154633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9C506D-7BBC-47FC-81EB-DC1B35DABBF8}"/>
                </a:ext>
              </a:extLst>
            </p:cNvPr>
            <p:cNvGrpSpPr/>
            <p:nvPr/>
          </p:nvGrpSpPr>
          <p:grpSpPr>
            <a:xfrm>
              <a:off x="5442488" y="3573143"/>
              <a:ext cx="936000" cy="900000"/>
              <a:chOff x="523102" y="3725543"/>
              <a:chExt cx="936000" cy="90000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9137C440-EAA7-45AB-AEAE-C359B80BA470}"/>
                  </a:ext>
                </a:extLst>
              </p:cNvPr>
              <p:cNvCxnSpPr/>
              <p:nvPr/>
            </p:nvCxnSpPr>
            <p:spPr>
              <a:xfrm>
                <a:off x="991102" y="3725543"/>
                <a:ext cx="0" cy="90000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229CCD2-2E9A-4665-B3BF-737C24DCF2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3102" y="4625543"/>
                <a:ext cx="9360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814893-56ED-4E3A-A466-857CE93500CD}"/>
                </a:ext>
              </a:extLst>
            </p:cNvPr>
            <p:cNvSpPr txBox="1"/>
            <p:nvPr/>
          </p:nvSpPr>
          <p:spPr>
            <a:xfrm>
              <a:off x="5696783" y="4473143"/>
              <a:ext cx="3978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solidFill>
                    <a:srgbClr val="FF0000"/>
                  </a:solidFill>
                </a:rPr>
                <a:t>?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DEC6D2B-AC52-4B95-9EC4-0A183FC39DEC}"/>
              </a:ext>
            </a:extLst>
          </p:cNvPr>
          <p:cNvSpPr txBox="1"/>
          <p:nvPr/>
        </p:nvSpPr>
        <p:spPr>
          <a:xfrm>
            <a:off x="4225468" y="4991425"/>
            <a:ext cx="12170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GB" sz="4400" dirty="0">
                <a:solidFill>
                  <a:prstClr val="black"/>
                </a:solidFill>
                <a:latin typeface="Consolas" panose="020B0609020204030204" pitchFamily="49" charset="0"/>
              </a:rPr>
              <a:t>→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303787-A1FF-43AC-A99A-8808ABDBDC70}"/>
              </a:ext>
            </a:extLst>
          </p:cNvPr>
          <p:cNvSpPr txBox="1"/>
          <p:nvPr/>
        </p:nvSpPr>
        <p:spPr>
          <a:xfrm>
            <a:off x="9889083" y="4991424"/>
            <a:ext cx="12170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GB" sz="4400" dirty="0">
                <a:solidFill>
                  <a:prstClr val="black"/>
                </a:solidFill>
                <a:latin typeface="Consolas" panose="020B0609020204030204" pitchFamily="49" charset="0"/>
              </a:rPr>
              <a:t>→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  <p:bldP spid="22" grpId="0"/>
      <p:bldP spid="23" grpId="0" build="p"/>
      <p:bldP spid="24" grpId="0"/>
      <p:bldP spid="25" grpId="0"/>
      <p:bldP spid="28" grpId="0"/>
      <p:bldP spid="29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 (Python)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2376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string concatenation</a:t>
            </a:r>
          </a:p>
        </p:txBody>
      </p:sp>
    </p:spTree>
    <p:extLst>
      <p:ext uri="{BB962C8B-B14F-4D97-AF65-F5344CB8AC3E}">
        <p14:creationId xmlns:p14="http://schemas.microsoft.com/office/powerpoint/2010/main" val="213381687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words together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8053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Hello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72873" y="5365777"/>
            <a:ext cx="19809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196565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0.24583 0.2849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1423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48148E-6 L -0.30169 -0.2532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91" y="-1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strings together - concatenation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24352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"Hello"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42892" y="5455718"/>
            <a:ext cx="261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"world"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24459" y="3604861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3808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18398 0.2854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93" y="1425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44444E-6 L -0.22826 -0.2643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19" y="-1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6122622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"Hello"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"world"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019462"/>
              </p:ext>
            </p:extLst>
          </p:nvPr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019284" y="3748362"/>
            <a:ext cx="277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</a:t>
            </a:r>
            <a:r>
              <a:rPr lang="en-GB" sz="3600" dirty="0" err="1"/>
              <a:t>Helloworld</a:t>
            </a:r>
            <a:r>
              <a:rPr lang="en-GB" sz="3600" dirty="0"/>
              <a:t>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9B9C1A-F8A3-4987-8CD4-2D2CB985B9F7}"/>
              </a:ext>
            </a:extLst>
          </p:cNvPr>
          <p:cNvSpPr txBox="1"/>
          <p:nvPr/>
        </p:nvSpPr>
        <p:spPr>
          <a:xfrm>
            <a:off x="7942051" y="4390005"/>
            <a:ext cx="2897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"Hello world"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2FF736-3AE8-4D3D-9D8D-4DADD39BAF6C}"/>
              </a:ext>
            </a:extLst>
          </p:cNvPr>
          <p:cNvGrpSpPr/>
          <p:nvPr/>
        </p:nvGrpSpPr>
        <p:grpSpPr>
          <a:xfrm>
            <a:off x="4134937" y="2939118"/>
            <a:ext cx="3100247" cy="1418084"/>
            <a:chOff x="4138651" y="2898228"/>
            <a:chExt cx="3100247" cy="141808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1554E53-5CD9-44A2-832A-6042706CA65C}"/>
                </a:ext>
              </a:extLst>
            </p:cNvPr>
            <p:cNvSpPr/>
            <p:nvPr/>
          </p:nvSpPr>
          <p:spPr>
            <a:xfrm>
              <a:off x="4138651" y="3776312"/>
              <a:ext cx="540000" cy="540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Callout: Bent Line with No Border 8">
              <a:extLst>
                <a:ext uri="{FF2B5EF4-FFF2-40B4-BE49-F238E27FC236}">
                  <a16:creationId xmlns:a16="http://schemas.microsoft.com/office/drawing/2014/main" id="{FDAD8DE4-9B79-4C7B-84B6-854583B22E60}"/>
                </a:ext>
              </a:extLst>
            </p:cNvPr>
            <p:cNvSpPr/>
            <p:nvPr/>
          </p:nvSpPr>
          <p:spPr>
            <a:xfrm>
              <a:off x="5150236" y="2898228"/>
              <a:ext cx="2088662" cy="635696"/>
            </a:xfrm>
            <a:prstGeom prst="callout2">
              <a:avLst>
                <a:gd name="adj1" fmla="val 49150"/>
                <a:gd name="adj2" fmla="val 154"/>
                <a:gd name="adj3" fmla="val 50581"/>
                <a:gd name="adj4" fmla="val -19746"/>
                <a:gd name="adj5" fmla="val 133457"/>
                <a:gd name="adj6" fmla="val -32496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Concatenate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9A8AD2B-4076-454E-BB4A-73A68D3DBD63}"/>
              </a:ext>
            </a:extLst>
          </p:cNvPr>
          <p:cNvGrpSpPr/>
          <p:nvPr/>
        </p:nvGrpSpPr>
        <p:grpSpPr>
          <a:xfrm>
            <a:off x="4053255" y="4448745"/>
            <a:ext cx="2053896" cy="1063220"/>
            <a:chOff x="4053255" y="4448745"/>
            <a:chExt cx="2053896" cy="106322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C87FC2A-30EF-4226-842A-FF7C94B6A31C}"/>
                </a:ext>
              </a:extLst>
            </p:cNvPr>
            <p:cNvSpPr/>
            <p:nvPr/>
          </p:nvSpPr>
          <p:spPr>
            <a:xfrm>
              <a:off x="5470589" y="4448745"/>
              <a:ext cx="540000" cy="540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761425-3AE6-4705-AA4B-32B34522071A}"/>
                </a:ext>
              </a:extLst>
            </p:cNvPr>
            <p:cNvSpPr/>
            <p:nvPr/>
          </p:nvSpPr>
          <p:spPr>
            <a:xfrm>
              <a:off x="4123786" y="4448745"/>
              <a:ext cx="540000" cy="540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C9B0F73-6051-42B9-BECD-16A492C860D3}"/>
                </a:ext>
              </a:extLst>
            </p:cNvPr>
            <p:cNvSpPr/>
            <p:nvPr/>
          </p:nvSpPr>
          <p:spPr>
            <a:xfrm>
              <a:off x="4053255" y="4988745"/>
              <a:ext cx="2053896" cy="523220"/>
            </a:xfrm>
            <a:prstGeom prst="rect">
              <a:avLst/>
            </a:prstGeom>
            <a:noFill/>
            <a:ln w="38100">
              <a:noFill/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  <a:latin typeface="Calibri" panose="020F0502020204030204"/>
                </a:rPr>
                <a:t>Concatenate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706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9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52078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717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Joins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42892" y="5455718"/>
            <a:ext cx="28885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together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14181" y="5822514"/>
            <a:ext cx="696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Not integers, real, or Boolean 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72455" y="2921169"/>
            <a:ext cx="22470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rgbClr val="FF0000"/>
                </a:solidFill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224913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20117 0.179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52" y="895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-0.1293 -0.3694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71" y="-1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10" grpId="0"/>
      <p:bldP spid="6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</p:spTree>
    <p:extLst>
      <p:ext uri="{BB962C8B-B14F-4D97-AF65-F5344CB8AC3E}">
        <p14:creationId xmlns:p14="http://schemas.microsoft.com/office/powerpoint/2010/main" val="221501921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casting to a string</a:t>
            </a:r>
          </a:p>
        </p:txBody>
      </p:sp>
    </p:spTree>
    <p:extLst>
      <p:ext uri="{BB962C8B-B14F-4D97-AF65-F5344CB8AC3E}">
        <p14:creationId xmlns:p14="http://schemas.microsoft.com/office/powerpoint/2010/main" val="1894288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all programs with internal commentary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endParaRPr lang="en-GB" sz="3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Author: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0709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501153" y="2008715"/>
            <a:ext cx="9000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02759" y="3334278"/>
            <a:ext cx="1498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961239" y="4659841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206579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"True"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Non-string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string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50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92301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92301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7187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92301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4992DE-6CE7-4192-8BD2-1739D6B0557D}"/>
              </a:ext>
            </a:extLst>
          </p:cNvPr>
          <p:cNvGrpSpPr/>
          <p:nvPr/>
        </p:nvGrpSpPr>
        <p:grpSpPr>
          <a:xfrm>
            <a:off x="2372447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CC03498-E52B-4879-AE2F-6C8D9FA27CA3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CFFA7C-9945-4D85-97DC-ABBE38FBC643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2B0E79E-B616-4CBA-87AE-B30088755BF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A64D53E-459C-465F-A694-218502FC04C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BFCFFD06-7B9B-4C03-97F5-8BF4553627D1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D76964-7EBD-4A1E-AEA5-42294110E243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ADC3FDD-16CE-4DDD-96B4-07B62E953E1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481329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94670" y="5416317"/>
            <a:ext cx="480266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Casts non-string to string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555882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612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22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F26195-16AC-49B6-9DD0-FA8C4EA41025}"/>
              </a:ext>
            </a:extLst>
          </p:cNvPr>
          <p:cNvSpPr/>
          <p:nvPr/>
        </p:nvSpPr>
        <p:spPr>
          <a:xfrm>
            <a:off x="3587942" y="5416317"/>
            <a:ext cx="501611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5069328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6467241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1.56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629917"/>
              </p:ext>
            </p:extLst>
          </p:nvPr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73EE8-87CF-B14C-FC25-DCDD2B78EA0B}"/>
              </a:ext>
            </a:extLst>
          </p:cNvPr>
          <p:cNvSpPr txBox="1"/>
          <p:nvPr/>
        </p:nvSpPr>
        <p:spPr>
          <a:xfrm>
            <a:off x="4596961" y="3748362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" " 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E46508-CFEE-552E-DF28-6D508EC574F4}"/>
              </a:ext>
            </a:extLst>
          </p:cNvPr>
          <p:cNvSpPr txBox="1"/>
          <p:nvPr/>
        </p:nvSpPr>
        <p:spPr>
          <a:xfrm>
            <a:off x="5911745" y="3748362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(num1</a:t>
            </a:r>
            <a:r>
              <a:rPr lang="en-GB" sz="3200" dirty="0"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EA73FCE-77CA-43D9-BC52-6771804AD930}"/>
              </a:ext>
            </a:extLst>
          </p:cNvPr>
          <p:cNvGrpSpPr/>
          <p:nvPr/>
        </p:nvGrpSpPr>
        <p:grpSpPr>
          <a:xfrm>
            <a:off x="5848062" y="4360128"/>
            <a:ext cx="2218876" cy="619816"/>
            <a:chOff x="5848062" y="4360128"/>
            <a:chExt cx="2218876" cy="61981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36ACC12-8002-46B7-808C-25B612F49837}"/>
                </a:ext>
              </a:extLst>
            </p:cNvPr>
            <p:cNvSpPr/>
            <p:nvPr/>
          </p:nvSpPr>
          <p:spPr>
            <a:xfrm>
              <a:off x="5848062" y="4456724"/>
              <a:ext cx="2218876" cy="523220"/>
            </a:xfrm>
            <a:prstGeom prst="rect">
              <a:avLst/>
            </a:prstGeom>
            <a:noFill/>
            <a:ln w="38100">
              <a:noFill/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  <a:latin typeface="Calibri" panose="020F0502020204030204"/>
                </a:rPr>
                <a:t>Cast to string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5CE73B-25D0-4342-9EB9-40F35BE74219}"/>
                </a:ext>
              </a:extLst>
            </p:cNvPr>
            <p:cNvCxnSpPr/>
            <p:nvPr/>
          </p:nvCxnSpPr>
          <p:spPr>
            <a:xfrm>
              <a:off x="5967500" y="4360128"/>
              <a:ext cx="1980000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24EBB1E-DF1C-470D-834E-6135B98CFDB5}"/>
                </a:ext>
              </a:extLst>
            </p:cNvPr>
            <p:cNvCxnSpPr/>
            <p:nvPr/>
          </p:nvCxnSpPr>
          <p:spPr>
            <a:xfrm>
              <a:off x="6957500" y="4365502"/>
              <a:ext cx="0" cy="180000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639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12" grpId="0"/>
      <p:bldP spid="13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"1.56"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</p:spTree>
    <p:extLst>
      <p:ext uri="{BB962C8B-B14F-4D97-AF65-F5344CB8AC3E}">
        <p14:creationId xmlns:p14="http://schemas.microsoft.com/office/powerpoint/2010/main" val="152789886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keyboard input</a:t>
            </a:r>
          </a:p>
        </p:txBody>
      </p:sp>
    </p:spTree>
    <p:extLst>
      <p:ext uri="{BB962C8B-B14F-4D97-AF65-F5344CB8AC3E}">
        <p14:creationId xmlns:p14="http://schemas.microsoft.com/office/powerpoint/2010/main" val="427805318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20" y="1950840"/>
            <a:ext cx="3932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name"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607291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"Tom"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60729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573521" y="4601966"/>
            <a:ext cx="36251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"Enter age"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607292" y="4601965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Get user input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2B1725C-FDAD-8E32-26CF-A25787BAC84D}"/>
              </a:ext>
            </a:extLst>
          </p:cNvPr>
          <p:cNvSpPr txBox="1"/>
          <p:nvPr/>
        </p:nvSpPr>
        <p:spPr>
          <a:xfrm>
            <a:off x="914400" y="3211912"/>
            <a:ext cx="32842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pi"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1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7" grpId="0"/>
      <p:bldP spid="28" grpId="0"/>
      <p:bldP spid="36" grpId="0"/>
      <p:bldP spid="40" grpId="0"/>
      <p:bldP spid="41" grpId="0"/>
      <p:bldP spid="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708550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204506" y="4866978"/>
            <a:ext cx="2726823" cy="862642"/>
          </a:xfrm>
          <a:prstGeom prst="callout2">
            <a:avLst>
              <a:gd name="adj1" fmla="val 51327"/>
              <a:gd name="adj2" fmla="val -4474"/>
              <a:gd name="adj3" fmla="val 51580"/>
              <a:gd name="adj4" fmla="val -19869"/>
              <a:gd name="adj5" fmla="val -62274"/>
              <a:gd name="adj6" fmla="val -197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chemeClr val="tx1"/>
                </a:solidFill>
              </a:rPr>
              <a:t>Displayed on the screen (optional)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3860002" y="2319867"/>
            <a:ext cx="2728236" cy="862642"/>
          </a:xfrm>
          <a:prstGeom prst="callout2">
            <a:avLst>
              <a:gd name="adj1" fmla="val 50169"/>
              <a:gd name="adj2" fmla="val -432"/>
              <a:gd name="adj3" fmla="val 50714"/>
              <a:gd name="adj4" fmla="val -13748"/>
              <a:gd name="adj5" fmla="val 164190"/>
              <a:gd name="adj6" fmla="val -1373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>
                <a:solidFill>
                  <a:schemeClr val="tx1"/>
                </a:solidFill>
              </a:rPr>
              <a:t>input</a:t>
            </a:r>
            <a:r>
              <a:rPr lang="en-GB" sz="2800">
                <a:solidFill>
                  <a:schemeClr val="tx1"/>
                </a:solidFill>
              </a:rPr>
              <a:t>( )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29BF46-84AE-42C7-A90E-9C70AB8384FA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Everything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2AA1A5-DE93-4C83-A1A1-16F8C77F7EA1}"/>
              </a:ext>
            </a:extLst>
          </p:cNvPr>
          <p:cNvGrpSpPr/>
          <p:nvPr/>
        </p:nvGrpSpPr>
        <p:grpSpPr>
          <a:xfrm>
            <a:off x="1463571" y="2486017"/>
            <a:ext cx="1433512" cy="1154006"/>
            <a:chOff x="5456197" y="2058777"/>
            <a:chExt cx="1433512" cy="1154006"/>
          </a:xfrm>
        </p:grpSpPr>
        <p:sp>
          <p:nvSpPr>
            <p:cNvPr id="12" name="Arrow: Curved Down 11">
              <a:extLst>
                <a:ext uri="{FF2B5EF4-FFF2-40B4-BE49-F238E27FC236}">
                  <a16:creationId xmlns:a16="http://schemas.microsoft.com/office/drawing/2014/main" id="{74CD36F8-C7A2-46BF-8A0A-5AE363F7C1BC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D5F880-BDAD-4CF9-B88B-2EE894125808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8032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FFC51-96F0-8BDE-85D6-414856733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D885-7E8B-4AF5-4B90-D52BA556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313C3E0-DC20-0524-841F-75DDDAB8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13C3B-2EA7-366D-D774-34F8C40994A5}"/>
              </a:ext>
            </a:extLst>
          </p:cNvPr>
          <p:cNvSpPr txBox="1"/>
          <p:nvPr/>
        </p:nvSpPr>
        <p:spPr>
          <a:xfrm>
            <a:off x="2558396" y="6009894"/>
            <a:ext cx="707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Reminders of what needs to be done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52E24412-F286-4EF7-947F-62CCB89D4867}"/>
              </a:ext>
            </a:extLst>
          </p:cNvPr>
          <p:cNvSpPr/>
          <p:nvPr/>
        </p:nvSpPr>
        <p:spPr>
          <a:xfrm>
            <a:off x="3836636" y="434486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A problem to be sorted</a:t>
            </a:r>
          </a:p>
        </p:txBody>
      </p:sp>
      <p:sp>
        <p:nvSpPr>
          <p:cNvPr id="3" name="Callout: Bent Line with No Border 8">
            <a:extLst>
              <a:ext uri="{FF2B5EF4-FFF2-40B4-BE49-F238E27FC236}">
                <a16:creationId xmlns:a16="http://schemas.microsoft.com/office/drawing/2014/main" id="{5CBC8594-D321-9C73-F94D-F271979C9D94}"/>
              </a:ext>
            </a:extLst>
          </p:cNvPr>
          <p:cNvSpPr/>
          <p:nvPr/>
        </p:nvSpPr>
        <p:spPr>
          <a:xfrm>
            <a:off x="3989164" y="243221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Something to be done</a:t>
            </a:r>
          </a:p>
        </p:txBody>
      </p:sp>
    </p:spTree>
    <p:extLst>
      <p:ext uri="{BB962C8B-B14F-4D97-AF65-F5344CB8AC3E}">
        <p14:creationId xmlns:p14="http://schemas.microsoft.com/office/powerpoint/2010/main" val="424715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3" grpId="0"/>
      <p:bldP spid="8" grpId="0" animBg="1"/>
      <p:bldP spid="3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</p:spTree>
    <p:extLst>
      <p:ext uri="{BB962C8B-B14F-4D97-AF65-F5344CB8AC3E}">
        <p14:creationId xmlns:p14="http://schemas.microsoft.com/office/powerpoint/2010/main" val="183716077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8111408"/>
              </p:ext>
            </p:extLst>
          </p:nvPr>
        </p:nvGraphicFramePr>
        <p:xfrm>
          <a:off x="6888848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input()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675687"/>
              </p:ext>
            </p:extLst>
          </p:nvPr>
        </p:nvGraphicFramePr>
        <p:xfrm>
          <a:off x="7582450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C09C1D1-7764-47BE-89EB-824870F98D61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Everything</a:t>
            </a:r>
            <a:r>
              <a:rPr lang="en-GB" sz="3200" dirty="0">
                <a:solidFill>
                  <a:srgbClr val="7030A0"/>
                </a:solidFill>
              </a:rPr>
              <a:t>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79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1827392"/>
              </p:ext>
            </p:extLst>
          </p:nvPr>
        </p:nvGraphicFramePr>
        <p:xfrm>
          <a:off x="6882124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input()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4915134"/>
              </p:ext>
            </p:extLst>
          </p:nvPr>
        </p:nvGraphicFramePr>
        <p:xfrm>
          <a:off x="7595904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13803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casting to a number</a:t>
            </a:r>
          </a:p>
        </p:txBody>
      </p:sp>
    </p:spTree>
    <p:extLst>
      <p:ext uri="{BB962C8B-B14F-4D97-AF65-F5344CB8AC3E}">
        <p14:creationId xmlns:p14="http://schemas.microsoft.com/office/powerpoint/2010/main" val="171094895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1D550B0-78F8-4609-ACA7-D01FA28DE5F0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9FCA59A-C6C8-4FE7-937D-F924D6025527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3E1E4FC-6C2F-4382-A28C-7A8F885DF0B5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integer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C2826AC-7F44-4299-8866-DE1764F90F4A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4FD2816-373D-4177-B305-495048083F64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3F632AB-302E-41E3-885B-DC06229F5D2C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3BE8097-0B13-408B-A322-A52C7D9895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7C97C83-F114-4D54-B529-3C7158697F3F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7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AACA79B-13CE-484A-9E10-BCEE8158831C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81089BF-E1D9-40B2-A628-58D0924934DF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A0F8047-9003-42F3-8C14-90236A33FDFA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5F7325B-E9A4-490E-ACB6-0F71E2B1FA2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AC3DA51-3D32-4C03-B43A-5E3DDDF85D2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830847D-7E87-41A5-8202-EC479F705D49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DE27D93-022F-47DA-9FFC-6CCECF413F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58E1C9A-584A-4710-BE6A-5C6827CCC16B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39793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61198" y="5415657"/>
            <a:ext cx="486960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integer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914699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818507" y="3697795"/>
            <a:ext cx="108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89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77411819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"4.2"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4.2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0.0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"-9.6"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-9.6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Real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real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455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3554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12499</Words>
  <Application>Microsoft Office PowerPoint</Application>
  <PresentationFormat>Widescreen</PresentationFormat>
  <Paragraphs>3158</Paragraphs>
  <Slides>342</Slides>
  <Notes>257</Notes>
  <HiddenSlides>145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342</vt:i4>
      </vt:variant>
    </vt:vector>
  </HeadingPairs>
  <TitlesOfParts>
    <vt:vector size="347" baseType="lpstr">
      <vt:lpstr>Arial</vt:lpstr>
      <vt:lpstr>Calibri</vt:lpstr>
      <vt:lpstr>Calibri Light</vt:lpstr>
      <vt:lpstr>Consolas</vt:lpstr>
      <vt:lpstr>Office Theme</vt:lpstr>
      <vt:lpstr>N5 Computing Science</vt:lpstr>
      <vt:lpstr>Plan – N5 Year 1</vt:lpstr>
      <vt:lpstr>Implementation</vt:lpstr>
      <vt:lpstr>Thonny</vt:lpstr>
      <vt:lpstr>Sharepoint</vt:lpstr>
      <vt:lpstr>Learning Intentions</vt:lpstr>
      <vt:lpstr>Internal Commentary</vt:lpstr>
      <vt:lpstr>Internal Commentary</vt:lpstr>
      <vt:lpstr>Special Comments</vt:lpstr>
      <vt:lpstr>Special Comments</vt:lpstr>
      <vt:lpstr>Learning Intentions</vt:lpstr>
      <vt:lpstr>Display information</vt:lpstr>
      <vt:lpstr>Display information</vt:lpstr>
      <vt:lpstr>Learning Intentions</vt:lpstr>
      <vt:lpstr>Syntax Errors</vt:lpstr>
      <vt:lpstr>Syntax Errors</vt:lpstr>
      <vt:lpstr>Learning Intentions</vt:lpstr>
      <vt:lpstr>Data type – Character</vt:lpstr>
      <vt:lpstr>Data type – Character</vt:lpstr>
      <vt:lpstr>Data type – String</vt:lpstr>
      <vt:lpstr>Data type – String</vt:lpstr>
      <vt:lpstr>Data type – Integer</vt:lpstr>
      <vt:lpstr>Data type – Integer</vt:lpstr>
      <vt:lpstr>Data type – Real</vt:lpstr>
      <vt:lpstr>Data type – Real</vt:lpstr>
      <vt:lpstr>Data type – Boolean</vt:lpstr>
      <vt:lpstr>Data type – Boolean</vt:lpstr>
      <vt:lpstr>Data types</vt:lpstr>
      <vt:lpstr>Data types</vt:lpstr>
      <vt:lpstr>Learning Intentions</vt:lpstr>
      <vt:lpstr>What is a variable?</vt:lpstr>
      <vt:lpstr>How do they work?</vt:lpstr>
      <vt:lpstr>What is it?</vt:lpstr>
      <vt:lpstr>What is it?</vt:lpstr>
      <vt:lpstr>Assignment – variable</vt:lpstr>
      <vt:lpstr>Assignment – variable</vt:lpstr>
      <vt:lpstr>Spot the Variables</vt:lpstr>
      <vt:lpstr>Spot the Variables</vt:lpstr>
      <vt:lpstr>Spot the Numbers</vt:lpstr>
      <vt:lpstr>Spot the Numbers</vt:lpstr>
      <vt:lpstr>Trace table</vt:lpstr>
      <vt:lpstr>Trace Table</vt:lpstr>
      <vt:lpstr>Display Variables</vt:lpstr>
      <vt:lpstr>Display Variables</vt:lpstr>
      <vt:lpstr>Learning Intentions</vt:lpstr>
      <vt:lpstr>Variable names – Rules</vt:lpstr>
      <vt:lpstr>Variable names – Rules</vt:lpstr>
      <vt:lpstr>Variable names – Conventions</vt:lpstr>
      <vt:lpstr>Variable names – Conventions</vt:lpstr>
      <vt:lpstr>Learning Intentions</vt:lpstr>
      <vt:lpstr>Arithmetic Operators</vt:lpstr>
      <vt:lpstr>Arithmetic Operators</vt:lpstr>
      <vt:lpstr>Learning Intentions</vt:lpstr>
      <vt:lpstr>Execution Errors</vt:lpstr>
      <vt:lpstr>Execution Errors</vt:lpstr>
      <vt:lpstr>Learning Intentions</vt:lpstr>
      <vt:lpstr>Function – Example</vt:lpstr>
      <vt:lpstr>Function – Example</vt:lpstr>
      <vt:lpstr>Functions – Overview (1)</vt:lpstr>
      <vt:lpstr>Functions – Overview (1)</vt:lpstr>
      <vt:lpstr>Functions – Overview (2)</vt:lpstr>
      <vt:lpstr>Functions – Overview (2)</vt:lpstr>
      <vt:lpstr>Using Functions</vt:lpstr>
      <vt:lpstr>Using Functions</vt:lpstr>
      <vt:lpstr>Learning Intentions</vt:lpstr>
      <vt:lpstr>Round (Overview)</vt:lpstr>
      <vt:lpstr>Round (Overview)</vt:lpstr>
      <vt:lpstr>round() – Example</vt:lpstr>
      <vt:lpstr>round() – Example</vt:lpstr>
      <vt:lpstr>Rounding to an Integer (Python)</vt:lpstr>
      <vt:lpstr>Rounding to an Integer (Python)</vt:lpstr>
      <vt:lpstr>Learning Intentions</vt:lpstr>
      <vt:lpstr>Joining words together</vt:lpstr>
      <vt:lpstr>Joining strings together - concatenation</vt:lpstr>
      <vt:lpstr>Concatenation Example</vt:lpstr>
      <vt:lpstr>Concatenation Example</vt:lpstr>
      <vt:lpstr>Concatenation</vt:lpstr>
      <vt:lpstr>Concatenation</vt:lpstr>
      <vt:lpstr>Learning Intentions</vt:lpstr>
      <vt:lpstr>Cast (convert) to String</vt:lpstr>
      <vt:lpstr>Cast (convert) to String</vt:lpstr>
      <vt:lpstr>str() - Example</vt:lpstr>
      <vt:lpstr>str() - Example</vt:lpstr>
      <vt:lpstr>Python Example – Casting</vt:lpstr>
      <vt:lpstr>Python Example – Casting</vt:lpstr>
      <vt:lpstr>Learning Intentions</vt:lpstr>
      <vt:lpstr>User input</vt:lpstr>
      <vt:lpstr>User input</vt:lpstr>
      <vt:lpstr>input() – Example</vt:lpstr>
      <vt:lpstr>input() – Example</vt:lpstr>
      <vt:lpstr>Python Example – input()</vt:lpstr>
      <vt:lpstr>Python Example – input()</vt:lpstr>
      <vt:lpstr>Learning Intentions</vt:lpstr>
      <vt:lpstr>Cast (convert) to Integer</vt:lpstr>
      <vt:lpstr>Cast (convert) to Integer</vt:lpstr>
      <vt:lpstr>int() - Example</vt:lpstr>
      <vt:lpstr>int() - Example</vt:lpstr>
      <vt:lpstr>Cast (convert) to Real</vt:lpstr>
      <vt:lpstr>Cast (convert) to Real</vt:lpstr>
      <vt:lpstr>float() - Example</vt:lpstr>
      <vt:lpstr>float() - Example</vt:lpstr>
      <vt:lpstr>Using Multiple Functions</vt:lpstr>
      <vt:lpstr>Using Multiple Functions</vt:lpstr>
      <vt:lpstr>input() &amp; int() - Example</vt:lpstr>
      <vt:lpstr>input() &amp; int() - Example</vt:lpstr>
      <vt:lpstr>Python Example – Functions</vt:lpstr>
      <vt:lpstr>Python Example – Functions</vt:lpstr>
      <vt:lpstr>Learning Intentions</vt:lpstr>
      <vt:lpstr>Learning Intentions</vt:lpstr>
      <vt:lpstr>Readability</vt:lpstr>
      <vt:lpstr>Readability</vt:lpstr>
      <vt:lpstr>Readability</vt:lpstr>
      <vt:lpstr>Readability</vt:lpstr>
      <vt:lpstr>Learning Intentions</vt:lpstr>
      <vt:lpstr>Error Types</vt:lpstr>
      <vt:lpstr>Error Types</vt:lpstr>
      <vt:lpstr>Normal Test Data</vt:lpstr>
      <vt:lpstr>Normal Test Data</vt:lpstr>
      <vt:lpstr>Test table – Normal</vt:lpstr>
      <vt:lpstr>Test table – Normal</vt:lpstr>
      <vt:lpstr>Test table – Normal - Practise</vt:lpstr>
      <vt:lpstr>Learning Intentions</vt:lpstr>
      <vt:lpstr>Length – String (Overview)</vt:lpstr>
      <vt:lpstr>Length – String (Overview)</vt:lpstr>
      <vt:lpstr>len() – String – Example</vt:lpstr>
      <vt:lpstr>len() – String – Example</vt:lpstr>
      <vt:lpstr>Learning Intentions</vt:lpstr>
      <vt:lpstr>Sequences</vt:lpstr>
      <vt:lpstr>Sequences</vt:lpstr>
      <vt:lpstr>Sequences</vt:lpstr>
      <vt:lpstr>Fixed Loop – Example 1</vt:lpstr>
      <vt:lpstr>Fixed Loop – Example 1</vt:lpstr>
      <vt:lpstr>Fixed Loop – Example 2</vt:lpstr>
      <vt:lpstr>Fixed Loop – Example 2</vt:lpstr>
      <vt:lpstr>Learning Intentions</vt:lpstr>
      <vt:lpstr>Indentation</vt:lpstr>
      <vt:lpstr>Indentation</vt:lpstr>
      <vt:lpstr>Learning Intentions</vt:lpstr>
      <vt:lpstr>Running total (Fixed Loop)</vt:lpstr>
      <vt:lpstr>Running total (Fixed Loop)</vt:lpstr>
      <vt:lpstr>Learning Intentions</vt:lpstr>
      <vt:lpstr>Boolean</vt:lpstr>
      <vt:lpstr>Boolean</vt:lpstr>
      <vt:lpstr>Comparison Operators</vt:lpstr>
      <vt:lpstr>Comparison Operators</vt:lpstr>
      <vt:lpstr>True or False?</vt:lpstr>
      <vt:lpstr>True or False?</vt:lpstr>
      <vt:lpstr>Learning Intentions</vt:lpstr>
      <vt:lpstr>Decisions</vt:lpstr>
      <vt:lpstr>if – Single Selection</vt:lpstr>
      <vt:lpstr>if – Single Selection</vt:lpstr>
      <vt:lpstr>if</vt:lpstr>
      <vt:lpstr>Decisions</vt:lpstr>
      <vt:lpstr>if, else – Double Selection</vt:lpstr>
      <vt:lpstr>if, else – Double Selection</vt:lpstr>
      <vt:lpstr>if, else</vt:lpstr>
      <vt:lpstr>if, else if, else – Multiple Selection</vt:lpstr>
      <vt:lpstr>if, else if, else – Multiple Selection</vt:lpstr>
      <vt:lpstr>PowerPoint Presentation</vt:lpstr>
      <vt:lpstr>PowerPoint Presentation</vt:lpstr>
      <vt:lpstr>Learning Intentions</vt:lpstr>
      <vt:lpstr>Extreme Test Data</vt:lpstr>
      <vt:lpstr>Extreme Test Data</vt:lpstr>
      <vt:lpstr>Test table – Extreme</vt:lpstr>
      <vt:lpstr>Test table – Extreme</vt:lpstr>
      <vt:lpstr>Learning Intentions</vt:lpstr>
      <vt:lpstr>AND – Logical Operator</vt:lpstr>
      <vt:lpstr>AND – Logical Operator</vt:lpstr>
      <vt:lpstr>AND – True or False?</vt:lpstr>
      <vt:lpstr>AND – True or False?</vt:lpstr>
      <vt:lpstr>OR – Logical Operator</vt:lpstr>
      <vt:lpstr>OR – Logical Operator</vt:lpstr>
      <vt:lpstr>OR – True or False?</vt:lpstr>
      <vt:lpstr>OR – True or False?</vt:lpstr>
      <vt:lpstr>NOT – Logical Operator</vt:lpstr>
      <vt:lpstr>NOT – Logical Operator</vt:lpstr>
      <vt:lpstr>NOT – True or False?</vt:lpstr>
      <vt:lpstr>NOT – True or False?</vt:lpstr>
      <vt:lpstr>Learning Intentions</vt:lpstr>
      <vt:lpstr>Extreme Test Data</vt:lpstr>
      <vt:lpstr>Extreme Test Data</vt:lpstr>
      <vt:lpstr>Learning Intentions</vt:lpstr>
      <vt:lpstr>Example 1 – Body Temperature</vt:lpstr>
      <vt:lpstr>Example 2 – Theme Park Ride</vt:lpstr>
      <vt:lpstr>Task – Jockeys</vt:lpstr>
      <vt:lpstr>Learning Intentions</vt:lpstr>
      <vt:lpstr>Efficient coding (1)</vt:lpstr>
      <vt:lpstr>Efficient coding (1)</vt:lpstr>
      <vt:lpstr>Selection – if, else if, else (3 or more options)</vt:lpstr>
      <vt:lpstr>Selection – if, else if, else (3 or more options)</vt:lpstr>
      <vt:lpstr>Efficient coding (2)</vt:lpstr>
      <vt:lpstr>Efficient coding (2)</vt:lpstr>
      <vt:lpstr>Task – SQA Grades</vt:lpstr>
      <vt:lpstr>Learning Intentions</vt:lpstr>
      <vt:lpstr>Conditional Loop</vt:lpstr>
      <vt:lpstr>Conditional Loop</vt:lpstr>
      <vt:lpstr>Conditional Loop</vt:lpstr>
      <vt:lpstr>Conditional Loop</vt:lpstr>
      <vt:lpstr>While</vt:lpstr>
      <vt:lpstr>Learning Intentions</vt:lpstr>
      <vt:lpstr>User input</vt:lpstr>
      <vt:lpstr>Input validation – Overview</vt:lpstr>
      <vt:lpstr>Input validation – Overview</vt:lpstr>
      <vt:lpstr>Input validation – Input before loop</vt:lpstr>
      <vt:lpstr>Input validation – Input before loop</vt:lpstr>
      <vt:lpstr>Input validation – Input in loop</vt:lpstr>
      <vt:lpstr>Input validation – Input in loop</vt:lpstr>
      <vt:lpstr>Input validation – complex condition</vt:lpstr>
      <vt:lpstr>Input validation – complex condition</vt:lpstr>
      <vt:lpstr>Input validation – simple string</vt:lpstr>
      <vt:lpstr>Task – Add Input Validation</vt:lpstr>
      <vt:lpstr>Task – University Degree Classifications</vt:lpstr>
      <vt:lpstr>Learning Intentions</vt:lpstr>
      <vt:lpstr>Exceptional Test Data</vt:lpstr>
      <vt:lpstr>Exceptional Test Data</vt:lpstr>
      <vt:lpstr>Test table – Exceptional</vt:lpstr>
      <vt:lpstr>Test table – Exceptional</vt:lpstr>
      <vt:lpstr>Conditional Loop – Testing</vt:lpstr>
      <vt:lpstr>Conditional Loop – Testing</vt:lpstr>
      <vt:lpstr>Learning Intentions</vt:lpstr>
      <vt:lpstr>Running total (Fixed loop)</vt:lpstr>
      <vt:lpstr>Running total (Conditional Loop)</vt:lpstr>
      <vt:lpstr>Running total (Conditional Loop)</vt:lpstr>
      <vt:lpstr>Learning Intentions</vt:lpstr>
      <vt:lpstr>Variables – How many are needed?</vt:lpstr>
      <vt:lpstr>Multiple variables → An array</vt:lpstr>
      <vt:lpstr>Multiple variables → An array</vt:lpstr>
      <vt:lpstr>Assignment – array</vt:lpstr>
      <vt:lpstr>Assignment – array</vt:lpstr>
      <vt:lpstr>Array elements / index</vt:lpstr>
      <vt:lpstr>Array elements / index</vt:lpstr>
      <vt:lpstr>Python Example – Access Elements</vt:lpstr>
      <vt:lpstr>Python Example – Access Elements</vt:lpstr>
      <vt:lpstr>Python Example – Replace Elements</vt:lpstr>
      <vt:lpstr>Python Example – Replace Elements</vt:lpstr>
      <vt:lpstr>Say What You See!</vt:lpstr>
      <vt:lpstr>Learning Intentions</vt:lpstr>
      <vt:lpstr>Length – Array (Overview)</vt:lpstr>
      <vt:lpstr>Length – Array (Overview)</vt:lpstr>
      <vt:lpstr>len() – Array – Example</vt:lpstr>
      <vt:lpstr>len() – Array – Example</vt:lpstr>
      <vt:lpstr>Learning Intentions</vt:lpstr>
      <vt:lpstr>Traversing an array – Data in</vt:lpstr>
      <vt:lpstr>Traversing an array – Data in</vt:lpstr>
      <vt:lpstr>Traversing an array – Data out (1)</vt:lpstr>
      <vt:lpstr>Traversing an array – Data out (1)</vt:lpstr>
      <vt:lpstr>Traversing an array – Data out (2)</vt:lpstr>
      <vt:lpstr>Traversing an array – Data out (2)</vt:lpstr>
      <vt:lpstr>Learning Intentions</vt:lpstr>
      <vt:lpstr>Random (Overview)</vt:lpstr>
      <vt:lpstr>Random (Overview)</vt:lpstr>
      <vt:lpstr>random – Example</vt:lpstr>
      <vt:lpstr>random – Example</vt:lpstr>
      <vt:lpstr>random – Testing</vt:lpstr>
      <vt:lpstr>random – Testing</vt:lpstr>
      <vt:lpstr>Task – Dice Game</vt:lpstr>
      <vt:lpstr>Test data - Summary</vt:lpstr>
      <vt:lpstr>Test data - Summary</vt:lpstr>
      <vt:lpstr>Plan – N5 Year 2</vt:lpstr>
      <vt:lpstr>Plan – N5 Year 2</vt:lpstr>
      <vt:lpstr>Assessment</vt:lpstr>
      <vt:lpstr>Assessment</vt:lpstr>
      <vt:lpstr>Development methodologies</vt:lpstr>
      <vt:lpstr>Learning Intentions</vt:lpstr>
      <vt:lpstr>Development Phases</vt:lpstr>
      <vt:lpstr>Development Phases</vt:lpstr>
      <vt:lpstr>Development Phases</vt:lpstr>
      <vt:lpstr>Development Phases</vt:lpstr>
      <vt:lpstr>Phases Overview</vt:lpstr>
      <vt:lpstr>Phases Overview</vt:lpstr>
      <vt:lpstr>Phases Overview</vt:lpstr>
      <vt:lpstr>Phases Overview</vt:lpstr>
      <vt:lpstr>Iterative Process</vt:lpstr>
      <vt:lpstr>Iterative Process</vt:lpstr>
      <vt:lpstr>Analysis</vt:lpstr>
      <vt:lpstr>Learning Intentions</vt:lpstr>
      <vt:lpstr>Purpose</vt:lpstr>
      <vt:lpstr>Purpose</vt:lpstr>
      <vt:lpstr>Functional Requirements</vt:lpstr>
      <vt:lpstr>Functional Requirements</vt:lpstr>
      <vt:lpstr>Design</vt:lpstr>
      <vt:lpstr>Learning Intentions</vt:lpstr>
      <vt:lpstr>Learning Intentions</vt:lpstr>
      <vt:lpstr>Structure Diagrams</vt:lpstr>
      <vt:lpstr>Structure Diagrams</vt:lpstr>
      <vt:lpstr>Structure Diagrams – Example 1</vt:lpstr>
      <vt:lpstr>Structure Diagrams – Example 1</vt:lpstr>
      <vt:lpstr>Structure Diagrams – Example 2</vt:lpstr>
      <vt:lpstr>Structure Diagrams – Example 2</vt:lpstr>
      <vt:lpstr>Structure Diagrams – Example 3</vt:lpstr>
      <vt:lpstr>Structure Diagrams – Example 3</vt:lpstr>
      <vt:lpstr>Learning Intentions</vt:lpstr>
      <vt:lpstr>Flowcharts</vt:lpstr>
      <vt:lpstr>Flowcharts</vt:lpstr>
      <vt:lpstr>Flowcharts – Example 1</vt:lpstr>
      <vt:lpstr>Flowcharts – Example 1</vt:lpstr>
      <vt:lpstr>Flowcharts – Example 2</vt:lpstr>
      <vt:lpstr>Flowcharts – Example 2</vt:lpstr>
      <vt:lpstr>Flowchart – If</vt:lpstr>
      <vt:lpstr>Flowchart – If</vt:lpstr>
      <vt:lpstr>Flowchart – Else</vt:lpstr>
      <vt:lpstr>Flowchart – Else</vt:lpstr>
      <vt:lpstr>Flowchart – Else If</vt:lpstr>
      <vt:lpstr>Flowchart – Else If</vt:lpstr>
      <vt:lpstr>Flowchart – While (Repeat … Until)</vt:lpstr>
      <vt:lpstr>Flowchart – While (Repeat … Until)</vt:lpstr>
      <vt:lpstr>Flowchart – For</vt:lpstr>
      <vt:lpstr>Flowchart – For</vt:lpstr>
      <vt:lpstr>Learning Intentions</vt:lpstr>
      <vt:lpstr>Pseudocode</vt:lpstr>
      <vt:lpstr>Pseudocode</vt:lpstr>
      <vt:lpstr>Pseudocode – Example</vt:lpstr>
      <vt:lpstr>Pseudocode – Example</vt:lpstr>
      <vt:lpstr>Learning Intentions</vt:lpstr>
      <vt:lpstr>UI Wireframe</vt:lpstr>
      <vt:lpstr>UI Wireframe</vt:lpstr>
      <vt:lpstr>UI Wireframe – Example</vt:lpstr>
      <vt:lpstr>UI Wireframe – Example</vt:lpstr>
      <vt:lpstr>Calculator Wireframe</vt:lpstr>
      <vt:lpstr>Evaluation</vt:lpstr>
      <vt:lpstr>Learning Intentions</vt:lpstr>
      <vt:lpstr>Fitness for Purpose</vt:lpstr>
      <vt:lpstr>Fitness for Purpose</vt:lpstr>
      <vt:lpstr>Efficiency</vt:lpstr>
      <vt:lpstr>Efficiency</vt:lpstr>
      <vt:lpstr>Robustness</vt:lpstr>
      <vt:lpstr>Robustness</vt:lpstr>
      <vt:lpstr>Internal Commentary</vt:lpstr>
      <vt:lpstr>Internal Commentary</vt:lpstr>
      <vt:lpstr>Special Comments</vt:lpstr>
      <vt:lpstr>Special Comments</vt:lpstr>
      <vt:lpstr>Meaningful Identifiers</vt:lpstr>
      <vt:lpstr>Meaningful Identifiers</vt:lpstr>
      <vt:lpstr>Indentation</vt:lpstr>
      <vt:lpstr>Indentation</vt:lpstr>
      <vt:lpstr>White Space (Blank lines)</vt:lpstr>
      <vt:lpstr>White Space</vt:lpstr>
      <vt:lpstr>Learning Intentions</vt:lpstr>
      <vt:lpstr>Concatenate – Strings – Revision</vt:lpstr>
      <vt:lpstr>Concatenate – Strings – Revision</vt:lpstr>
      <vt:lpstr>Concatenate – Arrays</vt:lpstr>
      <vt:lpstr>Concatenate – Arrays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N5 Computing Science</dc:title>
  <dc:creator/>
  <cp:lastModifiedBy/>
  <cp:revision>29</cp:revision>
  <dcterms:created xsi:type="dcterms:W3CDTF">2023-06-15T12:40:24Z</dcterms:created>
  <dcterms:modified xsi:type="dcterms:W3CDTF">2025-09-11T11:06:11Z</dcterms:modified>
</cp:coreProperties>
</file>