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1"/>
  </p:notesMasterIdLst>
  <p:sldIdLst>
    <p:sldId id="262" r:id="rId2"/>
    <p:sldId id="687" r:id="rId3"/>
    <p:sldId id="424" r:id="rId4"/>
    <p:sldId id="686" r:id="rId5"/>
    <p:sldId id="787" r:id="rId6"/>
    <p:sldId id="430" r:id="rId7"/>
    <p:sldId id="433" r:id="rId8"/>
    <p:sldId id="479" r:id="rId9"/>
    <p:sldId id="481" r:id="rId10"/>
    <p:sldId id="480" r:id="rId11"/>
    <p:sldId id="595" r:id="rId12"/>
    <p:sldId id="482" r:id="rId13"/>
    <p:sldId id="596" r:id="rId14"/>
    <p:sldId id="483" r:id="rId15"/>
    <p:sldId id="597" r:id="rId16"/>
    <p:sldId id="484" r:id="rId17"/>
    <p:sldId id="758" r:id="rId18"/>
    <p:sldId id="434" r:id="rId19"/>
    <p:sldId id="441" r:id="rId20"/>
    <p:sldId id="467" r:id="rId21"/>
    <p:sldId id="598" r:id="rId22"/>
    <p:sldId id="468" r:id="rId23"/>
    <p:sldId id="599" r:id="rId24"/>
    <p:sldId id="475" r:id="rId25"/>
    <p:sldId id="476" r:id="rId26"/>
    <p:sldId id="477" r:id="rId27"/>
    <p:sldId id="759" r:id="rId28"/>
    <p:sldId id="478" r:id="rId29"/>
    <p:sldId id="590" r:id="rId30"/>
    <p:sldId id="448" r:id="rId31"/>
    <p:sldId id="788" r:id="rId32"/>
    <p:sldId id="789" r:id="rId33"/>
    <p:sldId id="790" r:id="rId34"/>
    <p:sldId id="469" r:id="rId35"/>
    <p:sldId id="470" r:id="rId36"/>
    <p:sldId id="471" r:id="rId37"/>
    <p:sldId id="761" r:id="rId38"/>
    <p:sldId id="472" r:id="rId39"/>
    <p:sldId id="762" r:id="rId40"/>
    <p:sldId id="474" r:id="rId41"/>
    <p:sldId id="763" r:id="rId42"/>
    <p:sldId id="473" r:id="rId43"/>
    <p:sldId id="764" r:id="rId44"/>
    <p:sldId id="496" r:id="rId45"/>
    <p:sldId id="765" r:id="rId46"/>
    <p:sldId id="495" r:id="rId47"/>
    <p:sldId id="775" r:id="rId48"/>
    <p:sldId id="589" r:id="rId49"/>
    <p:sldId id="772" r:id="rId50"/>
    <p:sldId id="771" r:id="rId51"/>
    <p:sldId id="773" r:id="rId52"/>
    <p:sldId id="485" r:id="rId53"/>
    <p:sldId id="486" r:id="rId54"/>
    <p:sldId id="487" r:id="rId55"/>
    <p:sldId id="760" r:id="rId56"/>
    <p:sldId id="488" r:id="rId57"/>
    <p:sldId id="776" r:id="rId58"/>
    <p:sldId id="701" r:id="rId59"/>
    <p:sldId id="740" r:id="rId60"/>
    <p:sldId id="791" r:id="rId61"/>
    <p:sldId id="792" r:id="rId62"/>
    <p:sldId id="777" r:id="rId63"/>
    <p:sldId id="778" r:id="rId64"/>
    <p:sldId id="489" r:id="rId65"/>
    <p:sldId id="497" r:id="rId66"/>
    <p:sldId id="490" r:id="rId67"/>
    <p:sldId id="513" r:id="rId68"/>
    <p:sldId id="592" r:id="rId69"/>
    <p:sldId id="493" r:id="rId70"/>
    <p:sldId id="593" r:id="rId71"/>
    <p:sldId id="491" r:id="rId72"/>
    <p:sldId id="594" r:id="rId73"/>
    <p:sldId id="685" r:id="rId74"/>
    <p:sldId id="786" r:id="rId75"/>
    <p:sldId id="680" r:id="rId76"/>
    <p:sldId id="681" r:id="rId77"/>
    <p:sldId id="682" r:id="rId78"/>
    <p:sldId id="684" r:id="rId79"/>
    <p:sldId id="779" r:id="rId80"/>
    <p:sldId id="780" r:id="rId81"/>
    <p:sldId id="783" r:id="rId82"/>
    <p:sldId id="781" r:id="rId83"/>
    <p:sldId id="784" r:id="rId84"/>
    <p:sldId id="782" r:id="rId85"/>
    <p:sldId id="785" r:id="rId86"/>
    <p:sldId id="494" r:id="rId87"/>
    <p:sldId id="499" r:id="rId88"/>
    <p:sldId id="508" r:id="rId89"/>
    <p:sldId id="507" r:id="rId90"/>
    <p:sldId id="509" r:id="rId91"/>
    <p:sldId id="757" r:id="rId92"/>
    <p:sldId id="693" r:id="rId93"/>
    <p:sldId id="506" r:id="rId94"/>
    <p:sldId id="688" r:id="rId95"/>
    <p:sldId id="447" r:id="rId96"/>
    <p:sldId id="691" r:id="rId97"/>
    <p:sldId id="504" r:id="rId98"/>
    <p:sldId id="690" r:id="rId99"/>
    <p:sldId id="537" r:id="rId100"/>
    <p:sldId id="856" r:id="rId101"/>
    <p:sldId id="866" r:id="rId102"/>
    <p:sldId id="860" r:id="rId103"/>
    <p:sldId id="867" r:id="rId104"/>
    <p:sldId id="858" r:id="rId105"/>
    <p:sldId id="868" r:id="rId106"/>
    <p:sldId id="869" r:id="rId107"/>
    <p:sldId id="871" r:id="rId108"/>
    <p:sldId id="870" r:id="rId109"/>
    <p:sldId id="872" r:id="rId110"/>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CD916D4-C61B-4DE1-BA53-06CFF0F5F6D1}">
          <p14:sldIdLst>
            <p14:sldId id="262"/>
            <p14:sldId id="687"/>
            <p14:sldId id="424"/>
            <p14:sldId id="686"/>
            <p14:sldId id="787"/>
            <p14:sldId id="430"/>
            <p14:sldId id="433"/>
          </p14:sldIdLst>
        </p14:section>
        <p14:section name="Aliases" id="{1D8E4C94-2161-400E-BE16-C2650E70DF4D}">
          <p14:sldIdLst>
            <p14:sldId id="479"/>
            <p14:sldId id="481"/>
            <p14:sldId id="480"/>
            <p14:sldId id="595"/>
            <p14:sldId id="482"/>
            <p14:sldId id="596"/>
            <p14:sldId id="483"/>
            <p14:sldId id="597"/>
            <p14:sldId id="484"/>
            <p14:sldId id="758"/>
          </p14:sldIdLst>
        </p14:section>
        <p14:section name="Wildcards" id="{2EDCD0F4-5722-4C0A-AACB-6CCC95B63552}">
          <p14:sldIdLst>
            <p14:sldId id="434"/>
            <p14:sldId id="441"/>
            <p14:sldId id="467"/>
            <p14:sldId id="598"/>
            <p14:sldId id="468"/>
            <p14:sldId id="599"/>
          </p14:sldIdLst>
        </p14:section>
        <p14:section name="Computed Values" id="{987D9B64-A5E6-4B7E-BD86-5CE2CE842408}">
          <p14:sldIdLst>
            <p14:sldId id="475"/>
            <p14:sldId id="476"/>
            <p14:sldId id="477"/>
            <p14:sldId id="759"/>
            <p14:sldId id="478"/>
            <p14:sldId id="590"/>
            <p14:sldId id="448"/>
            <p14:sldId id="788"/>
            <p14:sldId id="789"/>
            <p14:sldId id="790"/>
          </p14:sldIdLst>
        </p14:section>
        <p14:section name="Aggregate Functions" id="{DFD8321B-36F9-46ED-A985-5131F6533219}">
          <p14:sldIdLst>
            <p14:sldId id="469"/>
            <p14:sldId id="470"/>
            <p14:sldId id="471"/>
            <p14:sldId id="761"/>
            <p14:sldId id="472"/>
            <p14:sldId id="762"/>
            <p14:sldId id="474"/>
            <p14:sldId id="763"/>
            <p14:sldId id="473"/>
            <p14:sldId id="764"/>
            <p14:sldId id="496"/>
            <p14:sldId id="765"/>
          </p14:sldIdLst>
        </p14:section>
        <p14:section name="Useful Functions" id="{0838BC72-7636-49DA-BBF4-4E0FA1BA2470}">
          <p14:sldIdLst>
            <p14:sldId id="495"/>
            <p14:sldId id="775"/>
            <p14:sldId id="589"/>
            <p14:sldId id="772"/>
            <p14:sldId id="771"/>
            <p14:sldId id="773"/>
          </p14:sldIdLst>
        </p14:section>
        <p14:section name="GROUP BY" id="{E78808D3-F81D-43F7-BB75-C469491936EF}">
          <p14:sldIdLst>
            <p14:sldId id="485"/>
            <p14:sldId id="486"/>
            <p14:sldId id="487"/>
            <p14:sldId id="760"/>
            <p14:sldId id="488"/>
            <p14:sldId id="776"/>
            <p14:sldId id="701"/>
            <p14:sldId id="740"/>
            <p14:sldId id="791"/>
            <p14:sldId id="792"/>
            <p14:sldId id="777"/>
            <p14:sldId id="778"/>
          </p14:sldIdLst>
        </p14:section>
        <p14:section name="Subquery" id="{044C4488-F2F9-4ECB-B0C2-98E57205C295}">
          <p14:sldIdLst>
            <p14:sldId id="489"/>
            <p14:sldId id="497"/>
            <p14:sldId id="490"/>
            <p14:sldId id="513"/>
            <p14:sldId id="592"/>
            <p14:sldId id="493"/>
            <p14:sldId id="593"/>
            <p14:sldId id="491"/>
            <p14:sldId id="594"/>
          </p14:sldIdLst>
        </p14:section>
        <p14:section name="Analysis" id="{FA6D905C-B725-4FE5-81CF-8BC105090DA1}">
          <p14:sldIdLst>
            <p14:sldId id="685"/>
            <p14:sldId id="786"/>
            <p14:sldId id="680"/>
            <p14:sldId id="681"/>
            <p14:sldId id="682"/>
            <p14:sldId id="684"/>
          </p14:sldIdLst>
        </p14:section>
        <p14:section name="EO Diagrams" id="{5D78AB47-F661-4F56-A1FC-3BE889E7F19F}">
          <p14:sldIdLst>
            <p14:sldId id="779"/>
            <p14:sldId id="780"/>
            <p14:sldId id="783"/>
            <p14:sldId id="781"/>
            <p14:sldId id="784"/>
            <p14:sldId id="782"/>
            <p14:sldId id="785"/>
          </p14:sldIdLst>
        </p14:section>
        <p14:section name="Compound Keys" id="{1B774313-8165-49D8-85F7-5A18BEBBB43B}">
          <p14:sldIdLst>
            <p14:sldId id="494"/>
            <p14:sldId id="499"/>
            <p14:sldId id="508"/>
            <p14:sldId id="507"/>
            <p14:sldId id="509"/>
            <p14:sldId id="757"/>
            <p14:sldId id="693"/>
            <p14:sldId id="506"/>
            <p14:sldId id="688"/>
            <p14:sldId id="447"/>
            <p14:sldId id="691"/>
            <p14:sldId id="504"/>
            <p14:sldId id="690"/>
          </p14:sldIdLst>
        </p14:section>
        <p14:section name="Evaluation" id="{23FFF015-B520-42F2-A1F1-581D6C69AC17}">
          <p14:sldIdLst>
            <p14:sldId id="537"/>
            <p14:sldId id="856"/>
            <p14:sldId id="866"/>
            <p14:sldId id="860"/>
            <p14:sldId id="867"/>
            <p14:sldId id="858"/>
            <p14:sldId id="868"/>
            <p14:sldId id="869"/>
            <p14:sldId id="871"/>
            <p14:sldId id="870"/>
            <p14:sldId id="87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31" autoAdjust="0"/>
    <p:restoredTop sz="88649" autoAdjust="0"/>
  </p:normalViewPr>
  <p:slideViewPr>
    <p:cSldViewPr snapToGrid="0" showGuides="1">
      <p:cViewPr varScale="1">
        <p:scale>
          <a:sx n="59" d="100"/>
          <a:sy n="59" d="100"/>
        </p:scale>
        <p:origin x="944" y="5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Friend" userId="e5ed79da-d858-46d4-9eed-a7a24903f2de" providerId="ADAL" clId="{86267C0B-2CD9-41BA-80EA-F8864E498CAF}"/>
  </pc:docChgLst>
  <pc:docChgLst>
    <pc:chgData name="Al Friend" userId="e5ed79da-d858-46d4-9eed-a7a24903f2de" providerId="ADAL" clId="{262E20AF-7CF5-40DA-B920-234D8BAB6C8F}"/>
  </pc:docChgLst>
  <pc:docChgLst>
    <pc:chgData name="Al Friend" userId="e5ed79da-d858-46d4-9eed-a7a24903f2de" providerId="ADAL" clId="{A321C44D-CDC8-457A-B83A-AE1FCE227571}"/>
  </pc:docChgLst>
  <pc:docChgLst>
    <pc:chgData name="Al Friend" userId="e5ed79da-d858-46d4-9eed-a7a24903f2de" providerId="ADAL" clId="{7EBC21C9-36A6-45B2-B043-A3E9805CDF51}"/>
    <pc:docChg chg="modSld sldOrd">
      <pc:chgData name="Al Friend" userId="e5ed79da-d858-46d4-9eed-a7a24903f2de" providerId="ADAL" clId="{7EBC21C9-36A6-45B2-B043-A3E9805CDF51}" dt="2025-10-30T11:22:30.191" v="0"/>
      <pc:docMkLst>
        <pc:docMk/>
      </pc:docMkLst>
      <pc:sldChg chg="ord">
        <pc:chgData name="Al Friend" userId="e5ed79da-d858-46d4-9eed-a7a24903f2de" providerId="ADAL" clId="{7EBC21C9-36A6-45B2-B043-A3E9805CDF51}" dt="2025-10-30T11:22:30.191" v="0"/>
        <pc:sldMkLst>
          <pc:docMk/>
          <pc:sldMk cId="3688620620" sldId="687"/>
        </pc:sldMkLst>
      </pc:sldChg>
    </pc:docChg>
  </pc:docChgLst>
  <pc:docChgLst>
    <pc:chgData name="Al Friend" userId="e5ed79da-d858-46d4-9eed-a7a24903f2de" providerId="ADAL" clId="{7629EF56-E4C2-4744-AEF1-479C866A7F49}"/>
  </pc:docChgLst>
  <pc:docChgLst>
    <pc:chgData name="Al Friend" userId="e5ed79da-d858-46d4-9eed-a7a24903f2de" providerId="ADAL" clId="{84C4C289-AD5C-4B25-AD63-E6DEBE2994A4}"/>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(54%)</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(33%)</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A3955F4-B1A6-4812-98ED-2D6D02D94E35}">
      <dgm:prSet phldrT="[Text]"/>
      <dgm:spPr/>
      <dgm:t>
        <a:bodyPr/>
        <a:lstStyle/>
        <a:p>
          <a:r>
            <a:rPr lang="en-US" b="1"/>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(13%)</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5">
        <dgm:presLayoutVars>
          <dgm:chMax val="1"/>
          <dgm:bulletEnabled val="1"/>
        </dgm:presLayoutVars>
      </dgm:prSet>
      <dgm:spPr/>
    </dgm:pt>
    <dgm:pt modelId="{19C32B8D-512E-49A1-A0E6-109384C61E4D}" type="pres">
      <dgm:prSet presAssocID="{13A3E740-D063-442F-85E3-8C13FFBDAFFB}" presName="descendantText" presStyleLbl="alignAcc1" presStyleIdx="0" presStyleCnt="5">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5">
        <dgm:presLayoutVars>
          <dgm:chMax val="1"/>
          <dgm:bulletEnabled val="1"/>
        </dgm:presLayoutVars>
      </dgm:prSet>
      <dgm:spPr/>
    </dgm:pt>
    <dgm:pt modelId="{0DFDFC6D-8604-4378-B6A3-6A6720006C95}" type="pres">
      <dgm:prSet presAssocID="{711BDD39-3FCE-427A-B0DC-2C28CEED9EDF}" presName="descendantText" presStyleLbl="alignAcc1" presStyleIdx="1" presStyleCnt="5">
        <dgm:presLayoutVars>
          <dgm:bulletEnabled val="1"/>
        </dgm:presLayoutVars>
      </dgm:prSet>
      <dgm:spPr/>
    </dgm:pt>
    <dgm:pt modelId="{8738B044-A46F-4E69-BD1E-16537D77F816}" type="pres">
      <dgm:prSet presAssocID="{56806687-EA3D-424E-8880-B9427A94FF7E}"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2" presStyleCnt="5">
        <dgm:presLayoutVars>
          <dgm:chMax val="1"/>
          <dgm:bulletEnabled val="1"/>
        </dgm:presLayoutVars>
      </dgm:prSet>
      <dgm:spPr/>
    </dgm:pt>
    <dgm:pt modelId="{B2D4CD90-7709-4B59-AC85-D09667CFC12B}" type="pres">
      <dgm:prSet presAssocID="{4C515B8D-87D1-4362-95C3-18B42B452625}" presName="descendantText" presStyleLbl="alignAcc1" presStyleIdx="2" presStyleCnt="5">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5">
        <dgm:presLayoutVars>
          <dgm:chMax val="1"/>
          <dgm:bulletEnabled val="1"/>
        </dgm:presLayoutVars>
      </dgm:prSet>
      <dgm:spPr/>
    </dgm:pt>
    <dgm:pt modelId="{90709722-0E94-45E4-BEDD-48CB660682DD}" type="pres">
      <dgm:prSet presAssocID="{780589F0-2154-4E4C-8595-8806E5EF917A}" presName="descendantText" presStyleLbl="alignAcc1" presStyleIdx="3" presStyleCnt="5">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4" presStyleCnt="5">
        <dgm:presLayoutVars>
          <dgm:chMax val="1"/>
          <dgm:bulletEnabled val="1"/>
        </dgm:presLayoutVars>
      </dgm:prSet>
      <dgm:spPr/>
    </dgm:pt>
    <dgm:pt modelId="{C92F1771-01AA-4FF3-B7EC-0229DB7A592C}" type="pres">
      <dgm:prSet presAssocID="{9EC5D7E7-13E1-4749-A134-4C83AB922A61}" presName="descendantText" presStyleLbl="alignAcc1" presStyleIdx="4" presStyleCnt="5">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2"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4944EAFC-B2B0-4E7D-94E9-B17B5C2D380E}" srcId="{AADFB80D-C2E8-416C-B522-D5F6D93F18D7}" destId="{9EC5D7E7-13E1-4749-A134-4C83AB922A61}" srcOrd="4"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4B8D09CE-12DA-4A98-A079-57B4B36ABD66}" type="presParOf" srcId="{7EBBDEE6-A55E-47FA-9020-5BC46200AFFC}" destId="{3E2A20E0-2799-4B60-847C-0291A143F060}" srcOrd="4"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7" destOrd="0" presId="urn:microsoft.com/office/officeart/2005/8/layout/chevron2"/>
    <dgm:cxn modelId="{9C5603DB-FB5F-489A-A5FC-119F4545BE24}" type="presParOf" srcId="{7EBBDEE6-A55E-47FA-9020-5BC46200AFFC}" destId="{5FCAE6DF-E40E-46F3-84CF-149E85A19097}" srcOrd="8"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(40%)</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(25%)</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C2AC2DB-DA7B-4EE8-A271-F42910EF38FA}">
      <dgm:prSet phldrT="[Text]"/>
      <dgm:spPr/>
      <dgm:t>
        <a:bodyPr/>
        <a:lstStyle/>
        <a:p>
          <a:r>
            <a:rPr lang="en-US" dirty="0"/>
            <a:t>WDD</a:t>
          </a:r>
        </a:p>
      </dgm:t>
    </dgm:pt>
    <dgm:pt modelId="{4DCD8EEA-C4AA-404D-A26F-F433BB0189EA}" type="parTrans" cxnId="{F4016BC7-2E72-4F45-A906-6E7F3BDA4E2F}">
      <dgm:prSet/>
      <dgm:spPr/>
      <dgm:t>
        <a:bodyPr/>
        <a:lstStyle/>
        <a:p>
          <a:endParaRPr lang="en-US"/>
        </a:p>
      </dgm:t>
    </dgm:pt>
    <dgm:pt modelId="{E3247148-B6B0-4C23-B610-041B2044E035}" type="sibTrans" cxnId="{F4016BC7-2E72-4F45-A906-6E7F3BDA4E2F}">
      <dgm:prSet/>
      <dgm:spPr/>
      <dgm:t>
        <a:bodyPr/>
        <a:lstStyle/>
        <a:p>
          <a:endParaRPr lang="en-US"/>
        </a:p>
      </dgm:t>
    </dgm:pt>
    <dgm:pt modelId="{6F17941D-CCAD-4AF8-9198-4E8B5F9AEDC2}">
      <dgm:prSet phldrT="[Text]"/>
      <dgm:spPr/>
      <dgm:t>
        <a:bodyPr/>
        <a:lstStyle/>
        <a:p>
          <a:r>
            <a:rPr lang="en-US" dirty="0"/>
            <a:t>Web Design and Development (25%)</a:t>
          </a:r>
        </a:p>
      </dgm:t>
    </dgm:pt>
    <dgm:pt modelId="{6A62EC5C-257B-4078-AC75-009164CBD245}" type="parTrans" cxnId="{9A2AE9EC-1703-4071-9D5B-2F76EC9F4AA5}">
      <dgm:prSet/>
      <dgm:spPr/>
      <dgm:t>
        <a:bodyPr/>
        <a:lstStyle/>
        <a:p>
          <a:endParaRPr lang="en-US"/>
        </a:p>
      </dgm:t>
    </dgm:pt>
    <dgm:pt modelId="{6908D1C2-C5D8-437D-AE20-3870EC3D4B13}" type="sibTrans" cxnId="{9A2AE9EC-1703-4071-9D5B-2F76EC9F4AA5}">
      <dgm:prSet/>
      <dgm:spPr/>
      <dgm:t>
        <a:bodyPr/>
        <a:lstStyle/>
        <a:p>
          <a:endParaRPr lang="en-US"/>
        </a:p>
      </dgm:t>
    </dgm:pt>
    <dgm:pt modelId="{4A3955F4-B1A6-4812-98ED-2D6D02D94E35}">
      <dgm:prSet phldrT="[Text]"/>
      <dgm:spPr/>
      <dgm:t>
        <a:bodyPr/>
        <a:lstStyle/>
        <a:p>
          <a:r>
            <a:rPr lang="en-US" b="1" dirty="0"/>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dirty="0"/>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(10%)</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dirty="0"/>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dirty="0"/>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6">
        <dgm:presLayoutVars>
          <dgm:chMax val="1"/>
          <dgm:bulletEnabled val="1"/>
        </dgm:presLayoutVars>
      </dgm:prSet>
      <dgm:spPr/>
    </dgm:pt>
    <dgm:pt modelId="{19C32B8D-512E-49A1-A0E6-109384C61E4D}" type="pres">
      <dgm:prSet presAssocID="{13A3E740-D063-442F-85E3-8C13FFBDAFFB}" presName="descendantText" presStyleLbl="alignAcc1" presStyleIdx="0" presStyleCnt="6">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6">
        <dgm:presLayoutVars>
          <dgm:chMax val="1"/>
          <dgm:bulletEnabled val="1"/>
        </dgm:presLayoutVars>
      </dgm:prSet>
      <dgm:spPr/>
    </dgm:pt>
    <dgm:pt modelId="{0DFDFC6D-8604-4378-B6A3-6A6720006C95}" type="pres">
      <dgm:prSet presAssocID="{711BDD39-3FCE-427A-B0DC-2C28CEED9EDF}" presName="descendantText" presStyleLbl="alignAcc1" presStyleIdx="1" presStyleCnt="6">
        <dgm:presLayoutVars>
          <dgm:bulletEnabled val="1"/>
        </dgm:presLayoutVars>
      </dgm:prSet>
      <dgm:spPr/>
    </dgm:pt>
    <dgm:pt modelId="{8738B044-A46F-4E69-BD1E-16537D77F816}" type="pres">
      <dgm:prSet presAssocID="{56806687-EA3D-424E-8880-B9427A94FF7E}" presName="sp" presStyleCnt="0"/>
      <dgm:spPr/>
    </dgm:pt>
    <dgm:pt modelId="{D4F01D1E-88B7-466D-B76A-F726FF7DE3F8}" type="pres">
      <dgm:prSet presAssocID="{4C2AC2DB-DA7B-4EE8-A271-F42910EF38FA}" presName="composite" presStyleCnt="0"/>
      <dgm:spPr/>
    </dgm:pt>
    <dgm:pt modelId="{3451A250-69C4-4911-A975-CCB8D5F6053B}" type="pres">
      <dgm:prSet presAssocID="{4C2AC2DB-DA7B-4EE8-A271-F42910EF38FA}" presName="parentText" presStyleLbl="alignNode1" presStyleIdx="2" presStyleCnt="6">
        <dgm:presLayoutVars>
          <dgm:chMax val="1"/>
          <dgm:bulletEnabled val="1"/>
        </dgm:presLayoutVars>
      </dgm:prSet>
      <dgm:spPr/>
    </dgm:pt>
    <dgm:pt modelId="{56AFEC8A-7D45-4965-A718-64DE087BA59E}" type="pres">
      <dgm:prSet presAssocID="{4C2AC2DB-DA7B-4EE8-A271-F42910EF38FA}" presName="descendantText" presStyleLbl="alignAcc1" presStyleIdx="2" presStyleCnt="6">
        <dgm:presLayoutVars>
          <dgm:bulletEnabled val="1"/>
        </dgm:presLayoutVars>
      </dgm:prSet>
      <dgm:spPr/>
    </dgm:pt>
    <dgm:pt modelId="{E061B53C-41F2-4FB1-8AB8-871078ECF09F}" type="pres">
      <dgm:prSet presAssocID="{E3247148-B6B0-4C23-B610-041B2044E035}"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3" presStyleCnt="6">
        <dgm:presLayoutVars>
          <dgm:chMax val="1"/>
          <dgm:bulletEnabled val="1"/>
        </dgm:presLayoutVars>
      </dgm:prSet>
      <dgm:spPr/>
    </dgm:pt>
    <dgm:pt modelId="{B2D4CD90-7709-4B59-AC85-D09667CFC12B}" type="pres">
      <dgm:prSet presAssocID="{4C515B8D-87D1-4362-95C3-18B42B452625}" presName="descendantText" presStyleLbl="alignAcc1" presStyleIdx="3" presStyleCnt="6">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4" presStyleCnt="6">
        <dgm:presLayoutVars>
          <dgm:chMax val="1"/>
          <dgm:bulletEnabled val="1"/>
        </dgm:presLayoutVars>
      </dgm:prSet>
      <dgm:spPr/>
    </dgm:pt>
    <dgm:pt modelId="{90709722-0E94-45E4-BEDD-48CB660682DD}" type="pres">
      <dgm:prSet presAssocID="{780589F0-2154-4E4C-8595-8806E5EF917A}" presName="descendantText" presStyleLbl="alignAcc1" presStyleIdx="4" presStyleCnt="6">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5" presStyleCnt="6">
        <dgm:presLayoutVars>
          <dgm:chMax val="1"/>
          <dgm:bulletEnabled val="1"/>
        </dgm:presLayoutVars>
      </dgm:prSet>
      <dgm:spPr/>
    </dgm:pt>
    <dgm:pt modelId="{C92F1771-01AA-4FF3-B7EC-0229DB7A592C}" type="pres">
      <dgm:prSet presAssocID="{9EC5D7E7-13E1-4749-A134-4C83AB922A61}" presName="descendantText" presStyleLbl="alignAcc1" presStyleIdx="5" presStyleCnt="6">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75D9DC0C-11C7-49DD-8A71-811F74721BA7}" type="presOf" srcId="{4C2AC2DB-DA7B-4EE8-A271-F42910EF38FA}" destId="{3451A250-69C4-4911-A975-CCB8D5F6053B}" srcOrd="0" destOrd="0" presId="urn:microsoft.com/office/officeart/2005/8/layout/chevron2"/>
    <dgm:cxn modelId="{0113120F-3FE7-4154-8079-D7AA5B4E9BD0}" type="presOf" srcId="{6F17941D-CCAD-4AF8-9198-4E8B5F9AEDC2}" destId="{56AFEC8A-7D45-4965-A718-64DE087BA59E}"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3"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4"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F4016BC7-2E72-4F45-A906-6E7F3BDA4E2F}" srcId="{AADFB80D-C2E8-416C-B522-D5F6D93F18D7}" destId="{4C2AC2DB-DA7B-4EE8-A271-F42910EF38FA}" srcOrd="2" destOrd="0" parTransId="{4DCD8EEA-C4AA-404D-A26F-F433BB0189EA}" sibTransId="{E3247148-B6B0-4C23-B610-041B2044E035}"/>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9A2AE9EC-1703-4071-9D5B-2F76EC9F4AA5}" srcId="{4C2AC2DB-DA7B-4EE8-A271-F42910EF38FA}" destId="{6F17941D-CCAD-4AF8-9198-4E8B5F9AEDC2}" srcOrd="0" destOrd="0" parTransId="{6A62EC5C-257B-4078-AC75-009164CBD245}" sibTransId="{6908D1C2-C5D8-437D-AE20-3870EC3D4B13}"/>
    <dgm:cxn modelId="{4944EAFC-B2B0-4E7D-94E9-B17B5C2D380E}" srcId="{AADFB80D-C2E8-416C-B522-D5F6D93F18D7}" destId="{9EC5D7E7-13E1-4749-A134-4C83AB922A61}" srcOrd="5"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EAF4121D-00B1-46BD-B1F6-93EB6FBED3D3}" type="presParOf" srcId="{7EBBDEE6-A55E-47FA-9020-5BC46200AFFC}" destId="{D4F01D1E-88B7-466D-B76A-F726FF7DE3F8}" srcOrd="4" destOrd="0" presId="urn:microsoft.com/office/officeart/2005/8/layout/chevron2"/>
    <dgm:cxn modelId="{460F7729-81B3-46BB-891B-6E4175CCD089}" type="presParOf" srcId="{D4F01D1E-88B7-466D-B76A-F726FF7DE3F8}" destId="{3451A250-69C4-4911-A975-CCB8D5F6053B}" srcOrd="0" destOrd="0" presId="urn:microsoft.com/office/officeart/2005/8/layout/chevron2"/>
    <dgm:cxn modelId="{A48AB365-FFFF-4401-96B5-C1A6F80EE146}" type="presParOf" srcId="{D4F01D1E-88B7-466D-B76A-F726FF7DE3F8}" destId="{56AFEC8A-7D45-4965-A718-64DE087BA59E}" srcOrd="1" destOrd="0" presId="urn:microsoft.com/office/officeart/2005/8/layout/chevron2"/>
    <dgm:cxn modelId="{A114524B-CDF1-4D77-9C13-30CC18B34AFA}" type="presParOf" srcId="{7EBBDEE6-A55E-47FA-9020-5BC46200AFFC}" destId="{E061B53C-41F2-4FB1-8AB8-871078ECF09F}" srcOrd="5" destOrd="0" presId="urn:microsoft.com/office/officeart/2005/8/layout/chevron2"/>
    <dgm:cxn modelId="{4B8D09CE-12DA-4A98-A079-57B4B36ABD66}" type="presParOf" srcId="{7EBBDEE6-A55E-47FA-9020-5BC46200AFFC}" destId="{3E2A20E0-2799-4B60-847C-0291A143F060}" srcOrd="6"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7" destOrd="0" presId="urn:microsoft.com/office/officeart/2005/8/layout/chevron2"/>
    <dgm:cxn modelId="{5FCECAA4-B55F-4524-B52B-5579AFC35055}" type="presParOf" srcId="{7EBBDEE6-A55E-47FA-9020-5BC46200AFFC}" destId="{BC0413A5-5CFC-41A1-A4D1-32D9D3A580EB}" srcOrd="8"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9" destOrd="0" presId="urn:microsoft.com/office/officeart/2005/8/layout/chevron2"/>
    <dgm:cxn modelId="{9C5603DB-FB5F-489A-A5FC-119F4545BE24}" type="presParOf" srcId="{7EBBDEE6-A55E-47FA-9020-5BC46200AFFC}" destId="{5FCAE6DF-E40E-46F3-84CF-149E85A19097}" srcOrd="10"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SDD</a:t>
          </a:r>
        </a:p>
      </dsp:txBody>
      <dsp:txXfrm rot="-5400000">
        <a:off x="1" y="339270"/>
        <a:ext cx="675222" cy="289381"/>
      </dsp:txXfrm>
    </dsp:sp>
    <dsp:sp modelId="{19C32B8D-512E-49A1-A0E6-109384C61E4D}">
      <dsp:nvSpPr>
        <dsp:cNvPr id="0" name=""/>
        <dsp:cNvSpPr/>
      </dsp:nvSpPr>
      <dsp:spPr>
        <a:xfrm rot="5400000">
          <a:off x="4077955" y="-3401073"/>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Software Design and Development (54%)</a:t>
          </a:r>
        </a:p>
      </dsp:txBody>
      <dsp:txXfrm rot="-5400000">
        <a:off x="675223" y="32266"/>
        <a:ext cx="7401850" cy="565778"/>
      </dsp:txXfrm>
    </dsp:sp>
    <dsp:sp modelId="{AAD30B60-88C6-4919-B6DD-9F480459E84E}">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DDD</a:t>
          </a:r>
        </a:p>
      </dsp:txBody>
      <dsp:txXfrm rot="-5400000">
        <a:off x="1" y="1185123"/>
        <a:ext cx="675222" cy="289381"/>
      </dsp:txXfrm>
    </dsp:sp>
    <dsp:sp modelId="{0DFDFC6D-8604-4378-B6A3-6A6720006C95}">
      <dsp:nvSpPr>
        <dsp:cNvPr id="0" name=""/>
        <dsp:cNvSpPr/>
      </dsp:nvSpPr>
      <dsp:spPr>
        <a:xfrm rot="5400000">
          <a:off x="4077955" y="-2555219"/>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Database Design and Development (33%)</a:t>
          </a:r>
        </a:p>
      </dsp:txBody>
      <dsp:txXfrm rot="-5400000">
        <a:off x="675223" y="878120"/>
        <a:ext cx="7401850" cy="565778"/>
      </dsp:txXfrm>
    </dsp:sp>
    <dsp:sp modelId="{17253025-0BE3-46B4-B2C8-BFD879D75B26}">
      <dsp:nvSpPr>
        <dsp:cNvPr id="0" name=""/>
        <dsp:cNvSpPr/>
      </dsp:nvSpPr>
      <dsp:spPr>
        <a:xfrm rot="5400000">
          <a:off x="-144690" y="1838057"/>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2030977"/>
        <a:ext cx="675222" cy="289381"/>
      </dsp:txXfrm>
    </dsp:sp>
    <dsp:sp modelId="{B2D4CD90-7709-4B59-AC85-D09667CFC12B}">
      <dsp:nvSpPr>
        <dsp:cNvPr id="0" name=""/>
        <dsp:cNvSpPr/>
      </dsp:nvSpPr>
      <dsp:spPr>
        <a:xfrm rot="5400000">
          <a:off x="4077955" y="-1709365"/>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a:t>Assignment</a:t>
          </a:r>
        </a:p>
      </dsp:txBody>
      <dsp:txXfrm rot="-5400000">
        <a:off x="675223" y="1723974"/>
        <a:ext cx="7401850" cy="565778"/>
      </dsp:txXfrm>
    </dsp:sp>
    <dsp:sp modelId="{056CCBB6-5CE0-4348-89C6-99FB2D3AB62B}">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C/Sys</a:t>
          </a:r>
        </a:p>
      </dsp:txBody>
      <dsp:txXfrm rot="-5400000">
        <a:off x="1" y="2876831"/>
        <a:ext cx="675222" cy="289381"/>
      </dsp:txXfrm>
    </dsp:sp>
    <dsp:sp modelId="{90709722-0E94-45E4-BEDD-48CB660682DD}">
      <dsp:nvSpPr>
        <dsp:cNvPr id="0" name=""/>
        <dsp:cNvSpPr/>
      </dsp:nvSpPr>
      <dsp:spPr>
        <a:xfrm rot="5400000">
          <a:off x="4077955" y="-863511"/>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Computer Systems (13%)</a:t>
          </a:r>
        </a:p>
      </dsp:txBody>
      <dsp:txXfrm rot="-5400000">
        <a:off x="675223" y="2569828"/>
        <a:ext cx="7401850" cy="565778"/>
      </dsp:txXfrm>
    </dsp:sp>
    <dsp:sp modelId="{EB2E52AE-8FCF-47D0-B499-CFCFAF1883A9}">
      <dsp:nvSpPr>
        <dsp:cNvPr id="0" name=""/>
        <dsp:cNvSpPr/>
      </dsp:nvSpPr>
      <dsp:spPr>
        <a:xfrm rot="5400000">
          <a:off x="-144690" y="3529765"/>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3722685"/>
        <a:ext cx="675222" cy="289381"/>
      </dsp:txXfrm>
    </dsp:sp>
    <dsp:sp modelId="{C92F1771-01AA-4FF3-B7EC-0229DB7A592C}">
      <dsp:nvSpPr>
        <dsp:cNvPr id="0" name=""/>
        <dsp:cNvSpPr/>
      </dsp:nvSpPr>
      <dsp:spPr>
        <a:xfrm rot="5400000">
          <a:off x="4077955" y="-17657"/>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a:t>Exam</a:t>
          </a:r>
        </a:p>
      </dsp:txBody>
      <dsp:txXfrm rot="-5400000">
        <a:off x="675223" y="3415682"/>
        <a:ext cx="7401850" cy="5657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21106" y="123128"/>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SDD</a:t>
          </a:r>
        </a:p>
      </dsp:txBody>
      <dsp:txXfrm rot="-5400000">
        <a:off x="1" y="284603"/>
        <a:ext cx="565164" cy="242213"/>
      </dsp:txXfrm>
    </dsp:sp>
    <dsp:sp modelId="{19C32B8D-512E-49A1-A0E6-109384C61E4D}">
      <dsp:nvSpPr>
        <dsp:cNvPr id="0" name=""/>
        <dsp:cNvSpPr/>
      </dsp:nvSpPr>
      <dsp:spPr>
        <a:xfrm rot="5400000">
          <a:off x="4074024" y="-3506838"/>
          <a:ext cx="524795" cy="75425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Software Design and Development (40%)</a:t>
          </a:r>
        </a:p>
      </dsp:txBody>
      <dsp:txXfrm rot="-5400000">
        <a:off x="565164" y="27640"/>
        <a:ext cx="7516897" cy="473559"/>
      </dsp:txXfrm>
    </dsp:sp>
    <dsp:sp modelId="{AAD30B60-88C6-4919-B6DD-9F480459E84E}">
      <dsp:nvSpPr>
        <dsp:cNvPr id="0" name=""/>
        <dsp:cNvSpPr/>
      </dsp:nvSpPr>
      <dsp:spPr>
        <a:xfrm rot="5400000">
          <a:off x="-121106" y="831111"/>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DDD</a:t>
          </a:r>
        </a:p>
      </dsp:txBody>
      <dsp:txXfrm rot="-5400000">
        <a:off x="1" y="992586"/>
        <a:ext cx="565164" cy="242213"/>
      </dsp:txXfrm>
    </dsp:sp>
    <dsp:sp modelId="{0DFDFC6D-8604-4378-B6A3-6A6720006C95}">
      <dsp:nvSpPr>
        <dsp:cNvPr id="0" name=""/>
        <dsp:cNvSpPr/>
      </dsp:nvSpPr>
      <dsp:spPr>
        <a:xfrm rot="5400000">
          <a:off x="4074024" y="-2798855"/>
          <a:ext cx="524795" cy="75425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Database Design and Development (25%)</a:t>
          </a:r>
        </a:p>
      </dsp:txBody>
      <dsp:txXfrm rot="-5400000">
        <a:off x="565164" y="735623"/>
        <a:ext cx="7516897" cy="473559"/>
      </dsp:txXfrm>
    </dsp:sp>
    <dsp:sp modelId="{3451A250-69C4-4911-A975-CCB8D5F6053B}">
      <dsp:nvSpPr>
        <dsp:cNvPr id="0" name=""/>
        <dsp:cNvSpPr/>
      </dsp:nvSpPr>
      <dsp:spPr>
        <a:xfrm rot="5400000">
          <a:off x="-121106" y="1539095"/>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WDD</a:t>
          </a:r>
        </a:p>
      </dsp:txBody>
      <dsp:txXfrm rot="-5400000">
        <a:off x="1" y="1700570"/>
        <a:ext cx="565164" cy="242213"/>
      </dsp:txXfrm>
    </dsp:sp>
    <dsp:sp modelId="{56AFEC8A-7D45-4965-A718-64DE087BA59E}">
      <dsp:nvSpPr>
        <dsp:cNvPr id="0" name=""/>
        <dsp:cNvSpPr/>
      </dsp:nvSpPr>
      <dsp:spPr>
        <a:xfrm rot="5400000">
          <a:off x="4074024" y="-2090871"/>
          <a:ext cx="524795" cy="75425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Web Design and Development (25%)</a:t>
          </a:r>
        </a:p>
      </dsp:txBody>
      <dsp:txXfrm rot="-5400000">
        <a:off x="565164" y="1443607"/>
        <a:ext cx="7516897" cy="473559"/>
      </dsp:txXfrm>
    </dsp:sp>
    <dsp:sp modelId="{17253025-0BE3-46B4-B2C8-BFD879D75B26}">
      <dsp:nvSpPr>
        <dsp:cNvPr id="0" name=""/>
        <dsp:cNvSpPr/>
      </dsp:nvSpPr>
      <dsp:spPr>
        <a:xfrm rot="5400000">
          <a:off x="-121106" y="2247078"/>
          <a:ext cx="807377" cy="565164"/>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1" y="2408553"/>
        <a:ext cx="565164" cy="242213"/>
      </dsp:txXfrm>
    </dsp:sp>
    <dsp:sp modelId="{B2D4CD90-7709-4B59-AC85-D09667CFC12B}">
      <dsp:nvSpPr>
        <dsp:cNvPr id="0" name=""/>
        <dsp:cNvSpPr/>
      </dsp:nvSpPr>
      <dsp:spPr>
        <a:xfrm rot="5400000">
          <a:off x="4074024" y="-1382888"/>
          <a:ext cx="524795" cy="75425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b="1" kern="1200" dirty="0"/>
            <a:t>Assignment</a:t>
          </a:r>
        </a:p>
      </dsp:txBody>
      <dsp:txXfrm rot="-5400000">
        <a:off x="565164" y="2151590"/>
        <a:ext cx="7516897" cy="473559"/>
      </dsp:txXfrm>
    </dsp:sp>
    <dsp:sp modelId="{056CCBB6-5CE0-4348-89C6-99FB2D3AB62B}">
      <dsp:nvSpPr>
        <dsp:cNvPr id="0" name=""/>
        <dsp:cNvSpPr/>
      </dsp:nvSpPr>
      <dsp:spPr>
        <a:xfrm rot="5400000">
          <a:off x="-121106" y="2955062"/>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C/Sys</a:t>
          </a:r>
        </a:p>
      </dsp:txBody>
      <dsp:txXfrm rot="-5400000">
        <a:off x="1" y="3116537"/>
        <a:ext cx="565164" cy="242213"/>
      </dsp:txXfrm>
    </dsp:sp>
    <dsp:sp modelId="{90709722-0E94-45E4-BEDD-48CB660682DD}">
      <dsp:nvSpPr>
        <dsp:cNvPr id="0" name=""/>
        <dsp:cNvSpPr/>
      </dsp:nvSpPr>
      <dsp:spPr>
        <a:xfrm rot="5400000">
          <a:off x="4074024" y="-674904"/>
          <a:ext cx="524795" cy="75425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Computer Systems (10%)</a:t>
          </a:r>
        </a:p>
      </dsp:txBody>
      <dsp:txXfrm rot="-5400000">
        <a:off x="565164" y="2859574"/>
        <a:ext cx="7516897" cy="473559"/>
      </dsp:txXfrm>
    </dsp:sp>
    <dsp:sp modelId="{EB2E52AE-8FCF-47D0-B499-CFCFAF1883A9}">
      <dsp:nvSpPr>
        <dsp:cNvPr id="0" name=""/>
        <dsp:cNvSpPr/>
      </dsp:nvSpPr>
      <dsp:spPr>
        <a:xfrm rot="5400000">
          <a:off x="-121106" y="3663045"/>
          <a:ext cx="807377" cy="565164"/>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1" y="3824520"/>
        <a:ext cx="565164" cy="242213"/>
      </dsp:txXfrm>
    </dsp:sp>
    <dsp:sp modelId="{C92F1771-01AA-4FF3-B7EC-0229DB7A592C}">
      <dsp:nvSpPr>
        <dsp:cNvPr id="0" name=""/>
        <dsp:cNvSpPr/>
      </dsp:nvSpPr>
      <dsp:spPr>
        <a:xfrm rot="5400000">
          <a:off x="4074024" y="33078"/>
          <a:ext cx="524795" cy="75425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b="1" kern="1200" dirty="0"/>
            <a:t>Exam</a:t>
          </a:r>
        </a:p>
      </dsp:txBody>
      <dsp:txXfrm rot="-5400000">
        <a:off x="565164" y="3567556"/>
        <a:ext cx="7516897" cy="47355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GB"/>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0E35528A-819C-4AD3-BDC3-2CDCE7BEAF53}" type="datetimeFigureOut">
              <a:rPr lang="en-GB" smtClean="0"/>
              <a:t>30/10/2025</a:t>
            </a:fld>
            <a:endParaRPr lang="en-GB"/>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GB"/>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GB"/>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B71FE5B5-A979-4370-A255-218EAB36A5F4}" type="slidenum">
              <a:rPr lang="en-GB" smtClean="0"/>
              <a:t>‹#›</a:t>
            </a:fld>
            <a:endParaRPr lang="en-GB"/>
          </a:p>
        </p:txBody>
      </p:sp>
    </p:spTree>
    <p:extLst>
      <p:ext uri="{BB962C8B-B14F-4D97-AF65-F5344CB8AC3E}">
        <p14:creationId xmlns:p14="http://schemas.microsoft.com/office/powerpoint/2010/main" val="259520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Attribute names: camelCase</a:t>
            </a:r>
          </a:p>
        </p:txBody>
      </p:sp>
      <p:sp>
        <p:nvSpPr>
          <p:cNvPr id="4" name="Slide Number Placeholder 3"/>
          <p:cNvSpPr>
            <a:spLocks noGrp="1"/>
          </p:cNvSpPr>
          <p:nvPr>
            <p:ph type="sldNum" sz="quarter" idx="5"/>
          </p:nvPr>
        </p:nvSpPr>
        <p:spPr/>
        <p:txBody>
          <a:bodyPr/>
          <a:lstStyle/>
          <a:p>
            <a:fld id="{B71FE5B5-A979-4370-A255-218EAB36A5F4}" type="slidenum">
              <a:rPr lang="en-GB" smtClean="0"/>
              <a:t>1</a:t>
            </a:fld>
            <a:endParaRPr lang="en-GB"/>
          </a:p>
        </p:txBody>
      </p:sp>
    </p:spTree>
    <p:extLst>
      <p:ext uri="{BB962C8B-B14F-4D97-AF65-F5344CB8AC3E}">
        <p14:creationId xmlns:p14="http://schemas.microsoft.com/office/powerpoint/2010/main" val="4160937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a:t>
            </a:fld>
            <a:endParaRPr lang="en-GB"/>
          </a:p>
        </p:txBody>
      </p:sp>
    </p:spTree>
    <p:extLst>
      <p:ext uri="{BB962C8B-B14F-4D97-AF65-F5344CB8AC3E}">
        <p14:creationId xmlns:p14="http://schemas.microsoft.com/office/powerpoint/2010/main" val="258211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a:t>
            </a:fld>
            <a:endParaRPr lang="en-GB"/>
          </a:p>
        </p:txBody>
      </p:sp>
    </p:spTree>
    <p:extLst>
      <p:ext uri="{BB962C8B-B14F-4D97-AF65-F5344CB8AC3E}">
        <p14:creationId xmlns:p14="http://schemas.microsoft.com/office/powerpoint/2010/main" val="3129185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a:t>
            </a:fld>
            <a:endParaRPr lang="en-GB"/>
          </a:p>
        </p:txBody>
      </p:sp>
    </p:spTree>
    <p:extLst>
      <p:ext uri="{BB962C8B-B14F-4D97-AF65-F5344CB8AC3E}">
        <p14:creationId xmlns:p14="http://schemas.microsoft.com/office/powerpoint/2010/main" val="1619287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a:t>
            </a:fld>
            <a:endParaRPr lang="en-GB"/>
          </a:p>
        </p:txBody>
      </p:sp>
    </p:spTree>
    <p:extLst>
      <p:ext uri="{BB962C8B-B14F-4D97-AF65-F5344CB8AC3E}">
        <p14:creationId xmlns:p14="http://schemas.microsoft.com/office/powerpoint/2010/main" val="18493290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a:t>
            </a:fld>
            <a:endParaRPr lang="en-GB"/>
          </a:p>
        </p:txBody>
      </p:sp>
    </p:spTree>
    <p:extLst>
      <p:ext uri="{BB962C8B-B14F-4D97-AF65-F5344CB8AC3E}">
        <p14:creationId xmlns:p14="http://schemas.microsoft.com/office/powerpoint/2010/main" val="149004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a:t>
            </a:fld>
            <a:endParaRPr lang="en-GB"/>
          </a:p>
        </p:txBody>
      </p:sp>
    </p:spTree>
    <p:extLst>
      <p:ext uri="{BB962C8B-B14F-4D97-AF65-F5344CB8AC3E}">
        <p14:creationId xmlns:p14="http://schemas.microsoft.com/office/powerpoint/2010/main" val="3129185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a:t>
            </a:fld>
            <a:endParaRPr lang="en-GB"/>
          </a:p>
        </p:txBody>
      </p:sp>
    </p:spTree>
    <p:extLst>
      <p:ext uri="{BB962C8B-B14F-4D97-AF65-F5344CB8AC3E}">
        <p14:creationId xmlns:p14="http://schemas.microsoft.com/office/powerpoint/2010/main" val="1455622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N5 Revision</a:t>
            </a:r>
          </a:p>
        </p:txBody>
      </p:sp>
      <p:sp>
        <p:nvSpPr>
          <p:cNvPr id="4" name="Slide Number Placeholder 3"/>
          <p:cNvSpPr>
            <a:spLocks noGrp="1"/>
          </p:cNvSpPr>
          <p:nvPr>
            <p:ph type="sldNum" sz="quarter" idx="5"/>
          </p:nvPr>
        </p:nvSpPr>
        <p:spPr/>
        <p:txBody>
          <a:bodyPr/>
          <a:lstStyle/>
          <a:p>
            <a:fld id="{B71FE5B5-A979-4370-A255-218EAB36A5F4}" type="slidenum">
              <a:rPr lang="en-GB" smtClean="0"/>
              <a:t>19</a:t>
            </a:fld>
            <a:endParaRPr lang="en-GB"/>
          </a:p>
        </p:txBody>
      </p:sp>
    </p:spTree>
    <p:extLst>
      <p:ext uri="{BB962C8B-B14F-4D97-AF65-F5344CB8AC3E}">
        <p14:creationId xmlns:p14="http://schemas.microsoft.com/office/powerpoint/2010/main" val="7910769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Minimum</a:t>
            </a:r>
            <a:r>
              <a:rPr lang="en-GB" baseline="0" dirty="0"/>
              <a:t> of 2 </a:t>
            </a:r>
            <a:r>
              <a:rPr lang="en-GB" dirty="0"/>
              <a:t>characters, first 2 "Sm", then anything</a:t>
            </a:r>
            <a:r>
              <a:rPr lang="en-GB" baseline="0" dirty="0"/>
              <a:t> or even nothing</a:t>
            </a:r>
            <a:endParaRPr lang="en-GB" dirty="0"/>
          </a:p>
          <a:p>
            <a:r>
              <a:rPr lang="en-GB" dirty="0"/>
              <a:t>% percent symbol</a:t>
            </a:r>
          </a:p>
          <a:p>
            <a:endParaRPr lang="en-GB" dirty="0"/>
          </a:p>
          <a:p>
            <a:r>
              <a:rPr lang="en-GB"/>
              <a:t>Case sensitive?</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20</a:t>
            </a:fld>
            <a:endParaRPr lang="en-GB"/>
          </a:p>
        </p:txBody>
      </p:sp>
    </p:spTree>
    <p:extLst>
      <p:ext uri="{BB962C8B-B14F-4D97-AF65-F5344CB8AC3E}">
        <p14:creationId xmlns:p14="http://schemas.microsoft.com/office/powerpoint/2010/main" val="1529556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a:t>
            </a:fld>
            <a:endParaRPr lang="en-GB"/>
          </a:p>
        </p:txBody>
      </p:sp>
    </p:spTree>
    <p:extLst>
      <p:ext uri="{BB962C8B-B14F-4D97-AF65-F5344CB8AC3E}">
        <p14:creationId xmlns:p14="http://schemas.microsoft.com/office/powerpoint/2010/main" val="2330915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2</a:t>
            </a:fld>
            <a:endParaRPr lang="en-GB"/>
          </a:p>
        </p:txBody>
      </p:sp>
    </p:spTree>
    <p:extLst>
      <p:ext uri="{BB962C8B-B14F-4D97-AF65-F5344CB8AC3E}">
        <p14:creationId xmlns:p14="http://schemas.microsoft.com/office/powerpoint/2010/main" val="2786555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Must be 5 characters, first 2 "Sm", last 2 "</a:t>
            </a:r>
            <a:r>
              <a:rPr lang="en-GB" dirty="0" err="1"/>
              <a:t>th</a:t>
            </a:r>
            <a:r>
              <a:rPr lang="en-GB" dirty="0"/>
              <a:t>", middle character can be anything</a:t>
            </a:r>
          </a:p>
          <a:p>
            <a:r>
              <a:rPr lang="en-GB" dirty="0"/>
              <a:t>_</a:t>
            </a:r>
            <a:r>
              <a:rPr lang="en-GB" baseline="0" dirty="0"/>
              <a:t> u</a:t>
            </a:r>
            <a:r>
              <a:rPr lang="en-GB" dirty="0"/>
              <a:t>nderscore symbol</a:t>
            </a:r>
          </a:p>
        </p:txBody>
      </p:sp>
      <p:sp>
        <p:nvSpPr>
          <p:cNvPr id="4" name="Slide Number Placeholder 3"/>
          <p:cNvSpPr>
            <a:spLocks noGrp="1"/>
          </p:cNvSpPr>
          <p:nvPr>
            <p:ph type="sldNum" sz="quarter" idx="5"/>
          </p:nvPr>
        </p:nvSpPr>
        <p:spPr/>
        <p:txBody>
          <a:bodyPr/>
          <a:lstStyle/>
          <a:p>
            <a:fld id="{B71FE5B5-A979-4370-A255-218EAB36A5F4}" type="slidenum">
              <a:rPr lang="en-GB" smtClean="0"/>
              <a:t>22</a:t>
            </a:fld>
            <a:endParaRPr lang="en-GB"/>
          </a:p>
        </p:txBody>
      </p:sp>
    </p:spTree>
    <p:extLst>
      <p:ext uri="{BB962C8B-B14F-4D97-AF65-F5344CB8AC3E}">
        <p14:creationId xmlns:p14="http://schemas.microsoft.com/office/powerpoint/2010/main" val="3991698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a:t>
            </a:fld>
            <a:endParaRPr lang="en-GB"/>
          </a:p>
        </p:txBody>
      </p:sp>
    </p:spTree>
    <p:extLst>
      <p:ext uri="{BB962C8B-B14F-4D97-AF65-F5344CB8AC3E}">
        <p14:creationId xmlns:p14="http://schemas.microsoft.com/office/powerpoint/2010/main" val="17622040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N5 Revision</a:t>
            </a:r>
          </a:p>
        </p:txBody>
      </p:sp>
      <p:sp>
        <p:nvSpPr>
          <p:cNvPr id="4" name="Slide Number Placeholder 3"/>
          <p:cNvSpPr>
            <a:spLocks noGrp="1"/>
          </p:cNvSpPr>
          <p:nvPr>
            <p:ph type="sldNum" sz="quarter" idx="5"/>
          </p:nvPr>
        </p:nvSpPr>
        <p:spPr/>
        <p:txBody>
          <a:bodyPr/>
          <a:lstStyle/>
          <a:p>
            <a:fld id="{B71FE5B5-A979-4370-A255-218EAB36A5F4}" type="slidenum">
              <a:rPr lang="en-GB" smtClean="0"/>
              <a:t>25</a:t>
            </a:fld>
            <a:endParaRPr lang="en-GB"/>
          </a:p>
        </p:txBody>
      </p:sp>
    </p:spTree>
    <p:extLst>
      <p:ext uri="{BB962C8B-B14F-4D97-AF65-F5344CB8AC3E}">
        <p14:creationId xmlns:p14="http://schemas.microsoft.com/office/powerpoint/2010/main" val="15950030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26</a:t>
            </a:fld>
            <a:endParaRPr lang="en-GB"/>
          </a:p>
        </p:txBody>
      </p:sp>
    </p:spTree>
    <p:extLst>
      <p:ext uri="{BB962C8B-B14F-4D97-AF65-F5344CB8AC3E}">
        <p14:creationId xmlns:p14="http://schemas.microsoft.com/office/powerpoint/2010/main" val="471098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27</a:t>
            </a:fld>
            <a:endParaRPr lang="en-GB"/>
          </a:p>
        </p:txBody>
      </p:sp>
    </p:spTree>
    <p:extLst>
      <p:ext uri="{BB962C8B-B14F-4D97-AF65-F5344CB8AC3E}">
        <p14:creationId xmlns:p14="http://schemas.microsoft.com/office/powerpoint/2010/main" val="18795231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 WHERE statement, no condition / filter, every record updated</a:t>
            </a:r>
          </a:p>
        </p:txBody>
      </p:sp>
      <p:sp>
        <p:nvSpPr>
          <p:cNvPr id="4" name="Slide Number Placeholder 3"/>
          <p:cNvSpPr>
            <a:spLocks noGrp="1"/>
          </p:cNvSpPr>
          <p:nvPr>
            <p:ph type="sldNum" sz="quarter" idx="5"/>
          </p:nvPr>
        </p:nvSpPr>
        <p:spPr/>
        <p:txBody>
          <a:bodyPr/>
          <a:lstStyle/>
          <a:p>
            <a:fld id="{B71FE5B5-A979-4370-A255-218EAB36A5F4}" type="slidenum">
              <a:rPr lang="en-GB" smtClean="0"/>
              <a:t>28</a:t>
            </a:fld>
            <a:endParaRPr lang="en-GB"/>
          </a:p>
        </p:txBody>
      </p:sp>
    </p:spTree>
    <p:extLst>
      <p:ext uri="{BB962C8B-B14F-4D97-AF65-F5344CB8AC3E}">
        <p14:creationId xmlns:p14="http://schemas.microsoft.com/office/powerpoint/2010/main" val="32224891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29</a:t>
            </a:fld>
            <a:endParaRPr lang="en-GB"/>
          </a:p>
        </p:txBody>
      </p:sp>
    </p:spTree>
    <p:extLst>
      <p:ext uri="{BB962C8B-B14F-4D97-AF65-F5344CB8AC3E}">
        <p14:creationId xmlns:p14="http://schemas.microsoft.com/office/powerpoint/2010/main" val="1715405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71C7F-D241-5ACD-8A2C-C590AE9019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D02D5E-88C3-05C1-7775-3B4C7BBB02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7C1F04-AEEA-2EC9-794A-41DB852CDE6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01ABD66-B5D5-C57F-46D0-B9927DDD9A1F}"/>
              </a:ext>
            </a:extLst>
          </p:cNvPr>
          <p:cNvSpPr>
            <a:spLocks noGrp="1"/>
          </p:cNvSpPr>
          <p:nvPr>
            <p:ph type="sldNum" sz="quarter" idx="5"/>
          </p:nvPr>
        </p:nvSpPr>
        <p:spPr/>
        <p:txBody>
          <a:bodyPr/>
          <a:lstStyle/>
          <a:p>
            <a:fld id="{B71FE5B5-A979-4370-A255-218EAB36A5F4}" type="slidenum">
              <a:rPr lang="en-GB" smtClean="0"/>
              <a:t>32</a:t>
            </a:fld>
            <a:endParaRPr lang="en-GB"/>
          </a:p>
        </p:txBody>
      </p:sp>
    </p:spTree>
    <p:extLst>
      <p:ext uri="{BB962C8B-B14F-4D97-AF65-F5344CB8AC3E}">
        <p14:creationId xmlns:p14="http://schemas.microsoft.com/office/powerpoint/2010/main" val="11865161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71C7F-D241-5ACD-8A2C-C590AE9019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D02D5E-88C3-05C1-7775-3B4C7BBB02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7C1F04-AEEA-2EC9-794A-41DB852CDE64}"/>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01ABD66-B5D5-C57F-46D0-B9927DDD9A1F}"/>
              </a:ext>
            </a:extLst>
          </p:cNvPr>
          <p:cNvSpPr>
            <a:spLocks noGrp="1"/>
          </p:cNvSpPr>
          <p:nvPr>
            <p:ph type="sldNum" sz="quarter" idx="5"/>
          </p:nvPr>
        </p:nvSpPr>
        <p:spPr/>
        <p:txBody>
          <a:bodyPr/>
          <a:lstStyle/>
          <a:p>
            <a:fld id="{B71FE5B5-A979-4370-A255-218EAB36A5F4}" type="slidenum">
              <a:rPr lang="en-GB" smtClean="0"/>
              <a:t>33</a:t>
            </a:fld>
            <a:endParaRPr lang="en-GB"/>
          </a:p>
        </p:txBody>
      </p:sp>
    </p:spTree>
    <p:extLst>
      <p:ext uri="{BB962C8B-B14F-4D97-AF65-F5344CB8AC3E}">
        <p14:creationId xmlns:p14="http://schemas.microsoft.com/office/powerpoint/2010/main" val="6728148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N5 Revision</a:t>
            </a:r>
          </a:p>
        </p:txBody>
      </p:sp>
      <p:sp>
        <p:nvSpPr>
          <p:cNvPr id="4" name="Slide Number Placeholder 3"/>
          <p:cNvSpPr>
            <a:spLocks noGrp="1"/>
          </p:cNvSpPr>
          <p:nvPr>
            <p:ph type="sldNum" sz="quarter" idx="5"/>
          </p:nvPr>
        </p:nvSpPr>
        <p:spPr/>
        <p:txBody>
          <a:bodyPr/>
          <a:lstStyle/>
          <a:p>
            <a:fld id="{B71FE5B5-A979-4370-A255-218EAB36A5F4}" type="slidenum">
              <a:rPr lang="en-GB" smtClean="0"/>
              <a:t>35</a:t>
            </a:fld>
            <a:endParaRPr lang="en-GB"/>
          </a:p>
        </p:txBody>
      </p:sp>
    </p:spTree>
    <p:extLst>
      <p:ext uri="{BB962C8B-B14F-4D97-AF65-F5344CB8AC3E}">
        <p14:creationId xmlns:p14="http://schemas.microsoft.com/office/powerpoint/2010/main" val="4037308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3</a:t>
            </a:fld>
            <a:endParaRPr lang="en-GB"/>
          </a:p>
        </p:txBody>
      </p:sp>
    </p:spTree>
    <p:extLst>
      <p:ext uri="{BB962C8B-B14F-4D97-AF65-F5344CB8AC3E}">
        <p14:creationId xmlns:p14="http://schemas.microsoft.com/office/powerpoint/2010/main" val="38771831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Counts the number of rows that are returned by the query.</a:t>
            </a:r>
          </a:p>
          <a:p>
            <a:r>
              <a:rPr lang="en-GB" dirty="0"/>
              <a:t>All datatypes.</a:t>
            </a:r>
          </a:p>
        </p:txBody>
      </p:sp>
      <p:sp>
        <p:nvSpPr>
          <p:cNvPr id="4" name="Slide Number Placeholder 3"/>
          <p:cNvSpPr>
            <a:spLocks noGrp="1"/>
          </p:cNvSpPr>
          <p:nvPr>
            <p:ph type="sldNum" sz="quarter" idx="5"/>
          </p:nvPr>
        </p:nvSpPr>
        <p:spPr/>
        <p:txBody>
          <a:bodyPr/>
          <a:lstStyle/>
          <a:p>
            <a:fld id="{B71FE5B5-A979-4370-A255-218EAB36A5F4}" type="slidenum">
              <a:rPr lang="en-GB" smtClean="0"/>
              <a:t>36</a:t>
            </a:fld>
            <a:endParaRPr lang="en-GB"/>
          </a:p>
        </p:txBody>
      </p:sp>
    </p:spTree>
    <p:extLst>
      <p:ext uri="{BB962C8B-B14F-4D97-AF65-F5344CB8AC3E}">
        <p14:creationId xmlns:p14="http://schemas.microsoft.com/office/powerpoint/2010/main" val="219206083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37</a:t>
            </a:fld>
            <a:endParaRPr lang="en-GB"/>
          </a:p>
        </p:txBody>
      </p:sp>
    </p:spTree>
    <p:extLst>
      <p:ext uri="{BB962C8B-B14F-4D97-AF65-F5344CB8AC3E}">
        <p14:creationId xmlns:p14="http://schemas.microsoft.com/office/powerpoint/2010/main" val="24142199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Finds the maximum, or minimum, value returned by a query.</a:t>
            </a:r>
          </a:p>
          <a:p>
            <a:r>
              <a:rPr lang="en-GB" dirty="0"/>
              <a:t>Text, number, date, time.</a:t>
            </a:r>
          </a:p>
        </p:txBody>
      </p:sp>
      <p:sp>
        <p:nvSpPr>
          <p:cNvPr id="4" name="Slide Number Placeholder 3"/>
          <p:cNvSpPr>
            <a:spLocks noGrp="1"/>
          </p:cNvSpPr>
          <p:nvPr>
            <p:ph type="sldNum" sz="quarter" idx="5"/>
          </p:nvPr>
        </p:nvSpPr>
        <p:spPr/>
        <p:txBody>
          <a:bodyPr/>
          <a:lstStyle/>
          <a:p>
            <a:fld id="{B71FE5B5-A979-4370-A255-218EAB36A5F4}" type="slidenum">
              <a:rPr lang="en-GB" smtClean="0"/>
              <a:t>38</a:t>
            </a:fld>
            <a:endParaRPr lang="en-GB"/>
          </a:p>
        </p:txBody>
      </p:sp>
    </p:spTree>
    <p:extLst>
      <p:ext uri="{BB962C8B-B14F-4D97-AF65-F5344CB8AC3E}">
        <p14:creationId xmlns:p14="http://schemas.microsoft.com/office/powerpoint/2010/main" val="17673856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39</a:t>
            </a:fld>
            <a:endParaRPr lang="en-GB"/>
          </a:p>
        </p:txBody>
      </p:sp>
    </p:spTree>
    <p:extLst>
      <p:ext uri="{BB962C8B-B14F-4D97-AF65-F5344CB8AC3E}">
        <p14:creationId xmlns:p14="http://schemas.microsoft.com/office/powerpoint/2010/main" val="9609000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Finds the sum (add them all up) of all the values returned by a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Numeric values only.</a:t>
            </a:r>
          </a:p>
        </p:txBody>
      </p:sp>
      <p:sp>
        <p:nvSpPr>
          <p:cNvPr id="4" name="Slide Number Placeholder 3"/>
          <p:cNvSpPr>
            <a:spLocks noGrp="1"/>
          </p:cNvSpPr>
          <p:nvPr>
            <p:ph type="sldNum" sz="quarter" idx="5"/>
          </p:nvPr>
        </p:nvSpPr>
        <p:spPr/>
        <p:txBody>
          <a:bodyPr/>
          <a:lstStyle/>
          <a:p>
            <a:fld id="{B71FE5B5-A979-4370-A255-218EAB36A5F4}" type="slidenum">
              <a:rPr lang="en-GB" smtClean="0"/>
              <a:t>40</a:t>
            </a:fld>
            <a:endParaRPr lang="en-GB"/>
          </a:p>
        </p:txBody>
      </p:sp>
    </p:spTree>
    <p:extLst>
      <p:ext uri="{BB962C8B-B14F-4D97-AF65-F5344CB8AC3E}">
        <p14:creationId xmlns:p14="http://schemas.microsoft.com/office/powerpoint/2010/main" val="39592044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41</a:t>
            </a:fld>
            <a:endParaRPr lang="en-GB"/>
          </a:p>
        </p:txBody>
      </p:sp>
    </p:spTree>
    <p:extLst>
      <p:ext uri="{BB962C8B-B14F-4D97-AF65-F5344CB8AC3E}">
        <p14:creationId xmlns:p14="http://schemas.microsoft.com/office/powerpoint/2010/main" val="345694727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Finds the average of the values returned by the query.</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Numeric values only.</a:t>
            </a:r>
          </a:p>
        </p:txBody>
      </p:sp>
      <p:sp>
        <p:nvSpPr>
          <p:cNvPr id="4" name="Slide Number Placeholder 3"/>
          <p:cNvSpPr>
            <a:spLocks noGrp="1"/>
          </p:cNvSpPr>
          <p:nvPr>
            <p:ph type="sldNum" sz="quarter" idx="5"/>
          </p:nvPr>
        </p:nvSpPr>
        <p:spPr/>
        <p:txBody>
          <a:bodyPr/>
          <a:lstStyle/>
          <a:p>
            <a:fld id="{B71FE5B5-A979-4370-A255-218EAB36A5F4}" type="slidenum">
              <a:rPr lang="en-GB" smtClean="0"/>
              <a:t>42</a:t>
            </a:fld>
            <a:endParaRPr lang="en-GB"/>
          </a:p>
        </p:txBody>
      </p:sp>
    </p:spTree>
    <p:extLst>
      <p:ext uri="{BB962C8B-B14F-4D97-AF65-F5344CB8AC3E}">
        <p14:creationId xmlns:p14="http://schemas.microsoft.com/office/powerpoint/2010/main" val="33460878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43</a:t>
            </a:fld>
            <a:endParaRPr lang="en-GB"/>
          </a:p>
        </p:txBody>
      </p:sp>
    </p:spTree>
    <p:extLst>
      <p:ext uri="{BB962C8B-B14F-4D97-AF65-F5344CB8AC3E}">
        <p14:creationId xmlns:p14="http://schemas.microsoft.com/office/powerpoint/2010/main" val="4468041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Aggregate functions can't be mixed with columns</a:t>
            </a:r>
          </a:p>
          <a:p>
            <a:r>
              <a:rPr lang="en-GB" dirty="0"/>
              <a:t>Add the count, average rounded to 1 decimal place</a:t>
            </a:r>
          </a:p>
        </p:txBody>
      </p:sp>
      <p:sp>
        <p:nvSpPr>
          <p:cNvPr id="4" name="Slide Number Placeholder 3"/>
          <p:cNvSpPr>
            <a:spLocks noGrp="1"/>
          </p:cNvSpPr>
          <p:nvPr>
            <p:ph type="sldNum" sz="quarter" idx="5"/>
          </p:nvPr>
        </p:nvSpPr>
        <p:spPr/>
        <p:txBody>
          <a:bodyPr/>
          <a:lstStyle/>
          <a:p>
            <a:fld id="{B71FE5B5-A979-4370-A255-218EAB36A5F4}" type="slidenum">
              <a:rPr lang="en-GB" smtClean="0"/>
              <a:t>44</a:t>
            </a:fld>
            <a:endParaRPr lang="en-GB"/>
          </a:p>
        </p:txBody>
      </p:sp>
    </p:spTree>
    <p:extLst>
      <p:ext uri="{BB962C8B-B14F-4D97-AF65-F5344CB8AC3E}">
        <p14:creationId xmlns:p14="http://schemas.microsoft.com/office/powerpoint/2010/main" val="39867578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45</a:t>
            </a:fld>
            <a:endParaRPr lang="en-GB"/>
          </a:p>
        </p:txBody>
      </p:sp>
    </p:spTree>
    <p:extLst>
      <p:ext uri="{BB962C8B-B14F-4D97-AF65-F5344CB8AC3E}">
        <p14:creationId xmlns:p14="http://schemas.microsoft.com/office/powerpoint/2010/main" val="1013336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DDD: 0-5, 0-5</a:t>
            </a:r>
            <a:r>
              <a:rPr lang="en-GB"/>
              <a:t>, 7-9, </a:t>
            </a:r>
            <a:r>
              <a:rPr lang="en-GB" dirty="0"/>
              <a:t>0-5, 0-5</a:t>
            </a:r>
          </a:p>
        </p:txBody>
      </p:sp>
      <p:sp>
        <p:nvSpPr>
          <p:cNvPr id="4" name="Slide Number Placeholder 3"/>
          <p:cNvSpPr>
            <a:spLocks noGrp="1"/>
          </p:cNvSpPr>
          <p:nvPr>
            <p:ph type="sldNum" sz="quarter" idx="5"/>
          </p:nvPr>
        </p:nvSpPr>
        <p:spPr/>
        <p:txBody>
          <a:bodyPr/>
          <a:lstStyle/>
          <a:p>
            <a:fld id="{B71FE5B5-A979-4370-A255-218EAB36A5F4}" type="slidenum">
              <a:rPr lang="en-GB" smtClean="0"/>
              <a:t>5</a:t>
            </a:fld>
            <a:endParaRPr lang="en-GB"/>
          </a:p>
        </p:txBody>
      </p:sp>
    </p:spTree>
    <p:extLst>
      <p:ext uri="{BB962C8B-B14F-4D97-AF65-F5344CB8AC3E}">
        <p14:creationId xmlns:p14="http://schemas.microsoft.com/office/powerpoint/2010/main" val="1143627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Rounds a value to the specified number of decimal places</a:t>
            </a:r>
          </a:p>
        </p:txBody>
      </p:sp>
      <p:sp>
        <p:nvSpPr>
          <p:cNvPr id="4" name="Slide Number Placeholder 3"/>
          <p:cNvSpPr>
            <a:spLocks noGrp="1"/>
          </p:cNvSpPr>
          <p:nvPr>
            <p:ph type="sldNum" sz="quarter" idx="5"/>
          </p:nvPr>
        </p:nvSpPr>
        <p:spPr/>
        <p:txBody>
          <a:bodyPr/>
          <a:lstStyle/>
          <a:p>
            <a:fld id="{B71FE5B5-A979-4370-A255-218EAB36A5F4}" type="slidenum">
              <a:rPr lang="en-GB" smtClean="0"/>
              <a:t>46</a:t>
            </a:fld>
            <a:endParaRPr lang="en-GB"/>
          </a:p>
        </p:txBody>
      </p:sp>
    </p:spTree>
    <p:extLst>
      <p:ext uri="{BB962C8B-B14F-4D97-AF65-F5344CB8AC3E}">
        <p14:creationId xmlns:p14="http://schemas.microsoft.com/office/powerpoint/2010/main" val="13324682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Rounds a value to the specified number of decimal places</a:t>
            </a:r>
          </a:p>
        </p:txBody>
      </p:sp>
      <p:sp>
        <p:nvSpPr>
          <p:cNvPr id="4" name="Slide Number Placeholder 3"/>
          <p:cNvSpPr>
            <a:spLocks noGrp="1"/>
          </p:cNvSpPr>
          <p:nvPr>
            <p:ph type="sldNum" sz="quarter" idx="5"/>
          </p:nvPr>
        </p:nvSpPr>
        <p:spPr/>
        <p:txBody>
          <a:bodyPr/>
          <a:lstStyle/>
          <a:p>
            <a:fld id="{B71FE5B5-A979-4370-A255-218EAB36A5F4}" type="slidenum">
              <a:rPr lang="en-GB" smtClean="0"/>
              <a:t>47</a:t>
            </a:fld>
            <a:endParaRPr lang="en-GB"/>
          </a:p>
        </p:txBody>
      </p:sp>
    </p:spTree>
    <p:extLst>
      <p:ext uri="{BB962C8B-B14F-4D97-AF65-F5344CB8AC3E}">
        <p14:creationId xmlns:p14="http://schemas.microsoft.com/office/powerpoint/2010/main" val="4043649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800" b="0" i="0" dirty="0">
                <a:solidFill>
                  <a:srgbClr val="F0F0F0"/>
                </a:solidFill>
                <a:effectLst/>
                <a:latin typeface="Consolas" panose="020B0609020204030204" pitchFamily="49" charset="0"/>
              </a:rPr>
              <a:t>2451543.5</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48</a:t>
            </a:fld>
            <a:endParaRPr lang="en-GB"/>
          </a:p>
        </p:txBody>
      </p:sp>
    </p:spTree>
    <p:extLst>
      <p:ext uri="{BB962C8B-B14F-4D97-AF65-F5344CB8AC3E}">
        <p14:creationId xmlns:p14="http://schemas.microsoft.com/office/powerpoint/2010/main" val="12882577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49</a:t>
            </a:fld>
            <a:endParaRPr lang="en-GB"/>
          </a:p>
        </p:txBody>
      </p:sp>
    </p:spTree>
    <p:extLst>
      <p:ext uri="{BB962C8B-B14F-4D97-AF65-F5344CB8AC3E}">
        <p14:creationId xmlns:p14="http://schemas.microsoft.com/office/powerpoint/2010/main" val="71869604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800" dirty="0">
                <a:solidFill>
                  <a:srgbClr val="000000"/>
                </a:solidFill>
                <a:latin typeface="Consolas" panose="020B0609020204030204" pitchFamily="49" charset="0"/>
              </a:rPr>
              <a:t>1999-12-31</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50</a:t>
            </a:fld>
            <a:endParaRPr lang="en-GB"/>
          </a:p>
        </p:txBody>
      </p:sp>
    </p:spTree>
    <p:extLst>
      <p:ext uri="{BB962C8B-B14F-4D97-AF65-F5344CB8AC3E}">
        <p14:creationId xmlns:p14="http://schemas.microsoft.com/office/powerpoint/2010/main" val="3164539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51</a:t>
            </a:fld>
            <a:endParaRPr lang="en-GB"/>
          </a:p>
        </p:txBody>
      </p:sp>
    </p:spTree>
    <p:extLst>
      <p:ext uri="{BB962C8B-B14F-4D97-AF65-F5344CB8AC3E}">
        <p14:creationId xmlns:p14="http://schemas.microsoft.com/office/powerpoint/2010/main" val="182352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N5 Revision</a:t>
            </a:r>
          </a:p>
        </p:txBody>
      </p:sp>
      <p:sp>
        <p:nvSpPr>
          <p:cNvPr id="4" name="Slide Number Placeholder 3"/>
          <p:cNvSpPr>
            <a:spLocks noGrp="1"/>
          </p:cNvSpPr>
          <p:nvPr>
            <p:ph type="sldNum" sz="quarter" idx="5"/>
          </p:nvPr>
        </p:nvSpPr>
        <p:spPr/>
        <p:txBody>
          <a:bodyPr/>
          <a:lstStyle/>
          <a:p>
            <a:fld id="{B71FE5B5-A979-4370-A255-218EAB36A5F4}" type="slidenum">
              <a:rPr lang="en-GB" smtClean="0"/>
              <a:t>53</a:t>
            </a:fld>
            <a:endParaRPr lang="en-GB"/>
          </a:p>
        </p:txBody>
      </p:sp>
    </p:spTree>
    <p:extLst>
      <p:ext uri="{BB962C8B-B14F-4D97-AF65-F5344CB8AC3E}">
        <p14:creationId xmlns:p14="http://schemas.microsoft.com/office/powerpoint/2010/main" val="374397137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54</a:t>
            </a:fld>
            <a:endParaRPr lang="en-GB"/>
          </a:p>
        </p:txBody>
      </p:sp>
    </p:spTree>
    <p:extLst>
      <p:ext uri="{BB962C8B-B14F-4D97-AF65-F5344CB8AC3E}">
        <p14:creationId xmlns:p14="http://schemas.microsoft.com/office/powerpoint/2010/main" val="33743244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55</a:t>
            </a:fld>
            <a:endParaRPr lang="en-GB"/>
          </a:p>
        </p:txBody>
      </p:sp>
    </p:spTree>
    <p:extLst>
      <p:ext uri="{BB962C8B-B14F-4D97-AF65-F5344CB8AC3E}">
        <p14:creationId xmlns:p14="http://schemas.microsoft.com/office/powerpoint/2010/main" val="294199685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56</a:t>
            </a:fld>
            <a:endParaRPr lang="en-GB"/>
          </a:p>
        </p:txBody>
      </p:sp>
    </p:spTree>
    <p:extLst>
      <p:ext uri="{BB962C8B-B14F-4D97-AF65-F5344CB8AC3E}">
        <p14:creationId xmlns:p14="http://schemas.microsoft.com/office/powerpoint/2010/main" val="2156462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Used</a:t>
            </a:r>
            <a:r>
              <a:rPr lang="en-GB" sz="1200" baseline="0" dirty="0"/>
              <a:t> on websites – Amazon</a:t>
            </a:r>
          </a:p>
          <a:p>
            <a:r>
              <a:rPr lang="en-GB" sz="1200" baseline="0" dirty="0"/>
              <a:t>Used by government – HMRC, DVLA</a:t>
            </a:r>
          </a:p>
          <a:p>
            <a:r>
              <a:rPr lang="en-GB" sz="1200" baseline="0" dirty="0"/>
              <a:t>Used by school – SEEMIS</a:t>
            </a:r>
            <a:endParaRPr lang="en-GB" sz="1200" dirty="0"/>
          </a:p>
        </p:txBody>
      </p:sp>
      <p:sp>
        <p:nvSpPr>
          <p:cNvPr id="4" name="Slide Number Placeholder 3"/>
          <p:cNvSpPr>
            <a:spLocks noGrp="1"/>
          </p:cNvSpPr>
          <p:nvPr>
            <p:ph type="sldNum" sz="quarter" idx="10"/>
          </p:nvPr>
        </p:nvSpPr>
        <p:spPr/>
        <p:txBody>
          <a:bodyPr/>
          <a:lstStyle/>
          <a:p>
            <a:fld id="{B71FE5B5-A979-4370-A255-218EAB36A5F4}" type="slidenum">
              <a:rPr lang="en-GB" smtClean="0"/>
              <a:t>6</a:t>
            </a:fld>
            <a:endParaRPr lang="en-GB"/>
          </a:p>
        </p:txBody>
      </p:sp>
    </p:spTree>
    <p:extLst>
      <p:ext uri="{BB962C8B-B14F-4D97-AF65-F5344CB8AC3E}">
        <p14:creationId xmlns:p14="http://schemas.microsoft.com/office/powerpoint/2010/main" val="22988971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57</a:t>
            </a:fld>
            <a:endParaRPr lang="en-GB"/>
          </a:p>
        </p:txBody>
      </p:sp>
    </p:spTree>
    <p:extLst>
      <p:ext uri="{BB962C8B-B14F-4D97-AF65-F5344CB8AC3E}">
        <p14:creationId xmlns:p14="http://schemas.microsoft.com/office/powerpoint/2010/main" val="34554857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FF0000"/>
                </a:solidFill>
              </a:rPr>
              <a:t>Share</a:t>
            </a:r>
            <a:r>
              <a:rPr lang="en-GB" dirty="0"/>
              <a:t> OneNote page.</a:t>
            </a:r>
          </a:p>
        </p:txBody>
      </p:sp>
      <p:sp>
        <p:nvSpPr>
          <p:cNvPr id="4" name="Slide Number Placeholder 3"/>
          <p:cNvSpPr>
            <a:spLocks noGrp="1"/>
          </p:cNvSpPr>
          <p:nvPr>
            <p:ph type="sldNum" sz="quarter" idx="5"/>
          </p:nvPr>
        </p:nvSpPr>
        <p:spPr/>
        <p:txBody>
          <a:bodyPr/>
          <a:lstStyle/>
          <a:p>
            <a:fld id="{B71FE5B5-A979-4370-A255-218EAB36A5F4}" type="slidenum">
              <a:rPr lang="en-GB" smtClean="0"/>
              <a:t>58</a:t>
            </a:fld>
            <a:endParaRPr lang="en-GB"/>
          </a:p>
        </p:txBody>
      </p:sp>
    </p:spTree>
    <p:extLst>
      <p:ext uri="{BB962C8B-B14F-4D97-AF65-F5344CB8AC3E}">
        <p14:creationId xmlns:p14="http://schemas.microsoft.com/office/powerpoint/2010/main" val="201151952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Share OneNote page.</a:t>
            </a:r>
          </a:p>
        </p:txBody>
      </p:sp>
      <p:sp>
        <p:nvSpPr>
          <p:cNvPr id="4" name="Slide Number Placeholder 3"/>
          <p:cNvSpPr>
            <a:spLocks noGrp="1"/>
          </p:cNvSpPr>
          <p:nvPr>
            <p:ph type="sldNum" sz="quarter" idx="5"/>
          </p:nvPr>
        </p:nvSpPr>
        <p:spPr/>
        <p:txBody>
          <a:bodyPr/>
          <a:lstStyle/>
          <a:p>
            <a:fld id="{B71FE5B5-A979-4370-A255-218EAB36A5F4}" type="slidenum">
              <a:rPr lang="en-GB" smtClean="0"/>
              <a:t>59</a:t>
            </a:fld>
            <a:endParaRPr lang="en-GB"/>
          </a:p>
        </p:txBody>
      </p:sp>
    </p:spTree>
    <p:extLst>
      <p:ext uri="{BB962C8B-B14F-4D97-AF65-F5344CB8AC3E}">
        <p14:creationId xmlns:p14="http://schemas.microsoft.com/office/powerpoint/2010/main" val="2209386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60</a:t>
            </a:fld>
            <a:endParaRPr lang="en-GB"/>
          </a:p>
        </p:txBody>
      </p:sp>
    </p:spTree>
    <p:extLst>
      <p:ext uri="{BB962C8B-B14F-4D97-AF65-F5344CB8AC3E}">
        <p14:creationId xmlns:p14="http://schemas.microsoft.com/office/powerpoint/2010/main" val="71684284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61</a:t>
            </a:fld>
            <a:endParaRPr lang="en-GB"/>
          </a:p>
        </p:txBody>
      </p:sp>
    </p:spTree>
    <p:extLst>
      <p:ext uri="{BB962C8B-B14F-4D97-AF65-F5344CB8AC3E}">
        <p14:creationId xmlns:p14="http://schemas.microsoft.com/office/powerpoint/2010/main" val="310703471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unique – if it needs to be, group by PK as well</a:t>
            </a:r>
          </a:p>
        </p:txBody>
      </p:sp>
      <p:sp>
        <p:nvSpPr>
          <p:cNvPr id="4" name="Slide Number Placeholder 3"/>
          <p:cNvSpPr>
            <a:spLocks noGrp="1"/>
          </p:cNvSpPr>
          <p:nvPr>
            <p:ph type="sldNum" sz="quarter" idx="5"/>
          </p:nvPr>
        </p:nvSpPr>
        <p:spPr/>
        <p:txBody>
          <a:bodyPr/>
          <a:lstStyle/>
          <a:p>
            <a:fld id="{B71FE5B5-A979-4370-A255-218EAB36A5F4}" type="slidenum">
              <a:rPr lang="en-GB" smtClean="0"/>
              <a:t>62</a:t>
            </a:fld>
            <a:endParaRPr lang="en-GB"/>
          </a:p>
        </p:txBody>
      </p:sp>
    </p:spTree>
    <p:extLst>
      <p:ext uri="{BB962C8B-B14F-4D97-AF65-F5344CB8AC3E}">
        <p14:creationId xmlns:p14="http://schemas.microsoft.com/office/powerpoint/2010/main" val="23804530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Can't use an aggregate function in a WHERE clause</a:t>
            </a:r>
          </a:p>
        </p:txBody>
      </p:sp>
      <p:sp>
        <p:nvSpPr>
          <p:cNvPr id="4" name="Slide Number Placeholder 3"/>
          <p:cNvSpPr>
            <a:spLocks noGrp="1"/>
          </p:cNvSpPr>
          <p:nvPr>
            <p:ph type="sldNum" sz="quarter" idx="5"/>
          </p:nvPr>
        </p:nvSpPr>
        <p:spPr/>
        <p:txBody>
          <a:bodyPr/>
          <a:lstStyle/>
          <a:p>
            <a:fld id="{B71FE5B5-A979-4370-A255-218EAB36A5F4}" type="slidenum">
              <a:rPr lang="en-GB" smtClean="0"/>
              <a:t>65</a:t>
            </a:fld>
            <a:endParaRPr lang="en-GB"/>
          </a:p>
        </p:txBody>
      </p:sp>
    </p:spTree>
    <p:extLst>
      <p:ext uri="{BB962C8B-B14F-4D97-AF65-F5344CB8AC3E}">
        <p14:creationId xmlns:p14="http://schemas.microsoft.com/office/powerpoint/2010/main" val="239860034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Query 1 – this will be used as a subquery (SQL) / TEMP VIEW (SQLite)</a:t>
            </a:r>
          </a:p>
        </p:txBody>
      </p:sp>
      <p:sp>
        <p:nvSpPr>
          <p:cNvPr id="4" name="Slide Number Placeholder 3"/>
          <p:cNvSpPr>
            <a:spLocks noGrp="1"/>
          </p:cNvSpPr>
          <p:nvPr>
            <p:ph type="sldNum" sz="quarter" idx="5"/>
          </p:nvPr>
        </p:nvSpPr>
        <p:spPr/>
        <p:txBody>
          <a:bodyPr/>
          <a:lstStyle/>
          <a:p>
            <a:fld id="{B71FE5B5-A979-4370-A255-218EAB36A5F4}" type="slidenum">
              <a:rPr lang="en-GB" smtClean="0"/>
              <a:t>66</a:t>
            </a:fld>
            <a:endParaRPr lang="en-GB"/>
          </a:p>
        </p:txBody>
      </p:sp>
    </p:spTree>
    <p:extLst>
      <p:ext uri="{BB962C8B-B14F-4D97-AF65-F5344CB8AC3E}">
        <p14:creationId xmlns:p14="http://schemas.microsoft.com/office/powerpoint/2010/main" val="2532400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SQLite – Two query approach using a TEMP VIEW.  It is deleted by the database when the connection is lost.</a:t>
            </a:r>
          </a:p>
          <a:p>
            <a:r>
              <a:rPr lang="en-GB" dirty="0"/>
              <a:t>SQLite view: MS Access query</a:t>
            </a:r>
          </a:p>
          <a:p>
            <a:r>
              <a:rPr lang="en-GB" dirty="0"/>
              <a:t>https://www.sqlitetutorial.net/sqlite-create-view/</a:t>
            </a:r>
          </a:p>
        </p:txBody>
      </p:sp>
      <p:sp>
        <p:nvSpPr>
          <p:cNvPr id="4" name="Slide Number Placeholder 3"/>
          <p:cNvSpPr>
            <a:spLocks noGrp="1"/>
          </p:cNvSpPr>
          <p:nvPr>
            <p:ph type="sldNum" sz="quarter" idx="5"/>
          </p:nvPr>
        </p:nvSpPr>
        <p:spPr/>
        <p:txBody>
          <a:bodyPr/>
          <a:lstStyle/>
          <a:p>
            <a:fld id="{B71FE5B5-A979-4370-A255-218EAB36A5F4}" type="slidenum">
              <a:rPr lang="en-GB" smtClean="0"/>
              <a:t>67</a:t>
            </a:fld>
            <a:endParaRPr lang="en-GB"/>
          </a:p>
        </p:txBody>
      </p:sp>
    </p:spTree>
    <p:extLst>
      <p:ext uri="{BB962C8B-B14F-4D97-AF65-F5344CB8AC3E}">
        <p14:creationId xmlns:p14="http://schemas.microsoft.com/office/powerpoint/2010/main" val="5493042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68</a:t>
            </a:fld>
            <a:endParaRPr lang="en-GB"/>
          </a:p>
        </p:txBody>
      </p:sp>
    </p:spTree>
    <p:extLst>
      <p:ext uri="{BB962C8B-B14F-4D97-AF65-F5344CB8AC3E}">
        <p14:creationId xmlns:p14="http://schemas.microsoft.com/office/powerpoint/2010/main" val="2446684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SEQUEL: Structured English </a:t>
            </a:r>
            <a:r>
              <a:rPr lang="en-GB" dirty="0" err="1"/>
              <a:t>QUEry</a:t>
            </a:r>
            <a:r>
              <a:rPr lang="en-GB" dirty="0"/>
              <a:t> Language</a:t>
            </a:r>
          </a:p>
        </p:txBody>
      </p:sp>
      <p:sp>
        <p:nvSpPr>
          <p:cNvPr id="4" name="Slide Number Placeholder 3"/>
          <p:cNvSpPr>
            <a:spLocks noGrp="1"/>
          </p:cNvSpPr>
          <p:nvPr>
            <p:ph type="sldNum" sz="quarter" idx="5"/>
          </p:nvPr>
        </p:nvSpPr>
        <p:spPr/>
        <p:txBody>
          <a:bodyPr/>
          <a:lstStyle/>
          <a:p>
            <a:fld id="{B71FE5B5-A979-4370-A255-218EAB36A5F4}" type="slidenum">
              <a:rPr lang="en-GB" smtClean="0"/>
              <a:t>7</a:t>
            </a:fld>
            <a:endParaRPr lang="en-GB"/>
          </a:p>
        </p:txBody>
      </p:sp>
    </p:spTree>
    <p:extLst>
      <p:ext uri="{BB962C8B-B14F-4D97-AF65-F5344CB8AC3E}">
        <p14:creationId xmlns:p14="http://schemas.microsoft.com/office/powerpoint/2010/main" val="406379798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69</a:t>
            </a:fld>
            <a:endParaRPr lang="en-GB"/>
          </a:p>
        </p:txBody>
      </p:sp>
    </p:spTree>
    <p:extLst>
      <p:ext uri="{BB962C8B-B14F-4D97-AF65-F5344CB8AC3E}">
        <p14:creationId xmlns:p14="http://schemas.microsoft.com/office/powerpoint/2010/main" val="111444202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70</a:t>
            </a:fld>
            <a:endParaRPr lang="en-GB"/>
          </a:p>
        </p:txBody>
      </p:sp>
    </p:spTree>
    <p:extLst>
      <p:ext uri="{BB962C8B-B14F-4D97-AF65-F5344CB8AC3E}">
        <p14:creationId xmlns:p14="http://schemas.microsoft.com/office/powerpoint/2010/main" val="4455962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Subquery: SQL</a:t>
            </a:r>
          </a:p>
        </p:txBody>
      </p:sp>
      <p:sp>
        <p:nvSpPr>
          <p:cNvPr id="4" name="Slide Number Placeholder 3"/>
          <p:cNvSpPr>
            <a:spLocks noGrp="1"/>
          </p:cNvSpPr>
          <p:nvPr>
            <p:ph type="sldNum" sz="quarter" idx="5"/>
          </p:nvPr>
        </p:nvSpPr>
        <p:spPr/>
        <p:txBody>
          <a:bodyPr/>
          <a:lstStyle/>
          <a:p>
            <a:fld id="{B71FE5B5-A979-4370-A255-218EAB36A5F4}" type="slidenum">
              <a:rPr lang="en-GB" smtClean="0"/>
              <a:t>71</a:t>
            </a:fld>
            <a:endParaRPr lang="en-GB"/>
          </a:p>
        </p:txBody>
      </p:sp>
    </p:spTree>
    <p:extLst>
      <p:ext uri="{BB962C8B-B14F-4D97-AF65-F5344CB8AC3E}">
        <p14:creationId xmlns:p14="http://schemas.microsoft.com/office/powerpoint/2010/main" val="27949409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72</a:t>
            </a:fld>
            <a:endParaRPr lang="en-GB"/>
          </a:p>
        </p:txBody>
      </p:sp>
    </p:spTree>
    <p:extLst>
      <p:ext uri="{BB962C8B-B14F-4D97-AF65-F5344CB8AC3E}">
        <p14:creationId xmlns:p14="http://schemas.microsoft.com/office/powerpoint/2010/main" val="35055467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End-user: https://www.bbc.co.uk/bitesize/guides/zg8gpbk/revision/1</a:t>
            </a:r>
          </a:p>
          <a:p>
            <a:r>
              <a:rPr lang="en-GB" dirty="0"/>
              <a:t>Functional: https://www.bbc.co.uk/bitesize/guides/zg8gpbk/revision/2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73</a:t>
            </a:fld>
            <a:endParaRPr lang="en-GB"/>
          </a:p>
        </p:txBody>
      </p:sp>
    </p:spTree>
    <p:extLst>
      <p:ext uri="{BB962C8B-B14F-4D97-AF65-F5344CB8AC3E}">
        <p14:creationId xmlns:p14="http://schemas.microsoft.com/office/powerpoint/2010/main" val="45777556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74</a:t>
            </a:fld>
            <a:endParaRPr lang="en-GB"/>
          </a:p>
        </p:txBody>
      </p:sp>
    </p:spTree>
    <p:extLst>
      <p:ext uri="{BB962C8B-B14F-4D97-AF65-F5344CB8AC3E}">
        <p14:creationId xmlns:p14="http://schemas.microsoft.com/office/powerpoint/2010/main" val="103990354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in a weather database is to store the hourly rainfall recorded in millimetres</a:t>
            </a:r>
          </a:p>
        </p:txBody>
      </p:sp>
      <p:sp>
        <p:nvSpPr>
          <p:cNvPr id="4" name="Slide Number Placeholder 3"/>
          <p:cNvSpPr>
            <a:spLocks noGrp="1"/>
          </p:cNvSpPr>
          <p:nvPr>
            <p:ph type="sldNum" sz="quarter" idx="5"/>
          </p:nvPr>
        </p:nvSpPr>
        <p:spPr/>
        <p:txBody>
          <a:bodyPr/>
          <a:lstStyle/>
          <a:p>
            <a:fld id="{B71FE5B5-A979-4370-A255-218EAB36A5F4}" type="slidenum">
              <a:rPr lang="en-GB" smtClean="0"/>
              <a:t>87</a:t>
            </a:fld>
            <a:endParaRPr lang="en-GB"/>
          </a:p>
        </p:txBody>
      </p:sp>
    </p:spTree>
    <p:extLst>
      <p:ext uri="{BB962C8B-B14F-4D97-AF65-F5344CB8AC3E}">
        <p14:creationId xmlns:p14="http://schemas.microsoft.com/office/powerpoint/2010/main" val="55253496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table in a weather database is to store the hourly rainfall recorded in millimetres</a:t>
            </a:r>
          </a:p>
        </p:txBody>
      </p:sp>
      <p:sp>
        <p:nvSpPr>
          <p:cNvPr id="4" name="Slide Number Placeholder 3"/>
          <p:cNvSpPr>
            <a:spLocks noGrp="1"/>
          </p:cNvSpPr>
          <p:nvPr>
            <p:ph type="sldNum" sz="quarter" idx="5"/>
          </p:nvPr>
        </p:nvSpPr>
        <p:spPr/>
        <p:txBody>
          <a:bodyPr/>
          <a:lstStyle/>
          <a:p>
            <a:fld id="{B71FE5B5-A979-4370-A255-218EAB36A5F4}" type="slidenum">
              <a:rPr lang="en-GB" smtClean="0"/>
              <a:t>88</a:t>
            </a:fld>
            <a:endParaRPr lang="en-GB"/>
          </a:p>
        </p:txBody>
      </p:sp>
    </p:spTree>
    <p:extLst>
      <p:ext uri="{BB962C8B-B14F-4D97-AF65-F5344CB8AC3E}">
        <p14:creationId xmlns:p14="http://schemas.microsoft.com/office/powerpoint/2010/main" val="337436788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composite key made from 2, or more, attributes.</a:t>
            </a:r>
          </a:p>
          <a:p>
            <a:r>
              <a:rPr lang="en-GB" dirty="0"/>
              <a:t>Not mentioned in specification.  Used in specimen assignment.</a:t>
            </a:r>
          </a:p>
        </p:txBody>
      </p:sp>
      <p:sp>
        <p:nvSpPr>
          <p:cNvPr id="4" name="Slide Number Placeholder 3"/>
          <p:cNvSpPr>
            <a:spLocks noGrp="1"/>
          </p:cNvSpPr>
          <p:nvPr>
            <p:ph type="sldNum" sz="quarter" idx="5"/>
          </p:nvPr>
        </p:nvSpPr>
        <p:spPr/>
        <p:txBody>
          <a:bodyPr/>
          <a:lstStyle/>
          <a:p>
            <a:fld id="{B71FE5B5-A979-4370-A255-218EAB36A5F4}" type="slidenum">
              <a:rPr lang="en-GB" smtClean="0"/>
              <a:t>89</a:t>
            </a:fld>
            <a:endParaRPr lang="en-GB"/>
          </a:p>
        </p:txBody>
      </p:sp>
    </p:spTree>
    <p:extLst>
      <p:ext uri="{BB962C8B-B14F-4D97-AF65-F5344CB8AC3E}">
        <p14:creationId xmlns:p14="http://schemas.microsoft.com/office/powerpoint/2010/main" val="25859245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composite key made from 2, or more, attributes.</a:t>
            </a:r>
          </a:p>
          <a:p>
            <a:r>
              <a:rPr lang="en-GB" dirty="0"/>
              <a:t>Not mentioned in specification.  Used in specimen assignment.</a:t>
            </a:r>
          </a:p>
        </p:txBody>
      </p:sp>
      <p:sp>
        <p:nvSpPr>
          <p:cNvPr id="4" name="Slide Number Placeholder 3"/>
          <p:cNvSpPr>
            <a:spLocks noGrp="1"/>
          </p:cNvSpPr>
          <p:nvPr>
            <p:ph type="sldNum" sz="quarter" idx="5"/>
          </p:nvPr>
        </p:nvSpPr>
        <p:spPr/>
        <p:txBody>
          <a:bodyPr/>
          <a:lstStyle/>
          <a:p>
            <a:fld id="{B71FE5B5-A979-4370-A255-218EAB36A5F4}" type="slidenum">
              <a:rPr lang="en-GB" smtClean="0"/>
              <a:t>90</a:t>
            </a:fld>
            <a:endParaRPr lang="en-GB"/>
          </a:p>
        </p:txBody>
      </p:sp>
    </p:spTree>
    <p:extLst>
      <p:ext uri="{BB962C8B-B14F-4D97-AF65-F5344CB8AC3E}">
        <p14:creationId xmlns:p14="http://schemas.microsoft.com/office/powerpoint/2010/main" val="3327500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https://mrfriendcs.github.io/h-cs/ddd/H-DDD-Practise/</a:t>
            </a:r>
          </a:p>
        </p:txBody>
      </p:sp>
      <p:sp>
        <p:nvSpPr>
          <p:cNvPr id="4" name="Slide Number Placeholder 3"/>
          <p:cNvSpPr>
            <a:spLocks noGrp="1"/>
          </p:cNvSpPr>
          <p:nvPr>
            <p:ph type="sldNum" sz="quarter" idx="5"/>
          </p:nvPr>
        </p:nvSpPr>
        <p:spPr/>
        <p:txBody>
          <a:bodyPr/>
          <a:lstStyle/>
          <a:p>
            <a:fld id="{B71FE5B5-A979-4370-A255-218EAB36A5F4}" type="slidenum">
              <a:rPr lang="en-GB" smtClean="0"/>
              <a:t>8</a:t>
            </a:fld>
            <a:endParaRPr lang="en-GB"/>
          </a:p>
        </p:txBody>
      </p:sp>
    </p:spTree>
    <p:extLst>
      <p:ext uri="{BB962C8B-B14F-4D97-AF65-F5344CB8AC3E}">
        <p14:creationId xmlns:p14="http://schemas.microsoft.com/office/powerpoint/2010/main" val="358027099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91</a:t>
            </a:fld>
            <a:endParaRPr lang="en-GB"/>
          </a:p>
        </p:txBody>
      </p:sp>
    </p:spTree>
    <p:extLst>
      <p:ext uri="{BB962C8B-B14F-4D97-AF65-F5344CB8AC3E}">
        <p14:creationId xmlns:p14="http://schemas.microsoft.com/office/powerpoint/2010/main" val="196775682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92</a:t>
            </a:fld>
            <a:endParaRPr lang="en-GB"/>
          </a:p>
        </p:txBody>
      </p:sp>
    </p:spTree>
    <p:extLst>
      <p:ext uri="{BB962C8B-B14F-4D97-AF65-F5344CB8AC3E}">
        <p14:creationId xmlns:p14="http://schemas.microsoft.com/office/powerpoint/2010/main" val="343985708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pupil can study many subjects – A subject can have many pupils</a:t>
            </a:r>
          </a:p>
        </p:txBody>
      </p:sp>
      <p:sp>
        <p:nvSpPr>
          <p:cNvPr id="4" name="Slide Number Placeholder 3"/>
          <p:cNvSpPr>
            <a:spLocks noGrp="1"/>
          </p:cNvSpPr>
          <p:nvPr>
            <p:ph type="sldNum" sz="quarter" idx="5"/>
          </p:nvPr>
        </p:nvSpPr>
        <p:spPr/>
        <p:txBody>
          <a:bodyPr/>
          <a:lstStyle/>
          <a:p>
            <a:fld id="{B71FE5B5-A979-4370-A255-218EAB36A5F4}" type="slidenum">
              <a:rPr lang="en-GB" smtClean="0"/>
              <a:t>93</a:t>
            </a:fld>
            <a:endParaRPr lang="en-GB"/>
          </a:p>
        </p:txBody>
      </p:sp>
    </p:spTree>
    <p:extLst>
      <p:ext uri="{BB962C8B-B14F-4D97-AF65-F5344CB8AC3E}">
        <p14:creationId xmlns:p14="http://schemas.microsoft.com/office/powerpoint/2010/main" val="18733459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94</a:t>
            </a:fld>
            <a:endParaRPr lang="en-GB"/>
          </a:p>
        </p:txBody>
      </p:sp>
    </p:spTree>
    <p:extLst>
      <p:ext uri="{BB962C8B-B14F-4D97-AF65-F5344CB8AC3E}">
        <p14:creationId xmlns:p14="http://schemas.microsoft.com/office/powerpoint/2010/main" val="5908957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95</a:t>
            </a:fld>
            <a:endParaRPr lang="en-GB"/>
          </a:p>
        </p:txBody>
      </p:sp>
    </p:spTree>
    <p:extLst>
      <p:ext uri="{BB962C8B-B14F-4D97-AF65-F5344CB8AC3E}">
        <p14:creationId xmlns:p14="http://schemas.microsoft.com/office/powerpoint/2010/main" val="145048075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96</a:t>
            </a:fld>
            <a:endParaRPr lang="en-GB"/>
          </a:p>
        </p:txBody>
      </p:sp>
    </p:spTree>
    <p:extLst>
      <p:ext uri="{BB962C8B-B14F-4D97-AF65-F5344CB8AC3E}">
        <p14:creationId xmlns:p14="http://schemas.microsoft.com/office/powerpoint/2010/main" val="19500611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compound key is a primary key made from 2, or more, attributes.  Each attribute is a primary key in its own right.</a:t>
            </a:r>
          </a:p>
        </p:txBody>
      </p:sp>
      <p:sp>
        <p:nvSpPr>
          <p:cNvPr id="4" name="Slide Number Placeholder 3"/>
          <p:cNvSpPr>
            <a:spLocks noGrp="1"/>
          </p:cNvSpPr>
          <p:nvPr>
            <p:ph type="sldNum" sz="quarter" idx="5"/>
          </p:nvPr>
        </p:nvSpPr>
        <p:spPr/>
        <p:txBody>
          <a:bodyPr/>
          <a:lstStyle/>
          <a:p>
            <a:fld id="{B71FE5B5-A979-4370-A255-218EAB36A5F4}" type="slidenum">
              <a:rPr lang="en-GB" smtClean="0"/>
              <a:t>97</a:t>
            </a:fld>
            <a:endParaRPr lang="en-GB"/>
          </a:p>
        </p:txBody>
      </p:sp>
    </p:spTree>
    <p:extLst>
      <p:ext uri="{BB962C8B-B14F-4D97-AF65-F5344CB8AC3E}">
        <p14:creationId xmlns:p14="http://schemas.microsoft.com/office/powerpoint/2010/main" val="148705240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98</a:t>
            </a:fld>
            <a:endParaRPr lang="en-GB"/>
          </a:p>
        </p:txBody>
      </p:sp>
    </p:spTree>
    <p:extLst>
      <p:ext uri="{BB962C8B-B14F-4D97-AF65-F5344CB8AC3E}">
        <p14:creationId xmlns:p14="http://schemas.microsoft.com/office/powerpoint/2010/main" val="298981716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more to it than this but it's a start!</a:t>
            </a:r>
          </a:p>
          <a:p>
            <a:endParaRPr lang="en-GB" dirty="0"/>
          </a:p>
          <a:p>
            <a:r>
              <a:rPr lang="en-GB" sz="1200" b="0" i="0" kern="1200" dirty="0">
                <a:solidFill>
                  <a:schemeClr val="tx1"/>
                </a:solidFill>
                <a:effectLst/>
                <a:latin typeface="+mn-lt"/>
                <a:ea typeface="+mn-ea"/>
                <a:cs typeface="+mn-cs"/>
              </a:rPr>
              <a:t>Accuracy of output:</a:t>
            </a:r>
          </a:p>
          <a:p>
            <a:r>
              <a:rPr lang="en-GB" sz="1200" b="0" i="0" kern="1200" dirty="0">
                <a:solidFill>
                  <a:schemeClr val="tx1"/>
                </a:solidFill>
                <a:effectLst/>
                <a:latin typeface="+mn-lt"/>
                <a:ea typeface="+mn-ea"/>
                <a:cs typeface="+mn-cs"/>
              </a:rPr>
              <a:t>This may be related to the output not being as intended but it could also be that the SQL is correct but the database data is incorrect or has not been kept up to date.  A good example of this would be a customer moving house but their address not being updated.  The SQL used to search for their details would be correct but the output would not be.</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Fitness for purpose:</a:t>
            </a:r>
          </a:p>
          <a:p>
            <a:r>
              <a:rPr lang="en-GB" sz="1200" b="0" i="0" kern="1200" dirty="0">
                <a:solidFill>
                  <a:schemeClr val="tx1"/>
                </a:solidFill>
                <a:effectLst/>
                <a:latin typeface="+mn-lt"/>
                <a:ea typeface="+mn-ea"/>
                <a:cs typeface="+mn-cs"/>
              </a:rPr>
              <a:t>A database system as being fit for purpose if it meets the functional requirements.  The functional requirements for a database will be the data that is to be stored and how it organised along with the operations that will be performed on the database (SQL that searches, sorts, updates, inserts and deletes).  The reference to functional requirements is important though as that’s how it would be phrased in any assignment or exam database question.</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100</a:t>
            </a:fld>
            <a:endParaRPr lang="en-GB"/>
          </a:p>
        </p:txBody>
      </p:sp>
    </p:spTree>
    <p:extLst>
      <p:ext uri="{BB962C8B-B14F-4D97-AF65-F5344CB8AC3E}">
        <p14:creationId xmlns:p14="http://schemas.microsoft.com/office/powerpoint/2010/main" val="388496337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Example 4 from N5 CS Specification, page 69</a:t>
            </a:r>
          </a:p>
        </p:txBody>
      </p:sp>
      <p:sp>
        <p:nvSpPr>
          <p:cNvPr id="4" name="Slide Number Placeholder 3"/>
          <p:cNvSpPr>
            <a:spLocks noGrp="1"/>
          </p:cNvSpPr>
          <p:nvPr>
            <p:ph type="sldNum" sz="quarter" idx="5"/>
          </p:nvPr>
        </p:nvSpPr>
        <p:spPr/>
        <p:txBody>
          <a:bodyPr/>
          <a:lstStyle/>
          <a:p>
            <a:fld id="{B71FE5B5-A979-4370-A255-218EAB36A5F4}" type="slidenum">
              <a:rPr lang="en-GB" smtClean="0"/>
              <a:t>102</a:t>
            </a:fld>
            <a:endParaRPr lang="en-GB"/>
          </a:p>
        </p:txBody>
      </p:sp>
    </p:spTree>
    <p:extLst>
      <p:ext uri="{BB962C8B-B14F-4D97-AF65-F5344CB8AC3E}">
        <p14:creationId xmlns:p14="http://schemas.microsoft.com/office/powerpoint/2010/main" val="714423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N5 Revision</a:t>
            </a:r>
          </a:p>
        </p:txBody>
      </p:sp>
      <p:sp>
        <p:nvSpPr>
          <p:cNvPr id="4" name="Slide Number Placeholder 3"/>
          <p:cNvSpPr>
            <a:spLocks noGrp="1"/>
          </p:cNvSpPr>
          <p:nvPr>
            <p:ph type="sldNum" sz="quarter" idx="5"/>
          </p:nvPr>
        </p:nvSpPr>
        <p:spPr/>
        <p:txBody>
          <a:bodyPr/>
          <a:lstStyle/>
          <a:p>
            <a:fld id="{B71FE5B5-A979-4370-A255-218EAB36A5F4}" type="slidenum">
              <a:rPr lang="en-GB" smtClean="0"/>
              <a:t>9</a:t>
            </a:fld>
            <a:endParaRPr lang="en-GB"/>
          </a:p>
        </p:txBody>
      </p:sp>
    </p:spTree>
    <p:extLst>
      <p:ext uri="{BB962C8B-B14F-4D97-AF65-F5344CB8AC3E}">
        <p14:creationId xmlns:p14="http://schemas.microsoft.com/office/powerpoint/2010/main" val="406649895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103</a:t>
            </a:fld>
            <a:endParaRPr lang="en-GB"/>
          </a:p>
        </p:txBody>
      </p:sp>
    </p:spTree>
    <p:extLst>
      <p:ext uri="{BB962C8B-B14F-4D97-AF65-F5344CB8AC3E}">
        <p14:creationId xmlns:p14="http://schemas.microsoft.com/office/powerpoint/2010/main" val="284436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is possible to give tables aliases but outside to scope</a:t>
            </a:r>
            <a:r>
              <a:rPr lang="en-GB" baseline="0" dirty="0"/>
              <a:t> of H CS.</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a:t>
            </a:fld>
            <a:endParaRPr lang="en-GB"/>
          </a:p>
        </p:txBody>
      </p:sp>
    </p:spTree>
    <p:extLst>
      <p:ext uri="{BB962C8B-B14F-4D97-AF65-F5344CB8AC3E}">
        <p14:creationId xmlns:p14="http://schemas.microsoft.com/office/powerpoint/2010/main" val="3443525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BDD7E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0564-5510-4968-B83C-E0988A9D5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D860D-1211-4E26-A35E-A80BC376E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3C5969-3F05-4100-9F8A-DB9A82EB4B23}"/>
              </a:ext>
            </a:extLst>
          </p:cNvPr>
          <p:cNvSpPr>
            <a:spLocks noGrp="1"/>
          </p:cNvSpPr>
          <p:nvPr>
            <p:ph type="dt" sz="half" idx="10"/>
          </p:nvPr>
        </p:nvSpPr>
        <p:spPr/>
        <p:txBody>
          <a:bodyPr/>
          <a:lstStyle/>
          <a:p>
            <a:fld id="{CBBB66F6-7471-47DA-8EED-C7BCCA53B015}" type="datetimeFigureOut">
              <a:rPr lang="en-GB" smtClean="0"/>
              <a:t>30/10/2025</a:t>
            </a:fld>
            <a:endParaRPr lang="en-GB"/>
          </a:p>
        </p:txBody>
      </p:sp>
      <p:sp>
        <p:nvSpPr>
          <p:cNvPr id="5" name="Footer Placeholder 4">
            <a:extLst>
              <a:ext uri="{FF2B5EF4-FFF2-40B4-BE49-F238E27FC236}">
                <a16:creationId xmlns:a16="http://schemas.microsoft.com/office/drawing/2014/main" id="{8879FB1B-2516-429F-B867-4823287B8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1741A-33DE-4C5E-8C9F-B4AD75DA464D}"/>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832019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571-E3AA-47DA-8A99-A8577E9EAE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56407A-F3C5-4467-999F-12834F3D5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C1D0D-C52B-4D14-AEAB-FF6484676A94}"/>
              </a:ext>
            </a:extLst>
          </p:cNvPr>
          <p:cNvSpPr>
            <a:spLocks noGrp="1"/>
          </p:cNvSpPr>
          <p:nvPr>
            <p:ph type="dt" sz="half" idx="10"/>
          </p:nvPr>
        </p:nvSpPr>
        <p:spPr/>
        <p:txBody>
          <a:bodyPr/>
          <a:lstStyle/>
          <a:p>
            <a:fld id="{CBBB66F6-7471-47DA-8EED-C7BCCA53B015}" type="datetimeFigureOut">
              <a:rPr lang="en-GB" smtClean="0"/>
              <a:t>30/10/2025</a:t>
            </a:fld>
            <a:endParaRPr lang="en-GB"/>
          </a:p>
        </p:txBody>
      </p:sp>
      <p:sp>
        <p:nvSpPr>
          <p:cNvPr id="5" name="Footer Placeholder 4">
            <a:extLst>
              <a:ext uri="{FF2B5EF4-FFF2-40B4-BE49-F238E27FC236}">
                <a16:creationId xmlns:a16="http://schemas.microsoft.com/office/drawing/2014/main" id="{34558F66-3EB8-48B5-B410-20C1141D6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85733-F1B0-47F6-B3EA-C32A59118EA0}"/>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2048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8E59-2798-47E7-97DF-12EB43D4DB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23F44B-7DC4-4852-9AAB-98C84D691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AEF75-C039-4933-808F-7735F4020E9A}"/>
              </a:ext>
            </a:extLst>
          </p:cNvPr>
          <p:cNvSpPr>
            <a:spLocks noGrp="1"/>
          </p:cNvSpPr>
          <p:nvPr>
            <p:ph type="dt" sz="half" idx="10"/>
          </p:nvPr>
        </p:nvSpPr>
        <p:spPr/>
        <p:txBody>
          <a:bodyPr/>
          <a:lstStyle/>
          <a:p>
            <a:fld id="{CBBB66F6-7471-47DA-8EED-C7BCCA53B015}" type="datetimeFigureOut">
              <a:rPr lang="en-GB" smtClean="0"/>
              <a:t>30/10/2025</a:t>
            </a:fld>
            <a:endParaRPr lang="en-GB"/>
          </a:p>
        </p:txBody>
      </p:sp>
      <p:sp>
        <p:nvSpPr>
          <p:cNvPr id="5" name="Footer Placeholder 4">
            <a:extLst>
              <a:ext uri="{FF2B5EF4-FFF2-40B4-BE49-F238E27FC236}">
                <a16:creationId xmlns:a16="http://schemas.microsoft.com/office/drawing/2014/main" id="{047011B2-1EEF-4630-AB8B-1FC4D8E1F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B43AA0-545D-40FB-A090-776833BF596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77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E7B-67B3-496A-822C-C32976D91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BFEDAD-10D4-47B6-8F35-0155F7D63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020D4F-7E43-4DFE-B626-E846C85BC6A4}"/>
              </a:ext>
            </a:extLst>
          </p:cNvPr>
          <p:cNvSpPr>
            <a:spLocks noGrp="1"/>
          </p:cNvSpPr>
          <p:nvPr>
            <p:ph type="dt" sz="half" idx="10"/>
          </p:nvPr>
        </p:nvSpPr>
        <p:spPr/>
        <p:txBody>
          <a:bodyPr/>
          <a:lstStyle/>
          <a:p>
            <a:fld id="{CBBB66F6-7471-47DA-8EED-C7BCCA53B015}" type="datetimeFigureOut">
              <a:rPr lang="en-GB" smtClean="0"/>
              <a:t>30/10/2025</a:t>
            </a:fld>
            <a:endParaRPr lang="en-GB"/>
          </a:p>
        </p:txBody>
      </p:sp>
      <p:sp>
        <p:nvSpPr>
          <p:cNvPr id="5" name="Footer Placeholder 4">
            <a:extLst>
              <a:ext uri="{FF2B5EF4-FFF2-40B4-BE49-F238E27FC236}">
                <a16:creationId xmlns:a16="http://schemas.microsoft.com/office/drawing/2014/main" id="{ED3EDBDD-527D-4909-8BEF-723EEB350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505016-CD99-4792-B5CE-4FC2732AB21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2897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FA82-2BA5-4E38-B83A-773E80096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8DA602-023E-4AF2-8A02-5ED3BE4E1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7AF83-9AAB-4395-A1CD-8B1810E80A15}"/>
              </a:ext>
            </a:extLst>
          </p:cNvPr>
          <p:cNvSpPr>
            <a:spLocks noGrp="1"/>
          </p:cNvSpPr>
          <p:nvPr>
            <p:ph type="dt" sz="half" idx="10"/>
          </p:nvPr>
        </p:nvSpPr>
        <p:spPr/>
        <p:txBody>
          <a:bodyPr/>
          <a:lstStyle/>
          <a:p>
            <a:fld id="{CBBB66F6-7471-47DA-8EED-C7BCCA53B015}" type="datetimeFigureOut">
              <a:rPr lang="en-GB" smtClean="0"/>
              <a:t>30/10/2025</a:t>
            </a:fld>
            <a:endParaRPr lang="en-GB"/>
          </a:p>
        </p:txBody>
      </p:sp>
      <p:sp>
        <p:nvSpPr>
          <p:cNvPr id="5" name="Footer Placeholder 4">
            <a:extLst>
              <a:ext uri="{FF2B5EF4-FFF2-40B4-BE49-F238E27FC236}">
                <a16:creationId xmlns:a16="http://schemas.microsoft.com/office/drawing/2014/main" id="{929F4F5F-ED11-4FF4-8082-EF13CCF8D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7B83B-7338-4290-BCDC-071F1F558BE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2745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8D4-5905-4C6E-BCBB-B940731141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6C15E6-8B9A-4199-90FC-6E9303270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E19C19-84FB-4E02-8D3E-A145EF70F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0729DE-CB61-4172-B1A0-5F570A694499}"/>
              </a:ext>
            </a:extLst>
          </p:cNvPr>
          <p:cNvSpPr>
            <a:spLocks noGrp="1"/>
          </p:cNvSpPr>
          <p:nvPr>
            <p:ph type="dt" sz="half" idx="10"/>
          </p:nvPr>
        </p:nvSpPr>
        <p:spPr/>
        <p:txBody>
          <a:bodyPr/>
          <a:lstStyle/>
          <a:p>
            <a:fld id="{CBBB66F6-7471-47DA-8EED-C7BCCA53B015}" type="datetimeFigureOut">
              <a:rPr lang="en-GB" smtClean="0"/>
              <a:t>30/10/2025</a:t>
            </a:fld>
            <a:endParaRPr lang="en-GB"/>
          </a:p>
        </p:txBody>
      </p:sp>
      <p:sp>
        <p:nvSpPr>
          <p:cNvPr id="6" name="Footer Placeholder 5">
            <a:extLst>
              <a:ext uri="{FF2B5EF4-FFF2-40B4-BE49-F238E27FC236}">
                <a16:creationId xmlns:a16="http://schemas.microsoft.com/office/drawing/2014/main" id="{8FE18137-140C-4C10-9A2D-A8BEA88DAD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88274-F0A0-4D87-9901-05DB5CB1C875}"/>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32749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0B87-D3F8-4BAA-8DE3-3836317BC4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8ADC46-22A7-453D-BB94-D1CA48C5A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35B5B-116B-4974-BF81-F7294090D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D89685-D393-44B4-B943-5A951A472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29B97-30F9-4234-A140-11E2C1505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FD1C8F-089B-4A81-946C-8404750F99B0}"/>
              </a:ext>
            </a:extLst>
          </p:cNvPr>
          <p:cNvSpPr>
            <a:spLocks noGrp="1"/>
          </p:cNvSpPr>
          <p:nvPr>
            <p:ph type="dt" sz="half" idx="10"/>
          </p:nvPr>
        </p:nvSpPr>
        <p:spPr/>
        <p:txBody>
          <a:bodyPr/>
          <a:lstStyle/>
          <a:p>
            <a:fld id="{CBBB66F6-7471-47DA-8EED-C7BCCA53B015}" type="datetimeFigureOut">
              <a:rPr lang="en-GB" smtClean="0"/>
              <a:t>30/10/2025</a:t>
            </a:fld>
            <a:endParaRPr lang="en-GB"/>
          </a:p>
        </p:txBody>
      </p:sp>
      <p:sp>
        <p:nvSpPr>
          <p:cNvPr id="8" name="Footer Placeholder 7">
            <a:extLst>
              <a:ext uri="{FF2B5EF4-FFF2-40B4-BE49-F238E27FC236}">
                <a16:creationId xmlns:a16="http://schemas.microsoft.com/office/drawing/2014/main" id="{59EE9EF7-FF78-45D1-965B-99664AD00F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1DFC4-4931-4DBE-A0A7-A1E0A15DC20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5806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7CCB-CA9F-4F77-978B-946CBCC20A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92E69A-AA02-4CC0-9FE5-3C50B8F4E60A}"/>
              </a:ext>
            </a:extLst>
          </p:cNvPr>
          <p:cNvSpPr>
            <a:spLocks noGrp="1"/>
          </p:cNvSpPr>
          <p:nvPr>
            <p:ph type="dt" sz="half" idx="10"/>
          </p:nvPr>
        </p:nvSpPr>
        <p:spPr/>
        <p:txBody>
          <a:bodyPr/>
          <a:lstStyle/>
          <a:p>
            <a:fld id="{CBBB66F6-7471-47DA-8EED-C7BCCA53B015}" type="datetimeFigureOut">
              <a:rPr lang="en-GB" smtClean="0"/>
              <a:t>30/10/2025</a:t>
            </a:fld>
            <a:endParaRPr lang="en-GB"/>
          </a:p>
        </p:txBody>
      </p:sp>
      <p:sp>
        <p:nvSpPr>
          <p:cNvPr id="4" name="Footer Placeholder 3">
            <a:extLst>
              <a:ext uri="{FF2B5EF4-FFF2-40B4-BE49-F238E27FC236}">
                <a16:creationId xmlns:a16="http://schemas.microsoft.com/office/drawing/2014/main" id="{964A0F08-87A5-4B96-B446-1337E28A93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9B3645-39BF-4DC7-A6DC-E10EB4E4D358}"/>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55946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6AF93-0450-4C93-8AED-561C8D0B9C42}"/>
              </a:ext>
            </a:extLst>
          </p:cNvPr>
          <p:cNvSpPr>
            <a:spLocks noGrp="1"/>
          </p:cNvSpPr>
          <p:nvPr>
            <p:ph type="dt" sz="half" idx="10"/>
          </p:nvPr>
        </p:nvSpPr>
        <p:spPr/>
        <p:txBody>
          <a:bodyPr/>
          <a:lstStyle/>
          <a:p>
            <a:fld id="{CBBB66F6-7471-47DA-8EED-C7BCCA53B015}" type="datetimeFigureOut">
              <a:rPr lang="en-GB" smtClean="0"/>
              <a:t>30/10/2025</a:t>
            </a:fld>
            <a:endParaRPr lang="en-GB"/>
          </a:p>
        </p:txBody>
      </p:sp>
      <p:sp>
        <p:nvSpPr>
          <p:cNvPr id="3" name="Footer Placeholder 2">
            <a:extLst>
              <a:ext uri="{FF2B5EF4-FFF2-40B4-BE49-F238E27FC236}">
                <a16:creationId xmlns:a16="http://schemas.microsoft.com/office/drawing/2014/main" id="{D2336096-32F7-4552-856B-0F42E86F0B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B2CEA9-085F-4023-8477-F0F082AED997}"/>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47001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9064-4077-4B58-8BD0-E8642C906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367D8E-F32F-4041-9FDE-C12CBB52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61CF05-D7DF-470D-8951-656268BBB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F19F6-CB71-4073-820E-814F731641A1}"/>
              </a:ext>
            </a:extLst>
          </p:cNvPr>
          <p:cNvSpPr>
            <a:spLocks noGrp="1"/>
          </p:cNvSpPr>
          <p:nvPr>
            <p:ph type="dt" sz="half" idx="10"/>
          </p:nvPr>
        </p:nvSpPr>
        <p:spPr/>
        <p:txBody>
          <a:bodyPr/>
          <a:lstStyle/>
          <a:p>
            <a:fld id="{CBBB66F6-7471-47DA-8EED-C7BCCA53B015}" type="datetimeFigureOut">
              <a:rPr lang="en-GB" smtClean="0"/>
              <a:t>30/10/2025</a:t>
            </a:fld>
            <a:endParaRPr lang="en-GB"/>
          </a:p>
        </p:txBody>
      </p:sp>
      <p:sp>
        <p:nvSpPr>
          <p:cNvPr id="6" name="Footer Placeholder 5">
            <a:extLst>
              <a:ext uri="{FF2B5EF4-FFF2-40B4-BE49-F238E27FC236}">
                <a16:creationId xmlns:a16="http://schemas.microsoft.com/office/drawing/2014/main" id="{7389668D-5D63-440F-B937-227682F00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DC044-699A-457B-A741-69E8543CEE3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36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DCB-7EE6-4D7B-9EC9-999829823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8A68D7-4A60-4176-AEF9-C7224992D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DADDFE-E588-428C-9ACE-BF6D4DC2B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DAD98-EFA3-40FD-B220-0CEFA3B04D0A}"/>
              </a:ext>
            </a:extLst>
          </p:cNvPr>
          <p:cNvSpPr>
            <a:spLocks noGrp="1"/>
          </p:cNvSpPr>
          <p:nvPr>
            <p:ph type="dt" sz="half" idx="10"/>
          </p:nvPr>
        </p:nvSpPr>
        <p:spPr/>
        <p:txBody>
          <a:bodyPr/>
          <a:lstStyle/>
          <a:p>
            <a:fld id="{CBBB66F6-7471-47DA-8EED-C7BCCA53B015}" type="datetimeFigureOut">
              <a:rPr lang="en-GB" smtClean="0"/>
              <a:t>30/10/2025</a:t>
            </a:fld>
            <a:endParaRPr lang="en-GB"/>
          </a:p>
        </p:txBody>
      </p:sp>
      <p:sp>
        <p:nvSpPr>
          <p:cNvPr id="6" name="Footer Placeholder 5">
            <a:extLst>
              <a:ext uri="{FF2B5EF4-FFF2-40B4-BE49-F238E27FC236}">
                <a16:creationId xmlns:a16="http://schemas.microsoft.com/office/drawing/2014/main" id="{533492CB-8784-44CD-8BE4-F038F0DA8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6B88F3-B6B9-4DE8-80B4-B31DCC6FF15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6267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34EA5-96D5-44F8-8B2E-EB636C3A9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096C3A-1C2D-4B6E-9BA6-958361A91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5E72CA-E085-451A-A6D7-D31116C42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66F6-7471-47DA-8EED-C7BCCA53B015}" type="datetimeFigureOut">
              <a:rPr lang="en-GB" smtClean="0"/>
              <a:t>30/10/2025</a:t>
            </a:fld>
            <a:endParaRPr lang="en-GB"/>
          </a:p>
        </p:txBody>
      </p:sp>
      <p:sp>
        <p:nvSpPr>
          <p:cNvPr id="5" name="Footer Placeholder 4">
            <a:extLst>
              <a:ext uri="{FF2B5EF4-FFF2-40B4-BE49-F238E27FC236}">
                <a16:creationId xmlns:a16="http://schemas.microsoft.com/office/drawing/2014/main" id="{903CA142-8F89-49C4-92C2-0106F5541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0D0BA0-3B07-4BE4-ACEC-E0EC87569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890C-4870-410D-A143-591B2BA0A39B}" type="slidenum">
              <a:rPr lang="en-GB" smtClean="0"/>
              <a:t>‹#›</a:t>
            </a:fld>
            <a:endParaRPr lang="en-GB"/>
          </a:p>
        </p:txBody>
      </p:sp>
    </p:spTree>
    <p:extLst>
      <p:ext uri="{BB962C8B-B14F-4D97-AF65-F5344CB8AC3E}">
        <p14:creationId xmlns:p14="http://schemas.microsoft.com/office/powerpoint/2010/main" val="349241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Higher Computing Science</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139737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Alias – Single word (1)</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32251"/>
            <a:ext cx="10515600"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Forename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93721793-CA31-4B84-8EE1-CCC1FFFA35E8}"/>
              </a:ext>
            </a:extLst>
          </p:cNvPr>
          <p:cNvSpPr/>
          <p:nvPr/>
        </p:nvSpPr>
        <p:spPr>
          <a:xfrm>
            <a:off x="7788221" y="969609"/>
            <a:ext cx="3291840" cy="862642"/>
          </a:xfrm>
          <a:prstGeom prst="callout2">
            <a:avLst>
              <a:gd name="adj1" fmla="val 48750"/>
              <a:gd name="adj2" fmla="val -189"/>
              <a:gd name="adj3" fmla="val 49049"/>
              <a:gd name="adj4" fmla="val -16179"/>
              <a:gd name="adj5" fmla="val 116348"/>
              <a:gd name="adj6" fmla="val -2324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Keyword</a:t>
            </a:r>
          </a:p>
        </p:txBody>
      </p:sp>
      <p:sp>
        <p:nvSpPr>
          <p:cNvPr id="5" name="Callout: Bent Line with No Border 4">
            <a:extLst>
              <a:ext uri="{FF2B5EF4-FFF2-40B4-BE49-F238E27FC236}">
                <a16:creationId xmlns:a16="http://schemas.microsoft.com/office/drawing/2014/main" id="{043215A2-63BF-4071-82E3-F5D3AD04ED7E}"/>
              </a:ext>
            </a:extLst>
          </p:cNvPr>
          <p:cNvSpPr/>
          <p:nvPr/>
        </p:nvSpPr>
        <p:spPr>
          <a:xfrm>
            <a:off x="9866630" y="2566358"/>
            <a:ext cx="1331860" cy="862642"/>
          </a:xfrm>
          <a:prstGeom prst="callout2">
            <a:avLst>
              <a:gd name="adj1" fmla="val 48750"/>
              <a:gd name="adj2" fmla="val -189"/>
              <a:gd name="adj3" fmla="val 49417"/>
              <a:gd name="adj4" fmla="val -32691"/>
              <a:gd name="adj5" fmla="val -11120"/>
              <a:gd name="adj6" fmla="val -4219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Alias</a:t>
            </a:r>
          </a:p>
        </p:txBody>
      </p:sp>
    </p:spTree>
    <p:extLst>
      <p:ext uri="{BB962C8B-B14F-4D97-AF65-F5344CB8AC3E}">
        <p14:creationId xmlns:p14="http://schemas.microsoft.com/office/powerpoint/2010/main" val="147097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8DC-44E3-415F-846C-13186E7135B2}"/>
              </a:ext>
            </a:extLst>
          </p:cNvPr>
          <p:cNvSpPr>
            <a:spLocks noGrp="1"/>
          </p:cNvSpPr>
          <p:nvPr>
            <p:ph type="title"/>
          </p:nvPr>
        </p:nvSpPr>
        <p:spPr/>
        <p:txBody>
          <a:bodyPr/>
          <a:lstStyle/>
          <a:p>
            <a:r>
              <a:rPr lang="en-GB" dirty="0"/>
              <a:t>Evaluation</a:t>
            </a:r>
          </a:p>
        </p:txBody>
      </p:sp>
      <p:sp>
        <p:nvSpPr>
          <p:cNvPr id="3" name="Text Placeholder 2">
            <a:extLst>
              <a:ext uri="{FF2B5EF4-FFF2-40B4-BE49-F238E27FC236}">
                <a16:creationId xmlns:a16="http://schemas.microsoft.com/office/drawing/2014/main" id="{3B180056-DE92-4068-A9C9-06CC4271B315}"/>
              </a:ext>
            </a:extLst>
          </p:cNvPr>
          <p:cNvSpPr>
            <a:spLocks noGrp="1"/>
          </p:cNvSpPr>
          <p:nvPr>
            <p:ph type="body" idx="1"/>
          </p:nvPr>
        </p:nvSpPr>
        <p:spPr/>
        <p:txBody>
          <a:bodyPr/>
          <a:lstStyle/>
          <a:p>
            <a:r>
              <a:rPr lang="en-GB" dirty="0"/>
              <a:t>Fitness for purpose</a:t>
            </a:r>
          </a:p>
        </p:txBody>
      </p:sp>
      <p:sp>
        <p:nvSpPr>
          <p:cNvPr id="4" name="Content Placeholder 3">
            <a:extLst>
              <a:ext uri="{FF2B5EF4-FFF2-40B4-BE49-F238E27FC236}">
                <a16:creationId xmlns:a16="http://schemas.microsoft.com/office/drawing/2014/main" id="{ECF8A258-5D7E-4EE3-814B-67DD52E72862}"/>
              </a:ext>
            </a:extLst>
          </p:cNvPr>
          <p:cNvSpPr>
            <a:spLocks noGrp="1"/>
          </p:cNvSpPr>
          <p:nvPr>
            <p:ph sz="half" idx="2"/>
          </p:nvPr>
        </p:nvSpPr>
        <p:spPr/>
        <p:txBody>
          <a:bodyPr/>
          <a:lstStyle/>
          <a:p>
            <a:r>
              <a:rPr lang="en-GB" dirty="0"/>
              <a:t>Functional requirements met:</a:t>
            </a:r>
          </a:p>
          <a:p>
            <a:pPr lvl="1"/>
            <a:r>
              <a:rPr lang="en-GB" sz="2800" dirty="0"/>
              <a:t>Correct calculations</a:t>
            </a:r>
          </a:p>
          <a:p>
            <a:pPr lvl="1"/>
            <a:r>
              <a:rPr lang="en-GB" sz="2800" dirty="0"/>
              <a:t>Correct search criteria</a:t>
            </a:r>
          </a:p>
          <a:p>
            <a:pPr lvl="1"/>
            <a:r>
              <a:rPr lang="en-GB" sz="2800" dirty="0"/>
              <a:t>Correct sort order</a:t>
            </a:r>
          </a:p>
          <a:p>
            <a:pPr lvl="1"/>
            <a:r>
              <a:rPr lang="en-GB" sz="2800" dirty="0"/>
              <a:t>Correct grouping</a:t>
            </a:r>
          </a:p>
        </p:txBody>
      </p:sp>
      <p:sp>
        <p:nvSpPr>
          <p:cNvPr id="5" name="Text Placeholder 4">
            <a:extLst>
              <a:ext uri="{FF2B5EF4-FFF2-40B4-BE49-F238E27FC236}">
                <a16:creationId xmlns:a16="http://schemas.microsoft.com/office/drawing/2014/main" id="{2E9184F7-13D0-4D6E-BAF2-5BFD618D3125}"/>
              </a:ext>
            </a:extLst>
          </p:cNvPr>
          <p:cNvSpPr>
            <a:spLocks noGrp="1"/>
          </p:cNvSpPr>
          <p:nvPr>
            <p:ph type="body" sz="quarter" idx="3"/>
          </p:nvPr>
        </p:nvSpPr>
        <p:spPr/>
        <p:txBody>
          <a:bodyPr/>
          <a:lstStyle/>
          <a:p>
            <a:r>
              <a:rPr lang="en-GB" dirty="0"/>
              <a:t>Accuracy of output</a:t>
            </a:r>
          </a:p>
        </p:txBody>
      </p:sp>
      <p:sp>
        <p:nvSpPr>
          <p:cNvPr id="6" name="Content Placeholder 5">
            <a:extLst>
              <a:ext uri="{FF2B5EF4-FFF2-40B4-BE49-F238E27FC236}">
                <a16:creationId xmlns:a16="http://schemas.microsoft.com/office/drawing/2014/main" id="{27C68512-622F-419D-B6CF-F8FEA16C3C08}"/>
              </a:ext>
            </a:extLst>
          </p:cNvPr>
          <p:cNvSpPr>
            <a:spLocks noGrp="1"/>
          </p:cNvSpPr>
          <p:nvPr>
            <p:ph sz="quarter" idx="4"/>
          </p:nvPr>
        </p:nvSpPr>
        <p:spPr/>
        <p:txBody>
          <a:bodyPr/>
          <a:lstStyle/>
          <a:p>
            <a:r>
              <a:rPr lang="en-GB" dirty="0"/>
              <a:t>Required fields displayed</a:t>
            </a:r>
          </a:p>
          <a:p>
            <a:r>
              <a:rPr lang="en-GB" dirty="0"/>
              <a:t>Corrects Alias(es)</a:t>
            </a:r>
          </a:p>
          <a:p>
            <a:r>
              <a:rPr lang="en-GB" dirty="0"/>
              <a:t>No extra fields displayed</a:t>
            </a:r>
          </a:p>
        </p:txBody>
      </p:sp>
    </p:spTree>
    <p:extLst>
      <p:ext uri="{BB962C8B-B14F-4D97-AF65-F5344CB8AC3E}">
        <p14:creationId xmlns:p14="http://schemas.microsoft.com/office/powerpoint/2010/main" val="46921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2000"/>
                                        <p:tgtEl>
                                          <p:spTgt spid="4">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left)">
                                      <p:cBhvr>
                                        <p:cTn id="15" dur="1500"/>
                                        <p:tgtEl>
                                          <p:spTgt spid="4">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left)">
                                      <p:cBhvr>
                                        <p:cTn id="18" dur="1500"/>
                                        <p:tgtEl>
                                          <p:spTgt spid="4">
                                            <p:txEl>
                                              <p:pRg st="2" end="2"/>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00"/>
                                        <p:tgtEl>
                                          <p:spTgt spid="4">
                                            <p:txEl>
                                              <p:pRg st="3" end="3"/>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ipe(left)">
                                      <p:cBhvr>
                                        <p:cTn id="24" dur="10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wipe(left)">
                                      <p:cBhvr>
                                        <p:cTn id="29" dur="1000"/>
                                        <p:tgtEl>
                                          <p:spTgt spid="5">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xEl>
                                              <p:pRg st="0" end="0"/>
                                            </p:txEl>
                                          </p:spTgt>
                                        </p:tgtEl>
                                        <p:attrNameLst>
                                          <p:attrName>style.visibility</p:attrName>
                                        </p:attrNameLst>
                                      </p:cBhvr>
                                      <p:to>
                                        <p:strVal val="visible"/>
                                      </p:to>
                                    </p:set>
                                    <p:animEffect transition="in" filter="wipe(left)">
                                      <p:cBhvr>
                                        <p:cTn id="34" dur="1750"/>
                                        <p:tgtEl>
                                          <p:spTgt spid="6">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animEffect transition="in" filter="wipe(left)">
                                      <p:cBhvr>
                                        <p:cTn id="39" dur="1750"/>
                                        <p:tgtEl>
                                          <p:spTgt spid="6">
                                            <p:txEl>
                                              <p:pRg st="1" end="1"/>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wipe(left)">
                                      <p:cBhvr>
                                        <p:cTn id="44" dur="175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build="p"/>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8DC-44E3-415F-846C-13186E7135B2}"/>
              </a:ext>
            </a:extLst>
          </p:cNvPr>
          <p:cNvSpPr>
            <a:spLocks noGrp="1"/>
          </p:cNvSpPr>
          <p:nvPr>
            <p:ph type="title"/>
          </p:nvPr>
        </p:nvSpPr>
        <p:spPr/>
        <p:txBody>
          <a:bodyPr/>
          <a:lstStyle/>
          <a:p>
            <a:r>
              <a:rPr lang="en-GB" dirty="0"/>
              <a:t>Evaluation</a:t>
            </a:r>
          </a:p>
        </p:txBody>
      </p:sp>
      <p:sp>
        <p:nvSpPr>
          <p:cNvPr id="3" name="Text Placeholder 2">
            <a:extLst>
              <a:ext uri="{FF2B5EF4-FFF2-40B4-BE49-F238E27FC236}">
                <a16:creationId xmlns:a16="http://schemas.microsoft.com/office/drawing/2014/main" id="{3B180056-DE92-4068-A9C9-06CC4271B315}"/>
              </a:ext>
            </a:extLst>
          </p:cNvPr>
          <p:cNvSpPr>
            <a:spLocks noGrp="1"/>
          </p:cNvSpPr>
          <p:nvPr>
            <p:ph type="body" idx="1"/>
          </p:nvPr>
        </p:nvSpPr>
        <p:spPr/>
        <p:txBody>
          <a:bodyPr/>
          <a:lstStyle/>
          <a:p>
            <a:r>
              <a:rPr lang="en-GB" dirty="0"/>
              <a:t>Fitness for purpose</a:t>
            </a:r>
          </a:p>
        </p:txBody>
      </p:sp>
      <p:sp>
        <p:nvSpPr>
          <p:cNvPr id="4" name="Content Placeholder 3">
            <a:extLst>
              <a:ext uri="{FF2B5EF4-FFF2-40B4-BE49-F238E27FC236}">
                <a16:creationId xmlns:a16="http://schemas.microsoft.com/office/drawing/2014/main" id="{ECF8A258-5D7E-4EE3-814B-67DD52E72862}"/>
              </a:ext>
            </a:extLst>
          </p:cNvPr>
          <p:cNvSpPr>
            <a:spLocks noGrp="1"/>
          </p:cNvSpPr>
          <p:nvPr>
            <p:ph sz="half" idx="2"/>
          </p:nvPr>
        </p:nvSpPr>
        <p:spPr/>
        <p:txBody>
          <a:bodyPr>
            <a:normAutofit/>
          </a:bodyPr>
          <a:lstStyle/>
          <a:p>
            <a:r>
              <a:rPr lang="en-GB" sz="3600" dirty="0"/>
              <a:t> </a:t>
            </a:r>
          </a:p>
          <a:p>
            <a:pPr lvl="1"/>
            <a:r>
              <a:rPr lang="en-GB" sz="3600" dirty="0"/>
              <a:t> </a:t>
            </a:r>
          </a:p>
          <a:p>
            <a:pPr lvl="1"/>
            <a:r>
              <a:rPr lang="en-GB" sz="3600" dirty="0"/>
              <a:t> </a:t>
            </a:r>
          </a:p>
          <a:p>
            <a:pPr lvl="1"/>
            <a:r>
              <a:rPr lang="en-GB" sz="3600" dirty="0"/>
              <a:t> </a:t>
            </a:r>
          </a:p>
          <a:p>
            <a:pPr lvl="1"/>
            <a:r>
              <a:rPr lang="en-GB" sz="3600" dirty="0"/>
              <a:t> </a:t>
            </a:r>
          </a:p>
        </p:txBody>
      </p:sp>
      <p:sp>
        <p:nvSpPr>
          <p:cNvPr id="5" name="Text Placeholder 4">
            <a:extLst>
              <a:ext uri="{FF2B5EF4-FFF2-40B4-BE49-F238E27FC236}">
                <a16:creationId xmlns:a16="http://schemas.microsoft.com/office/drawing/2014/main" id="{2E9184F7-13D0-4D6E-BAF2-5BFD618D3125}"/>
              </a:ext>
            </a:extLst>
          </p:cNvPr>
          <p:cNvSpPr>
            <a:spLocks noGrp="1"/>
          </p:cNvSpPr>
          <p:nvPr>
            <p:ph type="body" sz="quarter" idx="3"/>
          </p:nvPr>
        </p:nvSpPr>
        <p:spPr/>
        <p:txBody>
          <a:bodyPr/>
          <a:lstStyle/>
          <a:p>
            <a:r>
              <a:rPr lang="en-GB" dirty="0"/>
              <a:t>Accuracy of output</a:t>
            </a:r>
          </a:p>
        </p:txBody>
      </p:sp>
      <p:sp>
        <p:nvSpPr>
          <p:cNvPr id="6" name="Content Placeholder 5">
            <a:extLst>
              <a:ext uri="{FF2B5EF4-FFF2-40B4-BE49-F238E27FC236}">
                <a16:creationId xmlns:a16="http://schemas.microsoft.com/office/drawing/2014/main" id="{27C68512-622F-419D-B6CF-F8FEA16C3C08}"/>
              </a:ext>
            </a:extLst>
          </p:cNvPr>
          <p:cNvSpPr>
            <a:spLocks noGrp="1"/>
          </p:cNvSpPr>
          <p:nvPr>
            <p:ph sz="quarter" idx="4"/>
          </p:nvPr>
        </p:nvSpPr>
        <p:spPr/>
        <p:txBody>
          <a:bodyPr>
            <a:normAutofit/>
          </a:bodyPr>
          <a:lstStyle/>
          <a:p>
            <a:r>
              <a:rPr lang="en-GB" sz="3600" dirty="0"/>
              <a:t> </a:t>
            </a:r>
          </a:p>
          <a:p>
            <a:r>
              <a:rPr lang="en-GB" sz="3600" dirty="0"/>
              <a:t> </a:t>
            </a:r>
          </a:p>
          <a:p>
            <a:r>
              <a:rPr lang="en-GB" sz="3600" dirty="0"/>
              <a:t> </a:t>
            </a:r>
          </a:p>
        </p:txBody>
      </p:sp>
    </p:spTree>
    <p:extLst>
      <p:ext uri="{BB962C8B-B14F-4D97-AF65-F5344CB8AC3E}">
        <p14:creationId xmlns:p14="http://schemas.microsoft.com/office/powerpoint/2010/main" val="375072440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B4CC6-6E56-B86A-B5AD-4E6A2C198265}"/>
            </a:ext>
          </a:extLst>
        </p:cNvPr>
        <p:cNvGrpSpPr/>
        <p:nvPr/>
      </p:nvGrpSpPr>
      <p:grpSpPr>
        <a:xfrm>
          <a:off x="0" y="0"/>
          <a:ext cx="0" cy="0"/>
          <a:chOff x="0" y="0"/>
          <a:chExt cx="0" cy="0"/>
        </a:xfrm>
      </p:grpSpPr>
      <p:sp>
        <p:nvSpPr>
          <p:cNvPr id="2" name="Requirement">
            <a:extLst>
              <a:ext uri="{FF2B5EF4-FFF2-40B4-BE49-F238E27FC236}">
                <a16:creationId xmlns:a16="http://schemas.microsoft.com/office/drawing/2014/main" id="{D2B29E7C-45F3-540D-CF4D-E270304FE431}"/>
              </a:ext>
            </a:extLst>
          </p:cNvPr>
          <p:cNvSpPr txBox="1"/>
          <p:nvPr/>
        </p:nvSpPr>
        <p:spPr>
          <a:xfrm>
            <a:off x="341674" y="497506"/>
            <a:ext cx="11508664" cy="400110"/>
          </a:xfrm>
          <a:prstGeom prst="rect">
            <a:avLst/>
          </a:prstGeom>
          <a:noFill/>
        </p:spPr>
        <p:txBody>
          <a:bodyPr wrap="none" rtlCol="0">
            <a:spAutoFit/>
          </a:bodyPr>
          <a:lstStyle/>
          <a:p>
            <a:pPr algn="ctr"/>
            <a:r>
              <a:rPr lang="en-GB" sz="2000" dirty="0"/>
              <a:t>Requirement: select the full name and town of all customers who live in Gourock, alphabetically by surname.</a:t>
            </a:r>
          </a:p>
        </p:txBody>
      </p:sp>
      <p:cxnSp>
        <p:nvCxnSpPr>
          <p:cNvPr id="9" name="Straight Connector 8">
            <a:extLst>
              <a:ext uri="{FF2B5EF4-FFF2-40B4-BE49-F238E27FC236}">
                <a16:creationId xmlns:a16="http://schemas.microsoft.com/office/drawing/2014/main" id="{99F7101C-CF3A-C341-91DD-BB50E622D03A}"/>
              </a:ext>
            </a:extLst>
          </p:cNvPr>
          <p:cNvCxnSpPr>
            <a:cxnSpLocks/>
          </p:cNvCxnSpPr>
          <p:nvPr/>
        </p:nvCxnSpPr>
        <p:spPr>
          <a:xfrm flipH="1">
            <a:off x="6096000" y="1232106"/>
            <a:ext cx="0" cy="504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ACEC5D8-1CFF-F748-AAD7-ADCD7B332DC8}"/>
              </a:ext>
            </a:extLst>
          </p:cNvPr>
          <p:cNvCxnSpPr>
            <a:cxnSpLocks/>
          </p:cNvCxnSpPr>
          <p:nvPr/>
        </p:nvCxnSpPr>
        <p:spPr>
          <a:xfrm flipH="1">
            <a:off x="904281" y="3758938"/>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1">
            <a:extLst>
              <a:ext uri="{FF2B5EF4-FFF2-40B4-BE49-F238E27FC236}">
                <a16:creationId xmlns:a16="http://schemas.microsoft.com/office/drawing/2014/main" id="{D089C6CF-CD40-2FBF-B191-A2E216243790}"/>
              </a:ext>
            </a:extLst>
          </p:cNvPr>
          <p:cNvSpPr txBox="1"/>
          <p:nvPr/>
        </p:nvSpPr>
        <p:spPr>
          <a:xfrm>
            <a:off x="5664290" y="3324753"/>
            <a:ext cx="432000" cy="432000"/>
          </a:xfrm>
          <a:prstGeom prst="rect">
            <a:avLst/>
          </a:prstGeom>
          <a:noFill/>
        </p:spPr>
        <p:txBody>
          <a:bodyPr wrap="none" rtlCol="0">
            <a:spAutoFit/>
          </a:bodyPr>
          <a:lstStyle/>
          <a:p>
            <a:pPr algn="ctr"/>
            <a:r>
              <a:rPr lang="en-GB" sz="2400" b="1" dirty="0">
                <a:solidFill>
                  <a:srgbClr val="FF0000"/>
                </a:solidFill>
              </a:rPr>
              <a:t>1</a:t>
            </a:r>
          </a:p>
        </p:txBody>
      </p:sp>
      <p:sp>
        <p:nvSpPr>
          <p:cNvPr id="8" name="2">
            <a:extLst>
              <a:ext uri="{FF2B5EF4-FFF2-40B4-BE49-F238E27FC236}">
                <a16:creationId xmlns:a16="http://schemas.microsoft.com/office/drawing/2014/main" id="{55500A3A-FE1F-F377-521B-AD405C068CBF}"/>
              </a:ext>
            </a:extLst>
          </p:cNvPr>
          <p:cNvSpPr txBox="1"/>
          <p:nvPr/>
        </p:nvSpPr>
        <p:spPr>
          <a:xfrm>
            <a:off x="6105695" y="3324711"/>
            <a:ext cx="432000" cy="432000"/>
          </a:xfrm>
          <a:prstGeom prst="rect">
            <a:avLst/>
          </a:prstGeom>
          <a:noFill/>
        </p:spPr>
        <p:txBody>
          <a:bodyPr wrap="none" rtlCol="0">
            <a:spAutoFit/>
          </a:bodyPr>
          <a:lstStyle/>
          <a:p>
            <a:pPr algn="ctr"/>
            <a:r>
              <a:rPr lang="en-GB" sz="2400" b="1" dirty="0">
                <a:solidFill>
                  <a:srgbClr val="FF0000"/>
                </a:solidFill>
              </a:rPr>
              <a:t>2</a:t>
            </a:r>
          </a:p>
        </p:txBody>
      </p:sp>
      <p:sp>
        <p:nvSpPr>
          <p:cNvPr id="10" name="3">
            <a:extLst>
              <a:ext uri="{FF2B5EF4-FFF2-40B4-BE49-F238E27FC236}">
                <a16:creationId xmlns:a16="http://schemas.microsoft.com/office/drawing/2014/main" id="{EC8B7B36-F48C-AAD6-55C1-8B1A089DBEDA}"/>
              </a:ext>
            </a:extLst>
          </p:cNvPr>
          <p:cNvSpPr txBox="1"/>
          <p:nvPr/>
        </p:nvSpPr>
        <p:spPr>
          <a:xfrm>
            <a:off x="6104542" y="3770510"/>
            <a:ext cx="432000" cy="432000"/>
          </a:xfrm>
          <a:prstGeom prst="rect">
            <a:avLst/>
          </a:prstGeom>
          <a:noFill/>
        </p:spPr>
        <p:txBody>
          <a:bodyPr wrap="none" rtlCol="0">
            <a:spAutoFit/>
          </a:bodyPr>
          <a:lstStyle/>
          <a:p>
            <a:pPr algn="ctr"/>
            <a:r>
              <a:rPr lang="en-GB" sz="2400" b="1" dirty="0">
                <a:solidFill>
                  <a:srgbClr val="FF0000"/>
                </a:solidFill>
              </a:rPr>
              <a:t>3</a:t>
            </a:r>
          </a:p>
        </p:txBody>
      </p:sp>
      <p:sp>
        <p:nvSpPr>
          <p:cNvPr id="12" name="4">
            <a:extLst>
              <a:ext uri="{FF2B5EF4-FFF2-40B4-BE49-F238E27FC236}">
                <a16:creationId xmlns:a16="http://schemas.microsoft.com/office/drawing/2014/main" id="{2A523A75-C4ED-266C-D111-6E20B72C2E33}"/>
              </a:ext>
            </a:extLst>
          </p:cNvPr>
          <p:cNvSpPr txBox="1"/>
          <p:nvPr/>
        </p:nvSpPr>
        <p:spPr>
          <a:xfrm>
            <a:off x="5663849" y="3769365"/>
            <a:ext cx="432000" cy="432000"/>
          </a:xfrm>
          <a:prstGeom prst="rect">
            <a:avLst/>
          </a:prstGeom>
          <a:noFill/>
        </p:spPr>
        <p:txBody>
          <a:bodyPr wrap="none" rtlCol="0">
            <a:spAutoFit/>
          </a:bodyPr>
          <a:lstStyle/>
          <a:p>
            <a:pPr algn="ctr"/>
            <a:r>
              <a:rPr lang="en-GB" sz="2400" b="1" dirty="0">
                <a:solidFill>
                  <a:srgbClr val="FF0000"/>
                </a:solidFill>
              </a:rPr>
              <a:t>4</a:t>
            </a:r>
          </a:p>
        </p:txBody>
      </p:sp>
      <p:sp>
        <p:nvSpPr>
          <p:cNvPr id="13" name="Oval 12">
            <a:extLst>
              <a:ext uri="{FF2B5EF4-FFF2-40B4-BE49-F238E27FC236}">
                <a16:creationId xmlns:a16="http://schemas.microsoft.com/office/drawing/2014/main" id="{28A6FF22-024A-046F-E816-F58997D0927F}"/>
              </a:ext>
            </a:extLst>
          </p:cNvPr>
          <p:cNvSpPr/>
          <p:nvPr/>
        </p:nvSpPr>
        <p:spPr>
          <a:xfrm>
            <a:off x="5556644" y="3213367"/>
            <a:ext cx="1080000" cy="1080000"/>
          </a:xfrm>
          <a:prstGeom prst="ellips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SQL 4">
            <a:extLst>
              <a:ext uri="{FF2B5EF4-FFF2-40B4-BE49-F238E27FC236}">
                <a16:creationId xmlns:a16="http://schemas.microsoft.com/office/drawing/2014/main" id="{40095B0C-7ADC-4EC6-9C0C-452644888F39}"/>
              </a:ext>
            </a:extLst>
          </p:cNvPr>
          <p:cNvSpPr>
            <a:spLocks noChangeArrowheads="1"/>
          </p:cNvSpPr>
          <p:nvPr/>
        </p:nvSpPr>
        <p:spPr bwMode="auto">
          <a:xfrm>
            <a:off x="1105274" y="4957953"/>
            <a:ext cx="46803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4 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sult 4">
            <a:extLst>
              <a:ext uri="{FF2B5EF4-FFF2-40B4-BE49-F238E27FC236}">
                <a16:creationId xmlns:a16="http://schemas.microsoft.com/office/drawing/2014/main" id="{F59E996A-1250-C409-9FD8-DA2DDEB6EF22}"/>
              </a:ext>
            </a:extLst>
          </p:cNvPr>
          <p:cNvSpPr>
            <a:spLocks noChangeArrowheads="1"/>
          </p:cNvSpPr>
          <p:nvPr/>
        </p:nvSpPr>
        <p:spPr bwMode="auto">
          <a:xfrm>
            <a:off x="1105274" y="4043553"/>
            <a:ext cx="46803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Yes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No</a:t>
            </a:r>
          </a:p>
        </p:txBody>
      </p:sp>
      <p:sp>
        <p:nvSpPr>
          <p:cNvPr id="17" name="SQL 3">
            <a:extLst>
              <a:ext uri="{FF2B5EF4-FFF2-40B4-BE49-F238E27FC236}">
                <a16:creationId xmlns:a16="http://schemas.microsoft.com/office/drawing/2014/main" id="{0D71452E-0D77-478C-A19C-ECF33FA17695}"/>
              </a:ext>
            </a:extLst>
          </p:cNvPr>
          <p:cNvSpPr>
            <a:spLocks noChangeArrowheads="1"/>
          </p:cNvSpPr>
          <p:nvPr/>
        </p:nvSpPr>
        <p:spPr bwMode="auto">
          <a:xfrm>
            <a:off x="6712817" y="4961521"/>
            <a:ext cx="46803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"Glasgow"</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sult 3">
            <a:extLst>
              <a:ext uri="{FF2B5EF4-FFF2-40B4-BE49-F238E27FC236}">
                <a16:creationId xmlns:a16="http://schemas.microsoft.com/office/drawing/2014/main" id="{ED1DB20E-1101-8E35-71D5-F6608F1564F5}"/>
              </a:ext>
            </a:extLst>
          </p:cNvPr>
          <p:cNvSpPr>
            <a:spLocks noChangeArrowheads="1"/>
          </p:cNvSpPr>
          <p:nvPr/>
        </p:nvSpPr>
        <p:spPr bwMode="auto">
          <a:xfrm>
            <a:off x="6712817" y="4047121"/>
            <a:ext cx="46803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No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No</a:t>
            </a:r>
          </a:p>
        </p:txBody>
      </p:sp>
      <p:sp>
        <p:nvSpPr>
          <p:cNvPr id="16" name="SQL 2">
            <a:extLst>
              <a:ext uri="{FF2B5EF4-FFF2-40B4-BE49-F238E27FC236}">
                <a16:creationId xmlns:a16="http://schemas.microsoft.com/office/drawing/2014/main" id="{ED42CE84-7DCB-4264-AA46-6C90335BA14F}"/>
              </a:ext>
            </a:extLst>
          </p:cNvPr>
          <p:cNvSpPr>
            <a:spLocks noChangeArrowheads="1"/>
          </p:cNvSpPr>
          <p:nvPr/>
        </p:nvSpPr>
        <p:spPr bwMode="auto">
          <a:xfrm>
            <a:off x="6712809" y="2096630"/>
            <a:ext cx="46803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DESC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sult 2">
            <a:extLst>
              <a:ext uri="{FF2B5EF4-FFF2-40B4-BE49-F238E27FC236}">
                <a16:creationId xmlns:a16="http://schemas.microsoft.com/office/drawing/2014/main" id="{94109815-3832-2453-0AC6-5359CBADAAE9}"/>
              </a:ext>
            </a:extLst>
          </p:cNvPr>
          <p:cNvSpPr>
            <a:spLocks noChangeArrowheads="1"/>
          </p:cNvSpPr>
          <p:nvPr/>
        </p:nvSpPr>
        <p:spPr bwMode="auto">
          <a:xfrm>
            <a:off x="6712809" y="1182230"/>
            <a:ext cx="4680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No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Yes</a:t>
            </a:r>
          </a:p>
        </p:txBody>
      </p:sp>
      <p:sp>
        <p:nvSpPr>
          <p:cNvPr id="15" name="SQL 1">
            <a:extLst>
              <a:ext uri="{FF2B5EF4-FFF2-40B4-BE49-F238E27FC236}">
                <a16:creationId xmlns:a16="http://schemas.microsoft.com/office/drawing/2014/main" id="{A0C9E759-9E8E-4752-B040-B3FBC911D267}"/>
              </a:ext>
            </a:extLst>
          </p:cNvPr>
          <p:cNvSpPr>
            <a:spLocks noChangeArrowheads="1"/>
          </p:cNvSpPr>
          <p:nvPr/>
        </p:nvSpPr>
        <p:spPr bwMode="auto">
          <a:xfrm>
            <a:off x="1105740" y="2099120"/>
            <a:ext cx="46803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a:t>
            </a:r>
            <a:r>
              <a:rPr kumimoji="0" lang="en-US" altLang="en-US" sz="2000" b="0" i="0" u="none" strike="noStrike" cap="none" normalizeH="0" baseline="0" dirty="0">
                <a:ln>
                  <a:noFill/>
                </a:ln>
                <a:solidFill>
                  <a:srgbClr val="000000"/>
                </a:solidFill>
                <a:effectLst/>
                <a:latin typeface="Consolas" panose="020B0609020204030204" pitchFamily="49" charset="0"/>
              </a:rPr>
              <a:t>ustomer</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A71D5D"/>
                </a:solidFill>
                <a:effectLst/>
                <a:latin typeface="Consolas" panose="020B0609020204030204" pitchFamily="49" charset="0"/>
              </a:rPr>
              <a:t>WHERE </a:t>
            </a:r>
            <a:r>
              <a:rPr lang="en-US" altLang="en-US" sz="2000" dirty="0">
                <a:solidFill>
                  <a:srgbClr val="000000"/>
                </a:solidFill>
                <a:latin typeface="Consolas" panose="020B0609020204030204" pitchFamily="49" charset="0"/>
              </a:rPr>
              <a:t>town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183691"/>
                </a:solidFill>
                <a:effectLst/>
                <a:latin typeface="Consolas" panose="020B0609020204030204" pitchFamily="49" charset="0"/>
              </a:rPr>
              <a:t>"</a:t>
            </a:r>
            <a:r>
              <a:rPr lang="en-US" altLang="en-US" sz="2000" dirty="0">
                <a:solidFill>
                  <a:srgbClr val="183691"/>
                </a:solidFill>
                <a:latin typeface="Consolas" panose="020B0609020204030204" pitchFamily="49" charset="0"/>
              </a:rPr>
              <a:t>Gourock</a:t>
            </a:r>
            <a:r>
              <a:rPr kumimoji="0" lang="en-US" altLang="en-US" sz="2000" b="0" i="0" u="none" strike="noStrike" cap="none" normalizeH="0" baseline="0" dirty="0">
                <a:ln>
                  <a:noFill/>
                </a:ln>
                <a:solidFill>
                  <a:srgbClr val="183691"/>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a:t>
            </a:r>
            <a:r>
              <a:rPr kumimoji="0" lang="en-US" altLang="en-US" sz="2000" b="0" i="0" u="none" strike="noStrike" cap="none" normalizeH="0" baseline="0" dirty="0">
                <a:ln>
                  <a:noFill/>
                </a:ln>
                <a:solidFill>
                  <a:srgbClr val="A71D5D"/>
                </a:solidFill>
                <a:effectLst/>
                <a:latin typeface="Consolas" panose="020B0609020204030204" pitchFamily="49" charset="0"/>
              </a:rPr>
              <a:t>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Result 1">
            <a:extLst>
              <a:ext uri="{FF2B5EF4-FFF2-40B4-BE49-F238E27FC236}">
                <a16:creationId xmlns:a16="http://schemas.microsoft.com/office/drawing/2014/main" id="{7FEE9E88-6A1A-DF2B-6422-FF70A9624CC8}"/>
              </a:ext>
            </a:extLst>
          </p:cNvPr>
          <p:cNvSpPr>
            <a:spLocks noChangeArrowheads="1"/>
          </p:cNvSpPr>
          <p:nvPr/>
        </p:nvSpPr>
        <p:spPr bwMode="auto">
          <a:xfrm>
            <a:off x="1105274" y="1182231"/>
            <a:ext cx="46803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Yes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Yes</a:t>
            </a:r>
          </a:p>
        </p:txBody>
      </p:sp>
    </p:spTree>
    <p:extLst>
      <p:ext uri="{BB962C8B-B14F-4D97-AF65-F5344CB8AC3E}">
        <p14:creationId xmlns:p14="http://schemas.microsoft.com/office/powerpoint/2010/main" val="317320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2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1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17" grpId="0"/>
      <p:bldP spid="5" grpId="0"/>
      <p:bldP spid="16" grpId="0"/>
      <p:bldP spid="7" grpId="0"/>
      <p:bldP spid="15" grpId="0"/>
      <p:bldP spid="4" grpId="0"/>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26B4CC6-6E56-B86A-B5AD-4E6A2C198265}"/>
            </a:ext>
          </a:extLst>
        </p:cNvPr>
        <p:cNvGrpSpPr/>
        <p:nvPr/>
      </p:nvGrpSpPr>
      <p:grpSpPr>
        <a:xfrm>
          <a:off x="0" y="0"/>
          <a:ext cx="0" cy="0"/>
          <a:chOff x="0" y="0"/>
          <a:chExt cx="0" cy="0"/>
        </a:xfrm>
      </p:grpSpPr>
      <p:sp>
        <p:nvSpPr>
          <p:cNvPr id="2" name="Requirement">
            <a:extLst>
              <a:ext uri="{FF2B5EF4-FFF2-40B4-BE49-F238E27FC236}">
                <a16:creationId xmlns:a16="http://schemas.microsoft.com/office/drawing/2014/main" id="{D2B29E7C-45F3-540D-CF4D-E270304FE431}"/>
              </a:ext>
            </a:extLst>
          </p:cNvPr>
          <p:cNvSpPr txBox="1"/>
          <p:nvPr/>
        </p:nvSpPr>
        <p:spPr>
          <a:xfrm>
            <a:off x="341674" y="497506"/>
            <a:ext cx="11508664" cy="400110"/>
          </a:xfrm>
          <a:prstGeom prst="rect">
            <a:avLst/>
          </a:prstGeom>
          <a:noFill/>
        </p:spPr>
        <p:txBody>
          <a:bodyPr wrap="none" rtlCol="0">
            <a:spAutoFit/>
          </a:bodyPr>
          <a:lstStyle/>
          <a:p>
            <a:pPr algn="ctr"/>
            <a:r>
              <a:rPr lang="en-GB" sz="2000" dirty="0"/>
              <a:t>Requirement: select the full name and town of all customers who live in Gourock, alphabetically by surname.</a:t>
            </a:r>
          </a:p>
        </p:txBody>
      </p:sp>
      <p:cxnSp>
        <p:nvCxnSpPr>
          <p:cNvPr id="9" name="Straight Connector 8">
            <a:extLst>
              <a:ext uri="{FF2B5EF4-FFF2-40B4-BE49-F238E27FC236}">
                <a16:creationId xmlns:a16="http://schemas.microsoft.com/office/drawing/2014/main" id="{99F7101C-CF3A-C341-91DD-BB50E622D03A}"/>
              </a:ext>
            </a:extLst>
          </p:cNvPr>
          <p:cNvCxnSpPr>
            <a:cxnSpLocks/>
          </p:cNvCxnSpPr>
          <p:nvPr/>
        </p:nvCxnSpPr>
        <p:spPr>
          <a:xfrm flipH="1">
            <a:off x="6096000" y="1232106"/>
            <a:ext cx="0" cy="504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ACEC5D8-1CFF-F748-AAD7-ADCD7B332DC8}"/>
              </a:ext>
            </a:extLst>
          </p:cNvPr>
          <p:cNvCxnSpPr>
            <a:cxnSpLocks/>
          </p:cNvCxnSpPr>
          <p:nvPr/>
        </p:nvCxnSpPr>
        <p:spPr>
          <a:xfrm flipH="1">
            <a:off x="904281" y="3758938"/>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1">
            <a:extLst>
              <a:ext uri="{FF2B5EF4-FFF2-40B4-BE49-F238E27FC236}">
                <a16:creationId xmlns:a16="http://schemas.microsoft.com/office/drawing/2014/main" id="{D089C6CF-CD40-2FBF-B191-A2E216243790}"/>
              </a:ext>
            </a:extLst>
          </p:cNvPr>
          <p:cNvSpPr txBox="1"/>
          <p:nvPr/>
        </p:nvSpPr>
        <p:spPr>
          <a:xfrm>
            <a:off x="5664290" y="3324753"/>
            <a:ext cx="432000" cy="432000"/>
          </a:xfrm>
          <a:prstGeom prst="rect">
            <a:avLst/>
          </a:prstGeom>
          <a:noFill/>
        </p:spPr>
        <p:txBody>
          <a:bodyPr wrap="none" rtlCol="0">
            <a:spAutoFit/>
          </a:bodyPr>
          <a:lstStyle/>
          <a:p>
            <a:pPr algn="ctr"/>
            <a:r>
              <a:rPr lang="en-GB" sz="2400" b="1" dirty="0">
                <a:solidFill>
                  <a:srgbClr val="FF0000"/>
                </a:solidFill>
              </a:rPr>
              <a:t>1</a:t>
            </a:r>
          </a:p>
        </p:txBody>
      </p:sp>
      <p:sp>
        <p:nvSpPr>
          <p:cNvPr id="8" name="2">
            <a:extLst>
              <a:ext uri="{FF2B5EF4-FFF2-40B4-BE49-F238E27FC236}">
                <a16:creationId xmlns:a16="http://schemas.microsoft.com/office/drawing/2014/main" id="{55500A3A-FE1F-F377-521B-AD405C068CBF}"/>
              </a:ext>
            </a:extLst>
          </p:cNvPr>
          <p:cNvSpPr txBox="1"/>
          <p:nvPr/>
        </p:nvSpPr>
        <p:spPr>
          <a:xfrm>
            <a:off x="6105695" y="3324711"/>
            <a:ext cx="432000" cy="432000"/>
          </a:xfrm>
          <a:prstGeom prst="rect">
            <a:avLst/>
          </a:prstGeom>
          <a:noFill/>
        </p:spPr>
        <p:txBody>
          <a:bodyPr wrap="none" rtlCol="0">
            <a:spAutoFit/>
          </a:bodyPr>
          <a:lstStyle/>
          <a:p>
            <a:pPr algn="ctr"/>
            <a:r>
              <a:rPr lang="en-GB" sz="2400" b="1" dirty="0">
                <a:solidFill>
                  <a:srgbClr val="FF0000"/>
                </a:solidFill>
              </a:rPr>
              <a:t>2</a:t>
            </a:r>
          </a:p>
        </p:txBody>
      </p:sp>
      <p:sp>
        <p:nvSpPr>
          <p:cNvPr id="10" name="3">
            <a:extLst>
              <a:ext uri="{FF2B5EF4-FFF2-40B4-BE49-F238E27FC236}">
                <a16:creationId xmlns:a16="http://schemas.microsoft.com/office/drawing/2014/main" id="{EC8B7B36-F48C-AAD6-55C1-8B1A089DBEDA}"/>
              </a:ext>
            </a:extLst>
          </p:cNvPr>
          <p:cNvSpPr txBox="1"/>
          <p:nvPr/>
        </p:nvSpPr>
        <p:spPr>
          <a:xfrm>
            <a:off x="6104542" y="3770510"/>
            <a:ext cx="432000" cy="432000"/>
          </a:xfrm>
          <a:prstGeom prst="rect">
            <a:avLst/>
          </a:prstGeom>
          <a:noFill/>
        </p:spPr>
        <p:txBody>
          <a:bodyPr wrap="none" rtlCol="0">
            <a:spAutoFit/>
          </a:bodyPr>
          <a:lstStyle/>
          <a:p>
            <a:pPr algn="ctr"/>
            <a:r>
              <a:rPr lang="en-GB" sz="2400" b="1" dirty="0">
                <a:solidFill>
                  <a:srgbClr val="FF0000"/>
                </a:solidFill>
              </a:rPr>
              <a:t>3</a:t>
            </a:r>
          </a:p>
        </p:txBody>
      </p:sp>
      <p:sp>
        <p:nvSpPr>
          <p:cNvPr id="12" name="4">
            <a:extLst>
              <a:ext uri="{FF2B5EF4-FFF2-40B4-BE49-F238E27FC236}">
                <a16:creationId xmlns:a16="http://schemas.microsoft.com/office/drawing/2014/main" id="{2A523A75-C4ED-266C-D111-6E20B72C2E33}"/>
              </a:ext>
            </a:extLst>
          </p:cNvPr>
          <p:cNvSpPr txBox="1"/>
          <p:nvPr/>
        </p:nvSpPr>
        <p:spPr>
          <a:xfrm>
            <a:off x="5663849" y="3769365"/>
            <a:ext cx="432000" cy="432000"/>
          </a:xfrm>
          <a:prstGeom prst="rect">
            <a:avLst/>
          </a:prstGeom>
          <a:noFill/>
        </p:spPr>
        <p:txBody>
          <a:bodyPr wrap="none" rtlCol="0">
            <a:spAutoFit/>
          </a:bodyPr>
          <a:lstStyle/>
          <a:p>
            <a:pPr algn="ctr"/>
            <a:r>
              <a:rPr lang="en-GB" sz="2400" b="1" dirty="0">
                <a:solidFill>
                  <a:srgbClr val="FF0000"/>
                </a:solidFill>
              </a:rPr>
              <a:t>4</a:t>
            </a:r>
          </a:p>
        </p:txBody>
      </p:sp>
      <p:sp>
        <p:nvSpPr>
          <p:cNvPr id="13" name="Oval 12">
            <a:extLst>
              <a:ext uri="{FF2B5EF4-FFF2-40B4-BE49-F238E27FC236}">
                <a16:creationId xmlns:a16="http://schemas.microsoft.com/office/drawing/2014/main" id="{28A6FF22-024A-046F-E816-F58997D0927F}"/>
              </a:ext>
            </a:extLst>
          </p:cNvPr>
          <p:cNvSpPr/>
          <p:nvPr/>
        </p:nvSpPr>
        <p:spPr>
          <a:xfrm>
            <a:off x="5556644" y="3213367"/>
            <a:ext cx="1080000" cy="1080000"/>
          </a:xfrm>
          <a:prstGeom prst="ellips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SQL 4">
            <a:extLst>
              <a:ext uri="{FF2B5EF4-FFF2-40B4-BE49-F238E27FC236}">
                <a16:creationId xmlns:a16="http://schemas.microsoft.com/office/drawing/2014/main" id="{40095B0C-7ADC-4EC6-9C0C-452644888F39}"/>
              </a:ext>
            </a:extLst>
          </p:cNvPr>
          <p:cNvSpPr>
            <a:spLocks noChangeArrowheads="1"/>
          </p:cNvSpPr>
          <p:nvPr/>
        </p:nvSpPr>
        <p:spPr bwMode="auto">
          <a:xfrm>
            <a:off x="1105274" y="4957953"/>
            <a:ext cx="46803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4 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sult 4">
            <a:extLst>
              <a:ext uri="{FF2B5EF4-FFF2-40B4-BE49-F238E27FC236}">
                <a16:creationId xmlns:a16="http://schemas.microsoft.com/office/drawing/2014/main" id="{F59E996A-1250-C409-9FD8-DA2DDEB6EF22}"/>
              </a:ext>
            </a:extLst>
          </p:cNvPr>
          <p:cNvSpPr>
            <a:spLocks noChangeArrowheads="1"/>
          </p:cNvSpPr>
          <p:nvPr/>
        </p:nvSpPr>
        <p:spPr bwMode="auto">
          <a:xfrm>
            <a:off x="1105274" y="4043553"/>
            <a:ext cx="46803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7" name="SQL 3">
            <a:extLst>
              <a:ext uri="{FF2B5EF4-FFF2-40B4-BE49-F238E27FC236}">
                <a16:creationId xmlns:a16="http://schemas.microsoft.com/office/drawing/2014/main" id="{0D71452E-0D77-478C-A19C-ECF33FA17695}"/>
              </a:ext>
            </a:extLst>
          </p:cNvPr>
          <p:cNvSpPr>
            <a:spLocks noChangeArrowheads="1"/>
          </p:cNvSpPr>
          <p:nvPr/>
        </p:nvSpPr>
        <p:spPr bwMode="auto">
          <a:xfrm>
            <a:off x="6712817" y="4961521"/>
            <a:ext cx="46803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kumimoji="0" lang="en-US" altLang="en-US" sz="2000" b="0" i="0" u="none" strike="noStrike" cap="none" normalizeH="0" baseline="0" dirty="0">
                <a:ln>
                  <a:noFill/>
                </a:ln>
                <a:solidFill>
                  <a:srgbClr val="000000"/>
                </a:solidFill>
                <a:effectLst/>
                <a:latin typeface="Consolas" panose="020B0609020204030204" pitchFamily="49" charset="0"/>
              </a:rPr>
              <a:t>surname,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"Glasgow"</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sult 3">
            <a:extLst>
              <a:ext uri="{FF2B5EF4-FFF2-40B4-BE49-F238E27FC236}">
                <a16:creationId xmlns:a16="http://schemas.microsoft.com/office/drawing/2014/main" id="{ED1DB20E-1101-8E35-71D5-F6608F1564F5}"/>
              </a:ext>
            </a:extLst>
          </p:cNvPr>
          <p:cNvSpPr>
            <a:spLocks noChangeArrowheads="1"/>
          </p:cNvSpPr>
          <p:nvPr/>
        </p:nvSpPr>
        <p:spPr bwMode="auto">
          <a:xfrm>
            <a:off x="6712817" y="4047121"/>
            <a:ext cx="46803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6" name="SQL 2">
            <a:extLst>
              <a:ext uri="{FF2B5EF4-FFF2-40B4-BE49-F238E27FC236}">
                <a16:creationId xmlns:a16="http://schemas.microsoft.com/office/drawing/2014/main" id="{ED42CE84-7DCB-4264-AA46-6C90335BA14F}"/>
              </a:ext>
            </a:extLst>
          </p:cNvPr>
          <p:cNvSpPr>
            <a:spLocks noChangeArrowheads="1"/>
          </p:cNvSpPr>
          <p:nvPr/>
        </p:nvSpPr>
        <p:spPr bwMode="auto">
          <a:xfrm>
            <a:off x="6712809" y="2096630"/>
            <a:ext cx="46803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DESC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sult 2">
            <a:extLst>
              <a:ext uri="{FF2B5EF4-FFF2-40B4-BE49-F238E27FC236}">
                <a16:creationId xmlns:a16="http://schemas.microsoft.com/office/drawing/2014/main" id="{94109815-3832-2453-0AC6-5359CBADAAE9}"/>
              </a:ext>
            </a:extLst>
          </p:cNvPr>
          <p:cNvSpPr>
            <a:spLocks noChangeArrowheads="1"/>
          </p:cNvSpPr>
          <p:nvPr/>
        </p:nvSpPr>
        <p:spPr bwMode="auto">
          <a:xfrm>
            <a:off x="6712809" y="1182230"/>
            <a:ext cx="4680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5" name="SQL 1">
            <a:extLst>
              <a:ext uri="{FF2B5EF4-FFF2-40B4-BE49-F238E27FC236}">
                <a16:creationId xmlns:a16="http://schemas.microsoft.com/office/drawing/2014/main" id="{A0C9E759-9E8E-4752-B040-B3FBC911D267}"/>
              </a:ext>
            </a:extLst>
          </p:cNvPr>
          <p:cNvSpPr>
            <a:spLocks noChangeArrowheads="1"/>
          </p:cNvSpPr>
          <p:nvPr/>
        </p:nvSpPr>
        <p:spPr bwMode="auto">
          <a:xfrm>
            <a:off x="1105740" y="2099120"/>
            <a:ext cx="46803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a:t>
            </a:r>
            <a:r>
              <a:rPr kumimoji="0" lang="en-US" altLang="en-US" sz="2000" b="0" i="0" u="none" strike="noStrike" cap="none" normalizeH="0" baseline="0" dirty="0">
                <a:ln>
                  <a:noFill/>
                </a:ln>
                <a:solidFill>
                  <a:srgbClr val="000000"/>
                </a:solidFill>
                <a:effectLst/>
                <a:latin typeface="Consolas" panose="020B0609020204030204" pitchFamily="49" charset="0"/>
              </a:rPr>
              <a:t>ustomer</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A71D5D"/>
                </a:solidFill>
                <a:effectLst/>
                <a:latin typeface="Consolas" panose="020B0609020204030204" pitchFamily="49" charset="0"/>
              </a:rPr>
              <a:t>WHERE </a:t>
            </a:r>
            <a:r>
              <a:rPr lang="en-US" altLang="en-US" sz="2000" dirty="0">
                <a:solidFill>
                  <a:srgbClr val="000000"/>
                </a:solidFill>
                <a:latin typeface="Consolas" panose="020B0609020204030204" pitchFamily="49" charset="0"/>
              </a:rPr>
              <a:t>town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183691"/>
                </a:solidFill>
                <a:effectLst/>
                <a:latin typeface="Consolas" panose="020B0609020204030204" pitchFamily="49" charset="0"/>
              </a:rPr>
              <a:t>"</a:t>
            </a:r>
            <a:r>
              <a:rPr lang="en-US" altLang="en-US" sz="2000" dirty="0">
                <a:solidFill>
                  <a:srgbClr val="183691"/>
                </a:solidFill>
                <a:latin typeface="Consolas" panose="020B0609020204030204" pitchFamily="49" charset="0"/>
              </a:rPr>
              <a:t>Gourock</a:t>
            </a:r>
            <a:r>
              <a:rPr kumimoji="0" lang="en-US" altLang="en-US" sz="2000" b="0" i="0" u="none" strike="noStrike" cap="none" normalizeH="0" baseline="0" dirty="0">
                <a:ln>
                  <a:noFill/>
                </a:ln>
                <a:solidFill>
                  <a:srgbClr val="183691"/>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a:t>
            </a:r>
            <a:r>
              <a:rPr kumimoji="0" lang="en-US" altLang="en-US" sz="2000" b="0" i="0" u="none" strike="noStrike" cap="none" normalizeH="0" baseline="0" dirty="0">
                <a:ln>
                  <a:noFill/>
                </a:ln>
                <a:solidFill>
                  <a:srgbClr val="A71D5D"/>
                </a:solidFill>
                <a:effectLst/>
                <a:latin typeface="Consolas" panose="020B0609020204030204" pitchFamily="49" charset="0"/>
              </a:rPr>
              <a:t>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Result 1">
            <a:extLst>
              <a:ext uri="{FF2B5EF4-FFF2-40B4-BE49-F238E27FC236}">
                <a16:creationId xmlns:a16="http://schemas.microsoft.com/office/drawing/2014/main" id="{7FEE9E88-6A1A-DF2B-6422-FF70A9624CC8}"/>
              </a:ext>
            </a:extLst>
          </p:cNvPr>
          <p:cNvSpPr>
            <a:spLocks noChangeArrowheads="1"/>
          </p:cNvSpPr>
          <p:nvPr/>
        </p:nvSpPr>
        <p:spPr bwMode="auto">
          <a:xfrm>
            <a:off x="1105274" y="1182231"/>
            <a:ext cx="46803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Tree>
    <p:extLst>
      <p:ext uri="{BB962C8B-B14F-4D97-AF65-F5344CB8AC3E}">
        <p14:creationId xmlns:p14="http://schemas.microsoft.com/office/powerpoint/2010/main" val="201667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2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1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17" grpId="0"/>
      <p:bldP spid="5" grpId="0"/>
      <p:bldP spid="16" grpId="0"/>
      <p:bldP spid="7" grpId="0"/>
      <p:bldP spid="15" grpId="0"/>
      <p:bldP spid="4"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7BFC-C672-44BB-816C-DE539758DCA3}"/>
              </a:ext>
            </a:extLst>
          </p:cNvPr>
          <p:cNvSpPr>
            <a:spLocks noGrp="1"/>
          </p:cNvSpPr>
          <p:nvPr>
            <p:ph type="title"/>
          </p:nvPr>
        </p:nvSpPr>
        <p:spPr/>
        <p:txBody>
          <a:bodyPr/>
          <a:lstStyle/>
          <a:p>
            <a:r>
              <a:rPr lang="en-GB" dirty="0"/>
              <a:t>Evaluation - Overview</a:t>
            </a:r>
          </a:p>
        </p:txBody>
      </p:sp>
      <p:graphicFrame>
        <p:nvGraphicFramePr>
          <p:cNvPr id="4" name="Content Placeholder 3">
            <a:extLst>
              <a:ext uri="{FF2B5EF4-FFF2-40B4-BE49-F238E27FC236}">
                <a16:creationId xmlns:a16="http://schemas.microsoft.com/office/drawing/2014/main" id="{7E36F3D9-1972-4168-9042-BB50C2E7C385}"/>
              </a:ext>
            </a:extLst>
          </p:cNvPr>
          <p:cNvGraphicFramePr>
            <a:graphicFrameLocks noGrp="1"/>
          </p:cNvGraphicFramePr>
          <p:nvPr>
            <p:ph idx="1"/>
            <p:extLst/>
          </p:nvPr>
        </p:nvGraphicFramePr>
        <p:xfrm>
          <a:off x="838201" y="1825625"/>
          <a:ext cx="10512000" cy="484632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50263893"/>
                    </a:ext>
                  </a:extLst>
                </a:gridCol>
                <a:gridCol w="1584000">
                  <a:extLst>
                    <a:ext uri="{9D8B030D-6E8A-4147-A177-3AD203B41FA5}">
                      <a16:colId xmlns:a16="http://schemas.microsoft.com/office/drawing/2014/main" val="3315067239"/>
                    </a:ext>
                  </a:extLst>
                </a:gridCol>
                <a:gridCol w="1836000">
                  <a:extLst>
                    <a:ext uri="{9D8B030D-6E8A-4147-A177-3AD203B41FA5}">
                      <a16:colId xmlns:a16="http://schemas.microsoft.com/office/drawing/2014/main" val="1769506239"/>
                    </a:ext>
                  </a:extLst>
                </a:gridCol>
                <a:gridCol w="5724000">
                  <a:extLst>
                    <a:ext uri="{9D8B030D-6E8A-4147-A177-3AD203B41FA5}">
                      <a16:colId xmlns:a16="http://schemas.microsoft.com/office/drawing/2014/main" val="999377891"/>
                    </a:ext>
                  </a:extLst>
                </a:gridCol>
              </a:tblGrid>
              <a:tr h="370840">
                <a:tc>
                  <a:txBody>
                    <a:bodyPr/>
                    <a:lstStyle/>
                    <a:p>
                      <a:pPr algn="ctr"/>
                      <a:r>
                        <a:rPr lang="en-GB" sz="3200" b="1" kern="1200" dirty="0">
                          <a:solidFill>
                            <a:schemeClr val="lt1"/>
                          </a:solidFill>
                          <a:latin typeface="+mn-lt"/>
                          <a:ea typeface="+mn-ea"/>
                          <a:cs typeface="+mn-cs"/>
                        </a:rPr>
                        <a:t>Option</a:t>
                      </a:r>
                    </a:p>
                  </a:txBody>
                  <a:tcPr anchor="ctr">
                    <a:solidFill>
                      <a:schemeClr val="accent1"/>
                    </a:solidFill>
                  </a:tcPr>
                </a:tc>
                <a:tc>
                  <a:txBody>
                    <a:bodyPr/>
                    <a:lstStyle/>
                    <a:p>
                      <a:pPr algn="ctr"/>
                      <a:r>
                        <a:rPr lang="en-GB" sz="3200" dirty="0"/>
                        <a:t>Fit for Purpose</a:t>
                      </a:r>
                    </a:p>
                  </a:txBody>
                  <a:tcPr anchor="ctr"/>
                </a:tc>
                <a:tc>
                  <a:txBody>
                    <a:bodyPr/>
                    <a:lstStyle/>
                    <a:p>
                      <a:pPr algn="ctr"/>
                      <a:r>
                        <a:rPr lang="en-GB" sz="3200" dirty="0"/>
                        <a:t>Accuracy of Output</a:t>
                      </a:r>
                    </a:p>
                  </a:txBody>
                  <a:tcPr anchor="ctr"/>
                </a:tc>
                <a:tc>
                  <a:txBody>
                    <a:bodyPr/>
                    <a:lstStyle/>
                    <a:p>
                      <a:pPr algn="ctr"/>
                      <a:r>
                        <a:rPr lang="en-GB" sz="3200" dirty="0"/>
                        <a:t>Comment</a:t>
                      </a:r>
                    </a:p>
                  </a:txBody>
                  <a:tcPr anchor="ctr"/>
                </a:tc>
                <a:extLst>
                  <a:ext uri="{0D108BD9-81ED-4DB2-BD59-A6C34878D82A}">
                    <a16:rowId xmlns:a16="http://schemas.microsoft.com/office/drawing/2014/main" val="51545793"/>
                  </a:ext>
                </a:extLst>
              </a:tr>
              <a:tr h="370840">
                <a:tc>
                  <a:txBody>
                    <a:bodyPr/>
                    <a:lstStyle/>
                    <a:p>
                      <a:pPr algn="ctr"/>
                      <a:r>
                        <a:rPr lang="en-GB" sz="3200" dirty="0"/>
                        <a:t>1</a:t>
                      </a:r>
                    </a:p>
                  </a:txBody>
                  <a:tcPr anchor="ctr"/>
                </a:tc>
                <a:tc>
                  <a:txBody>
                    <a:bodyPr/>
                    <a:lstStyle/>
                    <a:p>
                      <a:pPr algn="ctr"/>
                      <a:r>
                        <a:rPr lang="en-GB" sz="3200" dirty="0"/>
                        <a:t>Yes</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Predicted records and fields</a:t>
                      </a:r>
                    </a:p>
                  </a:txBody>
                  <a:tcPr anchor="ctr"/>
                </a:tc>
                <a:extLst>
                  <a:ext uri="{0D108BD9-81ED-4DB2-BD59-A6C34878D82A}">
                    <a16:rowId xmlns:a16="http://schemas.microsoft.com/office/drawing/2014/main" val="1203211181"/>
                  </a:ext>
                </a:extLst>
              </a:tr>
              <a:tr h="370840">
                <a:tc>
                  <a:txBody>
                    <a:bodyPr/>
                    <a:lstStyle/>
                    <a:p>
                      <a:pPr algn="ctr"/>
                      <a:r>
                        <a:rPr lang="en-GB" sz="3200" dirty="0"/>
                        <a:t>2</a:t>
                      </a:r>
                    </a:p>
                  </a:txBody>
                  <a:tcPr anchor="ctr"/>
                </a:tc>
                <a:tc>
                  <a:txBody>
                    <a:bodyPr/>
                    <a:lstStyle/>
                    <a:p>
                      <a:pPr algn="ctr"/>
                      <a:r>
                        <a:rPr lang="en-GB" sz="3200" dirty="0"/>
                        <a:t>No</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Wrong criteria or sort</a:t>
                      </a:r>
                    </a:p>
                    <a:p>
                      <a:pPr marL="457200" indent="-457200">
                        <a:buFont typeface="Arial" panose="020B0604020202020204" pitchFamily="34" charset="0"/>
                        <a:buChar char="•"/>
                      </a:pPr>
                      <a:r>
                        <a:rPr lang="en-GB" sz="3200" dirty="0"/>
                        <a:t>Correct fields</a:t>
                      </a:r>
                    </a:p>
                  </a:txBody>
                  <a:tcPr anchor="ctr"/>
                </a:tc>
                <a:extLst>
                  <a:ext uri="{0D108BD9-81ED-4DB2-BD59-A6C34878D82A}">
                    <a16:rowId xmlns:a16="http://schemas.microsoft.com/office/drawing/2014/main" val="2063207591"/>
                  </a:ext>
                </a:extLst>
              </a:tr>
              <a:tr h="370840">
                <a:tc>
                  <a:txBody>
                    <a:bodyPr/>
                    <a:lstStyle/>
                    <a:p>
                      <a:pPr algn="ctr"/>
                      <a:r>
                        <a:rPr lang="en-GB" sz="3200" dirty="0"/>
                        <a:t>3</a:t>
                      </a:r>
                    </a:p>
                  </a:txBody>
                  <a:tcPr anchor="ctr"/>
                </a:tc>
                <a:tc>
                  <a:txBody>
                    <a:bodyPr/>
                    <a:lstStyle/>
                    <a:p>
                      <a:pPr algn="ctr"/>
                      <a:r>
                        <a:rPr lang="en-GB" sz="3200" dirty="0">
                          <a:solidFill>
                            <a:schemeClr val="tx1"/>
                          </a:solidFill>
                        </a:rPr>
                        <a:t>No</a:t>
                      </a:r>
                    </a:p>
                  </a:txBody>
                  <a:tcPr anchor="ctr"/>
                </a:tc>
                <a:tc>
                  <a:txBody>
                    <a:bodyPr/>
                    <a:lstStyle/>
                    <a:p>
                      <a:pPr algn="ctr"/>
                      <a:r>
                        <a:rPr lang="en-GB" sz="3200" dirty="0">
                          <a:solidFill>
                            <a:schemeClr val="tx1"/>
                          </a:solidFill>
                        </a:rPr>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Wrong criteria or sort</a:t>
                      </a:r>
                    </a:p>
                    <a:p>
                      <a:pPr marL="457200" indent="-457200">
                        <a:buFont typeface="Arial" panose="020B0604020202020204" pitchFamily="34" charset="0"/>
                        <a:buChar char="•"/>
                      </a:pPr>
                      <a:r>
                        <a:rPr lang="en-GB" sz="3200" dirty="0"/>
                        <a:t>Missing or extra field(s)</a:t>
                      </a:r>
                    </a:p>
                  </a:txBody>
                  <a:tcPr anchor="ctr"/>
                </a:tc>
                <a:extLst>
                  <a:ext uri="{0D108BD9-81ED-4DB2-BD59-A6C34878D82A}">
                    <a16:rowId xmlns:a16="http://schemas.microsoft.com/office/drawing/2014/main" val="660886561"/>
                  </a:ext>
                </a:extLst>
              </a:tr>
              <a:tr h="310825">
                <a:tc>
                  <a:txBody>
                    <a:bodyPr/>
                    <a:lstStyle/>
                    <a:p>
                      <a:pPr algn="ctr"/>
                      <a:r>
                        <a:rPr lang="en-GB" sz="3200" dirty="0"/>
                        <a:t>4</a:t>
                      </a:r>
                    </a:p>
                  </a:txBody>
                  <a:tcPr anchor="ctr"/>
                </a:tc>
                <a:tc>
                  <a:txBody>
                    <a:bodyPr/>
                    <a:lstStyle/>
                    <a:p>
                      <a:pPr algn="ctr"/>
                      <a:r>
                        <a:rPr lang="en-GB" sz="3200" dirty="0"/>
                        <a:t>Yes</a:t>
                      </a:r>
                    </a:p>
                  </a:txBody>
                  <a:tcPr anchor="ctr"/>
                </a:tc>
                <a:tc>
                  <a:txBody>
                    <a:bodyPr/>
                    <a:lstStyle/>
                    <a:p>
                      <a:pPr algn="ctr"/>
                      <a:r>
                        <a:rPr lang="en-GB" sz="3200" dirty="0"/>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Correct criteria, correct sort</a:t>
                      </a:r>
                    </a:p>
                    <a:p>
                      <a:pPr marL="457200" indent="-457200">
                        <a:buFont typeface="Arial" panose="020B0604020202020204" pitchFamily="34" charset="0"/>
                        <a:buChar char="•"/>
                      </a:pPr>
                      <a:r>
                        <a:rPr lang="en-GB" sz="3200" dirty="0"/>
                        <a:t>Missing or extra field(s)</a:t>
                      </a:r>
                    </a:p>
                  </a:txBody>
                  <a:tcPr anchor="ctr"/>
                </a:tc>
                <a:extLst>
                  <a:ext uri="{0D108BD9-81ED-4DB2-BD59-A6C34878D82A}">
                    <a16:rowId xmlns:a16="http://schemas.microsoft.com/office/drawing/2014/main" val="1307361227"/>
                  </a:ext>
                </a:extLst>
              </a:tr>
            </a:tbl>
          </a:graphicData>
        </a:graphic>
      </p:graphicFrame>
    </p:spTree>
    <p:extLst>
      <p:ext uri="{BB962C8B-B14F-4D97-AF65-F5344CB8AC3E}">
        <p14:creationId xmlns:p14="http://schemas.microsoft.com/office/powerpoint/2010/main" val="217637999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7BFC-C672-44BB-816C-DE539758DCA3}"/>
              </a:ext>
            </a:extLst>
          </p:cNvPr>
          <p:cNvSpPr>
            <a:spLocks noGrp="1"/>
          </p:cNvSpPr>
          <p:nvPr>
            <p:ph type="title"/>
          </p:nvPr>
        </p:nvSpPr>
        <p:spPr/>
        <p:txBody>
          <a:bodyPr/>
          <a:lstStyle/>
          <a:p>
            <a:r>
              <a:rPr lang="en-GB" dirty="0"/>
              <a:t>Evaluation - Overview</a:t>
            </a:r>
          </a:p>
        </p:txBody>
      </p:sp>
      <p:graphicFrame>
        <p:nvGraphicFramePr>
          <p:cNvPr id="4" name="Content Placeholder 3">
            <a:extLst>
              <a:ext uri="{FF2B5EF4-FFF2-40B4-BE49-F238E27FC236}">
                <a16:creationId xmlns:a16="http://schemas.microsoft.com/office/drawing/2014/main" id="{7E36F3D9-1972-4168-9042-BB50C2E7C385}"/>
              </a:ext>
            </a:extLst>
          </p:cNvPr>
          <p:cNvGraphicFramePr>
            <a:graphicFrameLocks noGrp="1"/>
          </p:cNvGraphicFramePr>
          <p:nvPr>
            <p:ph idx="1"/>
            <p:extLst/>
          </p:nvPr>
        </p:nvGraphicFramePr>
        <p:xfrm>
          <a:off x="838201" y="1825625"/>
          <a:ext cx="10512000" cy="484632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50263893"/>
                    </a:ext>
                  </a:extLst>
                </a:gridCol>
                <a:gridCol w="1584000">
                  <a:extLst>
                    <a:ext uri="{9D8B030D-6E8A-4147-A177-3AD203B41FA5}">
                      <a16:colId xmlns:a16="http://schemas.microsoft.com/office/drawing/2014/main" val="3315067239"/>
                    </a:ext>
                  </a:extLst>
                </a:gridCol>
                <a:gridCol w="1836000">
                  <a:extLst>
                    <a:ext uri="{9D8B030D-6E8A-4147-A177-3AD203B41FA5}">
                      <a16:colId xmlns:a16="http://schemas.microsoft.com/office/drawing/2014/main" val="1769506239"/>
                    </a:ext>
                  </a:extLst>
                </a:gridCol>
                <a:gridCol w="5724000">
                  <a:extLst>
                    <a:ext uri="{9D8B030D-6E8A-4147-A177-3AD203B41FA5}">
                      <a16:colId xmlns:a16="http://schemas.microsoft.com/office/drawing/2014/main" val="999377891"/>
                    </a:ext>
                  </a:extLst>
                </a:gridCol>
              </a:tblGrid>
              <a:tr h="370840">
                <a:tc>
                  <a:txBody>
                    <a:bodyPr/>
                    <a:lstStyle/>
                    <a:p>
                      <a:pPr algn="ctr"/>
                      <a:r>
                        <a:rPr lang="en-GB" sz="3200" b="1" kern="1200" dirty="0">
                          <a:solidFill>
                            <a:schemeClr val="lt1"/>
                          </a:solidFill>
                          <a:latin typeface="+mn-lt"/>
                          <a:ea typeface="+mn-ea"/>
                          <a:cs typeface="+mn-cs"/>
                        </a:rPr>
                        <a:t>Option</a:t>
                      </a:r>
                    </a:p>
                  </a:txBody>
                  <a:tcPr anchor="ctr">
                    <a:solidFill>
                      <a:schemeClr val="accent1"/>
                    </a:solidFill>
                  </a:tcPr>
                </a:tc>
                <a:tc>
                  <a:txBody>
                    <a:bodyPr/>
                    <a:lstStyle/>
                    <a:p>
                      <a:pPr algn="ctr"/>
                      <a:r>
                        <a:rPr lang="en-GB" sz="3200" dirty="0"/>
                        <a:t>Fit for Purpose</a:t>
                      </a:r>
                    </a:p>
                  </a:txBody>
                  <a:tcPr anchor="ctr"/>
                </a:tc>
                <a:tc>
                  <a:txBody>
                    <a:bodyPr/>
                    <a:lstStyle/>
                    <a:p>
                      <a:pPr algn="ctr"/>
                      <a:r>
                        <a:rPr lang="en-GB" sz="3200" dirty="0"/>
                        <a:t>Accuracy of Output</a:t>
                      </a:r>
                    </a:p>
                  </a:txBody>
                  <a:tcPr anchor="ctr"/>
                </a:tc>
                <a:tc>
                  <a:txBody>
                    <a:bodyPr/>
                    <a:lstStyle/>
                    <a:p>
                      <a:pPr algn="ctr"/>
                      <a:r>
                        <a:rPr lang="en-GB" sz="3200" dirty="0"/>
                        <a:t>Comment</a:t>
                      </a:r>
                    </a:p>
                  </a:txBody>
                  <a:tcPr anchor="ctr"/>
                </a:tc>
                <a:extLst>
                  <a:ext uri="{0D108BD9-81ED-4DB2-BD59-A6C34878D82A}">
                    <a16:rowId xmlns:a16="http://schemas.microsoft.com/office/drawing/2014/main" val="51545793"/>
                  </a:ext>
                </a:extLst>
              </a:tr>
              <a:tr h="370840">
                <a:tc>
                  <a:txBody>
                    <a:bodyPr/>
                    <a:lstStyle/>
                    <a:p>
                      <a:pPr algn="ctr"/>
                      <a:r>
                        <a:rPr lang="en-GB" sz="3200" dirty="0"/>
                        <a:t>1</a:t>
                      </a:r>
                    </a:p>
                  </a:txBody>
                  <a:tcPr anchor="ctr"/>
                </a:tc>
                <a:tc>
                  <a:txBody>
                    <a:bodyPr/>
                    <a:lstStyle/>
                    <a:p>
                      <a:pPr algn="ctr"/>
                      <a:r>
                        <a:rPr lang="en-GB" sz="3200" dirty="0"/>
                        <a:t>Yes</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1203211181"/>
                  </a:ext>
                </a:extLst>
              </a:tr>
              <a:tr h="370840">
                <a:tc>
                  <a:txBody>
                    <a:bodyPr/>
                    <a:lstStyle/>
                    <a:p>
                      <a:pPr algn="ctr"/>
                      <a:r>
                        <a:rPr lang="en-GB" sz="3200" dirty="0"/>
                        <a:t>2</a:t>
                      </a:r>
                    </a:p>
                  </a:txBody>
                  <a:tcPr anchor="ctr"/>
                </a:tc>
                <a:tc>
                  <a:txBody>
                    <a:bodyPr/>
                    <a:lstStyle/>
                    <a:p>
                      <a:pPr algn="ctr"/>
                      <a:r>
                        <a:rPr lang="en-GB" sz="3200" dirty="0"/>
                        <a:t>No</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 </a:t>
                      </a:r>
                    </a:p>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2063207591"/>
                  </a:ext>
                </a:extLst>
              </a:tr>
              <a:tr h="370840">
                <a:tc>
                  <a:txBody>
                    <a:bodyPr/>
                    <a:lstStyle/>
                    <a:p>
                      <a:pPr algn="ctr"/>
                      <a:r>
                        <a:rPr lang="en-GB" sz="3200" dirty="0"/>
                        <a:t>3</a:t>
                      </a:r>
                    </a:p>
                  </a:txBody>
                  <a:tcPr anchor="ctr"/>
                </a:tc>
                <a:tc>
                  <a:txBody>
                    <a:bodyPr/>
                    <a:lstStyle/>
                    <a:p>
                      <a:pPr algn="ctr"/>
                      <a:r>
                        <a:rPr lang="en-GB" sz="3200" dirty="0">
                          <a:solidFill>
                            <a:schemeClr val="tx1"/>
                          </a:solidFill>
                        </a:rPr>
                        <a:t>No</a:t>
                      </a:r>
                    </a:p>
                  </a:txBody>
                  <a:tcPr anchor="ctr"/>
                </a:tc>
                <a:tc>
                  <a:txBody>
                    <a:bodyPr/>
                    <a:lstStyle/>
                    <a:p>
                      <a:pPr algn="ctr"/>
                      <a:r>
                        <a:rPr lang="en-GB" sz="3200" dirty="0">
                          <a:solidFill>
                            <a:schemeClr val="tx1"/>
                          </a:solidFill>
                        </a:rPr>
                        <a:t>No</a:t>
                      </a:r>
                    </a:p>
                  </a:txBody>
                  <a:tcPr anchor="ctr"/>
                </a:tc>
                <a:tc>
                  <a:txBody>
                    <a:bodyPr/>
                    <a:lstStyle/>
                    <a:p>
                      <a:pPr marL="457200" indent="-457200">
                        <a:buFont typeface="Arial" panose="020B0604020202020204" pitchFamily="34" charset="0"/>
                        <a:buChar char="•"/>
                      </a:pPr>
                      <a:r>
                        <a:rPr lang="en-GB" sz="3200" dirty="0"/>
                        <a:t> </a:t>
                      </a:r>
                    </a:p>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660886561"/>
                  </a:ext>
                </a:extLst>
              </a:tr>
              <a:tr h="310825">
                <a:tc>
                  <a:txBody>
                    <a:bodyPr/>
                    <a:lstStyle/>
                    <a:p>
                      <a:pPr algn="ctr"/>
                      <a:r>
                        <a:rPr lang="en-GB" sz="3200" dirty="0"/>
                        <a:t>4</a:t>
                      </a:r>
                    </a:p>
                  </a:txBody>
                  <a:tcPr anchor="ctr"/>
                </a:tc>
                <a:tc>
                  <a:txBody>
                    <a:bodyPr/>
                    <a:lstStyle/>
                    <a:p>
                      <a:pPr algn="ctr"/>
                      <a:r>
                        <a:rPr lang="en-GB" sz="3200" dirty="0"/>
                        <a:t>Yes</a:t>
                      </a:r>
                    </a:p>
                  </a:txBody>
                  <a:tcPr anchor="ctr"/>
                </a:tc>
                <a:tc>
                  <a:txBody>
                    <a:bodyPr/>
                    <a:lstStyle/>
                    <a:p>
                      <a:pPr algn="ctr"/>
                      <a:r>
                        <a:rPr lang="en-GB" sz="3200" dirty="0"/>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 </a:t>
                      </a:r>
                    </a:p>
                  </a:txBody>
                  <a:tcPr anchor="ctr"/>
                </a:tc>
                <a:extLst>
                  <a:ext uri="{0D108BD9-81ED-4DB2-BD59-A6C34878D82A}">
                    <a16:rowId xmlns:a16="http://schemas.microsoft.com/office/drawing/2014/main" val="1307361227"/>
                  </a:ext>
                </a:extLst>
              </a:tr>
            </a:tbl>
          </a:graphicData>
        </a:graphic>
      </p:graphicFrame>
    </p:spTree>
    <p:extLst>
      <p:ext uri="{BB962C8B-B14F-4D97-AF65-F5344CB8AC3E}">
        <p14:creationId xmlns:p14="http://schemas.microsoft.com/office/powerpoint/2010/main" val="4841060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Fit for Purpose</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fit for purpose because … "</a:t>
            </a:r>
          </a:p>
          <a:p>
            <a:pPr lvl="1">
              <a:spcAft>
                <a:spcPts val="1800"/>
              </a:spcAft>
            </a:pPr>
            <a:r>
              <a:rPr lang="en-GB" sz="3200" dirty="0"/>
              <a:t>State what is wrong (if wrong)</a:t>
            </a:r>
          </a:p>
          <a:p>
            <a:pPr lvl="1">
              <a:spcAft>
                <a:spcPts val="1800"/>
              </a:spcAft>
            </a:pPr>
            <a:r>
              <a:rPr lang="en-GB" sz="3200" dirty="0"/>
              <a:t>State search criteria that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correct</a:t>
            </a:r>
          </a:p>
          <a:p>
            <a:pPr lvl="1">
              <a:spcAft>
                <a:spcPts val="1800"/>
              </a:spcAft>
            </a:pPr>
            <a:r>
              <a:rPr lang="en-GB" sz="3200" dirty="0"/>
              <a:t>State grouping that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correct </a:t>
            </a:r>
          </a:p>
          <a:p>
            <a:pPr lvl="1">
              <a:spcAft>
                <a:spcPts val="1800"/>
              </a:spcAft>
            </a:pPr>
            <a:r>
              <a:rPr lang="en-GB" sz="3200" dirty="0"/>
              <a:t>State sort order that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me correct</a:t>
            </a:r>
          </a:p>
          <a:p>
            <a:pPr marL="0" indent="0">
              <a:buNone/>
            </a:pPr>
            <a:endParaRPr lang="en-GB" sz="3200" dirty="0"/>
          </a:p>
        </p:txBody>
      </p:sp>
    </p:spTree>
    <p:extLst>
      <p:ext uri="{BB962C8B-B14F-4D97-AF65-F5344CB8AC3E}">
        <p14:creationId xmlns:p14="http://schemas.microsoft.com/office/powerpoint/2010/main" val="26109402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Fit for Purpose</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fit for purpose because … "</a:t>
            </a:r>
          </a:p>
          <a:p>
            <a:pPr lvl="1">
              <a:spcAft>
                <a:spcPts val="1800"/>
              </a:spcAft>
            </a:pPr>
            <a:r>
              <a:rPr lang="en-GB" sz="3200" dirty="0"/>
              <a:t> </a:t>
            </a:r>
          </a:p>
          <a:p>
            <a:pPr lvl="1">
              <a:spcAft>
                <a:spcPts val="1800"/>
              </a:spcAft>
            </a:pPr>
            <a:r>
              <a:rPr lang="en-GB" sz="3200" dirty="0"/>
              <a:t> </a:t>
            </a:r>
          </a:p>
          <a:p>
            <a:pPr lvl="1">
              <a:spcAft>
                <a:spcPts val="1800"/>
              </a:spcAft>
            </a:pPr>
            <a:r>
              <a:rPr lang="en-GB" sz="3200" dirty="0"/>
              <a:t> </a:t>
            </a:r>
          </a:p>
          <a:p>
            <a:pPr lvl="1">
              <a:spcAft>
                <a:spcPts val="1800"/>
              </a:spcAft>
            </a:pPr>
            <a:r>
              <a:rPr lang="en-GB" sz="3200" dirty="0"/>
              <a:t> </a:t>
            </a:r>
          </a:p>
          <a:p>
            <a:pPr marL="0" indent="0">
              <a:buNone/>
            </a:pPr>
            <a:endParaRPr lang="en-GB" sz="3200" dirty="0"/>
          </a:p>
        </p:txBody>
      </p:sp>
    </p:spTree>
    <p:extLst>
      <p:ext uri="{BB962C8B-B14F-4D97-AF65-F5344CB8AC3E}">
        <p14:creationId xmlns:p14="http://schemas.microsoft.com/office/powerpoint/2010/main" val="40679870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Accuracy of Output</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output of 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accurate because … "</a:t>
            </a:r>
          </a:p>
          <a:p>
            <a:pPr lvl="1">
              <a:spcAft>
                <a:spcPts val="1800"/>
              </a:spcAft>
            </a:pPr>
            <a:r>
              <a:rPr lang="en-GB" sz="3200" dirty="0"/>
              <a:t>State what is wrong (if wrong)</a:t>
            </a:r>
          </a:p>
          <a:p>
            <a:pPr lvl="1">
              <a:spcAft>
                <a:spcPts val="1800"/>
              </a:spcAft>
            </a:pPr>
            <a:r>
              <a:rPr lang="en-GB" sz="3200" dirty="0"/>
              <a:t>State the required fields that </a:t>
            </a:r>
            <a:r>
              <a:rPr lang="en-GB" sz="3200" dirty="0">
                <a:solidFill>
                  <a:srgbClr val="FF0000"/>
                </a:solidFill>
              </a:rPr>
              <a:t>are </a:t>
            </a:r>
            <a:r>
              <a:rPr lang="en-GB" sz="3200" dirty="0">
                <a:solidFill>
                  <a:srgbClr val="7030A0"/>
                </a:solidFill>
              </a:rPr>
              <a:t>/</a:t>
            </a:r>
            <a:r>
              <a:rPr lang="en-GB" sz="3200" dirty="0">
                <a:solidFill>
                  <a:srgbClr val="FF0000"/>
                </a:solidFill>
              </a:rPr>
              <a:t> are not</a:t>
            </a:r>
            <a:r>
              <a:rPr lang="en-GB" sz="3200" dirty="0"/>
              <a:t> displayed</a:t>
            </a:r>
          </a:p>
          <a:p>
            <a:pPr lvl="1">
              <a:spcAft>
                <a:spcPts val="1800"/>
              </a:spcAft>
            </a:pPr>
            <a:r>
              <a:rPr lang="en-GB" sz="3200" dirty="0"/>
              <a:t>State the required aliases that </a:t>
            </a:r>
            <a:r>
              <a:rPr lang="en-GB" sz="3200" dirty="0">
                <a:solidFill>
                  <a:srgbClr val="FF0000"/>
                </a:solidFill>
              </a:rPr>
              <a:t>are </a:t>
            </a:r>
            <a:r>
              <a:rPr lang="en-GB" sz="3200" dirty="0">
                <a:solidFill>
                  <a:srgbClr val="7030A0"/>
                </a:solidFill>
              </a:rPr>
              <a:t>/</a:t>
            </a:r>
            <a:r>
              <a:rPr lang="en-GB" sz="3200" dirty="0">
                <a:solidFill>
                  <a:srgbClr val="FF0000"/>
                </a:solidFill>
              </a:rPr>
              <a:t> are not</a:t>
            </a:r>
            <a:r>
              <a:rPr lang="en-GB" sz="3200" dirty="0"/>
              <a:t> displayed</a:t>
            </a:r>
          </a:p>
          <a:p>
            <a:pPr lvl="1">
              <a:spcAft>
                <a:spcPts val="1800"/>
              </a:spcAft>
            </a:pPr>
            <a:r>
              <a:rPr lang="en-GB" sz="3200" dirty="0"/>
              <a:t>State any extra fields that are displayed</a:t>
            </a:r>
          </a:p>
          <a:p>
            <a:pPr marL="0" indent="0">
              <a:buNone/>
            </a:pPr>
            <a:endParaRPr lang="en-GB" sz="3200" dirty="0"/>
          </a:p>
          <a:p>
            <a:pPr marL="0" indent="0">
              <a:buNone/>
            </a:pPr>
            <a:endParaRPr lang="en-GB" sz="3200" dirty="0"/>
          </a:p>
        </p:txBody>
      </p:sp>
    </p:spTree>
    <p:extLst>
      <p:ext uri="{BB962C8B-B14F-4D97-AF65-F5344CB8AC3E}">
        <p14:creationId xmlns:p14="http://schemas.microsoft.com/office/powerpoint/2010/main" val="117532070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Accuracy of Output</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output of 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accurate because … "</a:t>
            </a:r>
          </a:p>
          <a:p>
            <a:pPr lvl="1">
              <a:spcAft>
                <a:spcPts val="1800"/>
              </a:spcAft>
            </a:pPr>
            <a:r>
              <a:rPr lang="en-GB" sz="3200" dirty="0"/>
              <a:t> </a:t>
            </a:r>
          </a:p>
          <a:p>
            <a:pPr lvl="1">
              <a:spcAft>
                <a:spcPts val="1800"/>
              </a:spcAft>
            </a:pPr>
            <a:r>
              <a:rPr lang="en-GB" sz="3200" dirty="0"/>
              <a:t> </a:t>
            </a:r>
          </a:p>
          <a:p>
            <a:pPr lvl="1">
              <a:spcAft>
                <a:spcPts val="1800"/>
              </a:spcAft>
            </a:pPr>
            <a:r>
              <a:rPr lang="en-GB" sz="3200" dirty="0"/>
              <a:t> </a:t>
            </a:r>
          </a:p>
          <a:p>
            <a:pPr lvl="1">
              <a:spcAft>
                <a:spcPts val="1800"/>
              </a:spcAft>
            </a:pPr>
            <a:r>
              <a:rPr lang="en-GB" sz="3200" dirty="0"/>
              <a:t> </a:t>
            </a:r>
          </a:p>
          <a:p>
            <a:pPr marL="0" indent="0">
              <a:buNone/>
            </a:pPr>
            <a:endParaRPr lang="en-GB" sz="3200" dirty="0"/>
          </a:p>
          <a:p>
            <a:pPr marL="0" indent="0">
              <a:buNone/>
            </a:pPr>
            <a:endParaRPr lang="en-GB" sz="3200" dirty="0"/>
          </a:p>
        </p:txBody>
      </p:sp>
    </p:spTree>
    <p:extLst>
      <p:ext uri="{BB962C8B-B14F-4D97-AF65-F5344CB8AC3E}">
        <p14:creationId xmlns:p14="http://schemas.microsoft.com/office/powerpoint/2010/main" val="4233072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Alias – Single word (1)</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32251"/>
            <a:ext cx="10515600"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Forename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1154128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Alias – Multiple words (1)</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a:t>
            </a:r>
            <a:r>
              <a:rPr lang="en-US" altLang="en-US" sz="4000" dirty="0">
                <a:latin typeface="Consolas" panose="020B0609020204030204" pitchFamily="49" charset="0"/>
              </a:rPr>
              <a:t>First name</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4F7F657C-0885-47FC-9332-3A73D95D6B79}"/>
              </a:ext>
            </a:extLst>
          </p:cNvPr>
          <p:cNvSpPr/>
          <p:nvPr/>
        </p:nvSpPr>
        <p:spPr>
          <a:xfrm>
            <a:off x="8168359" y="1027906"/>
            <a:ext cx="2591082" cy="862642"/>
          </a:xfrm>
          <a:prstGeom prst="callout2">
            <a:avLst>
              <a:gd name="adj1" fmla="val 48750"/>
              <a:gd name="adj2" fmla="val -189"/>
              <a:gd name="adj3" fmla="val 49647"/>
              <a:gd name="adj4" fmla="val -15630"/>
              <a:gd name="adj5" fmla="val 100297"/>
              <a:gd name="adj6" fmla="val -2350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Alias in brackets</a:t>
            </a:r>
          </a:p>
        </p:txBody>
      </p:sp>
    </p:spTree>
    <p:extLst>
      <p:ext uri="{BB962C8B-B14F-4D97-AF65-F5344CB8AC3E}">
        <p14:creationId xmlns:p14="http://schemas.microsoft.com/office/powerpoint/2010/main" val="133246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Alias – Multiple words (1)</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a:t>
            </a:r>
            <a:r>
              <a:rPr lang="en-US" altLang="en-US" sz="4000" dirty="0">
                <a:latin typeface="Consolas" panose="020B0609020204030204" pitchFamily="49" charset="0"/>
              </a:rPr>
              <a:t>First name</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0696611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Alias – Single word (2)</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Forename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Forename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70059189-A8F5-443B-840A-C462858FF9EC}"/>
              </a:ext>
            </a:extLst>
          </p:cNvPr>
          <p:cNvSpPr/>
          <p:nvPr/>
        </p:nvSpPr>
        <p:spPr>
          <a:xfrm>
            <a:off x="9061176" y="1259367"/>
            <a:ext cx="984929" cy="566258"/>
          </a:xfrm>
          <a:prstGeom prst="callout2">
            <a:avLst>
              <a:gd name="adj1" fmla="val 48750"/>
              <a:gd name="adj2" fmla="val -189"/>
              <a:gd name="adj3" fmla="val 49417"/>
              <a:gd name="adj4" fmla="val -32691"/>
              <a:gd name="adj5" fmla="val 110888"/>
              <a:gd name="adj6" fmla="val -45293"/>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Alias</a:t>
            </a:r>
          </a:p>
        </p:txBody>
      </p:sp>
      <p:sp>
        <p:nvSpPr>
          <p:cNvPr id="5" name="Callout: Bent Line with No Border 4">
            <a:extLst>
              <a:ext uri="{FF2B5EF4-FFF2-40B4-BE49-F238E27FC236}">
                <a16:creationId xmlns:a16="http://schemas.microsoft.com/office/drawing/2014/main" id="{567A433E-E691-4BFC-9B6B-B5540B46EE38}"/>
              </a:ext>
            </a:extLst>
          </p:cNvPr>
          <p:cNvSpPr/>
          <p:nvPr/>
        </p:nvSpPr>
        <p:spPr>
          <a:xfrm>
            <a:off x="6370318" y="4359377"/>
            <a:ext cx="3183323" cy="862642"/>
          </a:xfrm>
          <a:prstGeom prst="callout2">
            <a:avLst>
              <a:gd name="adj1" fmla="val 48750"/>
              <a:gd name="adj2" fmla="val -189"/>
              <a:gd name="adj3" fmla="val 49417"/>
              <a:gd name="adj4" fmla="val -16329"/>
              <a:gd name="adj5" fmla="val -9778"/>
              <a:gd name="adj6" fmla="val -21109"/>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Alias used in query</a:t>
            </a:r>
          </a:p>
        </p:txBody>
      </p:sp>
    </p:spTree>
    <p:extLst>
      <p:ext uri="{BB962C8B-B14F-4D97-AF65-F5344CB8AC3E}">
        <p14:creationId xmlns:p14="http://schemas.microsoft.com/office/powerpoint/2010/main" val="932557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Alias – Single word (2)</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Forename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Forename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4012337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Alias – Multiple words (2)</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a:t>
            </a:r>
            <a:r>
              <a:rPr lang="en-US" altLang="en-US" sz="4000" dirty="0">
                <a:latin typeface="Consolas" panose="020B0609020204030204" pitchFamily="49" charset="0"/>
              </a:rPr>
              <a:t>First name</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a:latin typeface="Consolas" panose="020B0609020204030204" pitchFamily="49" charset="0"/>
              </a:rPr>
              <a:t>First 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B7CE4B85-86DF-46E6-8482-B52ACDB31684}"/>
              </a:ext>
            </a:extLst>
          </p:cNvPr>
          <p:cNvSpPr/>
          <p:nvPr/>
        </p:nvSpPr>
        <p:spPr>
          <a:xfrm>
            <a:off x="9706980" y="1235951"/>
            <a:ext cx="950860" cy="590068"/>
          </a:xfrm>
          <a:prstGeom prst="callout2">
            <a:avLst>
              <a:gd name="adj1" fmla="val 48750"/>
              <a:gd name="adj2" fmla="val -189"/>
              <a:gd name="adj3" fmla="val 49417"/>
              <a:gd name="adj4" fmla="val -32190"/>
              <a:gd name="adj5" fmla="val 124875"/>
              <a:gd name="adj6" fmla="val -5425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Alias</a:t>
            </a:r>
          </a:p>
        </p:txBody>
      </p:sp>
      <p:sp>
        <p:nvSpPr>
          <p:cNvPr id="5" name="Callout: Bent Line with No Border 4">
            <a:extLst>
              <a:ext uri="{FF2B5EF4-FFF2-40B4-BE49-F238E27FC236}">
                <a16:creationId xmlns:a16="http://schemas.microsoft.com/office/drawing/2014/main" id="{EC02A9DC-52B1-4524-8ECF-08E718F2F72F}"/>
              </a:ext>
            </a:extLst>
          </p:cNvPr>
          <p:cNvSpPr/>
          <p:nvPr/>
        </p:nvSpPr>
        <p:spPr>
          <a:xfrm>
            <a:off x="7071841" y="4487371"/>
            <a:ext cx="3183323" cy="581682"/>
          </a:xfrm>
          <a:prstGeom prst="callout2">
            <a:avLst>
              <a:gd name="adj1" fmla="val 48750"/>
              <a:gd name="adj2" fmla="val -189"/>
              <a:gd name="adj3" fmla="val 49417"/>
              <a:gd name="adj4" fmla="val -16329"/>
              <a:gd name="adj5" fmla="val -32485"/>
              <a:gd name="adj6" fmla="val -2206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Alias used in query</a:t>
            </a:r>
          </a:p>
        </p:txBody>
      </p:sp>
    </p:spTree>
    <p:extLst>
      <p:ext uri="{BB962C8B-B14F-4D97-AF65-F5344CB8AC3E}">
        <p14:creationId xmlns:p14="http://schemas.microsoft.com/office/powerpoint/2010/main" val="1332464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Alias – Multiple words (2)</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a:t>
            </a:r>
            <a:r>
              <a:rPr lang="en-US" altLang="en-US" sz="4000" dirty="0">
                <a:latin typeface="Consolas" panose="020B0609020204030204" pitchFamily="49" charset="0"/>
              </a:rPr>
              <a:t>First name</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a:latin typeface="Consolas" panose="020B0609020204030204" pitchFamily="49" charset="0"/>
              </a:rPr>
              <a:t>First 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2632636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wildcards</a:t>
            </a:r>
          </a:p>
        </p:txBody>
      </p:sp>
    </p:spTree>
    <p:extLst>
      <p:ext uri="{BB962C8B-B14F-4D97-AF65-F5344CB8AC3E}">
        <p14:creationId xmlns:p14="http://schemas.microsoft.com/office/powerpoint/2010/main" val="1233900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N5 Revision – SELECT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72377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Plan</a:t>
            </a:r>
          </a:p>
        </p:txBody>
      </p:sp>
      <p:graphicFrame>
        <p:nvGraphicFramePr>
          <p:cNvPr id="5" name="Content Placeholder 4"/>
          <p:cNvGraphicFramePr>
            <a:graphicFrameLocks noGrp="1"/>
          </p:cNvGraphicFramePr>
          <p:nvPr>
            <p:ph idx="1"/>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2978224"/>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2978224"/>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62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1" dur="2000"/>
                                        <p:tgtEl>
                                          <p:spTgt spid="5">
                                            <p:graphicEl>
                                              <a:dgm id="{19C32B8D-512E-49A1-A0E6-109384C61E4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6" dur="500"/>
                                        <p:tgtEl>
                                          <p:spTgt spid="5">
                                            <p:graphicEl>
                                              <a:dgm id="{AAD30B60-88C6-4919-B6DD-9F480459E84E}"/>
                                            </p:graphic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0" dur="2000"/>
                                        <p:tgtEl>
                                          <p:spTgt spid="5">
                                            <p:graphicEl>
                                              <a:dgm id="{0DFDFC6D-8604-4378-B6A3-6A6720006C9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25" dur="500"/>
                                        <p:tgtEl>
                                          <p:spTgt spid="5">
                                            <p:graphicEl>
                                              <a:dgm id="{17253025-0BE3-46B4-B2C8-BFD879D75B26}"/>
                                            </p:graphic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29" dur="2000"/>
                                        <p:tgtEl>
                                          <p:spTgt spid="5">
                                            <p:graphicEl>
                                              <a:dgm id="{B2D4CD90-7709-4B59-AC85-D09667CFC12B}"/>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4" dur="500"/>
                                        <p:tgtEl>
                                          <p:spTgt spid="5">
                                            <p:graphicEl>
                                              <a:dgm id="{056CCBB6-5CE0-4348-89C6-99FB2D3AB62B}"/>
                                            </p:graphic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38" dur="2000"/>
                                        <p:tgtEl>
                                          <p:spTgt spid="5">
                                            <p:graphicEl>
                                              <a:dgm id="{90709722-0E94-45E4-BEDD-48CB660682D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3" dur="500"/>
                                        <p:tgtEl>
                                          <p:spTgt spid="5">
                                            <p:graphicEl>
                                              <a:dgm id="{EB2E52AE-8FCF-47D0-B499-CFCFAF1883A9}"/>
                                            </p:graphic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47" dur="2000"/>
                                        <p:tgtEl>
                                          <p:spTgt spid="5">
                                            <p:graphicEl>
                                              <a:dgm id="{C92F1771-01AA-4FF3-B7EC-0229DB7A592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1500"/>
                                        <p:tgtEl>
                                          <p:spTgt spid="4"/>
                                        </p:tgtEl>
                                      </p:cBhvr>
                                    </p:animEffect>
                                  </p:childTnLst>
                                </p:cTn>
                              </p:par>
                              <p:par>
                                <p:cTn id="53" presetID="22" presetClass="entr" presetSubtype="2"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Wildcard: %</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LIKE</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Sm</a:t>
            </a:r>
            <a:r>
              <a:rPr lang="en-US" altLang="en-US" sz="4000" dirty="0">
                <a:solidFill>
                  <a:srgbClr val="183691"/>
                </a:solidFill>
                <a:latin typeface="Consolas" panose="020B0609020204030204" pitchFamily="49" charset="0"/>
              </a:rPr>
              <a: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DF4BA8FF-524A-4C13-87BF-68801971FA28}"/>
              </a:ext>
            </a:extLst>
          </p:cNvPr>
          <p:cNvSpPr txBox="1"/>
          <p:nvPr/>
        </p:nvSpPr>
        <p:spPr>
          <a:xfrm>
            <a:off x="2514025" y="5396458"/>
            <a:ext cx="7163949" cy="1200329"/>
          </a:xfrm>
          <a:prstGeom prst="rect">
            <a:avLst/>
          </a:prstGeom>
          <a:noFill/>
        </p:spPr>
        <p:txBody>
          <a:bodyPr wrap="none" rtlCol="0">
            <a:spAutoFit/>
          </a:bodyPr>
          <a:lstStyle/>
          <a:p>
            <a:pPr algn="ctr"/>
            <a:r>
              <a:rPr lang="en-GB" sz="3600" dirty="0">
                <a:solidFill>
                  <a:srgbClr val="FF0000"/>
                </a:solidFill>
              </a:rPr>
              <a:t>%</a:t>
            </a:r>
            <a:r>
              <a:rPr lang="en-GB" sz="3600" dirty="0"/>
              <a:t> </a:t>
            </a:r>
            <a:r>
              <a:rPr lang="en-GB" sz="3600" dirty="0">
                <a:solidFill>
                  <a:srgbClr val="7030A0"/>
                </a:solidFill>
              </a:rPr>
              <a:t>represents zero or more characters</a:t>
            </a:r>
          </a:p>
          <a:p>
            <a:pPr algn="ctr"/>
            <a:r>
              <a:rPr lang="en-GB" sz="3600" dirty="0" err="1">
                <a:solidFill>
                  <a:srgbClr val="7030A0"/>
                </a:solidFill>
                <a:latin typeface="Consolas" panose="020B0609020204030204" pitchFamily="49" charset="0"/>
              </a:rPr>
              <a:t>Sm</a:t>
            </a:r>
            <a:r>
              <a:rPr lang="en-GB" sz="3600" dirty="0">
                <a:solidFill>
                  <a:srgbClr val="7030A0"/>
                </a:solidFill>
                <a:latin typeface="Consolas" panose="020B0609020204030204" pitchFamily="49" charset="0"/>
              </a:rPr>
              <a:t>, Sm</a:t>
            </a:r>
            <a:r>
              <a:rPr lang="en-GB" sz="3600" dirty="0">
                <a:solidFill>
                  <a:srgbClr val="FF0000"/>
                </a:solidFill>
                <a:latin typeface="Consolas" panose="020B0609020204030204" pitchFamily="49" charset="0"/>
              </a:rPr>
              <a:t>ith</a:t>
            </a:r>
            <a:r>
              <a:rPr lang="en-GB" sz="3600" dirty="0">
                <a:solidFill>
                  <a:srgbClr val="7030A0"/>
                </a:solidFill>
                <a:latin typeface="Consolas" panose="020B0609020204030204" pitchFamily="49" charset="0"/>
              </a:rPr>
              <a:t>, Sm</a:t>
            </a:r>
            <a:r>
              <a:rPr lang="en-GB" sz="3600" dirty="0">
                <a:solidFill>
                  <a:srgbClr val="FF0000"/>
                </a:solidFill>
                <a:latin typeface="Consolas" panose="020B0609020204030204" pitchFamily="49" charset="0"/>
              </a:rPr>
              <a:t>ithsonian</a:t>
            </a:r>
            <a:r>
              <a:rPr lang="en-GB" sz="3600" dirty="0">
                <a:solidFill>
                  <a:srgbClr val="7030A0"/>
                </a:solidFill>
                <a:latin typeface="Consolas" panose="020B0609020204030204" pitchFamily="49" charset="0"/>
              </a:rPr>
              <a:t>, etc</a:t>
            </a:r>
          </a:p>
        </p:txBody>
      </p:sp>
      <p:sp>
        <p:nvSpPr>
          <p:cNvPr id="6" name="Callout: Bent Line with No Border 5">
            <a:extLst>
              <a:ext uri="{FF2B5EF4-FFF2-40B4-BE49-F238E27FC236}">
                <a16:creationId xmlns:a16="http://schemas.microsoft.com/office/drawing/2014/main" id="{CA47E56C-5DB8-4159-B2B6-0AC97A9CCBAB}"/>
              </a:ext>
            </a:extLst>
          </p:cNvPr>
          <p:cNvSpPr/>
          <p:nvPr/>
        </p:nvSpPr>
        <p:spPr>
          <a:xfrm>
            <a:off x="9690205" y="3717557"/>
            <a:ext cx="1587946" cy="862642"/>
          </a:xfrm>
          <a:prstGeom prst="callout2">
            <a:avLst>
              <a:gd name="adj1" fmla="val 48750"/>
              <a:gd name="adj2" fmla="val -189"/>
              <a:gd name="adj3" fmla="val 49417"/>
              <a:gd name="adj4" fmla="val -32691"/>
              <a:gd name="adj5" fmla="val -11120"/>
              <a:gd name="adj6" fmla="val -4219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Wildcard</a:t>
            </a:r>
          </a:p>
        </p:txBody>
      </p:sp>
      <p:sp>
        <p:nvSpPr>
          <p:cNvPr id="7" name="Callout: Bent Line with No Border 6">
            <a:extLst>
              <a:ext uri="{FF2B5EF4-FFF2-40B4-BE49-F238E27FC236}">
                <a16:creationId xmlns:a16="http://schemas.microsoft.com/office/drawing/2014/main" id="{50AAC98C-F945-C259-7F14-B01DB38E30EB}"/>
              </a:ext>
            </a:extLst>
          </p:cNvPr>
          <p:cNvSpPr/>
          <p:nvPr/>
        </p:nvSpPr>
        <p:spPr>
          <a:xfrm>
            <a:off x="8383506" y="2317079"/>
            <a:ext cx="1661638" cy="862642"/>
          </a:xfrm>
          <a:prstGeom prst="callout2">
            <a:avLst>
              <a:gd name="adj1" fmla="val 49992"/>
              <a:gd name="adj2" fmla="val -46"/>
              <a:gd name="adj3" fmla="val 49955"/>
              <a:gd name="adj4" fmla="val -18734"/>
              <a:gd name="adj5" fmla="val 97914"/>
              <a:gd name="adj6" fmla="val -46376"/>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Keyword</a:t>
            </a:r>
          </a:p>
        </p:txBody>
      </p:sp>
    </p:spTree>
    <p:extLst>
      <p:ext uri="{BB962C8B-B14F-4D97-AF65-F5344CB8AC3E}">
        <p14:creationId xmlns:p14="http://schemas.microsoft.com/office/powerpoint/2010/main" val="2052178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wipe(left)">
                                      <p:cBhvr>
                                        <p:cTn id="37" dur="20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wipe(left)">
                                      <p:cBhvr>
                                        <p:cTn id="4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Wildcard: %</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LIKE</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Sm</a:t>
            </a:r>
            <a:r>
              <a:rPr lang="en-US" altLang="en-US" sz="4000" dirty="0">
                <a:solidFill>
                  <a:srgbClr val="183691"/>
                </a:solidFill>
                <a:latin typeface="Consolas" panose="020B0609020204030204" pitchFamily="49" charset="0"/>
              </a:rPr>
              <a: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142722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Wildcard: _</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LIKE</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Sm_th</a:t>
            </a:r>
            <a:r>
              <a:rPr lang="en-US" altLang="en-US" sz="4000" dirty="0">
                <a:solidFill>
                  <a:srgbClr val="183691"/>
                </a:solidFill>
                <a:latin typeface="Consolas" panose="020B0609020204030204" pitchFamily="49" charset="0"/>
              </a:rPr>
              <a: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DF4BA8FF-524A-4C13-87BF-68801971FA28}"/>
              </a:ext>
            </a:extLst>
          </p:cNvPr>
          <p:cNvSpPr txBox="1"/>
          <p:nvPr/>
        </p:nvSpPr>
        <p:spPr>
          <a:xfrm>
            <a:off x="3150546" y="5462932"/>
            <a:ext cx="5890907" cy="1200329"/>
          </a:xfrm>
          <a:prstGeom prst="rect">
            <a:avLst/>
          </a:prstGeom>
          <a:noFill/>
        </p:spPr>
        <p:txBody>
          <a:bodyPr wrap="none" rtlCol="0">
            <a:spAutoFit/>
          </a:bodyPr>
          <a:lstStyle/>
          <a:p>
            <a:pPr algn="ctr"/>
            <a:r>
              <a:rPr lang="en-GB" sz="3600" dirty="0">
                <a:solidFill>
                  <a:srgbClr val="FF0000"/>
                </a:solidFill>
              </a:rPr>
              <a:t>_</a:t>
            </a:r>
            <a:r>
              <a:rPr lang="en-GB" sz="3600" dirty="0"/>
              <a:t> </a:t>
            </a:r>
            <a:r>
              <a:rPr lang="en-GB" sz="3600" dirty="0">
                <a:solidFill>
                  <a:srgbClr val="7030A0"/>
                </a:solidFill>
              </a:rPr>
              <a:t>represents a single character</a:t>
            </a:r>
          </a:p>
          <a:p>
            <a:pPr algn="ctr"/>
            <a:r>
              <a:rPr lang="en-GB" sz="3600" dirty="0">
                <a:solidFill>
                  <a:srgbClr val="7030A0"/>
                </a:solidFill>
              </a:rPr>
              <a:t>Sm</a:t>
            </a:r>
            <a:r>
              <a:rPr lang="en-GB" sz="3600" dirty="0">
                <a:solidFill>
                  <a:srgbClr val="FF0000"/>
                </a:solidFill>
              </a:rPr>
              <a:t>i</a:t>
            </a:r>
            <a:r>
              <a:rPr lang="en-GB" sz="3600" dirty="0">
                <a:solidFill>
                  <a:srgbClr val="7030A0"/>
                </a:solidFill>
              </a:rPr>
              <a:t>th, Sm</a:t>
            </a:r>
            <a:r>
              <a:rPr lang="en-GB" sz="3600" dirty="0">
                <a:solidFill>
                  <a:srgbClr val="FF0000"/>
                </a:solidFill>
              </a:rPr>
              <a:t>y</a:t>
            </a:r>
            <a:r>
              <a:rPr lang="en-GB" sz="3600" dirty="0">
                <a:solidFill>
                  <a:srgbClr val="7030A0"/>
                </a:solidFill>
              </a:rPr>
              <a:t>th, etc</a:t>
            </a:r>
          </a:p>
        </p:txBody>
      </p:sp>
      <p:sp>
        <p:nvSpPr>
          <p:cNvPr id="5" name="Callout: Bent Line with No Border 4">
            <a:extLst>
              <a:ext uri="{FF2B5EF4-FFF2-40B4-BE49-F238E27FC236}">
                <a16:creationId xmlns:a16="http://schemas.microsoft.com/office/drawing/2014/main" id="{9D791672-5F6B-4CD5-BBF4-8E25CEFE82E6}"/>
              </a:ext>
            </a:extLst>
          </p:cNvPr>
          <p:cNvSpPr/>
          <p:nvPr/>
        </p:nvSpPr>
        <p:spPr>
          <a:xfrm>
            <a:off x="8013859" y="2373507"/>
            <a:ext cx="1661638" cy="862642"/>
          </a:xfrm>
          <a:prstGeom prst="callout2">
            <a:avLst>
              <a:gd name="adj1" fmla="val 49992"/>
              <a:gd name="adj2" fmla="val -46"/>
              <a:gd name="adj3" fmla="val 49955"/>
              <a:gd name="adj4" fmla="val -18734"/>
              <a:gd name="adj5" fmla="val 93305"/>
              <a:gd name="adj6" fmla="val -3840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Keyword</a:t>
            </a:r>
          </a:p>
        </p:txBody>
      </p:sp>
      <p:sp>
        <p:nvSpPr>
          <p:cNvPr id="7" name="Callout: Bent Line with No Border 6">
            <a:extLst>
              <a:ext uri="{FF2B5EF4-FFF2-40B4-BE49-F238E27FC236}">
                <a16:creationId xmlns:a16="http://schemas.microsoft.com/office/drawing/2014/main" id="{FD29D681-A9BE-41B7-83B6-F4235B81FD66}"/>
              </a:ext>
            </a:extLst>
          </p:cNvPr>
          <p:cNvSpPr/>
          <p:nvPr/>
        </p:nvSpPr>
        <p:spPr>
          <a:xfrm>
            <a:off x="9765854" y="3784031"/>
            <a:ext cx="1587946" cy="862642"/>
          </a:xfrm>
          <a:prstGeom prst="callout2">
            <a:avLst>
              <a:gd name="adj1" fmla="val 48750"/>
              <a:gd name="adj2" fmla="val -189"/>
              <a:gd name="adj3" fmla="val 49417"/>
              <a:gd name="adj4" fmla="val -32691"/>
              <a:gd name="adj5" fmla="val -2671"/>
              <a:gd name="adj6" fmla="val -5263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Wildcard</a:t>
            </a:r>
          </a:p>
        </p:txBody>
      </p:sp>
    </p:spTree>
    <p:extLst>
      <p:ext uri="{BB962C8B-B14F-4D97-AF65-F5344CB8AC3E}">
        <p14:creationId xmlns:p14="http://schemas.microsoft.com/office/powerpoint/2010/main" val="6661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wipe(left)">
                                      <p:cBhvr>
                                        <p:cTn id="37" dur="20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wipe(left)">
                                      <p:cBhvr>
                                        <p:cTn id="4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5" grpId="0" animBg="1"/>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Wildcard: _</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LIKE</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Sm_th</a:t>
            </a:r>
            <a:r>
              <a:rPr lang="en-US" altLang="en-US" sz="4000" dirty="0">
                <a:solidFill>
                  <a:srgbClr val="183691"/>
                </a:solidFill>
                <a:latin typeface="Consolas" panose="020B0609020204030204" pitchFamily="49" charset="0"/>
              </a:rPr>
              <a:t>"</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1162007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operations with computed values</a:t>
            </a:r>
          </a:p>
        </p:txBody>
      </p:sp>
    </p:spTree>
    <p:extLst>
      <p:ext uri="{BB962C8B-B14F-4D97-AF65-F5344CB8AC3E}">
        <p14:creationId xmlns:p14="http://schemas.microsoft.com/office/powerpoint/2010/main" val="2338730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N5 Revision – SELECT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097720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Computed - SELECT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age, age + </a:t>
            </a:r>
            <a:r>
              <a:rPr lang="en-US" altLang="en-US" sz="4000" dirty="0">
                <a:solidFill>
                  <a:srgbClr val="0086B3"/>
                </a:solidFill>
                <a:latin typeface="Consolas" panose="020B0609020204030204" pitchFamily="49" charset="0"/>
              </a:rPr>
              <a:t>1</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endParaRPr lang="en-US" altLang="en-US" sz="5400" dirty="0">
              <a:latin typeface="Arial" panose="020B0604020202020204" pitchFamily="34" charset="0"/>
            </a:endParaRPr>
          </a:p>
        </p:txBody>
      </p:sp>
      <p:sp>
        <p:nvSpPr>
          <p:cNvPr id="4" name="Rectangle 1">
            <a:extLst>
              <a:ext uri="{FF2B5EF4-FFF2-40B4-BE49-F238E27FC236}">
                <a16:creationId xmlns:a16="http://schemas.microsoft.com/office/drawing/2014/main" id="{63532475-0A57-F31D-A238-0DAD516A512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Callout: Bent Line with No Border 4">
            <a:extLst>
              <a:ext uri="{FF2B5EF4-FFF2-40B4-BE49-F238E27FC236}">
                <a16:creationId xmlns:a16="http://schemas.microsoft.com/office/drawing/2014/main" id="{C2FD1D64-4D71-ED86-33E1-18E0E0206C14}"/>
              </a:ext>
            </a:extLst>
          </p:cNvPr>
          <p:cNvSpPr/>
          <p:nvPr/>
        </p:nvSpPr>
        <p:spPr>
          <a:xfrm>
            <a:off x="9934764" y="2710844"/>
            <a:ext cx="1950239" cy="581682"/>
          </a:xfrm>
          <a:prstGeom prst="callout2">
            <a:avLst>
              <a:gd name="adj1" fmla="val 48750"/>
              <a:gd name="adj2" fmla="val -189"/>
              <a:gd name="adj3" fmla="val 49417"/>
              <a:gd name="adj4" fmla="val -16329"/>
              <a:gd name="adj5" fmla="val -32485"/>
              <a:gd name="adj6" fmla="val -2206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Calculation</a:t>
            </a:r>
          </a:p>
        </p:txBody>
      </p:sp>
      <p:sp>
        <p:nvSpPr>
          <p:cNvPr id="6" name="TextBox 5">
            <a:extLst>
              <a:ext uri="{FF2B5EF4-FFF2-40B4-BE49-F238E27FC236}">
                <a16:creationId xmlns:a16="http://schemas.microsoft.com/office/drawing/2014/main" id="{5366CDA6-6C94-40DA-8A51-D801FBC2F3F2}"/>
              </a:ext>
            </a:extLst>
          </p:cNvPr>
          <p:cNvSpPr txBox="1"/>
          <p:nvPr/>
        </p:nvSpPr>
        <p:spPr>
          <a:xfrm>
            <a:off x="3390025" y="4738549"/>
            <a:ext cx="5411951" cy="646331"/>
          </a:xfrm>
          <a:prstGeom prst="rect">
            <a:avLst/>
          </a:prstGeom>
          <a:noFill/>
        </p:spPr>
        <p:txBody>
          <a:bodyPr wrap="square">
            <a:spAutoFit/>
          </a:bodyPr>
          <a:lstStyle/>
          <a:p>
            <a:pPr algn="ctr"/>
            <a:r>
              <a:rPr lang="en-GB" sz="3600" dirty="0">
                <a:solidFill>
                  <a:srgbClr val="7030A0"/>
                </a:solidFill>
                <a:latin typeface="Arial" panose="020B0604020202020204" pitchFamily="34" charset="0"/>
              </a:rPr>
              <a:t>Data in table not changed</a:t>
            </a:r>
            <a:endParaRPr lang="en-GB" sz="3600" i="0" u="none" strike="noStrike" baseline="0" dirty="0">
              <a:solidFill>
                <a:srgbClr val="7030A0"/>
              </a:solidFill>
              <a:latin typeface="Arial" panose="020B0604020202020204" pitchFamily="34" charset="0"/>
            </a:endParaRPr>
          </a:p>
        </p:txBody>
      </p:sp>
    </p:spTree>
    <p:extLst>
      <p:ext uri="{BB962C8B-B14F-4D97-AF65-F5344CB8AC3E}">
        <p14:creationId xmlns:p14="http://schemas.microsoft.com/office/powerpoint/2010/main" val="1118836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25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Computed - SELECT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age, age + </a:t>
            </a:r>
            <a:r>
              <a:rPr lang="en-US" altLang="en-US" sz="4000" dirty="0">
                <a:solidFill>
                  <a:srgbClr val="0086B3"/>
                </a:solidFill>
                <a:latin typeface="Consolas" panose="020B0609020204030204" pitchFamily="49" charset="0"/>
              </a:rPr>
              <a:t>1</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endParaRPr lang="en-US" altLang="en-US" sz="5400" dirty="0">
              <a:latin typeface="Arial" panose="020B0604020202020204" pitchFamily="34" charset="0"/>
            </a:endParaRPr>
          </a:p>
        </p:txBody>
      </p:sp>
      <p:sp>
        <p:nvSpPr>
          <p:cNvPr id="4" name="Rectangle 1">
            <a:extLst>
              <a:ext uri="{FF2B5EF4-FFF2-40B4-BE49-F238E27FC236}">
                <a16:creationId xmlns:a16="http://schemas.microsoft.com/office/drawing/2014/main" id="{63532475-0A57-F31D-A238-0DAD516A512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48745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Computed - UPDATE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UPDATE</a:t>
            </a:r>
            <a:r>
              <a:rPr lang="en-US" altLang="en-US" sz="4000" dirty="0">
                <a:solidFill>
                  <a:srgbClr val="000000"/>
                </a:solidFill>
                <a:latin typeface="Consolas" panose="020B0609020204030204" pitchFamily="49" charset="0"/>
              </a:rPr>
              <a:t> Pupil</a:t>
            </a:r>
          </a:p>
          <a:p>
            <a:pPr mar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SET</a:t>
            </a:r>
            <a:r>
              <a:rPr lang="en-US" altLang="en-US" sz="4000" dirty="0">
                <a:solidFill>
                  <a:srgbClr val="000000"/>
                </a:solidFill>
                <a:latin typeface="Consolas" panose="020B0609020204030204" pitchFamily="49" charset="0"/>
              </a:rPr>
              <a:t> age = age + </a:t>
            </a:r>
            <a:r>
              <a:rPr lang="en-US" altLang="en-US" sz="4000" dirty="0">
                <a:solidFill>
                  <a:srgbClr val="0086B3"/>
                </a:solidFill>
                <a:latin typeface="Consolas" panose="020B0609020204030204" pitchFamily="49" charset="0"/>
              </a:rPr>
              <a:t>1</a:t>
            </a:r>
            <a:endParaRPr lang="en-US" altLang="en-US" sz="4000" dirty="0">
              <a:solidFill>
                <a:srgbClr val="0000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age &gt;= </a:t>
            </a:r>
            <a:r>
              <a:rPr lang="en-US" altLang="en-US" sz="4000" dirty="0">
                <a:solidFill>
                  <a:srgbClr val="0086B3"/>
                </a:solidFill>
                <a:latin typeface="Consolas" panose="020B0609020204030204" pitchFamily="49" charset="0"/>
              </a:rPr>
              <a:t>11</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p:txBody>
      </p:sp>
      <p:sp>
        <p:nvSpPr>
          <p:cNvPr id="4" name="TextBox 3">
            <a:extLst>
              <a:ext uri="{FF2B5EF4-FFF2-40B4-BE49-F238E27FC236}">
                <a16:creationId xmlns:a16="http://schemas.microsoft.com/office/drawing/2014/main" id="{9AF3D93F-27AF-4E26-B57D-A94F67FC76D5}"/>
              </a:ext>
            </a:extLst>
          </p:cNvPr>
          <p:cNvSpPr txBox="1"/>
          <p:nvPr/>
        </p:nvSpPr>
        <p:spPr>
          <a:xfrm>
            <a:off x="1684504" y="5988734"/>
            <a:ext cx="8822993" cy="646331"/>
          </a:xfrm>
          <a:prstGeom prst="rect">
            <a:avLst/>
          </a:prstGeom>
          <a:noFill/>
        </p:spPr>
        <p:txBody>
          <a:bodyPr wrap="none" rtlCol="0">
            <a:spAutoFit/>
          </a:bodyPr>
          <a:lstStyle/>
          <a:p>
            <a:pPr algn="ctr"/>
            <a:r>
              <a:rPr lang="en-GB" sz="3600" dirty="0">
                <a:solidFill>
                  <a:srgbClr val="7030A0"/>
                </a:solidFill>
              </a:rPr>
              <a:t>Updates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endParaRPr lang="en-GB" sz="3600" dirty="0">
              <a:solidFill>
                <a:srgbClr val="7030A0"/>
              </a:solidFill>
              <a:latin typeface="Consolas" panose="020B0609020204030204" pitchFamily="49" charset="0"/>
            </a:endParaRPr>
          </a:p>
        </p:txBody>
      </p:sp>
      <p:sp>
        <p:nvSpPr>
          <p:cNvPr id="5" name="TextBox 4">
            <a:extLst>
              <a:ext uri="{FF2B5EF4-FFF2-40B4-BE49-F238E27FC236}">
                <a16:creationId xmlns:a16="http://schemas.microsoft.com/office/drawing/2014/main" id="{8C17C8F4-D7F0-4792-93E0-F3082C486757}"/>
              </a:ext>
            </a:extLst>
          </p:cNvPr>
          <p:cNvSpPr txBox="1"/>
          <p:nvPr/>
        </p:nvSpPr>
        <p:spPr>
          <a:xfrm>
            <a:off x="3390025" y="4738549"/>
            <a:ext cx="5411951" cy="646331"/>
          </a:xfrm>
          <a:prstGeom prst="rect">
            <a:avLst/>
          </a:prstGeom>
          <a:noFill/>
        </p:spPr>
        <p:txBody>
          <a:bodyPr wrap="square">
            <a:spAutoFit/>
          </a:bodyPr>
          <a:lstStyle/>
          <a:p>
            <a:pPr algn="ctr"/>
            <a:r>
              <a:rPr lang="en-GB" sz="3600" dirty="0">
                <a:solidFill>
                  <a:srgbClr val="7030A0"/>
                </a:solidFill>
                <a:latin typeface="Arial" panose="020B0604020202020204" pitchFamily="34" charset="0"/>
              </a:rPr>
              <a:t>Data in table changed</a:t>
            </a:r>
            <a:endParaRPr lang="en-GB" sz="3600" i="0" u="none" strike="noStrike" baseline="0" dirty="0">
              <a:solidFill>
                <a:srgbClr val="7030A0"/>
              </a:solidFill>
              <a:latin typeface="Arial" panose="020B0604020202020204" pitchFamily="34" charset="0"/>
            </a:endParaRPr>
          </a:p>
        </p:txBody>
      </p:sp>
    </p:spTree>
    <p:extLst>
      <p:ext uri="{BB962C8B-B14F-4D97-AF65-F5344CB8AC3E}">
        <p14:creationId xmlns:p14="http://schemas.microsoft.com/office/powerpoint/2010/main" val="1902124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left)">
                                      <p:cBhvr>
                                        <p:cTn id="2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Computed - UPDATE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UPDATE</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SET</a:t>
            </a:r>
            <a:r>
              <a:rPr lang="en-US" altLang="en-US" sz="4000" dirty="0">
                <a:solidFill>
                  <a:srgbClr val="000000"/>
                </a:solidFill>
                <a:latin typeface="Consolas" panose="020B0609020204030204" pitchFamily="49" charset="0"/>
              </a:rPr>
              <a:t> age = age + </a:t>
            </a:r>
            <a:r>
              <a:rPr lang="en-US" altLang="en-US" sz="4000" dirty="0">
                <a:solidFill>
                  <a:srgbClr val="0086B3"/>
                </a:solidFill>
                <a:latin typeface="Consolas" panose="020B0609020204030204" pitchFamily="49" charset="0"/>
              </a:rPr>
              <a:t>1</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age &gt;= </a:t>
            </a:r>
            <a:r>
              <a:rPr lang="en-US" altLang="en-US" sz="4000" dirty="0">
                <a:solidFill>
                  <a:srgbClr val="0086B3"/>
                </a:solidFill>
                <a:latin typeface="Consolas" panose="020B0609020204030204" pitchFamily="49" charset="0"/>
              </a:rPr>
              <a:t>11</a:t>
            </a:r>
            <a:r>
              <a:rPr lang="en-US" altLang="en-US" sz="4000" dirty="0">
                <a:solidFill>
                  <a:srgbClr val="000000"/>
                </a:solidFill>
                <a:latin typeface="Consolas" panose="020B0609020204030204" pitchFamily="49" charset="0"/>
              </a:rPr>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4250534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60303413"/>
              </p:ext>
            </p:extLst>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2811780"/>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2811780"/>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25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1" dur="500"/>
                                        <p:tgtEl>
                                          <p:spTgt spid="5">
                                            <p:graphicEl>
                                              <a:dgm id="{19C32B8D-512E-49A1-A0E6-109384C61E4D}"/>
                                            </p:graphic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5" dur="500"/>
                                        <p:tgtEl>
                                          <p:spTgt spid="5">
                                            <p:graphicEl>
                                              <a:dgm id="{AAD30B60-88C6-4919-B6DD-9F480459E84E}"/>
                                            </p:graphic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19" dur="500"/>
                                        <p:tgtEl>
                                          <p:spTgt spid="5">
                                            <p:graphicEl>
                                              <a:dgm id="{0DFDFC6D-8604-4378-B6A3-6A6720006C95}"/>
                                            </p:graphic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5">
                                            <p:graphicEl>
                                              <a:dgm id="{3451A250-69C4-4911-A975-CCB8D5F6053B}"/>
                                            </p:graphicEl>
                                          </p:spTgt>
                                        </p:tgtEl>
                                        <p:attrNameLst>
                                          <p:attrName>style.visibility</p:attrName>
                                        </p:attrNameLst>
                                      </p:cBhvr>
                                      <p:to>
                                        <p:strVal val="visible"/>
                                      </p:to>
                                    </p:set>
                                    <p:animEffect transition="in" filter="wipe(left)">
                                      <p:cBhvr>
                                        <p:cTn id="23" dur="500"/>
                                        <p:tgtEl>
                                          <p:spTgt spid="5">
                                            <p:graphicEl>
                                              <a:dgm id="{3451A250-69C4-4911-A975-CCB8D5F6053B}"/>
                                            </p:graphic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5">
                                            <p:graphicEl>
                                              <a:dgm id="{56AFEC8A-7D45-4965-A718-64DE087BA59E}"/>
                                            </p:graphicEl>
                                          </p:spTgt>
                                        </p:tgtEl>
                                        <p:attrNameLst>
                                          <p:attrName>style.visibility</p:attrName>
                                        </p:attrNameLst>
                                      </p:cBhvr>
                                      <p:to>
                                        <p:strVal val="visible"/>
                                      </p:to>
                                    </p:set>
                                    <p:animEffect transition="in" filter="wipe(left)">
                                      <p:cBhvr>
                                        <p:cTn id="27" dur="500"/>
                                        <p:tgtEl>
                                          <p:spTgt spid="5">
                                            <p:graphicEl>
                                              <a:dgm id="{56AFEC8A-7D45-4965-A718-64DE087BA59E}"/>
                                            </p:graphic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31" dur="500"/>
                                        <p:tgtEl>
                                          <p:spTgt spid="5">
                                            <p:graphicEl>
                                              <a:dgm id="{17253025-0BE3-46B4-B2C8-BFD879D75B26}"/>
                                            </p:graphic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35" dur="500"/>
                                        <p:tgtEl>
                                          <p:spTgt spid="5">
                                            <p:graphicEl>
                                              <a:dgm id="{B2D4CD90-7709-4B59-AC85-D09667CFC12B}"/>
                                            </p:graphic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9" dur="500"/>
                                        <p:tgtEl>
                                          <p:spTgt spid="5">
                                            <p:graphicEl>
                                              <a:dgm id="{056CCBB6-5CE0-4348-89C6-99FB2D3AB62B}"/>
                                            </p:graphic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43" dur="500"/>
                                        <p:tgtEl>
                                          <p:spTgt spid="5">
                                            <p:graphicEl>
                                              <a:dgm id="{90709722-0E94-45E4-BEDD-48CB660682DD}"/>
                                            </p:graphic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7" dur="500"/>
                                        <p:tgtEl>
                                          <p:spTgt spid="5">
                                            <p:graphicEl>
                                              <a:dgm id="{EB2E52AE-8FCF-47D0-B499-CFCFAF1883A9}"/>
                                            </p:graphicEl>
                                          </p:spTgt>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51" dur="500"/>
                                        <p:tgtEl>
                                          <p:spTgt spid="5">
                                            <p:graphicEl>
                                              <a:dgm id="{C92F1771-01AA-4FF3-B7EC-0229DB7A592C}"/>
                                            </p:graphic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
                                        </p:tgtEl>
                                        <p:attrNameLst>
                                          <p:attrName>style.visibility</p:attrName>
                                        </p:attrNameLst>
                                      </p:cBhvr>
                                      <p:to>
                                        <p:strVal val="visible"/>
                                      </p:to>
                                    </p:set>
                                    <p:animEffect transition="in" filter="wipe(left)">
                                      <p:cBhvr>
                                        <p:cTn id="56" dur="1500"/>
                                        <p:tgtEl>
                                          <p:spTgt spid="4"/>
                                        </p:tgtEl>
                                      </p:cBhvr>
                                    </p:animEffect>
                                  </p:childTnLst>
                                </p:cTn>
                              </p:par>
                              <p:par>
                                <p:cTn id="57" presetID="22" presetClass="entr" presetSubtype="2" fill="hold"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wipe(right)">
                                      <p:cBhvr>
                                        <p:cTn id="59"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Division</a:t>
            </a:r>
          </a:p>
        </p:txBody>
      </p:sp>
      <p:sp>
        <p:nvSpPr>
          <p:cNvPr id="3" name="Content Placeholder 2"/>
          <p:cNvSpPr>
            <a:spLocks noGrp="1"/>
          </p:cNvSpPr>
          <p:nvPr>
            <p:ph idx="1"/>
          </p:nvPr>
        </p:nvSpPr>
        <p:spPr/>
        <p:txBody>
          <a:bodyPr>
            <a:normAutofit lnSpcReduction="10000"/>
          </a:bodyPr>
          <a:lstStyle/>
          <a:p>
            <a:pPr marL="0" indent="0">
              <a:buNone/>
            </a:pPr>
            <a:r>
              <a:rPr lang="en-GB" sz="4000" dirty="0"/>
              <a:t>Integer </a:t>
            </a:r>
            <a:r>
              <a:rPr lang="en-GB" sz="4000" b="1" dirty="0">
                <a:solidFill>
                  <a:srgbClr val="7030A0"/>
                </a:solidFill>
              </a:rPr>
              <a:t>/</a:t>
            </a:r>
            <a:r>
              <a:rPr lang="en-GB" sz="4000" dirty="0"/>
              <a:t> Integer 	= Integer	5 / 2 = 2</a:t>
            </a:r>
          </a:p>
          <a:p>
            <a:pPr marL="0" indent="0">
              <a:buNone/>
            </a:pPr>
            <a:r>
              <a:rPr lang="en-GB" sz="4000" dirty="0"/>
              <a:t>Integer </a:t>
            </a:r>
            <a:r>
              <a:rPr lang="en-GB" sz="4000" b="1" dirty="0">
                <a:solidFill>
                  <a:srgbClr val="7030A0"/>
                </a:solidFill>
              </a:rPr>
              <a:t>/</a:t>
            </a:r>
            <a:r>
              <a:rPr lang="en-GB" sz="4000" dirty="0"/>
              <a:t> Real 	= Real		5 / 2.0 = 2.5</a:t>
            </a:r>
          </a:p>
          <a:p>
            <a:pPr marL="0" indent="0">
              <a:buNone/>
            </a:pPr>
            <a:r>
              <a:rPr lang="en-GB" sz="4000" dirty="0"/>
              <a:t>Real </a:t>
            </a:r>
            <a:r>
              <a:rPr lang="en-GB" sz="4000" b="1" dirty="0">
                <a:solidFill>
                  <a:srgbClr val="7030A0"/>
                </a:solidFill>
              </a:rPr>
              <a:t>/</a:t>
            </a:r>
            <a:r>
              <a:rPr lang="en-GB" sz="4000" dirty="0"/>
              <a:t> Integer 	= Real		5.0 / 2 = 2.5</a:t>
            </a:r>
          </a:p>
          <a:p>
            <a:pPr marL="0" indent="0">
              <a:buNone/>
            </a:pPr>
            <a:endParaRPr lang="en-GB" sz="4000" dirty="0"/>
          </a:p>
          <a:p>
            <a:pPr marL="0" indent="0">
              <a:buNone/>
            </a:pPr>
            <a:r>
              <a:rPr lang="en-GB" sz="4000" dirty="0"/>
              <a:t>Integer </a:t>
            </a:r>
            <a:r>
              <a:rPr lang="en-GB" sz="4000" b="1" dirty="0">
                <a:solidFill>
                  <a:srgbClr val="7030A0"/>
                </a:solidFill>
              </a:rPr>
              <a:t>%</a:t>
            </a:r>
            <a:r>
              <a:rPr lang="en-GB" sz="4000" dirty="0"/>
              <a:t> Integer	= Integer	56 % 10 = 6</a:t>
            </a:r>
          </a:p>
          <a:p>
            <a:pPr marL="0" indent="0">
              <a:buNone/>
            </a:pPr>
            <a:r>
              <a:rPr lang="en-GB" sz="4000" dirty="0"/>
              <a:t>Real </a:t>
            </a:r>
            <a:r>
              <a:rPr lang="en-GB" sz="4000" b="1" dirty="0">
                <a:solidFill>
                  <a:srgbClr val="7030A0"/>
                </a:solidFill>
              </a:rPr>
              <a:t>%</a:t>
            </a:r>
            <a:r>
              <a:rPr lang="en-GB" sz="4000" dirty="0"/>
              <a:t> Real		= Real		56.5 % 10.4 = 6.0</a:t>
            </a:r>
          </a:p>
        </p:txBody>
      </p:sp>
      <p:grpSp>
        <p:nvGrpSpPr>
          <p:cNvPr id="4" name="Group 3">
            <a:extLst>
              <a:ext uri="{FF2B5EF4-FFF2-40B4-BE49-F238E27FC236}">
                <a16:creationId xmlns:a16="http://schemas.microsoft.com/office/drawing/2014/main" id="{60DDEEB2-F4A6-36DC-6DE4-A7AE9B44D0E7}"/>
              </a:ext>
            </a:extLst>
          </p:cNvPr>
          <p:cNvGrpSpPr/>
          <p:nvPr/>
        </p:nvGrpSpPr>
        <p:grpSpPr>
          <a:xfrm>
            <a:off x="7041729" y="5899924"/>
            <a:ext cx="2995179" cy="651392"/>
            <a:chOff x="8953584" y="2095792"/>
            <a:chExt cx="2846903" cy="651392"/>
          </a:xfrm>
        </p:grpSpPr>
        <p:cxnSp>
          <p:nvCxnSpPr>
            <p:cNvPr id="5" name="Straight Connector 4">
              <a:extLst>
                <a:ext uri="{FF2B5EF4-FFF2-40B4-BE49-F238E27FC236}">
                  <a16:creationId xmlns:a16="http://schemas.microsoft.com/office/drawing/2014/main" id="{CFC0D31B-7D0B-2959-CABE-FBDFD04F7A51}"/>
                </a:ext>
              </a:extLst>
            </p:cNvPr>
            <p:cNvCxnSpPr>
              <a:cxnSpLocks/>
            </p:cNvCxnSpPr>
            <p:nvPr/>
          </p:nvCxnSpPr>
          <p:spPr>
            <a:xfrm>
              <a:off x="9226118" y="2095792"/>
              <a:ext cx="2301829"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ECBFBF8-1050-BA5B-44FE-BC9ECB7DC4CC}"/>
                </a:ext>
              </a:extLst>
            </p:cNvPr>
            <p:cNvCxnSpPr>
              <a:cxnSpLocks/>
            </p:cNvCxnSpPr>
            <p:nvPr/>
          </p:nvCxnSpPr>
          <p:spPr>
            <a:xfrm flipV="1">
              <a:off x="10377033" y="2095792"/>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5F2E25E-CA42-EA14-48F4-9E54E806D430}"/>
                </a:ext>
              </a:extLst>
            </p:cNvPr>
            <p:cNvSpPr txBox="1"/>
            <p:nvPr/>
          </p:nvSpPr>
          <p:spPr>
            <a:xfrm>
              <a:off x="8953584" y="2223964"/>
              <a:ext cx="2846903" cy="523220"/>
            </a:xfrm>
            <a:prstGeom prst="rect">
              <a:avLst/>
            </a:prstGeom>
            <a:noFill/>
          </p:spPr>
          <p:txBody>
            <a:bodyPr wrap="none" rtlCol="0">
              <a:spAutoFit/>
            </a:bodyPr>
            <a:lstStyle/>
            <a:p>
              <a:pPr algn="ctr"/>
              <a:r>
                <a:rPr lang="en-GB" sz="2800" b="1" dirty="0">
                  <a:solidFill>
                    <a:srgbClr val="7030A0"/>
                  </a:solidFill>
                </a:rPr>
                <a:t>Treated as integers</a:t>
              </a:r>
            </a:p>
          </p:txBody>
        </p:sp>
      </p:grpSp>
      <p:sp>
        <p:nvSpPr>
          <p:cNvPr id="10" name="Callout: Bent Line with No Border 9">
            <a:extLst>
              <a:ext uri="{FF2B5EF4-FFF2-40B4-BE49-F238E27FC236}">
                <a16:creationId xmlns:a16="http://schemas.microsoft.com/office/drawing/2014/main" id="{45C06407-0957-1801-EEA6-86E62B80EA83}"/>
              </a:ext>
            </a:extLst>
          </p:cNvPr>
          <p:cNvSpPr/>
          <p:nvPr/>
        </p:nvSpPr>
        <p:spPr>
          <a:xfrm>
            <a:off x="3513182" y="4001294"/>
            <a:ext cx="1950239" cy="581682"/>
          </a:xfrm>
          <a:prstGeom prst="callout2">
            <a:avLst>
              <a:gd name="adj1" fmla="val 48750"/>
              <a:gd name="adj2" fmla="val -189"/>
              <a:gd name="adj3" fmla="val 49417"/>
              <a:gd name="adj4" fmla="val -16329"/>
              <a:gd name="adj5" fmla="val 115783"/>
              <a:gd name="adj6" fmla="val -3219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Modulus</a:t>
            </a:r>
          </a:p>
        </p:txBody>
      </p:sp>
      <p:sp>
        <p:nvSpPr>
          <p:cNvPr id="9" name="Callout: Bent Line with No Border 8">
            <a:extLst>
              <a:ext uri="{FF2B5EF4-FFF2-40B4-BE49-F238E27FC236}">
                <a16:creationId xmlns:a16="http://schemas.microsoft.com/office/drawing/2014/main" id="{58DD9DB6-8B0C-4C7B-9B67-5C4B71D9759F}"/>
              </a:ext>
            </a:extLst>
          </p:cNvPr>
          <p:cNvSpPr/>
          <p:nvPr/>
        </p:nvSpPr>
        <p:spPr>
          <a:xfrm>
            <a:off x="10036908" y="4001294"/>
            <a:ext cx="1950238" cy="581682"/>
          </a:xfrm>
          <a:prstGeom prst="callout2">
            <a:avLst>
              <a:gd name="adj1" fmla="val 48750"/>
              <a:gd name="adj2" fmla="val -189"/>
              <a:gd name="adj3" fmla="val 49417"/>
              <a:gd name="adj4" fmla="val -16329"/>
              <a:gd name="adj5" fmla="val 121082"/>
              <a:gd name="adj6" fmla="val -2322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Remainder</a:t>
            </a:r>
          </a:p>
        </p:txBody>
      </p:sp>
    </p:spTree>
    <p:extLst>
      <p:ext uri="{BB962C8B-B14F-4D97-AF65-F5344CB8AC3E}">
        <p14:creationId xmlns:p14="http://schemas.microsoft.com/office/powerpoint/2010/main" val="137845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2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1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left)">
                                      <p:cBhvr>
                                        <p:cTn id="35" dur="2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37"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barn(outVertical)">
                                      <p:cBhvr>
                                        <p:cTn id="4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A7F9EEF-0373-6E08-6F91-F43D69DA47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F5948-7824-39EF-8AC9-BA40B5B4E932}"/>
              </a:ext>
            </a:extLst>
          </p:cNvPr>
          <p:cNvSpPr>
            <a:spLocks noGrp="1"/>
          </p:cNvSpPr>
          <p:nvPr>
            <p:ph type="title"/>
          </p:nvPr>
        </p:nvSpPr>
        <p:spPr/>
        <p:txBody>
          <a:bodyPr/>
          <a:lstStyle/>
          <a:p>
            <a:r>
              <a:rPr lang="en-GB" dirty="0"/>
              <a:t>Division</a:t>
            </a:r>
          </a:p>
        </p:txBody>
      </p:sp>
      <p:sp>
        <p:nvSpPr>
          <p:cNvPr id="3" name="Content Placeholder 2">
            <a:extLst>
              <a:ext uri="{FF2B5EF4-FFF2-40B4-BE49-F238E27FC236}">
                <a16:creationId xmlns:a16="http://schemas.microsoft.com/office/drawing/2014/main" id="{359E0AEE-B347-F644-1ADA-3E9D608188DF}"/>
              </a:ext>
            </a:extLst>
          </p:cNvPr>
          <p:cNvSpPr>
            <a:spLocks noGrp="1"/>
          </p:cNvSpPr>
          <p:nvPr>
            <p:ph idx="1"/>
          </p:nvPr>
        </p:nvSpPr>
        <p:spPr/>
        <p:txBody>
          <a:bodyPr>
            <a:normAutofit lnSpcReduction="10000"/>
          </a:bodyPr>
          <a:lstStyle/>
          <a:p>
            <a:pPr marL="0" indent="0">
              <a:buNone/>
            </a:pPr>
            <a:r>
              <a:rPr lang="en-GB" sz="4000" dirty="0"/>
              <a:t>Integer </a:t>
            </a:r>
            <a:r>
              <a:rPr lang="en-GB" sz="4000" b="1" dirty="0">
                <a:solidFill>
                  <a:srgbClr val="7030A0"/>
                </a:solidFill>
              </a:rPr>
              <a:t>/</a:t>
            </a:r>
            <a:r>
              <a:rPr lang="en-GB" sz="4000" dirty="0"/>
              <a:t> Integer 	=  			5 / 2 = </a:t>
            </a:r>
          </a:p>
          <a:p>
            <a:pPr marL="0" indent="0">
              <a:buNone/>
            </a:pPr>
            <a:r>
              <a:rPr lang="en-GB" sz="4000" dirty="0"/>
              <a:t>Integer </a:t>
            </a:r>
            <a:r>
              <a:rPr lang="en-GB" sz="4000" b="1" dirty="0">
                <a:solidFill>
                  <a:srgbClr val="7030A0"/>
                </a:solidFill>
              </a:rPr>
              <a:t>/</a:t>
            </a:r>
            <a:r>
              <a:rPr lang="en-GB" sz="4000" dirty="0"/>
              <a:t> Real 	= 			5 / 2.0 = </a:t>
            </a:r>
          </a:p>
          <a:p>
            <a:pPr marL="0" indent="0">
              <a:buNone/>
            </a:pPr>
            <a:r>
              <a:rPr lang="en-GB" sz="4000" dirty="0"/>
              <a:t>Real </a:t>
            </a:r>
            <a:r>
              <a:rPr lang="en-GB" sz="4000" b="1" dirty="0">
                <a:solidFill>
                  <a:srgbClr val="7030A0"/>
                </a:solidFill>
              </a:rPr>
              <a:t>/</a:t>
            </a:r>
            <a:r>
              <a:rPr lang="en-GB" sz="4000" dirty="0"/>
              <a:t> Integer 	= 			5.0 / 2 = 2</a:t>
            </a:r>
          </a:p>
          <a:p>
            <a:pPr marL="0" indent="0">
              <a:buNone/>
            </a:pPr>
            <a:endParaRPr lang="en-GB" sz="4000" dirty="0"/>
          </a:p>
          <a:p>
            <a:pPr marL="0" indent="0">
              <a:buNone/>
            </a:pPr>
            <a:r>
              <a:rPr lang="en-GB" sz="4000" dirty="0"/>
              <a:t>Integer </a:t>
            </a:r>
            <a:r>
              <a:rPr lang="en-GB" sz="4000" b="1" dirty="0">
                <a:solidFill>
                  <a:srgbClr val="7030A0"/>
                </a:solidFill>
              </a:rPr>
              <a:t>%</a:t>
            </a:r>
            <a:r>
              <a:rPr lang="en-GB" sz="4000" dirty="0"/>
              <a:t> Integer	= 			56 % 10 = </a:t>
            </a:r>
          </a:p>
          <a:p>
            <a:pPr marL="0" indent="0">
              <a:buNone/>
            </a:pPr>
            <a:r>
              <a:rPr lang="en-GB" sz="4000" dirty="0"/>
              <a:t>Real </a:t>
            </a:r>
            <a:r>
              <a:rPr lang="en-GB" sz="4000" b="1" dirty="0">
                <a:solidFill>
                  <a:srgbClr val="7030A0"/>
                </a:solidFill>
              </a:rPr>
              <a:t>%</a:t>
            </a:r>
            <a:r>
              <a:rPr lang="en-GB" sz="4000" dirty="0"/>
              <a:t> Real		= 			56.5 % 10.4 = </a:t>
            </a:r>
          </a:p>
        </p:txBody>
      </p:sp>
    </p:spTree>
    <p:extLst>
      <p:ext uri="{BB962C8B-B14F-4D97-AF65-F5344CB8AC3E}">
        <p14:creationId xmlns:p14="http://schemas.microsoft.com/office/powerpoint/2010/main" val="3898490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6348C-0928-B3AA-86E8-79C6250C9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B74997-4E3D-9128-AC0B-A872BE93DD2F}"/>
              </a:ext>
            </a:extLst>
          </p:cNvPr>
          <p:cNvSpPr>
            <a:spLocks noGrp="1"/>
          </p:cNvSpPr>
          <p:nvPr>
            <p:ph type="title"/>
          </p:nvPr>
        </p:nvSpPr>
        <p:spPr/>
        <p:txBody>
          <a:bodyPr/>
          <a:lstStyle/>
          <a:p>
            <a:r>
              <a:rPr lang="en-GB" dirty="0"/>
              <a:t>Casting</a:t>
            </a:r>
          </a:p>
        </p:txBody>
      </p:sp>
      <p:sp>
        <p:nvSpPr>
          <p:cNvPr id="3" name="Content Placeholder 2">
            <a:extLst>
              <a:ext uri="{FF2B5EF4-FFF2-40B4-BE49-F238E27FC236}">
                <a16:creationId xmlns:a16="http://schemas.microsoft.com/office/drawing/2014/main" id="{6DDB39DC-3811-9F33-CE19-3AD1CDA6229C}"/>
              </a:ext>
            </a:extLst>
          </p:cNvPr>
          <p:cNvSpPr>
            <a:spLocks noGrp="1"/>
          </p:cNvSpPr>
          <p:nvPr>
            <p:ph idx="1"/>
          </p:nvPr>
        </p:nvSpPr>
        <p:spPr/>
        <p:txBody>
          <a:bodyPr>
            <a:noAutofit/>
          </a:bodyPr>
          <a:lstStyle/>
          <a:p>
            <a:pPr mar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CAST</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11.9</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INTEGER</a:t>
            </a:r>
            <a:r>
              <a:rPr lang="en-US" altLang="en-US" sz="4000" dirty="0">
                <a:solidFill>
                  <a:srgbClr val="000000"/>
                </a:solidFill>
                <a:latin typeface="Consolas" panose="020B0609020204030204" pitchFamily="49" charset="0"/>
              </a:rPr>
              <a:t>);</a:t>
            </a:r>
            <a:endParaRPr lang="en-US" altLang="en-US" sz="4000" dirty="0">
              <a:latin typeface="Arial" panose="020B0604020202020204" pitchFamily="34" charset="0"/>
            </a:endParaRPr>
          </a:p>
        </p:txBody>
      </p:sp>
      <p:grpSp>
        <p:nvGrpSpPr>
          <p:cNvPr id="4" name="Group 3">
            <a:extLst>
              <a:ext uri="{FF2B5EF4-FFF2-40B4-BE49-F238E27FC236}">
                <a16:creationId xmlns:a16="http://schemas.microsoft.com/office/drawing/2014/main" id="{061C37EA-63AE-41D5-B419-85A6D4347570}"/>
              </a:ext>
            </a:extLst>
          </p:cNvPr>
          <p:cNvGrpSpPr/>
          <p:nvPr/>
        </p:nvGrpSpPr>
        <p:grpSpPr>
          <a:xfrm>
            <a:off x="3873664" y="2543266"/>
            <a:ext cx="3034678" cy="651392"/>
            <a:chOff x="8934812" y="2095792"/>
            <a:chExt cx="2884447" cy="651392"/>
          </a:xfrm>
        </p:grpSpPr>
        <p:cxnSp>
          <p:nvCxnSpPr>
            <p:cNvPr id="5" name="Straight Connector 4">
              <a:extLst>
                <a:ext uri="{FF2B5EF4-FFF2-40B4-BE49-F238E27FC236}">
                  <a16:creationId xmlns:a16="http://schemas.microsoft.com/office/drawing/2014/main" id="{F9F9397B-CE88-4911-BE3F-2BD7D9707727}"/>
                </a:ext>
              </a:extLst>
            </p:cNvPr>
            <p:cNvCxnSpPr>
              <a:cxnSpLocks/>
            </p:cNvCxnSpPr>
            <p:nvPr/>
          </p:nvCxnSpPr>
          <p:spPr>
            <a:xfrm>
              <a:off x="9917626" y="2095792"/>
              <a:ext cx="935144"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B067C6-6598-4D36-90CD-EB415F4D60B4}"/>
                </a:ext>
              </a:extLst>
            </p:cNvPr>
            <p:cNvCxnSpPr>
              <a:cxnSpLocks/>
            </p:cNvCxnSpPr>
            <p:nvPr/>
          </p:nvCxnSpPr>
          <p:spPr>
            <a:xfrm flipV="1">
              <a:off x="10377033" y="2095792"/>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60ADA62-6F76-4B50-8402-A3FD578F96AA}"/>
                </a:ext>
              </a:extLst>
            </p:cNvPr>
            <p:cNvSpPr txBox="1"/>
            <p:nvPr/>
          </p:nvSpPr>
          <p:spPr>
            <a:xfrm>
              <a:off x="8934812" y="2223964"/>
              <a:ext cx="2884447" cy="523220"/>
            </a:xfrm>
            <a:prstGeom prst="rect">
              <a:avLst/>
            </a:prstGeom>
            <a:noFill/>
          </p:spPr>
          <p:txBody>
            <a:bodyPr wrap="none" rtlCol="0">
              <a:spAutoFit/>
            </a:bodyPr>
            <a:lstStyle/>
            <a:p>
              <a:pPr algn="ctr"/>
              <a:r>
                <a:rPr lang="en-GB" sz="2800" b="1" dirty="0">
                  <a:solidFill>
                    <a:srgbClr val="7030A0"/>
                  </a:solidFill>
                </a:rPr>
                <a:t>Or computed value</a:t>
              </a:r>
            </a:p>
          </p:txBody>
        </p:sp>
      </p:grpSp>
    </p:spTree>
    <p:extLst>
      <p:ext uri="{BB962C8B-B14F-4D97-AF65-F5344CB8AC3E}">
        <p14:creationId xmlns:p14="http://schemas.microsoft.com/office/powerpoint/2010/main" val="29329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736348C-0928-B3AA-86E8-79C6250C9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B74997-4E3D-9128-AC0B-A872BE93DD2F}"/>
              </a:ext>
            </a:extLst>
          </p:cNvPr>
          <p:cNvSpPr>
            <a:spLocks noGrp="1"/>
          </p:cNvSpPr>
          <p:nvPr>
            <p:ph type="title"/>
          </p:nvPr>
        </p:nvSpPr>
        <p:spPr/>
        <p:txBody>
          <a:bodyPr/>
          <a:lstStyle/>
          <a:p>
            <a:r>
              <a:rPr lang="en-GB" dirty="0"/>
              <a:t>Casting</a:t>
            </a:r>
          </a:p>
        </p:txBody>
      </p:sp>
      <p:sp>
        <p:nvSpPr>
          <p:cNvPr id="3" name="Content Placeholder 2">
            <a:extLst>
              <a:ext uri="{FF2B5EF4-FFF2-40B4-BE49-F238E27FC236}">
                <a16:creationId xmlns:a16="http://schemas.microsoft.com/office/drawing/2014/main" id="{6DDB39DC-3811-9F33-CE19-3AD1CDA6229C}"/>
              </a:ext>
            </a:extLst>
          </p:cNvPr>
          <p:cNvSpPr>
            <a:spLocks noGrp="1"/>
          </p:cNvSpPr>
          <p:nvPr>
            <p:ph idx="1"/>
          </p:nvPr>
        </p:nvSpPr>
        <p:spPr/>
        <p:txBody>
          <a:bodyPr>
            <a:noAutofit/>
          </a:bodyPr>
          <a:lstStyle/>
          <a:p>
            <a:pPr mar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CAST</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11.9</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INTEGER</a:t>
            </a:r>
            <a:r>
              <a:rPr lang="en-US" altLang="en-US" sz="4000" dirty="0">
                <a:solidFill>
                  <a:srgbClr val="000000"/>
                </a:solidFill>
                <a:latin typeface="Consolas" panose="020B0609020204030204" pitchFamily="49" charset="0"/>
              </a:rPr>
              <a:t>);</a:t>
            </a:r>
            <a:endParaRPr lang="en-US" altLang="en-US" sz="4000" dirty="0">
              <a:latin typeface="Arial" panose="020B0604020202020204" pitchFamily="34" charset="0"/>
            </a:endParaRPr>
          </a:p>
        </p:txBody>
      </p:sp>
    </p:spTree>
    <p:extLst>
      <p:ext uri="{BB962C8B-B14F-4D97-AF65-F5344CB8AC3E}">
        <p14:creationId xmlns:p14="http://schemas.microsoft.com/office/powerpoint/2010/main" val="17293347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aggregate functions</a:t>
            </a:r>
          </a:p>
        </p:txBody>
      </p:sp>
    </p:spTree>
    <p:extLst>
      <p:ext uri="{BB962C8B-B14F-4D97-AF65-F5344CB8AC3E}">
        <p14:creationId xmlns:p14="http://schemas.microsoft.com/office/powerpoint/2010/main" val="391405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N5 Revision – SELECT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78326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COUNT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COUNT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5" name="TextBox 4">
            <a:extLst>
              <a:ext uri="{FF2B5EF4-FFF2-40B4-BE49-F238E27FC236}">
                <a16:creationId xmlns:a16="http://schemas.microsoft.com/office/drawing/2014/main" id="{C5786D92-2AB0-D36B-A2BC-31B1C89FF7DD}"/>
              </a:ext>
            </a:extLst>
          </p:cNvPr>
          <p:cNvSpPr txBox="1"/>
          <p:nvPr/>
        </p:nvSpPr>
        <p:spPr>
          <a:xfrm>
            <a:off x="3163570" y="4738549"/>
            <a:ext cx="5864860" cy="1754326"/>
          </a:xfrm>
          <a:prstGeom prst="rect">
            <a:avLst/>
          </a:prstGeom>
          <a:noFill/>
        </p:spPr>
        <p:txBody>
          <a:bodyPr wrap="square">
            <a:spAutoFit/>
          </a:bodyPr>
          <a:lstStyle/>
          <a:p>
            <a:r>
              <a:rPr lang="en-GB" sz="3600" dirty="0">
                <a:solidFill>
                  <a:srgbClr val="7030A0"/>
                </a:solidFill>
                <a:latin typeface="Arial" panose="020B0604020202020204" pitchFamily="34" charset="0"/>
              </a:rPr>
              <a:t>R</a:t>
            </a:r>
            <a:r>
              <a:rPr lang="en-GB" sz="3600" i="0" u="none" strike="noStrike" baseline="0" dirty="0">
                <a:solidFill>
                  <a:srgbClr val="7030A0"/>
                </a:solidFill>
                <a:latin typeface="Arial" panose="020B0604020202020204" pitchFamily="34" charset="0"/>
              </a:rPr>
              <a:t>eturns the number of rows that match the criteria in the </a:t>
            </a:r>
            <a:r>
              <a:rPr lang="en-GB" sz="3600" i="0" u="none" strike="noStrike" baseline="0" dirty="0">
                <a:solidFill>
                  <a:srgbClr val="7030A0"/>
                </a:solidFill>
                <a:latin typeface="Courier New" panose="02070309020205020404" pitchFamily="49" charset="0"/>
              </a:rPr>
              <a:t>WHERE</a:t>
            </a:r>
            <a:r>
              <a:rPr lang="en-GB" sz="3600" i="0" u="none" strike="noStrike" baseline="0" dirty="0">
                <a:solidFill>
                  <a:srgbClr val="7030A0"/>
                </a:solidFill>
                <a:latin typeface="Arial" panose="020B0604020202020204" pitchFamily="34" charset="0"/>
              </a:rPr>
              <a:t> clause 	</a:t>
            </a:r>
          </a:p>
        </p:txBody>
      </p:sp>
      <p:sp>
        <p:nvSpPr>
          <p:cNvPr id="6" name="Callout: Bent Line with No Border 5">
            <a:extLst>
              <a:ext uri="{FF2B5EF4-FFF2-40B4-BE49-F238E27FC236}">
                <a16:creationId xmlns:a16="http://schemas.microsoft.com/office/drawing/2014/main" id="{9BD5C449-CB7A-4B99-8B0B-F56FF5209393}"/>
              </a:ext>
            </a:extLst>
          </p:cNvPr>
          <p:cNvSpPr/>
          <p:nvPr/>
        </p:nvSpPr>
        <p:spPr>
          <a:xfrm>
            <a:off x="5709901" y="1218872"/>
            <a:ext cx="3230393" cy="581682"/>
          </a:xfrm>
          <a:prstGeom prst="callout2">
            <a:avLst>
              <a:gd name="adj1" fmla="val 48750"/>
              <a:gd name="adj2" fmla="val -189"/>
              <a:gd name="adj3" fmla="val 49417"/>
              <a:gd name="adj4" fmla="val -16329"/>
              <a:gd name="adj5" fmla="val 120926"/>
              <a:gd name="adj6" fmla="val -2547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Aggregate function</a:t>
            </a:r>
          </a:p>
        </p:txBody>
      </p:sp>
    </p:spTree>
    <p:extLst>
      <p:ext uri="{BB962C8B-B14F-4D97-AF65-F5344CB8AC3E}">
        <p14:creationId xmlns:p14="http://schemas.microsoft.com/office/powerpoint/2010/main" val="4004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COUNT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COUNT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798895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MAX / MIN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MAX</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0C75A64C-164B-E364-54A7-D8C9A5479CB1}"/>
              </a:ext>
            </a:extLst>
          </p:cNvPr>
          <p:cNvSpPr txBox="1"/>
          <p:nvPr/>
        </p:nvSpPr>
        <p:spPr>
          <a:xfrm>
            <a:off x="2987229" y="4738549"/>
            <a:ext cx="6217542" cy="1754326"/>
          </a:xfrm>
          <a:prstGeom prst="rect">
            <a:avLst/>
          </a:prstGeom>
          <a:noFill/>
        </p:spPr>
        <p:txBody>
          <a:bodyPr wrap="square">
            <a:spAutoFit/>
          </a:bodyPr>
          <a:lstStyle/>
          <a:p>
            <a:r>
              <a:rPr lang="en-GB" sz="3600" dirty="0">
                <a:solidFill>
                  <a:srgbClr val="7030A0"/>
                </a:solidFill>
                <a:latin typeface="Arial" panose="020B0604020202020204" pitchFamily="34" charset="0"/>
              </a:rPr>
              <a:t>Returns the largest / smallest value of the selected column or expression</a:t>
            </a:r>
            <a:r>
              <a:rPr lang="en-GB" sz="3600" i="0" u="none" strike="noStrike" baseline="0" dirty="0">
                <a:solidFill>
                  <a:srgbClr val="7030A0"/>
                </a:solidFill>
                <a:latin typeface="Arial" panose="020B0604020202020204" pitchFamily="34" charset="0"/>
              </a:rPr>
              <a:t>	</a:t>
            </a:r>
          </a:p>
        </p:txBody>
      </p:sp>
      <p:sp>
        <p:nvSpPr>
          <p:cNvPr id="5" name="Callout: Bent Line with No Border 4">
            <a:extLst>
              <a:ext uri="{FF2B5EF4-FFF2-40B4-BE49-F238E27FC236}">
                <a16:creationId xmlns:a16="http://schemas.microsoft.com/office/drawing/2014/main" id="{CF730BCB-EF3B-43D1-9B9E-0145BEB2219E}"/>
              </a:ext>
            </a:extLst>
          </p:cNvPr>
          <p:cNvSpPr/>
          <p:nvPr/>
        </p:nvSpPr>
        <p:spPr>
          <a:xfrm>
            <a:off x="5054291" y="1229751"/>
            <a:ext cx="3230393" cy="581682"/>
          </a:xfrm>
          <a:prstGeom prst="callout2">
            <a:avLst>
              <a:gd name="adj1" fmla="val 48750"/>
              <a:gd name="adj2" fmla="val -189"/>
              <a:gd name="adj3" fmla="val 49417"/>
              <a:gd name="adj4" fmla="val -16329"/>
              <a:gd name="adj5" fmla="val 120926"/>
              <a:gd name="adj6" fmla="val -2547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Aggregate function</a:t>
            </a:r>
          </a:p>
        </p:txBody>
      </p:sp>
    </p:spTree>
    <p:extLst>
      <p:ext uri="{BB962C8B-B14F-4D97-AF65-F5344CB8AC3E}">
        <p14:creationId xmlns:p14="http://schemas.microsoft.com/office/powerpoint/2010/main" val="131434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MAX / MIN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MAX</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621025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0886-4568-405D-A477-82C7E4CA49F9}"/>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800ECB73-0608-4B44-882B-9BBB8EADD3EA}"/>
              </a:ext>
            </a:extLst>
          </p:cNvPr>
          <p:cNvSpPr>
            <a:spLocks noGrp="1"/>
          </p:cNvSpPr>
          <p:nvPr>
            <p:ph type="body" idx="1"/>
          </p:nvPr>
        </p:nvSpPr>
        <p:spPr/>
        <p:txBody>
          <a:bodyPr/>
          <a:lstStyle/>
          <a:p>
            <a:r>
              <a:rPr lang="en-GB" dirty="0"/>
              <a:t>Assignment – 33%</a:t>
            </a:r>
          </a:p>
        </p:txBody>
      </p:sp>
      <p:sp>
        <p:nvSpPr>
          <p:cNvPr id="4" name="Content Placeholder 3">
            <a:extLst>
              <a:ext uri="{FF2B5EF4-FFF2-40B4-BE49-F238E27FC236}">
                <a16:creationId xmlns:a16="http://schemas.microsoft.com/office/drawing/2014/main" id="{6C837FB6-A567-497F-93B1-2DEE87ED18D6}"/>
              </a:ext>
            </a:extLst>
          </p:cNvPr>
          <p:cNvSpPr>
            <a:spLocks noGrp="1"/>
          </p:cNvSpPr>
          <p:nvPr>
            <p:ph sz="half" idx="2"/>
          </p:nvPr>
        </p:nvSpPr>
        <p:spPr/>
        <p:txBody>
          <a:bodyPr/>
          <a:lstStyle/>
          <a:p>
            <a:pPr indent="0">
              <a:tabLst>
                <a:tab pos="3771900" algn="ctr"/>
              </a:tabLst>
            </a:pPr>
            <a:r>
              <a:rPr lang="en-GB" dirty="0"/>
              <a:t>Software	67%</a:t>
            </a:r>
          </a:p>
          <a:p>
            <a:pPr indent="0">
              <a:tabLst>
                <a:tab pos="3771900" algn="ctr"/>
              </a:tabLst>
            </a:pPr>
            <a:r>
              <a:rPr lang="en-GB" dirty="0"/>
              <a:t>Databases	33%</a:t>
            </a:r>
          </a:p>
          <a:p>
            <a:pPr indent="0">
              <a:tabLst>
                <a:tab pos="3771900" algn="ctr"/>
              </a:tabLst>
            </a:pPr>
            <a:endParaRPr lang="en-GB" dirty="0"/>
          </a:p>
          <a:p>
            <a:pPr indent="0">
              <a:buNone/>
              <a:tabLst>
                <a:tab pos="3771900" algn="ctr"/>
              </a:tabLst>
            </a:pPr>
            <a:endParaRPr lang="en-GB" dirty="0"/>
          </a:p>
          <a:p>
            <a:pPr indent="0">
              <a:tabLst>
                <a:tab pos="3771900" algn="ctr"/>
              </a:tabLst>
            </a:pPr>
            <a:r>
              <a:rPr lang="en-GB" b="1" dirty="0"/>
              <a:t>Marks	40</a:t>
            </a:r>
          </a:p>
        </p:txBody>
      </p:sp>
      <p:sp>
        <p:nvSpPr>
          <p:cNvPr id="5" name="Text Placeholder 4">
            <a:extLst>
              <a:ext uri="{FF2B5EF4-FFF2-40B4-BE49-F238E27FC236}">
                <a16:creationId xmlns:a16="http://schemas.microsoft.com/office/drawing/2014/main" id="{23B492CD-F51E-4517-A552-72BB03A9DDC1}"/>
              </a:ext>
            </a:extLst>
          </p:cNvPr>
          <p:cNvSpPr>
            <a:spLocks noGrp="1"/>
          </p:cNvSpPr>
          <p:nvPr>
            <p:ph type="body" sz="quarter" idx="3"/>
          </p:nvPr>
        </p:nvSpPr>
        <p:spPr/>
        <p:txBody>
          <a:bodyPr/>
          <a:lstStyle/>
          <a:p>
            <a:r>
              <a:rPr lang="en-GB" dirty="0"/>
              <a:t>Question Paper – 67%</a:t>
            </a:r>
          </a:p>
        </p:txBody>
      </p:sp>
      <p:sp>
        <p:nvSpPr>
          <p:cNvPr id="6" name="Content Placeholder 5">
            <a:extLst>
              <a:ext uri="{FF2B5EF4-FFF2-40B4-BE49-F238E27FC236}">
                <a16:creationId xmlns:a16="http://schemas.microsoft.com/office/drawing/2014/main" id="{85EA51F6-ECFD-4D1F-BF54-C5C44552D6D8}"/>
              </a:ext>
            </a:extLst>
          </p:cNvPr>
          <p:cNvSpPr>
            <a:spLocks noGrp="1"/>
          </p:cNvSpPr>
          <p:nvPr>
            <p:ph sz="quarter" idx="4"/>
          </p:nvPr>
        </p:nvSpPr>
        <p:spPr/>
        <p:txBody>
          <a:bodyPr>
            <a:normAutofit/>
          </a:bodyPr>
          <a:lstStyle/>
          <a:p>
            <a:pPr indent="0">
              <a:tabLst>
                <a:tab pos="3771900" algn="ctr"/>
              </a:tabLst>
            </a:pPr>
            <a:r>
              <a:rPr lang="en-GB" dirty="0"/>
              <a:t>Software 	54%</a:t>
            </a:r>
          </a:p>
          <a:p>
            <a:pPr indent="0">
              <a:tabLst>
                <a:tab pos="3771900" algn="ctr"/>
              </a:tabLst>
            </a:pPr>
            <a:r>
              <a:rPr lang="en-GB" dirty="0"/>
              <a:t>Databases 	33%</a:t>
            </a:r>
          </a:p>
          <a:p>
            <a:pPr indent="0">
              <a:tabLst>
                <a:tab pos="3771900" algn="ctr"/>
              </a:tabLst>
            </a:pPr>
            <a:r>
              <a:rPr lang="en-GB" dirty="0"/>
              <a:t>Computer Systems	13%</a:t>
            </a:r>
          </a:p>
          <a:p>
            <a:pPr marL="0" indent="0">
              <a:buNone/>
              <a:tabLst>
                <a:tab pos="3771900" algn="ctr"/>
              </a:tabLst>
            </a:pPr>
            <a:endParaRPr lang="en-GB" dirty="0"/>
          </a:p>
          <a:p>
            <a:pPr indent="0">
              <a:tabLst>
                <a:tab pos="3771900" algn="ctr"/>
              </a:tabLst>
            </a:pPr>
            <a:r>
              <a:rPr lang="en-GB" b="1" dirty="0"/>
              <a:t>Marks	80</a:t>
            </a:r>
          </a:p>
        </p:txBody>
      </p:sp>
      <p:sp>
        <p:nvSpPr>
          <p:cNvPr id="7" name="TextBox 6"/>
          <p:cNvSpPr txBox="1"/>
          <p:nvPr/>
        </p:nvSpPr>
        <p:spPr>
          <a:xfrm>
            <a:off x="4053485" y="5897275"/>
            <a:ext cx="3888180" cy="584775"/>
          </a:xfrm>
          <a:prstGeom prst="rect">
            <a:avLst/>
          </a:prstGeom>
          <a:noFill/>
        </p:spPr>
        <p:txBody>
          <a:bodyPr wrap="none" rtlCol="0">
            <a:spAutoFit/>
          </a:bodyPr>
          <a:lstStyle/>
          <a:p>
            <a:r>
              <a:rPr lang="en-GB" sz="3200" b="1" dirty="0">
                <a:solidFill>
                  <a:srgbClr val="FF0000"/>
                </a:solidFill>
              </a:rPr>
              <a:t>Final grade out of 120</a:t>
            </a:r>
          </a:p>
        </p:txBody>
      </p:sp>
    </p:spTree>
    <p:extLst>
      <p:ext uri="{BB962C8B-B14F-4D97-AF65-F5344CB8AC3E}">
        <p14:creationId xmlns:p14="http://schemas.microsoft.com/office/powerpoint/2010/main" val="325290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left)">
                                      <p:cBhvr>
                                        <p:cTn id="36" dur="500"/>
                                        <p:tgtEl>
                                          <p:spTgt spid="6">
                                            <p:txEl>
                                              <p:pRg st="1" end="1"/>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left)">
                                      <p:cBhvr>
                                        <p:cTn id="40" dur="500"/>
                                        <p:tgtEl>
                                          <p:spTgt spid="6">
                                            <p:txEl>
                                              <p:pRg st="2" end="2"/>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SUM</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SUM</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01FC222F-8775-0B23-F845-1CE3CE282EB7}"/>
              </a:ext>
            </a:extLst>
          </p:cNvPr>
          <p:cNvSpPr txBox="1"/>
          <p:nvPr/>
        </p:nvSpPr>
        <p:spPr>
          <a:xfrm>
            <a:off x="2938145" y="4718229"/>
            <a:ext cx="6315710" cy="1200329"/>
          </a:xfrm>
          <a:prstGeom prst="rect">
            <a:avLst/>
          </a:prstGeom>
          <a:noFill/>
        </p:spPr>
        <p:txBody>
          <a:bodyPr wrap="square">
            <a:spAutoFit/>
          </a:bodyPr>
          <a:lstStyle/>
          <a:p>
            <a:r>
              <a:rPr lang="en-GB" sz="3600" dirty="0">
                <a:solidFill>
                  <a:srgbClr val="7030A0"/>
                </a:solidFill>
                <a:latin typeface="Arial" panose="020B0604020202020204" pitchFamily="34" charset="0"/>
              </a:rPr>
              <a:t>Returns the total sum of a numeric column or expression</a:t>
            </a:r>
            <a:endParaRPr lang="en-GB" sz="3600" i="0" u="none" strike="noStrike" baseline="0" dirty="0">
              <a:solidFill>
                <a:srgbClr val="7030A0"/>
              </a:solidFill>
              <a:latin typeface="Arial" panose="020B0604020202020204" pitchFamily="34" charset="0"/>
            </a:endParaRPr>
          </a:p>
        </p:txBody>
      </p:sp>
      <p:sp>
        <p:nvSpPr>
          <p:cNvPr id="5" name="Callout: Bent Line with No Border 4">
            <a:extLst>
              <a:ext uri="{FF2B5EF4-FFF2-40B4-BE49-F238E27FC236}">
                <a16:creationId xmlns:a16="http://schemas.microsoft.com/office/drawing/2014/main" id="{0498D390-1187-4C24-AA9B-1F43B977BF78}"/>
              </a:ext>
            </a:extLst>
          </p:cNvPr>
          <p:cNvSpPr/>
          <p:nvPr/>
        </p:nvSpPr>
        <p:spPr>
          <a:xfrm>
            <a:off x="5087342" y="1243943"/>
            <a:ext cx="3230393" cy="581682"/>
          </a:xfrm>
          <a:prstGeom prst="callout2">
            <a:avLst>
              <a:gd name="adj1" fmla="val 48750"/>
              <a:gd name="adj2" fmla="val -189"/>
              <a:gd name="adj3" fmla="val 49417"/>
              <a:gd name="adj4" fmla="val -16329"/>
              <a:gd name="adj5" fmla="val 120926"/>
              <a:gd name="adj6" fmla="val -2547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Aggregate function</a:t>
            </a:r>
          </a:p>
        </p:txBody>
      </p:sp>
    </p:spTree>
    <p:extLst>
      <p:ext uri="{BB962C8B-B14F-4D97-AF65-F5344CB8AC3E}">
        <p14:creationId xmlns:p14="http://schemas.microsoft.com/office/powerpoint/2010/main" val="78216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SUM</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SUM</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1369262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AVG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AVG</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7B8C0501-8641-F1BB-034C-41D49A9FFA27}"/>
              </a:ext>
            </a:extLst>
          </p:cNvPr>
          <p:cNvSpPr txBox="1"/>
          <p:nvPr/>
        </p:nvSpPr>
        <p:spPr>
          <a:xfrm>
            <a:off x="2879734" y="4728389"/>
            <a:ext cx="6432533" cy="1200329"/>
          </a:xfrm>
          <a:prstGeom prst="rect">
            <a:avLst/>
          </a:prstGeom>
          <a:noFill/>
        </p:spPr>
        <p:txBody>
          <a:bodyPr wrap="square">
            <a:spAutoFit/>
          </a:bodyPr>
          <a:lstStyle/>
          <a:p>
            <a:r>
              <a:rPr lang="en-GB" sz="3600" dirty="0">
                <a:solidFill>
                  <a:srgbClr val="7030A0"/>
                </a:solidFill>
                <a:latin typeface="Arial" panose="020B0604020202020204" pitchFamily="34" charset="0"/>
              </a:rPr>
              <a:t>Returns the average value of a numeric column or expression</a:t>
            </a:r>
            <a:endParaRPr lang="en-GB" sz="3600" i="0" u="none" strike="noStrike" baseline="0" dirty="0">
              <a:solidFill>
                <a:srgbClr val="7030A0"/>
              </a:solidFill>
              <a:latin typeface="Arial" panose="020B0604020202020204" pitchFamily="34" charset="0"/>
            </a:endParaRPr>
          </a:p>
        </p:txBody>
      </p:sp>
      <p:sp>
        <p:nvSpPr>
          <p:cNvPr id="5" name="Callout: Bent Line with No Border 4">
            <a:extLst>
              <a:ext uri="{FF2B5EF4-FFF2-40B4-BE49-F238E27FC236}">
                <a16:creationId xmlns:a16="http://schemas.microsoft.com/office/drawing/2014/main" id="{E5AC33D0-2627-4CDD-9847-0B1415F26097}"/>
              </a:ext>
            </a:extLst>
          </p:cNvPr>
          <p:cNvSpPr/>
          <p:nvPr/>
        </p:nvSpPr>
        <p:spPr>
          <a:xfrm>
            <a:off x="5087342" y="1243943"/>
            <a:ext cx="3230393" cy="581682"/>
          </a:xfrm>
          <a:prstGeom prst="callout2">
            <a:avLst>
              <a:gd name="adj1" fmla="val 48750"/>
              <a:gd name="adj2" fmla="val -189"/>
              <a:gd name="adj3" fmla="val 49417"/>
              <a:gd name="adj4" fmla="val -16329"/>
              <a:gd name="adj5" fmla="val 120926"/>
              <a:gd name="adj6" fmla="val -2547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Aggregate function</a:t>
            </a:r>
          </a:p>
        </p:txBody>
      </p:sp>
    </p:spTree>
    <p:extLst>
      <p:ext uri="{BB962C8B-B14F-4D97-AF65-F5344CB8AC3E}">
        <p14:creationId xmlns:p14="http://schemas.microsoft.com/office/powerpoint/2010/main" val="2840772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000"/>
                                        <p:tgtEl>
                                          <p:spTgt spid="3">
                                            <p:txEl>
                                              <p:pRg st="1" end="1"/>
                                            </p:txEl>
                                          </p:spTgt>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20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AVG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AVG</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2556308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Multiple Aggregate Functions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MIN</a:t>
            </a:r>
            <a:r>
              <a:rPr lang="en-US" altLang="en-US" sz="4000" dirty="0">
                <a:solidFill>
                  <a:srgbClr val="000000"/>
                </a:solidFill>
                <a:latin typeface="Consolas" panose="020B0609020204030204" pitchFamily="49" charset="0"/>
              </a:rPr>
              <a:t>(age), </a:t>
            </a:r>
            <a:r>
              <a:rPr lang="en-US" altLang="en-US" sz="4000" dirty="0">
                <a:solidFill>
                  <a:srgbClr val="A71D5D"/>
                </a:solidFill>
                <a:latin typeface="Consolas" panose="020B0609020204030204" pitchFamily="49" charset="0"/>
              </a:rPr>
              <a:t>MAX</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4224193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Multiple Aggregate Functions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MIN</a:t>
            </a:r>
            <a:r>
              <a:rPr lang="en-US" altLang="en-US" sz="4000" dirty="0">
                <a:solidFill>
                  <a:srgbClr val="000000"/>
                </a:solidFill>
                <a:latin typeface="Consolas" panose="020B0609020204030204" pitchFamily="49" charset="0"/>
              </a:rPr>
              <a:t>(age), </a:t>
            </a:r>
            <a:r>
              <a:rPr lang="en-US" altLang="en-US" sz="4000" dirty="0">
                <a:solidFill>
                  <a:srgbClr val="A71D5D"/>
                </a:solidFill>
                <a:latin typeface="Consolas" panose="020B0609020204030204" pitchFamily="49" charset="0"/>
              </a:rPr>
              <a:t>MAX</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8398336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Round</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ROUND</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3.1415, 2</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185813CB-9FAE-BFE0-99F7-D887C6794568}"/>
              </a:ext>
            </a:extLst>
          </p:cNvPr>
          <p:cNvSpPr/>
          <p:nvPr/>
        </p:nvSpPr>
        <p:spPr>
          <a:xfrm flipH="1">
            <a:off x="4232476" y="2658769"/>
            <a:ext cx="2551016" cy="862642"/>
          </a:xfrm>
          <a:prstGeom prst="callout2">
            <a:avLst>
              <a:gd name="adj1" fmla="val 52750"/>
              <a:gd name="adj2" fmla="val -2245"/>
              <a:gd name="adj3" fmla="val 52979"/>
              <a:gd name="adj4" fmla="val -19306"/>
              <a:gd name="adj5" fmla="val -13845"/>
              <a:gd name="adj6" fmla="val -2627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dirty="0">
                <a:solidFill>
                  <a:srgbClr val="7030A0"/>
                </a:solidFill>
              </a:rPr>
              <a:t>Decimal places </a:t>
            </a:r>
          </a:p>
        </p:txBody>
      </p:sp>
      <p:sp>
        <p:nvSpPr>
          <p:cNvPr id="5" name="Callout: Bent Line with No Border 4">
            <a:extLst>
              <a:ext uri="{FF2B5EF4-FFF2-40B4-BE49-F238E27FC236}">
                <a16:creationId xmlns:a16="http://schemas.microsoft.com/office/drawing/2014/main" id="{EB0E0EEA-3A4A-497B-97CE-13740A7D5F02}"/>
              </a:ext>
            </a:extLst>
          </p:cNvPr>
          <p:cNvSpPr/>
          <p:nvPr/>
        </p:nvSpPr>
        <p:spPr>
          <a:xfrm>
            <a:off x="7417443" y="1027906"/>
            <a:ext cx="5102032" cy="862642"/>
          </a:xfrm>
          <a:prstGeom prst="callout2">
            <a:avLst>
              <a:gd name="adj1" fmla="val 52750"/>
              <a:gd name="adj2" fmla="val -2245"/>
              <a:gd name="adj3" fmla="val 52979"/>
              <a:gd name="adj4" fmla="val -19306"/>
              <a:gd name="adj5" fmla="val 102889"/>
              <a:gd name="adj6" fmla="val -2445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rgbClr val="7030A0"/>
                </a:solidFill>
              </a:rPr>
              <a:t>Field or computed value</a:t>
            </a:r>
          </a:p>
        </p:txBody>
      </p:sp>
    </p:spTree>
    <p:extLst>
      <p:ext uri="{BB962C8B-B14F-4D97-AF65-F5344CB8AC3E}">
        <p14:creationId xmlns:p14="http://schemas.microsoft.com/office/powerpoint/2010/main" val="210118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Round</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ROUND</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3.1415, 2</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7344509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Convert Date to a Number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JULIANDAY</a:t>
            </a:r>
            <a:r>
              <a:rPr lang="en-US" altLang="en-US" sz="4000" dirty="0">
                <a:solidFill>
                  <a:srgbClr val="000000"/>
                </a:solidFill>
                <a:latin typeface="Consolas" panose="020B0609020204030204" pitchFamily="49" charset="0"/>
              </a:rPr>
              <a:t>("1999-12-31");</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77E8332C-AADD-4F2B-B0E2-AC0B43D6AE90}"/>
              </a:ext>
            </a:extLst>
          </p:cNvPr>
          <p:cNvSpPr/>
          <p:nvPr/>
        </p:nvSpPr>
        <p:spPr>
          <a:xfrm>
            <a:off x="6957888" y="2566358"/>
            <a:ext cx="4076696" cy="862642"/>
          </a:xfrm>
          <a:prstGeom prst="callout2">
            <a:avLst>
              <a:gd name="adj1" fmla="val 52750"/>
              <a:gd name="adj2" fmla="val -2245"/>
              <a:gd name="adj3" fmla="val 52979"/>
              <a:gd name="adj4" fmla="val -19306"/>
              <a:gd name="adj5" fmla="val -13845"/>
              <a:gd name="adj6" fmla="val -2627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rgbClr val="7030A0"/>
                </a:solidFill>
              </a:rPr>
              <a:t>Converts date to a number</a:t>
            </a:r>
          </a:p>
        </p:txBody>
      </p:sp>
    </p:spTree>
    <p:extLst>
      <p:ext uri="{BB962C8B-B14F-4D97-AF65-F5344CB8AC3E}">
        <p14:creationId xmlns:p14="http://schemas.microsoft.com/office/powerpoint/2010/main" val="410758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Convert Date to a Number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JULIANDAY</a:t>
            </a:r>
            <a:r>
              <a:rPr lang="en-US" altLang="en-US" sz="4000" dirty="0">
                <a:solidFill>
                  <a:srgbClr val="000000"/>
                </a:solidFill>
                <a:latin typeface="Consolas" panose="020B0609020204030204" pitchFamily="49" charset="0"/>
              </a:rPr>
              <a:t>("1999-12-31");</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224595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547A0-88C7-29D0-1307-5BCED1457C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F40F9-12DF-5CC1-6444-96F6A8C9E14D}"/>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F2DE83AB-2C48-8ADE-7508-2790A834FFEF}"/>
              </a:ext>
            </a:extLst>
          </p:cNvPr>
          <p:cNvSpPr>
            <a:spLocks noGrp="1"/>
          </p:cNvSpPr>
          <p:nvPr>
            <p:ph type="body" idx="1"/>
          </p:nvPr>
        </p:nvSpPr>
        <p:spPr/>
        <p:txBody>
          <a:bodyPr/>
          <a:lstStyle/>
          <a:p>
            <a:r>
              <a:rPr lang="en-GB" dirty="0"/>
              <a:t>Assignment – 40 Marks</a:t>
            </a:r>
          </a:p>
        </p:txBody>
      </p:sp>
      <p:sp>
        <p:nvSpPr>
          <p:cNvPr id="4" name="Content Placeholder 3">
            <a:extLst>
              <a:ext uri="{FF2B5EF4-FFF2-40B4-BE49-F238E27FC236}">
                <a16:creationId xmlns:a16="http://schemas.microsoft.com/office/drawing/2014/main" id="{00021F32-B7C8-2B86-861F-529D12CF9E8C}"/>
              </a:ext>
            </a:extLst>
          </p:cNvPr>
          <p:cNvSpPr>
            <a:spLocks noGrp="1"/>
          </p:cNvSpPr>
          <p:nvPr>
            <p:ph sz="half" idx="2"/>
          </p:nvPr>
        </p:nvSpPr>
        <p:spPr/>
        <p:txBody>
          <a:bodyPr>
            <a:normAutofit/>
          </a:bodyPr>
          <a:lstStyle/>
          <a:p>
            <a:pPr indent="0">
              <a:tabLst>
                <a:tab pos="3771900" algn="ctr"/>
              </a:tabLst>
            </a:pPr>
            <a:r>
              <a:rPr lang="en-GB" dirty="0"/>
              <a:t>Analysis	3 – 6</a:t>
            </a:r>
          </a:p>
          <a:p>
            <a:pPr indent="0">
              <a:tabLst>
                <a:tab pos="3771900" algn="ctr"/>
              </a:tabLst>
            </a:pPr>
            <a:r>
              <a:rPr lang="en-GB" dirty="0"/>
              <a:t>Design	2 – 7</a:t>
            </a:r>
          </a:p>
          <a:p>
            <a:pPr indent="0">
              <a:tabLst>
                <a:tab pos="3771900" algn="ctr"/>
              </a:tabLst>
            </a:pPr>
            <a:r>
              <a:rPr lang="en-GB" dirty="0"/>
              <a:t>Implementation	22 – 24</a:t>
            </a:r>
          </a:p>
          <a:p>
            <a:pPr indent="0">
              <a:tabLst>
                <a:tab pos="3771900" algn="ctr"/>
              </a:tabLst>
            </a:pPr>
            <a:r>
              <a:rPr lang="en-GB" dirty="0"/>
              <a:t>Testing	3 – 6</a:t>
            </a:r>
          </a:p>
          <a:p>
            <a:pPr indent="0">
              <a:tabLst>
                <a:tab pos="3771900" algn="ctr"/>
              </a:tabLst>
            </a:pPr>
            <a:r>
              <a:rPr lang="en-GB" dirty="0"/>
              <a:t>Evaluation	3 – 6</a:t>
            </a:r>
          </a:p>
          <a:p>
            <a:pPr indent="0">
              <a:tabLst>
                <a:tab pos="3771900" algn="ctr"/>
              </a:tabLst>
            </a:pPr>
            <a:r>
              <a:rPr lang="en-GB" dirty="0"/>
              <a:t>Computer Systems	0</a:t>
            </a:r>
            <a:endParaRPr lang="en-GB" b="1" dirty="0"/>
          </a:p>
        </p:txBody>
      </p:sp>
      <p:sp>
        <p:nvSpPr>
          <p:cNvPr id="5" name="Text Placeholder 4">
            <a:extLst>
              <a:ext uri="{FF2B5EF4-FFF2-40B4-BE49-F238E27FC236}">
                <a16:creationId xmlns:a16="http://schemas.microsoft.com/office/drawing/2014/main" id="{01CD7EDA-AF5A-4C0C-1B99-BFA4129AB6AD}"/>
              </a:ext>
            </a:extLst>
          </p:cNvPr>
          <p:cNvSpPr>
            <a:spLocks noGrp="1"/>
          </p:cNvSpPr>
          <p:nvPr>
            <p:ph type="body" sz="quarter" idx="3"/>
          </p:nvPr>
        </p:nvSpPr>
        <p:spPr/>
        <p:txBody>
          <a:bodyPr/>
          <a:lstStyle/>
          <a:p>
            <a:r>
              <a:rPr lang="en-GB" dirty="0"/>
              <a:t>Question Paper – 80 Marks</a:t>
            </a:r>
          </a:p>
        </p:txBody>
      </p:sp>
      <p:sp>
        <p:nvSpPr>
          <p:cNvPr id="6" name="Content Placeholder 5">
            <a:extLst>
              <a:ext uri="{FF2B5EF4-FFF2-40B4-BE49-F238E27FC236}">
                <a16:creationId xmlns:a16="http://schemas.microsoft.com/office/drawing/2014/main" id="{59E44D69-802E-5AE9-8D1D-6F50E7C5F50A}"/>
              </a:ext>
            </a:extLst>
          </p:cNvPr>
          <p:cNvSpPr>
            <a:spLocks noGrp="1"/>
          </p:cNvSpPr>
          <p:nvPr>
            <p:ph sz="quarter" idx="4"/>
          </p:nvPr>
        </p:nvSpPr>
        <p:spPr/>
        <p:txBody>
          <a:bodyPr>
            <a:normAutofit/>
          </a:bodyPr>
          <a:lstStyle/>
          <a:p>
            <a:pPr indent="0">
              <a:tabLst>
                <a:tab pos="3771900" algn="ctr"/>
              </a:tabLst>
            </a:pPr>
            <a:r>
              <a:rPr lang="en-GB" dirty="0"/>
              <a:t>Analysis	0 – 5</a:t>
            </a:r>
          </a:p>
          <a:p>
            <a:pPr indent="0">
              <a:tabLst>
                <a:tab pos="3771900" algn="ctr"/>
              </a:tabLst>
            </a:pPr>
            <a:r>
              <a:rPr lang="en-GB" dirty="0"/>
              <a:t>Design	20 – 40</a:t>
            </a:r>
          </a:p>
          <a:p>
            <a:pPr indent="0">
              <a:tabLst>
                <a:tab pos="3771900" algn="ctr"/>
              </a:tabLst>
            </a:pPr>
            <a:r>
              <a:rPr lang="en-GB" dirty="0"/>
              <a:t>Implementation	16 – 34</a:t>
            </a:r>
          </a:p>
          <a:p>
            <a:pPr indent="0">
              <a:tabLst>
                <a:tab pos="3771900" algn="ctr"/>
              </a:tabLst>
            </a:pPr>
            <a:r>
              <a:rPr lang="en-GB" dirty="0"/>
              <a:t>Testing	5 – 10</a:t>
            </a:r>
          </a:p>
          <a:p>
            <a:pPr indent="0">
              <a:tabLst>
                <a:tab pos="3771900" algn="ctr"/>
              </a:tabLst>
            </a:pPr>
            <a:r>
              <a:rPr lang="en-GB" dirty="0"/>
              <a:t>Evaluation	3 – 6</a:t>
            </a:r>
          </a:p>
          <a:p>
            <a:pPr indent="0">
              <a:tabLst>
                <a:tab pos="3771900" algn="ctr"/>
              </a:tabLst>
            </a:pPr>
            <a:r>
              <a:rPr lang="en-GB" dirty="0"/>
              <a:t>Computer Systems	0 – 5</a:t>
            </a:r>
            <a:endParaRPr lang="en-GB" b="1" dirty="0"/>
          </a:p>
        </p:txBody>
      </p:sp>
      <p:sp>
        <p:nvSpPr>
          <p:cNvPr id="7" name="TextBox 6">
            <a:extLst>
              <a:ext uri="{FF2B5EF4-FFF2-40B4-BE49-F238E27FC236}">
                <a16:creationId xmlns:a16="http://schemas.microsoft.com/office/drawing/2014/main" id="{2176D600-6369-CA43-BB03-20F2D3E7B2F0}"/>
              </a:ext>
            </a:extLst>
          </p:cNvPr>
          <p:cNvSpPr txBox="1"/>
          <p:nvPr/>
        </p:nvSpPr>
        <p:spPr>
          <a:xfrm>
            <a:off x="3682010" y="6200487"/>
            <a:ext cx="3888180" cy="584775"/>
          </a:xfrm>
          <a:prstGeom prst="rect">
            <a:avLst/>
          </a:prstGeom>
          <a:noFill/>
        </p:spPr>
        <p:txBody>
          <a:bodyPr wrap="none" rtlCol="0">
            <a:spAutoFit/>
          </a:bodyPr>
          <a:lstStyle/>
          <a:p>
            <a:pPr algn="ctr"/>
            <a:r>
              <a:rPr lang="en-GB" sz="3200" b="1" dirty="0">
                <a:solidFill>
                  <a:srgbClr val="FF0000"/>
                </a:solidFill>
              </a:rPr>
              <a:t>Final grade out of 120</a:t>
            </a:r>
          </a:p>
        </p:txBody>
      </p:sp>
    </p:spTree>
    <p:extLst>
      <p:ext uri="{BB962C8B-B14F-4D97-AF65-F5344CB8AC3E}">
        <p14:creationId xmlns:p14="http://schemas.microsoft.com/office/powerpoint/2010/main" val="3678207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1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1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1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1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left)">
                                      <p:cBhvr>
                                        <p:cTn id="37" dur="1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wipe(left)">
                                      <p:cBhvr>
                                        <p:cTn id="42" dur="1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150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wipe(left)">
                                      <p:cBhvr>
                                        <p:cTn id="52" dur="1500"/>
                                        <p:tgtEl>
                                          <p:spTgt spid="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animEffect transition="in" filter="wipe(left)">
                                      <p:cBhvr>
                                        <p:cTn id="57" dur="1500"/>
                                        <p:tgtEl>
                                          <p:spTgt spid="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xEl>
                                              <p:pRg st="3" end="3"/>
                                            </p:txEl>
                                          </p:spTgt>
                                        </p:tgtEl>
                                        <p:attrNameLst>
                                          <p:attrName>style.visibility</p:attrName>
                                        </p:attrNameLst>
                                      </p:cBhvr>
                                      <p:to>
                                        <p:strVal val="visible"/>
                                      </p:to>
                                    </p:set>
                                    <p:animEffect transition="in" filter="wipe(left)">
                                      <p:cBhvr>
                                        <p:cTn id="62" dur="1500"/>
                                        <p:tgtEl>
                                          <p:spTgt spid="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Effect transition="in" filter="wipe(left)">
                                      <p:cBhvr>
                                        <p:cTn id="67" dur="1500"/>
                                        <p:tgtEl>
                                          <p:spTgt spid="6">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
                                            <p:txEl>
                                              <p:pRg st="5" end="5"/>
                                            </p:txEl>
                                          </p:spTgt>
                                        </p:tgtEl>
                                        <p:attrNameLst>
                                          <p:attrName>style.visibility</p:attrName>
                                        </p:attrNameLst>
                                      </p:cBhvr>
                                      <p:to>
                                        <p:strVal val="visible"/>
                                      </p:to>
                                    </p:set>
                                    <p:animEffect transition="in" filter="wipe(left)">
                                      <p:cBhvr>
                                        <p:cTn id="72" dur="1500"/>
                                        <p:tgtEl>
                                          <p:spTgt spid="6">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7"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Convert Number to a 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DATE</a:t>
            </a:r>
            <a:r>
              <a:rPr lang="en-US" altLang="en-US" sz="4000" dirty="0">
                <a:solidFill>
                  <a:srgbClr val="000000"/>
                </a:solidFill>
                <a:latin typeface="Consolas" panose="020B0609020204030204" pitchFamily="49" charset="0"/>
              </a:rPr>
              <a:t>(2451543.5);</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77E8332C-AADD-4F2B-B0E2-AC0B43D6AE90}"/>
              </a:ext>
            </a:extLst>
          </p:cNvPr>
          <p:cNvSpPr/>
          <p:nvPr/>
        </p:nvSpPr>
        <p:spPr>
          <a:xfrm>
            <a:off x="5586288" y="2566358"/>
            <a:ext cx="4076696" cy="862642"/>
          </a:xfrm>
          <a:prstGeom prst="callout2">
            <a:avLst>
              <a:gd name="adj1" fmla="val 52750"/>
              <a:gd name="adj2" fmla="val -2245"/>
              <a:gd name="adj3" fmla="val 52979"/>
              <a:gd name="adj4" fmla="val -19306"/>
              <a:gd name="adj5" fmla="val -13845"/>
              <a:gd name="adj6" fmla="val -2627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dirty="0">
                <a:solidFill>
                  <a:srgbClr val="7030A0"/>
                </a:solidFill>
              </a:rPr>
              <a:t>Converts number to a date</a:t>
            </a:r>
          </a:p>
        </p:txBody>
      </p:sp>
    </p:spTree>
    <p:extLst>
      <p:ext uri="{BB962C8B-B14F-4D97-AF65-F5344CB8AC3E}">
        <p14:creationId xmlns:p14="http://schemas.microsoft.com/office/powerpoint/2010/main" val="73172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Convert Number to a 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DATE</a:t>
            </a:r>
            <a:r>
              <a:rPr lang="en-US" altLang="en-US" sz="4000" dirty="0">
                <a:solidFill>
                  <a:srgbClr val="000000"/>
                </a:solidFill>
                <a:latin typeface="Consolas" panose="020B0609020204030204" pitchFamily="49" charset="0"/>
              </a:rPr>
              <a:t>(2451543.5);</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343860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group by operations</a:t>
            </a:r>
          </a:p>
        </p:txBody>
      </p:sp>
    </p:spTree>
    <p:extLst>
      <p:ext uri="{BB962C8B-B14F-4D97-AF65-F5344CB8AC3E}">
        <p14:creationId xmlns:p14="http://schemas.microsoft.com/office/powerpoint/2010/main" val="18453686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N5 Revision – SELECT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8272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GROUP BY – Single column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GROUP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3232ABB4-6CA7-B7FB-1B1A-D46FCC5E2B31}"/>
              </a:ext>
            </a:extLst>
          </p:cNvPr>
          <p:cNvSpPr txBox="1"/>
          <p:nvPr/>
        </p:nvSpPr>
        <p:spPr>
          <a:xfrm>
            <a:off x="3126422" y="4976634"/>
            <a:ext cx="5939155" cy="1200329"/>
          </a:xfrm>
          <a:prstGeom prst="rect">
            <a:avLst/>
          </a:prstGeom>
          <a:noFill/>
        </p:spPr>
        <p:txBody>
          <a:bodyPr wrap="square">
            <a:spAutoFit/>
          </a:bodyPr>
          <a:lstStyle/>
          <a:p>
            <a:pPr algn="ctr"/>
            <a:r>
              <a:rPr lang="en-GB" sz="3600" dirty="0">
                <a:solidFill>
                  <a:srgbClr val="7030A0"/>
                </a:solidFill>
                <a:latin typeface="Arial" panose="020B0604020202020204" pitchFamily="34" charset="0"/>
              </a:rPr>
              <a:t>Groups into summary rows</a:t>
            </a:r>
          </a:p>
          <a:p>
            <a:pPr algn="ctr"/>
            <a:r>
              <a:rPr lang="en-US" altLang="en-US" sz="3600" dirty="0">
                <a:solidFill>
                  <a:srgbClr val="A71D5D"/>
                </a:solidFill>
                <a:latin typeface="Consolas" panose="020B0609020204030204" pitchFamily="49" charset="0"/>
              </a:rPr>
              <a:t>GROUP BY</a:t>
            </a:r>
            <a:r>
              <a:rPr lang="en-US" altLang="en-US" sz="3600" dirty="0">
                <a:solidFill>
                  <a:srgbClr val="A71D5D"/>
                </a:solidFill>
                <a:latin typeface="Arial" panose="020B0604020202020204" pitchFamily="34" charset="0"/>
                <a:cs typeface="Arial" panose="020B0604020202020204" pitchFamily="34" charset="0"/>
              </a:rPr>
              <a:t> </a:t>
            </a:r>
            <a:r>
              <a:rPr lang="en-GB" sz="3600" dirty="0">
                <a:solidFill>
                  <a:srgbClr val="7030A0"/>
                </a:solidFill>
                <a:latin typeface="Arial" panose="020B0604020202020204" pitchFamily="34" charset="0"/>
              </a:rPr>
              <a:t>sorts ascending</a:t>
            </a:r>
            <a:endParaRPr lang="en-GB" sz="3600" i="0" u="none" strike="noStrike" baseline="0" dirty="0">
              <a:solidFill>
                <a:srgbClr val="7030A0"/>
              </a:solidFill>
              <a:latin typeface="Arial" panose="020B0604020202020204" pitchFamily="34" charset="0"/>
            </a:endParaRPr>
          </a:p>
        </p:txBody>
      </p:sp>
    </p:spTree>
    <p:extLst>
      <p:ext uri="{BB962C8B-B14F-4D97-AF65-F5344CB8AC3E}">
        <p14:creationId xmlns:p14="http://schemas.microsoft.com/office/powerpoint/2010/main" val="1361527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7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wipe(left)">
                                      <p:cBhvr>
                                        <p:cTn id="22" dur="1500"/>
                                        <p:tgtEl>
                                          <p:spTgt spid="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1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GROUP BY – Single column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GROUP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3960910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GROUP BY – Multiple columns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COUNT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GROUP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COUNT</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DESC</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9AF3D93F-27AF-4E26-B57D-A94F67FC76D5}"/>
              </a:ext>
            </a:extLst>
          </p:cNvPr>
          <p:cNvSpPr txBox="1"/>
          <p:nvPr/>
        </p:nvSpPr>
        <p:spPr>
          <a:xfrm>
            <a:off x="1368913" y="5345578"/>
            <a:ext cx="9475479" cy="646331"/>
          </a:xfrm>
          <a:prstGeom prst="rect">
            <a:avLst/>
          </a:prstGeom>
          <a:noFill/>
        </p:spPr>
        <p:txBody>
          <a:bodyPr wrap="none" rtlCol="0">
            <a:spAutoFit/>
          </a:bodyPr>
          <a:lstStyle/>
          <a:p>
            <a:pPr algn="ctr"/>
            <a:r>
              <a:rPr lang="en-GB" sz="3600" i="1" dirty="0">
                <a:solidFill>
                  <a:srgbClr val="FF0000"/>
                </a:solidFill>
              </a:rPr>
              <a:t>All</a:t>
            </a:r>
            <a:r>
              <a:rPr lang="en-GB" sz="3600" dirty="0"/>
              <a:t> </a:t>
            </a:r>
            <a:r>
              <a:rPr lang="en-GB" sz="3600" dirty="0">
                <a:solidFill>
                  <a:srgbClr val="7030A0"/>
                </a:solidFill>
              </a:rPr>
              <a:t>fields </a:t>
            </a:r>
            <a:r>
              <a:rPr lang="en-GB" sz="3600" i="1" dirty="0">
                <a:solidFill>
                  <a:srgbClr val="FF0000"/>
                </a:solidFill>
              </a:rPr>
              <a:t>must</a:t>
            </a:r>
            <a:r>
              <a:rPr lang="en-GB" sz="3600" dirty="0">
                <a:solidFill>
                  <a:srgbClr val="7030A0"/>
                </a:solidFill>
              </a:rPr>
              <a:t> be</a:t>
            </a:r>
            <a:r>
              <a:rPr lang="en-GB" sz="3600" dirty="0"/>
              <a:t> </a:t>
            </a:r>
            <a:r>
              <a:rPr lang="en-GB" sz="3600" dirty="0">
                <a:solidFill>
                  <a:srgbClr val="FF0000"/>
                </a:solidFill>
              </a:rPr>
              <a:t>grouped</a:t>
            </a:r>
            <a:r>
              <a:rPr lang="en-GB" sz="3600" dirty="0"/>
              <a:t> </a:t>
            </a:r>
            <a:r>
              <a:rPr lang="en-GB" sz="3600" dirty="0">
                <a:solidFill>
                  <a:srgbClr val="7030A0"/>
                </a:solidFill>
              </a:rPr>
              <a:t>or</a:t>
            </a:r>
            <a:r>
              <a:rPr lang="en-GB" sz="3600" dirty="0"/>
              <a:t> </a:t>
            </a:r>
            <a:r>
              <a:rPr lang="en-GB" sz="3600" dirty="0">
                <a:solidFill>
                  <a:srgbClr val="FF0000"/>
                </a:solidFill>
              </a:rPr>
              <a:t>aggregate</a:t>
            </a:r>
            <a:r>
              <a:rPr lang="en-GB" sz="3600" dirty="0"/>
              <a:t> </a:t>
            </a:r>
            <a:r>
              <a:rPr lang="en-GB" sz="3600" dirty="0">
                <a:solidFill>
                  <a:srgbClr val="7030A0"/>
                </a:solidFill>
              </a:rPr>
              <a:t>functions</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258517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wipe(left)">
                                      <p:cBhvr>
                                        <p:cTn id="2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GROUP BY – Multiple columns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COUNT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GROUP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COUNT</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DESC</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Tree>
    <p:extLst>
      <p:ext uri="{BB962C8B-B14F-4D97-AF65-F5344CB8AC3E}">
        <p14:creationId xmlns:p14="http://schemas.microsoft.com/office/powerpoint/2010/main" val="219768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BFA4-A27B-8842-C55B-B40658509C78}"/>
              </a:ext>
            </a:extLst>
          </p:cNvPr>
          <p:cNvSpPr>
            <a:spLocks noGrp="1"/>
          </p:cNvSpPr>
          <p:nvPr>
            <p:ph type="title"/>
          </p:nvPr>
        </p:nvSpPr>
        <p:spPr/>
        <p:txBody>
          <a:bodyPr/>
          <a:lstStyle/>
          <a:p>
            <a:r>
              <a:rPr lang="en-GB" dirty="0"/>
              <a:t>SQL Order of Operations</a:t>
            </a:r>
          </a:p>
        </p:txBody>
      </p:sp>
      <p:sp>
        <p:nvSpPr>
          <p:cNvPr id="4" name="Text Placeholder 3">
            <a:extLst>
              <a:ext uri="{FF2B5EF4-FFF2-40B4-BE49-F238E27FC236}">
                <a16:creationId xmlns:a16="http://schemas.microsoft.com/office/drawing/2014/main" id="{A3EACDBF-C51C-4AFD-8F73-B9567322C278}"/>
              </a:ext>
            </a:extLst>
          </p:cNvPr>
          <p:cNvSpPr>
            <a:spLocks noGrp="1"/>
          </p:cNvSpPr>
          <p:nvPr>
            <p:ph type="body" idx="1"/>
          </p:nvPr>
        </p:nvSpPr>
        <p:spPr/>
        <p:txBody>
          <a:bodyPr/>
          <a:lstStyle/>
          <a:p>
            <a:r>
              <a:rPr lang="en-GB" dirty="0"/>
              <a:t>SQL</a:t>
            </a:r>
          </a:p>
        </p:txBody>
      </p:sp>
      <p:sp>
        <p:nvSpPr>
          <p:cNvPr id="3" name="Content Placeholder 2">
            <a:extLst>
              <a:ext uri="{FF2B5EF4-FFF2-40B4-BE49-F238E27FC236}">
                <a16:creationId xmlns:a16="http://schemas.microsoft.com/office/drawing/2014/main" id="{C0396F45-AB41-5147-8CA1-DD95C04F8120}"/>
              </a:ext>
            </a:extLst>
          </p:cNvPr>
          <p:cNvSpPr>
            <a:spLocks noGrp="1"/>
          </p:cNvSpPr>
          <p:nvPr>
            <p:ph sz="half" idx="2"/>
          </p:nvPr>
        </p:nvSpPr>
        <p:spPr/>
        <p:txBody>
          <a:bodyPr/>
          <a:lstStyle/>
          <a:p>
            <a:pPr marL="514350" indent="-514350">
              <a:buFont typeface="+mj-lt"/>
              <a:buAutoNum type="arabicPeriod"/>
            </a:pPr>
            <a:r>
              <a:rPr lang="en-GB" dirty="0"/>
              <a:t>SELECT field(s)</a:t>
            </a:r>
          </a:p>
          <a:p>
            <a:pPr marL="514350" indent="-514350">
              <a:buFont typeface="+mj-lt"/>
              <a:buAutoNum type="arabicPeriod"/>
            </a:pPr>
            <a:r>
              <a:rPr lang="en-GB" dirty="0"/>
              <a:t>FROM table(s)</a:t>
            </a:r>
          </a:p>
          <a:p>
            <a:pPr marL="514350" indent="-514350">
              <a:buFont typeface="+mj-lt"/>
              <a:buAutoNum type="arabicPeriod"/>
            </a:pPr>
            <a:r>
              <a:rPr lang="en-GB" dirty="0"/>
              <a:t>WHERE condition(s)</a:t>
            </a:r>
          </a:p>
          <a:p>
            <a:pPr marL="514350" indent="-514350">
              <a:buFont typeface="+mj-lt"/>
              <a:buAutoNum type="arabicPeriod"/>
            </a:pPr>
            <a:r>
              <a:rPr lang="en-GB" dirty="0"/>
              <a:t>GROUP BY (fields)</a:t>
            </a:r>
          </a:p>
          <a:p>
            <a:pPr marL="514350" indent="-514350">
              <a:buFont typeface="+mj-lt"/>
              <a:buAutoNum type="arabicPeriod"/>
            </a:pPr>
            <a:r>
              <a:rPr lang="en-GB" dirty="0"/>
              <a:t>ORDER BY field(s)</a:t>
            </a:r>
          </a:p>
        </p:txBody>
      </p:sp>
      <p:sp>
        <p:nvSpPr>
          <p:cNvPr id="5" name="Text Placeholder 4">
            <a:extLst>
              <a:ext uri="{FF2B5EF4-FFF2-40B4-BE49-F238E27FC236}">
                <a16:creationId xmlns:a16="http://schemas.microsoft.com/office/drawing/2014/main" id="{2D027DE3-9767-439D-BEAE-0E33D92528EA}"/>
              </a:ext>
            </a:extLst>
          </p:cNvPr>
          <p:cNvSpPr>
            <a:spLocks noGrp="1"/>
          </p:cNvSpPr>
          <p:nvPr>
            <p:ph type="body" sz="quarter" idx="3"/>
          </p:nvPr>
        </p:nvSpPr>
        <p:spPr/>
        <p:txBody>
          <a:bodyPr/>
          <a:lstStyle/>
          <a:p>
            <a:r>
              <a:rPr lang="en-GB" dirty="0"/>
              <a:t>Order</a:t>
            </a:r>
          </a:p>
        </p:txBody>
      </p:sp>
      <p:sp>
        <p:nvSpPr>
          <p:cNvPr id="6" name="Content Placeholder 5">
            <a:extLst>
              <a:ext uri="{FF2B5EF4-FFF2-40B4-BE49-F238E27FC236}">
                <a16:creationId xmlns:a16="http://schemas.microsoft.com/office/drawing/2014/main" id="{AC785971-4016-46B9-923D-AA9FA988605D}"/>
              </a:ext>
            </a:extLst>
          </p:cNvPr>
          <p:cNvSpPr>
            <a:spLocks noGrp="1"/>
          </p:cNvSpPr>
          <p:nvPr>
            <p:ph sz="quarter" idx="4"/>
          </p:nvPr>
        </p:nvSpPr>
        <p:spPr/>
        <p:txBody>
          <a:bodyPr/>
          <a:lstStyle/>
          <a:p>
            <a:pPr marL="514350" indent="-514350">
              <a:buFont typeface="+mj-lt"/>
              <a:buAutoNum type="arabicPeriod"/>
            </a:pPr>
            <a:r>
              <a:rPr lang="en-GB" dirty="0"/>
              <a:t>FROM</a:t>
            </a:r>
          </a:p>
          <a:p>
            <a:pPr marL="514350" indent="-514350">
              <a:buFont typeface="+mj-lt"/>
              <a:buAutoNum type="arabicPeriod"/>
            </a:pPr>
            <a:r>
              <a:rPr lang="en-GB" dirty="0"/>
              <a:t>WHERE</a:t>
            </a:r>
          </a:p>
          <a:p>
            <a:pPr marL="514350" indent="-514350">
              <a:buFont typeface="+mj-lt"/>
              <a:buAutoNum type="arabicPeriod"/>
            </a:pPr>
            <a:r>
              <a:rPr lang="en-GB" dirty="0"/>
              <a:t>GROUP BY</a:t>
            </a:r>
          </a:p>
          <a:p>
            <a:pPr marL="514350" indent="-514350">
              <a:buFont typeface="+mj-lt"/>
              <a:buAutoNum type="arabicPeriod"/>
            </a:pPr>
            <a:r>
              <a:rPr lang="en-GB" dirty="0"/>
              <a:t>SELECT</a:t>
            </a:r>
          </a:p>
          <a:p>
            <a:pPr marL="514350" indent="-514350">
              <a:buFont typeface="+mj-lt"/>
              <a:buAutoNum type="arabicPeriod"/>
            </a:pPr>
            <a:r>
              <a:rPr lang="en-GB" dirty="0"/>
              <a:t>ORDER BY</a:t>
            </a:r>
          </a:p>
          <a:p>
            <a:endParaRPr lang="en-GB" dirty="0"/>
          </a:p>
        </p:txBody>
      </p:sp>
    </p:spTree>
    <p:extLst>
      <p:ext uri="{BB962C8B-B14F-4D97-AF65-F5344CB8AC3E}">
        <p14:creationId xmlns:p14="http://schemas.microsoft.com/office/powerpoint/2010/main" val="169607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2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2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2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125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left)">
                                      <p:cBhvr>
                                        <p:cTn id="37" dur="5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0" end="0"/>
                                            </p:txEl>
                                          </p:spTgt>
                                        </p:tgtEl>
                                        <p:attrNameLst>
                                          <p:attrName>style.visibility</p:attrName>
                                        </p:attrNameLst>
                                      </p:cBhvr>
                                      <p:to>
                                        <p:strVal val="visible"/>
                                      </p:to>
                                    </p:set>
                                    <p:animEffect transition="in" filter="wipe(left)">
                                      <p:cBhvr>
                                        <p:cTn id="42" dur="1000"/>
                                        <p:tgtEl>
                                          <p:spTgt spid="6">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1" end="1"/>
                                            </p:txEl>
                                          </p:spTgt>
                                        </p:tgtEl>
                                        <p:attrNameLst>
                                          <p:attrName>style.visibility</p:attrName>
                                        </p:attrNameLst>
                                      </p:cBhvr>
                                      <p:to>
                                        <p:strVal val="visible"/>
                                      </p:to>
                                    </p:set>
                                    <p:animEffect transition="in" filter="wipe(left)">
                                      <p:cBhvr>
                                        <p:cTn id="47" dur="1000"/>
                                        <p:tgtEl>
                                          <p:spTgt spid="6">
                                            <p:txEl>
                                              <p:pRg st="1" end="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2" end="2"/>
                                            </p:txEl>
                                          </p:spTgt>
                                        </p:tgtEl>
                                        <p:attrNameLst>
                                          <p:attrName>style.visibility</p:attrName>
                                        </p:attrNameLst>
                                      </p:cBhvr>
                                      <p:to>
                                        <p:strVal val="visible"/>
                                      </p:to>
                                    </p:set>
                                    <p:animEffect transition="in" filter="wipe(left)">
                                      <p:cBhvr>
                                        <p:cTn id="52" dur="1000"/>
                                        <p:tgtEl>
                                          <p:spTgt spid="6">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animEffect transition="in" filter="wipe(left)">
                                      <p:cBhvr>
                                        <p:cTn id="57" dur="1000"/>
                                        <p:tgtEl>
                                          <p:spTgt spid="6">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animEffect transition="in" filter="wipe(left)">
                                      <p:cBhvr>
                                        <p:cTn id="62"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uiExpand="1" build="p"/>
      <p:bldP spid="5" grpId="0" build="p"/>
      <p:bldP spid="6"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BFA4-A27B-8842-C55B-B40658509C78}"/>
              </a:ext>
            </a:extLst>
          </p:cNvPr>
          <p:cNvSpPr>
            <a:spLocks noGrp="1"/>
          </p:cNvSpPr>
          <p:nvPr>
            <p:ph type="title"/>
          </p:nvPr>
        </p:nvSpPr>
        <p:spPr/>
        <p:txBody>
          <a:bodyPr/>
          <a:lstStyle/>
          <a:p>
            <a:r>
              <a:rPr lang="en-GB" dirty="0"/>
              <a:t>SQL Order of Operations</a:t>
            </a:r>
          </a:p>
        </p:txBody>
      </p:sp>
      <p:sp>
        <p:nvSpPr>
          <p:cNvPr id="4" name="Text Placeholder 3">
            <a:extLst>
              <a:ext uri="{FF2B5EF4-FFF2-40B4-BE49-F238E27FC236}">
                <a16:creationId xmlns:a16="http://schemas.microsoft.com/office/drawing/2014/main" id="{A3EACDBF-C51C-4AFD-8F73-B9567322C278}"/>
              </a:ext>
            </a:extLst>
          </p:cNvPr>
          <p:cNvSpPr>
            <a:spLocks noGrp="1"/>
          </p:cNvSpPr>
          <p:nvPr>
            <p:ph type="body" idx="1"/>
          </p:nvPr>
        </p:nvSpPr>
        <p:spPr/>
        <p:txBody>
          <a:bodyPr/>
          <a:lstStyle/>
          <a:p>
            <a:r>
              <a:rPr lang="en-GB" dirty="0"/>
              <a:t>SQL</a:t>
            </a:r>
          </a:p>
        </p:txBody>
      </p:sp>
      <p:sp>
        <p:nvSpPr>
          <p:cNvPr id="3" name="Content Placeholder 2">
            <a:extLst>
              <a:ext uri="{FF2B5EF4-FFF2-40B4-BE49-F238E27FC236}">
                <a16:creationId xmlns:a16="http://schemas.microsoft.com/office/drawing/2014/main" id="{C0396F45-AB41-5147-8CA1-DD95C04F8120}"/>
              </a:ext>
            </a:extLst>
          </p:cNvPr>
          <p:cNvSpPr>
            <a:spLocks noGrp="1"/>
          </p:cNvSpPr>
          <p:nvPr>
            <p:ph sz="half" idx="2"/>
          </p:nvPr>
        </p:nvSpPr>
        <p:spPr/>
        <p:txBody>
          <a:bodyPr/>
          <a:lstStyle/>
          <a:p>
            <a:pPr marL="514350" indent="-514350">
              <a:buFont typeface="+mj-lt"/>
              <a:buAutoNum type="arabicPeriod"/>
            </a:pPr>
            <a:r>
              <a:rPr lang="en-GB" dirty="0"/>
              <a:t>SELECT field(s)</a:t>
            </a:r>
          </a:p>
          <a:p>
            <a:pPr marL="514350" indent="-514350">
              <a:buFont typeface="+mj-lt"/>
              <a:buAutoNum type="arabicPeriod"/>
            </a:pPr>
            <a:r>
              <a:rPr lang="en-GB" dirty="0"/>
              <a:t>FROM table(s)</a:t>
            </a:r>
          </a:p>
          <a:p>
            <a:pPr marL="514350" indent="-514350">
              <a:buFont typeface="+mj-lt"/>
              <a:buAutoNum type="arabicPeriod"/>
            </a:pPr>
            <a:r>
              <a:rPr lang="en-GB" dirty="0"/>
              <a:t>WHERE condition(s)</a:t>
            </a:r>
          </a:p>
          <a:p>
            <a:pPr marL="514350" indent="-514350">
              <a:buFont typeface="+mj-lt"/>
              <a:buAutoNum type="arabicPeriod"/>
            </a:pPr>
            <a:r>
              <a:rPr lang="en-GB" dirty="0"/>
              <a:t>GROUP BY field(s)</a:t>
            </a:r>
          </a:p>
          <a:p>
            <a:pPr marL="514350" indent="-514350">
              <a:buFont typeface="+mj-lt"/>
              <a:buAutoNum type="arabicPeriod"/>
            </a:pPr>
            <a:r>
              <a:rPr lang="en-GB" dirty="0"/>
              <a:t>ORDER BY field(s)</a:t>
            </a:r>
          </a:p>
        </p:txBody>
      </p:sp>
      <p:sp>
        <p:nvSpPr>
          <p:cNvPr id="5" name="Text Placeholder 4">
            <a:extLst>
              <a:ext uri="{FF2B5EF4-FFF2-40B4-BE49-F238E27FC236}">
                <a16:creationId xmlns:a16="http://schemas.microsoft.com/office/drawing/2014/main" id="{2D027DE3-9767-439D-BEAE-0E33D92528EA}"/>
              </a:ext>
            </a:extLst>
          </p:cNvPr>
          <p:cNvSpPr>
            <a:spLocks noGrp="1"/>
          </p:cNvSpPr>
          <p:nvPr>
            <p:ph type="body" sz="quarter" idx="3"/>
          </p:nvPr>
        </p:nvSpPr>
        <p:spPr/>
        <p:txBody>
          <a:bodyPr/>
          <a:lstStyle/>
          <a:p>
            <a:r>
              <a:rPr lang="en-GB" dirty="0"/>
              <a:t>Order</a:t>
            </a:r>
          </a:p>
        </p:txBody>
      </p:sp>
      <p:sp>
        <p:nvSpPr>
          <p:cNvPr id="6" name="Content Placeholder 5">
            <a:extLst>
              <a:ext uri="{FF2B5EF4-FFF2-40B4-BE49-F238E27FC236}">
                <a16:creationId xmlns:a16="http://schemas.microsoft.com/office/drawing/2014/main" id="{AC785971-4016-46B9-923D-AA9FA988605D}"/>
              </a:ext>
            </a:extLst>
          </p:cNvPr>
          <p:cNvSpPr>
            <a:spLocks noGrp="1"/>
          </p:cNvSpPr>
          <p:nvPr>
            <p:ph sz="quarter" idx="4"/>
          </p:nvPr>
        </p:nvSpPr>
        <p:spPr/>
        <p:txBody>
          <a:bodyPr/>
          <a:lstStyle/>
          <a:p>
            <a:pPr marL="514350" indent="-514350">
              <a:buFont typeface="+mj-lt"/>
              <a:buAutoNum type="arabicPeriod"/>
            </a:pPr>
            <a:r>
              <a:rPr lang="en-GB" dirty="0"/>
              <a:t> </a:t>
            </a:r>
          </a:p>
          <a:p>
            <a:pPr marL="514350" indent="-514350">
              <a:buFont typeface="+mj-lt"/>
              <a:buAutoNum type="arabicPeriod"/>
            </a:pPr>
            <a:r>
              <a:rPr lang="en-GB" dirty="0"/>
              <a:t> </a:t>
            </a:r>
          </a:p>
          <a:p>
            <a:pPr marL="514350" indent="-514350">
              <a:buFont typeface="+mj-lt"/>
              <a:buAutoNum type="arabicPeriod"/>
            </a:pPr>
            <a:r>
              <a:rPr lang="en-GB" dirty="0"/>
              <a:t> </a:t>
            </a:r>
          </a:p>
          <a:p>
            <a:pPr marL="514350" indent="-514350">
              <a:buFont typeface="+mj-lt"/>
              <a:buAutoNum type="arabicPeriod"/>
            </a:pPr>
            <a:r>
              <a:rPr lang="en-GB" dirty="0"/>
              <a:t> </a:t>
            </a:r>
          </a:p>
          <a:p>
            <a:pPr marL="514350" indent="-514350">
              <a:buFont typeface="+mj-lt"/>
              <a:buAutoNum type="arabicPeriod"/>
            </a:pPr>
            <a:r>
              <a:rPr lang="en-GB" dirty="0"/>
              <a:t> </a:t>
            </a:r>
          </a:p>
          <a:p>
            <a:endParaRPr lang="en-GB" dirty="0"/>
          </a:p>
        </p:txBody>
      </p:sp>
    </p:spTree>
    <p:extLst>
      <p:ext uri="{BB962C8B-B14F-4D97-AF65-F5344CB8AC3E}">
        <p14:creationId xmlns:p14="http://schemas.microsoft.com/office/powerpoint/2010/main" val="4165258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database?</a:t>
            </a:r>
          </a:p>
        </p:txBody>
      </p:sp>
      <p:sp>
        <p:nvSpPr>
          <p:cNvPr id="3" name="Content Placeholder 2"/>
          <p:cNvSpPr>
            <a:spLocks noGrp="1"/>
          </p:cNvSpPr>
          <p:nvPr>
            <p:ph idx="1"/>
          </p:nvPr>
        </p:nvSpPr>
        <p:spPr/>
        <p:txBody>
          <a:bodyPr/>
          <a:lstStyle/>
          <a:p>
            <a:r>
              <a:rPr lang="en-GB" dirty="0"/>
              <a:t>A database is used to store information</a:t>
            </a:r>
          </a:p>
          <a:p>
            <a:r>
              <a:rPr lang="en-GB" dirty="0"/>
              <a:t>Computerised</a:t>
            </a:r>
          </a:p>
          <a:p>
            <a:r>
              <a:rPr lang="en-GB" dirty="0"/>
              <a:t>Able to search for information</a:t>
            </a:r>
          </a:p>
        </p:txBody>
      </p:sp>
    </p:spTree>
    <p:extLst>
      <p:ext uri="{BB962C8B-B14F-4D97-AF65-F5344CB8AC3E}">
        <p14:creationId xmlns:p14="http://schemas.microsoft.com/office/powerpoint/2010/main" val="18422429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a:xfrm>
            <a:off x="838200" y="365125"/>
            <a:ext cx="10515600" cy="1325563"/>
          </a:xfrm>
        </p:spPr>
        <p:txBody>
          <a:bodyPr/>
          <a:lstStyle/>
          <a:p>
            <a:r>
              <a:rPr lang="en-GB" dirty="0"/>
              <a:t>Order of Operations (7)</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type, COUNT(*)</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6</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GROUP BY </a:t>
            </a:r>
            <a:r>
              <a:rPr lang="en-US" altLang="en-US" sz="2000" dirty="0">
                <a:solidFill>
                  <a:srgbClr val="000000"/>
                </a:solidFill>
                <a:latin typeface="Consolas" panose="020B0609020204030204" pitchFamily="49" charset="0"/>
              </a:rPr>
              <a:t>type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1147564"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8761790" y="490161"/>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GROUP BY</a:t>
            </a:r>
          </a:p>
          <a:p>
            <a:pPr lvl="1"/>
            <a:r>
              <a:rPr lang="en-GB" sz="2800" dirty="0">
                <a:solidFill>
                  <a:srgbClr val="7030A0"/>
                </a:solidFill>
              </a:rPr>
              <a:t>4.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54554" y="174773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3164897"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3772015341"/>
              </p:ext>
            </p:extLst>
          </p:nvPr>
        </p:nvGraphicFramePr>
        <p:xfrm>
          <a:off x="1233287"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3975199719"/>
              </p:ext>
            </p:extLst>
          </p:nvPr>
        </p:nvGraphicFramePr>
        <p:xfrm>
          <a:off x="383778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extLst>
              <p:ext uri="{D42A27DB-BD31-4B8C-83A1-F6EECF244321}">
                <p14:modId xmlns:p14="http://schemas.microsoft.com/office/powerpoint/2010/main" val="1132649392"/>
              </p:ext>
            </p:extLst>
          </p:nvPr>
        </p:nvGraphicFramePr>
        <p:xfrm>
          <a:off x="9046154" y="3412595"/>
          <a:ext cx="1898015" cy="129540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2854243258"/>
                    </a:ext>
                  </a:extLst>
                </a:gridCol>
                <a:gridCol w="111061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COUNT(*)</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Dog</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2</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Mouse</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2</a:t>
                      </a:r>
                    </a:p>
                  </a:txBody>
                  <a:tcPr marL="9525" marR="9525" marT="9525" marB="9525" anchor="ctr"/>
                </a:tc>
                <a:extLst>
                  <a:ext uri="{0D108BD9-81ED-4DB2-BD59-A6C34878D82A}">
                    <a16:rowId xmlns:a16="http://schemas.microsoft.com/office/drawing/2014/main" val="105524168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Rabbit</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637339003"/>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7197032" y="2450683"/>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331854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8539574" y="393335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5" y="143823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8316466" y="2906861"/>
            <a:ext cx="960176" cy="369332"/>
          </a:xfrm>
          <a:prstGeom prst="rect">
            <a:avLst/>
          </a:prstGeom>
          <a:noFill/>
        </p:spPr>
        <p:txBody>
          <a:bodyPr wrap="square" rtlCol="0">
            <a:spAutoFit/>
          </a:bodyPr>
          <a:lstStyle/>
          <a:p>
            <a:pPr algn="ctr"/>
            <a:r>
              <a:rPr lang="en-GB" b="1" dirty="0"/>
              <a:t>Output</a:t>
            </a:r>
          </a:p>
        </p:txBody>
      </p:sp>
      <p:sp>
        <p:nvSpPr>
          <p:cNvPr id="35" name="Group By - Arrow">
            <a:extLst>
              <a:ext uri="{FF2B5EF4-FFF2-40B4-BE49-F238E27FC236}">
                <a16:creationId xmlns:a16="http://schemas.microsoft.com/office/drawing/2014/main" id="{570E26B8-2533-45CC-B630-78104B4BF6E3}"/>
              </a:ext>
            </a:extLst>
          </p:cNvPr>
          <p:cNvSpPr/>
          <p:nvPr/>
        </p:nvSpPr>
        <p:spPr>
          <a:xfrm>
            <a:off x="154554" y="2355599"/>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elect - Arrow">
            <a:extLst>
              <a:ext uri="{FF2B5EF4-FFF2-40B4-BE49-F238E27FC236}">
                <a16:creationId xmlns:a16="http://schemas.microsoft.com/office/drawing/2014/main" id="{74743580-1BBD-44D1-9B4B-3FCD69A573CA}"/>
              </a:ext>
            </a:extLst>
          </p:cNvPr>
          <p:cNvCxnSpPr>
            <a:cxnSpLocks/>
            <a:stCxn id="25" idx="2"/>
            <a:endCxn id="29" idx="0"/>
          </p:cNvCxnSpPr>
          <p:nvPr/>
        </p:nvCxnSpPr>
        <p:spPr>
          <a:xfrm>
            <a:off x="7622512" y="2820015"/>
            <a:ext cx="0" cy="531997"/>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36" name="Group - Table">
            <a:extLst>
              <a:ext uri="{FF2B5EF4-FFF2-40B4-BE49-F238E27FC236}">
                <a16:creationId xmlns:a16="http://schemas.microsoft.com/office/drawing/2014/main" id="{4F27B0EB-B143-43F2-BFD3-AEE124AF9F91}"/>
              </a:ext>
            </a:extLst>
          </p:cNvPr>
          <p:cNvGraphicFramePr>
            <a:graphicFrameLocks noGrp="1"/>
          </p:cNvGraphicFramePr>
          <p:nvPr>
            <p:extLst>
              <p:ext uri="{D42A27DB-BD31-4B8C-83A1-F6EECF244321}">
                <p14:modId xmlns:p14="http://schemas.microsoft.com/office/powerpoint/2010/main" val="1559626656"/>
              </p:ext>
            </p:extLst>
          </p:nvPr>
        </p:nvGraphicFramePr>
        <p:xfrm>
          <a:off x="6432198" y="3415751"/>
          <a:ext cx="2042287" cy="194310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err="1">
                          <a:solidFill>
                            <a:schemeClr val="tx1"/>
                          </a:solidFill>
                          <a:effectLst/>
                        </a:rPr>
                        <a:t>Bonzo</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Dog</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6</a:t>
                      </a: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Mouse</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Minnie</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Mouse</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41" name="Group - Arrow">
            <a:extLst>
              <a:ext uri="{FF2B5EF4-FFF2-40B4-BE49-F238E27FC236}">
                <a16:creationId xmlns:a16="http://schemas.microsoft.com/office/drawing/2014/main" id="{FFFD03AB-D625-498E-9D39-B561473F8A17}"/>
              </a:ext>
            </a:extLst>
          </p:cNvPr>
          <p:cNvSpPr/>
          <p:nvPr/>
        </p:nvSpPr>
        <p:spPr>
          <a:xfrm>
            <a:off x="5918077"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Group - Dog">
            <a:extLst>
              <a:ext uri="{FF2B5EF4-FFF2-40B4-BE49-F238E27FC236}">
                <a16:creationId xmlns:a16="http://schemas.microsoft.com/office/drawing/2014/main" id="{BFC38AA1-E80C-489B-A065-69A3BEC2FC35}"/>
              </a:ext>
            </a:extLst>
          </p:cNvPr>
          <p:cNvSpPr/>
          <p:nvPr/>
        </p:nvSpPr>
        <p:spPr>
          <a:xfrm>
            <a:off x="6390814" y="3736726"/>
            <a:ext cx="2124000" cy="648000"/>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Group - Mouse">
            <a:extLst>
              <a:ext uri="{FF2B5EF4-FFF2-40B4-BE49-F238E27FC236}">
                <a16:creationId xmlns:a16="http://schemas.microsoft.com/office/drawing/2014/main" id="{BABA6689-7DBF-4BCE-87BB-7559475F170C}"/>
              </a:ext>
            </a:extLst>
          </p:cNvPr>
          <p:cNvSpPr/>
          <p:nvPr/>
        </p:nvSpPr>
        <p:spPr>
          <a:xfrm>
            <a:off x="6390817" y="4409827"/>
            <a:ext cx="2124000" cy="612000"/>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Group - Rabbit">
            <a:extLst>
              <a:ext uri="{FF2B5EF4-FFF2-40B4-BE49-F238E27FC236}">
                <a16:creationId xmlns:a16="http://schemas.microsoft.com/office/drawing/2014/main" id="{C3B965A4-596D-48CF-B623-7B982A3EAD7A}"/>
              </a:ext>
            </a:extLst>
          </p:cNvPr>
          <p:cNvSpPr/>
          <p:nvPr/>
        </p:nvSpPr>
        <p:spPr>
          <a:xfrm>
            <a:off x="6390818" y="5053291"/>
            <a:ext cx="2124000" cy="324000"/>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ype - Column">
            <a:extLst>
              <a:ext uri="{FF2B5EF4-FFF2-40B4-BE49-F238E27FC236}">
                <a16:creationId xmlns:a16="http://schemas.microsoft.com/office/drawing/2014/main" id="{9CFD6623-90F9-8CA0-585A-959ADF79ADE1}"/>
              </a:ext>
            </a:extLst>
          </p:cNvPr>
          <p:cNvSpPr/>
          <p:nvPr/>
        </p:nvSpPr>
        <p:spPr>
          <a:xfrm>
            <a:off x="7226512" y="3352012"/>
            <a:ext cx="792000" cy="20886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Group By">
            <a:extLst>
              <a:ext uri="{FF2B5EF4-FFF2-40B4-BE49-F238E27FC236}">
                <a16:creationId xmlns:a16="http://schemas.microsoft.com/office/drawing/2014/main" id="{32D80D9D-A915-458D-9FB9-52D0A8801C46}"/>
              </a:ext>
            </a:extLst>
          </p:cNvPr>
          <p:cNvSpPr txBox="1"/>
          <p:nvPr/>
        </p:nvSpPr>
        <p:spPr>
          <a:xfrm>
            <a:off x="5547374" y="2904664"/>
            <a:ext cx="1201329" cy="369332"/>
          </a:xfrm>
          <a:prstGeom prst="rect">
            <a:avLst/>
          </a:prstGeom>
          <a:noFill/>
        </p:spPr>
        <p:txBody>
          <a:bodyPr wrap="square" rtlCol="0">
            <a:spAutoFit/>
          </a:bodyPr>
          <a:lstStyle/>
          <a:p>
            <a:pPr algn="ctr"/>
            <a:r>
              <a:rPr lang="en-GB" b="1" dirty="0"/>
              <a:t>GROUP BY</a:t>
            </a:r>
          </a:p>
        </p:txBody>
      </p:sp>
      <p:sp>
        <p:nvSpPr>
          <p:cNvPr id="53" name="Where - Arrow">
            <a:extLst>
              <a:ext uri="{FF2B5EF4-FFF2-40B4-BE49-F238E27FC236}">
                <a16:creationId xmlns:a16="http://schemas.microsoft.com/office/drawing/2014/main" id="{9063E975-6FF7-4CE9-A82F-833F290AEBDD}"/>
              </a:ext>
            </a:extLst>
          </p:cNvPr>
          <p:cNvSpPr/>
          <p:nvPr/>
        </p:nvSpPr>
        <p:spPr>
          <a:xfrm>
            <a:off x="152948" y="204450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Minnie - Row">
            <a:extLst>
              <a:ext uri="{FF2B5EF4-FFF2-40B4-BE49-F238E27FC236}">
                <a16:creationId xmlns:a16="http://schemas.microsoft.com/office/drawing/2014/main" id="{22183285-BE31-4A6B-9D42-D99695E6A45F}"/>
              </a:ext>
            </a:extLst>
          </p:cNvPr>
          <p:cNvSpPr/>
          <p:nvPr/>
        </p:nvSpPr>
        <p:spPr>
          <a:xfrm>
            <a:off x="3794077" y="503442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Minnie - Purple">
            <a:extLst>
              <a:ext uri="{FF2B5EF4-FFF2-40B4-BE49-F238E27FC236}">
                <a16:creationId xmlns:a16="http://schemas.microsoft.com/office/drawing/2014/main" id="{2DCC5A50-1613-401C-8B96-ACAB5F94810D}"/>
              </a:ext>
            </a:extLst>
          </p:cNvPr>
          <p:cNvSpPr/>
          <p:nvPr/>
        </p:nvSpPr>
        <p:spPr>
          <a:xfrm>
            <a:off x="5440271" y="5030327"/>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Cindy - Row">
            <a:extLst>
              <a:ext uri="{FF2B5EF4-FFF2-40B4-BE49-F238E27FC236}">
                <a16:creationId xmlns:a16="http://schemas.microsoft.com/office/drawing/2014/main" id="{5298AA5D-FC31-4352-980F-7D95697682B5}"/>
              </a:ext>
            </a:extLst>
          </p:cNvPr>
          <p:cNvSpPr/>
          <p:nvPr/>
        </p:nvSpPr>
        <p:spPr>
          <a:xfrm>
            <a:off x="3791880" y="4062404"/>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Cindy - Purple">
            <a:extLst>
              <a:ext uri="{FF2B5EF4-FFF2-40B4-BE49-F238E27FC236}">
                <a16:creationId xmlns:a16="http://schemas.microsoft.com/office/drawing/2014/main" id="{C876FE33-042F-49D1-82EA-405FE3A9841A}"/>
              </a:ext>
            </a:extLst>
          </p:cNvPr>
          <p:cNvSpPr/>
          <p:nvPr/>
        </p:nvSpPr>
        <p:spPr>
          <a:xfrm>
            <a:off x="5438074" y="4058311"/>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oger - Row">
            <a:extLst>
              <a:ext uri="{FF2B5EF4-FFF2-40B4-BE49-F238E27FC236}">
                <a16:creationId xmlns:a16="http://schemas.microsoft.com/office/drawing/2014/main" id="{AF4F5B4A-5119-461B-A730-C2CFC05AD5F2}"/>
              </a:ext>
            </a:extLst>
          </p:cNvPr>
          <p:cNvSpPr/>
          <p:nvPr/>
        </p:nvSpPr>
        <p:spPr>
          <a:xfrm>
            <a:off x="3795055" y="6010699"/>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ger - Purple">
            <a:extLst>
              <a:ext uri="{FF2B5EF4-FFF2-40B4-BE49-F238E27FC236}">
                <a16:creationId xmlns:a16="http://schemas.microsoft.com/office/drawing/2014/main" id="{27C6C047-109C-467B-AB6F-03A4260007C7}"/>
              </a:ext>
            </a:extLst>
          </p:cNvPr>
          <p:cNvSpPr/>
          <p:nvPr/>
        </p:nvSpPr>
        <p:spPr>
          <a:xfrm>
            <a:off x="5441249" y="6006606"/>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Mickey - Row">
            <a:extLst>
              <a:ext uri="{FF2B5EF4-FFF2-40B4-BE49-F238E27FC236}">
                <a16:creationId xmlns:a16="http://schemas.microsoft.com/office/drawing/2014/main" id="{598695F8-35C9-451B-9533-C0CC8FD292AA}"/>
              </a:ext>
            </a:extLst>
          </p:cNvPr>
          <p:cNvSpPr/>
          <p:nvPr/>
        </p:nvSpPr>
        <p:spPr>
          <a:xfrm>
            <a:off x="3792733" y="4695576"/>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Mickey - Purple">
            <a:extLst>
              <a:ext uri="{FF2B5EF4-FFF2-40B4-BE49-F238E27FC236}">
                <a16:creationId xmlns:a16="http://schemas.microsoft.com/office/drawing/2014/main" id="{E3CEE837-8FB8-457D-AFCE-B6E66C733969}"/>
              </a:ext>
            </a:extLst>
          </p:cNvPr>
          <p:cNvSpPr/>
          <p:nvPr/>
        </p:nvSpPr>
        <p:spPr>
          <a:xfrm>
            <a:off x="5438927" y="4694658"/>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Bonzo - Row">
            <a:extLst>
              <a:ext uri="{FF2B5EF4-FFF2-40B4-BE49-F238E27FC236}">
                <a16:creationId xmlns:a16="http://schemas.microsoft.com/office/drawing/2014/main" id="{4EB6B2D9-23CF-433D-B07E-A73EABDFD6CD}"/>
              </a:ext>
            </a:extLst>
          </p:cNvPr>
          <p:cNvSpPr/>
          <p:nvPr/>
        </p:nvSpPr>
        <p:spPr>
          <a:xfrm>
            <a:off x="3783110" y="56895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Bonzo - Purple">
            <a:extLst>
              <a:ext uri="{FF2B5EF4-FFF2-40B4-BE49-F238E27FC236}">
                <a16:creationId xmlns:a16="http://schemas.microsoft.com/office/drawing/2014/main" id="{81AAEF91-8D6C-41AE-9495-8BB163EF2292}"/>
              </a:ext>
            </a:extLst>
          </p:cNvPr>
          <p:cNvSpPr/>
          <p:nvPr/>
        </p:nvSpPr>
        <p:spPr>
          <a:xfrm>
            <a:off x="5429304" y="5685459"/>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3586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1500"/>
                                        <p:tgtEl>
                                          <p:spTgt spid="6">
                                            <p:txEl>
                                              <p:pRg st="0" end="0"/>
                                            </p:txEl>
                                          </p:spTgt>
                                        </p:tgtEl>
                                      </p:cBhvr>
                                    </p:animEffect>
                                  </p:childTnLst>
                                </p:cTn>
                              </p:par>
                            </p:childTnLst>
                          </p:cTn>
                        </p:par>
                        <p:par>
                          <p:cTn id="16" fill="hold">
                            <p:stCondLst>
                              <p:cond delay="4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1500"/>
                                        <p:tgtEl>
                                          <p:spTgt spid="6">
                                            <p:txEl>
                                              <p:pRg st="1" end="1"/>
                                            </p:txEl>
                                          </p:spTgt>
                                        </p:tgtEl>
                                      </p:cBhvr>
                                    </p:animEffect>
                                  </p:childTnLst>
                                </p:cTn>
                              </p:par>
                            </p:childTnLst>
                          </p:cTn>
                        </p:par>
                        <p:par>
                          <p:cTn id="20" fill="hold">
                            <p:stCondLst>
                              <p:cond delay="6000"/>
                            </p:stCondLst>
                            <p:childTnLst>
                              <p:par>
                                <p:cTn id="21" presetID="22" presetClass="entr" presetSubtype="8"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1500"/>
                                        <p:tgtEl>
                                          <p:spTgt spid="6">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1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1000"/>
                                        <p:tgtEl>
                                          <p:spTgt spid="19">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1000"/>
                                        <p:tgtEl>
                                          <p:spTgt spid="19">
                                            <p:txEl>
                                              <p:pRg st="1" end="1"/>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wipe(left)">
                                      <p:cBhvr>
                                        <p:cTn id="41" dur="1000"/>
                                        <p:tgtEl>
                                          <p:spTgt spid="19">
                                            <p:txEl>
                                              <p:pRg st="2" end="2"/>
                                            </p:txEl>
                                          </p:spTgt>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9">
                                            <p:txEl>
                                              <p:pRg st="4" end="4"/>
                                            </p:txEl>
                                          </p:spTgt>
                                        </p:tgtEl>
                                        <p:attrNameLst>
                                          <p:attrName>style.visibility</p:attrName>
                                        </p:attrNameLst>
                                      </p:cBhvr>
                                      <p:to>
                                        <p:strVal val="visible"/>
                                      </p:to>
                                    </p:set>
                                    <p:animEffect transition="in" filter="wipe(left)">
                                      <p:cBhvr>
                                        <p:cTn id="49" dur="1000"/>
                                        <p:tgtEl>
                                          <p:spTgt spid="19">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1000"/>
                                        <p:tgtEl>
                                          <p:spTgt spid="27"/>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par>
                          <p:cTn id="59" fill="hold">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1000"/>
                                        <p:tgtEl>
                                          <p:spTgt spid="26"/>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20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1" nodeType="clickEffect">
                                  <p:stCondLst>
                                    <p:cond delay="0"/>
                                  </p:stCondLst>
                                  <p:childTnLst>
                                    <p:animEffect transition="out" filter="wipe(left)">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wipe(left)">
                                      <p:cBhvr>
                                        <p:cTn id="75" dur="1000"/>
                                        <p:tgtEl>
                                          <p:spTgt spid="5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59"/>
                                        </p:tgtEl>
                                        <p:attrNameLst>
                                          <p:attrName>style.visibility</p:attrName>
                                        </p:attrNameLst>
                                      </p:cBhvr>
                                      <p:to>
                                        <p:strVal val="visible"/>
                                      </p:to>
                                    </p:set>
                                    <p:animEffect transition="in" filter="wipe(left)">
                                      <p:cBhvr>
                                        <p:cTn id="80" dur="500"/>
                                        <p:tgtEl>
                                          <p:spTgt spid="59"/>
                                        </p:tgtEl>
                                      </p:cBhvr>
                                    </p:animEffect>
                                  </p:childTnLst>
                                </p:cTn>
                              </p:par>
                            </p:childTnLst>
                          </p:cTn>
                        </p:par>
                        <p:par>
                          <p:cTn id="81" fill="hold">
                            <p:stCondLst>
                              <p:cond delay="500"/>
                            </p:stCondLst>
                            <p:childTnLst>
                              <p:par>
                                <p:cTn id="82" presetID="22" presetClass="entr" presetSubtype="8" fill="hold" grpId="0" nodeType="after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wipe(left)">
                                      <p:cBhvr>
                                        <p:cTn id="84" dur="1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wipe(left)">
                                      <p:cBhvr>
                                        <p:cTn id="89" dur="500"/>
                                        <p:tgtEl>
                                          <p:spTgt spid="67"/>
                                        </p:tgtEl>
                                      </p:cBhvr>
                                    </p:animEffec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65"/>
                                        </p:tgtEl>
                                        <p:attrNameLst>
                                          <p:attrName>style.visibility</p:attrName>
                                        </p:attrNameLst>
                                      </p:cBhvr>
                                      <p:to>
                                        <p:strVal val="visible"/>
                                      </p:to>
                                    </p:set>
                                    <p:animEffect transition="in" filter="wipe(left)">
                                      <p:cBhvr>
                                        <p:cTn id="93" dur="1500"/>
                                        <p:tgtEl>
                                          <p:spTgt spid="65"/>
                                        </p:tgtEl>
                                      </p:cBhvr>
                                    </p:animEffect>
                                  </p:childTnLst>
                                </p:cTn>
                              </p:par>
                            </p:childTnLst>
                          </p:cTn>
                        </p:par>
                        <p:par>
                          <p:cTn id="94" fill="hold">
                            <p:stCondLst>
                              <p:cond delay="2000"/>
                            </p:stCondLst>
                            <p:childTnLst>
                              <p:par>
                                <p:cTn id="95" presetID="22" presetClass="entr" presetSubtype="8" fill="hold" grpId="0" nodeType="afterEffect">
                                  <p:stCondLst>
                                    <p:cond delay="0"/>
                                  </p:stCondLst>
                                  <p:childTnLst>
                                    <p:set>
                                      <p:cBhvr>
                                        <p:cTn id="96" dur="1" fill="hold">
                                          <p:stCondLst>
                                            <p:cond delay="0"/>
                                          </p:stCondLst>
                                        </p:cTn>
                                        <p:tgtEl>
                                          <p:spTgt spid="56"/>
                                        </p:tgtEl>
                                        <p:attrNameLst>
                                          <p:attrName>style.visibility</p:attrName>
                                        </p:attrNameLst>
                                      </p:cBhvr>
                                      <p:to>
                                        <p:strVal val="visible"/>
                                      </p:to>
                                    </p:set>
                                    <p:animEffect transition="in" filter="wipe(left)">
                                      <p:cBhvr>
                                        <p:cTn id="97" dur="500"/>
                                        <p:tgtEl>
                                          <p:spTgt spid="56"/>
                                        </p:tgtEl>
                                      </p:cBhvr>
                                    </p:animEffect>
                                  </p:childTnLst>
                                </p:cTn>
                              </p:par>
                            </p:childTnLst>
                          </p:cTn>
                        </p:par>
                        <p:par>
                          <p:cTn id="98" fill="hold">
                            <p:stCondLst>
                              <p:cond delay="2500"/>
                            </p:stCondLst>
                            <p:childTnLst>
                              <p:par>
                                <p:cTn id="99" presetID="22" presetClass="entr" presetSubtype="8" fill="hold" grpId="0" nodeType="afterEffect">
                                  <p:stCondLst>
                                    <p:cond delay="0"/>
                                  </p:stCondLst>
                                  <p:childTnLst>
                                    <p:set>
                                      <p:cBhvr>
                                        <p:cTn id="100" dur="1" fill="hold">
                                          <p:stCondLst>
                                            <p:cond delay="0"/>
                                          </p:stCondLst>
                                        </p:cTn>
                                        <p:tgtEl>
                                          <p:spTgt spid="54"/>
                                        </p:tgtEl>
                                        <p:attrNameLst>
                                          <p:attrName>style.visibility</p:attrName>
                                        </p:attrNameLst>
                                      </p:cBhvr>
                                      <p:to>
                                        <p:strVal val="visible"/>
                                      </p:to>
                                    </p:set>
                                    <p:animEffect transition="in" filter="wipe(left)">
                                      <p:cBhvr>
                                        <p:cTn id="101" dur="1500"/>
                                        <p:tgtEl>
                                          <p:spTgt spid="54"/>
                                        </p:tgtEl>
                                      </p:cBhvr>
                                    </p:animEffect>
                                  </p:childTnLst>
                                </p:cTn>
                              </p:par>
                            </p:childTnLst>
                          </p:cTn>
                        </p:par>
                        <p:par>
                          <p:cTn id="102" fill="hold">
                            <p:stCondLst>
                              <p:cond delay="4000"/>
                            </p:stCondLst>
                            <p:childTnLst>
                              <p:par>
                                <p:cTn id="103" presetID="22" presetClass="entr" presetSubtype="8" fill="hold" grpId="0" nodeType="afterEffect">
                                  <p:stCondLst>
                                    <p:cond delay="0"/>
                                  </p:stCondLst>
                                  <p:childTnLst>
                                    <p:set>
                                      <p:cBhvr>
                                        <p:cTn id="104" dur="1" fill="hold">
                                          <p:stCondLst>
                                            <p:cond delay="0"/>
                                          </p:stCondLst>
                                        </p:cTn>
                                        <p:tgtEl>
                                          <p:spTgt spid="73"/>
                                        </p:tgtEl>
                                        <p:attrNameLst>
                                          <p:attrName>style.visibility</p:attrName>
                                        </p:attrNameLst>
                                      </p:cBhvr>
                                      <p:to>
                                        <p:strVal val="visible"/>
                                      </p:to>
                                    </p:set>
                                    <p:animEffect transition="in" filter="wipe(left)">
                                      <p:cBhvr>
                                        <p:cTn id="105" dur="500"/>
                                        <p:tgtEl>
                                          <p:spTgt spid="73"/>
                                        </p:tgtEl>
                                      </p:cBhvr>
                                    </p:animEffect>
                                  </p:childTnLst>
                                </p:cTn>
                              </p:par>
                            </p:childTnLst>
                          </p:cTn>
                        </p:par>
                        <p:par>
                          <p:cTn id="106" fill="hold">
                            <p:stCondLst>
                              <p:cond delay="4500"/>
                            </p:stCondLst>
                            <p:childTnLst>
                              <p:par>
                                <p:cTn id="107" presetID="22" presetClass="entr" presetSubtype="8" fill="hold" grpId="0" nodeType="afterEffect">
                                  <p:stCondLst>
                                    <p:cond delay="0"/>
                                  </p:stCondLst>
                                  <p:childTnLst>
                                    <p:set>
                                      <p:cBhvr>
                                        <p:cTn id="108" dur="1" fill="hold">
                                          <p:stCondLst>
                                            <p:cond delay="0"/>
                                          </p:stCondLst>
                                        </p:cTn>
                                        <p:tgtEl>
                                          <p:spTgt spid="72"/>
                                        </p:tgtEl>
                                        <p:attrNameLst>
                                          <p:attrName>style.visibility</p:attrName>
                                        </p:attrNameLst>
                                      </p:cBhvr>
                                      <p:to>
                                        <p:strVal val="visible"/>
                                      </p:to>
                                    </p:set>
                                    <p:animEffect transition="in" filter="wipe(left)">
                                      <p:cBhvr>
                                        <p:cTn id="109" dur="1500"/>
                                        <p:tgtEl>
                                          <p:spTgt spid="72"/>
                                        </p:tgtEl>
                                      </p:cBhvr>
                                    </p:animEffect>
                                  </p:childTnLst>
                                </p:cTn>
                              </p:par>
                            </p:childTnLst>
                          </p:cTn>
                        </p:par>
                        <p:par>
                          <p:cTn id="110" fill="hold">
                            <p:stCondLst>
                              <p:cond delay="6000"/>
                            </p:stCondLst>
                            <p:childTnLst>
                              <p:par>
                                <p:cTn id="111" presetID="22" presetClass="entr" presetSubtype="8" fill="hold" grpId="0" nodeType="afterEffect">
                                  <p:stCondLst>
                                    <p:cond delay="0"/>
                                  </p:stCondLst>
                                  <p:childTnLst>
                                    <p:set>
                                      <p:cBhvr>
                                        <p:cTn id="112" dur="1" fill="hold">
                                          <p:stCondLst>
                                            <p:cond delay="0"/>
                                          </p:stCondLst>
                                        </p:cTn>
                                        <p:tgtEl>
                                          <p:spTgt spid="64"/>
                                        </p:tgtEl>
                                        <p:attrNameLst>
                                          <p:attrName>style.visibility</p:attrName>
                                        </p:attrNameLst>
                                      </p:cBhvr>
                                      <p:to>
                                        <p:strVal val="visible"/>
                                      </p:to>
                                    </p:set>
                                    <p:animEffect transition="in" filter="wipe(left)">
                                      <p:cBhvr>
                                        <p:cTn id="113" dur="500"/>
                                        <p:tgtEl>
                                          <p:spTgt spid="64"/>
                                        </p:tgtEl>
                                      </p:cBhvr>
                                    </p:animEffect>
                                  </p:childTnLst>
                                </p:cTn>
                              </p:par>
                            </p:childTnLst>
                          </p:cTn>
                        </p:par>
                        <p:par>
                          <p:cTn id="114" fill="hold">
                            <p:stCondLst>
                              <p:cond delay="6500"/>
                            </p:stCondLst>
                            <p:childTnLst>
                              <p:par>
                                <p:cTn id="115" presetID="22" presetClass="entr" presetSubtype="8" fill="hold" grpId="0" nodeType="afterEffect">
                                  <p:stCondLst>
                                    <p:cond delay="0"/>
                                  </p:stCondLst>
                                  <p:childTnLst>
                                    <p:set>
                                      <p:cBhvr>
                                        <p:cTn id="116" dur="1" fill="hold">
                                          <p:stCondLst>
                                            <p:cond delay="0"/>
                                          </p:stCondLst>
                                        </p:cTn>
                                        <p:tgtEl>
                                          <p:spTgt spid="62"/>
                                        </p:tgtEl>
                                        <p:attrNameLst>
                                          <p:attrName>style.visibility</p:attrName>
                                        </p:attrNameLst>
                                      </p:cBhvr>
                                      <p:to>
                                        <p:strVal val="visible"/>
                                      </p:to>
                                    </p:set>
                                    <p:animEffect transition="in" filter="wipe(left)">
                                      <p:cBhvr>
                                        <p:cTn id="117" dur="1500"/>
                                        <p:tgtEl>
                                          <p:spTgt spid="62"/>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xit" presetSubtype="8" fill="hold" grpId="1" nodeType="clickEffect">
                                  <p:stCondLst>
                                    <p:cond delay="0"/>
                                  </p:stCondLst>
                                  <p:childTnLst>
                                    <p:animEffect transition="out" filter="wipe(left)">
                                      <p:cBhvr>
                                        <p:cTn id="121" dur="500"/>
                                        <p:tgtEl>
                                          <p:spTgt spid="53"/>
                                        </p:tgtEl>
                                      </p:cBhvr>
                                    </p:animEffect>
                                    <p:set>
                                      <p:cBhvr>
                                        <p:cTn id="122" dur="1" fill="hold">
                                          <p:stCondLst>
                                            <p:cond delay="499"/>
                                          </p:stCondLst>
                                        </p:cTn>
                                        <p:tgtEl>
                                          <p:spTgt spid="53"/>
                                        </p:tgtEl>
                                        <p:attrNameLst>
                                          <p:attrName>style.visibility</p:attrName>
                                        </p:attrNameLst>
                                      </p:cBhvr>
                                      <p:to>
                                        <p:strVal val="hidden"/>
                                      </p:to>
                                    </p:set>
                                  </p:childTnLst>
                                </p:cTn>
                              </p:par>
                            </p:childTnLst>
                          </p:cTn>
                        </p:par>
                        <p:par>
                          <p:cTn id="123" fill="hold">
                            <p:stCondLst>
                              <p:cond delay="500"/>
                            </p:stCondLst>
                            <p:childTnLst>
                              <p:par>
                                <p:cTn id="124" presetID="22" presetClass="entr" presetSubtype="8" fill="hold" grpId="0" nodeType="afterEffect">
                                  <p:stCondLst>
                                    <p:cond delay="0"/>
                                  </p:stCondLst>
                                  <p:childTnLst>
                                    <p:set>
                                      <p:cBhvr>
                                        <p:cTn id="125" dur="1" fill="hold">
                                          <p:stCondLst>
                                            <p:cond delay="0"/>
                                          </p:stCondLst>
                                        </p:cTn>
                                        <p:tgtEl>
                                          <p:spTgt spid="35"/>
                                        </p:tgtEl>
                                        <p:attrNameLst>
                                          <p:attrName>style.visibility</p:attrName>
                                        </p:attrNameLst>
                                      </p:cBhvr>
                                      <p:to>
                                        <p:strVal val="visible"/>
                                      </p:to>
                                    </p:set>
                                    <p:animEffect transition="in" filter="wipe(left)">
                                      <p:cBhvr>
                                        <p:cTn id="126" dur="1000"/>
                                        <p:tgtEl>
                                          <p:spTgt spid="35"/>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8" fill="hold" grpId="0" nodeType="clickEffect">
                                  <p:stCondLst>
                                    <p:cond delay="0"/>
                                  </p:stCondLst>
                                  <p:childTnLst>
                                    <p:set>
                                      <p:cBhvr>
                                        <p:cTn id="130" dur="1" fill="hold">
                                          <p:stCondLst>
                                            <p:cond delay="0"/>
                                          </p:stCondLst>
                                        </p:cTn>
                                        <p:tgtEl>
                                          <p:spTgt spid="49"/>
                                        </p:tgtEl>
                                        <p:attrNameLst>
                                          <p:attrName>style.visibility</p:attrName>
                                        </p:attrNameLst>
                                      </p:cBhvr>
                                      <p:to>
                                        <p:strVal val="visible"/>
                                      </p:to>
                                    </p:set>
                                    <p:animEffect transition="in" filter="wipe(left)">
                                      <p:cBhvr>
                                        <p:cTn id="131" dur="500"/>
                                        <p:tgtEl>
                                          <p:spTgt spid="49"/>
                                        </p:tgtEl>
                                      </p:cBhvr>
                                    </p:animEffect>
                                  </p:childTnLst>
                                </p:cTn>
                              </p:par>
                            </p:childTnLst>
                          </p:cTn>
                        </p:par>
                        <p:par>
                          <p:cTn id="132" fill="hold">
                            <p:stCondLst>
                              <p:cond delay="500"/>
                            </p:stCondLst>
                            <p:childTnLst>
                              <p:par>
                                <p:cTn id="133" presetID="22" presetClass="entr" presetSubtype="8" fill="hold" grpId="0" nodeType="afterEffect">
                                  <p:stCondLst>
                                    <p:cond delay="0"/>
                                  </p:stCondLst>
                                  <p:childTnLst>
                                    <p:set>
                                      <p:cBhvr>
                                        <p:cTn id="134" dur="1" fill="hold">
                                          <p:stCondLst>
                                            <p:cond delay="0"/>
                                          </p:stCondLst>
                                        </p:cTn>
                                        <p:tgtEl>
                                          <p:spTgt spid="41"/>
                                        </p:tgtEl>
                                        <p:attrNameLst>
                                          <p:attrName>style.visibility</p:attrName>
                                        </p:attrNameLst>
                                      </p:cBhvr>
                                      <p:to>
                                        <p:strVal val="visible"/>
                                      </p:to>
                                    </p:set>
                                    <p:animEffect transition="in" filter="wipe(left)">
                                      <p:cBhvr>
                                        <p:cTn id="135" dur="1000"/>
                                        <p:tgtEl>
                                          <p:spTgt spid="41"/>
                                        </p:tgtEl>
                                      </p:cBhvr>
                                    </p:animEffect>
                                  </p:childTnLst>
                                </p:cTn>
                              </p:par>
                            </p:childTnLst>
                          </p:cTn>
                        </p:par>
                        <p:par>
                          <p:cTn id="136" fill="hold">
                            <p:stCondLst>
                              <p:cond delay="1500"/>
                            </p:stCondLst>
                            <p:childTnLst>
                              <p:par>
                                <p:cTn id="137" presetID="22" presetClass="entr" presetSubtype="8" fill="hold" nodeType="afterEffect">
                                  <p:stCondLst>
                                    <p:cond delay="0"/>
                                  </p:stCondLst>
                                  <p:childTnLst>
                                    <p:set>
                                      <p:cBhvr>
                                        <p:cTn id="138" dur="1" fill="hold">
                                          <p:stCondLst>
                                            <p:cond delay="0"/>
                                          </p:stCondLst>
                                        </p:cTn>
                                        <p:tgtEl>
                                          <p:spTgt spid="36"/>
                                        </p:tgtEl>
                                        <p:attrNameLst>
                                          <p:attrName>style.visibility</p:attrName>
                                        </p:attrNameLst>
                                      </p:cBhvr>
                                      <p:to>
                                        <p:strVal val="visible"/>
                                      </p:to>
                                    </p:set>
                                    <p:animEffect transition="in" filter="wipe(left)">
                                      <p:cBhvr>
                                        <p:cTn id="139" dur="2000"/>
                                        <p:tgtEl>
                                          <p:spTgt spid="36"/>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8" fill="hold" grpId="0" nodeType="clickEffect">
                                  <p:stCondLst>
                                    <p:cond delay="0"/>
                                  </p:stCondLst>
                                  <p:childTnLst>
                                    <p:set>
                                      <p:cBhvr>
                                        <p:cTn id="143" dur="1" fill="hold">
                                          <p:stCondLst>
                                            <p:cond delay="0"/>
                                          </p:stCondLst>
                                        </p:cTn>
                                        <p:tgtEl>
                                          <p:spTgt spid="46"/>
                                        </p:tgtEl>
                                        <p:attrNameLst>
                                          <p:attrName>style.visibility</p:attrName>
                                        </p:attrNameLst>
                                      </p:cBhvr>
                                      <p:to>
                                        <p:strVal val="visible"/>
                                      </p:to>
                                    </p:set>
                                    <p:animEffect transition="in" filter="wipe(left)">
                                      <p:cBhvr>
                                        <p:cTn id="144" dur="1500"/>
                                        <p:tgtEl>
                                          <p:spTgt spid="46"/>
                                        </p:tgtEl>
                                      </p:cBhvr>
                                    </p:animEffect>
                                  </p:childTnLst>
                                </p:cTn>
                              </p:par>
                            </p:childTnLst>
                          </p:cTn>
                        </p:par>
                        <p:par>
                          <p:cTn id="145" fill="hold">
                            <p:stCondLst>
                              <p:cond delay="1500"/>
                            </p:stCondLst>
                            <p:childTnLst>
                              <p:par>
                                <p:cTn id="146" presetID="22" presetClass="entr" presetSubtype="8" fill="hold" grpId="0" nodeType="afterEffect">
                                  <p:stCondLst>
                                    <p:cond delay="0"/>
                                  </p:stCondLst>
                                  <p:childTnLst>
                                    <p:set>
                                      <p:cBhvr>
                                        <p:cTn id="147" dur="1" fill="hold">
                                          <p:stCondLst>
                                            <p:cond delay="0"/>
                                          </p:stCondLst>
                                        </p:cTn>
                                        <p:tgtEl>
                                          <p:spTgt spid="47"/>
                                        </p:tgtEl>
                                        <p:attrNameLst>
                                          <p:attrName>style.visibility</p:attrName>
                                        </p:attrNameLst>
                                      </p:cBhvr>
                                      <p:to>
                                        <p:strVal val="visible"/>
                                      </p:to>
                                    </p:set>
                                    <p:animEffect transition="in" filter="wipe(left)">
                                      <p:cBhvr>
                                        <p:cTn id="148" dur="1500"/>
                                        <p:tgtEl>
                                          <p:spTgt spid="47"/>
                                        </p:tgtEl>
                                      </p:cBhvr>
                                    </p:animEffect>
                                  </p:childTnLst>
                                </p:cTn>
                              </p:par>
                            </p:childTnLst>
                          </p:cTn>
                        </p:par>
                        <p:par>
                          <p:cTn id="149" fill="hold">
                            <p:stCondLst>
                              <p:cond delay="3000"/>
                            </p:stCondLst>
                            <p:childTnLst>
                              <p:par>
                                <p:cTn id="150" presetID="22" presetClass="entr" presetSubtype="8" fill="hold" grpId="0" nodeType="afterEffect">
                                  <p:stCondLst>
                                    <p:cond delay="0"/>
                                  </p:stCondLst>
                                  <p:childTnLst>
                                    <p:set>
                                      <p:cBhvr>
                                        <p:cTn id="151" dur="1" fill="hold">
                                          <p:stCondLst>
                                            <p:cond delay="0"/>
                                          </p:stCondLst>
                                        </p:cTn>
                                        <p:tgtEl>
                                          <p:spTgt spid="48"/>
                                        </p:tgtEl>
                                        <p:attrNameLst>
                                          <p:attrName>style.visibility</p:attrName>
                                        </p:attrNameLst>
                                      </p:cBhvr>
                                      <p:to>
                                        <p:strVal val="visible"/>
                                      </p:to>
                                    </p:set>
                                    <p:animEffect transition="in" filter="wipe(left)">
                                      <p:cBhvr>
                                        <p:cTn id="152" dur="1500"/>
                                        <p:tgtEl>
                                          <p:spTgt spid="48"/>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xit" presetSubtype="8" fill="hold" grpId="1" nodeType="clickEffect">
                                  <p:stCondLst>
                                    <p:cond delay="0"/>
                                  </p:stCondLst>
                                  <p:childTnLst>
                                    <p:animEffect transition="out" filter="wipe(left)">
                                      <p:cBhvr>
                                        <p:cTn id="156" dur="500"/>
                                        <p:tgtEl>
                                          <p:spTgt spid="35"/>
                                        </p:tgtEl>
                                      </p:cBhvr>
                                    </p:animEffect>
                                    <p:set>
                                      <p:cBhvr>
                                        <p:cTn id="157" dur="1" fill="hold">
                                          <p:stCondLst>
                                            <p:cond delay="499"/>
                                          </p:stCondLst>
                                        </p:cTn>
                                        <p:tgtEl>
                                          <p:spTgt spid="35"/>
                                        </p:tgtEl>
                                        <p:attrNameLst>
                                          <p:attrName>style.visibility</p:attrName>
                                        </p:attrNameLst>
                                      </p:cBhvr>
                                      <p:to>
                                        <p:strVal val="hidden"/>
                                      </p:to>
                                    </p:set>
                                  </p:childTnLst>
                                </p:cTn>
                              </p:par>
                            </p:childTnLst>
                          </p:cTn>
                        </p:par>
                        <p:par>
                          <p:cTn id="158" fill="hold">
                            <p:stCondLst>
                              <p:cond delay="500"/>
                            </p:stCondLst>
                            <p:childTnLst>
                              <p:par>
                                <p:cTn id="159" presetID="22" presetClass="entr" presetSubtype="8" fill="hold" grpId="0" nodeType="afterEffect">
                                  <p:stCondLst>
                                    <p:cond delay="0"/>
                                  </p:stCondLst>
                                  <p:childTnLst>
                                    <p:set>
                                      <p:cBhvr>
                                        <p:cTn id="160" dur="1" fill="hold">
                                          <p:stCondLst>
                                            <p:cond delay="0"/>
                                          </p:stCondLst>
                                        </p:cTn>
                                        <p:tgtEl>
                                          <p:spTgt spid="31"/>
                                        </p:tgtEl>
                                        <p:attrNameLst>
                                          <p:attrName>style.visibility</p:attrName>
                                        </p:attrNameLst>
                                      </p:cBhvr>
                                      <p:to>
                                        <p:strVal val="visible"/>
                                      </p:to>
                                    </p:set>
                                    <p:animEffect transition="in" filter="wipe(left)">
                                      <p:cBhvr>
                                        <p:cTn id="161" dur="1000"/>
                                        <p:tgtEl>
                                          <p:spTgt spid="31"/>
                                        </p:tgtEl>
                                      </p:cBhvr>
                                    </p:animEffect>
                                  </p:childTnLst>
                                </p:cTn>
                              </p:par>
                            </p:childTnLst>
                          </p:cTn>
                        </p:par>
                      </p:childTnLst>
                    </p:cTn>
                  </p:par>
                  <p:par>
                    <p:cTn id="162" fill="hold">
                      <p:stCondLst>
                        <p:cond delay="indefinite"/>
                      </p:stCondLst>
                      <p:childTnLst>
                        <p:par>
                          <p:cTn id="163" fill="hold">
                            <p:stCondLst>
                              <p:cond delay="0"/>
                            </p:stCondLst>
                            <p:childTnLst>
                              <p:par>
                                <p:cTn id="164" presetID="22" presetClass="entr" presetSubtype="8" fill="hold" grpId="0" nodeType="clickEffect">
                                  <p:stCondLst>
                                    <p:cond delay="0"/>
                                  </p:stCondLst>
                                  <p:childTnLst>
                                    <p:set>
                                      <p:cBhvr>
                                        <p:cTn id="165" dur="1" fill="hold">
                                          <p:stCondLst>
                                            <p:cond delay="0"/>
                                          </p:stCondLst>
                                        </p:cTn>
                                        <p:tgtEl>
                                          <p:spTgt spid="25"/>
                                        </p:tgtEl>
                                        <p:attrNameLst>
                                          <p:attrName>style.visibility</p:attrName>
                                        </p:attrNameLst>
                                      </p:cBhvr>
                                      <p:to>
                                        <p:strVal val="visible"/>
                                      </p:to>
                                    </p:set>
                                    <p:animEffect transition="in" filter="wipe(left)">
                                      <p:cBhvr>
                                        <p:cTn id="166" dur="500"/>
                                        <p:tgtEl>
                                          <p:spTgt spid="25"/>
                                        </p:tgtEl>
                                      </p:cBhvr>
                                    </p:animEffect>
                                  </p:childTnLst>
                                </p:cTn>
                              </p:par>
                            </p:childTnLst>
                          </p:cTn>
                        </p:par>
                        <p:par>
                          <p:cTn id="167" fill="hold">
                            <p:stCondLst>
                              <p:cond delay="500"/>
                            </p:stCondLst>
                            <p:childTnLst>
                              <p:par>
                                <p:cTn id="168" presetID="22" presetClass="entr" presetSubtype="1" fill="hold" nodeType="afterEffect">
                                  <p:stCondLst>
                                    <p:cond delay="0"/>
                                  </p:stCondLst>
                                  <p:childTnLst>
                                    <p:set>
                                      <p:cBhvr>
                                        <p:cTn id="169" dur="1" fill="hold">
                                          <p:stCondLst>
                                            <p:cond delay="0"/>
                                          </p:stCondLst>
                                        </p:cTn>
                                        <p:tgtEl>
                                          <p:spTgt spid="5"/>
                                        </p:tgtEl>
                                        <p:attrNameLst>
                                          <p:attrName>style.visibility</p:attrName>
                                        </p:attrNameLst>
                                      </p:cBhvr>
                                      <p:to>
                                        <p:strVal val="visible"/>
                                      </p:to>
                                    </p:set>
                                    <p:animEffect transition="in" filter="wipe(up)">
                                      <p:cBhvr>
                                        <p:cTn id="170" dur="500"/>
                                        <p:tgtEl>
                                          <p:spTgt spid="5"/>
                                        </p:tgtEl>
                                      </p:cBhvr>
                                    </p:animEffect>
                                  </p:childTnLst>
                                </p:cTn>
                              </p:par>
                            </p:childTnLst>
                          </p:cTn>
                        </p:par>
                        <p:par>
                          <p:cTn id="171" fill="hold">
                            <p:stCondLst>
                              <p:cond delay="1000"/>
                            </p:stCondLst>
                            <p:childTnLst>
                              <p:par>
                                <p:cTn id="172" presetID="22" presetClass="entr" presetSubtype="1" fill="hold" grpId="0" nodeType="afterEffect">
                                  <p:stCondLst>
                                    <p:cond delay="0"/>
                                  </p:stCondLst>
                                  <p:childTnLst>
                                    <p:set>
                                      <p:cBhvr>
                                        <p:cTn id="173" dur="1" fill="hold">
                                          <p:stCondLst>
                                            <p:cond delay="0"/>
                                          </p:stCondLst>
                                        </p:cTn>
                                        <p:tgtEl>
                                          <p:spTgt spid="29"/>
                                        </p:tgtEl>
                                        <p:attrNameLst>
                                          <p:attrName>style.visibility</p:attrName>
                                        </p:attrNameLst>
                                      </p:cBhvr>
                                      <p:to>
                                        <p:strVal val="visible"/>
                                      </p:to>
                                    </p:set>
                                    <p:animEffect transition="in" filter="wipe(up)">
                                      <p:cBhvr>
                                        <p:cTn id="174" dur="1500"/>
                                        <p:tgtEl>
                                          <p:spTgt spid="29"/>
                                        </p:tgtEl>
                                      </p:cBhvr>
                                    </p:animEffect>
                                  </p:childTnLst>
                                </p:cTn>
                              </p:par>
                            </p:childTnLst>
                          </p:cTn>
                        </p:par>
                      </p:childTnLst>
                    </p:cTn>
                  </p:par>
                  <p:par>
                    <p:cTn id="175" fill="hold">
                      <p:stCondLst>
                        <p:cond delay="indefinite"/>
                      </p:stCondLst>
                      <p:childTnLst>
                        <p:par>
                          <p:cTn id="176" fill="hold">
                            <p:stCondLst>
                              <p:cond delay="0"/>
                            </p:stCondLst>
                            <p:childTnLst>
                              <p:par>
                                <p:cTn id="177" presetID="22" presetClass="exit" presetSubtype="8" fill="hold" grpId="1" nodeType="clickEffect">
                                  <p:stCondLst>
                                    <p:cond delay="0"/>
                                  </p:stCondLst>
                                  <p:childTnLst>
                                    <p:animEffect transition="out" filter="wipe(left)">
                                      <p:cBhvr>
                                        <p:cTn id="178" dur="500"/>
                                        <p:tgtEl>
                                          <p:spTgt spid="31"/>
                                        </p:tgtEl>
                                      </p:cBhvr>
                                    </p:animEffect>
                                    <p:set>
                                      <p:cBhvr>
                                        <p:cTn id="179" dur="1" fill="hold">
                                          <p:stCondLst>
                                            <p:cond delay="499"/>
                                          </p:stCondLst>
                                        </p:cTn>
                                        <p:tgtEl>
                                          <p:spTgt spid="31"/>
                                        </p:tgtEl>
                                        <p:attrNameLst>
                                          <p:attrName>style.visibility</p:attrName>
                                        </p:attrNameLst>
                                      </p:cBhvr>
                                      <p:to>
                                        <p:strVal val="hidden"/>
                                      </p:to>
                                    </p:set>
                                  </p:childTnLst>
                                </p:cTn>
                              </p:par>
                            </p:childTnLst>
                          </p:cTn>
                        </p:par>
                        <p:par>
                          <p:cTn id="180" fill="hold">
                            <p:stCondLst>
                              <p:cond delay="500"/>
                            </p:stCondLst>
                            <p:childTnLst>
                              <p:par>
                                <p:cTn id="181" presetID="22" presetClass="exit" presetSubtype="1" fill="hold" nodeType="afterEffect">
                                  <p:stCondLst>
                                    <p:cond delay="0"/>
                                  </p:stCondLst>
                                  <p:childTnLst>
                                    <p:animEffect transition="out" filter="wipe(up)">
                                      <p:cBhvr>
                                        <p:cTn id="182" dur="500"/>
                                        <p:tgtEl>
                                          <p:spTgt spid="5"/>
                                        </p:tgtEl>
                                      </p:cBhvr>
                                    </p:animEffect>
                                    <p:set>
                                      <p:cBhvr>
                                        <p:cTn id="183" dur="1" fill="hold">
                                          <p:stCondLst>
                                            <p:cond delay="499"/>
                                          </p:stCondLst>
                                        </p:cTn>
                                        <p:tgtEl>
                                          <p:spTgt spid="5"/>
                                        </p:tgtEl>
                                        <p:attrNameLst>
                                          <p:attrName>style.visibility</p:attrName>
                                        </p:attrNameLst>
                                      </p:cBhvr>
                                      <p:to>
                                        <p:strVal val="hidden"/>
                                      </p:to>
                                    </p:set>
                                  </p:childTnLst>
                                </p:cTn>
                              </p:par>
                            </p:childTnLst>
                          </p:cTn>
                        </p:par>
                        <p:par>
                          <p:cTn id="184" fill="hold">
                            <p:stCondLst>
                              <p:cond delay="1000"/>
                            </p:stCondLst>
                            <p:childTnLst>
                              <p:par>
                                <p:cTn id="185" presetID="22" presetClass="exit" presetSubtype="1" fill="hold" grpId="1" nodeType="afterEffect">
                                  <p:stCondLst>
                                    <p:cond delay="0"/>
                                  </p:stCondLst>
                                  <p:childTnLst>
                                    <p:animEffect transition="out" filter="wipe(up)">
                                      <p:cBhvr>
                                        <p:cTn id="186" dur="500"/>
                                        <p:tgtEl>
                                          <p:spTgt spid="29"/>
                                        </p:tgtEl>
                                      </p:cBhvr>
                                    </p:animEffect>
                                    <p:set>
                                      <p:cBhvr>
                                        <p:cTn id="187" dur="1" fill="hold">
                                          <p:stCondLst>
                                            <p:cond delay="499"/>
                                          </p:stCondLst>
                                        </p:cTn>
                                        <p:tgtEl>
                                          <p:spTgt spid="29"/>
                                        </p:tgtEl>
                                        <p:attrNameLst>
                                          <p:attrName>style.visibility</p:attrName>
                                        </p:attrNameLst>
                                      </p:cBhvr>
                                      <p:to>
                                        <p:strVal val="hidden"/>
                                      </p:to>
                                    </p:set>
                                  </p:childTnLst>
                                </p:cTn>
                              </p:par>
                            </p:childTnLst>
                          </p:cTn>
                        </p:par>
                        <p:par>
                          <p:cTn id="188" fill="hold">
                            <p:stCondLst>
                              <p:cond delay="1500"/>
                            </p:stCondLst>
                            <p:childTnLst>
                              <p:par>
                                <p:cTn id="189" presetID="22" presetClass="entr" presetSubtype="8" fill="hold" grpId="0" nodeType="afterEffect">
                                  <p:stCondLst>
                                    <p:cond delay="0"/>
                                  </p:stCondLst>
                                  <p:childTnLst>
                                    <p:set>
                                      <p:cBhvr>
                                        <p:cTn id="190" dur="1" fill="hold">
                                          <p:stCondLst>
                                            <p:cond delay="0"/>
                                          </p:stCondLst>
                                        </p:cTn>
                                        <p:tgtEl>
                                          <p:spTgt spid="32"/>
                                        </p:tgtEl>
                                        <p:attrNameLst>
                                          <p:attrName>style.visibility</p:attrName>
                                        </p:attrNameLst>
                                      </p:cBhvr>
                                      <p:to>
                                        <p:strVal val="visible"/>
                                      </p:to>
                                    </p:set>
                                    <p:animEffect transition="in" filter="wipe(left)">
                                      <p:cBhvr>
                                        <p:cTn id="191" dur="500"/>
                                        <p:tgtEl>
                                          <p:spTgt spid="32"/>
                                        </p:tgtEl>
                                      </p:cBhvr>
                                    </p:animEffect>
                                  </p:childTnLst>
                                </p:cTn>
                              </p:par>
                            </p:childTnLst>
                          </p:cTn>
                        </p:par>
                        <p:par>
                          <p:cTn id="192" fill="hold">
                            <p:stCondLst>
                              <p:cond delay="2000"/>
                            </p:stCondLst>
                            <p:childTnLst>
                              <p:par>
                                <p:cTn id="193" presetID="22" presetClass="entr" presetSubtype="8" fill="hold" grpId="0" nodeType="afterEffect">
                                  <p:stCondLst>
                                    <p:cond delay="0"/>
                                  </p:stCondLst>
                                  <p:childTnLst>
                                    <p:set>
                                      <p:cBhvr>
                                        <p:cTn id="194" dur="1" fill="hold">
                                          <p:stCondLst>
                                            <p:cond delay="0"/>
                                          </p:stCondLst>
                                        </p:cTn>
                                        <p:tgtEl>
                                          <p:spTgt spid="28"/>
                                        </p:tgtEl>
                                        <p:attrNameLst>
                                          <p:attrName>style.visibility</p:attrName>
                                        </p:attrNameLst>
                                      </p:cBhvr>
                                      <p:to>
                                        <p:strVal val="visible"/>
                                      </p:to>
                                    </p:set>
                                    <p:animEffect transition="in" filter="wipe(left)">
                                      <p:cBhvr>
                                        <p:cTn id="195" dur="1000"/>
                                        <p:tgtEl>
                                          <p:spTgt spid="28"/>
                                        </p:tgtEl>
                                      </p:cBhvr>
                                    </p:animEffect>
                                  </p:childTnLst>
                                </p:cTn>
                              </p:par>
                            </p:childTnLst>
                          </p:cTn>
                        </p:par>
                        <p:par>
                          <p:cTn id="196" fill="hold">
                            <p:stCondLst>
                              <p:cond delay="3000"/>
                            </p:stCondLst>
                            <p:childTnLst>
                              <p:par>
                                <p:cTn id="197" presetID="22" presetClass="entr" presetSubtype="8" fill="hold" nodeType="afterEffect">
                                  <p:stCondLst>
                                    <p:cond delay="0"/>
                                  </p:stCondLst>
                                  <p:childTnLst>
                                    <p:set>
                                      <p:cBhvr>
                                        <p:cTn id="198" dur="1" fill="hold">
                                          <p:stCondLst>
                                            <p:cond delay="0"/>
                                          </p:stCondLst>
                                        </p:cTn>
                                        <p:tgtEl>
                                          <p:spTgt spid="24"/>
                                        </p:tgtEl>
                                        <p:attrNameLst>
                                          <p:attrName>style.visibility</p:attrName>
                                        </p:attrNameLst>
                                      </p:cBhvr>
                                      <p:to>
                                        <p:strVal val="visible"/>
                                      </p:to>
                                    </p:set>
                                    <p:animEffect transition="in" filter="wipe(left)">
                                      <p:cBhvr>
                                        <p:cTn id="199"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31" grpId="0" animBg="1"/>
      <p:bldP spid="31" grpId="1" animBg="1"/>
      <p:bldP spid="32" grpId="0"/>
      <p:bldP spid="35" grpId="0" animBg="1"/>
      <p:bldP spid="35" grpId="1" animBg="1"/>
      <p:bldP spid="41" grpId="0" animBg="1"/>
      <p:bldP spid="46" grpId="0" animBg="1"/>
      <p:bldP spid="47" grpId="0" animBg="1"/>
      <p:bldP spid="48" grpId="0" animBg="1"/>
      <p:bldP spid="29" grpId="0" animBg="1"/>
      <p:bldP spid="29" grpId="1" animBg="1"/>
      <p:bldP spid="49" grpId="0"/>
      <p:bldP spid="53" grpId="0" animBg="1"/>
      <p:bldP spid="53" grpId="1" animBg="1"/>
      <p:bldP spid="54" grpId="0" animBg="1"/>
      <p:bldP spid="56" grpId="0" animBg="1"/>
      <p:bldP spid="57" grpId="0" animBg="1"/>
      <p:bldP spid="59" grpId="0" animBg="1"/>
      <p:bldP spid="62" grpId="0" animBg="1"/>
      <p:bldP spid="64" grpId="0" animBg="1"/>
      <p:bldP spid="65" grpId="0" animBg="1"/>
      <p:bldP spid="67" grpId="0" animBg="1"/>
      <p:bldP spid="72" grpId="0" animBg="1"/>
      <p:bldP spid="73"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a:xfrm>
            <a:off x="838200" y="365125"/>
            <a:ext cx="10515600" cy="1325563"/>
          </a:xfrm>
        </p:spPr>
        <p:txBody>
          <a:bodyPr/>
          <a:lstStyle/>
          <a:p>
            <a:r>
              <a:rPr lang="en-GB" dirty="0"/>
              <a:t>Order of Operations (7)</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type, COUNT(*)</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6</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GROUP BY </a:t>
            </a:r>
            <a:r>
              <a:rPr lang="en-US" altLang="en-US" sz="2000" dirty="0">
                <a:solidFill>
                  <a:srgbClr val="000000"/>
                </a:solidFill>
                <a:latin typeface="Consolas" panose="020B0609020204030204" pitchFamily="49" charset="0"/>
              </a:rPr>
              <a:t>type</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1147564"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8761790" y="490161"/>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a:p>
            <a:pPr lvl="1"/>
            <a:r>
              <a:rPr lang="en-GB" sz="2800" dirty="0">
                <a:solidFill>
                  <a:srgbClr val="7030A0"/>
                </a:solidFill>
              </a:rPr>
              <a:t>4.   </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1233287"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383778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nvGraphicFramePr>
        <p:xfrm>
          <a:off x="9046154" y="3412595"/>
          <a:ext cx="1898015" cy="1295400"/>
        </p:xfrm>
        <a:graphic>
          <a:graphicData uri="http://schemas.openxmlformats.org/drawingml/2006/table">
            <a:tbl>
              <a:tblPr firstRow="1" bandRow="1">
                <a:tableStyleId>{5C22544A-7EE6-4342-B048-85BDC9FD1C3A}</a:tableStyleId>
              </a:tblPr>
              <a:tblGrid>
                <a:gridCol w="787400">
                  <a:extLst>
                    <a:ext uri="{9D8B030D-6E8A-4147-A177-3AD203B41FA5}">
                      <a16:colId xmlns:a16="http://schemas.microsoft.com/office/drawing/2014/main" val="2854243258"/>
                    </a:ext>
                  </a:extLst>
                </a:gridCol>
                <a:gridCol w="111061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COUNT(*)</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Dog</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2</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Mouse</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2</a:t>
                      </a:r>
                    </a:p>
                  </a:txBody>
                  <a:tcPr marL="9525" marR="9525" marT="9525" marB="9525" anchor="ctr"/>
                </a:tc>
                <a:extLst>
                  <a:ext uri="{0D108BD9-81ED-4DB2-BD59-A6C34878D82A}">
                    <a16:rowId xmlns:a16="http://schemas.microsoft.com/office/drawing/2014/main" val="105524168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Rabbit</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637339003"/>
                  </a:ext>
                </a:extLst>
              </a:tr>
            </a:tbl>
          </a:graphicData>
        </a:graphic>
      </p:graphicFrame>
      <p:sp>
        <p:nvSpPr>
          <p:cNvPr id="26" name="Temp - Arrow">
            <a:extLst>
              <a:ext uri="{FF2B5EF4-FFF2-40B4-BE49-F238E27FC236}">
                <a16:creationId xmlns:a16="http://schemas.microsoft.com/office/drawing/2014/main" id="{0812AA0D-71D1-9B9D-4AED-E09E855A4185}"/>
              </a:ext>
            </a:extLst>
          </p:cNvPr>
          <p:cNvSpPr/>
          <p:nvPr/>
        </p:nvSpPr>
        <p:spPr>
          <a:xfrm>
            <a:off x="331854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8539574" y="393335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Select - Arrow">
            <a:extLst>
              <a:ext uri="{FF2B5EF4-FFF2-40B4-BE49-F238E27FC236}">
                <a16:creationId xmlns:a16="http://schemas.microsoft.com/office/drawing/2014/main" id="{74743580-1BBD-44D1-9B4B-3FCD69A573CA}"/>
              </a:ext>
            </a:extLst>
          </p:cNvPr>
          <p:cNvCxnSpPr>
            <a:cxnSpLocks/>
            <a:endCxn id="29" idx="0"/>
          </p:cNvCxnSpPr>
          <p:nvPr/>
        </p:nvCxnSpPr>
        <p:spPr>
          <a:xfrm>
            <a:off x="7622512" y="2820015"/>
            <a:ext cx="0" cy="531997"/>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36" name="Group - Table">
            <a:extLst>
              <a:ext uri="{FF2B5EF4-FFF2-40B4-BE49-F238E27FC236}">
                <a16:creationId xmlns:a16="http://schemas.microsoft.com/office/drawing/2014/main" id="{4F27B0EB-B143-43F2-BFD3-AEE124AF9F91}"/>
              </a:ext>
            </a:extLst>
          </p:cNvPr>
          <p:cNvGraphicFramePr>
            <a:graphicFrameLocks noGrp="1"/>
          </p:cNvGraphicFramePr>
          <p:nvPr/>
        </p:nvGraphicFramePr>
        <p:xfrm>
          <a:off x="6432198" y="3415751"/>
          <a:ext cx="2042287" cy="194310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err="1">
                          <a:solidFill>
                            <a:schemeClr val="tx1"/>
                          </a:solidFill>
                          <a:effectLst/>
                        </a:rPr>
                        <a:t>Bonzo</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Dog</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6</a:t>
                      </a: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Mouse</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Minnie</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Mouse</a:t>
                      </a: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41" name="Group - Arrow">
            <a:extLst>
              <a:ext uri="{FF2B5EF4-FFF2-40B4-BE49-F238E27FC236}">
                <a16:creationId xmlns:a16="http://schemas.microsoft.com/office/drawing/2014/main" id="{FFFD03AB-D625-498E-9D39-B561473F8A17}"/>
              </a:ext>
            </a:extLst>
          </p:cNvPr>
          <p:cNvSpPr/>
          <p:nvPr/>
        </p:nvSpPr>
        <p:spPr>
          <a:xfrm>
            <a:off x="5918077"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Group - Dog">
            <a:extLst>
              <a:ext uri="{FF2B5EF4-FFF2-40B4-BE49-F238E27FC236}">
                <a16:creationId xmlns:a16="http://schemas.microsoft.com/office/drawing/2014/main" id="{BFC38AA1-E80C-489B-A065-69A3BEC2FC35}"/>
              </a:ext>
            </a:extLst>
          </p:cNvPr>
          <p:cNvSpPr/>
          <p:nvPr/>
        </p:nvSpPr>
        <p:spPr>
          <a:xfrm>
            <a:off x="6390814" y="3736726"/>
            <a:ext cx="2124000" cy="648000"/>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7" name="Group - Mouse">
            <a:extLst>
              <a:ext uri="{FF2B5EF4-FFF2-40B4-BE49-F238E27FC236}">
                <a16:creationId xmlns:a16="http://schemas.microsoft.com/office/drawing/2014/main" id="{BABA6689-7DBF-4BCE-87BB-7559475F170C}"/>
              </a:ext>
            </a:extLst>
          </p:cNvPr>
          <p:cNvSpPr/>
          <p:nvPr/>
        </p:nvSpPr>
        <p:spPr>
          <a:xfrm>
            <a:off x="6390817" y="4409827"/>
            <a:ext cx="2124000" cy="612000"/>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Group - Rabbit">
            <a:extLst>
              <a:ext uri="{FF2B5EF4-FFF2-40B4-BE49-F238E27FC236}">
                <a16:creationId xmlns:a16="http://schemas.microsoft.com/office/drawing/2014/main" id="{C3B965A4-596D-48CF-B623-7B982A3EAD7A}"/>
              </a:ext>
            </a:extLst>
          </p:cNvPr>
          <p:cNvSpPr/>
          <p:nvPr/>
        </p:nvSpPr>
        <p:spPr>
          <a:xfrm>
            <a:off x="6390818" y="5053291"/>
            <a:ext cx="2124000" cy="324000"/>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9" name="type - Column">
            <a:extLst>
              <a:ext uri="{FF2B5EF4-FFF2-40B4-BE49-F238E27FC236}">
                <a16:creationId xmlns:a16="http://schemas.microsoft.com/office/drawing/2014/main" id="{9CFD6623-90F9-8CA0-585A-959ADF79ADE1}"/>
              </a:ext>
            </a:extLst>
          </p:cNvPr>
          <p:cNvSpPr/>
          <p:nvPr/>
        </p:nvSpPr>
        <p:spPr>
          <a:xfrm>
            <a:off x="7226512" y="3352012"/>
            <a:ext cx="792000" cy="20886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4" name="Minnie - Row">
            <a:extLst>
              <a:ext uri="{FF2B5EF4-FFF2-40B4-BE49-F238E27FC236}">
                <a16:creationId xmlns:a16="http://schemas.microsoft.com/office/drawing/2014/main" id="{22183285-BE31-4A6B-9D42-D99695E6A45F}"/>
              </a:ext>
            </a:extLst>
          </p:cNvPr>
          <p:cNvSpPr/>
          <p:nvPr/>
        </p:nvSpPr>
        <p:spPr>
          <a:xfrm>
            <a:off x="3794077" y="503442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Minnie - Purple">
            <a:extLst>
              <a:ext uri="{FF2B5EF4-FFF2-40B4-BE49-F238E27FC236}">
                <a16:creationId xmlns:a16="http://schemas.microsoft.com/office/drawing/2014/main" id="{2DCC5A50-1613-401C-8B96-ACAB5F94810D}"/>
              </a:ext>
            </a:extLst>
          </p:cNvPr>
          <p:cNvSpPr/>
          <p:nvPr/>
        </p:nvSpPr>
        <p:spPr>
          <a:xfrm>
            <a:off x="5440271" y="5030327"/>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Cindy - Row">
            <a:extLst>
              <a:ext uri="{FF2B5EF4-FFF2-40B4-BE49-F238E27FC236}">
                <a16:creationId xmlns:a16="http://schemas.microsoft.com/office/drawing/2014/main" id="{5298AA5D-FC31-4352-980F-7D95697682B5}"/>
              </a:ext>
            </a:extLst>
          </p:cNvPr>
          <p:cNvSpPr/>
          <p:nvPr/>
        </p:nvSpPr>
        <p:spPr>
          <a:xfrm>
            <a:off x="3791880" y="4062404"/>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9" name="Cindy - Purple">
            <a:extLst>
              <a:ext uri="{FF2B5EF4-FFF2-40B4-BE49-F238E27FC236}">
                <a16:creationId xmlns:a16="http://schemas.microsoft.com/office/drawing/2014/main" id="{C876FE33-042F-49D1-82EA-405FE3A9841A}"/>
              </a:ext>
            </a:extLst>
          </p:cNvPr>
          <p:cNvSpPr/>
          <p:nvPr/>
        </p:nvSpPr>
        <p:spPr>
          <a:xfrm>
            <a:off x="5438074" y="4058311"/>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oger - Row">
            <a:extLst>
              <a:ext uri="{FF2B5EF4-FFF2-40B4-BE49-F238E27FC236}">
                <a16:creationId xmlns:a16="http://schemas.microsoft.com/office/drawing/2014/main" id="{AF4F5B4A-5119-461B-A730-C2CFC05AD5F2}"/>
              </a:ext>
            </a:extLst>
          </p:cNvPr>
          <p:cNvSpPr/>
          <p:nvPr/>
        </p:nvSpPr>
        <p:spPr>
          <a:xfrm>
            <a:off x="3795055" y="6010699"/>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4" name="Roger - Purple">
            <a:extLst>
              <a:ext uri="{FF2B5EF4-FFF2-40B4-BE49-F238E27FC236}">
                <a16:creationId xmlns:a16="http://schemas.microsoft.com/office/drawing/2014/main" id="{27C6C047-109C-467B-AB6F-03A4260007C7}"/>
              </a:ext>
            </a:extLst>
          </p:cNvPr>
          <p:cNvSpPr/>
          <p:nvPr/>
        </p:nvSpPr>
        <p:spPr>
          <a:xfrm>
            <a:off x="5441249" y="6006606"/>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Mickey - Row">
            <a:extLst>
              <a:ext uri="{FF2B5EF4-FFF2-40B4-BE49-F238E27FC236}">
                <a16:creationId xmlns:a16="http://schemas.microsoft.com/office/drawing/2014/main" id="{598695F8-35C9-451B-9533-C0CC8FD292AA}"/>
              </a:ext>
            </a:extLst>
          </p:cNvPr>
          <p:cNvSpPr/>
          <p:nvPr/>
        </p:nvSpPr>
        <p:spPr>
          <a:xfrm>
            <a:off x="3792733" y="4695576"/>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Mickey - Purple">
            <a:extLst>
              <a:ext uri="{FF2B5EF4-FFF2-40B4-BE49-F238E27FC236}">
                <a16:creationId xmlns:a16="http://schemas.microsoft.com/office/drawing/2014/main" id="{E3CEE837-8FB8-457D-AFCE-B6E66C733969}"/>
              </a:ext>
            </a:extLst>
          </p:cNvPr>
          <p:cNvSpPr/>
          <p:nvPr/>
        </p:nvSpPr>
        <p:spPr>
          <a:xfrm>
            <a:off x="5438927" y="4691483"/>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2" name="Bonzo - Row">
            <a:extLst>
              <a:ext uri="{FF2B5EF4-FFF2-40B4-BE49-F238E27FC236}">
                <a16:creationId xmlns:a16="http://schemas.microsoft.com/office/drawing/2014/main" id="{4EB6B2D9-23CF-433D-B07E-A73EABDFD6CD}"/>
              </a:ext>
            </a:extLst>
          </p:cNvPr>
          <p:cNvSpPr/>
          <p:nvPr/>
        </p:nvSpPr>
        <p:spPr>
          <a:xfrm>
            <a:off x="3783110" y="56895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3" name="Bonzo - Purple">
            <a:extLst>
              <a:ext uri="{FF2B5EF4-FFF2-40B4-BE49-F238E27FC236}">
                <a16:creationId xmlns:a16="http://schemas.microsoft.com/office/drawing/2014/main" id="{81AAEF91-8D6C-41AE-9495-8BB163EF2292}"/>
              </a:ext>
            </a:extLst>
          </p:cNvPr>
          <p:cNvSpPr/>
          <p:nvPr/>
        </p:nvSpPr>
        <p:spPr>
          <a:xfrm>
            <a:off x="5429304" y="5685459"/>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8785189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9C3A-A6F0-6A47-0FA8-325C285BA925}"/>
              </a:ext>
            </a:extLst>
          </p:cNvPr>
          <p:cNvSpPr>
            <a:spLocks noGrp="1"/>
          </p:cNvSpPr>
          <p:nvPr>
            <p:ph type="title"/>
          </p:nvPr>
        </p:nvSpPr>
        <p:spPr/>
        <p:txBody>
          <a:bodyPr/>
          <a:lstStyle/>
          <a:p>
            <a:r>
              <a:rPr lang="en-GB" dirty="0"/>
              <a:t>GROUP BY – Example</a:t>
            </a:r>
          </a:p>
        </p:txBody>
      </p:sp>
      <p:graphicFrame>
        <p:nvGraphicFramePr>
          <p:cNvPr id="3" name="Table 2">
            <a:extLst>
              <a:ext uri="{FF2B5EF4-FFF2-40B4-BE49-F238E27FC236}">
                <a16:creationId xmlns:a16="http://schemas.microsoft.com/office/drawing/2014/main" id="{101BDBD7-AA23-4AC9-94B1-A7B6B7AC14B5}"/>
              </a:ext>
            </a:extLst>
          </p:cNvPr>
          <p:cNvGraphicFramePr>
            <a:graphicFrameLocks noGrp="1"/>
          </p:cNvGraphicFramePr>
          <p:nvPr>
            <p:extLst>
              <p:ext uri="{D42A27DB-BD31-4B8C-83A1-F6EECF244321}">
                <p14:modId xmlns:p14="http://schemas.microsoft.com/office/powerpoint/2010/main" val="4012072039"/>
              </p:ext>
            </p:extLst>
          </p:nvPr>
        </p:nvGraphicFramePr>
        <p:xfrm>
          <a:off x="838200" y="2875212"/>
          <a:ext cx="4898518" cy="3813810"/>
        </p:xfrm>
        <a:graphic>
          <a:graphicData uri="http://schemas.openxmlformats.org/drawingml/2006/table">
            <a:tbl>
              <a:tblPr firstRow="1" bandRow="1">
                <a:tableStyleId>{B301B821-A1FF-4177-AEE7-76D212191A09}</a:tableStyleId>
              </a:tblPr>
              <a:tblGrid>
                <a:gridCol w="739331">
                  <a:extLst>
                    <a:ext uri="{9D8B030D-6E8A-4147-A177-3AD203B41FA5}">
                      <a16:colId xmlns:a16="http://schemas.microsoft.com/office/drawing/2014/main" val="866038445"/>
                    </a:ext>
                  </a:extLst>
                </a:gridCol>
                <a:gridCol w="1075436">
                  <a:extLst>
                    <a:ext uri="{9D8B030D-6E8A-4147-A177-3AD203B41FA5}">
                      <a16:colId xmlns:a16="http://schemas.microsoft.com/office/drawing/2014/main" val="2736949927"/>
                    </a:ext>
                  </a:extLst>
                </a:gridCol>
                <a:gridCol w="1397000">
                  <a:extLst>
                    <a:ext uri="{9D8B030D-6E8A-4147-A177-3AD203B41FA5}">
                      <a16:colId xmlns:a16="http://schemas.microsoft.com/office/drawing/2014/main" val="3964339028"/>
                    </a:ext>
                  </a:extLst>
                </a:gridCol>
                <a:gridCol w="782638">
                  <a:extLst>
                    <a:ext uri="{9D8B030D-6E8A-4147-A177-3AD203B41FA5}">
                      <a16:colId xmlns:a16="http://schemas.microsoft.com/office/drawing/2014/main" val="2763166923"/>
                    </a:ext>
                  </a:extLst>
                </a:gridCol>
                <a:gridCol w="904113">
                  <a:extLst>
                    <a:ext uri="{9D8B030D-6E8A-4147-A177-3AD203B41FA5}">
                      <a16:colId xmlns:a16="http://schemas.microsoft.com/office/drawing/2014/main" val="1958612005"/>
                    </a:ext>
                  </a:extLst>
                </a:gridCol>
              </a:tblGrid>
              <a:tr h="0">
                <a:tc>
                  <a:txBody>
                    <a:bodyPr/>
                    <a:lstStyle/>
                    <a:p>
                      <a:pPr algn="l"/>
                      <a:r>
                        <a:rPr lang="en-GB" sz="1800" b="0" i="0" dirty="0">
                          <a:solidFill>
                            <a:srgbClr val="F0F0F0"/>
                          </a:solidFill>
                          <a:effectLst/>
                          <a:latin typeface="+mn-lt"/>
                        </a:rPr>
                        <a:t>laptop</a:t>
                      </a:r>
                    </a:p>
                  </a:txBody>
                  <a:tcPr marL="9525" marR="9525" marT="9525" marB="9525" anchor="ctr"/>
                </a:tc>
                <a:tc>
                  <a:txBody>
                    <a:bodyPr/>
                    <a:lstStyle/>
                    <a:p>
                      <a:pPr algn="l"/>
                      <a:r>
                        <a:rPr lang="en-GB" sz="1800" b="0" i="0" dirty="0">
                          <a:solidFill>
                            <a:srgbClr val="F0F0F0"/>
                          </a:solidFill>
                          <a:effectLst/>
                          <a:latin typeface="+mn-lt"/>
                        </a:rPr>
                        <a:t>make</a:t>
                      </a:r>
                    </a:p>
                  </a:txBody>
                  <a:tcPr marL="9525" marR="9525" marT="9525" marB="9525" anchor="ctr"/>
                </a:tc>
                <a:tc>
                  <a:txBody>
                    <a:bodyPr/>
                    <a:lstStyle/>
                    <a:p>
                      <a:pPr algn="l"/>
                      <a:r>
                        <a:rPr lang="en-GB" sz="1800" b="0" i="0" dirty="0">
                          <a:solidFill>
                            <a:srgbClr val="F0F0F0"/>
                          </a:solidFill>
                          <a:effectLst/>
                          <a:latin typeface="+mn-lt"/>
                        </a:rPr>
                        <a:t>model</a:t>
                      </a:r>
                    </a:p>
                  </a:txBody>
                  <a:tcPr marL="9525" marR="9525" marT="9525" marB="9525" anchor="ctr"/>
                </a:tc>
                <a:tc>
                  <a:txBody>
                    <a:bodyPr/>
                    <a:lstStyle/>
                    <a:p>
                      <a:pPr algn="l"/>
                      <a:r>
                        <a:rPr lang="en-GB" sz="1800" b="0" i="0" dirty="0">
                          <a:solidFill>
                            <a:srgbClr val="F0F0F0"/>
                          </a:solidFill>
                          <a:effectLst/>
                          <a:latin typeface="+mn-lt"/>
                        </a:rPr>
                        <a:t>value</a:t>
                      </a:r>
                    </a:p>
                  </a:txBody>
                  <a:tcPr marL="9525" marR="9525" marT="9525" marB="9525" anchor="ctr"/>
                </a:tc>
                <a:tc>
                  <a:txBody>
                    <a:bodyPr/>
                    <a:lstStyle/>
                    <a:p>
                      <a:pPr algn="l"/>
                      <a:r>
                        <a:rPr lang="en-GB" sz="1800" b="0" i="0" dirty="0">
                          <a:solidFill>
                            <a:srgbClr val="F0F0F0"/>
                          </a:solidFill>
                          <a:effectLst/>
                          <a:latin typeface="+mn-lt"/>
                        </a:rPr>
                        <a:t>working</a:t>
                      </a:r>
                    </a:p>
                  </a:txBody>
                  <a:tcPr marL="9525" marR="9525" marT="9525" marB="9525" anchor="ctr"/>
                </a:tc>
                <a:extLst>
                  <a:ext uri="{0D108BD9-81ED-4DB2-BD59-A6C34878D82A}">
                    <a16:rowId xmlns:a16="http://schemas.microsoft.com/office/drawing/2014/main" val="1093439174"/>
                  </a:ext>
                </a:extLst>
              </a:tr>
              <a:tr h="0">
                <a:tc>
                  <a:txBody>
                    <a:bodyPr/>
                    <a:lstStyle/>
                    <a:p>
                      <a:pPr algn="l"/>
                      <a:r>
                        <a:rPr lang="en-GB" sz="1800" b="0" dirty="0">
                          <a:solidFill>
                            <a:schemeClr val="tx1"/>
                          </a:solidFill>
                          <a:effectLst/>
                          <a:latin typeface="+mn-lt"/>
                        </a:rPr>
                        <a:t>1</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HP</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Spectre</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1700.0</a:t>
                      </a:r>
                      <a:endParaRPr lang="en-GB" sz="1800" b="0" i="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4063073802"/>
                  </a:ext>
                </a:extLst>
              </a:tr>
              <a:tr h="0">
                <a:tc>
                  <a:txBody>
                    <a:bodyPr/>
                    <a:lstStyle/>
                    <a:p>
                      <a:pPr algn="l"/>
                      <a:r>
                        <a:rPr lang="en-GB" sz="1800" b="0">
                          <a:solidFill>
                            <a:schemeClr val="tx1"/>
                          </a:solidFill>
                          <a:effectLst/>
                          <a:latin typeface="+mn-lt"/>
                        </a:rPr>
                        <a:t>2</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Dell</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Latitude</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800.0</a:t>
                      </a:r>
                      <a:endParaRPr lang="en-GB" sz="1800" b="0" i="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232141973"/>
                  </a:ext>
                </a:extLst>
              </a:tr>
              <a:tr h="0">
                <a:tc>
                  <a:txBody>
                    <a:bodyPr/>
                    <a:lstStyle/>
                    <a:p>
                      <a:pPr algn="l"/>
                      <a:r>
                        <a:rPr lang="en-GB" sz="1800" b="0">
                          <a:solidFill>
                            <a:schemeClr val="tx1"/>
                          </a:solidFill>
                          <a:effectLst/>
                          <a:latin typeface="+mn-lt"/>
                        </a:rPr>
                        <a:t>3</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Microsoft</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Surface</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46353142"/>
                  </a:ext>
                </a:extLst>
              </a:tr>
              <a:tr h="0">
                <a:tc>
                  <a:txBody>
                    <a:bodyPr/>
                    <a:lstStyle/>
                    <a:p>
                      <a:pPr algn="l"/>
                      <a:r>
                        <a:rPr lang="en-GB" sz="1800" b="0">
                          <a:solidFill>
                            <a:schemeClr val="tx1"/>
                          </a:solidFill>
                          <a:effectLst/>
                          <a:latin typeface="+mn-lt"/>
                        </a:rPr>
                        <a:t>4</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Dell</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Inspiron</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350.0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2880612471"/>
                  </a:ext>
                </a:extLst>
              </a:tr>
              <a:tr h="0">
                <a:tc>
                  <a:txBody>
                    <a:bodyPr/>
                    <a:lstStyle/>
                    <a:p>
                      <a:pPr algn="l"/>
                      <a:r>
                        <a:rPr lang="en-GB" sz="1800" b="0">
                          <a:solidFill>
                            <a:schemeClr val="tx1"/>
                          </a:solidFill>
                          <a:effectLst/>
                          <a:latin typeface="+mn-lt"/>
                        </a:rPr>
                        <a:t>5</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Microsoft</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Surface Pro</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531399705"/>
                  </a:ext>
                </a:extLst>
              </a:tr>
              <a:tr h="0">
                <a:tc>
                  <a:txBody>
                    <a:bodyPr/>
                    <a:lstStyle/>
                    <a:p>
                      <a:pPr algn="l"/>
                      <a:r>
                        <a:rPr lang="en-GB" sz="1800" b="0">
                          <a:solidFill>
                            <a:schemeClr val="tx1"/>
                          </a:solidFill>
                          <a:effectLst/>
                          <a:latin typeface="+mn-lt"/>
                        </a:rPr>
                        <a:t>6</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Apple</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MacBook Air</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1300.0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637238910"/>
                  </a:ext>
                </a:extLst>
              </a:tr>
              <a:tr h="0">
                <a:tc>
                  <a:txBody>
                    <a:bodyPr/>
                    <a:lstStyle/>
                    <a:p>
                      <a:pPr algn="l"/>
                      <a:r>
                        <a:rPr lang="en-GB" sz="1800" b="0">
                          <a:solidFill>
                            <a:schemeClr val="tx1"/>
                          </a:solidFill>
                          <a:effectLst/>
                          <a:latin typeface="+mn-lt"/>
                        </a:rPr>
                        <a:t>7</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HP</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Envy</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1200.0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357449937"/>
                  </a:ext>
                </a:extLst>
              </a:tr>
              <a:tr h="0">
                <a:tc>
                  <a:txBody>
                    <a:bodyPr/>
                    <a:lstStyle/>
                    <a:p>
                      <a:pPr algn="l"/>
                      <a:r>
                        <a:rPr lang="en-GB" sz="1800" b="0">
                          <a:solidFill>
                            <a:schemeClr val="tx1"/>
                          </a:solidFill>
                          <a:effectLst/>
                          <a:latin typeface="+mn-lt"/>
                        </a:rPr>
                        <a:t>8</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Microsoft</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Surface</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911998839"/>
                  </a:ext>
                </a:extLst>
              </a:tr>
              <a:tr h="0">
                <a:tc>
                  <a:txBody>
                    <a:bodyPr/>
                    <a:lstStyle/>
                    <a:p>
                      <a:pPr algn="l"/>
                      <a:r>
                        <a:rPr lang="en-GB" sz="1800" b="0" i="0" dirty="0">
                          <a:solidFill>
                            <a:schemeClr val="tx1"/>
                          </a:solidFill>
                          <a:effectLst/>
                          <a:latin typeface="+mn-lt"/>
                        </a:rPr>
                        <a:t>9</a:t>
                      </a:r>
                    </a:p>
                  </a:txBody>
                  <a:tcPr marL="9525" marR="9525" marT="9525" marB="9525" anchor="ctr"/>
                </a:tc>
                <a:tc>
                  <a:txBody>
                    <a:bodyPr/>
                    <a:lstStyle/>
                    <a:p>
                      <a:pPr algn="l"/>
                      <a:r>
                        <a:rPr lang="en-GB" sz="1800" b="0" i="0" dirty="0">
                          <a:solidFill>
                            <a:schemeClr val="tx1"/>
                          </a:solidFill>
                          <a:effectLst/>
                          <a:latin typeface="+mn-lt"/>
                        </a:rPr>
                        <a:t>Microsoft</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effectLst/>
                          <a:latin typeface="+mn-lt"/>
                        </a:rPr>
                        <a:t>Surface Pro</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1400.0</a:t>
                      </a: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506707579"/>
                  </a:ext>
                </a:extLst>
              </a:tr>
              <a:tr h="0">
                <a:tc>
                  <a:txBody>
                    <a:bodyPr/>
                    <a:lstStyle/>
                    <a:p>
                      <a:pPr algn="l"/>
                      <a:r>
                        <a:rPr lang="en-GB" sz="1800" b="0" i="0" dirty="0">
                          <a:solidFill>
                            <a:schemeClr val="tx1"/>
                          </a:solidFill>
                          <a:effectLst/>
                          <a:latin typeface="+mn-lt"/>
                        </a:rPr>
                        <a:t>10</a:t>
                      </a:r>
                    </a:p>
                  </a:txBody>
                  <a:tcPr marL="9525" marR="9525" marT="9525" marB="9525" anchor="ctr"/>
                </a:tc>
                <a:tc>
                  <a:txBody>
                    <a:bodyPr/>
                    <a:lstStyle/>
                    <a:p>
                      <a:pPr algn="l"/>
                      <a:r>
                        <a:rPr lang="en-GB" sz="1800" b="0" i="0" dirty="0">
                          <a:solidFill>
                            <a:schemeClr val="tx1"/>
                          </a:solidFill>
                          <a:effectLst/>
                          <a:latin typeface="+mn-lt"/>
                        </a:rPr>
                        <a:t>Dell</a:t>
                      </a:r>
                    </a:p>
                  </a:txBody>
                  <a:tcPr marL="9525" marR="9525" marT="9525" marB="9525" anchor="ctr"/>
                </a:tc>
                <a:tc>
                  <a:txBody>
                    <a:bodyPr/>
                    <a:lstStyle/>
                    <a:p>
                      <a:pPr algn="l"/>
                      <a:r>
                        <a:rPr lang="en-GB" sz="1800" b="0" i="0" dirty="0">
                          <a:solidFill>
                            <a:schemeClr val="tx1"/>
                          </a:solidFill>
                          <a:effectLst/>
                          <a:latin typeface="+mn-lt"/>
                        </a:rPr>
                        <a:t>Inspiron</a:t>
                      </a:r>
                    </a:p>
                  </a:txBody>
                  <a:tcPr marL="9525" marR="9525" marT="9525" marB="9525" anchor="ctr"/>
                </a:tc>
                <a:tc>
                  <a:txBody>
                    <a:bodyPr/>
                    <a:lstStyle/>
                    <a:p>
                      <a:pPr algn="l"/>
                      <a:r>
                        <a:rPr lang="en-GB" sz="1800" b="0" i="0" dirty="0">
                          <a:solidFill>
                            <a:schemeClr val="tx1"/>
                          </a:solidFill>
                          <a:effectLst/>
                          <a:latin typeface="+mn-lt"/>
                        </a:rPr>
                        <a:t>450.0</a:t>
                      </a: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082629249"/>
                  </a:ext>
                </a:extLst>
              </a:tr>
              <a:tr h="0">
                <a:tc>
                  <a:txBody>
                    <a:bodyPr/>
                    <a:lstStyle/>
                    <a:p>
                      <a:pPr algn="l"/>
                      <a:r>
                        <a:rPr lang="en-GB" sz="1800" b="0" i="0" dirty="0">
                          <a:solidFill>
                            <a:schemeClr val="tx1"/>
                          </a:solidFill>
                          <a:effectLst/>
                          <a:latin typeface="+mn-lt"/>
                        </a:rPr>
                        <a:t>11</a:t>
                      </a:r>
                    </a:p>
                  </a:txBody>
                  <a:tcPr marL="9525" marR="9525" marT="9525" marB="9525" anchor="ctr"/>
                </a:tc>
                <a:tc>
                  <a:txBody>
                    <a:bodyPr/>
                    <a:lstStyle/>
                    <a:p>
                      <a:pPr algn="l"/>
                      <a:r>
                        <a:rPr lang="en-GB" sz="1800" b="0" i="0" dirty="0">
                          <a:solidFill>
                            <a:schemeClr val="tx1"/>
                          </a:solidFill>
                          <a:effectLst/>
                          <a:latin typeface="+mn-lt"/>
                        </a:rPr>
                        <a:t>Dell</a:t>
                      </a:r>
                    </a:p>
                  </a:txBody>
                  <a:tcPr marL="9525" marR="9525" marT="9525" marB="9525" anchor="ctr"/>
                </a:tc>
                <a:tc>
                  <a:txBody>
                    <a:bodyPr/>
                    <a:lstStyle/>
                    <a:p>
                      <a:pPr algn="l"/>
                      <a:r>
                        <a:rPr lang="en-GB" sz="1800" b="0" i="0" dirty="0">
                          <a:solidFill>
                            <a:schemeClr val="tx1"/>
                          </a:solidFill>
                          <a:effectLst/>
                          <a:latin typeface="+mn-lt"/>
                        </a:rPr>
                        <a:t>Latitude</a:t>
                      </a:r>
                    </a:p>
                  </a:txBody>
                  <a:tcPr marL="9525" marR="9525" marT="9525" marB="9525" anchor="ctr"/>
                </a:tc>
                <a:tc>
                  <a:txBody>
                    <a:bodyPr/>
                    <a:lstStyle/>
                    <a:p>
                      <a:pPr algn="l"/>
                      <a:r>
                        <a:rPr lang="en-GB" sz="1800" b="0" i="0" dirty="0">
                          <a:solidFill>
                            <a:schemeClr val="tx1"/>
                          </a:solidFill>
                          <a:effectLst/>
                          <a:latin typeface="+mn-lt"/>
                        </a:rPr>
                        <a:t>1350.0</a:t>
                      </a: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2916729631"/>
                  </a:ext>
                </a:extLst>
              </a:tr>
              <a:tr h="0">
                <a:tc>
                  <a:txBody>
                    <a:bodyPr/>
                    <a:lstStyle/>
                    <a:p>
                      <a:pPr algn="l"/>
                      <a:r>
                        <a:rPr lang="en-GB" sz="1800" b="0" i="0" dirty="0">
                          <a:solidFill>
                            <a:schemeClr val="tx1"/>
                          </a:solidFill>
                          <a:effectLst/>
                          <a:latin typeface="+mn-lt"/>
                        </a:rPr>
                        <a:t>12</a:t>
                      </a:r>
                    </a:p>
                  </a:txBody>
                  <a:tcPr marL="9525" marR="9525" marT="9525" marB="9525" anchor="ctr"/>
                </a:tc>
                <a:tc>
                  <a:txBody>
                    <a:bodyPr/>
                    <a:lstStyle/>
                    <a:p>
                      <a:pPr algn="l"/>
                      <a:r>
                        <a:rPr lang="en-GB" sz="1800" b="0" i="0" dirty="0">
                          <a:solidFill>
                            <a:schemeClr val="tx1"/>
                          </a:solidFill>
                          <a:effectLst/>
                          <a:latin typeface="+mn-lt"/>
                        </a:rPr>
                        <a:t>Microsoft</a:t>
                      </a:r>
                    </a:p>
                  </a:txBody>
                  <a:tcPr marL="9525" marR="9525" marT="9525" marB="9525" anchor="ctr"/>
                </a:tc>
                <a:tc>
                  <a:txBody>
                    <a:bodyPr/>
                    <a:lstStyle/>
                    <a:p>
                      <a:pPr algn="l"/>
                      <a:r>
                        <a:rPr lang="en-GB" sz="1800" b="0" i="0" dirty="0">
                          <a:solidFill>
                            <a:schemeClr val="tx1"/>
                          </a:solidFill>
                          <a:effectLst/>
                          <a:latin typeface="+mn-lt"/>
                        </a:rPr>
                        <a:t>Surface</a:t>
                      </a:r>
                    </a:p>
                  </a:txBody>
                  <a:tcPr marL="9525" marR="9525" marT="9525" marB="9525" anchor="ctr"/>
                </a:tc>
                <a:tc>
                  <a:txBody>
                    <a:bodyPr/>
                    <a:lstStyle/>
                    <a:p>
                      <a:pPr algn="l"/>
                      <a:r>
                        <a:rPr lang="en-GB" sz="1800" b="0" i="0" dirty="0">
                          <a:solidFill>
                            <a:schemeClr val="tx1"/>
                          </a:solidFill>
                          <a:effectLst/>
                          <a:latin typeface="+mn-lt"/>
                        </a:rPr>
                        <a:t>1350.0</a:t>
                      </a: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227676196"/>
                  </a:ext>
                </a:extLst>
              </a:tr>
            </a:tbl>
          </a:graphicData>
        </a:graphic>
      </p:graphicFrame>
      <p:sp>
        <p:nvSpPr>
          <p:cNvPr id="4" name="Rectangle 1">
            <a:extLst>
              <a:ext uri="{FF2B5EF4-FFF2-40B4-BE49-F238E27FC236}">
                <a16:creationId xmlns:a16="http://schemas.microsoft.com/office/drawing/2014/main" id="{E5870479-DC4B-89DD-6014-9CC89A52ED37}"/>
              </a:ext>
            </a:extLst>
          </p:cNvPr>
          <p:cNvSpPr>
            <a:spLocks noChangeArrowheads="1"/>
          </p:cNvSpPr>
          <p:nvPr/>
        </p:nvSpPr>
        <p:spPr bwMode="auto">
          <a:xfrm>
            <a:off x="838200" y="1497781"/>
            <a:ext cx="309732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B2B2B2"/>
                </a:solidFill>
                <a:effectLst/>
                <a:latin typeface="Consolas" panose="020B0609020204030204" pitchFamily="49" charset="0"/>
              </a:rPr>
              <a:t>1 </a:t>
            </a:r>
            <a:r>
              <a:rPr kumimoji="0" lang="en-US" altLang="en-US" b="0" i="0" u="none" strike="noStrike" cap="none" normalizeH="0" baseline="0" dirty="0">
                <a:ln>
                  <a:noFill/>
                </a:ln>
                <a:solidFill>
                  <a:srgbClr val="A71D5D"/>
                </a:solidFill>
                <a:effectLst/>
                <a:latin typeface="Consolas" panose="020B0609020204030204" pitchFamily="49" charset="0"/>
              </a:rPr>
              <a:t>SELECT</a:t>
            </a:r>
            <a:r>
              <a:rPr kumimoji="0" lang="en-US" altLang="en-US" b="0" i="0" u="none" strike="noStrike" cap="none" normalizeH="0" baseline="0" dirty="0">
                <a:ln>
                  <a:noFill/>
                </a:ln>
                <a:solidFill>
                  <a:srgbClr val="000000"/>
                </a:solidFill>
                <a:effectLst/>
                <a:latin typeface="Consolas" panose="020B0609020204030204" pitchFamily="49" charset="0"/>
              </a:rPr>
              <a:t> </a:t>
            </a:r>
            <a:r>
              <a:rPr lang="en-US" altLang="en-US" dirty="0">
                <a:solidFill>
                  <a:srgbClr val="000000"/>
                </a:solidFill>
                <a:latin typeface="Consolas" panose="020B0609020204030204" pitchFamily="49" charset="0"/>
              </a:rPr>
              <a:t>make, COUNT(*)</a:t>
            </a:r>
            <a:endParaRPr kumimoji="0" lang="en-US" altLang="en-US" b="0" i="0" u="none" strike="noStrike" cap="none" normalizeH="0" baseline="0" dirty="0">
              <a:ln>
                <a:noFill/>
              </a:ln>
              <a:solidFill>
                <a:srgbClr val="000000"/>
              </a:solidFill>
              <a:effectLst/>
              <a:latin typeface="Consolas" panose="020B0609020204030204" pitchFamily="49" charset="0"/>
            </a:endParaRPr>
          </a:p>
          <a:p>
            <a:pPr lvl="0" eaLnBrk="0" fontAlgn="base" hangingPunct="0">
              <a:spcBef>
                <a:spcPct val="0"/>
              </a:spcBef>
              <a:spcAft>
                <a:spcPct val="0"/>
              </a:spcAft>
            </a:pPr>
            <a:r>
              <a:rPr kumimoji="0" lang="en-US" altLang="en-US" b="0" i="0" u="none" strike="noStrike" cap="none" normalizeH="0" baseline="0" dirty="0">
                <a:ln>
                  <a:noFill/>
                </a:ln>
                <a:solidFill>
                  <a:srgbClr val="B2B2B2"/>
                </a:solidFill>
                <a:effectLst/>
                <a:latin typeface="Consolas" panose="020B0609020204030204" pitchFamily="49" charset="0"/>
              </a:rPr>
              <a:t>2 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FROM</a:t>
            </a:r>
            <a:r>
              <a:rPr kumimoji="0" lang="en-US" altLang="en-US" b="0" i="0" u="none" strike="noStrike" cap="none" normalizeH="0" baseline="0" dirty="0">
                <a:ln>
                  <a:noFill/>
                </a:ln>
                <a:solidFill>
                  <a:srgbClr val="000000"/>
                </a:solidFill>
                <a:effectLst/>
                <a:latin typeface="Consolas" panose="020B0609020204030204" pitchFamily="49" charset="0"/>
              </a:rPr>
              <a:t> Laptop</a:t>
            </a:r>
            <a:endParaRPr lang="en-US" altLang="en-US" dirty="0">
              <a:solidFill>
                <a:srgbClr val="000000"/>
              </a:solidFill>
              <a:latin typeface="Consolas" panose="020B0609020204030204" pitchFamily="49" charset="0"/>
            </a:endParaRPr>
          </a:p>
          <a:p>
            <a:pPr lvl="0" eaLnBrk="0" fontAlgn="base" hangingPunct="0">
              <a:spcBef>
                <a:spcPct val="0"/>
              </a:spcBef>
              <a:spcAft>
                <a:spcPct val="0"/>
              </a:spcAft>
            </a:pPr>
            <a:r>
              <a:rPr lang="en-US" altLang="en-US" dirty="0">
                <a:solidFill>
                  <a:srgbClr val="B2B2B2"/>
                </a:solidFill>
                <a:latin typeface="Consolas" panose="020B0609020204030204" pitchFamily="49" charset="0"/>
              </a:rPr>
              <a:t>3 </a:t>
            </a:r>
            <a:r>
              <a:rPr lang="en-US" altLang="en-US" dirty="0">
                <a:solidFill>
                  <a:srgbClr val="000000"/>
                </a:solidFill>
                <a:latin typeface="Consolas" panose="020B0609020204030204" pitchFamily="49" charset="0"/>
              </a:rPr>
              <a:t>  </a:t>
            </a:r>
            <a:r>
              <a:rPr lang="en-US" altLang="en-US" dirty="0">
                <a:solidFill>
                  <a:srgbClr val="A71D5D"/>
                </a:solidFill>
                <a:latin typeface="Consolas" panose="020B0609020204030204" pitchFamily="49" charset="0"/>
              </a:rPr>
              <a:t>GROUP BY</a:t>
            </a:r>
            <a:r>
              <a:rPr lang="en-US" altLang="en-US" dirty="0">
                <a:solidFill>
                  <a:srgbClr val="000000"/>
                </a:solidFill>
                <a:latin typeface="Consolas" panose="020B0609020204030204" pitchFamily="49" charset="0"/>
              </a:rPr>
              <a:t> make;</a:t>
            </a:r>
            <a:endParaRPr lang="en-US" altLang="en-US" dirty="0">
              <a:latin typeface="Consolas" panose="020B0609020204030204" pitchFamily="49" charset="0"/>
            </a:endParaRPr>
          </a:p>
        </p:txBody>
      </p:sp>
      <p:graphicFrame>
        <p:nvGraphicFramePr>
          <p:cNvPr id="5" name="Table 4">
            <a:extLst>
              <a:ext uri="{FF2B5EF4-FFF2-40B4-BE49-F238E27FC236}">
                <a16:creationId xmlns:a16="http://schemas.microsoft.com/office/drawing/2014/main" id="{A2CD0D12-F55D-2CC8-C1DB-E06546BBAC38}"/>
              </a:ext>
            </a:extLst>
          </p:cNvPr>
          <p:cNvGraphicFramePr>
            <a:graphicFrameLocks noGrp="1"/>
          </p:cNvGraphicFramePr>
          <p:nvPr>
            <p:extLst>
              <p:ext uri="{D42A27DB-BD31-4B8C-83A1-F6EECF244321}">
                <p14:modId xmlns:p14="http://schemas.microsoft.com/office/powerpoint/2010/main" val="1145448175"/>
              </p:ext>
            </p:extLst>
          </p:nvPr>
        </p:nvGraphicFramePr>
        <p:xfrm>
          <a:off x="6455282" y="2875212"/>
          <a:ext cx="4898518" cy="3813810"/>
        </p:xfrm>
        <a:graphic>
          <a:graphicData uri="http://schemas.openxmlformats.org/drawingml/2006/table">
            <a:tbl>
              <a:tblPr firstRow="1" bandRow="1">
                <a:tableStyleId>{B301B821-A1FF-4177-AEE7-76D212191A09}</a:tableStyleId>
              </a:tblPr>
              <a:tblGrid>
                <a:gridCol w="739331">
                  <a:extLst>
                    <a:ext uri="{9D8B030D-6E8A-4147-A177-3AD203B41FA5}">
                      <a16:colId xmlns:a16="http://schemas.microsoft.com/office/drawing/2014/main" val="866038445"/>
                    </a:ext>
                  </a:extLst>
                </a:gridCol>
                <a:gridCol w="1075436">
                  <a:extLst>
                    <a:ext uri="{9D8B030D-6E8A-4147-A177-3AD203B41FA5}">
                      <a16:colId xmlns:a16="http://schemas.microsoft.com/office/drawing/2014/main" val="2736949927"/>
                    </a:ext>
                  </a:extLst>
                </a:gridCol>
                <a:gridCol w="1397000">
                  <a:extLst>
                    <a:ext uri="{9D8B030D-6E8A-4147-A177-3AD203B41FA5}">
                      <a16:colId xmlns:a16="http://schemas.microsoft.com/office/drawing/2014/main" val="3964339028"/>
                    </a:ext>
                  </a:extLst>
                </a:gridCol>
                <a:gridCol w="782638">
                  <a:extLst>
                    <a:ext uri="{9D8B030D-6E8A-4147-A177-3AD203B41FA5}">
                      <a16:colId xmlns:a16="http://schemas.microsoft.com/office/drawing/2014/main" val="2763166923"/>
                    </a:ext>
                  </a:extLst>
                </a:gridCol>
                <a:gridCol w="904113">
                  <a:extLst>
                    <a:ext uri="{9D8B030D-6E8A-4147-A177-3AD203B41FA5}">
                      <a16:colId xmlns:a16="http://schemas.microsoft.com/office/drawing/2014/main" val="1958612005"/>
                    </a:ext>
                  </a:extLst>
                </a:gridCol>
              </a:tblGrid>
              <a:tr h="0">
                <a:tc>
                  <a:txBody>
                    <a:bodyPr/>
                    <a:lstStyle/>
                    <a:p>
                      <a:pPr algn="l"/>
                      <a:r>
                        <a:rPr lang="en-GB" sz="1800" b="0" i="0" dirty="0">
                          <a:solidFill>
                            <a:srgbClr val="F0F0F0"/>
                          </a:solidFill>
                          <a:effectLst/>
                          <a:latin typeface="+mn-lt"/>
                        </a:rPr>
                        <a:t>laptop</a:t>
                      </a:r>
                    </a:p>
                  </a:txBody>
                  <a:tcPr marL="9525" marR="9525" marT="9525" marB="9525" anchor="ctr"/>
                </a:tc>
                <a:tc>
                  <a:txBody>
                    <a:bodyPr/>
                    <a:lstStyle/>
                    <a:p>
                      <a:pPr algn="l"/>
                      <a:r>
                        <a:rPr lang="en-GB" sz="1800" b="0" i="0" dirty="0">
                          <a:solidFill>
                            <a:srgbClr val="F0F0F0"/>
                          </a:solidFill>
                          <a:effectLst/>
                          <a:latin typeface="+mn-lt"/>
                        </a:rPr>
                        <a:t>make</a:t>
                      </a:r>
                    </a:p>
                  </a:txBody>
                  <a:tcPr marL="9525" marR="9525" marT="9525" marB="9525" anchor="ctr"/>
                </a:tc>
                <a:tc>
                  <a:txBody>
                    <a:bodyPr/>
                    <a:lstStyle/>
                    <a:p>
                      <a:pPr algn="l"/>
                      <a:r>
                        <a:rPr lang="en-GB" sz="1800" b="0" i="0" dirty="0">
                          <a:solidFill>
                            <a:srgbClr val="F0F0F0"/>
                          </a:solidFill>
                          <a:effectLst/>
                          <a:latin typeface="+mn-lt"/>
                        </a:rPr>
                        <a:t>model</a:t>
                      </a:r>
                    </a:p>
                  </a:txBody>
                  <a:tcPr marL="9525" marR="9525" marT="9525" marB="9525" anchor="ctr"/>
                </a:tc>
                <a:tc>
                  <a:txBody>
                    <a:bodyPr/>
                    <a:lstStyle/>
                    <a:p>
                      <a:pPr algn="l"/>
                      <a:r>
                        <a:rPr lang="en-GB" sz="1800" b="0" i="0" dirty="0">
                          <a:solidFill>
                            <a:srgbClr val="F0F0F0"/>
                          </a:solidFill>
                          <a:effectLst/>
                          <a:latin typeface="+mn-lt"/>
                        </a:rPr>
                        <a:t>value</a:t>
                      </a:r>
                    </a:p>
                  </a:txBody>
                  <a:tcPr marL="9525" marR="9525" marT="9525" marB="9525" anchor="ctr"/>
                </a:tc>
                <a:tc>
                  <a:txBody>
                    <a:bodyPr/>
                    <a:lstStyle/>
                    <a:p>
                      <a:pPr algn="l"/>
                      <a:r>
                        <a:rPr lang="en-GB" sz="1800" b="0" i="0" dirty="0">
                          <a:solidFill>
                            <a:srgbClr val="F0F0F0"/>
                          </a:solidFill>
                          <a:effectLst/>
                          <a:latin typeface="+mn-lt"/>
                        </a:rPr>
                        <a:t>working</a:t>
                      </a:r>
                    </a:p>
                  </a:txBody>
                  <a:tcPr marL="9525" marR="9525" marT="9525" marB="9525" anchor="ctr"/>
                </a:tc>
                <a:extLst>
                  <a:ext uri="{0D108BD9-81ED-4DB2-BD59-A6C34878D82A}">
                    <a16:rowId xmlns:a16="http://schemas.microsoft.com/office/drawing/2014/main" val="1093439174"/>
                  </a:ext>
                </a:extLst>
              </a:tr>
              <a:tr h="0">
                <a:tc>
                  <a:txBody>
                    <a:bodyPr/>
                    <a:lstStyle/>
                    <a:p>
                      <a:pPr algn="l"/>
                      <a:r>
                        <a:rPr lang="en-GB" sz="1800" b="0">
                          <a:solidFill>
                            <a:schemeClr val="tx1"/>
                          </a:solidFill>
                          <a:effectLst/>
                          <a:latin typeface="+mn-lt"/>
                        </a:rPr>
                        <a:t>6</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Apple</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MacBook Air</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1300.0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637238910"/>
                  </a:ext>
                </a:extLst>
              </a:tr>
              <a:tr h="0">
                <a:tc>
                  <a:txBody>
                    <a:bodyPr/>
                    <a:lstStyle/>
                    <a:p>
                      <a:pPr algn="l"/>
                      <a:r>
                        <a:rPr lang="en-GB" sz="1800" b="0" dirty="0">
                          <a:solidFill>
                            <a:schemeClr val="tx1"/>
                          </a:solidFill>
                          <a:effectLst/>
                          <a:latin typeface="+mn-lt"/>
                        </a:rPr>
                        <a:t>2</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Dell</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Latitude</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800.0</a:t>
                      </a:r>
                      <a:endParaRPr lang="en-GB" sz="1800" b="0" i="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304647142"/>
                  </a:ext>
                </a:extLst>
              </a:tr>
              <a:tr h="0">
                <a:tc>
                  <a:txBody>
                    <a:bodyPr/>
                    <a:lstStyle/>
                    <a:p>
                      <a:pPr algn="l"/>
                      <a:r>
                        <a:rPr lang="en-GB" sz="1800" b="0" dirty="0">
                          <a:solidFill>
                            <a:schemeClr val="tx1"/>
                          </a:solidFill>
                          <a:effectLst/>
                          <a:latin typeface="+mn-lt"/>
                        </a:rPr>
                        <a:t>4</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Dell</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Inspiron</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450.0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1996779865"/>
                  </a:ext>
                </a:extLst>
              </a:tr>
              <a:tr h="0">
                <a:tc>
                  <a:txBody>
                    <a:bodyPr/>
                    <a:lstStyle/>
                    <a:p>
                      <a:pPr algn="l"/>
                      <a:r>
                        <a:rPr lang="en-GB" sz="1800" b="0" i="0" dirty="0">
                          <a:solidFill>
                            <a:schemeClr val="tx1"/>
                          </a:solidFill>
                          <a:effectLst/>
                          <a:latin typeface="+mn-lt"/>
                        </a:rPr>
                        <a:t>10</a:t>
                      </a:r>
                    </a:p>
                  </a:txBody>
                  <a:tcPr marL="9525" marR="9525" marT="9525" marB="9525" anchor="ctr"/>
                </a:tc>
                <a:tc>
                  <a:txBody>
                    <a:bodyPr/>
                    <a:lstStyle/>
                    <a:p>
                      <a:pPr algn="l"/>
                      <a:r>
                        <a:rPr lang="en-GB" sz="1800" b="0" i="0" dirty="0">
                          <a:solidFill>
                            <a:schemeClr val="tx1"/>
                          </a:solidFill>
                          <a:effectLst/>
                          <a:latin typeface="+mn-lt"/>
                        </a:rPr>
                        <a:t>Dell</a:t>
                      </a:r>
                    </a:p>
                  </a:txBody>
                  <a:tcPr marL="9525" marR="9525" marT="9525" marB="9525" anchor="ctr"/>
                </a:tc>
                <a:tc>
                  <a:txBody>
                    <a:bodyPr/>
                    <a:lstStyle/>
                    <a:p>
                      <a:pPr algn="l"/>
                      <a:r>
                        <a:rPr lang="en-GB" sz="1800" b="0" i="0" dirty="0">
                          <a:solidFill>
                            <a:schemeClr val="tx1"/>
                          </a:solidFill>
                          <a:effectLst/>
                          <a:latin typeface="+mn-lt"/>
                        </a:rPr>
                        <a:t>Inspiron</a:t>
                      </a:r>
                    </a:p>
                  </a:txBody>
                  <a:tcPr marL="9525" marR="9525" marT="9525" marB="9525" anchor="ctr"/>
                </a:tc>
                <a:tc>
                  <a:txBody>
                    <a:bodyPr/>
                    <a:lstStyle/>
                    <a:p>
                      <a:pPr algn="l"/>
                      <a:r>
                        <a:rPr lang="en-GB" sz="1800" b="0" i="0" dirty="0">
                          <a:solidFill>
                            <a:schemeClr val="tx1"/>
                          </a:solidFill>
                          <a:effectLst/>
                          <a:latin typeface="+mn-lt"/>
                        </a:rPr>
                        <a:t>450.0</a:t>
                      </a: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259839310"/>
                  </a:ext>
                </a:extLst>
              </a:tr>
              <a:tr h="0">
                <a:tc>
                  <a:txBody>
                    <a:bodyPr/>
                    <a:lstStyle/>
                    <a:p>
                      <a:pPr algn="l"/>
                      <a:r>
                        <a:rPr lang="en-GB" sz="1800" b="0" i="0" dirty="0">
                          <a:solidFill>
                            <a:schemeClr val="tx1"/>
                          </a:solidFill>
                          <a:effectLst/>
                          <a:latin typeface="+mn-lt"/>
                        </a:rPr>
                        <a:t>11</a:t>
                      </a:r>
                    </a:p>
                  </a:txBody>
                  <a:tcPr marL="9525" marR="9525" marT="9525" marB="9525" anchor="ctr"/>
                </a:tc>
                <a:tc>
                  <a:txBody>
                    <a:bodyPr/>
                    <a:lstStyle/>
                    <a:p>
                      <a:pPr algn="l"/>
                      <a:r>
                        <a:rPr lang="en-GB" sz="1800" b="0" i="0" dirty="0">
                          <a:solidFill>
                            <a:schemeClr val="tx1"/>
                          </a:solidFill>
                          <a:effectLst/>
                          <a:latin typeface="+mn-lt"/>
                        </a:rPr>
                        <a:t>Dell</a:t>
                      </a:r>
                    </a:p>
                  </a:txBody>
                  <a:tcPr marL="9525" marR="9525" marT="9525" marB="9525" anchor="ctr"/>
                </a:tc>
                <a:tc>
                  <a:txBody>
                    <a:bodyPr/>
                    <a:lstStyle/>
                    <a:p>
                      <a:pPr algn="l"/>
                      <a:r>
                        <a:rPr lang="en-GB" sz="1800" b="0" dirty="0">
                          <a:solidFill>
                            <a:schemeClr val="tx1"/>
                          </a:solidFill>
                          <a:effectLst/>
                          <a:latin typeface="+mn-lt"/>
                        </a:rPr>
                        <a:t>Latitude</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1350.0</a:t>
                      </a: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1385799640"/>
                  </a:ext>
                </a:extLst>
              </a:tr>
              <a:tr h="0">
                <a:tc>
                  <a:txBody>
                    <a:bodyPr/>
                    <a:lstStyle/>
                    <a:p>
                      <a:pPr algn="l"/>
                      <a:r>
                        <a:rPr lang="en-GB" sz="1800" b="0" dirty="0">
                          <a:solidFill>
                            <a:schemeClr val="tx1"/>
                          </a:solidFill>
                          <a:effectLst/>
                          <a:latin typeface="+mn-lt"/>
                        </a:rPr>
                        <a:t>1</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HP</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Spectre</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1700.0</a:t>
                      </a:r>
                      <a:endParaRPr lang="en-GB" sz="1800" b="0" i="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617216029"/>
                  </a:ext>
                </a:extLst>
              </a:tr>
              <a:tr h="0">
                <a:tc>
                  <a:txBody>
                    <a:bodyPr/>
                    <a:lstStyle/>
                    <a:p>
                      <a:pPr algn="l"/>
                      <a:r>
                        <a:rPr lang="en-GB" sz="1800" b="0" dirty="0">
                          <a:solidFill>
                            <a:schemeClr val="tx1"/>
                          </a:solidFill>
                          <a:effectLst/>
                          <a:latin typeface="+mn-lt"/>
                        </a:rPr>
                        <a:t>7</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HP</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Envy</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1200.0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047840998"/>
                  </a:ext>
                </a:extLst>
              </a:tr>
              <a:tr h="0">
                <a:tc>
                  <a:txBody>
                    <a:bodyPr/>
                    <a:lstStyle/>
                    <a:p>
                      <a:pPr algn="l"/>
                      <a:r>
                        <a:rPr lang="en-GB" sz="1800" b="0" dirty="0">
                          <a:solidFill>
                            <a:schemeClr val="tx1"/>
                          </a:solidFill>
                          <a:effectLst/>
                          <a:latin typeface="+mn-lt"/>
                        </a:rPr>
                        <a:t>3</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Microsoft</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Surface</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3282835673"/>
                  </a:ext>
                </a:extLst>
              </a:tr>
              <a:tr h="0">
                <a:tc>
                  <a:txBody>
                    <a:bodyPr/>
                    <a:lstStyle/>
                    <a:p>
                      <a:pPr algn="l"/>
                      <a:r>
                        <a:rPr lang="en-GB" sz="1800" b="0" dirty="0">
                          <a:solidFill>
                            <a:schemeClr val="tx1"/>
                          </a:solidFill>
                          <a:effectLst/>
                          <a:latin typeface="+mn-lt"/>
                        </a:rPr>
                        <a:t>5</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Microsoft</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Surface Pro</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958997875"/>
                  </a:ext>
                </a:extLst>
              </a:tr>
              <a:tr h="0">
                <a:tc>
                  <a:txBody>
                    <a:bodyPr/>
                    <a:lstStyle/>
                    <a:p>
                      <a:pPr algn="l"/>
                      <a:r>
                        <a:rPr lang="en-GB" sz="1800" b="0" dirty="0">
                          <a:solidFill>
                            <a:schemeClr val="tx1"/>
                          </a:solidFill>
                          <a:effectLst/>
                          <a:latin typeface="+mn-lt"/>
                        </a:rPr>
                        <a:t>8</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Microsoft</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Surface</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274876902"/>
                  </a:ext>
                </a:extLst>
              </a:tr>
              <a:tr h="0">
                <a:tc>
                  <a:txBody>
                    <a:bodyPr/>
                    <a:lstStyle/>
                    <a:p>
                      <a:pPr algn="l"/>
                      <a:r>
                        <a:rPr lang="en-GB" sz="1800" b="0" i="0" dirty="0">
                          <a:solidFill>
                            <a:schemeClr val="tx1"/>
                          </a:solidFill>
                          <a:effectLst/>
                          <a:latin typeface="+mn-lt"/>
                        </a:rPr>
                        <a:t>9</a:t>
                      </a:r>
                    </a:p>
                  </a:txBody>
                  <a:tcPr marL="9525" marR="9525" marT="9525" marB="9525" anchor="ctr"/>
                </a:tc>
                <a:tc>
                  <a:txBody>
                    <a:bodyPr/>
                    <a:lstStyle/>
                    <a:p>
                      <a:pPr algn="l"/>
                      <a:r>
                        <a:rPr lang="en-GB" sz="1800" b="0" i="0" dirty="0">
                          <a:solidFill>
                            <a:schemeClr val="tx1"/>
                          </a:solidFill>
                          <a:effectLst/>
                          <a:latin typeface="+mn-lt"/>
                        </a:rPr>
                        <a:t>Microsoft</a:t>
                      </a:r>
                    </a:p>
                  </a:txBody>
                  <a:tcPr marL="9525" marR="9525" marT="9525" marB="9525" anchor="ctr"/>
                </a:tc>
                <a:tc>
                  <a:txBody>
                    <a:bodyPr/>
                    <a:lstStyle/>
                    <a:p>
                      <a:pPr algn="l"/>
                      <a:r>
                        <a:rPr lang="en-GB" sz="1800" b="0" i="0" dirty="0">
                          <a:solidFill>
                            <a:schemeClr val="tx1"/>
                          </a:solidFill>
                          <a:effectLst/>
                          <a:latin typeface="+mn-lt"/>
                        </a:rPr>
                        <a:t>Surface Pro</a:t>
                      </a:r>
                    </a:p>
                  </a:txBody>
                  <a:tcPr marL="9525" marR="9525" marT="9525" marB="9525" anchor="ctr"/>
                </a:tc>
                <a:tc>
                  <a:txBody>
                    <a:bodyPr/>
                    <a:lstStyle/>
                    <a:p>
                      <a:pPr algn="l"/>
                      <a:r>
                        <a:rPr lang="en-GB" sz="1800" b="0" i="0" dirty="0">
                          <a:solidFill>
                            <a:schemeClr val="tx1"/>
                          </a:solidFill>
                          <a:effectLst/>
                          <a:latin typeface="+mn-lt"/>
                        </a:rPr>
                        <a:t>1400.0</a:t>
                      </a: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63666839"/>
                  </a:ext>
                </a:extLst>
              </a:tr>
              <a:tr h="0">
                <a:tc>
                  <a:txBody>
                    <a:bodyPr/>
                    <a:lstStyle/>
                    <a:p>
                      <a:pPr algn="l"/>
                      <a:r>
                        <a:rPr lang="en-GB" sz="1800" b="0" i="0" dirty="0">
                          <a:solidFill>
                            <a:schemeClr val="tx1"/>
                          </a:solidFill>
                          <a:effectLst/>
                          <a:latin typeface="+mn-lt"/>
                        </a:rPr>
                        <a:t>12</a:t>
                      </a:r>
                    </a:p>
                  </a:txBody>
                  <a:tcPr marL="9525" marR="9525" marT="9525" marB="9525" anchor="ctr"/>
                </a:tc>
                <a:tc>
                  <a:txBody>
                    <a:bodyPr/>
                    <a:lstStyle/>
                    <a:p>
                      <a:pPr algn="l"/>
                      <a:r>
                        <a:rPr lang="en-GB" sz="1800" b="0" i="0" dirty="0">
                          <a:solidFill>
                            <a:schemeClr val="tx1"/>
                          </a:solidFill>
                          <a:effectLst/>
                          <a:latin typeface="+mn-lt"/>
                        </a:rPr>
                        <a:t>Microsoft</a:t>
                      </a:r>
                    </a:p>
                  </a:txBody>
                  <a:tcPr marL="9525" marR="9525" marT="9525" marB="9525" anchor="ctr"/>
                </a:tc>
                <a:tc>
                  <a:txBody>
                    <a:bodyPr/>
                    <a:lstStyle/>
                    <a:p>
                      <a:pPr algn="l"/>
                      <a:r>
                        <a:rPr lang="en-GB" sz="1800" b="0" i="0" dirty="0">
                          <a:solidFill>
                            <a:schemeClr val="tx1"/>
                          </a:solidFill>
                          <a:effectLst/>
                          <a:latin typeface="+mn-lt"/>
                        </a:rPr>
                        <a:t>Surface</a:t>
                      </a:r>
                    </a:p>
                  </a:txBody>
                  <a:tcPr marL="9525" marR="9525" marT="9525" marB="9525" anchor="ctr"/>
                </a:tc>
                <a:tc>
                  <a:txBody>
                    <a:bodyPr/>
                    <a:lstStyle/>
                    <a:p>
                      <a:pPr algn="l"/>
                      <a:r>
                        <a:rPr lang="en-GB" sz="1800" b="0" i="0" dirty="0">
                          <a:solidFill>
                            <a:schemeClr val="tx1"/>
                          </a:solidFill>
                          <a:effectLst/>
                          <a:latin typeface="+mn-lt"/>
                        </a:rPr>
                        <a:t>1350.0</a:t>
                      </a: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2208196089"/>
                  </a:ext>
                </a:extLst>
              </a:tr>
            </a:tbl>
          </a:graphicData>
        </a:graphic>
      </p:graphicFrame>
      <p:sp>
        <p:nvSpPr>
          <p:cNvPr id="6" name="TextBox 5">
            <a:extLst>
              <a:ext uri="{FF2B5EF4-FFF2-40B4-BE49-F238E27FC236}">
                <a16:creationId xmlns:a16="http://schemas.microsoft.com/office/drawing/2014/main" id="{6A000952-B354-22AB-5E3C-40BD9EFC1768}"/>
              </a:ext>
            </a:extLst>
          </p:cNvPr>
          <p:cNvSpPr txBox="1"/>
          <p:nvPr/>
        </p:nvSpPr>
        <p:spPr>
          <a:xfrm>
            <a:off x="781122" y="2536987"/>
            <a:ext cx="1771650" cy="369332"/>
          </a:xfrm>
          <a:prstGeom prst="rect">
            <a:avLst/>
          </a:prstGeom>
          <a:noFill/>
        </p:spPr>
        <p:txBody>
          <a:bodyPr wrap="square" rtlCol="0">
            <a:spAutoFit/>
          </a:bodyPr>
          <a:lstStyle/>
          <a:p>
            <a:r>
              <a:rPr lang="en-GB" b="1" dirty="0"/>
              <a:t>Table: Laptop</a:t>
            </a:r>
          </a:p>
        </p:txBody>
      </p:sp>
      <p:sp>
        <p:nvSpPr>
          <p:cNvPr id="7" name="Rectangle 6">
            <a:extLst>
              <a:ext uri="{FF2B5EF4-FFF2-40B4-BE49-F238E27FC236}">
                <a16:creationId xmlns:a16="http://schemas.microsoft.com/office/drawing/2014/main" id="{8BF49693-EDF0-BFD8-9E36-1EE54837DB7F}"/>
              </a:ext>
            </a:extLst>
          </p:cNvPr>
          <p:cNvSpPr/>
          <p:nvPr/>
        </p:nvSpPr>
        <p:spPr>
          <a:xfrm>
            <a:off x="6384162" y="3154680"/>
            <a:ext cx="5040000" cy="29883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D05EF893-4D00-17E8-E2F6-14708A1FB533}"/>
              </a:ext>
            </a:extLst>
          </p:cNvPr>
          <p:cNvSpPr/>
          <p:nvPr/>
        </p:nvSpPr>
        <p:spPr>
          <a:xfrm>
            <a:off x="6384162" y="3474788"/>
            <a:ext cx="5040000" cy="1128642"/>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451D59B1-C794-964C-1718-12EA778DEE39}"/>
              </a:ext>
            </a:extLst>
          </p:cNvPr>
          <p:cNvSpPr/>
          <p:nvPr/>
        </p:nvSpPr>
        <p:spPr>
          <a:xfrm>
            <a:off x="6384162" y="4623750"/>
            <a:ext cx="5040000" cy="576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583F86E8-E916-562E-D4E1-A2CABAEFE58B}"/>
              </a:ext>
            </a:extLst>
          </p:cNvPr>
          <p:cNvSpPr/>
          <p:nvPr/>
        </p:nvSpPr>
        <p:spPr>
          <a:xfrm>
            <a:off x="6384162" y="5222240"/>
            <a:ext cx="5040000" cy="1476000"/>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9">
            <a:extLst>
              <a:ext uri="{FF2B5EF4-FFF2-40B4-BE49-F238E27FC236}">
                <a16:creationId xmlns:a16="http://schemas.microsoft.com/office/drawing/2014/main" id="{64FF9BBB-E6BC-7BCD-BC80-7611848F5C74}"/>
              </a:ext>
            </a:extLst>
          </p:cNvPr>
          <p:cNvSpPr/>
          <p:nvPr/>
        </p:nvSpPr>
        <p:spPr>
          <a:xfrm>
            <a:off x="5863716" y="465009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0CDEF5F-2C8F-7C27-5298-FE52DB4AAD40}"/>
              </a:ext>
            </a:extLst>
          </p:cNvPr>
          <p:cNvSpPr/>
          <p:nvPr/>
        </p:nvSpPr>
        <p:spPr>
          <a:xfrm>
            <a:off x="7098454" y="2796153"/>
            <a:ext cx="1100666" cy="3971925"/>
          </a:xfrm>
          <a:prstGeom prst="rect">
            <a:avLst/>
          </a:prstGeom>
          <a:noFill/>
          <a:ln w="28575">
            <a:solidFill>
              <a:srgbClr val="7030A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5" name="Table 14">
            <a:extLst>
              <a:ext uri="{FF2B5EF4-FFF2-40B4-BE49-F238E27FC236}">
                <a16:creationId xmlns:a16="http://schemas.microsoft.com/office/drawing/2014/main" id="{EC0439F8-64CE-A07F-D4D9-C1A345299400}"/>
              </a:ext>
            </a:extLst>
          </p:cNvPr>
          <p:cNvGraphicFramePr>
            <a:graphicFrameLocks noGrp="1"/>
          </p:cNvGraphicFramePr>
          <p:nvPr>
            <p:extLst>
              <p:ext uri="{D42A27DB-BD31-4B8C-83A1-F6EECF244321}">
                <p14:modId xmlns:p14="http://schemas.microsoft.com/office/powerpoint/2010/main" val="1019508825"/>
              </p:ext>
            </p:extLst>
          </p:nvPr>
        </p:nvGraphicFramePr>
        <p:xfrm>
          <a:off x="9103360" y="650454"/>
          <a:ext cx="2250440" cy="1619250"/>
        </p:xfrm>
        <a:graphic>
          <a:graphicData uri="http://schemas.openxmlformats.org/drawingml/2006/table">
            <a:tbl>
              <a:tblPr firstRow="1" bandRow="1">
                <a:tableStyleId>{5C22544A-7EE6-4342-B048-85BDC9FD1C3A}</a:tableStyleId>
              </a:tblPr>
              <a:tblGrid>
                <a:gridCol w="1075436">
                  <a:extLst>
                    <a:ext uri="{9D8B030D-6E8A-4147-A177-3AD203B41FA5}">
                      <a16:colId xmlns:a16="http://schemas.microsoft.com/office/drawing/2014/main" val="1685519844"/>
                    </a:ext>
                  </a:extLst>
                </a:gridCol>
                <a:gridCol w="1175004">
                  <a:extLst>
                    <a:ext uri="{9D8B030D-6E8A-4147-A177-3AD203B41FA5}">
                      <a16:colId xmlns:a16="http://schemas.microsoft.com/office/drawing/2014/main" val="4003051366"/>
                    </a:ext>
                  </a:extLst>
                </a:gridCol>
              </a:tblGrid>
              <a:tr h="0">
                <a:tc>
                  <a:txBody>
                    <a:bodyPr/>
                    <a:lstStyle/>
                    <a:p>
                      <a:pPr algn="l"/>
                      <a:r>
                        <a:rPr lang="en-GB" sz="2000" b="0" i="0" dirty="0">
                          <a:solidFill>
                            <a:srgbClr val="F0F0F0"/>
                          </a:solidFill>
                          <a:effectLst/>
                          <a:latin typeface="+mn-lt"/>
                        </a:rPr>
                        <a:t>make</a:t>
                      </a:r>
                    </a:p>
                  </a:txBody>
                  <a:tcPr marL="9525" marR="9525" marT="9525" marB="9525" anchor="ctr"/>
                </a:tc>
                <a:tc>
                  <a:txBody>
                    <a:bodyPr/>
                    <a:lstStyle/>
                    <a:p>
                      <a:pPr algn="r"/>
                      <a:r>
                        <a:rPr lang="en-GB" sz="2000" b="0" i="0" dirty="0">
                          <a:solidFill>
                            <a:srgbClr val="F0F0F0"/>
                          </a:solidFill>
                          <a:effectLst/>
                          <a:latin typeface="+mn-lt"/>
                        </a:rPr>
                        <a:t>COUNT(*)</a:t>
                      </a:r>
                    </a:p>
                  </a:txBody>
                  <a:tcPr marL="9525" marR="9525" marT="9525" marB="9525" anchor="ctr"/>
                </a:tc>
                <a:extLst>
                  <a:ext uri="{0D108BD9-81ED-4DB2-BD59-A6C34878D82A}">
                    <a16:rowId xmlns:a16="http://schemas.microsoft.com/office/drawing/2014/main" val="1005830642"/>
                  </a:ext>
                </a:extLst>
              </a:tr>
              <a:tr h="0">
                <a:tc>
                  <a:txBody>
                    <a:bodyPr/>
                    <a:lstStyle/>
                    <a:p>
                      <a:pPr algn="l"/>
                      <a:r>
                        <a:rPr lang="en-GB" sz="2000" b="0" dirty="0">
                          <a:solidFill>
                            <a:schemeClr val="tx1"/>
                          </a:solidFill>
                          <a:effectLst/>
                          <a:latin typeface="+mn-lt"/>
                        </a:rPr>
                        <a:t>Apple</a:t>
                      </a:r>
                      <a:endParaRPr lang="en-GB" sz="2000" b="0" i="0" dirty="0">
                        <a:solidFill>
                          <a:schemeClr val="tx1"/>
                        </a:solidFill>
                        <a:effectLst/>
                        <a:latin typeface="+mn-lt"/>
                      </a:endParaRPr>
                    </a:p>
                  </a:txBody>
                  <a:tcPr marL="9525" marR="9525" marT="9525" marB="9525" anchor="ctr"/>
                </a:tc>
                <a:tc>
                  <a:txBody>
                    <a:bodyPr/>
                    <a:lstStyle/>
                    <a:p>
                      <a:pPr algn="r"/>
                      <a:r>
                        <a:rPr lang="en-GB" sz="2000" b="0" dirty="0">
                          <a:solidFill>
                            <a:schemeClr val="tx1"/>
                          </a:solidFill>
                          <a:effectLst/>
                          <a:latin typeface="+mn-lt"/>
                        </a:rPr>
                        <a:t>1</a:t>
                      </a:r>
                      <a:endParaRPr lang="en-GB" sz="2000" b="0" i="0" dirty="0">
                        <a:solidFill>
                          <a:schemeClr val="tx1"/>
                        </a:solidFill>
                        <a:effectLst/>
                        <a:latin typeface="+mn-lt"/>
                      </a:endParaRPr>
                    </a:p>
                  </a:txBody>
                  <a:tcPr marL="9525" marR="9525" marT="9525" marB="9525" anchor="ctr"/>
                </a:tc>
                <a:extLst>
                  <a:ext uri="{0D108BD9-81ED-4DB2-BD59-A6C34878D82A}">
                    <a16:rowId xmlns:a16="http://schemas.microsoft.com/office/drawing/2014/main" val="3331619444"/>
                  </a:ext>
                </a:extLst>
              </a:tr>
              <a:tr h="0">
                <a:tc>
                  <a:txBody>
                    <a:bodyPr/>
                    <a:lstStyle/>
                    <a:p>
                      <a:pPr algn="l"/>
                      <a:r>
                        <a:rPr lang="en-GB" sz="2000" b="0" dirty="0">
                          <a:solidFill>
                            <a:schemeClr val="tx1"/>
                          </a:solidFill>
                          <a:effectLst/>
                          <a:latin typeface="+mn-lt"/>
                        </a:rPr>
                        <a:t>Dell</a:t>
                      </a:r>
                      <a:endParaRPr lang="en-GB" sz="2000" b="0" i="0" dirty="0">
                        <a:solidFill>
                          <a:schemeClr val="tx1"/>
                        </a:solidFill>
                        <a:effectLst/>
                        <a:latin typeface="+mn-lt"/>
                      </a:endParaRPr>
                    </a:p>
                  </a:txBody>
                  <a:tcPr marL="9525" marR="9525" marT="9525" marB="9525" anchor="ctr"/>
                </a:tc>
                <a:tc>
                  <a:txBody>
                    <a:bodyPr/>
                    <a:lstStyle/>
                    <a:p>
                      <a:pPr algn="r"/>
                      <a:r>
                        <a:rPr lang="en-GB" sz="2000" b="0" i="0" dirty="0">
                          <a:solidFill>
                            <a:schemeClr val="tx1"/>
                          </a:solidFill>
                          <a:effectLst/>
                          <a:latin typeface="+mn-lt"/>
                        </a:rPr>
                        <a:t>4</a:t>
                      </a:r>
                    </a:p>
                  </a:txBody>
                  <a:tcPr marL="9525" marR="9525" marT="9525" marB="9525" anchor="ctr"/>
                </a:tc>
                <a:extLst>
                  <a:ext uri="{0D108BD9-81ED-4DB2-BD59-A6C34878D82A}">
                    <a16:rowId xmlns:a16="http://schemas.microsoft.com/office/drawing/2014/main" val="2271403973"/>
                  </a:ext>
                </a:extLst>
              </a:tr>
              <a:tr h="0">
                <a:tc>
                  <a:txBody>
                    <a:bodyPr/>
                    <a:lstStyle/>
                    <a:p>
                      <a:pPr algn="l"/>
                      <a:r>
                        <a:rPr lang="en-GB" sz="2000" b="0">
                          <a:solidFill>
                            <a:schemeClr val="tx1"/>
                          </a:solidFill>
                          <a:effectLst/>
                          <a:latin typeface="+mn-lt"/>
                        </a:rPr>
                        <a:t>HP</a:t>
                      </a:r>
                      <a:endParaRPr lang="en-GB" sz="2000" b="0" i="0">
                        <a:solidFill>
                          <a:schemeClr val="tx1"/>
                        </a:solidFill>
                        <a:effectLst/>
                        <a:latin typeface="+mn-lt"/>
                      </a:endParaRPr>
                    </a:p>
                  </a:txBody>
                  <a:tcPr marL="9525" marR="9525" marT="9525" marB="9525" anchor="ctr"/>
                </a:tc>
                <a:tc>
                  <a:txBody>
                    <a:bodyPr/>
                    <a:lstStyle/>
                    <a:p>
                      <a:pPr algn="r"/>
                      <a:r>
                        <a:rPr lang="en-GB" sz="2000" b="0" dirty="0">
                          <a:solidFill>
                            <a:schemeClr val="tx1"/>
                          </a:solidFill>
                          <a:effectLst/>
                          <a:latin typeface="+mn-lt"/>
                        </a:rPr>
                        <a:t>2</a:t>
                      </a:r>
                      <a:endParaRPr lang="en-GB" sz="2000" b="0" i="0" dirty="0">
                        <a:solidFill>
                          <a:schemeClr val="tx1"/>
                        </a:solidFill>
                        <a:effectLst/>
                        <a:latin typeface="+mn-lt"/>
                      </a:endParaRPr>
                    </a:p>
                  </a:txBody>
                  <a:tcPr marL="9525" marR="9525" marT="9525" marB="9525" anchor="ctr"/>
                </a:tc>
                <a:extLst>
                  <a:ext uri="{0D108BD9-81ED-4DB2-BD59-A6C34878D82A}">
                    <a16:rowId xmlns:a16="http://schemas.microsoft.com/office/drawing/2014/main" val="2545716863"/>
                  </a:ext>
                </a:extLst>
              </a:tr>
              <a:tr h="0">
                <a:tc>
                  <a:txBody>
                    <a:bodyPr/>
                    <a:lstStyle/>
                    <a:p>
                      <a:pPr algn="l"/>
                      <a:r>
                        <a:rPr lang="en-GB" sz="2000" b="0" dirty="0">
                          <a:solidFill>
                            <a:schemeClr val="tx1"/>
                          </a:solidFill>
                          <a:effectLst/>
                          <a:latin typeface="+mn-lt"/>
                        </a:rPr>
                        <a:t>Microsoft</a:t>
                      </a:r>
                      <a:endParaRPr lang="en-GB" sz="2000" b="0" i="0" dirty="0">
                        <a:solidFill>
                          <a:schemeClr val="tx1"/>
                        </a:solidFill>
                        <a:effectLst/>
                        <a:latin typeface="+mn-lt"/>
                      </a:endParaRPr>
                    </a:p>
                  </a:txBody>
                  <a:tcPr marL="9525" marR="9525" marT="9525" marB="9525" anchor="ctr"/>
                </a:tc>
                <a:tc>
                  <a:txBody>
                    <a:bodyPr/>
                    <a:lstStyle/>
                    <a:p>
                      <a:pPr algn="r"/>
                      <a:r>
                        <a:rPr lang="en-GB" sz="2000" b="0" i="0" dirty="0">
                          <a:solidFill>
                            <a:schemeClr val="tx1"/>
                          </a:solidFill>
                          <a:effectLst/>
                          <a:latin typeface="+mn-lt"/>
                        </a:rPr>
                        <a:t>5</a:t>
                      </a:r>
                    </a:p>
                  </a:txBody>
                  <a:tcPr marL="9525" marR="9525" marT="9525" marB="9525" anchor="ctr"/>
                </a:tc>
                <a:extLst>
                  <a:ext uri="{0D108BD9-81ED-4DB2-BD59-A6C34878D82A}">
                    <a16:rowId xmlns:a16="http://schemas.microsoft.com/office/drawing/2014/main" val="2578011961"/>
                  </a:ext>
                </a:extLst>
              </a:tr>
            </a:tbl>
          </a:graphicData>
        </a:graphic>
      </p:graphicFrame>
      <p:sp>
        <p:nvSpPr>
          <p:cNvPr id="16" name="Right Arrow 9">
            <a:extLst>
              <a:ext uri="{FF2B5EF4-FFF2-40B4-BE49-F238E27FC236}">
                <a16:creationId xmlns:a16="http://schemas.microsoft.com/office/drawing/2014/main" id="{1BECEBE5-599B-7661-BE97-C0ED003726F3}"/>
              </a:ext>
            </a:extLst>
          </p:cNvPr>
          <p:cNvSpPr/>
          <p:nvPr/>
        </p:nvSpPr>
        <p:spPr>
          <a:xfrm rot="16200000">
            <a:off x="10066658" y="241694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61059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40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20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left)">
                                      <p:cBhvr>
                                        <p:cTn id="21" dur="1000"/>
                                        <p:tgtEl>
                                          <p:spTgt spid="11"/>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up)">
                                      <p:cBhvr>
                                        <p:cTn id="25" dur="40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2000"/>
                                        <p:tgtEl>
                                          <p:spTgt spid="7"/>
                                        </p:tgtEl>
                                      </p:cBhvr>
                                    </p:animEffect>
                                  </p:childTnLst>
                                </p:cTn>
                              </p:par>
                            </p:childTnLst>
                          </p:cTn>
                        </p:par>
                        <p:par>
                          <p:cTn id="31" fill="hold">
                            <p:stCondLst>
                              <p:cond delay="2000"/>
                            </p:stCondLst>
                            <p:childTnLst>
                              <p:par>
                                <p:cTn id="32" presetID="22" presetClass="entr" presetSubtype="8" fill="hold" grpId="0"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2000"/>
                                        <p:tgtEl>
                                          <p:spTgt spid="8"/>
                                        </p:tgtEl>
                                      </p:cBhvr>
                                    </p:animEffect>
                                  </p:childTnLst>
                                </p:cTn>
                              </p:par>
                            </p:childTnLst>
                          </p:cTn>
                        </p:par>
                        <p:par>
                          <p:cTn id="35" fill="hold">
                            <p:stCondLst>
                              <p:cond delay="4000"/>
                            </p:stCondLst>
                            <p:childTnLst>
                              <p:par>
                                <p:cTn id="36" presetID="2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2000"/>
                                        <p:tgtEl>
                                          <p:spTgt spid="9"/>
                                        </p:tgtEl>
                                      </p:cBhvr>
                                    </p:animEffect>
                                  </p:childTnLst>
                                </p:cTn>
                              </p:par>
                            </p:childTnLst>
                          </p:cTn>
                        </p:par>
                        <p:par>
                          <p:cTn id="39" fill="hold">
                            <p:stCondLst>
                              <p:cond delay="6000"/>
                            </p:stCondLst>
                            <p:childTnLst>
                              <p:par>
                                <p:cTn id="40" presetID="22" presetClass="entr" presetSubtype="8" fill="hold" grpId="0" nodeType="after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20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up)">
                                      <p:cBhvr>
                                        <p:cTn id="47" dur="20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left)">
                                      <p:cBhvr>
                                        <p:cTn id="52" dur="1000"/>
                                        <p:tgtEl>
                                          <p:spTgt spid="16"/>
                                        </p:tgtEl>
                                      </p:cBhvr>
                                    </p:animEffect>
                                  </p:childTnLst>
                                </p:cTn>
                              </p:par>
                            </p:childTnLst>
                          </p:cTn>
                        </p:par>
                        <p:par>
                          <p:cTn id="53" fill="hold">
                            <p:stCondLst>
                              <p:cond delay="1000"/>
                            </p:stCondLst>
                            <p:childTnLst>
                              <p:par>
                                <p:cTn id="54" presetID="22" presetClass="entr" presetSubtype="1" fill="hold" nodeType="after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up)">
                                      <p:cBhvr>
                                        <p:cTn id="56"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animBg="1"/>
      <p:bldP spid="8" grpId="0" animBg="1"/>
      <p:bldP spid="9" grpId="0" animBg="1"/>
      <p:bldP spid="10" grpId="0" animBg="1"/>
      <p:bldP spid="11" grpId="0" animBg="1"/>
      <p:bldP spid="12" grpId="0" animBg="1"/>
      <p:bldP spid="16"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9C3A-A6F0-6A47-0FA8-325C285BA925}"/>
              </a:ext>
            </a:extLst>
          </p:cNvPr>
          <p:cNvSpPr>
            <a:spLocks noGrp="1"/>
          </p:cNvSpPr>
          <p:nvPr>
            <p:ph type="title"/>
          </p:nvPr>
        </p:nvSpPr>
        <p:spPr/>
        <p:txBody>
          <a:bodyPr/>
          <a:lstStyle/>
          <a:p>
            <a:r>
              <a:rPr lang="en-GB" dirty="0"/>
              <a:t>GROUP BY – Example</a:t>
            </a:r>
          </a:p>
        </p:txBody>
      </p:sp>
      <p:graphicFrame>
        <p:nvGraphicFramePr>
          <p:cNvPr id="3" name="Table 2">
            <a:extLst>
              <a:ext uri="{FF2B5EF4-FFF2-40B4-BE49-F238E27FC236}">
                <a16:creationId xmlns:a16="http://schemas.microsoft.com/office/drawing/2014/main" id="{101BDBD7-AA23-4AC9-94B1-A7B6B7AC14B5}"/>
              </a:ext>
            </a:extLst>
          </p:cNvPr>
          <p:cNvGraphicFramePr>
            <a:graphicFrameLocks noGrp="1"/>
          </p:cNvGraphicFramePr>
          <p:nvPr/>
        </p:nvGraphicFramePr>
        <p:xfrm>
          <a:off x="838200" y="2875212"/>
          <a:ext cx="4898518" cy="3813810"/>
        </p:xfrm>
        <a:graphic>
          <a:graphicData uri="http://schemas.openxmlformats.org/drawingml/2006/table">
            <a:tbl>
              <a:tblPr firstRow="1" bandRow="1">
                <a:tableStyleId>{B301B821-A1FF-4177-AEE7-76D212191A09}</a:tableStyleId>
              </a:tblPr>
              <a:tblGrid>
                <a:gridCol w="739331">
                  <a:extLst>
                    <a:ext uri="{9D8B030D-6E8A-4147-A177-3AD203B41FA5}">
                      <a16:colId xmlns:a16="http://schemas.microsoft.com/office/drawing/2014/main" val="866038445"/>
                    </a:ext>
                  </a:extLst>
                </a:gridCol>
                <a:gridCol w="1075436">
                  <a:extLst>
                    <a:ext uri="{9D8B030D-6E8A-4147-A177-3AD203B41FA5}">
                      <a16:colId xmlns:a16="http://schemas.microsoft.com/office/drawing/2014/main" val="2736949927"/>
                    </a:ext>
                  </a:extLst>
                </a:gridCol>
                <a:gridCol w="1397000">
                  <a:extLst>
                    <a:ext uri="{9D8B030D-6E8A-4147-A177-3AD203B41FA5}">
                      <a16:colId xmlns:a16="http://schemas.microsoft.com/office/drawing/2014/main" val="3964339028"/>
                    </a:ext>
                  </a:extLst>
                </a:gridCol>
                <a:gridCol w="782638">
                  <a:extLst>
                    <a:ext uri="{9D8B030D-6E8A-4147-A177-3AD203B41FA5}">
                      <a16:colId xmlns:a16="http://schemas.microsoft.com/office/drawing/2014/main" val="2763166923"/>
                    </a:ext>
                  </a:extLst>
                </a:gridCol>
                <a:gridCol w="904113">
                  <a:extLst>
                    <a:ext uri="{9D8B030D-6E8A-4147-A177-3AD203B41FA5}">
                      <a16:colId xmlns:a16="http://schemas.microsoft.com/office/drawing/2014/main" val="1958612005"/>
                    </a:ext>
                  </a:extLst>
                </a:gridCol>
              </a:tblGrid>
              <a:tr h="0">
                <a:tc>
                  <a:txBody>
                    <a:bodyPr/>
                    <a:lstStyle/>
                    <a:p>
                      <a:pPr algn="l"/>
                      <a:r>
                        <a:rPr lang="en-GB" sz="1800" b="0" i="0" dirty="0">
                          <a:solidFill>
                            <a:srgbClr val="F0F0F0"/>
                          </a:solidFill>
                          <a:effectLst/>
                          <a:latin typeface="+mn-lt"/>
                        </a:rPr>
                        <a:t>laptop</a:t>
                      </a:r>
                    </a:p>
                  </a:txBody>
                  <a:tcPr marL="9525" marR="9525" marT="9525" marB="9525" anchor="ctr"/>
                </a:tc>
                <a:tc>
                  <a:txBody>
                    <a:bodyPr/>
                    <a:lstStyle/>
                    <a:p>
                      <a:pPr algn="l"/>
                      <a:r>
                        <a:rPr lang="en-GB" sz="1800" b="0" i="0" dirty="0">
                          <a:solidFill>
                            <a:srgbClr val="F0F0F0"/>
                          </a:solidFill>
                          <a:effectLst/>
                          <a:latin typeface="+mn-lt"/>
                        </a:rPr>
                        <a:t>make</a:t>
                      </a:r>
                    </a:p>
                  </a:txBody>
                  <a:tcPr marL="9525" marR="9525" marT="9525" marB="9525" anchor="ctr"/>
                </a:tc>
                <a:tc>
                  <a:txBody>
                    <a:bodyPr/>
                    <a:lstStyle/>
                    <a:p>
                      <a:pPr algn="l"/>
                      <a:r>
                        <a:rPr lang="en-GB" sz="1800" b="0" i="0" dirty="0">
                          <a:solidFill>
                            <a:srgbClr val="F0F0F0"/>
                          </a:solidFill>
                          <a:effectLst/>
                          <a:latin typeface="+mn-lt"/>
                        </a:rPr>
                        <a:t>model</a:t>
                      </a:r>
                    </a:p>
                  </a:txBody>
                  <a:tcPr marL="9525" marR="9525" marT="9525" marB="9525" anchor="ctr"/>
                </a:tc>
                <a:tc>
                  <a:txBody>
                    <a:bodyPr/>
                    <a:lstStyle/>
                    <a:p>
                      <a:pPr algn="l"/>
                      <a:r>
                        <a:rPr lang="en-GB" sz="1800" b="0" i="0" dirty="0">
                          <a:solidFill>
                            <a:srgbClr val="F0F0F0"/>
                          </a:solidFill>
                          <a:effectLst/>
                          <a:latin typeface="+mn-lt"/>
                        </a:rPr>
                        <a:t>value</a:t>
                      </a:r>
                    </a:p>
                  </a:txBody>
                  <a:tcPr marL="9525" marR="9525" marT="9525" marB="9525" anchor="ctr"/>
                </a:tc>
                <a:tc>
                  <a:txBody>
                    <a:bodyPr/>
                    <a:lstStyle/>
                    <a:p>
                      <a:pPr algn="l"/>
                      <a:r>
                        <a:rPr lang="en-GB" sz="1800" b="0" i="0" dirty="0">
                          <a:solidFill>
                            <a:srgbClr val="F0F0F0"/>
                          </a:solidFill>
                          <a:effectLst/>
                          <a:latin typeface="+mn-lt"/>
                        </a:rPr>
                        <a:t>working</a:t>
                      </a:r>
                    </a:p>
                  </a:txBody>
                  <a:tcPr marL="9525" marR="9525" marT="9525" marB="9525" anchor="ctr"/>
                </a:tc>
                <a:extLst>
                  <a:ext uri="{0D108BD9-81ED-4DB2-BD59-A6C34878D82A}">
                    <a16:rowId xmlns:a16="http://schemas.microsoft.com/office/drawing/2014/main" val="1093439174"/>
                  </a:ext>
                </a:extLst>
              </a:tr>
              <a:tr h="0">
                <a:tc>
                  <a:txBody>
                    <a:bodyPr/>
                    <a:lstStyle/>
                    <a:p>
                      <a:pPr algn="l"/>
                      <a:r>
                        <a:rPr lang="en-GB" sz="1800" b="0" dirty="0">
                          <a:solidFill>
                            <a:schemeClr val="tx1"/>
                          </a:solidFill>
                          <a:effectLst/>
                          <a:latin typeface="+mn-lt"/>
                        </a:rPr>
                        <a:t>1</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HP</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Spectre</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1700.0</a:t>
                      </a:r>
                      <a:endParaRPr lang="en-GB" sz="1800" b="0" i="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4063073802"/>
                  </a:ext>
                </a:extLst>
              </a:tr>
              <a:tr h="0">
                <a:tc>
                  <a:txBody>
                    <a:bodyPr/>
                    <a:lstStyle/>
                    <a:p>
                      <a:pPr algn="l"/>
                      <a:r>
                        <a:rPr lang="en-GB" sz="1800" b="0">
                          <a:solidFill>
                            <a:schemeClr val="tx1"/>
                          </a:solidFill>
                          <a:effectLst/>
                          <a:latin typeface="+mn-lt"/>
                        </a:rPr>
                        <a:t>2</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Dell</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Latitude</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800.0</a:t>
                      </a:r>
                      <a:endParaRPr lang="en-GB" sz="1800" b="0" i="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232141973"/>
                  </a:ext>
                </a:extLst>
              </a:tr>
              <a:tr h="0">
                <a:tc>
                  <a:txBody>
                    <a:bodyPr/>
                    <a:lstStyle/>
                    <a:p>
                      <a:pPr algn="l"/>
                      <a:r>
                        <a:rPr lang="en-GB" sz="1800" b="0">
                          <a:solidFill>
                            <a:schemeClr val="tx1"/>
                          </a:solidFill>
                          <a:effectLst/>
                          <a:latin typeface="+mn-lt"/>
                        </a:rPr>
                        <a:t>3</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Microsoft</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Surface</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46353142"/>
                  </a:ext>
                </a:extLst>
              </a:tr>
              <a:tr h="0">
                <a:tc>
                  <a:txBody>
                    <a:bodyPr/>
                    <a:lstStyle/>
                    <a:p>
                      <a:pPr algn="l"/>
                      <a:r>
                        <a:rPr lang="en-GB" sz="1800" b="0">
                          <a:solidFill>
                            <a:schemeClr val="tx1"/>
                          </a:solidFill>
                          <a:effectLst/>
                          <a:latin typeface="+mn-lt"/>
                        </a:rPr>
                        <a:t>4</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Dell</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Inspiron</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350.0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2880612471"/>
                  </a:ext>
                </a:extLst>
              </a:tr>
              <a:tr h="0">
                <a:tc>
                  <a:txBody>
                    <a:bodyPr/>
                    <a:lstStyle/>
                    <a:p>
                      <a:pPr algn="l"/>
                      <a:r>
                        <a:rPr lang="en-GB" sz="1800" b="0">
                          <a:solidFill>
                            <a:schemeClr val="tx1"/>
                          </a:solidFill>
                          <a:effectLst/>
                          <a:latin typeface="+mn-lt"/>
                        </a:rPr>
                        <a:t>5</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Microsoft</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Surface Pro</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531399705"/>
                  </a:ext>
                </a:extLst>
              </a:tr>
              <a:tr h="0">
                <a:tc>
                  <a:txBody>
                    <a:bodyPr/>
                    <a:lstStyle/>
                    <a:p>
                      <a:pPr algn="l"/>
                      <a:r>
                        <a:rPr lang="en-GB" sz="1800" b="0">
                          <a:solidFill>
                            <a:schemeClr val="tx1"/>
                          </a:solidFill>
                          <a:effectLst/>
                          <a:latin typeface="+mn-lt"/>
                        </a:rPr>
                        <a:t>6</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Apple</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MacBook Air</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1300.0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637238910"/>
                  </a:ext>
                </a:extLst>
              </a:tr>
              <a:tr h="0">
                <a:tc>
                  <a:txBody>
                    <a:bodyPr/>
                    <a:lstStyle/>
                    <a:p>
                      <a:pPr algn="l"/>
                      <a:r>
                        <a:rPr lang="en-GB" sz="1800" b="0">
                          <a:solidFill>
                            <a:schemeClr val="tx1"/>
                          </a:solidFill>
                          <a:effectLst/>
                          <a:latin typeface="+mn-lt"/>
                        </a:rPr>
                        <a:t>7</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HP</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Envy</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1200.0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357449937"/>
                  </a:ext>
                </a:extLst>
              </a:tr>
              <a:tr h="0">
                <a:tc>
                  <a:txBody>
                    <a:bodyPr/>
                    <a:lstStyle/>
                    <a:p>
                      <a:pPr algn="l"/>
                      <a:r>
                        <a:rPr lang="en-GB" sz="1800" b="0">
                          <a:solidFill>
                            <a:schemeClr val="tx1"/>
                          </a:solidFill>
                          <a:effectLst/>
                          <a:latin typeface="+mn-lt"/>
                        </a:rPr>
                        <a:t>8</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Microsoft</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Surface</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911998839"/>
                  </a:ext>
                </a:extLst>
              </a:tr>
              <a:tr h="0">
                <a:tc>
                  <a:txBody>
                    <a:bodyPr/>
                    <a:lstStyle/>
                    <a:p>
                      <a:pPr algn="l"/>
                      <a:r>
                        <a:rPr lang="en-GB" sz="1800" b="0" i="0" dirty="0">
                          <a:solidFill>
                            <a:schemeClr val="tx1"/>
                          </a:solidFill>
                          <a:effectLst/>
                          <a:latin typeface="+mn-lt"/>
                        </a:rPr>
                        <a:t>9</a:t>
                      </a:r>
                    </a:p>
                  </a:txBody>
                  <a:tcPr marL="9525" marR="9525" marT="9525" marB="9525" anchor="ctr"/>
                </a:tc>
                <a:tc>
                  <a:txBody>
                    <a:bodyPr/>
                    <a:lstStyle/>
                    <a:p>
                      <a:pPr algn="l"/>
                      <a:r>
                        <a:rPr lang="en-GB" sz="1800" b="0" i="0" dirty="0">
                          <a:solidFill>
                            <a:schemeClr val="tx1"/>
                          </a:solidFill>
                          <a:effectLst/>
                          <a:latin typeface="+mn-lt"/>
                        </a:rPr>
                        <a:t>Microsoft</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dirty="0">
                          <a:solidFill>
                            <a:schemeClr val="tx1"/>
                          </a:solidFill>
                          <a:effectLst/>
                          <a:latin typeface="+mn-lt"/>
                        </a:rPr>
                        <a:t>Surface Pro</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1400.0</a:t>
                      </a: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506707579"/>
                  </a:ext>
                </a:extLst>
              </a:tr>
              <a:tr h="0">
                <a:tc>
                  <a:txBody>
                    <a:bodyPr/>
                    <a:lstStyle/>
                    <a:p>
                      <a:pPr algn="l"/>
                      <a:r>
                        <a:rPr lang="en-GB" sz="1800" b="0" i="0" dirty="0">
                          <a:solidFill>
                            <a:schemeClr val="tx1"/>
                          </a:solidFill>
                          <a:effectLst/>
                          <a:latin typeface="+mn-lt"/>
                        </a:rPr>
                        <a:t>10</a:t>
                      </a:r>
                    </a:p>
                  </a:txBody>
                  <a:tcPr marL="9525" marR="9525" marT="9525" marB="9525" anchor="ctr"/>
                </a:tc>
                <a:tc>
                  <a:txBody>
                    <a:bodyPr/>
                    <a:lstStyle/>
                    <a:p>
                      <a:pPr algn="l"/>
                      <a:r>
                        <a:rPr lang="en-GB" sz="1800" b="0" i="0" dirty="0">
                          <a:solidFill>
                            <a:schemeClr val="tx1"/>
                          </a:solidFill>
                          <a:effectLst/>
                          <a:latin typeface="+mn-lt"/>
                        </a:rPr>
                        <a:t>Dell</a:t>
                      </a:r>
                    </a:p>
                  </a:txBody>
                  <a:tcPr marL="9525" marR="9525" marT="9525" marB="9525" anchor="ctr"/>
                </a:tc>
                <a:tc>
                  <a:txBody>
                    <a:bodyPr/>
                    <a:lstStyle/>
                    <a:p>
                      <a:pPr algn="l"/>
                      <a:r>
                        <a:rPr lang="en-GB" sz="1800" b="0" i="0" dirty="0">
                          <a:solidFill>
                            <a:schemeClr val="tx1"/>
                          </a:solidFill>
                          <a:effectLst/>
                          <a:latin typeface="+mn-lt"/>
                        </a:rPr>
                        <a:t>Inspiron</a:t>
                      </a:r>
                    </a:p>
                  </a:txBody>
                  <a:tcPr marL="9525" marR="9525" marT="9525" marB="9525" anchor="ctr"/>
                </a:tc>
                <a:tc>
                  <a:txBody>
                    <a:bodyPr/>
                    <a:lstStyle/>
                    <a:p>
                      <a:pPr algn="l"/>
                      <a:r>
                        <a:rPr lang="en-GB" sz="1800" b="0" i="0" dirty="0">
                          <a:solidFill>
                            <a:schemeClr val="tx1"/>
                          </a:solidFill>
                          <a:effectLst/>
                          <a:latin typeface="+mn-lt"/>
                        </a:rPr>
                        <a:t>450.0</a:t>
                      </a: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082629249"/>
                  </a:ext>
                </a:extLst>
              </a:tr>
              <a:tr h="0">
                <a:tc>
                  <a:txBody>
                    <a:bodyPr/>
                    <a:lstStyle/>
                    <a:p>
                      <a:pPr algn="l"/>
                      <a:r>
                        <a:rPr lang="en-GB" sz="1800" b="0" i="0" dirty="0">
                          <a:solidFill>
                            <a:schemeClr val="tx1"/>
                          </a:solidFill>
                          <a:effectLst/>
                          <a:latin typeface="+mn-lt"/>
                        </a:rPr>
                        <a:t>11</a:t>
                      </a:r>
                    </a:p>
                  </a:txBody>
                  <a:tcPr marL="9525" marR="9525" marT="9525" marB="9525" anchor="ctr"/>
                </a:tc>
                <a:tc>
                  <a:txBody>
                    <a:bodyPr/>
                    <a:lstStyle/>
                    <a:p>
                      <a:pPr algn="l"/>
                      <a:r>
                        <a:rPr lang="en-GB" sz="1800" b="0" i="0" dirty="0">
                          <a:solidFill>
                            <a:schemeClr val="tx1"/>
                          </a:solidFill>
                          <a:effectLst/>
                          <a:latin typeface="+mn-lt"/>
                        </a:rPr>
                        <a:t>Dell</a:t>
                      </a:r>
                    </a:p>
                  </a:txBody>
                  <a:tcPr marL="9525" marR="9525" marT="9525" marB="9525" anchor="ctr"/>
                </a:tc>
                <a:tc>
                  <a:txBody>
                    <a:bodyPr/>
                    <a:lstStyle/>
                    <a:p>
                      <a:pPr algn="l"/>
                      <a:r>
                        <a:rPr lang="en-GB" sz="1800" b="0" i="0" dirty="0">
                          <a:solidFill>
                            <a:schemeClr val="tx1"/>
                          </a:solidFill>
                          <a:effectLst/>
                          <a:latin typeface="+mn-lt"/>
                        </a:rPr>
                        <a:t>Latitude</a:t>
                      </a:r>
                    </a:p>
                  </a:txBody>
                  <a:tcPr marL="9525" marR="9525" marT="9525" marB="9525" anchor="ctr"/>
                </a:tc>
                <a:tc>
                  <a:txBody>
                    <a:bodyPr/>
                    <a:lstStyle/>
                    <a:p>
                      <a:pPr algn="l"/>
                      <a:r>
                        <a:rPr lang="en-GB" sz="1800" b="0" i="0" dirty="0">
                          <a:solidFill>
                            <a:schemeClr val="tx1"/>
                          </a:solidFill>
                          <a:effectLst/>
                          <a:latin typeface="+mn-lt"/>
                        </a:rPr>
                        <a:t>1350.0</a:t>
                      </a: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2916729631"/>
                  </a:ext>
                </a:extLst>
              </a:tr>
              <a:tr h="0">
                <a:tc>
                  <a:txBody>
                    <a:bodyPr/>
                    <a:lstStyle/>
                    <a:p>
                      <a:pPr algn="l"/>
                      <a:r>
                        <a:rPr lang="en-GB" sz="1800" b="0" i="0" dirty="0">
                          <a:solidFill>
                            <a:schemeClr val="tx1"/>
                          </a:solidFill>
                          <a:effectLst/>
                          <a:latin typeface="+mn-lt"/>
                        </a:rPr>
                        <a:t>12</a:t>
                      </a:r>
                    </a:p>
                  </a:txBody>
                  <a:tcPr marL="9525" marR="9525" marT="9525" marB="9525" anchor="ctr"/>
                </a:tc>
                <a:tc>
                  <a:txBody>
                    <a:bodyPr/>
                    <a:lstStyle/>
                    <a:p>
                      <a:pPr algn="l"/>
                      <a:r>
                        <a:rPr lang="en-GB" sz="1800" b="0" i="0" dirty="0">
                          <a:solidFill>
                            <a:schemeClr val="tx1"/>
                          </a:solidFill>
                          <a:effectLst/>
                          <a:latin typeface="+mn-lt"/>
                        </a:rPr>
                        <a:t>Microsoft</a:t>
                      </a:r>
                    </a:p>
                  </a:txBody>
                  <a:tcPr marL="9525" marR="9525" marT="9525" marB="9525" anchor="ctr"/>
                </a:tc>
                <a:tc>
                  <a:txBody>
                    <a:bodyPr/>
                    <a:lstStyle/>
                    <a:p>
                      <a:pPr algn="l"/>
                      <a:r>
                        <a:rPr lang="en-GB" sz="1800" b="0" i="0" dirty="0">
                          <a:solidFill>
                            <a:schemeClr val="tx1"/>
                          </a:solidFill>
                          <a:effectLst/>
                          <a:latin typeface="+mn-lt"/>
                        </a:rPr>
                        <a:t>Surface</a:t>
                      </a:r>
                    </a:p>
                  </a:txBody>
                  <a:tcPr marL="9525" marR="9525" marT="9525" marB="9525" anchor="ctr"/>
                </a:tc>
                <a:tc>
                  <a:txBody>
                    <a:bodyPr/>
                    <a:lstStyle/>
                    <a:p>
                      <a:pPr algn="l"/>
                      <a:r>
                        <a:rPr lang="en-GB" sz="1800" b="0" i="0" dirty="0">
                          <a:solidFill>
                            <a:schemeClr val="tx1"/>
                          </a:solidFill>
                          <a:effectLst/>
                          <a:latin typeface="+mn-lt"/>
                        </a:rPr>
                        <a:t>1350.0</a:t>
                      </a: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227676196"/>
                  </a:ext>
                </a:extLst>
              </a:tr>
            </a:tbl>
          </a:graphicData>
        </a:graphic>
      </p:graphicFrame>
      <p:sp>
        <p:nvSpPr>
          <p:cNvPr id="4" name="Rectangle 1">
            <a:extLst>
              <a:ext uri="{FF2B5EF4-FFF2-40B4-BE49-F238E27FC236}">
                <a16:creationId xmlns:a16="http://schemas.microsoft.com/office/drawing/2014/main" id="{E5870479-DC4B-89DD-6014-9CC89A52ED37}"/>
              </a:ext>
            </a:extLst>
          </p:cNvPr>
          <p:cNvSpPr>
            <a:spLocks noChangeArrowheads="1"/>
          </p:cNvSpPr>
          <p:nvPr/>
        </p:nvSpPr>
        <p:spPr bwMode="auto">
          <a:xfrm>
            <a:off x="838200" y="1497781"/>
            <a:ext cx="309732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B2B2B2"/>
                </a:solidFill>
                <a:effectLst/>
                <a:latin typeface="Consolas" panose="020B0609020204030204" pitchFamily="49" charset="0"/>
              </a:rPr>
              <a:t>1 </a:t>
            </a:r>
            <a:r>
              <a:rPr kumimoji="0" lang="en-US" altLang="en-US" b="0" i="0" u="none" strike="noStrike" cap="none" normalizeH="0" baseline="0" dirty="0">
                <a:ln>
                  <a:noFill/>
                </a:ln>
                <a:solidFill>
                  <a:srgbClr val="A71D5D"/>
                </a:solidFill>
                <a:effectLst/>
                <a:latin typeface="Consolas" panose="020B0609020204030204" pitchFamily="49" charset="0"/>
              </a:rPr>
              <a:t>SELECT</a:t>
            </a:r>
            <a:r>
              <a:rPr kumimoji="0" lang="en-US" altLang="en-US" b="0" i="0" u="none" strike="noStrike" cap="none" normalizeH="0" baseline="0" dirty="0">
                <a:ln>
                  <a:noFill/>
                </a:ln>
                <a:solidFill>
                  <a:srgbClr val="000000"/>
                </a:solidFill>
                <a:effectLst/>
                <a:latin typeface="Consolas" panose="020B0609020204030204" pitchFamily="49" charset="0"/>
              </a:rPr>
              <a:t> </a:t>
            </a:r>
            <a:r>
              <a:rPr lang="en-US" altLang="en-US" dirty="0">
                <a:solidFill>
                  <a:srgbClr val="000000"/>
                </a:solidFill>
                <a:latin typeface="Consolas" panose="020B0609020204030204" pitchFamily="49" charset="0"/>
              </a:rPr>
              <a:t>make, COUNT(*)</a:t>
            </a:r>
            <a:endParaRPr kumimoji="0" lang="en-US" altLang="en-US" b="0" i="0" u="none" strike="noStrike" cap="none" normalizeH="0" baseline="0" dirty="0">
              <a:ln>
                <a:noFill/>
              </a:ln>
              <a:solidFill>
                <a:srgbClr val="000000"/>
              </a:solidFill>
              <a:effectLst/>
              <a:latin typeface="Consolas" panose="020B0609020204030204" pitchFamily="49" charset="0"/>
            </a:endParaRPr>
          </a:p>
          <a:p>
            <a:pPr lvl="0" eaLnBrk="0" fontAlgn="base" hangingPunct="0">
              <a:spcBef>
                <a:spcPct val="0"/>
              </a:spcBef>
              <a:spcAft>
                <a:spcPct val="0"/>
              </a:spcAft>
            </a:pPr>
            <a:r>
              <a:rPr kumimoji="0" lang="en-US" altLang="en-US" b="0" i="0" u="none" strike="noStrike" cap="none" normalizeH="0" baseline="0" dirty="0">
                <a:ln>
                  <a:noFill/>
                </a:ln>
                <a:solidFill>
                  <a:srgbClr val="B2B2B2"/>
                </a:solidFill>
                <a:effectLst/>
                <a:latin typeface="Consolas" panose="020B0609020204030204" pitchFamily="49" charset="0"/>
              </a:rPr>
              <a:t>2 </a:t>
            </a:r>
            <a:r>
              <a:rPr kumimoji="0" lang="en-US" altLang="en-US" b="0" i="0" u="none" strike="noStrike" cap="none" normalizeH="0" baseline="0" dirty="0">
                <a:ln>
                  <a:noFill/>
                </a:ln>
                <a:solidFill>
                  <a:srgbClr val="000000"/>
                </a:solidFill>
                <a:effectLst/>
                <a:latin typeface="Consolas" panose="020B0609020204030204" pitchFamily="49" charset="0"/>
              </a:rPr>
              <a:t>  </a:t>
            </a:r>
            <a:r>
              <a:rPr kumimoji="0" lang="en-US" altLang="en-US" b="0" i="0" u="none" strike="noStrike" cap="none" normalizeH="0" baseline="0" dirty="0">
                <a:ln>
                  <a:noFill/>
                </a:ln>
                <a:solidFill>
                  <a:srgbClr val="A71D5D"/>
                </a:solidFill>
                <a:effectLst/>
                <a:latin typeface="Consolas" panose="020B0609020204030204" pitchFamily="49" charset="0"/>
              </a:rPr>
              <a:t>FROM</a:t>
            </a:r>
            <a:r>
              <a:rPr kumimoji="0" lang="en-US" altLang="en-US" b="0" i="0" u="none" strike="noStrike" cap="none" normalizeH="0" baseline="0" dirty="0">
                <a:ln>
                  <a:noFill/>
                </a:ln>
                <a:solidFill>
                  <a:srgbClr val="000000"/>
                </a:solidFill>
                <a:effectLst/>
                <a:latin typeface="Consolas" panose="020B0609020204030204" pitchFamily="49" charset="0"/>
              </a:rPr>
              <a:t> Laptop</a:t>
            </a:r>
            <a:endParaRPr lang="en-US" altLang="en-US" dirty="0">
              <a:solidFill>
                <a:srgbClr val="000000"/>
              </a:solidFill>
              <a:latin typeface="Consolas" panose="020B0609020204030204" pitchFamily="49" charset="0"/>
            </a:endParaRPr>
          </a:p>
          <a:p>
            <a:pPr lvl="0" eaLnBrk="0" fontAlgn="base" hangingPunct="0">
              <a:spcBef>
                <a:spcPct val="0"/>
              </a:spcBef>
              <a:spcAft>
                <a:spcPct val="0"/>
              </a:spcAft>
            </a:pPr>
            <a:r>
              <a:rPr lang="en-US" altLang="en-US" dirty="0">
                <a:solidFill>
                  <a:srgbClr val="B2B2B2"/>
                </a:solidFill>
                <a:latin typeface="Consolas" panose="020B0609020204030204" pitchFamily="49" charset="0"/>
              </a:rPr>
              <a:t>3 </a:t>
            </a:r>
            <a:r>
              <a:rPr lang="en-US" altLang="en-US" dirty="0">
                <a:solidFill>
                  <a:srgbClr val="000000"/>
                </a:solidFill>
                <a:latin typeface="Consolas" panose="020B0609020204030204" pitchFamily="49" charset="0"/>
              </a:rPr>
              <a:t>  </a:t>
            </a:r>
            <a:r>
              <a:rPr lang="en-US" altLang="en-US" dirty="0">
                <a:solidFill>
                  <a:srgbClr val="A71D5D"/>
                </a:solidFill>
                <a:latin typeface="Consolas" panose="020B0609020204030204" pitchFamily="49" charset="0"/>
              </a:rPr>
              <a:t>GROUP BY</a:t>
            </a:r>
            <a:r>
              <a:rPr lang="en-US" altLang="en-US" dirty="0">
                <a:solidFill>
                  <a:srgbClr val="000000"/>
                </a:solidFill>
                <a:latin typeface="Consolas" panose="020B0609020204030204" pitchFamily="49" charset="0"/>
              </a:rPr>
              <a:t> make;</a:t>
            </a:r>
            <a:endParaRPr lang="en-US" altLang="en-US" dirty="0">
              <a:latin typeface="Consolas" panose="020B0609020204030204" pitchFamily="49" charset="0"/>
            </a:endParaRPr>
          </a:p>
        </p:txBody>
      </p:sp>
      <p:graphicFrame>
        <p:nvGraphicFramePr>
          <p:cNvPr id="5" name="Table 4">
            <a:extLst>
              <a:ext uri="{FF2B5EF4-FFF2-40B4-BE49-F238E27FC236}">
                <a16:creationId xmlns:a16="http://schemas.microsoft.com/office/drawing/2014/main" id="{A2CD0D12-F55D-2CC8-C1DB-E06546BBAC38}"/>
              </a:ext>
            </a:extLst>
          </p:cNvPr>
          <p:cNvGraphicFramePr>
            <a:graphicFrameLocks noGrp="1"/>
          </p:cNvGraphicFramePr>
          <p:nvPr/>
        </p:nvGraphicFramePr>
        <p:xfrm>
          <a:off x="6455282" y="2875212"/>
          <a:ext cx="4898518" cy="3813810"/>
        </p:xfrm>
        <a:graphic>
          <a:graphicData uri="http://schemas.openxmlformats.org/drawingml/2006/table">
            <a:tbl>
              <a:tblPr firstRow="1" bandRow="1">
                <a:tableStyleId>{B301B821-A1FF-4177-AEE7-76D212191A09}</a:tableStyleId>
              </a:tblPr>
              <a:tblGrid>
                <a:gridCol w="739331">
                  <a:extLst>
                    <a:ext uri="{9D8B030D-6E8A-4147-A177-3AD203B41FA5}">
                      <a16:colId xmlns:a16="http://schemas.microsoft.com/office/drawing/2014/main" val="866038445"/>
                    </a:ext>
                  </a:extLst>
                </a:gridCol>
                <a:gridCol w="1075436">
                  <a:extLst>
                    <a:ext uri="{9D8B030D-6E8A-4147-A177-3AD203B41FA5}">
                      <a16:colId xmlns:a16="http://schemas.microsoft.com/office/drawing/2014/main" val="2736949927"/>
                    </a:ext>
                  </a:extLst>
                </a:gridCol>
                <a:gridCol w="1397000">
                  <a:extLst>
                    <a:ext uri="{9D8B030D-6E8A-4147-A177-3AD203B41FA5}">
                      <a16:colId xmlns:a16="http://schemas.microsoft.com/office/drawing/2014/main" val="3964339028"/>
                    </a:ext>
                  </a:extLst>
                </a:gridCol>
                <a:gridCol w="782638">
                  <a:extLst>
                    <a:ext uri="{9D8B030D-6E8A-4147-A177-3AD203B41FA5}">
                      <a16:colId xmlns:a16="http://schemas.microsoft.com/office/drawing/2014/main" val="2763166923"/>
                    </a:ext>
                  </a:extLst>
                </a:gridCol>
                <a:gridCol w="904113">
                  <a:extLst>
                    <a:ext uri="{9D8B030D-6E8A-4147-A177-3AD203B41FA5}">
                      <a16:colId xmlns:a16="http://schemas.microsoft.com/office/drawing/2014/main" val="1958612005"/>
                    </a:ext>
                  </a:extLst>
                </a:gridCol>
              </a:tblGrid>
              <a:tr h="0">
                <a:tc>
                  <a:txBody>
                    <a:bodyPr/>
                    <a:lstStyle/>
                    <a:p>
                      <a:pPr algn="l"/>
                      <a:r>
                        <a:rPr lang="en-GB" sz="1800" b="0" i="0" dirty="0">
                          <a:solidFill>
                            <a:srgbClr val="F0F0F0"/>
                          </a:solidFill>
                          <a:effectLst/>
                          <a:latin typeface="+mn-lt"/>
                        </a:rPr>
                        <a:t>laptop</a:t>
                      </a:r>
                    </a:p>
                  </a:txBody>
                  <a:tcPr marL="9525" marR="9525" marT="9525" marB="9525" anchor="ctr"/>
                </a:tc>
                <a:tc>
                  <a:txBody>
                    <a:bodyPr/>
                    <a:lstStyle/>
                    <a:p>
                      <a:pPr algn="l"/>
                      <a:r>
                        <a:rPr lang="en-GB" sz="1800" b="0" i="0" dirty="0">
                          <a:solidFill>
                            <a:srgbClr val="F0F0F0"/>
                          </a:solidFill>
                          <a:effectLst/>
                          <a:latin typeface="+mn-lt"/>
                        </a:rPr>
                        <a:t>make</a:t>
                      </a:r>
                    </a:p>
                  </a:txBody>
                  <a:tcPr marL="9525" marR="9525" marT="9525" marB="9525" anchor="ctr"/>
                </a:tc>
                <a:tc>
                  <a:txBody>
                    <a:bodyPr/>
                    <a:lstStyle/>
                    <a:p>
                      <a:pPr algn="l"/>
                      <a:r>
                        <a:rPr lang="en-GB" sz="1800" b="0" i="0" dirty="0">
                          <a:solidFill>
                            <a:srgbClr val="F0F0F0"/>
                          </a:solidFill>
                          <a:effectLst/>
                          <a:latin typeface="+mn-lt"/>
                        </a:rPr>
                        <a:t>model</a:t>
                      </a:r>
                    </a:p>
                  </a:txBody>
                  <a:tcPr marL="9525" marR="9525" marT="9525" marB="9525" anchor="ctr"/>
                </a:tc>
                <a:tc>
                  <a:txBody>
                    <a:bodyPr/>
                    <a:lstStyle/>
                    <a:p>
                      <a:pPr algn="l"/>
                      <a:r>
                        <a:rPr lang="en-GB" sz="1800" b="0" i="0" dirty="0">
                          <a:solidFill>
                            <a:srgbClr val="F0F0F0"/>
                          </a:solidFill>
                          <a:effectLst/>
                          <a:latin typeface="+mn-lt"/>
                        </a:rPr>
                        <a:t>value</a:t>
                      </a:r>
                    </a:p>
                  </a:txBody>
                  <a:tcPr marL="9525" marR="9525" marT="9525" marB="9525" anchor="ctr"/>
                </a:tc>
                <a:tc>
                  <a:txBody>
                    <a:bodyPr/>
                    <a:lstStyle/>
                    <a:p>
                      <a:pPr algn="l"/>
                      <a:r>
                        <a:rPr lang="en-GB" sz="1800" b="0" i="0" dirty="0">
                          <a:solidFill>
                            <a:srgbClr val="F0F0F0"/>
                          </a:solidFill>
                          <a:effectLst/>
                          <a:latin typeface="+mn-lt"/>
                        </a:rPr>
                        <a:t>working</a:t>
                      </a:r>
                    </a:p>
                  </a:txBody>
                  <a:tcPr marL="9525" marR="9525" marT="9525" marB="9525" anchor="ctr"/>
                </a:tc>
                <a:extLst>
                  <a:ext uri="{0D108BD9-81ED-4DB2-BD59-A6C34878D82A}">
                    <a16:rowId xmlns:a16="http://schemas.microsoft.com/office/drawing/2014/main" val="1093439174"/>
                  </a:ext>
                </a:extLst>
              </a:tr>
              <a:tr h="0">
                <a:tc>
                  <a:txBody>
                    <a:bodyPr/>
                    <a:lstStyle/>
                    <a:p>
                      <a:pPr algn="l"/>
                      <a:r>
                        <a:rPr lang="en-GB" sz="1800" b="0">
                          <a:solidFill>
                            <a:schemeClr val="tx1"/>
                          </a:solidFill>
                          <a:effectLst/>
                          <a:latin typeface="+mn-lt"/>
                        </a:rPr>
                        <a:t>6</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Apple</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MacBook Air</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1300.0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637238910"/>
                  </a:ext>
                </a:extLst>
              </a:tr>
              <a:tr h="0">
                <a:tc>
                  <a:txBody>
                    <a:bodyPr/>
                    <a:lstStyle/>
                    <a:p>
                      <a:pPr algn="l"/>
                      <a:r>
                        <a:rPr lang="en-GB" sz="1800" b="0" dirty="0">
                          <a:solidFill>
                            <a:schemeClr val="tx1"/>
                          </a:solidFill>
                          <a:effectLst/>
                          <a:latin typeface="+mn-lt"/>
                        </a:rPr>
                        <a:t>2</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Dell</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Latitude</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800.0</a:t>
                      </a:r>
                      <a:endParaRPr lang="en-GB" sz="1800" b="0" i="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304647142"/>
                  </a:ext>
                </a:extLst>
              </a:tr>
              <a:tr h="0">
                <a:tc>
                  <a:txBody>
                    <a:bodyPr/>
                    <a:lstStyle/>
                    <a:p>
                      <a:pPr algn="l"/>
                      <a:r>
                        <a:rPr lang="en-GB" sz="1800" b="0" dirty="0">
                          <a:solidFill>
                            <a:schemeClr val="tx1"/>
                          </a:solidFill>
                          <a:effectLst/>
                          <a:latin typeface="+mn-lt"/>
                        </a:rPr>
                        <a:t>4</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Dell</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Inspiron</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450.0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1996779865"/>
                  </a:ext>
                </a:extLst>
              </a:tr>
              <a:tr h="0">
                <a:tc>
                  <a:txBody>
                    <a:bodyPr/>
                    <a:lstStyle/>
                    <a:p>
                      <a:pPr algn="l"/>
                      <a:r>
                        <a:rPr lang="en-GB" sz="1800" b="0" i="0" dirty="0">
                          <a:solidFill>
                            <a:schemeClr val="tx1"/>
                          </a:solidFill>
                          <a:effectLst/>
                          <a:latin typeface="+mn-lt"/>
                        </a:rPr>
                        <a:t>10</a:t>
                      </a:r>
                    </a:p>
                  </a:txBody>
                  <a:tcPr marL="9525" marR="9525" marT="9525" marB="9525" anchor="ctr"/>
                </a:tc>
                <a:tc>
                  <a:txBody>
                    <a:bodyPr/>
                    <a:lstStyle/>
                    <a:p>
                      <a:pPr algn="l"/>
                      <a:r>
                        <a:rPr lang="en-GB" sz="1800" b="0" i="0" dirty="0">
                          <a:solidFill>
                            <a:schemeClr val="tx1"/>
                          </a:solidFill>
                          <a:effectLst/>
                          <a:latin typeface="+mn-lt"/>
                        </a:rPr>
                        <a:t>Dell</a:t>
                      </a:r>
                    </a:p>
                  </a:txBody>
                  <a:tcPr marL="9525" marR="9525" marT="9525" marB="9525" anchor="ctr"/>
                </a:tc>
                <a:tc>
                  <a:txBody>
                    <a:bodyPr/>
                    <a:lstStyle/>
                    <a:p>
                      <a:pPr algn="l"/>
                      <a:r>
                        <a:rPr lang="en-GB" sz="1800" b="0" i="0" dirty="0">
                          <a:solidFill>
                            <a:schemeClr val="tx1"/>
                          </a:solidFill>
                          <a:effectLst/>
                          <a:latin typeface="+mn-lt"/>
                        </a:rPr>
                        <a:t>Inspiron</a:t>
                      </a:r>
                    </a:p>
                  </a:txBody>
                  <a:tcPr marL="9525" marR="9525" marT="9525" marB="9525" anchor="ctr"/>
                </a:tc>
                <a:tc>
                  <a:txBody>
                    <a:bodyPr/>
                    <a:lstStyle/>
                    <a:p>
                      <a:pPr algn="l"/>
                      <a:r>
                        <a:rPr lang="en-GB" sz="1800" b="0" i="0" dirty="0">
                          <a:solidFill>
                            <a:schemeClr val="tx1"/>
                          </a:solidFill>
                          <a:effectLst/>
                          <a:latin typeface="+mn-lt"/>
                        </a:rPr>
                        <a:t>450.0</a:t>
                      </a: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259839310"/>
                  </a:ext>
                </a:extLst>
              </a:tr>
              <a:tr h="0">
                <a:tc>
                  <a:txBody>
                    <a:bodyPr/>
                    <a:lstStyle/>
                    <a:p>
                      <a:pPr algn="l"/>
                      <a:r>
                        <a:rPr lang="en-GB" sz="1800" b="0" i="0" dirty="0">
                          <a:solidFill>
                            <a:schemeClr val="tx1"/>
                          </a:solidFill>
                          <a:effectLst/>
                          <a:latin typeface="+mn-lt"/>
                        </a:rPr>
                        <a:t>11</a:t>
                      </a:r>
                    </a:p>
                  </a:txBody>
                  <a:tcPr marL="9525" marR="9525" marT="9525" marB="9525" anchor="ctr"/>
                </a:tc>
                <a:tc>
                  <a:txBody>
                    <a:bodyPr/>
                    <a:lstStyle/>
                    <a:p>
                      <a:pPr algn="l"/>
                      <a:r>
                        <a:rPr lang="en-GB" sz="1800" b="0" i="0" dirty="0">
                          <a:solidFill>
                            <a:schemeClr val="tx1"/>
                          </a:solidFill>
                          <a:effectLst/>
                          <a:latin typeface="+mn-lt"/>
                        </a:rPr>
                        <a:t>Dell</a:t>
                      </a:r>
                    </a:p>
                  </a:txBody>
                  <a:tcPr marL="9525" marR="9525" marT="9525" marB="9525" anchor="ctr"/>
                </a:tc>
                <a:tc>
                  <a:txBody>
                    <a:bodyPr/>
                    <a:lstStyle/>
                    <a:p>
                      <a:pPr algn="l"/>
                      <a:r>
                        <a:rPr lang="en-GB" sz="1800" b="0" dirty="0">
                          <a:solidFill>
                            <a:schemeClr val="tx1"/>
                          </a:solidFill>
                          <a:effectLst/>
                          <a:latin typeface="+mn-lt"/>
                        </a:rPr>
                        <a:t>Latitude</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1350.0</a:t>
                      </a: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1385799640"/>
                  </a:ext>
                </a:extLst>
              </a:tr>
              <a:tr h="0">
                <a:tc>
                  <a:txBody>
                    <a:bodyPr/>
                    <a:lstStyle/>
                    <a:p>
                      <a:pPr algn="l"/>
                      <a:r>
                        <a:rPr lang="en-GB" sz="1800" b="0" dirty="0">
                          <a:solidFill>
                            <a:schemeClr val="tx1"/>
                          </a:solidFill>
                          <a:effectLst/>
                          <a:latin typeface="+mn-lt"/>
                        </a:rPr>
                        <a:t>1</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HP</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Spectre</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1700.0</a:t>
                      </a:r>
                      <a:endParaRPr lang="en-GB" sz="1800" b="0" i="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617216029"/>
                  </a:ext>
                </a:extLst>
              </a:tr>
              <a:tr h="0">
                <a:tc>
                  <a:txBody>
                    <a:bodyPr/>
                    <a:lstStyle/>
                    <a:p>
                      <a:pPr algn="l"/>
                      <a:r>
                        <a:rPr lang="en-GB" sz="1800" b="0" dirty="0">
                          <a:solidFill>
                            <a:schemeClr val="tx1"/>
                          </a:solidFill>
                          <a:effectLst/>
                          <a:latin typeface="+mn-lt"/>
                        </a:rPr>
                        <a:t>7</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HP</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Envy</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1200.0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1047840998"/>
                  </a:ext>
                </a:extLst>
              </a:tr>
              <a:tr h="0">
                <a:tc>
                  <a:txBody>
                    <a:bodyPr/>
                    <a:lstStyle/>
                    <a:p>
                      <a:pPr algn="l"/>
                      <a:r>
                        <a:rPr lang="en-GB" sz="1800" b="0" dirty="0">
                          <a:solidFill>
                            <a:schemeClr val="tx1"/>
                          </a:solidFill>
                          <a:effectLst/>
                          <a:latin typeface="+mn-lt"/>
                        </a:rPr>
                        <a:t>3</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Microsoft</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Surface</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3282835673"/>
                  </a:ext>
                </a:extLst>
              </a:tr>
              <a:tr h="0">
                <a:tc>
                  <a:txBody>
                    <a:bodyPr/>
                    <a:lstStyle/>
                    <a:p>
                      <a:pPr algn="l"/>
                      <a:r>
                        <a:rPr lang="en-GB" sz="1800" b="0" dirty="0">
                          <a:solidFill>
                            <a:schemeClr val="tx1"/>
                          </a:solidFill>
                          <a:effectLst/>
                          <a:latin typeface="+mn-lt"/>
                        </a:rPr>
                        <a:t>5</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Microsoft</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Surface Pro</a:t>
                      </a:r>
                      <a:endParaRPr lang="en-GB" sz="1800" b="0" i="0" dirty="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958997875"/>
                  </a:ext>
                </a:extLst>
              </a:tr>
              <a:tr h="0">
                <a:tc>
                  <a:txBody>
                    <a:bodyPr/>
                    <a:lstStyle/>
                    <a:p>
                      <a:pPr algn="l"/>
                      <a:r>
                        <a:rPr lang="en-GB" sz="1800" b="0" dirty="0">
                          <a:solidFill>
                            <a:schemeClr val="tx1"/>
                          </a:solidFill>
                          <a:effectLst/>
                          <a:latin typeface="+mn-lt"/>
                        </a:rPr>
                        <a:t>8</a:t>
                      </a:r>
                      <a:endParaRPr lang="en-GB" sz="1800" b="0" i="0" dirty="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Microsoft</a:t>
                      </a:r>
                      <a:endParaRPr lang="en-GB" sz="1800" b="0" i="0">
                        <a:solidFill>
                          <a:schemeClr val="tx1"/>
                        </a:solidFill>
                        <a:effectLst/>
                        <a:latin typeface="+mn-lt"/>
                      </a:endParaRPr>
                    </a:p>
                  </a:txBody>
                  <a:tcPr marL="9525" marR="9525" marT="9525" marB="9525" anchor="ctr"/>
                </a:tc>
                <a:tc>
                  <a:txBody>
                    <a:bodyPr/>
                    <a:lstStyle/>
                    <a:p>
                      <a:pPr algn="l"/>
                      <a:r>
                        <a:rPr lang="en-GB" sz="1800" b="0">
                          <a:solidFill>
                            <a:schemeClr val="tx1"/>
                          </a:solidFill>
                          <a:effectLst/>
                          <a:latin typeface="+mn-lt"/>
                        </a:rPr>
                        <a:t>Surface</a:t>
                      </a:r>
                      <a:endParaRPr lang="en-GB" sz="1800" b="0" i="0">
                        <a:solidFill>
                          <a:schemeClr val="tx1"/>
                        </a:solidFill>
                        <a:effectLst/>
                        <a:latin typeface="+mn-lt"/>
                      </a:endParaRPr>
                    </a:p>
                  </a:txBody>
                  <a:tcPr marL="9525" marR="9525" marT="9525" marB="9525" anchor="ctr"/>
                </a:tc>
                <a:tc>
                  <a:txBody>
                    <a:bodyPr/>
                    <a:lstStyle/>
                    <a:p>
                      <a:pPr algn="l"/>
                      <a:r>
                        <a:rPr lang="en-GB" sz="1800" b="0" dirty="0">
                          <a:solidFill>
                            <a:schemeClr val="tx1"/>
                          </a:solidFill>
                          <a:effectLst/>
                          <a:latin typeface="+mn-lt"/>
                        </a:rPr>
                        <a:t>1850.0</a:t>
                      </a:r>
                      <a:endParaRPr lang="en-GB" sz="1800" b="0" i="0" dirty="0">
                        <a:solidFill>
                          <a:schemeClr val="tx1"/>
                        </a:solidFill>
                        <a:effectLst/>
                        <a:latin typeface="+mn-lt"/>
                      </a:endParaRP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3274876902"/>
                  </a:ext>
                </a:extLst>
              </a:tr>
              <a:tr h="0">
                <a:tc>
                  <a:txBody>
                    <a:bodyPr/>
                    <a:lstStyle/>
                    <a:p>
                      <a:pPr algn="l"/>
                      <a:r>
                        <a:rPr lang="en-GB" sz="1800" b="0" i="0" dirty="0">
                          <a:solidFill>
                            <a:schemeClr val="tx1"/>
                          </a:solidFill>
                          <a:effectLst/>
                          <a:latin typeface="+mn-lt"/>
                        </a:rPr>
                        <a:t>9</a:t>
                      </a:r>
                    </a:p>
                  </a:txBody>
                  <a:tcPr marL="9525" marR="9525" marT="9525" marB="9525" anchor="ctr"/>
                </a:tc>
                <a:tc>
                  <a:txBody>
                    <a:bodyPr/>
                    <a:lstStyle/>
                    <a:p>
                      <a:pPr algn="l"/>
                      <a:r>
                        <a:rPr lang="en-GB" sz="1800" b="0" i="0" dirty="0">
                          <a:solidFill>
                            <a:schemeClr val="tx1"/>
                          </a:solidFill>
                          <a:effectLst/>
                          <a:latin typeface="+mn-lt"/>
                        </a:rPr>
                        <a:t>Microsoft</a:t>
                      </a:r>
                    </a:p>
                  </a:txBody>
                  <a:tcPr marL="9525" marR="9525" marT="9525" marB="9525" anchor="ctr"/>
                </a:tc>
                <a:tc>
                  <a:txBody>
                    <a:bodyPr/>
                    <a:lstStyle/>
                    <a:p>
                      <a:pPr algn="l"/>
                      <a:r>
                        <a:rPr lang="en-GB" sz="1800" b="0" i="0" dirty="0">
                          <a:solidFill>
                            <a:schemeClr val="tx1"/>
                          </a:solidFill>
                          <a:effectLst/>
                          <a:latin typeface="+mn-lt"/>
                        </a:rPr>
                        <a:t>Surface Pro</a:t>
                      </a:r>
                    </a:p>
                  </a:txBody>
                  <a:tcPr marL="9525" marR="9525" marT="9525" marB="9525" anchor="ctr"/>
                </a:tc>
                <a:tc>
                  <a:txBody>
                    <a:bodyPr/>
                    <a:lstStyle/>
                    <a:p>
                      <a:pPr algn="l"/>
                      <a:r>
                        <a:rPr lang="en-GB" sz="1800" b="0" i="0" dirty="0">
                          <a:solidFill>
                            <a:schemeClr val="tx1"/>
                          </a:solidFill>
                          <a:effectLst/>
                          <a:latin typeface="+mn-lt"/>
                        </a:rPr>
                        <a:t>1400.0</a:t>
                      </a:r>
                    </a:p>
                  </a:txBody>
                  <a:tcPr marL="9525" marR="9525" marT="9525" marB="9525" anchor="ctr"/>
                </a:tc>
                <a:tc>
                  <a:txBody>
                    <a:bodyPr/>
                    <a:lstStyle/>
                    <a:p>
                      <a:pPr algn="l"/>
                      <a:r>
                        <a:rPr lang="en-GB" sz="1800" b="0" i="0" dirty="0">
                          <a:solidFill>
                            <a:schemeClr val="tx1"/>
                          </a:solidFill>
                          <a:effectLst/>
                          <a:latin typeface="+mn-lt"/>
                        </a:rPr>
                        <a:t>TRUE</a:t>
                      </a:r>
                    </a:p>
                  </a:txBody>
                  <a:tcPr marL="9525" marR="9525" marT="9525" marB="9525" anchor="ctr"/>
                </a:tc>
                <a:extLst>
                  <a:ext uri="{0D108BD9-81ED-4DB2-BD59-A6C34878D82A}">
                    <a16:rowId xmlns:a16="http://schemas.microsoft.com/office/drawing/2014/main" val="63666839"/>
                  </a:ext>
                </a:extLst>
              </a:tr>
              <a:tr h="0">
                <a:tc>
                  <a:txBody>
                    <a:bodyPr/>
                    <a:lstStyle/>
                    <a:p>
                      <a:pPr algn="l"/>
                      <a:r>
                        <a:rPr lang="en-GB" sz="1800" b="0" i="0" dirty="0">
                          <a:solidFill>
                            <a:schemeClr val="tx1"/>
                          </a:solidFill>
                          <a:effectLst/>
                          <a:latin typeface="+mn-lt"/>
                        </a:rPr>
                        <a:t>12</a:t>
                      </a:r>
                    </a:p>
                  </a:txBody>
                  <a:tcPr marL="9525" marR="9525" marT="9525" marB="9525" anchor="ctr"/>
                </a:tc>
                <a:tc>
                  <a:txBody>
                    <a:bodyPr/>
                    <a:lstStyle/>
                    <a:p>
                      <a:pPr algn="l"/>
                      <a:r>
                        <a:rPr lang="en-GB" sz="1800" b="0" i="0" dirty="0">
                          <a:solidFill>
                            <a:schemeClr val="tx1"/>
                          </a:solidFill>
                          <a:effectLst/>
                          <a:latin typeface="+mn-lt"/>
                        </a:rPr>
                        <a:t>Microsoft</a:t>
                      </a:r>
                    </a:p>
                  </a:txBody>
                  <a:tcPr marL="9525" marR="9525" marT="9525" marB="9525" anchor="ctr"/>
                </a:tc>
                <a:tc>
                  <a:txBody>
                    <a:bodyPr/>
                    <a:lstStyle/>
                    <a:p>
                      <a:pPr algn="l"/>
                      <a:r>
                        <a:rPr lang="en-GB" sz="1800" b="0" i="0" dirty="0">
                          <a:solidFill>
                            <a:schemeClr val="tx1"/>
                          </a:solidFill>
                          <a:effectLst/>
                          <a:latin typeface="+mn-lt"/>
                        </a:rPr>
                        <a:t>Surface</a:t>
                      </a:r>
                    </a:p>
                  </a:txBody>
                  <a:tcPr marL="9525" marR="9525" marT="9525" marB="9525" anchor="ctr"/>
                </a:tc>
                <a:tc>
                  <a:txBody>
                    <a:bodyPr/>
                    <a:lstStyle/>
                    <a:p>
                      <a:pPr algn="l"/>
                      <a:r>
                        <a:rPr lang="en-GB" sz="1800" b="0" i="0" dirty="0">
                          <a:solidFill>
                            <a:schemeClr val="tx1"/>
                          </a:solidFill>
                          <a:effectLst/>
                          <a:latin typeface="+mn-lt"/>
                        </a:rPr>
                        <a:t>1350.0</a:t>
                      </a:r>
                    </a:p>
                  </a:txBody>
                  <a:tcPr marL="9525" marR="9525" marT="9525" marB="9525" anchor="ctr"/>
                </a:tc>
                <a:tc>
                  <a:txBody>
                    <a:bodyPr/>
                    <a:lstStyle/>
                    <a:p>
                      <a:pPr algn="l"/>
                      <a:r>
                        <a:rPr lang="en-GB" sz="1800" b="0" i="0" dirty="0">
                          <a:solidFill>
                            <a:schemeClr val="tx1"/>
                          </a:solidFill>
                          <a:effectLst/>
                          <a:latin typeface="+mn-lt"/>
                        </a:rPr>
                        <a:t>FALSE</a:t>
                      </a:r>
                    </a:p>
                  </a:txBody>
                  <a:tcPr marL="9525" marR="9525" marT="9525" marB="9525" anchor="ctr"/>
                </a:tc>
                <a:extLst>
                  <a:ext uri="{0D108BD9-81ED-4DB2-BD59-A6C34878D82A}">
                    <a16:rowId xmlns:a16="http://schemas.microsoft.com/office/drawing/2014/main" val="2208196089"/>
                  </a:ext>
                </a:extLst>
              </a:tr>
            </a:tbl>
          </a:graphicData>
        </a:graphic>
      </p:graphicFrame>
      <p:sp>
        <p:nvSpPr>
          <p:cNvPr id="6" name="TextBox 5">
            <a:extLst>
              <a:ext uri="{FF2B5EF4-FFF2-40B4-BE49-F238E27FC236}">
                <a16:creationId xmlns:a16="http://schemas.microsoft.com/office/drawing/2014/main" id="{6A000952-B354-22AB-5E3C-40BD9EFC1768}"/>
              </a:ext>
            </a:extLst>
          </p:cNvPr>
          <p:cNvSpPr txBox="1"/>
          <p:nvPr/>
        </p:nvSpPr>
        <p:spPr>
          <a:xfrm>
            <a:off x="781122" y="2536987"/>
            <a:ext cx="1771650" cy="369332"/>
          </a:xfrm>
          <a:prstGeom prst="rect">
            <a:avLst/>
          </a:prstGeom>
          <a:noFill/>
        </p:spPr>
        <p:txBody>
          <a:bodyPr wrap="square" rtlCol="0">
            <a:spAutoFit/>
          </a:bodyPr>
          <a:lstStyle/>
          <a:p>
            <a:r>
              <a:rPr lang="en-GB" b="1" dirty="0"/>
              <a:t>Table: Laptop</a:t>
            </a:r>
          </a:p>
        </p:txBody>
      </p:sp>
      <p:graphicFrame>
        <p:nvGraphicFramePr>
          <p:cNvPr id="13" name="Table 12">
            <a:extLst>
              <a:ext uri="{FF2B5EF4-FFF2-40B4-BE49-F238E27FC236}">
                <a16:creationId xmlns:a16="http://schemas.microsoft.com/office/drawing/2014/main" id="{EA824408-8548-D9FA-9D6C-AF268D0875E7}"/>
              </a:ext>
            </a:extLst>
          </p:cNvPr>
          <p:cNvGraphicFramePr>
            <a:graphicFrameLocks noGrp="1"/>
          </p:cNvGraphicFramePr>
          <p:nvPr>
            <p:extLst>
              <p:ext uri="{D42A27DB-BD31-4B8C-83A1-F6EECF244321}">
                <p14:modId xmlns:p14="http://schemas.microsoft.com/office/powerpoint/2010/main" val="3537749798"/>
              </p:ext>
            </p:extLst>
          </p:nvPr>
        </p:nvGraphicFramePr>
        <p:xfrm>
          <a:off x="9103360" y="650454"/>
          <a:ext cx="2250440" cy="1619250"/>
        </p:xfrm>
        <a:graphic>
          <a:graphicData uri="http://schemas.openxmlformats.org/drawingml/2006/table">
            <a:tbl>
              <a:tblPr firstRow="1" bandRow="1">
                <a:tableStyleId>{5C22544A-7EE6-4342-B048-85BDC9FD1C3A}</a:tableStyleId>
              </a:tblPr>
              <a:tblGrid>
                <a:gridCol w="1075436">
                  <a:extLst>
                    <a:ext uri="{9D8B030D-6E8A-4147-A177-3AD203B41FA5}">
                      <a16:colId xmlns:a16="http://schemas.microsoft.com/office/drawing/2014/main" val="1685519844"/>
                    </a:ext>
                  </a:extLst>
                </a:gridCol>
                <a:gridCol w="1175004">
                  <a:extLst>
                    <a:ext uri="{9D8B030D-6E8A-4147-A177-3AD203B41FA5}">
                      <a16:colId xmlns:a16="http://schemas.microsoft.com/office/drawing/2014/main" val="4003051366"/>
                    </a:ext>
                  </a:extLst>
                </a:gridCol>
              </a:tblGrid>
              <a:tr h="0">
                <a:tc>
                  <a:txBody>
                    <a:bodyPr/>
                    <a:lstStyle/>
                    <a:p>
                      <a:pPr algn="l"/>
                      <a:r>
                        <a:rPr lang="en-GB" sz="2000" b="0" i="0" dirty="0">
                          <a:solidFill>
                            <a:srgbClr val="F0F0F0"/>
                          </a:solidFill>
                          <a:effectLst/>
                          <a:latin typeface="+mn-lt"/>
                        </a:rPr>
                        <a:t>make</a:t>
                      </a:r>
                    </a:p>
                  </a:txBody>
                  <a:tcPr marL="9525" marR="9525" marT="9525" marB="9525" anchor="ctr"/>
                </a:tc>
                <a:tc>
                  <a:txBody>
                    <a:bodyPr/>
                    <a:lstStyle/>
                    <a:p>
                      <a:pPr algn="r"/>
                      <a:r>
                        <a:rPr lang="en-GB" sz="2000" b="0" i="0" dirty="0">
                          <a:solidFill>
                            <a:srgbClr val="F0F0F0"/>
                          </a:solidFill>
                          <a:effectLst/>
                          <a:latin typeface="+mn-lt"/>
                        </a:rPr>
                        <a:t>COUNT(*)</a:t>
                      </a:r>
                    </a:p>
                  </a:txBody>
                  <a:tcPr marL="9525" marR="9525" marT="9525" marB="9525" anchor="ctr"/>
                </a:tc>
                <a:extLst>
                  <a:ext uri="{0D108BD9-81ED-4DB2-BD59-A6C34878D82A}">
                    <a16:rowId xmlns:a16="http://schemas.microsoft.com/office/drawing/2014/main" val="1005830642"/>
                  </a:ext>
                </a:extLst>
              </a:tr>
              <a:tr h="0">
                <a:tc>
                  <a:txBody>
                    <a:bodyPr/>
                    <a:lstStyle/>
                    <a:p>
                      <a:pPr algn="l"/>
                      <a:r>
                        <a:rPr lang="en-GB" sz="2000" b="0" dirty="0">
                          <a:solidFill>
                            <a:schemeClr val="tx1"/>
                          </a:solidFill>
                          <a:effectLst/>
                          <a:latin typeface="+mn-lt"/>
                        </a:rPr>
                        <a:t>Apple</a:t>
                      </a:r>
                      <a:endParaRPr lang="en-GB" sz="2000" b="0" i="0" dirty="0">
                        <a:solidFill>
                          <a:schemeClr val="tx1"/>
                        </a:solidFill>
                        <a:effectLst/>
                        <a:latin typeface="+mn-lt"/>
                      </a:endParaRPr>
                    </a:p>
                  </a:txBody>
                  <a:tcPr marL="9525" marR="9525" marT="9525" marB="9525" anchor="ctr"/>
                </a:tc>
                <a:tc>
                  <a:txBody>
                    <a:bodyPr/>
                    <a:lstStyle/>
                    <a:p>
                      <a:pPr algn="r"/>
                      <a:endParaRPr lang="en-GB" sz="2000" b="0" i="0" dirty="0">
                        <a:solidFill>
                          <a:schemeClr val="tx1"/>
                        </a:solidFill>
                        <a:effectLst/>
                        <a:latin typeface="+mn-lt"/>
                      </a:endParaRPr>
                    </a:p>
                  </a:txBody>
                  <a:tcPr marL="9525" marR="9525" marT="9525" marB="9525" anchor="ctr"/>
                </a:tc>
                <a:extLst>
                  <a:ext uri="{0D108BD9-81ED-4DB2-BD59-A6C34878D82A}">
                    <a16:rowId xmlns:a16="http://schemas.microsoft.com/office/drawing/2014/main" val="3331619444"/>
                  </a:ext>
                </a:extLst>
              </a:tr>
              <a:tr h="0">
                <a:tc>
                  <a:txBody>
                    <a:bodyPr/>
                    <a:lstStyle/>
                    <a:p>
                      <a:pPr algn="l"/>
                      <a:r>
                        <a:rPr lang="en-GB" sz="2000" b="0" dirty="0">
                          <a:solidFill>
                            <a:schemeClr val="tx1"/>
                          </a:solidFill>
                          <a:effectLst/>
                          <a:latin typeface="+mn-lt"/>
                        </a:rPr>
                        <a:t>Dell</a:t>
                      </a:r>
                      <a:endParaRPr lang="en-GB" sz="2000" b="0" i="0" dirty="0">
                        <a:solidFill>
                          <a:schemeClr val="tx1"/>
                        </a:solidFill>
                        <a:effectLst/>
                        <a:latin typeface="+mn-lt"/>
                      </a:endParaRPr>
                    </a:p>
                  </a:txBody>
                  <a:tcPr marL="9525" marR="9525" marT="9525" marB="9525" anchor="ctr"/>
                </a:tc>
                <a:tc>
                  <a:txBody>
                    <a:bodyPr/>
                    <a:lstStyle/>
                    <a:p>
                      <a:pPr algn="r"/>
                      <a:endParaRPr lang="en-GB" sz="2000" b="0" i="0" dirty="0">
                        <a:solidFill>
                          <a:schemeClr val="tx1"/>
                        </a:solidFill>
                        <a:effectLst/>
                        <a:latin typeface="+mn-lt"/>
                      </a:endParaRPr>
                    </a:p>
                  </a:txBody>
                  <a:tcPr marL="9525" marR="9525" marT="9525" marB="9525" anchor="ctr"/>
                </a:tc>
                <a:extLst>
                  <a:ext uri="{0D108BD9-81ED-4DB2-BD59-A6C34878D82A}">
                    <a16:rowId xmlns:a16="http://schemas.microsoft.com/office/drawing/2014/main" val="2271403973"/>
                  </a:ext>
                </a:extLst>
              </a:tr>
              <a:tr h="0">
                <a:tc>
                  <a:txBody>
                    <a:bodyPr/>
                    <a:lstStyle/>
                    <a:p>
                      <a:pPr algn="l"/>
                      <a:r>
                        <a:rPr lang="en-GB" sz="2000" b="0">
                          <a:solidFill>
                            <a:schemeClr val="tx1"/>
                          </a:solidFill>
                          <a:effectLst/>
                          <a:latin typeface="+mn-lt"/>
                        </a:rPr>
                        <a:t>HP</a:t>
                      </a:r>
                      <a:endParaRPr lang="en-GB" sz="2000" b="0" i="0">
                        <a:solidFill>
                          <a:schemeClr val="tx1"/>
                        </a:solidFill>
                        <a:effectLst/>
                        <a:latin typeface="+mn-lt"/>
                      </a:endParaRPr>
                    </a:p>
                  </a:txBody>
                  <a:tcPr marL="9525" marR="9525" marT="9525" marB="9525" anchor="ctr"/>
                </a:tc>
                <a:tc>
                  <a:txBody>
                    <a:bodyPr/>
                    <a:lstStyle/>
                    <a:p>
                      <a:pPr algn="r"/>
                      <a:endParaRPr lang="en-GB" sz="2000" b="0" i="0" dirty="0">
                        <a:solidFill>
                          <a:schemeClr val="tx1"/>
                        </a:solidFill>
                        <a:effectLst/>
                        <a:latin typeface="+mn-lt"/>
                      </a:endParaRPr>
                    </a:p>
                  </a:txBody>
                  <a:tcPr marL="9525" marR="9525" marT="9525" marB="9525" anchor="ctr"/>
                </a:tc>
                <a:extLst>
                  <a:ext uri="{0D108BD9-81ED-4DB2-BD59-A6C34878D82A}">
                    <a16:rowId xmlns:a16="http://schemas.microsoft.com/office/drawing/2014/main" val="2545716863"/>
                  </a:ext>
                </a:extLst>
              </a:tr>
              <a:tr h="0">
                <a:tc>
                  <a:txBody>
                    <a:bodyPr/>
                    <a:lstStyle/>
                    <a:p>
                      <a:pPr algn="l"/>
                      <a:r>
                        <a:rPr lang="en-GB" sz="2000" b="0" dirty="0">
                          <a:solidFill>
                            <a:schemeClr val="tx1"/>
                          </a:solidFill>
                          <a:effectLst/>
                          <a:latin typeface="+mn-lt"/>
                        </a:rPr>
                        <a:t>Microsoft</a:t>
                      </a:r>
                      <a:endParaRPr lang="en-GB" sz="2000" b="0" i="0" dirty="0">
                        <a:solidFill>
                          <a:schemeClr val="tx1"/>
                        </a:solidFill>
                        <a:effectLst/>
                        <a:latin typeface="+mn-lt"/>
                      </a:endParaRPr>
                    </a:p>
                  </a:txBody>
                  <a:tcPr marL="9525" marR="9525" marT="9525" marB="9525" anchor="ctr"/>
                </a:tc>
                <a:tc>
                  <a:txBody>
                    <a:bodyPr/>
                    <a:lstStyle/>
                    <a:p>
                      <a:pPr algn="r"/>
                      <a:endParaRPr lang="en-GB" sz="2000" b="0" i="0" dirty="0">
                        <a:solidFill>
                          <a:schemeClr val="tx1"/>
                        </a:solidFill>
                        <a:effectLst/>
                        <a:latin typeface="+mn-lt"/>
                      </a:endParaRPr>
                    </a:p>
                  </a:txBody>
                  <a:tcPr marL="9525" marR="9525" marT="9525" marB="9525" anchor="ctr"/>
                </a:tc>
                <a:extLst>
                  <a:ext uri="{0D108BD9-81ED-4DB2-BD59-A6C34878D82A}">
                    <a16:rowId xmlns:a16="http://schemas.microsoft.com/office/drawing/2014/main" val="2578011961"/>
                  </a:ext>
                </a:extLst>
              </a:tr>
            </a:tbl>
          </a:graphicData>
        </a:graphic>
      </p:graphicFrame>
    </p:spTree>
    <p:extLst>
      <p:ext uri="{BB962C8B-B14F-4D97-AF65-F5344CB8AC3E}">
        <p14:creationId xmlns:p14="http://schemas.microsoft.com/office/powerpoint/2010/main" val="21490837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the result of a SQL query in a second query</a:t>
            </a:r>
          </a:p>
        </p:txBody>
      </p:sp>
    </p:spTree>
    <p:extLst>
      <p:ext uri="{BB962C8B-B14F-4D97-AF65-F5344CB8AC3E}">
        <p14:creationId xmlns:p14="http://schemas.microsoft.com/office/powerpoint/2010/main" val="6979830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normAutofit/>
          </a:bodyPr>
          <a:lstStyle/>
          <a:p>
            <a:r>
              <a:rPr lang="en-GB" dirty="0"/>
              <a:t>SELECT – Oldest Pupils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age = </a:t>
            </a:r>
            <a:r>
              <a:rPr lang="en-US" altLang="en-US" sz="4000" dirty="0">
                <a:solidFill>
                  <a:srgbClr val="A71D5D"/>
                </a:solidFill>
                <a:latin typeface="Consolas" panose="020B0609020204030204" pitchFamily="49" charset="0"/>
              </a:rPr>
              <a:t>MAX</a:t>
            </a:r>
            <a:r>
              <a:rPr lang="en-US" altLang="en-US" sz="4000" dirty="0">
                <a:solidFill>
                  <a:srgbClr val="000000"/>
                </a:solidFill>
                <a:latin typeface="Consolas" panose="020B0609020204030204" pitchFamily="49" charset="0"/>
              </a:rPr>
              <a:t>(age);</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4" name="Multiplication Sign 3">
            <a:extLst>
              <a:ext uri="{FF2B5EF4-FFF2-40B4-BE49-F238E27FC236}">
                <a16:creationId xmlns:a16="http://schemas.microsoft.com/office/drawing/2014/main" id="{79D26489-9181-4BDD-93E2-3D095B7FF8AC}"/>
              </a:ext>
            </a:extLst>
          </p:cNvPr>
          <p:cNvSpPr/>
          <p:nvPr/>
        </p:nvSpPr>
        <p:spPr>
          <a:xfrm>
            <a:off x="7997131" y="2530474"/>
            <a:ext cx="3600000" cy="36000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5D044451-93CB-45DD-AA35-ACF5D4B8964C}"/>
              </a:ext>
            </a:extLst>
          </p:cNvPr>
          <p:cNvSpPr txBox="1"/>
          <p:nvPr/>
        </p:nvSpPr>
        <p:spPr>
          <a:xfrm>
            <a:off x="1028841" y="4622800"/>
            <a:ext cx="6703245" cy="523220"/>
          </a:xfrm>
          <a:prstGeom prst="rect">
            <a:avLst/>
          </a:prstGeom>
          <a:noFill/>
        </p:spPr>
        <p:txBody>
          <a:bodyPr wrap="none" rtlCol="0">
            <a:spAutoFit/>
          </a:bodyPr>
          <a:lstStyle/>
          <a:p>
            <a:r>
              <a:rPr lang="en-GB" sz="2800" b="1" dirty="0">
                <a:solidFill>
                  <a:srgbClr val="FF0000"/>
                </a:solidFill>
              </a:rPr>
              <a:t>Invalid syntax: misuse of aggregate function</a:t>
            </a:r>
          </a:p>
        </p:txBody>
      </p:sp>
      <p:sp>
        <p:nvSpPr>
          <p:cNvPr id="6" name="TextBox 5">
            <a:extLst>
              <a:ext uri="{FF2B5EF4-FFF2-40B4-BE49-F238E27FC236}">
                <a16:creationId xmlns:a16="http://schemas.microsoft.com/office/drawing/2014/main" id="{25AFD6C5-1D6E-4880-A9FA-6A33E0E7093E}"/>
              </a:ext>
            </a:extLst>
          </p:cNvPr>
          <p:cNvSpPr txBox="1"/>
          <p:nvPr/>
        </p:nvSpPr>
        <p:spPr>
          <a:xfrm>
            <a:off x="2773351" y="5376637"/>
            <a:ext cx="2924198" cy="523220"/>
          </a:xfrm>
          <a:prstGeom prst="rect">
            <a:avLst/>
          </a:prstGeom>
          <a:noFill/>
        </p:spPr>
        <p:txBody>
          <a:bodyPr wrap="none" rtlCol="0">
            <a:spAutoFit/>
          </a:bodyPr>
          <a:lstStyle/>
          <a:p>
            <a:pPr algn="ctr"/>
            <a:r>
              <a:rPr lang="en-GB" sz="2800" b="1" dirty="0"/>
              <a:t>Subquery needed!</a:t>
            </a:r>
          </a:p>
        </p:txBody>
      </p:sp>
    </p:spTree>
    <p:extLst>
      <p:ext uri="{BB962C8B-B14F-4D97-AF65-F5344CB8AC3E}">
        <p14:creationId xmlns:p14="http://schemas.microsoft.com/office/powerpoint/2010/main" val="370581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500"/>
                                        <p:tgtEl>
                                          <p:spTgt spid="5"/>
                                        </p:tgtEl>
                                      </p:cBhvr>
                                    </p:animEffect>
                                  </p:childTnLst>
                                </p:cTn>
                              </p:par>
                            </p:childTnLst>
                          </p:cTn>
                        </p:par>
                        <p:par>
                          <p:cTn id="23" fill="hold">
                            <p:stCondLst>
                              <p:cond delay="1500"/>
                            </p:stCondLst>
                            <p:childTnLst>
                              <p:par>
                                <p:cTn id="24" presetID="21" presetClass="entr" presetSubtype="1" fill="hold" grpId="0"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heel(1)">
                                      <p:cBhvr>
                                        <p:cTn id="26" dur="2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Steps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indent="0">
              <a:lnSpc>
                <a:spcPct val="120000"/>
              </a:lnSpc>
              <a:buNone/>
            </a:pPr>
            <a:r>
              <a:rPr lang="en-GB" sz="4200" dirty="0">
                <a:latin typeface="Consolas" panose="020B0609020204030204" pitchFamily="49" charset="0"/>
              </a:rPr>
              <a:t>1 Calculate and store the value</a:t>
            </a:r>
          </a:p>
          <a:p>
            <a:pPr marL="0" indent="0">
              <a:lnSpc>
                <a:spcPct val="120000"/>
              </a:lnSpc>
              <a:buNone/>
            </a:pPr>
            <a:r>
              <a:rPr lang="en-GB" sz="4200" dirty="0">
                <a:latin typeface="Consolas" panose="020B0609020204030204" pitchFamily="49" charset="0"/>
              </a:rPr>
              <a:t>2 Use the value</a:t>
            </a:r>
          </a:p>
          <a:p>
            <a:pPr marL="0" indent="0">
              <a:buNone/>
            </a:pPr>
            <a:endParaRPr lang="en-GB" dirty="0"/>
          </a:p>
        </p:txBody>
      </p:sp>
    </p:spTree>
    <p:extLst>
      <p:ext uri="{BB962C8B-B14F-4D97-AF65-F5344CB8AC3E}">
        <p14:creationId xmlns:p14="http://schemas.microsoft.com/office/powerpoint/2010/main" val="2270313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Step 1 – Create a View</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CREATE TEMP VIEW </a:t>
            </a:r>
            <a:r>
              <a:rPr lang="en-US" altLang="en-US" sz="4000" dirty="0">
                <a:solidFill>
                  <a:srgbClr val="000000"/>
                </a:solidFill>
                <a:latin typeface="Consolas" panose="020B0609020204030204" pitchFamily="49" charset="0"/>
              </a:rPr>
              <a:t>Old (</a:t>
            </a:r>
            <a:r>
              <a:rPr lang="en-US" altLang="en-US" sz="4000" dirty="0" err="1">
                <a:solidFill>
                  <a:srgbClr val="000000"/>
                </a:solidFill>
                <a:latin typeface="Consolas" panose="020B0609020204030204" pitchFamily="49" charset="0"/>
              </a:rPr>
              <a:t>maxAge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SELECT MAX</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5" name="Callout: Line with No Border 4">
            <a:extLst>
              <a:ext uri="{FF2B5EF4-FFF2-40B4-BE49-F238E27FC236}">
                <a16:creationId xmlns:a16="http://schemas.microsoft.com/office/drawing/2014/main" id="{6D2EF630-5AF1-4974-BD56-0BD5A45FB059}"/>
              </a:ext>
            </a:extLst>
          </p:cNvPr>
          <p:cNvSpPr/>
          <p:nvPr/>
        </p:nvSpPr>
        <p:spPr>
          <a:xfrm>
            <a:off x="6006768" y="3455617"/>
            <a:ext cx="1371601" cy="1377640"/>
          </a:xfrm>
          <a:prstGeom prst="callout1">
            <a:avLst>
              <a:gd name="adj1" fmla="val 599"/>
              <a:gd name="adj2" fmla="val 49609"/>
              <a:gd name="adj3" fmla="val -77486"/>
              <a:gd name="adj4" fmla="val 4976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rgbClr val="7030A0"/>
                </a:solidFill>
              </a:rPr>
              <a:t>Name</a:t>
            </a:r>
          </a:p>
          <a:p>
            <a:pPr algn="ctr"/>
            <a:r>
              <a:rPr lang="en-GB" sz="2800" b="1" dirty="0">
                <a:solidFill>
                  <a:srgbClr val="7030A0"/>
                </a:solidFill>
              </a:rPr>
              <a:t>of view</a:t>
            </a:r>
          </a:p>
        </p:txBody>
      </p:sp>
      <p:sp>
        <p:nvSpPr>
          <p:cNvPr id="7" name="Rectangle 6">
            <a:extLst>
              <a:ext uri="{FF2B5EF4-FFF2-40B4-BE49-F238E27FC236}">
                <a16:creationId xmlns:a16="http://schemas.microsoft.com/office/drawing/2014/main" id="{607135EA-02F8-474E-AA7E-06DCCB57BD7C}"/>
              </a:ext>
            </a:extLst>
          </p:cNvPr>
          <p:cNvSpPr/>
          <p:nvPr/>
        </p:nvSpPr>
        <p:spPr>
          <a:xfrm>
            <a:off x="1947333" y="5124863"/>
            <a:ext cx="8297333" cy="523220"/>
          </a:xfrm>
          <a:prstGeom prst="rect">
            <a:avLst/>
          </a:prstGeom>
        </p:spPr>
        <p:txBody>
          <a:bodyPr wrap="square">
            <a:spAutoFit/>
          </a:bodyPr>
          <a:lstStyle/>
          <a:p>
            <a:pPr algn="ctr"/>
            <a:r>
              <a:rPr lang="en-GB" sz="2800" b="1" dirty="0">
                <a:solidFill>
                  <a:srgbClr val="7030A0"/>
                </a:solidFill>
              </a:rPr>
              <a:t>Creates a view to store the result of SELECT statement</a:t>
            </a:r>
          </a:p>
        </p:txBody>
      </p:sp>
      <p:sp>
        <p:nvSpPr>
          <p:cNvPr id="8" name="Callout: Line with No Border 7">
            <a:extLst>
              <a:ext uri="{FF2B5EF4-FFF2-40B4-BE49-F238E27FC236}">
                <a16:creationId xmlns:a16="http://schemas.microsoft.com/office/drawing/2014/main" id="{4E063AD4-6ECC-084B-CBC7-7B0DFA360F57}"/>
              </a:ext>
            </a:extLst>
          </p:cNvPr>
          <p:cNvSpPr/>
          <p:nvPr/>
        </p:nvSpPr>
        <p:spPr>
          <a:xfrm>
            <a:off x="7627120" y="3455617"/>
            <a:ext cx="1825378" cy="1377640"/>
          </a:xfrm>
          <a:prstGeom prst="callout1">
            <a:avLst>
              <a:gd name="adj1" fmla="val 599"/>
              <a:gd name="adj2" fmla="val 49609"/>
              <a:gd name="adj3" fmla="val -73798"/>
              <a:gd name="adj4" fmla="val 4957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GB" sz="2800" b="1" dirty="0">
                <a:solidFill>
                  <a:srgbClr val="7030A0"/>
                </a:solidFill>
              </a:rPr>
              <a:t>Name</a:t>
            </a:r>
          </a:p>
          <a:p>
            <a:pPr algn="ctr"/>
            <a:r>
              <a:rPr lang="en-GB" sz="2800" b="1" dirty="0">
                <a:solidFill>
                  <a:srgbClr val="7030A0"/>
                </a:solidFill>
              </a:rPr>
              <a:t>of field</a:t>
            </a:r>
          </a:p>
        </p:txBody>
      </p:sp>
      <p:sp>
        <p:nvSpPr>
          <p:cNvPr id="4" name="Rectangle 3">
            <a:extLst>
              <a:ext uri="{FF2B5EF4-FFF2-40B4-BE49-F238E27FC236}">
                <a16:creationId xmlns:a16="http://schemas.microsoft.com/office/drawing/2014/main" id="{18209E76-511B-8593-E056-8BB623981B3A}"/>
              </a:ext>
            </a:extLst>
          </p:cNvPr>
          <p:cNvSpPr/>
          <p:nvPr/>
        </p:nvSpPr>
        <p:spPr>
          <a:xfrm>
            <a:off x="1562947" y="5901029"/>
            <a:ext cx="9066107" cy="523220"/>
          </a:xfrm>
          <a:prstGeom prst="rect">
            <a:avLst/>
          </a:prstGeom>
        </p:spPr>
        <p:txBody>
          <a:bodyPr wrap="square">
            <a:spAutoFit/>
          </a:bodyPr>
          <a:lstStyle/>
          <a:p>
            <a:pPr algn="ctr"/>
            <a:r>
              <a:rPr lang="en-GB" sz="2800" b="1" i="1">
                <a:solidFill>
                  <a:srgbClr val="7030A0"/>
                </a:solidFill>
              </a:rPr>
              <a:t>The temporary </a:t>
            </a:r>
            <a:r>
              <a:rPr lang="en-GB" sz="2800" b="1" i="1" dirty="0">
                <a:solidFill>
                  <a:srgbClr val="7030A0"/>
                </a:solidFill>
              </a:rPr>
              <a:t>view is deleted when the database is closed</a:t>
            </a:r>
          </a:p>
        </p:txBody>
      </p:sp>
    </p:spTree>
    <p:extLst>
      <p:ext uri="{BB962C8B-B14F-4D97-AF65-F5344CB8AC3E}">
        <p14:creationId xmlns:p14="http://schemas.microsoft.com/office/powerpoint/2010/main" val="347989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1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10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7" grpId="0"/>
      <p:bldP spid="8" grpId="0" animBg="1"/>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Step 1 – Create a View</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CREATE TEMP VIEW </a:t>
            </a:r>
            <a:r>
              <a:rPr lang="en-US" altLang="en-US" sz="4000" dirty="0">
                <a:solidFill>
                  <a:srgbClr val="000000"/>
                </a:solidFill>
                <a:latin typeface="Consolas" panose="020B0609020204030204" pitchFamily="49" charset="0"/>
              </a:rPr>
              <a:t>Old (</a:t>
            </a:r>
            <a:r>
              <a:rPr lang="en-US" altLang="en-US" sz="4000" dirty="0" err="1">
                <a:solidFill>
                  <a:srgbClr val="000000"/>
                </a:solidFill>
                <a:latin typeface="Consolas" panose="020B0609020204030204" pitchFamily="49" charset="0"/>
              </a:rPr>
              <a:t>maxAge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SELECT MAX</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4" name="Rectangle 3">
            <a:extLst>
              <a:ext uri="{FF2B5EF4-FFF2-40B4-BE49-F238E27FC236}">
                <a16:creationId xmlns:a16="http://schemas.microsoft.com/office/drawing/2014/main" id="{74A6396D-FB07-420B-ABDA-2CAC658A2AAA}"/>
              </a:ext>
            </a:extLst>
          </p:cNvPr>
          <p:cNvSpPr/>
          <p:nvPr/>
        </p:nvSpPr>
        <p:spPr>
          <a:xfrm>
            <a:off x="1562947" y="5901029"/>
            <a:ext cx="9066107" cy="523220"/>
          </a:xfrm>
          <a:prstGeom prst="rect">
            <a:avLst/>
          </a:prstGeom>
        </p:spPr>
        <p:txBody>
          <a:bodyPr wrap="square">
            <a:spAutoFit/>
          </a:bodyPr>
          <a:lstStyle/>
          <a:p>
            <a:pPr algn="ctr"/>
            <a:r>
              <a:rPr lang="en-GB" sz="2800" b="1" i="1">
                <a:solidFill>
                  <a:srgbClr val="7030A0"/>
                </a:solidFill>
              </a:rPr>
              <a:t>The temporary </a:t>
            </a:r>
            <a:r>
              <a:rPr lang="en-GB" sz="2800" b="1" i="1" dirty="0">
                <a:solidFill>
                  <a:srgbClr val="7030A0"/>
                </a:solidFill>
              </a:rPr>
              <a:t>view is deleted when the database is closed</a:t>
            </a:r>
          </a:p>
        </p:txBody>
      </p:sp>
    </p:spTree>
    <p:extLst>
      <p:ext uri="{BB962C8B-B14F-4D97-AF65-F5344CB8AC3E}">
        <p14:creationId xmlns:p14="http://schemas.microsoft.com/office/powerpoint/2010/main" val="39878211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Step 2 – Use the View Result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 Old</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age = </a:t>
            </a:r>
            <a:r>
              <a:rPr lang="en-US" altLang="en-US" sz="4000" dirty="0" err="1">
                <a:solidFill>
                  <a:srgbClr val="000000"/>
                </a:solidFill>
                <a:latin typeface="Consolas" panose="020B0609020204030204" pitchFamily="49" charset="0"/>
              </a:rPr>
              <a:t>maxAge</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8" name="Callout: Bent Line with No Border 8">
            <a:extLst>
              <a:ext uri="{FF2B5EF4-FFF2-40B4-BE49-F238E27FC236}">
                <a16:creationId xmlns:a16="http://schemas.microsoft.com/office/drawing/2014/main" id="{CFABE92C-5953-4861-B81B-63B50ED26AC8}"/>
              </a:ext>
            </a:extLst>
          </p:cNvPr>
          <p:cNvSpPr/>
          <p:nvPr/>
        </p:nvSpPr>
        <p:spPr>
          <a:xfrm>
            <a:off x="2524760" y="4105309"/>
            <a:ext cx="2929823" cy="862642"/>
          </a:xfrm>
          <a:prstGeom prst="callout2">
            <a:avLst>
              <a:gd name="adj1" fmla="val 48750"/>
              <a:gd name="adj2" fmla="val 104056"/>
              <a:gd name="adj3" fmla="val 48226"/>
              <a:gd name="adj4" fmla="val 122007"/>
              <a:gd name="adj5" fmla="val -33704"/>
              <a:gd name="adj6" fmla="val 12919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 from view</a:t>
            </a:r>
          </a:p>
        </p:txBody>
      </p:sp>
      <p:sp>
        <p:nvSpPr>
          <p:cNvPr id="9" name="Callout: Bent Line with No Border 8">
            <a:extLst>
              <a:ext uri="{FF2B5EF4-FFF2-40B4-BE49-F238E27FC236}">
                <a16:creationId xmlns:a16="http://schemas.microsoft.com/office/drawing/2014/main" id="{B512F120-344F-4640-B3E2-359F2279C62B}"/>
              </a:ext>
            </a:extLst>
          </p:cNvPr>
          <p:cNvSpPr/>
          <p:nvPr/>
        </p:nvSpPr>
        <p:spPr>
          <a:xfrm>
            <a:off x="7133271" y="2374202"/>
            <a:ext cx="3424861" cy="862642"/>
          </a:xfrm>
          <a:prstGeom prst="callout2">
            <a:avLst>
              <a:gd name="adj1" fmla="val 48750"/>
              <a:gd name="adj2" fmla="val -189"/>
              <a:gd name="adj3" fmla="val 49141"/>
              <a:gd name="adj4" fmla="val -16482"/>
              <a:gd name="adj5" fmla="val 49515"/>
              <a:gd name="adj6" fmla="val -2562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Name of view (query)</a:t>
            </a:r>
          </a:p>
        </p:txBody>
      </p:sp>
    </p:spTree>
    <p:extLst>
      <p:ext uri="{BB962C8B-B14F-4D97-AF65-F5344CB8AC3E}">
        <p14:creationId xmlns:p14="http://schemas.microsoft.com/office/powerpoint/2010/main" val="347028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A573-B600-4ED7-90E6-0A084DDB7B5E}"/>
              </a:ext>
            </a:extLst>
          </p:cNvPr>
          <p:cNvSpPr>
            <a:spLocks noGrp="1"/>
          </p:cNvSpPr>
          <p:nvPr>
            <p:ph type="title"/>
          </p:nvPr>
        </p:nvSpPr>
        <p:spPr/>
        <p:txBody>
          <a:bodyPr/>
          <a:lstStyle/>
          <a:p>
            <a:r>
              <a:rPr lang="en-GB" dirty="0"/>
              <a:t>SQL</a:t>
            </a:r>
          </a:p>
        </p:txBody>
      </p:sp>
      <p:sp>
        <p:nvSpPr>
          <p:cNvPr id="3" name="Content Placeholder 2">
            <a:extLst>
              <a:ext uri="{FF2B5EF4-FFF2-40B4-BE49-F238E27FC236}">
                <a16:creationId xmlns:a16="http://schemas.microsoft.com/office/drawing/2014/main" id="{3006BFFB-0638-4D0F-887F-1B4CD48CA2DD}"/>
              </a:ext>
            </a:extLst>
          </p:cNvPr>
          <p:cNvSpPr>
            <a:spLocks noGrp="1"/>
          </p:cNvSpPr>
          <p:nvPr>
            <p:ph idx="1"/>
          </p:nvPr>
        </p:nvSpPr>
        <p:spPr/>
        <p:txBody>
          <a:bodyPr>
            <a:normAutofit fontScale="92500" lnSpcReduction="20000"/>
          </a:bodyPr>
          <a:lstStyle/>
          <a:p>
            <a:r>
              <a:rPr lang="en-GB" sz="9600" b="1" dirty="0">
                <a:solidFill>
                  <a:srgbClr val="7030A0"/>
                </a:solidFill>
              </a:rPr>
              <a:t>S</a:t>
            </a:r>
            <a:r>
              <a:rPr lang="en-GB" sz="9600" dirty="0"/>
              <a:t>tructured</a:t>
            </a:r>
          </a:p>
          <a:p>
            <a:r>
              <a:rPr lang="en-GB" sz="9600" b="1" dirty="0">
                <a:solidFill>
                  <a:srgbClr val="7030A0"/>
                </a:solidFill>
              </a:rPr>
              <a:t>Q</a:t>
            </a:r>
            <a:r>
              <a:rPr lang="en-GB" sz="9600" dirty="0"/>
              <a:t>uery</a:t>
            </a:r>
          </a:p>
          <a:p>
            <a:r>
              <a:rPr lang="en-GB" sz="9600" b="1" dirty="0">
                <a:solidFill>
                  <a:srgbClr val="7030A0"/>
                </a:solidFill>
              </a:rPr>
              <a:t>L</a:t>
            </a:r>
            <a:r>
              <a:rPr lang="en-GB" sz="9600" dirty="0"/>
              <a:t>anguage</a:t>
            </a:r>
          </a:p>
        </p:txBody>
      </p:sp>
      <p:sp>
        <p:nvSpPr>
          <p:cNvPr id="4" name="TextBox 3"/>
          <p:cNvSpPr txBox="1"/>
          <p:nvPr/>
        </p:nvSpPr>
        <p:spPr>
          <a:xfrm>
            <a:off x="8651838" y="2828835"/>
            <a:ext cx="2701962" cy="1200329"/>
          </a:xfrm>
          <a:prstGeom prst="rect">
            <a:avLst/>
          </a:prstGeom>
          <a:noFill/>
        </p:spPr>
        <p:txBody>
          <a:bodyPr wrap="square" rtlCol="0">
            <a:spAutoFit/>
          </a:bodyPr>
          <a:lstStyle/>
          <a:p>
            <a:pPr algn="ctr"/>
            <a:r>
              <a:rPr lang="en-GB" sz="3600" dirty="0"/>
              <a:t>The language of databases</a:t>
            </a:r>
          </a:p>
        </p:txBody>
      </p:sp>
      <p:sp>
        <p:nvSpPr>
          <p:cNvPr id="5" name="TextBox 4">
            <a:extLst>
              <a:ext uri="{FF2B5EF4-FFF2-40B4-BE49-F238E27FC236}">
                <a16:creationId xmlns:a16="http://schemas.microsoft.com/office/drawing/2014/main" id="{964D77D7-D52A-864E-2F76-F013C7C8D4FE}"/>
              </a:ext>
            </a:extLst>
          </p:cNvPr>
          <p:cNvSpPr txBox="1"/>
          <p:nvPr/>
        </p:nvSpPr>
        <p:spPr>
          <a:xfrm>
            <a:off x="8972966" y="4581192"/>
            <a:ext cx="2059705" cy="646331"/>
          </a:xfrm>
          <a:prstGeom prst="rect">
            <a:avLst/>
          </a:prstGeom>
          <a:noFill/>
        </p:spPr>
        <p:txBody>
          <a:bodyPr wrap="square" rtlCol="0">
            <a:spAutoFit/>
          </a:bodyPr>
          <a:lstStyle/>
          <a:p>
            <a:r>
              <a:rPr lang="en-GB" sz="3600" dirty="0"/>
              <a:t>"SEQUEL"</a:t>
            </a:r>
          </a:p>
        </p:txBody>
      </p:sp>
    </p:spTree>
    <p:extLst>
      <p:ext uri="{BB962C8B-B14F-4D97-AF65-F5344CB8AC3E}">
        <p14:creationId xmlns:p14="http://schemas.microsoft.com/office/powerpoint/2010/main" val="3826392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Step 2 – Use the View Result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 Old</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age = </a:t>
            </a:r>
            <a:r>
              <a:rPr lang="en-US" altLang="en-US" sz="4000" dirty="0" err="1">
                <a:solidFill>
                  <a:srgbClr val="000000"/>
                </a:solidFill>
                <a:latin typeface="Consolas" panose="020B0609020204030204" pitchFamily="49" charset="0"/>
              </a:rPr>
              <a:t>maxAge</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Tree>
    <p:extLst>
      <p:ext uri="{BB962C8B-B14F-4D97-AF65-F5344CB8AC3E}">
        <p14:creationId xmlns:p14="http://schemas.microsoft.com/office/powerpoint/2010/main" val="18251969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SELECT – SQL (Subquery)</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age &gt;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000000"/>
                </a:solidFill>
                <a:latin typeface="Consolas" panose="020B0609020204030204" pitchFamily="49" charset="0"/>
              </a:rPr>
              <a:t>(</a:t>
            </a:r>
            <a:r>
              <a:rPr lang="en-US" altLang="en-US" sz="4000" dirty="0">
                <a:solidFill>
                  <a:srgbClr val="A71D5D"/>
                </a:solidFill>
                <a:latin typeface="Consolas" panose="020B0609020204030204" pitchFamily="49" charset="0"/>
              </a:rPr>
              <a:t>SELECT AVG</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endParaRPr lang="en-US" altLang="en-US" sz="5400" dirty="0">
              <a:latin typeface="Arial" panose="020B0604020202020204" pitchFamily="34" charset="0"/>
            </a:endParaRPr>
          </a:p>
        </p:txBody>
      </p:sp>
      <p:grpSp>
        <p:nvGrpSpPr>
          <p:cNvPr id="4" name="Group 3">
            <a:extLst>
              <a:ext uri="{FF2B5EF4-FFF2-40B4-BE49-F238E27FC236}">
                <a16:creationId xmlns:a16="http://schemas.microsoft.com/office/drawing/2014/main" id="{A049784C-5158-4573-8557-B98D0E7BE67A}"/>
              </a:ext>
            </a:extLst>
          </p:cNvPr>
          <p:cNvGrpSpPr/>
          <p:nvPr/>
        </p:nvGrpSpPr>
        <p:grpSpPr>
          <a:xfrm>
            <a:off x="7107113" y="3538201"/>
            <a:ext cx="3658045" cy="1360432"/>
            <a:chOff x="7849189" y="3641230"/>
            <a:chExt cx="3658045" cy="1360432"/>
          </a:xfrm>
        </p:grpSpPr>
        <p:sp>
          <p:nvSpPr>
            <p:cNvPr id="5" name="Right Brace 4">
              <a:extLst>
                <a:ext uri="{FF2B5EF4-FFF2-40B4-BE49-F238E27FC236}">
                  <a16:creationId xmlns:a16="http://schemas.microsoft.com/office/drawing/2014/main" id="{02A073A4-B472-486A-8250-E7087A6708B0}"/>
                </a:ext>
              </a:extLst>
            </p:cNvPr>
            <p:cNvSpPr/>
            <p:nvPr/>
          </p:nvSpPr>
          <p:spPr>
            <a:xfrm>
              <a:off x="7849189" y="3641230"/>
              <a:ext cx="375584" cy="1360432"/>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6" name="TextBox 5">
              <a:extLst>
                <a:ext uri="{FF2B5EF4-FFF2-40B4-BE49-F238E27FC236}">
                  <a16:creationId xmlns:a16="http://schemas.microsoft.com/office/drawing/2014/main" id="{64A5943E-0126-4586-BC78-158051C3F95D}"/>
                </a:ext>
              </a:extLst>
            </p:cNvPr>
            <p:cNvSpPr txBox="1"/>
            <p:nvPr/>
          </p:nvSpPr>
          <p:spPr>
            <a:xfrm>
              <a:off x="8315127" y="3860023"/>
              <a:ext cx="3192107" cy="954107"/>
            </a:xfrm>
            <a:prstGeom prst="rect">
              <a:avLst/>
            </a:prstGeom>
            <a:noFill/>
          </p:spPr>
          <p:txBody>
            <a:bodyPr wrap="square" rtlCol="0">
              <a:spAutoFit/>
            </a:bodyPr>
            <a:lstStyle/>
            <a:p>
              <a:r>
                <a:rPr lang="en-GB" sz="2800" b="1" dirty="0"/>
                <a:t>Subquery executed first</a:t>
              </a:r>
            </a:p>
          </p:txBody>
        </p:sp>
      </p:grpSp>
      <p:sp>
        <p:nvSpPr>
          <p:cNvPr id="7" name="Callout: Bent Line with No Border 8">
            <a:extLst>
              <a:ext uri="{FF2B5EF4-FFF2-40B4-BE49-F238E27FC236}">
                <a16:creationId xmlns:a16="http://schemas.microsoft.com/office/drawing/2014/main" id="{6A9694D8-ACB3-45B8-9BD8-159A3806FA70}"/>
              </a:ext>
            </a:extLst>
          </p:cNvPr>
          <p:cNvSpPr/>
          <p:nvPr/>
        </p:nvSpPr>
        <p:spPr>
          <a:xfrm>
            <a:off x="1959919" y="5024061"/>
            <a:ext cx="3291840" cy="862642"/>
          </a:xfrm>
          <a:prstGeom prst="callout2">
            <a:avLst>
              <a:gd name="adj1" fmla="val 48750"/>
              <a:gd name="adj2" fmla="val -189"/>
              <a:gd name="adj3" fmla="val 49417"/>
              <a:gd name="adj4" fmla="val -16179"/>
              <a:gd name="adj5" fmla="val -87619"/>
              <a:gd name="adj6" fmla="val 1882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Subquery in brackets</a:t>
            </a:r>
          </a:p>
        </p:txBody>
      </p:sp>
    </p:spTree>
    <p:extLst>
      <p:ext uri="{BB962C8B-B14F-4D97-AF65-F5344CB8AC3E}">
        <p14:creationId xmlns:p14="http://schemas.microsoft.com/office/powerpoint/2010/main" val="344893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left)">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SELECT – SQL (Subquery)</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age =</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000000"/>
                </a:solidFill>
                <a:latin typeface="Consolas" panose="020B0609020204030204" pitchFamily="49" charset="0"/>
              </a:rPr>
              <a:t>(</a:t>
            </a:r>
            <a:r>
              <a:rPr lang="en-US" altLang="en-US" sz="4000" dirty="0">
                <a:solidFill>
                  <a:srgbClr val="A71D5D"/>
                </a:solidFill>
                <a:latin typeface="Consolas" panose="020B0609020204030204" pitchFamily="49" charset="0"/>
              </a:rPr>
              <a:t>SELECT MAX</a:t>
            </a:r>
            <a:r>
              <a:rPr lang="en-US" altLang="en-US" sz="4000" dirty="0">
                <a:solidFill>
                  <a:srgbClr val="000000"/>
                </a:solidFill>
                <a:latin typeface="Consolas" panose="020B0609020204030204" pitchFamily="49" charset="0"/>
              </a:rPr>
              <a:t>(age)</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5 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370916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2EC34A-2A90-40D7-8C39-37217612E64D}"/>
              </a:ext>
            </a:extLst>
          </p:cNvPr>
          <p:cNvSpPr>
            <a:spLocks noGrp="1"/>
          </p:cNvSpPr>
          <p:nvPr>
            <p:ph type="title"/>
          </p:nvPr>
        </p:nvSpPr>
        <p:spPr/>
        <p:txBody>
          <a:bodyPr/>
          <a:lstStyle/>
          <a:p>
            <a:r>
              <a:rPr lang="en-GB" dirty="0"/>
              <a:t>Requirements</a:t>
            </a:r>
          </a:p>
        </p:txBody>
      </p:sp>
      <p:sp>
        <p:nvSpPr>
          <p:cNvPr id="6" name="Text Placeholder 5">
            <a:extLst>
              <a:ext uri="{FF2B5EF4-FFF2-40B4-BE49-F238E27FC236}">
                <a16:creationId xmlns:a16="http://schemas.microsoft.com/office/drawing/2014/main" id="{980D2D71-F529-4649-9356-81FC175149AE}"/>
              </a:ext>
            </a:extLst>
          </p:cNvPr>
          <p:cNvSpPr>
            <a:spLocks noGrp="1"/>
          </p:cNvSpPr>
          <p:nvPr>
            <p:ph type="body" idx="1"/>
          </p:nvPr>
        </p:nvSpPr>
        <p:spPr/>
        <p:txBody>
          <a:bodyPr>
            <a:normAutofit/>
          </a:bodyPr>
          <a:lstStyle/>
          <a:p>
            <a:r>
              <a:rPr lang="en-GB" sz="3200" dirty="0"/>
              <a:t>End-user Requirements	</a:t>
            </a:r>
          </a:p>
        </p:txBody>
      </p:sp>
      <p:sp>
        <p:nvSpPr>
          <p:cNvPr id="8" name="Text Placeholder 7">
            <a:extLst>
              <a:ext uri="{FF2B5EF4-FFF2-40B4-BE49-F238E27FC236}">
                <a16:creationId xmlns:a16="http://schemas.microsoft.com/office/drawing/2014/main" id="{21EA3E42-8994-40FF-8791-2942875985C5}"/>
              </a:ext>
            </a:extLst>
          </p:cNvPr>
          <p:cNvSpPr>
            <a:spLocks noGrp="1"/>
          </p:cNvSpPr>
          <p:nvPr>
            <p:ph type="body" sz="quarter" idx="3"/>
          </p:nvPr>
        </p:nvSpPr>
        <p:spPr/>
        <p:txBody>
          <a:bodyPr>
            <a:normAutofit/>
          </a:bodyPr>
          <a:lstStyle/>
          <a:p>
            <a:r>
              <a:rPr lang="en-GB" sz="3200" b="1" i="0" dirty="0">
                <a:solidFill>
                  <a:srgbClr val="231F20"/>
                </a:solidFill>
                <a:effectLst/>
                <a:latin typeface="ReithSans"/>
              </a:rPr>
              <a:t>Functional Requirements</a:t>
            </a:r>
          </a:p>
        </p:txBody>
      </p:sp>
      <p:sp>
        <p:nvSpPr>
          <p:cNvPr id="14" name="Content Placeholder 13">
            <a:extLst>
              <a:ext uri="{FF2B5EF4-FFF2-40B4-BE49-F238E27FC236}">
                <a16:creationId xmlns:a16="http://schemas.microsoft.com/office/drawing/2014/main" id="{E05973AC-DAFB-40B7-9EB6-558188914A8C}"/>
              </a:ext>
            </a:extLst>
          </p:cNvPr>
          <p:cNvSpPr>
            <a:spLocks noGrp="1"/>
          </p:cNvSpPr>
          <p:nvPr>
            <p:ph sz="half" idx="2"/>
          </p:nvPr>
        </p:nvSpPr>
        <p:spPr/>
        <p:txBody>
          <a:bodyPr/>
          <a:lstStyle/>
          <a:p>
            <a:r>
              <a:rPr lang="en-GB" dirty="0"/>
              <a:t>The tasks that the users of the database must be able to do</a:t>
            </a:r>
          </a:p>
        </p:txBody>
      </p:sp>
      <p:sp>
        <p:nvSpPr>
          <p:cNvPr id="16" name="Content Placeholder 15">
            <a:extLst>
              <a:ext uri="{FF2B5EF4-FFF2-40B4-BE49-F238E27FC236}">
                <a16:creationId xmlns:a16="http://schemas.microsoft.com/office/drawing/2014/main" id="{330D2466-F170-40B9-B023-9A560AA62506}"/>
              </a:ext>
            </a:extLst>
          </p:cNvPr>
          <p:cNvSpPr>
            <a:spLocks noGrp="1"/>
          </p:cNvSpPr>
          <p:nvPr>
            <p:ph sz="quarter" idx="4"/>
          </p:nvPr>
        </p:nvSpPr>
        <p:spPr/>
        <p:txBody>
          <a:bodyPr/>
          <a:lstStyle/>
          <a:p>
            <a:r>
              <a:rPr lang="en-GB" dirty="0"/>
              <a:t>The information that the database will need to hold</a:t>
            </a:r>
          </a:p>
          <a:p>
            <a:r>
              <a:rPr lang="en-GB" dirty="0"/>
              <a:t>The SQL queries that are required to produce the results</a:t>
            </a:r>
          </a:p>
        </p:txBody>
      </p:sp>
      <p:sp>
        <p:nvSpPr>
          <p:cNvPr id="3" name="TextBox 2">
            <a:extLst>
              <a:ext uri="{FF2B5EF4-FFF2-40B4-BE49-F238E27FC236}">
                <a16:creationId xmlns:a16="http://schemas.microsoft.com/office/drawing/2014/main" id="{D15345B6-E9DB-78B1-1F2F-94E853898FBE}"/>
              </a:ext>
            </a:extLst>
          </p:cNvPr>
          <p:cNvSpPr txBox="1"/>
          <p:nvPr/>
        </p:nvSpPr>
        <p:spPr>
          <a:xfrm>
            <a:off x="1798744" y="4461550"/>
            <a:ext cx="8572287" cy="2031325"/>
          </a:xfrm>
          <a:prstGeom prst="rect">
            <a:avLst/>
          </a:prstGeom>
          <a:noFill/>
        </p:spPr>
        <p:txBody>
          <a:bodyPr wrap="square">
            <a:spAutoFit/>
          </a:bodyPr>
          <a:lstStyle/>
          <a:p>
            <a:r>
              <a:rPr lang="en-GB" sz="2800" b="1" dirty="0">
                <a:solidFill>
                  <a:srgbClr val="7030A0"/>
                </a:solidFill>
              </a:rPr>
              <a:t>Requirements help</a:t>
            </a:r>
            <a:r>
              <a:rPr lang="en-GB" sz="2800" dirty="0"/>
              <a:t>:  </a:t>
            </a:r>
          </a:p>
          <a:p>
            <a:endParaRPr lang="en-GB" sz="1400" dirty="0"/>
          </a:p>
          <a:p>
            <a:pPr marL="285750" indent="-285750">
              <a:buFont typeface="Arial" panose="020B0604020202020204" pitchFamily="34" charset="0"/>
              <a:buChar char="•"/>
            </a:pPr>
            <a:r>
              <a:rPr lang="en-GB" sz="2800" dirty="0"/>
              <a:t>clarify the design of the database </a:t>
            </a:r>
          </a:p>
          <a:p>
            <a:pPr marL="285750" indent="-285750">
              <a:buFont typeface="Arial" panose="020B0604020202020204" pitchFamily="34" charset="0"/>
              <a:buChar char="•"/>
            </a:pPr>
            <a:r>
              <a:rPr lang="en-GB" sz="2800" dirty="0"/>
              <a:t>identify the features to be implemented</a:t>
            </a:r>
          </a:p>
          <a:p>
            <a:pPr marL="285750" indent="-285750">
              <a:buFont typeface="Arial" panose="020B0604020202020204" pitchFamily="34" charset="0"/>
              <a:buChar char="•"/>
            </a:pPr>
            <a:r>
              <a:rPr lang="en-GB" sz="2800" dirty="0"/>
              <a:t>evaluate if the system is fit for purpose when completed </a:t>
            </a:r>
          </a:p>
        </p:txBody>
      </p:sp>
    </p:spTree>
    <p:extLst>
      <p:ext uri="{BB962C8B-B14F-4D97-AF65-F5344CB8AC3E}">
        <p14:creationId xmlns:p14="http://schemas.microsoft.com/office/powerpoint/2010/main" val="1277526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1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1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wipe(left)">
                                      <p:cBhvr>
                                        <p:cTn id="22" dur="10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animEffect transition="in" filter="wipe(left)">
                                      <p:cBhvr>
                                        <p:cTn id="27" dur="1000"/>
                                        <p:tgtEl>
                                          <p:spTgt spid="1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10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left)">
                                      <p:cBhvr>
                                        <p:cTn id="37" dur="1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left)">
                                      <p:cBhvr>
                                        <p:cTn id="42" dur="175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left)">
                                      <p:cBhvr>
                                        <p:cTn id="4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14" grpId="0" build="p"/>
      <p:bldP spid="16" grpId="0" build="p"/>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2EC34A-2A90-40D7-8C39-37217612E64D}"/>
              </a:ext>
            </a:extLst>
          </p:cNvPr>
          <p:cNvSpPr>
            <a:spLocks noGrp="1"/>
          </p:cNvSpPr>
          <p:nvPr>
            <p:ph type="title"/>
          </p:nvPr>
        </p:nvSpPr>
        <p:spPr/>
        <p:txBody>
          <a:bodyPr/>
          <a:lstStyle/>
          <a:p>
            <a:r>
              <a:rPr lang="en-GB" dirty="0"/>
              <a:t>Requirements</a:t>
            </a:r>
          </a:p>
        </p:txBody>
      </p:sp>
      <p:sp>
        <p:nvSpPr>
          <p:cNvPr id="6" name="Text Placeholder 5">
            <a:extLst>
              <a:ext uri="{FF2B5EF4-FFF2-40B4-BE49-F238E27FC236}">
                <a16:creationId xmlns:a16="http://schemas.microsoft.com/office/drawing/2014/main" id="{980D2D71-F529-4649-9356-81FC175149AE}"/>
              </a:ext>
            </a:extLst>
          </p:cNvPr>
          <p:cNvSpPr>
            <a:spLocks noGrp="1"/>
          </p:cNvSpPr>
          <p:nvPr>
            <p:ph type="body" idx="1"/>
          </p:nvPr>
        </p:nvSpPr>
        <p:spPr/>
        <p:txBody>
          <a:bodyPr>
            <a:normAutofit/>
          </a:bodyPr>
          <a:lstStyle/>
          <a:p>
            <a:r>
              <a:rPr lang="en-GB" sz="3200" dirty="0"/>
              <a:t>                   Requirements	</a:t>
            </a:r>
          </a:p>
        </p:txBody>
      </p:sp>
      <p:sp>
        <p:nvSpPr>
          <p:cNvPr id="8" name="Text Placeholder 7">
            <a:extLst>
              <a:ext uri="{FF2B5EF4-FFF2-40B4-BE49-F238E27FC236}">
                <a16:creationId xmlns:a16="http://schemas.microsoft.com/office/drawing/2014/main" id="{21EA3E42-8994-40FF-8791-2942875985C5}"/>
              </a:ext>
            </a:extLst>
          </p:cNvPr>
          <p:cNvSpPr>
            <a:spLocks noGrp="1"/>
          </p:cNvSpPr>
          <p:nvPr>
            <p:ph type="body" sz="quarter" idx="3"/>
          </p:nvPr>
        </p:nvSpPr>
        <p:spPr/>
        <p:txBody>
          <a:bodyPr>
            <a:normAutofit/>
          </a:bodyPr>
          <a:lstStyle/>
          <a:p>
            <a:r>
              <a:rPr lang="en-GB" sz="3200" b="1" i="0" dirty="0">
                <a:solidFill>
                  <a:srgbClr val="231F20"/>
                </a:solidFill>
                <a:effectLst/>
                <a:latin typeface="ReithSans"/>
              </a:rPr>
              <a:t>                       Requirements</a:t>
            </a:r>
          </a:p>
        </p:txBody>
      </p:sp>
      <p:sp>
        <p:nvSpPr>
          <p:cNvPr id="14" name="Content Placeholder 13">
            <a:extLst>
              <a:ext uri="{FF2B5EF4-FFF2-40B4-BE49-F238E27FC236}">
                <a16:creationId xmlns:a16="http://schemas.microsoft.com/office/drawing/2014/main" id="{E05973AC-DAFB-40B7-9EB6-558188914A8C}"/>
              </a:ext>
            </a:extLst>
          </p:cNvPr>
          <p:cNvSpPr>
            <a:spLocks noGrp="1"/>
          </p:cNvSpPr>
          <p:nvPr>
            <p:ph sz="half" idx="2"/>
          </p:nvPr>
        </p:nvSpPr>
        <p:spPr/>
        <p:txBody>
          <a:bodyPr/>
          <a:lstStyle/>
          <a:p>
            <a:r>
              <a:rPr lang="en-GB" dirty="0"/>
              <a:t>The            that the users of the database must be able to do</a:t>
            </a:r>
          </a:p>
        </p:txBody>
      </p:sp>
      <p:sp>
        <p:nvSpPr>
          <p:cNvPr id="16" name="Content Placeholder 15">
            <a:extLst>
              <a:ext uri="{FF2B5EF4-FFF2-40B4-BE49-F238E27FC236}">
                <a16:creationId xmlns:a16="http://schemas.microsoft.com/office/drawing/2014/main" id="{330D2466-F170-40B9-B023-9A560AA62506}"/>
              </a:ext>
            </a:extLst>
          </p:cNvPr>
          <p:cNvSpPr>
            <a:spLocks noGrp="1"/>
          </p:cNvSpPr>
          <p:nvPr>
            <p:ph sz="quarter" idx="4"/>
          </p:nvPr>
        </p:nvSpPr>
        <p:spPr/>
        <p:txBody>
          <a:bodyPr/>
          <a:lstStyle/>
          <a:p>
            <a:r>
              <a:rPr lang="en-GB" dirty="0"/>
              <a:t>The                           that the database will need to hold</a:t>
            </a:r>
          </a:p>
          <a:p>
            <a:r>
              <a:rPr lang="en-GB" dirty="0"/>
              <a:t>The SQL                   that are required to produce the results</a:t>
            </a:r>
          </a:p>
        </p:txBody>
      </p:sp>
      <p:sp>
        <p:nvSpPr>
          <p:cNvPr id="3" name="TextBox 2">
            <a:extLst>
              <a:ext uri="{FF2B5EF4-FFF2-40B4-BE49-F238E27FC236}">
                <a16:creationId xmlns:a16="http://schemas.microsoft.com/office/drawing/2014/main" id="{D15345B6-E9DB-78B1-1F2F-94E853898FBE}"/>
              </a:ext>
            </a:extLst>
          </p:cNvPr>
          <p:cNvSpPr txBox="1"/>
          <p:nvPr/>
        </p:nvSpPr>
        <p:spPr>
          <a:xfrm>
            <a:off x="1798744" y="4461550"/>
            <a:ext cx="9193106" cy="2031325"/>
          </a:xfrm>
          <a:prstGeom prst="rect">
            <a:avLst/>
          </a:prstGeom>
          <a:noFill/>
        </p:spPr>
        <p:txBody>
          <a:bodyPr wrap="square">
            <a:spAutoFit/>
          </a:bodyPr>
          <a:lstStyle/>
          <a:p>
            <a:r>
              <a:rPr lang="en-GB" sz="2800" b="1" dirty="0">
                <a:solidFill>
                  <a:srgbClr val="7030A0"/>
                </a:solidFill>
              </a:rPr>
              <a:t>Requirements help</a:t>
            </a:r>
            <a:r>
              <a:rPr lang="en-GB" sz="2800" dirty="0"/>
              <a:t>:  </a:t>
            </a:r>
          </a:p>
          <a:p>
            <a:endParaRPr lang="en-GB" sz="1400" dirty="0"/>
          </a:p>
          <a:p>
            <a:pPr marL="285750" indent="-285750">
              <a:buFont typeface="Arial" panose="020B0604020202020204" pitchFamily="34" charset="0"/>
              <a:buChar char="•"/>
            </a:pPr>
            <a:r>
              <a:rPr lang="en-GB" sz="2800" dirty="0"/>
              <a:t>              the design of the database </a:t>
            </a:r>
          </a:p>
          <a:p>
            <a:pPr marL="285750" indent="-285750">
              <a:buFont typeface="Arial" panose="020B0604020202020204" pitchFamily="34" charset="0"/>
              <a:buChar char="•"/>
            </a:pPr>
            <a:r>
              <a:rPr lang="en-GB" sz="2800" dirty="0"/>
              <a:t>                 the features to be implemented</a:t>
            </a:r>
          </a:p>
          <a:p>
            <a:pPr marL="285750" indent="-285750">
              <a:buFont typeface="Arial" panose="020B0604020202020204" pitchFamily="34" charset="0"/>
              <a:buChar char="•"/>
            </a:pPr>
            <a:r>
              <a:rPr lang="en-GB" sz="2800" dirty="0"/>
              <a:t>                   if the system is fit for purpose when completed </a:t>
            </a:r>
          </a:p>
        </p:txBody>
      </p:sp>
    </p:spTree>
    <p:extLst>
      <p:ext uri="{BB962C8B-B14F-4D97-AF65-F5344CB8AC3E}">
        <p14:creationId xmlns:p14="http://schemas.microsoft.com/office/powerpoint/2010/main" val="583759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End User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The End User must be able to</a:t>
            </a:r>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specific details from context</a:t>
            </a:r>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display</a:t>
              </a:r>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add</a:t>
              </a:r>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edit</a:t>
              </a:r>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remove</a:t>
              </a:r>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8D230846-F57D-4485-815D-7C6D0FC404EC}"/>
              </a:ext>
            </a:extLst>
          </p:cNvPr>
          <p:cNvSpPr txBox="1"/>
          <p:nvPr/>
        </p:nvSpPr>
        <p:spPr>
          <a:xfrm>
            <a:off x="4276023" y="6183062"/>
            <a:ext cx="3639954" cy="523220"/>
          </a:xfrm>
          <a:prstGeom prst="rect">
            <a:avLst/>
          </a:prstGeom>
          <a:noFill/>
        </p:spPr>
        <p:txBody>
          <a:bodyPr wrap="square">
            <a:spAutoFit/>
          </a:bodyPr>
          <a:lstStyle/>
          <a:p>
            <a:pPr algn="ctr"/>
            <a:r>
              <a:rPr lang="en-GB" sz="2800" dirty="0">
                <a:solidFill>
                  <a:srgbClr val="7030A0"/>
                </a:solidFill>
              </a:rPr>
              <a:t>Non-technical language</a:t>
            </a:r>
          </a:p>
        </p:txBody>
      </p:sp>
    </p:spTree>
    <p:extLst>
      <p:ext uri="{BB962C8B-B14F-4D97-AF65-F5344CB8AC3E}">
        <p14:creationId xmlns:p14="http://schemas.microsoft.com/office/powerpoint/2010/main" val="116418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30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3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30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30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1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1" grpId="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End User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noFill/>
            <a:ln w="28575">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noFill/>
            <a:ln w="28575">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noFill/>
            <a:ln w="28575">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noFill/>
            <a:ln w="28575">
              <a:solidFill>
                <a:schemeClr val="tx1"/>
              </a:solidFill>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118507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Functional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A query to</a:t>
            </a:r>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specific details from context</a:t>
            </a:r>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1480462"/>
            <a:ext cx="5516088" cy="2681890"/>
            <a:chOff x="3337956" y="1480462"/>
            <a:chExt cx="5516088" cy="2681890"/>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340000" y="1480462"/>
              <a:ext cx="1512000" cy="504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select</a:t>
              </a:r>
              <a:endParaRPr lang="en-GB" sz="3200" dirty="0"/>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1732462"/>
              <a:ext cx="2002044" cy="2429890"/>
            </a:xfrm>
            <a:prstGeom prst="curvedConnector3">
              <a:avLst>
                <a:gd name="adj1" fmla="val 27707"/>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cxnSpLocks/>
              <a:stCxn id="10" idx="3"/>
              <a:endCxn id="6" idx="1"/>
            </p:cNvCxnSpPr>
            <p:nvPr/>
          </p:nvCxnSpPr>
          <p:spPr>
            <a:xfrm>
              <a:off x="6852000" y="1732462"/>
              <a:ext cx="2002044" cy="2429890"/>
            </a:xfrm>
            <a:prstGeom prst="curvedConnector3">
              <a:avLst>
                <a:gd name="adj1" fmla="val 73380"/>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2080194"/>
            <a:ext cx="5516088" cy="2082158"/>
            <a:chOff x="3337956" y="2080194"/>
            <a:chExt cx="5516088" cy="2082158"/>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340000" y="2080194"/>
              <a:ext cx="1512000" cy="504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insert</a:t>
              </a:r>
              <a:endParaRPr lang="en-GB" sz="3200" dirty="0"/>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2332194"/>
              <a:ext cx="2002044" cy="1830158"/>
            </a:xfrm>
            <a:prstGeom prst="curvedConnector3">
              <a:avLst>
                <a:gd name="adj1" fmla="val 37494"/>
              </a:avLst>
            </a:prstGeom>
            <a:ln w="38100">
              <a:solidFill>
                <a:srgbClr val="FFC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cxnSpLocks/>
              <a:stCxn id="9" idx="3"/>
              <a:endCxn id="6" idx="1"/>
            </p:cNvCxnSpPr>
            <p:nvPr/>
          </p:nvCxnSpPr>
          <p:spPr>
            <a:xfrm>
              <a:off x="6852000" y="2332194"/>
              <a:ext cx="2002044" cy="1830158"/>
            </a:xfrm>
            <a:prstGeom prst="curvedConnector3">
              <a:avLst>
                <a:gd name="adj1" fmla="val 61418"/>
              </a:avLst>
            </a:prstGeom>
            <a:ln w="38100">
              <a:solidFill>
                <a:srgbClr val="FFC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2677175"/>
            <a:ext cx="5516088" cy="1485177"/>
            <a:chOff x="3337956" y="2677175"/>
            <a:chExt cx="5516088" cy="1485177"/>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354101" y="2677175"/>
              <a:ext cx="1512000" cy="504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update</a:t>
              </a:r>
              <a:endParaRPr lang="en-GB" sz="3200" dirty="0"/>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flipV="1">
              <a:off x="3337956" y="2929175"/>
              <a:ext cx="2016145" cy="1233177"/>
            </a:xfrm>
            <a:prstGeom prst="curvedConnector3">
              <a:avLst>
                <a:gd name="adj1" fmla="val 46760"/>
              </a:avLst>
            </a:prstGeom>
            <a:ln w="38100">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cxnSpLocks/>
              <a:stCxn id="8" idx="3"/>
              <a:endCxn id="6" idx="1"/>
            </p:cNvCxnSpPr>
            <p:nvPr/>
          </p:nvCxnSpPr>
          <p:spPr>
            <a:xfrm>
              <a:off x="6866101" y="2929175"/>
              <a:ext cx="1987943" cy="1233177"/>
            </a:xfrm>
            <a:prstGeom prst="curvedConnector3">
              <a:avLst>
                <a:gd name="adj1" fmla="val 50000"/>
              </a:avLst>
            </a:prstGeom>
            <a:ln w="38100">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3274156"/>
            <a:ext cx="5516088" cy="888196"/>
            <a:chOff x="3337956" y="3274156"/>
            <a:chExt cx="5516088" cy="888196"/>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347051" y="3274156"/>
              <a:ext cx="1512000" cy="504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delete</a:t>
              </a:r>
              <a:endParaRPr lang="en-GB" sz="3200" dirty="0"/>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flipV="1">
              <a:off x="3337956" y="3526156"/>
              <a:ext cx="2009095" cy="636196"/>
            </a:xfrm>
            <a:prstGeom prst="curvedConnector3">
              <a:avLst>
                <a:gd name="adj1" fmla="val 55961"/>
              </a:avLst>
            </a:prstGeom>
            <a:ln w="3810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cxnSpLocks/>
              <a:stCxn id="7" idx="3"/>
              <a:endCxn id="6" idx="1"/>
            </p:cNvCxnSpPr>
            <p:nvPr/>
          </p:nvCxnSpPr>
          <p:spPr>
            <a:xfrm>
              <a:off x="6859051" y="3526156"/>
              <a:ext cx="1994993" cy="636196"/>
            </a:xfrm>
            <a:prstGeom prst="curvedConnector3">
              <a:avLst>
                <a:gd name="adj1" fmla="val 42361"/>
              </a:avLst>
            </a:prstGeom>
            <a:ln w="3810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8B0E13C-CEB3-A7D3-148D-B9FFE8D85E8B}"/>
              </a:ext>
            </a:extLst>
          </p:cNvPr>
          <p:cNvGrpSpPr/>
          <p:nvPr/>
        </p:nvGrpSpPr>
        <p:grpSpPr>
          <a:xfrm>
            <a:off x="3337956" y="4171751"/>
            <a:ext cx="1936044" cy="1420063"/>
            <a:chOff x="3337956" y="4162352"/>
            <a:chExt cx="1936044" cy="1420063"/>
          </a:xfrm>
        </p:grpSpPr>
        <p:sp>
          <p:nvSpPr>
            <p:cNvPr id="27" name="Rectangle: Rounded Corners 26">
              <a:extLst>
                <a:ext uri="{FF2B5EF4-FFF2-40B4-BE49-F238E27FC236}">
                  <a16:creationId xmlns:a16="http://schemas.microsoft.com/office/drawing/2014/main" id="{70A37FAF-9873-9764-3992-64B49B6583CC}"/>
                </a:ext>
              </a:extLst>
            </p:cNvPr>
            <p:cNvSpPr/>
            <p:nvPr/>
          </p:nvSpPr>
          <p:spPr>
            <a:xfrm>
              <a:off x="3762000" y="5078415"/>
              <a:ext cx="1512000" cy="504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800" dirty="0"/>
                <a:t>calculate</a:t>
              </a:r>
              <a:endParaRPr lang="en-GB" sz="3200" dirty="0"/>
            </a:p>
          </p:txBody>
        </p:sp>
        <p:cxnSp>
          <p:nvCxnSpPr>
            <p:cNvPr id="29" name="Straight Arrow Connector 19">
              <a:extLst>
                <a:ext uri="{FF2B5EF4-FFF2-40B4-BE49-F238E27FC236}">
                  <a16:creationId xmlns:a16="http://schemas.microsoft.com/office/drawing/2014/main" id="{B1F99470-FEDA-C024-77D3-069C838DAA7A}"/>
                </a:ext>
              </a:extLst>
            </p:cNvPr>
            <p:cNvCxnSpPr>
              <a:cxnSpLocks/>
              <a:stCxn id="5" idx="3"/>
              <a:endCxn id="27" idx="1"/>
            </p:cNvCxnSpPr>
            <p:nvPr/>
          </p:nvCxnSpPr>
          <p:spPr>
            <a:xfrm>
              <a:off x="3337956" y="4162352"/>
              <a:ext cx="424044" cy="1177462"/>
            </a:xfrm>
            <a:prstGeom prst="curvedConnector3">
              <a:avLst>
                <a:gd name="adj1" fmla="val 50000"/>
              </a:avLst>
            </a:prstGeom>
            <a:ln w="381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F6547C50-9811-10B8-7ECB-D28C02BE3197}"/>
              </a:ext>
            </a:extLst>
          </p:cNvPr>
          <p:cNvGrpSpPr/>
          <p:nvPr/>
        </p:nvGrpSpPr>
        <p:grpSpPr>
          <a:xfrm>
            <a:off x="5274000" y="4075333"/>
            <a:ext cx="3580044" cy="1264481"/>
            <a:chOff x="5274000" y="4075333"/>
            <a:chExt cx="3580044" cy="1264481"/>
          </a:xfrm>
        </p:grpSpPr>
        <p:sp>
          <p:nvSpPr>
            <p:cNvPr id="46" name="Rectangle: Rounded Corners 45">
              <a:extLst>
                <a:ext uri="{FF2B5EF4-FFF2-40B4-BE49-F238E27FC236}">
                  <a16:creationId xmlns:a16="http://schemas.microsoft.com/office/drawing/2014/main" id="{6345A6F8-1147-55DC-3291-E6D69D881649}"/>
                </a:ext>
              </a:extLst>
            </p:cNvPr>
            <p:cNvSpPr/>
            <p:nvPr/>
          </p:nvSpPr>
          <p:spPr>
            <a:xfrm>
              <a:off x="6165000" y="4075333"/>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minimum</a:t>
              </a:r>
              <a:endParaRPr lang="en-GB" sz="2800" dirty="0"/>
            </a:p>
          </p:txBody>
        </p:sp>
        <p:cxnSp>
          <p:nvCxnSpPr>
            <p:cNvPr id="75" name="Straight Arrow Connector 74">
              <a:extLst>
                <a:ext uri="{FF2B5EF4-FFF2-40B4-BE49-F238E27FC236}">
                  <a16:creationId xmlns:a16="http://schemas.microsoft.com/office/drawing/2014/main" id="{77272203-64C8-69E5-41BE-0EB0D0614B75}"/>
                </a:ext>
              </a:extLst>
            </p:cNvPr>
            <p:cNvCxnSpPr>
              <a:stCxn id="27" idx="3"/>
              <a:endCxn id="46" idx="1"/>
            </p:cNvCxnSpPr>
            <p:nvPr/>
          </p:nvCxnSpPr>
          <p:spPr>
            <a:xfrm flipV="1">
              <a:off x="5274000" y="4255333"/>
              <a:ext cx="891000" cy="1084481"/>
            </a:xfrm>
            <a:prstGeom prst="curvedConnector3">
              <a:avLst>
                <a:gd name="adj1" fmla="val 2862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A115523-3D07-FD33-F85E-03AA0C5E60B4}"/>
                </a:ext>
              </a:extLst>
            </p:cNvPr>
            <p:cNvCxnSpPr>
              <a:stCxn id="46" idx="3"/>
              <a:endCxn id="6" idx="1"/>
            </p:cNvCxnSpPr>
            <p:nvPr/>
          </p:nvCxnSpPr>
          <p:spPr>
            <a:xfrm flipV="1">
              <a:off x="7605000" y="4162352"/>
              <a:ext cx="1249044" cy="92981"/>
            </a:xfrm>
            <a:prstGeom prst="curvedConnector3">
              <a:avLst>
                <a:gd name="adj1" fmla="val 5000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8EEB35E-235D-1279-021A-28057249D3EE}"/>
              </a:ext>
            </a:extLst>
          </p:cNvPr>
          <p:cNvGrpSpPr/>
          <p:nvPr/>
        </p:nvGrpSpPr>
        <p:grpSpPr>
          <a:xfrm>
            <a:off x="5274000" y="4162352"/>
            <a:ext cx="3580044" cy="1177462"/>
            <a:chOff x="5274000" y="4162352"/>
            <a:chExt cx="3580044" cy="1177462"/>
          </a:xfrm>
        </p:grpSpPr>
        <p:sp>
          <p:nvSpPr>
            <p:cNvPr id="61" name="Rectangle: Rounded Corners 60">
              <a:extLst>
                <a:ext uri="{FF2B5EF4-FFF2-40B4-BE49-F238E27FC236}">
                  <a16:creationId xmlns:a16="http://schemas.microsoft.com/office/drawing/2014/main" id="{D29C9A3C-0C3E-30F3-54DF-52F56D00291F}"/>
                </a:ext>
              </a:extLst>
            </p:cNvPr>
            <p:cNvSpPr/>
            <p:nvPr/>
          </p:nvSpPr>
          <p:spPr>
            <a:xfrm>
              <a:off x="6165000" y="4527722"/>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maximum</a:t>
              </a:r>
              <a:endParaRPr lang="en-GB" sz="2800" dirty="0"/>
            </a:p>
          </p:txBody>
        </p:sp>
        <p:cxnSp>
          <p:nvCxnSpPr>
            <p:cNvPr id="77" name="Straight Arrow Connector 76">
              <a:extLst>
                <a:ext uri="{FF2B5EF4-FFF2-40B4-BE49-F238E27FC236}">
                  <a16:creationId xmlns:a16="http://schemas.microsoft.com/office/drawing/2014/main" id="{7020987A-A955-CAC4-E30D-3EACCC8734A5}"/>
                </a:ext>
              </a:extLst>
            </p:cNvPr>
            <p:cNvCxnSpPr>
              <a:stCxn id="27" idx="3"/>
              <a:endCxn id="61" idx="1"/>
            </p:cNvCxnSpPr>
            <p:nvPr/>
          </p:nvCxnSpPr>
          <p:spPr>
            <a:xfrm flipV="1">
              <a:off x="5274000" y="4707722"/>
              <a:ext cx="891000" cy="632092"/>
            </a:xfrm>
            <a:prstGeom prst="curvedConnector3">
              <a:avLst>
                <a:gd name="adj1" fmla="val 37172"/>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0E8EAF6-8B17-ADB8-25CA-65C3E624ABD4}"/>
                </a:ext>
              </a:extLst>
            </p:cNvPr>
            <p:cNvCxnSpPr>
              <a:cxnSpLocks/>
              <a:stCxn id="61" idx="3"/>
              <a:endCxn id="6" idx="1"/>
            </p:cNvCxnSpPr>
            <p:nvPr/>
          </p:nvCxnSpPr>
          <p:spPr>
            <a:xfrm flipV="1">
              <a:off x="7605000" y="4162352"/>
              <a:ext cx="1249044" cy="545370"/>
            </a:xfrm>
            <a:prstGeom prst="curvedConnector3">
              <a:avLst>
                <a:gd name="adj1" fmla="val 56101"/>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B6E30357-2C36-789F-C890-DCBAEC0D183B}"/>
              </a:ext>
            </a:extLst>
          </p:cNvPr>
          <p:cNvGrpSpPr/>
          <p:nvPr/>
        </p:nvGrpSpPr>
        <p:grpSpPr>
          <a:xfrm>
            <a:off x="5274000" y="4162352"/>
            <a:ext cx="3580044" cy="1177759"/>
            <a:chOff x="5274000" y="4162352"/>
            <a:chExt cx="3580044" cy="1177759"/>
          </a:xfrm>
        </p:grpSpPr>
        <p:sp>
          <p:nvSpPr>
            <p:cNvPr id="62" name="Rectangle: Rounded Corners 61">
              <a:extLst>
                <a:ext uri="{FF2B5EF4-FFF2-40B4-BE49-F238E27FC236}">
                  <a16:creationId xmlns:a16="http://schemas.microsoft.com/office/drawing/2014/main" id="{53975BEA-E5AB-264C-95E5-E73594689627}"/>
                </a:ext>
              </a:extLst>
            </p:cNvPr>
            <p:cNvSpPr/>
            <p:nvPr/>
          </p:nvSpPr>
          <p:spPr>
            <a:xfrm>
              <a:off x="6165000" y="4980111"/>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average</a:t>
              </a:r>
              <a:endParaRPr lang="en-GB" sz="2800" dirty="0"/>
            </a:p>
          </p:txBody>
        </p:sp>
        <p:cxnSp>
          <p:nvCxnSpPr>
            <p:cNvPr id="79" name="Straight Arrow Connector 78">
              <a:extLst>
                <a:ext uri="{FF2B5EF4-FFF2-40B4-BE49-F238E27FC236}">
                  <a16:creationId xmlns:a16="http://schemas.microsoft.com/office/drawing/2014/main" id="{456E1B85-B492-AE19-AE4F-2F3D31420D5D}"/>
                </a:ext>
              </a:extLst>
            </p:cNvPr>
            <p:cNvCxnSpPr>
              <a:stCxn id="27" idx="3"/>
              <a:endCxn id="62" idx="1"/>
            </p:cNvCxnSpPr>
            <p:nvPr/>
          </p:nvCxnSpPr>
          <p:spPr>
            <a:xfrm flipV="1">
              <a:off x="5274000" y="5160111"/>
              <a:ext cx="891000" cy="179703"/>
            </a:xfrm>
            <a:prstGeom prst="curvedConnector3">
              <a:avLst>
                <a:gd name="adj1" fmla="val 5000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BA16938-7203-3C0C-8090-F49009B95662}"/>
                </a:ext>
              </a:extLst>
            </p:cNvPr>
            <p:cNvCxnSpPr>
              <a:stCxn id="62" idx="3"/>
              <a:endCxn id="6" idx="1"/>
            </p:cNvCxnSpPr>
            <p:nvPr/>
          </p:nvCxnSpPr>
          <p:spPr>
            <a:xfrm flipV="1">
              <a:off x="7605000" y="4162352"/>
              <a:ext cx="1249044" cy="997759"/>
            </a:xfrm>
            <a:prstGeom prst="curvedConnector3">
              <a:avLst>
                <a:gd name="adj1" fmla="val 57626"/>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2035D8E5-D794-C884-4F38-E1E7336167FC}"/>
              </a:ext>
            </a:extLst>
          </p:cNvPr>
          <p:cNvGrpSpPr/>
          <p:nvPr/>
        </p:nvGrpSpPr>
        <p:grpSpPr>
          <a:xfrm>
            <a:off x="5274000" y="4162352"/>
            <a:ext cx="3580044" cy="1630148"/>
            <a:chOff x="5274000" y="4162352"/>
            <a:chExt cx="3580044" cy="1630148"/>
          </a:xfrm>
        </p:grpSpPr>
        <p:sp>
          <p:nvSpPr>
            <p:cNvPr id="63" name="Rectangle: Rounded Corners 62">
              <a:extLst>
                <a:ext uri="{FF2B5EF4-FFF2-40B4-BE49-F238E27FC236}">
                  <a16:creationId xmlns:a16="http://schemas.microsoft.com/office/drawing/2014/main" id="{4AA3D285-404E-F355-2A5B-EF0C44E02783}"/>
                </a:ext>
              </a:extLst>
            </p:cNvPr>
            <p:cNvSpPr/>
            <p:nvPr/>
          </p:nvSpPr>
          <p:spPr>
            <a:xfrm>
              <a:off x="6165000" y="5432500"/>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number of</a:t>
              </a:r>
              <a:endParaRPr lang="en-GB" sz="2800" dirty="0"/>
            </a:p>
          </p:txBody>
        </p:sp>
        <p:cxnSp>
          <p:nvCxnSpPr>
            <p:cNvPr id="81" name="Straight Arrow Connector 80">
              <a:extLst>
                <a:ext uri="{FF2B5EF4-FFF2-40B4-BE49-F238E27FC236}">
                  <a16:creationId xmlns:a16="http://schemas.microsoft.com/office/drawing/2014/main" id="{EBCD4DC0-43B5-AB3E-672A-C412B16C731D}"/>
                </a:ext>
              </a:extLst>
            </p:cNvPr>
            <p:cNvCxnSpPr>
              <a:stCxn id="27" idx="3"/>
              <a:endCxn id="63" idx="1"/>
            </p:cNvCxnSpPr>
            <p:nvPr/>
          </p:nvCxnSpPr>
          <p:spPr>
            <a:xfrm>
              <a:off x="5274000" y="5339814"/>
              <a:ext cx="891000" cy="272686"/>
            </a:xfrm>
            <a:prstGeom prst="curvedConnector3">
              <a:avLst>
                <a:gd name="adj1" fmla="val 5000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884B71A-CF20-3F7C-DFC9-AF723C1087BD}"/>
                </a:ext>
              </a:extLst>
            </p:cNvPr>
            <p:cNvCxnSpPr>
              <a:stCxn id="63" idx="3"/>
              <a:endCxn id="6" idx="1"/>
            </p:cNvCxnSpPr>
            <p:nvPr/>
          </p:nvCxnSpPr>
          <p:spPr>
            <a:xfrm flipV="1">
              <a:off x="7605000" y="4162352"/>
              <a:ext cx="1249044" cy="1450148"/>
            </a:xfrm>
            <a:prstGeom prst="curvedConnector3">
              <a:avLst>
                <a:gd name="adj1" fmla="val 6271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CDA0C4E4-611C-BBDA-46CB-8356798A1C7B}"/>
              </a:ext>
            </a:extLst>
          </p:cNvPr>
          <p:cNvGrpSpPr/>
          <p:nvPr/>
        </p:nvGrpSpPr>
        <p:grpSpPr>
          <a:xfrm>
            <a:off x="5274000" y="4162352"/>
            <a:ext cx="3580044" cy="2082537"/>
            <a:chOff x="5274000" y="4162352"/>
            <a:chExt cx="3580044" cy="2082537"/>
          </a:xfrm>
        </p:grpSpPr>
        <p:sp>
          <p:nvSpPr>
            <p:cNvPr id="64" name="Rectangle: Rounded Corners 63">
              <a:extLst>
                <a:ext uri="{FF2B5EF4-FFF2-40B4-BE49-F238E27FC236}">
                  <a16:creationId xmlns:a16="http://schemas.microsoft.com/office/drawing/2014/main" id="{97B3155C-EF30-04C4-7517-CD5CB4C24262}"/>
                </a:ext>
              </a:extLst>
            </p:cNvPr>
            <p:cNvSpPr/>
            <p:nvPr/>
          </p:nvSpPr>
          <p:spPr>
            <a:xfrm>
              <a:off x="6165000" y="5884889"/>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total</a:t>
              </a:r>
              <a:endParaRPr lang="en-GB" sz="2800" dirty="0"/>
            </a:p>
          </p:txBody>
        </p:sp>
        <p:cxnSp>
          <p:nvCxnSpPr>
            <p:cNvPr id="83" name="Straight Arrow Connector 82">
              <a:extLst>
                <a:ext uri="{FF2B5EF4-FFF2-40B4-BE49-F238E27FC236}">
                  <a16:creationId xmlns:a16="http://schemas.microsoft.com/office/drawing/2014/main" id="{22050E1F-6DA8-D7E4-BA93-DAFA6A6549D8}"/>
                </a:ext>
              </a:extLst>
            </p:cNvPr>
            <p:cNvCxnSpPr>
              <a:stCxn id="27" idx="3"/>
              <a:endCxn id="64" idx="1"/>
            </p:cNvCxnSpPr>
            <p:nvPr/>
          </p:nvCxnSpPr>
          <p:spPr>
            <a:xfrm>
              <a:off x="5274000" y="5339814"/>
              <a:ext cx="891000" cy="725075"/>
            </a:xfrm>
            <a:prstGeom prst="curvedConnector3">
              <a:avLst>
                <a:gd name="adj1" fmla="val 47149"/>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B9FE22B-8FC7-E8A0-90B4-924F612B38E7}"/>
                </a:ext>
              </a:extLst>
            </p:cNvPr>
            <p:cNvCxnSpPr>
              <a:stCxn id="64" idx="3"/>
              <a:endCxn id="6" idx="1"/>
            </p:cNvCxnSpPr>
            <p:nvPr/>
          </p:nvCxnSpPr>
          <p:spPr>
            <a:xfrm flipV="1">
              <a:off x="7605000" y="4162352"/>
              <a:ext cx="1249044" cy="1902537"/>
            </a:xfrm>
            <a:prstGeom prst="curvedConnector3">
              <a:avLst>
                <a:gd name="adj1" fmla="val 68302"/>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4B04578F-D2C5-4B41-6BAC-8B5AB93F438A}"/>
              </a:ext>
            </a:extLst>
          </p:cNvPr>
          <p:cNvGrpSpPr/>
          <p:nvPr/>
        </p:nvGrpSpPr>
        <p:grpSpPr>
          <a:xfrm>
            <a:off x="5274000" y="4162352"/>
            <a:ext cx="3580044" cy="2534924"/>
            <a:chOff x="5274000" y="4162352"/>
            <a:chExt cx="3580044" cy="2534924"/>
          </a:xfrm>
        </p:grpSpPr>
        <p:sp>
          <p:nvSpPr>
            <p:cNvPr id="73" name="Rectangle: Rounded Corners 72">
              <a:extLst>
                <a:ext uri="{FF2B5EF4-FFF2-40B4-BE49-F238E27FC236}">
                  <a16:creationId xmlns:a16="http://schemas.microsoft.com/office/drawing/2014/main" id="{6BCE907D-1BC1-42F3-A5F7-ADEA0D81E628}"/>
                </a:ext>
              </a:extLst>
            </p:cNvPr>
            <p:cNvSpPr/>
            <p:nvPr/>
          </p:nvSpPr>
          <p:spPr>
            <a:xfrm>
              <a:off x="6165000" y="6337276"/>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formula</a:t>
              </a:r>
              <a:endParaRPr lang="en-GB" sz="2800" dirty="0"/>
            </a:p>
          </p:txBody>
        </p:sp>
        <p:cxnSp>
          <p:nvCxnSpPr>
            <p:cNvPr id="85" name="Straight Arrow Connector 84">
              <a:extLst>
                <a:ext uri="{FF2B5EF4-FFF2-40B4-BE49-F238E27FC236}">
                  <a16:creationId xmlns:a16="http://schemas.microsoft.com/office/drawing/2014/main" id="{53576EEC-F26B-2996-8D8F-485309FB2A82}"/>
                </a:ext>
              </a:extLst>
            </p:cNvPr>
            <p:cNvCxnSpPr>
              <a:stCxn id="27" idx="3"/>
              <a:endCxn id="73" idx="1"/>
            </p:cNvCxnSpPr>
            <p:nvPr/>
          </p:nvCxnSpPr>
          <p:spPr>
            <a:xfrm>
              <a:off x="5274000" y="5339814"/>
              <a:ext cx="891000" cy="1177462"/>
            </a:xfrm>
            <a:prstGeom prst="curvedConnector3">
              <a:avLst>
                <a:gd name="adj1" fmla="val 34321"/>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2E15993-0C68-C291-F9E9-A5879FB5D831}"/>
                </a:ext>
              </a:extLst>
            </p:cNvPr>
            <p:cNvCxnSpPr>
              <a:stCxn id="73" idx="3"/>
              <a:endCxn id="6" idx="1"/>
            </p:cNvCxnSpPr>
            <p:nvPr/>
          </p:nvCxnSpPr>
          <p:spPr>
            <a:xfrm flipV="1">
              <a:off x="7605000" y="4162352"/>
              <a:ext cx="1249044" cy="2354924"/>
            </a:xfrm>
            <a:prstGeom prst="curvedConnector3">
              <a:avLst>
                <a:gd name="adj1" fmla="val 73386"/>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48" name="TextBox 47">
            <a:extLst>
              <a:ext uri="{FF2B5EF4-FFF2-40B4-BE49-F238E27FC236}">
                <a16:creationId xmlns:a16="http://schemas.microsoft.com/office/drawing/2014/main" id="{E299012B-36FF-4C40-BC4C-CA27CD69D30C}"/>
              </a:ext>
            </a:extLst>
          </p:cNvPr>
          <p:cNvSpPr txBox="1"/>
          <p:nvPr/>
        </p:nvSpPr>
        <p:spPr>
          <a:xfrm>
            <a:off x="10215120" y="5591814"/>
            <a:ext cx="1628652" cy="954107"/>
          </a:xfrm>
          <a:prstGeom prst="rect">
            <a:avLst/>
          </a:prstGeom>
          <a:noFill/>
        </p:spPr>
        <p:txBody>
          <a:bodyPr wrap="square">
            <a:spAutoFit/>
          </a:bodyPr>
          <a:lstStyle/>
          <a:p>
            <a:pPr algn="ctr"/>
            <a:r>
              <a:rPr lang="en-GB" sz="2800" dirty="0">
                <a:solidFill>
                  <a:srgbClr val="7030A0"/>
                </a:solidFill>
              </a:rPr>
              <a:t>Technical language</a:t>
            </a:r>
          </a:p>
        </p:txBody>
      </p:sp>
    </p:spTree>
    <p:extLst>
      <p:ext uri="{BB962C8B-B14F-4D97-AF65-F5344CB8AC3E}">
        <p14:creationId xmlns:p14="http://schemas.microsoft.com/office/powerpoint/2010/main" val="334727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30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3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30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30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10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7"/>
                                        </p:tgtEl>
                                        <p:attrNameLst>
                                          <p:attrName>style.visibility</p:attrName>
                                        </p:attrNameLst>
                                      </p:cBhvr>
                                      <p:to>
                                        <p:strVal val="visible"/>
                                      </p:to>
                                    </p:set>
                                    <p:animEffect transition="in" filter="wipe(left)">
                                      <p:cBhvr>
                                        <p:cTn id="42" dur="2000"/>
                                        <p:tgtEl>
                                          <p:spTgt spid="1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8"/>
                                        </p:tgtEl>
                                        <p:attrNameLst>
                                          <p:attrName>style.visibility</p:attrName>
                                        </p:attrNameLst>
                                      </p:cBhvr>
                                      <p:to>
                                        <p:strVal val="visible"/>
                                      </p:to>
                                    </p:set>
                                    <p:animEffect transition="in" filter="wipe(left)">
                                      <p:cBhvr>
                                        <p:cTn id="47" dur="2000"/>
                                        <p:tgtEl>
                                          <p:spTgt spid="12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9"/>
                                        </p:tgtEl>
                                        <p:attrNameLst>
                                          <p:attrName>style.visibility</p:attrName>
                                        </p:attrNameLst>
                                      </p:cBhvr>
                                      <p:to>
                                        <p:strVal val="visible"/>
                                      </p:to>
                                    </p:set>
                                    <p:animEffect transition="in" filter="wipe(left)">
                                      <p:cBhvr>
                                        <p:cTn id="52" dur="2000"/>
                                        <p:tgtEl>
                                          <p:spTgt spid="12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0"/>
                                        </p:tgtEl>
                                        <p:attrNameLst>
                                          <p:attrName>style.visibility</p:attrName>
                                        </p:attrNameLst>
                                      </p:cBhvr>
                                      <p:to>
                                        <p:strVal val="visible"/>
                                      </p:to>
                                    </p:set>
                                    <p:animEffect transition="in" filter="wipe(left)">
                                      <p:cBhvr>
                                        <p:cTn id="57" dur="2000"/>
                                        <p:tgtEl>
                                          <p:spTgt spid="13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1"/>
                                        </p:tgtEl>
                                        <p:attrNameLst>
                                          <p:attrName>style.visibility</p:attrName>
                                        </p:attrNameLst>
                                      </p:cBhvr>
                                      <p:to>
                                        <p:strVal val="visible"/>
                                      </p:to>
                                    </p:set>
                                    <p:animEffect transition="in" filter="wipe(left)">
                                      <p:cBhvr>
                                        <p:cTn id="62" dur="2000"/>
                                        <p:tgtEl>
                                          <p:spTgt spid="13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32"/>
                                        </p:tgtEl>
                                        <p:attrNameLst>
                                          <p:attrName>style.visibility</p:attrName>
                                        </p:attrNameLst>
                                      </p:cBhvr>
                                      <p:to>
                                        <p:strVal val="visible"/>
                                      </p:to>
                                    </p:set>
                                    <p:animEffect transition="in" filter="wipe(left)">
                                      <p:cBhvr>
                                        <p:cTn id="67" dur="2000"/>
                                        <p:tgtEl>
                                          <p:spTgt spid="13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8"/>
                                        </p:tgtEl>
                                        <p:attrNameLst>
                                          <p:attrName>style.visibility</p:attrName>
                                        </p:attrNameLst>
                                      </p:cBhvr>
                                      <p:to>
                                        <p:strVal val="visible"/>
                                      </p:to>
                                    </p:set>
                                    <p:animEffect transition="in" filter="wipe(left)">
                                      <p:cBhvr>
                                        <p:cTn id="72" dur="1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48" grpId="0"/>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Functional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1480462"/>
            <a:ext cx="5516088" cy="2681890"/>
            <a:chOff x="3337956" y="1480462"/>
            <a:chExt cx="5516088" cy="2681890"/>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340000" y="1480462"/>
              <a:ext cx="1512000" cy="504000"/>
            </a:xfrm>
            <a:prstGeom prst="roundRect">
              <a:avLst/>
            </a:prstGeom>
            <a:noFill/>
            <a:ln w="28575">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1732462"/>
              <a:ext cx="2002044" cy="2429890"/>
            </a:xfrm>
            <a:prstGeom prst="curvedConnector3">
              <a:avLst>
                <a:gd name="adj1" fmla="val 27707"/>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cxnSpLocks/>
              <a:stCxn id="10" idx="3"/>
              <a:endCxn id="6" idx="1"/>
            </p:cNvCxnSpPr>
            <p:nvPr/>
          </p:nvCxnSpPr>
          <p:spPr>
            <a:xfrm>
              <a:off x="6852000" y="1732462"/>
              <a:ext cx="2002044" cy="2429890"/>
            </a:xfrm>
            <a:prstGeom prst="curvedConnector3">
              <a:avLst>
                <a:gd name="adj1" fmla="val 73380"/>
              </a:avLst>
            </a:prstGeom>
            <a:ln w="3810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2080194"/>
            <a:ext cx="5516088" cy="2082158"/>
            <a:chOff x="3337956" y="2080194"/>
            <a:chExt cx="5516088" cy="2082158"/>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340000" y="2080194"/>
              <a:ext cx="1512000" cy="504000"/>
            </a:xfrm>
            <a:prstGeom prst="roundRect">
              <a:avLst/>
            </a:prstGeom>
            <a:noFill/>
            <a:ln w="28575">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2332194"/>
              <a:ext cx="2002044" cy="1830158"/>
            </a:xfrm>
            <a:prstGeom prst="curvedConnector3">
              <a:avLst>
                <a:gd name="adj1" fmla="val 37494"/>
              </a:avLst>
            </a:prstGeom>
            <a:ln w="38100">
              <a:solidFill>
                <a:srgbClr val="FFC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cxnSpLocks/>
              <a:stCxn id="9" idx="3"/>
              <a:endCxn id="6" idx="1"/>
            </p:cNvCxnSpPr>
            <p:nvPr/>
          </p:nvCxnSpPr>
          <p:spPr>
            <a:xfrm>
              <a:off x="6852000" y="2332194"/>
              <a:ext cx="2002044" cy="1830158"/>
            </a:xfrm>
            <a:prstGeom prst="curvedConnector3">
              <a:avLst>
                <a:gd name="adj1" fmla="val 61418"/>
              </a:avLst>
            </a:prstGeom>
            <a:ln w="38100">
              <a:solidFill>
                <a:srgbClr val="FFC0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2677175"/>
            <a:ext cx="5516088" cy="1485177"/>
            <a:chOff x="3337956" y="2677175"/>
            <a:chExt cx="5516088" cy="1485177"/>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354101" y="2677175"/>
              <a:ext cx="1512000" cy="504000"/>
            </a:xfrm>
            <a:prstGeom prst="roundRect">
              <a:avLst/>
            </a:prstGeom>
            <a:noFill/>
            <a:ln w="28575">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flipV="1">
              <a:off x="3337956" y="2929175"/>
              <a:ext cx="2016145" cy="1233177"/>
            </a:xfrm>
            <a:prstGeom prst="curvedConnector3">
              <a:avLst>
                <a:gd name="adj1" fmla="val 46760"/>
              </a:avLst>
            </a:prstGeom>
            <a:ln w="38100">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cxnSpLocks/>
              <a:stCxn id="8" idx="3"/>
              <a:endCxn id="6" idx="1"/>
            </p:cNvCxnSpPr>
            <p:nvPr/>
          </p:nvCxnSpPr>
          <p:spPr>
            <a:xfrm>
              <a:off x="6866101" y="2929175"/>
              <a:ext cx="1987943" cy="1233177"/>
            </a:xfrm>
            <a:prstGeom prst="curvedConnector3">
              <a:avLst>
                <a:gd name="adj1" fmla="val 50000"/>
              </a:avLst>
            </a:prstGeom>
            <a:ln w="38100">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3274156"/>
            <a:ext cx="5516088" cy="888196"/>
            <a:chOff x="3337956" y="3274156"/>
            <a:chExt cx="5516088" cy="888196"/>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347051" y="3274156"/>
              <a:ext cx="1512000" cy="504000"/>
            </a:xfrm>
            <a:prstGeom prst="roundRect">
              <a:avLst/>
            </a:prstGeom>
            <a:noFill/>
            <a:ln w="28575">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flipV="1">
              <a:off x="3337956" y="3526156"/>
              <a:ext cx="2009095" cy="636196"/>
            </a:xfrm>
            <a:prstGeom prst="curvedConnector3">
              <a:avLst>
                <a:gd name="adj1" fmla="val 55961"/>
              </a:avLst>
            </a:prstGeom>
            <a:ln w="3810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cxnSpLocks/>
              <a:stCxn id="7" idx="3"/>
              <a:endCxn id="6" idx="1"/>
            </p:cNvCxnSpPr>
            <p:nvPr/>
          </p:nvCxnSpPr>
          <p:spPr>
            <a:xfrm>
              <a:off x="6859051" y="3526156"/>
              <a:ext cx="1994993" cy="636196"/>
            </a:xfrm>
            <a:prstGeom prst="curvedConnector3">
              <a:avLst>
                <a:gd name="adj1" fmla="val 42361"/>
              </a:avLst>
            </a:prstGeom>
            <a:ln w="3810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68B0E13C-CEB3-A7D3-148D-B9FFE8D85E8B}"/>
              </a:ext>
            </a:extLst>
          </p:cNvPr>
          <p:cNvGrpSpPr/>
          <p:nvPr/>
        </p:nvGrpSpPr>
        <p:grpSpPr>
          <a:xfrm>
            <a:off x="3337956" y="4171751"/>
            <a:ext cx="1936044" cy="1420063"/>
            <a:chOff x="3337956" y="4162352"/>
            <a:chExt cx="1936044" cy="1420063"/>
          </a:xfrm>
        </p:grpSpPr>
        <p:sp>
          <p:nvSpPr>
            <p:cNvPr id="27" name="Rectangle: Rounded Corners 26">
              <a:extLst>
                <a:ext uri="{FF2B5EF4-FFF2-40B4-BE49-F238E27FC236}">
                  <a16:creationId xmlns:a16="http://schemas.microsoft.com/office/drawing/2014/main" id="{70A37FAF-9873-9764-3992-64B49B6583CC}"/>
                </a:ext>
              </a:extLst>
            </p:cNvPr>
            <p:cNvSpPr/>
            <p:nvPr/>
          </p:nvSpPr>
          <p:spPr>
            <a:xfrm>
              <a:off x="3762000" y="5078415"/>
              <a:ext cx="1512000" cy="504000"/>
            </a:xfrm>
            <a:prstGeom prst="roundRect">
              <a:avLst/>
            </a:prstGeom>
            <a:noFill/>
            <a:ln w="28575">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29" name="Straight Arrow Connector 19">
              <a:extLst>
                <a:ext uri="{FF2B5EF4-FFF2-40B4-BE49-F238E27FC236}">
                  <a16:creationId xmlns:a16="http://schemas.microsoft.com/office/drawing/2014/main" id="{B1F99470-FEDA-C024-77D3-069C838DAA7A}"/>
                </a:ext>
              </a:extLst>
            </p:cNvPr>
            <p:cNvCxnSpPr>
              <a:cxnSpLocks/>
              <a:stCxn id="5" idx="3"/>
              <a:endCxn id="27" idx="1"/>
            </p:cNvCxnSpPr>
            <p:nvPr/>
          </p:nvCxnSpPr>
          <p:spPr>
            <a:xfrm>
              <a:off x="3337956" y="4162352"/>
              <a:ext cx="424044" cy="1177462"/>
            </a:xfrm>
            <a:prstGeom prst="curvedConnector3">
              <a:avLst>
                <a:gd name="adj1" fmla="val 50000"/>
              </a:avLst>
            </a:prstGeom>
            <a:ln w="381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7" name="Group 126">
            <a:extLst>
              <a:ext uri="{FF2B5EF4-FFF2-40B4-BE49-F238E27FC236}">
                <a16:creationId xmlns:a16="http://schemas.microsoft.com/office/drawing/2014/main" id="{F6547C50-9811-10B8-7ECB-D28C02BE3197}"/>
              </a:ext>
            </a:extLst>
          </p:cNvPr>
          <p:cNvGrpSpPr/>
          <p:nvPr/>
        </p:nvGrpSpPr>
        <p:grpSpPr>
          <a:xfrm>
            <a:off x="5274000" y="4075333"/>
            <a:ext cx="3580044" cy="1264481"/>
            <a:chOff x="5274000" y="4075333"/>
            <a:chExt cx="3580044" cy="1264481"/>
          </a:xfrm>
        </p:grpSpPr>
        <p:sp>
          <p:nvSpPr>
            <p:cNvPr id="46" name="Rectangle: Rounded Corners 45">
              <a:extLst>
                <a:ext uri="{FF2B5EF4-FFF2-40B4-BE49-F238E27FC236}">
                  <a16:creationId xmlns:a16="http://schemas.microsoft.com/office/drawing/2014/main" id="{6345A6F8-1147-55DC-3291-E6D69D881649}"/>
                </a:ext>
              </a:extLst>
            </p:cNvPr>
            <p:cNvSpPr/>
            <p:nvPr/>
          </p:nvSpPr>
          <p:spPr>
            <a:xfrm>
              <a:off x="6165000" y="4075333"/>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minimum</a:t>
              </a:r>
              <a:endParaRPr lang="en-GB" sz="2800" dirty="0"/>
            </a:p>
          </p:txBody>
        </p:sp>
        <p:cxnSp>
          <p:nvCxnSpPr>
            <p:cNvPr id="75" name="Straight Arrow Connector 74">
              <a:extLst>
                <a:ext uri="{FF2B5EF4-FFF2-40B4-BE49-F238E27FC236}">
                  <a16:creationId xmlns:a16="http://schemas.microsoft.com/office/drawing/2014/main" id="{77272203-64C8-69E5-41BE-0EB0D0614B75}"/>
                </a:ext>
              </a:extLst>
            </p:cNvPr>
            <p:cNvCxnSpPr>
              <a:stCxn id="27" idx="3"/>
              <a:endCxn id="46" idx="1"/>
            </p:cNvCxnSpPr>
            <p:nvPr/>
          </p:nvCxnSpPr>
          <p:spPr>
            <a:xfrm flipV="1">
              <a:off x="5274000" y="4255333"/>
              <a:ext cx="891000" cy="1084481"/>
            </a:xfrm>
            <a:prstGeom prst="curvedConnector3">
              <a:avLst>
                <a:gd name="adj1" fmla="val 2862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A115523-3D07-FD33-F85E-03AA0C5E60B4}"/>
                </a:ext>
              </a:extLst>
            </p:cNvPr>
            <p:cNvCxnSpPr>
              <a:stCxn id="46" idx="3"/>
              <a:endCxn id="6" idx="1"/>
            </p:cNvCxnSpPr>
            <p:nvPr/>
          </p:nvCxnSpPr>
          <p:spPr>
            <a:xfrm flipV="1">
              <a:off x="7605000" y="4162352"/>
              <a:ext cx="1249044" cy="92981"/>
            </a:xfrm>
            <a:prstGeom prst="curvedConnector3">
              <a:avLst>
                <a:gd name="adj1" fmla="val 5000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8" name="Group 127">
            <a:extLst>
              <a:ext uri="{FF2B5EF4-FFF2-40B4-BE49-F238E27FC236}">
                <a16:creationId xmlns:a16="http://schemas.microsoft.com/office/drawing/2014/main" id="{78EEB35E-235D-1279-021A-28057249D3EE}"/>
              </a:ext>
            </a:extLst>
          </p:cNvPr>
          <p:cNvGrpSpPr/>
          <p:nvPr/>
        </p:nvGrpSpPr>
        <p:grpSpPr>
          <a:xfrm>
            <a:off x="5274000" y="4162352"/>
            <a:ext cx="3580044" cy="1177462"/>
            <a:chOff x="5274000" y="4162352"/>
            <a:chExt cx="3580044" cy="1177462"/>
          </a:xfrm>
        </p:grpSpPr>
        <p:sp>
          <p:nvSpPr>
            <p:cNvPr id="61" name="Rectangle: Rounded Corners 60">
              <a:extLst>
                <a:ext uri="{FF2B5EF4-FFF2-40B4-BE49-F238E27FC236}">
                  <a16:creationId xmlns:a16="http://schemas.microsoft.com/office/drawing/2014/main" id="{D29C9A3C-0C3E-30F3-54DF-52F56D00291F}"/>
                </a:ext>
              </a:extLst>
            </p:cNvPr>
            <p:cNvSpPr/>
            <p:nvPr/>
          </p:nvSpPr>
          <p:spPr>
            <a:xfrm>
              <a:off x="6165000" y="4527722"/>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maximum</a:t>
              </a:r>
              <a:endParaRPr lang="en-GB" sz="2800" dirty="0"/>
            </a:p>
          </p:txBody>
        </p:sp>
        <p:cxnSp>
          <p:nvCxnSpPr>
            <p:cNvPr id="77" name="Straight Arrow Connector 76">
              <a:extLst>
                <a:ext uri="{FF2B5EF4-FFF2-40B4-BE49-F238E27FC236}">
                  <a16:creationId xmlns:a16="http://schemas.microsoft.com/office/drawing/2014/main" id="{7020987A-A955-CAC4-E30D-3EACCC8734A5}"/>
                </a:ext>
              </a:extLst>
            </p:cNvPr>
            <p:cNvCxnSpPr>
              <a:stCxn id="27" idx="3"/>
              <a:endCxn id="61" idx="1"/>
            </p:cNvCxnSpPr>
            <p:nvPr/>
          </p:nvCxnSpPr>
          <p:spPr>
            <a:xfrm flipV="1">
              <a:off x="5274000" y="4707722"/>
              <a:ext cx="891000" cy="632092"/>
            </a:xfrm>
            <a:prstGeom prst="curvedConnector3">
              <a:avLst>
                <a:gd name="adj1" fmla="val 37172"/>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10E8EAF6-8B17-ADB8-25CA-65C3E624ABD4}"/>
                </a:ext>
              </a:extLst>
            </p:cNvPr>
            <p:cNvCxnSpPr>
              <a:cxnSpLocks/>
              <a:stCxn id="61" idx="3"/>
              <a:endCxn id="6" idx="1"/>
            </p:cNvCxnSpPr>
            <p:nvPr/>
          </p:nvCxnSpPr>
          <p:spPr>
            <a:xfrm flipV="1">
              <a:off x="7605000" y="4162352"/>
              <a:ext cx="1249044" cy="545370"/>
            </a:xfrm>
            <a:prstGeom prst="curvedConnector3">
              <a:avLst>
                <a:gd name="adj1" fmla="val 56101"/>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B6E30357-2C36-789F-C890-DCBAEC0D183B}"/>
              </a:ext>
            </a:extLst>
          </p:cNvPr>
          <p:cNvGrpSpPr/>
          <p:nvPr/>
        </p:nvGrpSpPr>
        <p:grpSpPr>
          <a:xfrm>
            <a:off x="5274000" y="4162352"/>
            <a:ext cx="3580044" cy="1177759"/>
            <a:chOff x="5274000" y="4162352"/>
            <a:chExt cx="3580044" cy="1177759"/>
          </a:xfrm>
        </p:grpSpPr>
        <p:sp>
          <p:nvSpPr>
            <p:cNvPr id="62" name="Rectangle: Rounded Corners 61">
              <a:extLst>
                <a:ext uri="{FF2B5EF4-FFF2-40B4-BE49-F238E27FC236}">
                  <a16:creationId xmlns:a16="http://schemas.microsoft.com/office/drawing/2014/main" id="{53975BEA-E5AB-264C-95E5-E73594689627}"/>
                </a:ext>
              </a:extLst>
            </p:cNvPr>
            <p:cNvSpPr/>
            <p:nvPr/>
          </p:nvSpPr>
          <p:spPr>
            <a:xfrm>
              <a:off x="6165000" y="4980111"/>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average</a:t>
              </a:r>
              <a:endParaRPr lang="en-GB" sz="2800" dirty="0"/>
            </a:p>
          </p:txBody>
        </p:sp>
        <p:cxnSp>
          <p:nvCxnSpPr>
            <p:cNvPr id="79" name="Straight Arrow Connector 78">
              <a:extLst>
                <a:ext uri="{FF2B5EF4-FFF2-40B4-BE49-F238E27FC236}">
                  <a16:creationId xmlns:a16="http://schemas.microsoft.com/office/drawing/2014/main" id="{456E1B85-B492-AE19-AE4F-2F3D31420D5D}"/>
                </a:ext>
              </a:extLst>
            </p:cNvPr>
            <p:cNvCxnSpPr>
              <a:stCxn id="27" idx="3"/>
              <a:endCxn id="62" idx="1"/>
            </p:cNvCxnSpPr>
            <p:nvPr/>
          </p:nvCxnSpPr>
          <p:spPr>
            <a:xfrm flipV="1">
              <a:off x="5274000" y="5160111"/>
              <a:ext cx="891000" cy="179703"/>
            </a:xfrm>
            <a:prstGeom prst="curvedConnector3">
              <a:avLst>
                <a:gd name="adj1" fmla="val 5000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DBA16938-7203-3C0C-8090-F49009B95662}"/>
                </a:ext>
              </a:extLst>
            </p:cNvPr>
            <p:cNvCxnSpPr>
              <a:stCxn id="62" idx="3"/>
              <a:endCxn id="6" idx="1"/>
            </p:cNvCxnSpPr>
            <p:nvPr/>
          </p:nvCxnSpPr>
          <p:spPr>
            <a:xfrm flipV="1">
              <a:off x="7605000" y="4162352"/>
              <a:ext cx="1249044" cy="997759"/>
            </a:xfrm>
            <a:prstGeom prst="curvedConnector3">
              <a:avLst>
                <a:gd name="adj1" fmla="val 57626"/>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2035D8E5-D794-C884-4F38-E1E7336167FC}"/>
              </a:ext>
            </a:extLst>
          </p:cNvPr>
          <p:cNvGrpSpPr/>
          <p:nvPr/>
        </p:nvGrpSpPr>
        <p:grpSpPr>
          <a:xfrm>
            <a:off x="5274000" y="4162352"/>
            <a:ext cx="3580044" cy="1630148"/>
            <a:chOff x="5274000" y="4162352"/>
            <a:chExt cx="3580044" cy="1630148"/>
          </a:xfrm>
        </p:grpSpPr>
        <p:sp>
          <p:nvSpPr>
            <p:cNvPr id="63" name="Rectangle: Rounded Corners 62">
              <a:extLst>
                <a:ext uri="{FF2B5EF4-FFF2-40B4-BE49-F238E27FC236}">
                  <a16:creationId xmlns:a16="http://schemas.microsoft.com/office/drawing/2014/main" id="{4AA3D285-404E-F355-2A5B-EF0C44E02783}"/>
                </a:ext>
              </a:extLst>
            </p:cNvPr>
            <p:cNvSpPr/>
            <p:nvPr/>
          </p:nvSpPr>
          <p:spPr>
            <a:xfrm>
              <a:off x="6165000" y="5432500"/>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number of</a:t>
              </a:r>
              <a:endParaRPr lang="en-GB" sz="2800" dirty="0"/>
            </a:p>
          </p:txBody>
        </p:sp>
        <p:cxnSp>
          <p:nvCxnSpPr>
            <p:cNvPr id="81" name="Straight Arrow Connector 80">
              <a:extLst>
                <a:ext uri="{FF2B5EF4-FFF2-40B4-BE49-F238E27FC236}">
                  <a16:creationId xmlns:a16="http://schemas.microsoft.com/office/drawing/2014/main" id="{EBCD4DC0-43B5-AB3E-672A-C412B16C731D}"/>
                </a:ext>
              </a:extLst>
            </p:cNvPr>
            <p:cNvCxnSpPr>
              <a:stCxn id="27" idx="3"/>
              <a:endCxn id="63" idx="1"/>
            </p:cNvCxnSpPr>
            <p:nvPr/>
          </p:nvCxnSpPr>
          <p:spPr>
            <a:xfrm>
              <a:off x="5274000" y="5339814"/>
              <a:ext cx="891000" cy="272686"/>
            </a:xfrm>
            <a:prstGeom prst="curvedConnector3">
              <a:avLst>
                <a:gd name="adj1" fmla="val 5000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884B71A-CF20-3F7C-DFC9-AF723C1087BD}"/>
                </a:ext>
              </a:extLst>
            </p:cNvPr>
            <p:cNvCxnSpPr>
              <a:stCxn id="63" idx="3"/>
              <a:endCxn id="6" idx="1"/>
            </p:cNvCxnSpPr>
            <p:nvPr/>
          </p:nvCxnSpPr>
          <p:spPr>
            <a:xfrm flipV="1">
              <a:off x="7605000" y="4162352"/>
              <a:ext cx="1249044" cy="1450148"/>
            </a:xfrm>
            <a:prstGeom prst="curvedConnector3">
              <a:avLst>
                <a:gd name="adj1" fmla="val 62710"/>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1" name="Group 130">
            <a:extLst>
              <a:ext uri="{FF2B5EF4-FFF2-40B4-BE49-F238E27FC236}">
                <a16:creationId xmlns:a16="http://schemas.microsoft.com/office/drawing/2014/main" id="{CDA0C4E4-611C-BBDA-46CB-8356798A1C7B}"/>
              </a:ext>
            </a:extLst>
          </p:cNvPr>
          <p:cNvGrpSpPr/>
          <p:nvPr/>
        </p:nvGrpSpPr>
        <p:grpSpPr>
          <a:xfrm>
            <a:off x="5274000" y="4162352"/>
            <a:ext cx="3580044" cy="2082537"/>
            <a:chOff x="5274000" y="4162352"/>
            <a:chExt cx="3580044" cy="2082537"/>
          </a:xfrm>
        </p:grpSpPr>
        <p:sp>
          <p:nvSpPr>
            <p:cNvPr id="64" name="Rectangle: Rounded Corners 63">
              <a:extLst>
                <a:ext uri="{FF2B5EF4-FFF2-40B4-BE49-F238E27FC236}">
                  <a16:creationId xmlns:a16="http://schemas.microsoft.com/office/drawing/2014/main" id="{97B3155C-EF30-04C4-7517-CD5CB4C24262}"/>
                </a:ext>
              </a:extLst>
            </p:cNvPr>
            <p:cNvSpPr/>
            <p:nvPr/>
          </p:nvSpPr>
          <p:spPr>
            <a:xfrm>
              <a:off x="6165000" y="5884889"/>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total</a:t>
              </a:r>
              <a:endParaRPr lang="en-GB" sz="2800" dirty="0"/>
            </a:p>
          </p:txBody>
        </p:sp>
        <p:cxnSp>
          <p:nvCxnSpPr>
            <p:cNvPr id="83" name="Straight Arrow Connector 82">
              <a:extLst>
                <a:ext uri="{FF2B5EF4-FFF2-40B4-BE49-F238E27FC236}">
                  <a16:creationId xmlns:a16="http://schemas.microsoft.com/office/drawing/2014/main" id="{22050E1F-6DA8-D7E4-BA93-DAFA6A6549D8}"/>
                </a:ext>
              </a:extLst>
            </p:cNvPr>
            <p:cNvCxnSpPr>
              <a:stCxn id="27" idx="3"/>
              <a:endCxn id="64" idx="1"/>
            </p:cNvCxnSpPr>
            <p:nvPr/>
          </p:nvCxnSpPr>
          <p:spPr>
            <a:xfrm>
              <a:off x="5274000" y="5339814"/>
              <a:ext cx="891000" cy="725075"/>
            </a:xfrm>
            <a:prstGeom prst="curvedConnector3">
              <a:avLst>
                <a:gd name="adj1" fmla="val 47149"/>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B9FE22B-8FC7-E8A0-90B4-924F612B38E7}"/>
                </a:ext>
              </a:extLst>
            </p:cNvPr>
            <p:cNvCxnSpPr>
              <a:stCxn id="64" idx="3"/>
              <a:endCxn id="6" idx="1"/>
            </p:cNvCxnSpPr>
            <p:nvPr/>
          </p:nvCxnSpPr>
          <p:spPr>
            <a:xfrm flipV="1">
              <a:off x="7605000" y="4162352"/>
              <a:ext cx="1249044" cy="1902537"/>
            </a:xfrm>
            <a:prstGeom prst="curvedConnector3">
              <a:avLst>
                <a:gd name="adj1" fmla="val 68302"/>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4B04578F-D2C5-4B41-6BAC-8B5AB93F438A}"/>
              </a:ext>
            </a:extLst>
          </p:cNvPr>
          <p:cNvGrpSpPr/>
          <p:nvPr/>
        </p:nvGrpSpPr>
        <p:grpSpPr>
          <a:xfrm>
            <a:off x="5274000" y="4162352"/>
            <a:ext cx="3580044" cy="2534924"/>
            <a:chOff x="5274000" y="4162352"/>
            <a:chExt cx="3580044" cy="2534924"/>
          </a:xfrm>
        </p:grpSpPr>
        <p:sp>
          <p:nvSpPr>
            <p:cNvPr id="73" name="Rectangle: Rounded Corners 72">
              <a:extLst>
                <a:ext uri="{FF2B5EF4-FFF2-40B4-BE49-F238E27FC236}">
                  <a16:creationId xmlns:a16="http://schemas.microsoft.com/office/drawing/2014/main" id="{6BCE907D-1BC1-42F3-A5F7-ADEA0D81E628}"/>
                </a:ext>
              </a:extLst>
            </p:cNvPr>
            <p:cNvSpPr/>
            <p:nvPr/>
          </p:nvSpPr>
          <p:spPr>
            <a:xfrm>
              <a:off x="6165000" y="6337276"/>
              <a:ext cx="1440000" cy="360000"/>
            </a:xfrm>
            <a:prstGeom prst="roundRect">
              <a:avLst/>
            </a:prstGeom>
            <a:ln>
              <a:headEnd w="lg" len="lg"/>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t>formula</a:t>
              </a:r>
              <a:endParaRPr lang="en-GB" sz="2800" dirty="0"/>
            </a:p>
          </p:txBody>
        </p:sp>
        <p:cxnSp>
          <p:nvCxnSpPr>
            <p:cNvPr id="85" name="Straight Arrow Connector 84">
              <a:extLst>
                <a:ext uri="{FF2B5EF4-FFF2-40B4-BE49-F238E27FC236}">
                  <a16:creationId xmlns:a16="http://schemas.microsoft.com/office/drawing/2014/main" id="{53576EEC-F26B-2996-8D8F-485309FB2A82}"/>
                </a:ext>
              </a:extLst>
            </p:cNvPr>
            <p:cNvCxnSpPr>
              <a:stCxn id="27" idx="3"/>
              <a:endCxn id="73" idx="1"/>
            </p:cNvCxnSpPr>
            <p:nvPr/>
          </p:nvCxnSpPr>
          <p:spPr>
            <a:xfrm>
              <a:off x="5274000" y="5339814"/>
              <a:ext cx="891000" cy="1177462"/>
            </a:xfrm>
            <a:prstGeom prst="curvedConnector3">
              <a:avLst>
                <a:gd name="adj1" fmla="val 34321"/>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2E15993-0C68-C291-F9E9-A5879FB5D831}"/>
                </a:ext>
              </a:extLst>
            </p:cNvPr>
            <p:cNvCxnSpPr>
              <a:stCxn id="73" idx="3"/>
              <a:endCxn id="6" idx="1"/>
            </p:cNvCxnSpPr>
            <p:nvPr/>
          </p:nvCxnSpPr>
          <p:spPr>
            <a:xfrm flipV="1">
              <a:off x="7605000" y="4162352"/>
              <a:ext cx="1249044" cy="2354924"/>
            </a:xfrm>
            <a:prstGeom prst="curvedConnector3">
              <a:avLst>
                <a:gd name="adj1" fmla="val 73386"/>
              </a:avLst>
            </a:prstGeom>
            <a:ln w="25400">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54317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exemplify an entity-occurrence diagram</a:t>
            </a:r>
          </a:p>
        </p:txBody>
      </p:sp>
    </p:spTree>
    <p:extLst>
      <p:ext uri="{BB962C8B-B14F-4D97-AF65-F5344CB8AC3E}">
        <p14:creationId xmlns:p14="http://schemas.microsoft.com/office/powerpoint/2010/main" val="2808149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aliases</a:t>
            </a:r>
          </a:p>
        </p:txBody>
      </p:sp>
    </p:spTree>
    <p:extLst>
      <p:ext uri="{BB962C8B-B14F-4D97-AF65-F5344CB8AC3E}">
        <p14:creationId xmlns:p14="http://schemas.microsoft.com/office/powerpoint/2010/main" val="10054008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48AE-DF0B-4A3E-8111-6A6971FAB274}"/>
              </a:ext>
            </a:extLst>
          </p:cNvPr>
          <p:cNvSpPr>
            <a:spLocks noGrp="1"/>
          </p:cNvSpPr>
          <p:nvPr>
            <p:ph type="title"/>
          </p:nvPr>
        </p:nvSpPr>
        <p:spPr/>
        <p:txBody>
          <a:bodyPr/>
          <a:lstStyle/>
          <a:p>
            <a:r>
              <a:rPr lang="en-GB" dirty="0"/>
              <a:t>Entity-Occurrence Diagram (1)</a:t>
            </a:r>
          </a:p>
        </p:txBody>
      </p:sp>
      <p:graphicFrame>
        <p:nvGraphicFramePr>
          <p:cNvPr id="4" name="Table 3">
            <a:extLst>
              <a:ext uri="{FF2B5EF4-FFF2-40B4-BE49-F238E27FC236}">
                <a16:creationId xmlns:a16="http://schemas.microsoft.com/office/drawing/2014/main" id="{0D364723-E5A1-4357-8595-04A23EBF0BB0}"/>
              </a:ext>
            </a:extLst>
          </p:cNvPr>
          <p:cNvGraphicFramePr>
            <a:graphicFrameLocks noGrp="1"/>
          </p:cNvGraphicFramePr>
          <p:nvPr>
            <p:extLst>
              <p:ext uri="{D42A27DB-BD31-4B8C-83A1-F6EECF244321}">
                <p14:modId xmlns:p14="http://schemas.microsoft.com/office/powerpoint/2010/main" val="1180174320"/>
              </p:ext>
            </p:extLst>
          </p:nvPr>
        </p:nvGraphicFramePr>
        <p:xfrm>
          <a:off x="843708" y="1996073"/>
          <a:ext cx="3395155" cy="2072640"/>
        </p:xfrm>
        <a:graphic>
          <a:graphicData uri="http://schemas.openxmlformats.org/drawingml/2006/table">
            <a:tbl>
              <a:tblPr firstRow="1" bandRow="1">
                <a:tableStyleId>{5C22544A-7EE6-4342-B048-85BDC9FD1C3A}</a:tableStyleId>
              </a:tblPr>
              <a:tblGrid>
                <a:gridCol w="1240155">
                  <a:extLst>
                    <a:ext uri="{9D8B030D-6E8A-4147-A177-3AD203B41FA5}">
                      <a16:colId xmlns:a16="http://schemas.microsoft.com/office/drawing/2014/main" val="1459550812"/>
                    </a:ext>
                  </a:extLst>
                </a:gridCol>
                <a:gridCol w="2155000">
                  <a:extLst>
                    <a:ext uri="{9D8B030D-6E8A-4147-A177-3AD203B41FA5}">
                      <a16:colId xmlns:a16="http://schemas.microsoft.com/office/drawing/2014/main" val="1728944668"/>
                    </a:ext>
                  </a:extLst>
                </a:gridCol>
              </a:tblGrid>
              <a:tr h="370840">
                <a:tc>
                  <a:txBody>
                    <a:bodyPr/>
                    <a:lstStyle/>
                    <a:p>
                      <a:pPr algn="ctr"/>
                      <a:r>
                        <a:rPr lang="en-GB" sz="2800" dirty="0"/>
                        <a:t>School</a:t>
                      </a:r>
                    </a:p>
                  </a:txBody>
                  <a:tcPr anchor="ctr"/>
                </a:tc>
                <a:tc>
                  <a:txBody>
                    <a:bodyPr/>
                    <a:lstStyle/>
                    <a:p>
                      <a:pPr algn="ctr"/>
                      <a:r>
                        <a:rPr lang="en-GB" sz="2800" dirty="0"/>
                        <a:t>Headteacher</a:t>
                      </a:r>
                    </a:p>
                  </a:txBody>
                  <a:tcPr anchor="ctr"/>
                </a:tc>
                <a:extLst>
                  <a:ext uri="{0D108BD9-81ED-4DB2-BD59-A6C34878D82A}">
                    <a16:rowId xmlns:a16="http://schemas.microsoft.com/office/drawing/2014/main" val="777104341"/>
                  </a:ext>
                </a:extLst>
              </a:tr>
              <a:tr h="370840">
                <a:tc>
                  <a:txBody>
                    <a:bodyPr/>
                    <a:lstStyle/>
                    <a:p>
                      <a:pPr algn="ctr"/>
                      <a:r>
                        <a:rPr lang="en-GB" sz="2800" dirty="0"/>
                        <a:t>IC42</a:t>
                      </a:r>
                    </a:p>
                  </a:txBody>
                  <a:tcPr anchor="ctr"/>
                </a:tc>
                <a:tc>
                  <a:txBody>
                    <a:bodyPr/>
                    <a:lstStyle/>
                    <a:p>
                      <a:pPr algn="ctr"/>
                      <a:r>
                        <a:rPr lang="en-GB" sz="2800" dirty="0"/>
                        <a:t>92</a:t>
                      </a:r>
                    </a:p>
                  </a:txBody>
                  <a:tcPr anchor="ctr"/>
                </a:tc>
                <a:extLst>
                  <a:ext uri="{0D108BD9-81ED-4DB2-BD59-A6C34878D82A}">
                    <a16:rowId xmlns:a16="http://schemas.microsoft.com/office/drawing/2014/main" val="2227473476"/>
                  </a:ext>
                </a:extLst>
              </a:tr>
              <a:tr h="370840">
                <a:tc>
                  <a:txBody>
                    <a:bodyPr/>
                    <a:lstStyle/>
                    <a:p>
                      <a:pPr algn="ctr"/>
                      <a:r>
                        <a:rPr lang="en-GB" sz="2800" dirty="0"/>
                        <a:t>IC57</a:t>
                      </a:r>
                    </a:p>
                  </a:txBody>
                  <a:tcPr anchor="ctr"/>
                </a:tc>
                <a:tc>
                  <a:txBody>
                    <a:bodyPr/>
                    <a:lstStyle/>
                    <a:p>
                      <a:pPr algn="ctr"/>
                      <a:r>
                        <a:rPr lang="en-GB" sz="2800" dirty="0"/>
                        <a:t>84</a:t>
                      </a:r>
                    </a:p>
                  </a:txBody>
                  <a:tcPr anchor="ctr"/>
                </a:tc>
                <a:extLst>
                  <a:ext uri="{0D108BD9-81ED-4DB2-BD59-A6C34878D82A}">
                    <a16:rowId xmlns:a16="http://schemas.microsoft.com/office/drawing/2014/main" val="3983725799"/>
                  </a:ext>
                </a:extLst>
              </a:tr>
              <a:tr h="370840">
                <a:tc>
                  <a:txBody>
                    <a:bodyPr/>
                    <a:lstStyle/>
                    <a:p>
                      <a:pPr algn="ctr"/>
                      <a:r>
                        <a:rPr lang="en-GB" sz="2800" dirty="0"/>
                        <a:t>IC23</a:t>
                      </a:r>
                    </a:p>
                  </a:txBody>
                  <a:tcPr anchor="ctr"/>
                </a:tc>
                <a:tc>
                  <a:txBody>
                    <a:bodyPr/>
                    <a:lstStyle/>
                    <a:p>
                      <a:pPr algn="ctr"/>
                      <a:r>
                        <a:rPr lang="en-GB" sz="2800" dirty="0"/>
                        <a:t>128</a:t>
                      </a:r>
                    </a:p>
                  </a:txBody>
                  <a:tcPr anchor="ctr"/>
                </a:tc>
                <a:extLst>
                  <a:ext uri="{0D108BD9-81ED-4DB2-BD59-A6C34878D82A}">
                    <a16:rowId xmlns:a16="http://schemas.microsoft.com/office/drawing/2014/main" val="2788509373"/>
                  </a:ext>
                </a:extLst>
              </a:tr>
            </a:tbl>
          </a:graphicData>
        </a:graphic>
      </p:graphicFrame>
      <p:grpSp>
        <p:nvGrpSpPr>
          <p:cNvPr id="9" name="Group 8">
            <a:extLst>
              <a:ext uri="{FF2B5EF4-FFF2-40B4-BE49-F238E27FC236}">
                <a16:creationId xmlns:a16="http://schemas.microsoft.com/office/drawing/2014/main" id="{C35AF0A5-621C-4CF8-B38F-99F06F6343E8}"/>
              </a:ext>
            </a:extLst>
          </p:cNvPr>
          <p:cNvGrpSpPr/>
          <p:nvPr/>
        </p:nvGrpSpPr>
        <p:grpSpPr>
          <a:xfrm>
            <a:off x="5075103" y="2255050"/>
            <a:ext cx="2041793" cy="3497774"/>
            <a:chOff x="5075103" y="2255050"/>
            <a:chExt cx="2041793" cy="3497774"/>
          </a:xfrm>
        </p:grpSpPr>
        <p:sp>
          <p:nvSpPr>
            <p:cNvPr id="5" name="Oval 4">
              <a:extLst>
                <a:ext uri="{FF2B5EF4-FFF2-40B4-BE49-F238E27FC236}">
                  <a16:creationId xmlns:a16="http://schemas.microsoft.com/office/drawing/2014/main" id="{75577C27-51B9-4F55-BFA2-DF0566949856}"/>
                </a:ext>
              </a:extLst>
            </p:cNvPr>
            <p:cNvSpPr/>
            <p:nvPr/>
          </p:nvSpPr>
          <p:spPr>
            <a:xfrm>
              <a:off x="5075103" y="2778270"/>
              <a:ext cx="2041793" cy="2974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IC23</a:t>
              </a:r>
            </a:p>
            <a:p>
              <a:pPr algn="ctr"/>
              <a:endParaRPr lang="en-GB" sz="2800" dirty="0">
                <a:solidFill>
                  <a:schemeClr val="tx1"/>
                </a:solidFill>
              </a:endParaRPr>
            </a:p>
            <a:p>
              <a:pPr algn="ctr"/>
              <a:r>
                <a:rPr lang="en-GB" sz="2800" dirty="0">
                  <a:solidFill>
                    <a:schemeClr val="tx1"/>
                  </a:solidFill>
                </a:rPr>
                <a:t>IC42</a:t>
              </a:r>
            </a:p>
            <a:p>
              <a:pPr algn="ctr"/>
              <a:endParaRPr lang="en-GB" sz="2800" dirty="0">
                <a:solidFill>
                  <a:schemeClr val="tx1"/>
                </a:solidFill>
              </a:endParaRPr>
            </a:p>
            <a:p>
              <a:pPr algn="ctr"/>
              <a:r>
                <a:rPr lang="en-GB" sz="2800" dirty="0">
                  <a:solidFill>
                    <a:schemeClr val="tx1"/>
                  </a:solidFill>
                </a:rPr>
                <a:t>IC57</a:t>
              </a:r>
            </a:p>
          </p:txBody>
        </p:sp>
        <p:sp>
          <p:nvSpPr>
            <p:cNvPr id="7" name="TextBox 6">
              <a:extLst>
                <a:ext uri="{FF2B5EF4-FFF2-40B4-BE49-F238E27FC236}">
                  <a16:creationId xmlns:a16="http://schemas.microsoft.com/office/drawing/2014/main" id="{63D9B717-8D10-4C1A-B8C3-2DDC0A4F4D6A}"/>
                </a:ext>
              </a:extLst>
            </p:cNvPr>
            <p:cNvSpPr txBox="1"/>
            <p:nvPr/>
          </p:nvSpPr>
          <p:spPr>
            <a:xfrm>
              <a:off x="5520360" y="2255050"/>
              <a:ext cx="1151277" cy="523220"/>
            </a:xfrm>
            <a:prstGeom prst="rect">
              <a:avLst/>
            </a:prstGeom>
            <a:noFill/>
          </p:spPr>
          <p:txBody>
            <a:bodyPr wrap="none" rtlCol="0">
              <a:spAutoFit/>
            </a:bodyPr>
            <a:lstStyle/>
            <a:p>
              <a:r>
                <a:rPr lang="en-GB" sz="2800" dirty="0"/>
                <a:t>School</a:t>
              </a:r>
            </a:p>
          </p:txBody>
        </p:sp>
      </p:grpSp>
      <p:grpSp>
        <p:nvGrpSpPr>
          <p:cNvPr id="10" name="Group 9">
            <a:extLst>
              <a:ext uri="{FF2B5EF4-FFF2-40B4-BE49-F238E27FC236}">
                <a16:creationId xmlns:a16="http://schemas.microsoft.com/office/drawing/2014/main" id="{DA5D8E01-FB30-4902-B8E8-AB6B49C05DB7}"/>
              </a:ext>
            </a:extLst>
          </p:cNvPr>
          <p:cNvGrpSpPr/>
          <p:nvPr/>
        </p:nvGrpSpPr>
        <p:grpSpPr>
          <a:xfrm>
            <a:off x="9053301" y="2255050"/>
            <a:ext cx="2057936" cy="3497774"/>
            <a:chOff x="9053301" y="2255050"/>
            <a:chExt cx="2057936" cy="3497774"/>
          </a:xfrm>
        </p:grpSpPr>
        <p:sp>
          <p:nvSpPr>
            <p:cNvPr id="6" name="Oval 5">
              <a:extLst>
                <a:ext uri="{FF2B5EF4-FFF2-40B4-BE49-F238E27FC236}">
                  <a16:creationId xmlns:a16="http://schemas.microsoft.com/office/drawing/2014/main" id="{F5F57839-3C91-41D4-891E-F2668C4F76FF}"/>
                </a:ext>
              </a:extLst>
            </p:cNvPr>
            <p:cNvSpPr/>
            <p:nvPr/>
          </p:nvSpPr>
          <p:spPr>
            <a:xfrm>
              <a:off x="9061373" y="2778270"/>
              <a:ext cx="2041793" cy="2974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84</a:t>
              </a:r>
            </a:p>
            <a:p>
              <a:pPr algn="ctr"/>
              <a:endParaRPr lang="en-GB" sz="2800" dirty="0">
                <a:solidFill>
                  <a:schemeClr val="tx1"/>
                </a:solidFill>
              </a:endParaRPr>
            </a:p>
            <a:p>
              <a:pPr algn="ctr"/>
              <a:r>
                <a:rPr lang="en-GB" sz="2800" dirty="0">
                  <a:solidFill>
                    <a:schemeClr val="tx1"/>
                  </a:solidFill>
                </a:rPr>
                <a:t>92</a:t>
              </a:r>
            </a:p>
            <a:p>
              <a:pPr algn="ctr"/>
              <a:endParaRPr lang="en-GB" sz="2800" dirty="0">
                <a:solidFill>
                  <a:schemeClr val="tx1"/>
                </a:solidFill>
              </a:endParaRPr>
            </a:p>
            <a:p>
              <a:pPr algn="ctr"/>
              <a:r>
                <a:rPr lang="en-GB" sz="2800" dirty="0">
                  <a:solidFill>
                    <a:schemeClr val="tx1"/>
                  </a:solidFill>
                </a:rPr>
                <a:t>128</a:t>
              </a:r>
            </a:p>
          </p:txBody>
        </p:sp>
        <p:sp>
          <p:nvSpPr>
            <p:cNvPr id="8" name="TextBox 7">
              <a:extLst>
                <a:ext uri="{FF2B5EF4-FFF2-40B4-BE49-F238E27FC236}">
                  <a16:creationId xmlns:a16="http://schemas.microsoft.com/office/drawing/2014/main" id="{1F3D1295-BA4E-48A5-8E06-0FB956BB2492}"/>
                </a:ext>
              </a:extLst>
            </p:cNvPr>
            <p:cNvSpPr txBox="1"/>
            <p:nvPr/>
          </p:nvSpPr>
          <p:spPr>
            <a:xfrm>
              <a:off x="9053301" y="2255050"/>
              <a:ext cx="2057936" cy="523220"/>
            </a:xfrm>
            <a:prstGeom prst="rect">
              <a:avLst/>
            </a:prstGeom>
            <a:noFill/>
          </p:spPr>
          <p:txBody>
            <a:bodyPr wrap="none" rtlCol="0">
              <a:spAutoFit/>
            </a:bodyPr>
            <a:lstStyle/>
            <a:p>
              <a:r>
                <a:rPr lang="en-GB" sz="2800" dirty="0"/>
                <a:t>Headteacher</a:t>
              </a:r>
            </a:p>
          </p:txBody>
        </p:sp>
      </p:grpSp>
      <p:cxnSp>
        <p:nvCxnSpPr>
          <p:cNvPr id="12" name="Straight Connector 11">
            <a:extLst>
              <a:ext uri="{FF2B5EF4-FFF2-40B4-BE49-F238E27FC236}">
                <a16:creationId xmlns:a16="http://schemas.microsoft.com/office/drawing/2014/main" id="{083154E4-4F98-4828-A8A6-8BD91857C554}"/>
              </a:ext>
            </a:extLst>
          </p:cNvPr>
          <p:cNvCxnSpPr>
            <a:cxnSpLocks/>
          </p:cNvCxnSpPr>
          <p:nvPr/>
        </p:nvCxnSpPr>
        <p:spPr>
          <a:xfrm flipV="1">
            <a:off x="6521986" y="4265548"/>
            <a:ext cx="3216925" cy="103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280AF5C-3BA9-445A-AC26-215FBE5072CA}"/>
              </a:ext>
            </a:extLst>
          </p:cNvPr>
          <p:cNvCxnSpPr>
            <a:cxnSpLocks/>
          </p:cNvCxnSpPr>
          <p:nvPr/>
        </p:nvCxnSpPr>
        <p:spPr>
          <a:xfrm flipV="1">
            <a:off x="6521986" y="3429000"/>
            <a:ext cx="3224997" cy="1693844"/>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2AD59F-AFA4-4935-B9F8-466BF3CFCB3A}"/>
              </a:ext>
            </a:extLst>
          </p:cNvPr>
          <p:cNvCxnSpPr>
            <a:cxnSpLocks/>
          </p:cNvCxnSpPr>
          <p:nvPr/>
        </p:nvCxnSpPr>
        <p:spPr>
          <a:xfrm>
            <a:off x="6476636" y="3429000"/>
            <a:ext cx="3262275" cy="1693844"/>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Right Arrow 9">
            <a:extLst>
              <a:ext uri="{FF2B5EF4-FFF2-40B4-BE49-F238E27FC236}">
                <a16:creationId xmlns:a16="http://schemas.microsoft.com/office/drawing/2014/main" id="{47742A20-A1DC-47EB-BD35-ED01AD283E70}"/>
              </a:ext>
            </a:extLst>
          </p:cNvPr>
          <p:cNvSpPr/>
          <p:nvPr/>
        </p:nvSpPr>
        <p:spPr>
          <a:xfrm>
            <a:off x="329289" y="2646250"/>
            <a:ext cx="464567" cy="264039"/>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9">
            <a:extLst>
              <a:ext uri="{FF2B5EF4-FFF2-40B4-BE49-F238E27FC236}">
                <a16:creationId xmlns:a16="http://schemas.microsoft.com/office/drawing/2014/main" id="{55D30500-414A-47A8-8E14-97CF8CB1F911}"/>
              </a:ext>
            </a:extLst>
          </p:cNvPr>
          <p:cNvSpPr/>
          <p:nvPr/>
        </p:nvSpPr>
        <p:spPr>
          <a:xfrm>
            <a:off x="329288" y="3164961"/>
            <a:ext cx="464567" cy="264039"/>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9">
            <a:extLst>
              <a:ext uri="{FF2B5EF4-FFF2-40B4-BE49-F238E27FC236}">
                <a16:creationId xmlns:a16="http://schemas.microsoft.com/office/drawing/2014/main" id="{7A4D3C7A-91B4-4F1F-A3EC-BF622A7CC6F1}"/>
              </a:ext>
            </a:extLst>
          </p:cNvPr>
          <p:cNvSpPr/>
          <p:nvPr/>
        </p:nvSpPr>
        <p:spPr>
          <a:xfrm>
            <a:off x="329288" y="3683673"/>
            <a:ext cx="464567" cy="26403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A024410C-76DB-4FE6-921C-6D07FD62D6A1}"/>
              </a:ext>
            </a:extLst>
          </p:cNvPr>
          <p:cNvSpPr txBox="1"/>
          <p:nvPr/>
        </p:nvSpPr>
        <p:spPr>
          <a:xfrm>
            <a:off x="6491153" y="5959392"/>
            <a:ext cx="3278590" cy="646331"/>
          </a:xfrm>
          <a:prstGeom prst="rect">
            <a:avLst/>
          </a:prstGeom>
          <a:noFill/>
        </p:spPr>
        <p:txBody>
          <a:bodyPr wrap="none" rtlCol="0">
            <a:spAutoFit/>
          </a:bodyPr>
          <a:lstStyle/>
          <a:p>
            <a:r>
              <a:rPr lang="en-GB" sz="3600" dirty="0">
                <a:solidFill>
                  <a:srgbClr val="7030A0"/>
                </a:solidFill>
              </a:rPr>
              <a:t>Cardinality is </a:t>
            </a:r>
            <a:r>
              <a:rPr lang="en-GB" sz="3600" b="1" dirty="0">
                <a:solidFill>
                  <a:srgbClr val="7030A0"/>
                </a:solidFill>
              </a:rPr>
              <a:t>1:1</a:t>
            </a:r>
          </a:p>
        </p:txBody>
      </p:sp>
    </p:spTree>
    <p:extLst>
      <p:ext uri="{BB962C8B-B14F-4D97-AF65-F5344CB8AC3E}">
        <p14:creationId xmlns:p14="http://schemas.microsoft.com/office/powerpoint/2010/main" val="1681579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1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1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1000"/>
                                        <p:tgtEl>
                                          <p:spTgt spid="24"/>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wipe(left)">
                                      <p:cBhvr>
                                        <p:cTn id="40" dur="1500"/>
                                        <p:tgtEl>
                                          <p:spTgt spid="1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4"/>
                                        </p:tgtEl>
                                      </p:cBhvr>
                                    </p:animEffect>
                                    <p:set>
                                      <p:cBhvr>
                                        <p:cTn id="45" dur="1" fill="hold">
                                          <p:stCondLst>
                                            <p:cond delay="499"/>
                                          </p:stCondLst>
                                        </p:cTn>
                                        <p:tgtEl>
                                          <p:spTgt spid="24"/>
                                        </p:tgtEl>
                                        <p:attrNameLst>
                                          <p:attrName>style.visibility</p:attrName>
                                        </p:attrNameLst>
                                      </p:cBhvr>
                                      <p:to>
                                        <p:strVal val="hidden"/>
                                      </p:to>
                                    </p:se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1000"/>
                                        <p:tgtEl>
                                          <p:spTgt spid="25"/>
                                        </p:tgtEl>
                                      </p:cBhvr>
                                    </p:animEffect>
                                  </p:childTnLst>
                                </p:cTn>
                              </p:par>
                            </p:childTnLst>
                          </p:cTn>
                        </p:par>
                        <p:par>
                          <p:cTn id="50" fill="hold">
                            <p:stCondLst>
                              <p:cond delay="1500"/>
                            </p:stCondLst>
                            <p:childTnLst>
                              <p:par>
                                <p:cTn id="51" presetID="22" presetClass="entr" presetSubtype="8"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1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5"/>
                                        </p:tgtEl>
                                      </p:cBhvr>
                                    </p:animEffect>
                                    <p:set>
                                      <p:cBhvr>
                                        <p:cTn id="58" dur="1" fill="hold">
                                          <p:stCondLst>
                                            <p:cond delay="499"/>
                                          </p:stCondLst>
                                        </p:cTn>
                                        <p:tgtEl>
                                          <p:spTgt spid="25"/>
                                        </p:tgtEl>
                                        <p:attrNameLst>
                                          <p:attrName>style.visibility</p:attrName>
                                        </p:attrNameLst>
                                      </p:cBhvr>
                                      <p:to>
                                        <p:strVal val="hidden"/>
                                      </p:to>
                                    </p:se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1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5" grpId="1" animBg="1"/>
      <p:bldP spid="26"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48AE-DF0B-4A3E-8111-6A6971FAB274}"/>
              </a:ext>
            </a:extLst>
          </p:cNvPr>
          <p:cNvSpPr>
            <a:spLocks noGrp="1"/>
          </p:cNvSpPr>
          <p:nvPr>
            <p:ph type="title"/>
          </p:nvPr>
        </p:nvSpPr>
        <p:spPr/>
        <p:txBody>
          <a:bodyPr/>
          <a:lstStyle/>
          <a:p>
            <a:r>
              <a:rPr lang="en-GB" dirty="0"/>
              <a:t>Entity-Occurrence Diagram (1)</a:t>
            </a:r>
          </a:p>
        </p:txBody>
      </p:sp>
      <p:graphicFrame>
        <p:nvGraphicFramePr>
          <p:cNvPr id="4" name="Table 3">
            <a:extLst>
              <a:ext uri="{FF2B5EF4-FFF2-40B4-BE49-F238E27FC236}">
                <a16:creationId xmlns:a16="http://schemas.microsoft.com/office/drawing/2014/main" id="{0D364723-E5A1-4357-8595-04A23EBF0BB0}"/>
              </a:ext>
            </a:extLst>
          </p:cNvPr>
          <p:cNvGraphicFramePr>
            <a:graphicFrameLocks noGrp="1"/>
          </p:cNvGraphicFramePr>
          <p:nvPr/>
        </p:nvGraphicFramePr>
        <p:xfrm>
          <a:off x="843708" y="1996073"/>
          <a:ext cx="3395155" cy="2072640"/>
        </p:xfrm>
        <a:graphic>
          <a:graphicData uri="http://schemas.openxmlformats.org/drawingml/2006/table">
            <a:tbl>
              <a:tblPr firstRow="1" bandRow="1">
                <a:tableStyleId>{5C22544A-7EE6-4342-B048-85BDC9FD1C3A}</a:tableStyleId>
              </a:tblPr>
              <a:tblGrid>
                <a:gridCol w="1240155">
                  <a:extLst>
                    <a:ext uri="{9D8B030D-6E8A-4147-A177-3AD203B41FA5}">
                      <a16:colId xmlns:a16="http://schemas.microsoft.com/office/drawing/2014/main" val="1459550812"/>
                    </a:ext>
                  </a:extLst>
                </a:gridCol>
                <a:gridCol w="2155000">
                  <a:extLst>
                    <a:ext uri="{9D8B030D-6E8A-4147-A177-3AD203B41FA5}">
                      <a16:colId xmlns:a16="http://schemas.microsoft.com/office/drawing/2014/main" val="1728944668"/>
                    </a:ext>
                  </a:extLst>
                </a:gridCol>
              </a:tblGrid>
              <a:tr h="370840">
                <a:tc>
                  <a:txBody>
                    <a:bodyPr/>
                    <a:lstStyle/>
                    <a:p>
                      <a:pPr algn="ctr"/>
                      <a:r>
                        <a:rPr lang="en-GB" sz="2800" dirty="0"/>
                        <a:t>School</a:t>
                      </a:r>
                    </a:p>
                  </a:txBody>
                  <a:tcPr anchor="ctr"/>
                </a:tc>
                <a:tc>
                  <a:txBody>
                    <a:bodyPr/>
                    <a:lstStyle/>
                    <a:p>
                      <a:pPr algn="ctr"/>
                      <a:r>
                        <a:rPr lang="en-GB" sz="2800" dirty="0"/>
                        <a:t>Headteacher</a:t>
                      </a:r>
                    </a:p>
                  </a:txBody>
                  <a:tcPr anchor="ctr"/>
                </a:tc>
                <a:extLst>
                  <a:ext uri="{0D108BD9-81ED-4DB2-BD59-A6C34878D82A}">
                    <a16:rowId xmlns:a16="http://schemas.microsoft.com/office/drawing/2014/main" val="777104341"/>
                  </a:ext>
                </a:extLst>
              </a:tr>
              <a:tr h="370840">
                <a:tc>
                  <a:txBody>
                    <a:bodyPr/>
                    <a:lstStyle/>
                    <a:p>
                      <a:pPr algn="ctr"/>
                      <a:r>
                        <a:rPr lang="en-GB" sz="2800" dirty="0"/>
                        <a:t>IC42</a:t>
                      </a:r>
                    </a:p>
                  </a:txBody>
                  <a:tcPr anchor="ctr"/>
                </a:tc>
                <a:tc>
                  <a:txBody>
                    <a:bodyPr/>
                    <a:lstStyle/>
                    <a:p>
                      <a:pPr algn="ctr"/>
                      <a:r>
                        <a:rPr lang="en-GB" sz="2800" dirty="0"/>
                        <a:t>92</a:t>
                      </a:r>
                    </a:p>
                  </a:txBody>
                  <a:tcPr anchor="ctr"/>
                </a:tc>
                <a:extLst>
                  <a:ext uri="{0D108BD9-81ED-4DB2-BD59-A6C34878D82A}">
                    <a16:rowId xmlns:a16="http://schemas.microsoft.com/office/drawing/2014/main" val="2227473476"/>
                  </a:ext>
                </a:extLst>
              </a:tr>
              <a:tr h="370840">
                <a:tc>
                  <a:txBody>
                    <a:bodyPr/>
                    <a:lstStyle/>
                    <a:p>
                      <a:pPr algn="ctr"/>
                      <a:r>
                        <a:rPr lang="en-GB" sz="2800" dirty="0"/>
                        <a:t>IC57</a:t>
                      </a:r>
                    </a:p>
                  </a:txBody>
                  <a:tcPr anchor="ctr"/>
                </a:tc>
                <a:tc>
                  <a:txBody>
                    <a:bodyPr/>
                    <a:lstStyle/>
                    <a:p>
                      <a:pPr algn="ctr"/>
                      <a:r>
                        <a:rPr lang="en-GB" sz="2800" dirty="0"/>
                        <a:t>84</a:t>
                      </a:r>
                    </a:p>
                  </a:txBody>
                  <a:tcPr anchor="ctr"/>
                </a:tc>
                <a:extLst>
                  <a:ext uri="{0D108BD9-81ED-4DB2-BD59-A6C34878D82A}">
                    <a16:rowId xmlns:a16="http://schemas.microsoft.com/office/drawing/2014/main" val="3983725799"/>
                  </a:ext>
                </a:extLst>
              </a:tr>
              <a:tr h="370840">
                <a:tc>
                  <a:txBody>
                    <a:bodyPr/>
                    <a:lstStyle/>
                    <a:p>
                      <a:pPr algn="ctr"/>
                      <a:r>
                        <a:rPr lang="en-GB" sz="2800" dirty="0"/>
                        <a:t>IC23</a:t>
                      </a:r>
                    </a:p>
                  </a:txBody>
                  <a:tcPr anchor="ctr"/>
                </a:tc>
                <a:tc>
                  <a:txBody>
                    <a:bodyPr/>
                    <a:lstStyle/>
                    <a:p>
                      <a:pPr algn="ctr"/>
                      <a:r>
                        <a:rPr lang="en-GB" sz="2800" dirty="0"/>
                        <a:t>128</a:t>
                      </a:r>
                    </a:p>
                  </a:txBody>
                  <a:tcPr anchor="ctr"/>
                </a:tc>
                <a:extLst>
                  <a:ext uri="{0D108BD9-81ED-4DB2-BD59-A6C34878D82A}">
                    <a16:rowId xmlns:a16="http://schemas.microsoft.com/office/drawing/2014/main" val="2788509373"/>
                  </a:ext>
                </a:extLst>
              </a:tr>
            </a:tbl>
          </a:graphicData>
        </a:graphic>
      </p:graphicFrame>
      <p:sp>
        <p:nvSpPr>
          <p:cNvPr id="5" name="Oval 4">
            <a:extLst>
              <a:ext uri="{FF2B5EF4-FFF2-40B4-BE49-F238E27FC236}">
                <a16:creationId xmlns:a16="http://schemas.microsoft.com/office/drawing/2014/main" id="{75577C27-51B9-4F55-BFA2-DF0566949856}"/>
              </a:ext>
            </a:extLst>
          </p:cNvPr>
          <p:cNvSpPr/>
          <p:nvPr/>
        </p:nvSpPr>
        <p:spPr>
          <a:xfrm>
            <a:off x="5075103" y="2778270"/>
            <a:ext cx="2041793" cy="2974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tx1"/>
              </a:solidFill>
            </a:endParaRPr>
          </a:p>
        </p:txBody>
      </p:sp>
      <p:sp>
        <p:nvSpPr>
          <p:cNvPr id="6" name="Oval 5">
            <a:extLst>
              <a:ext uri="{FF2B5EF4-FFF2-40B4-BE49-F238E27FC236}">
                <a16:creationId xmlns:a16="http://schemas.microsoft.com/office/drawing/2014/main" id="{F5F57839-3C91-41D4-891E-F2668C4F76FF}"/>
              </a:ext>
            </a:extLst>
          </p:cNvPr>
          <p:cNvSpPr/>
          <p:nvPr/>
        </p:nvSpPr>
        <p:spPr>
          <a:xfrm>
            <a:off x="9061373" y="2778270"/>
            <a:ext cx="2041793" cy="2974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tx1"/>
              </a:solidFill>
            </a:endParaRPr>
          </a:p>
        </p:txBody>
      </p:sp>
    </p:spTree>
    <p:extLst>
      <p:ext uri="{BB962C8B-B14F-4D97-AF65-F5344CB8AC3E}">
        <p14:creationId xmlns:p14="http://schemas.microsoft.com/office/powerpoint/2010/main" val="34779461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48AE-DF0B-4A3E-8111-6A6971FAB274}"/>
              </a:ext>
            </a:extLst>
          </p:cNvPr>
          <p:cNvSpPr>
            <a:spLocks noGrp="1"/>
          </p:cNvSpPr>
          <p:nvPr>
            <p:ph type="title"/>
          </p:nvPr>
        </p:nvSpPr>
        <p:spPr/>
        <p:txBody>
          <a:bodyPr/>
          <a:lstStyle/>
          <a:p>
            <a:r>
              <a:rPr lang="en-GB" dirty="0"/>
              <a:t>Entity-Occurrence Diagram (2)</a:t>
            </a:r>
          </a:p>
        </p:txBody>
      </p:sp>
      <p:graphicFrame>
        <p:nvGraphicFramePr>
          <p:cNvPr id="4" name="Table 3">
            <a:extLst>
              <a:ext uri="{FF2B5EF4-FFF2-40B4-BE49-F238E27FC236}">
                <a16:creationId xmlns:a16="http://schemas.microsoft.com/office/drawing/2014/main" id="{0D364723-E5A1-4357-8595-04A23EBF0BB0}"/>
              </a:ext>
            </a:extLst>
          </p:cNvPr>
          <p:cNvGraphicFramePr>
            <a:graphicFrameLocks noGrp="1"/>
          </p:cNvGraphicFramePr>
          <p:nvPr>
            <p:extLst>
              <p:ext uri="{D42A27DB-BD31-4B8C-83A1-F6EECF244321}">
                <p14:modId xmlns:p14="http://schemas.microsoft.com/office/powerpoint/2010/main" val="251167312"/>
              </p:ext>
            </p:extLst>
          </p:nvPr>
        </p:nvGraphicFramePr>
        <p:xfrm>
          <a:off x="843708" y="1996073"/>
          <a:ext cx="2651188" cy="4145280"/>
        </p:xfrm>
        <a:graphic>
          <a:graphicData uri="http://schemas.openxmlformats.org/drawingml/2006/table">
            <a:tbl>
              <a:tblPr firstRow="1" bandRow="1">
                <a:tableStyleId>{5C22544A-7EE6-4342-B048-85BDC9FD1C3A}</a:tableStyleId>
              </a:tblPr>
              <a:tblGrid>
                <a:gridCol w="1240155">
                  <a:extLst>
                    <a:ext uri="{9D8B030D-6E8A-4147-A177-3AD203B41FA5}">
                      <a16:colId xmlns:a16="http://schemas.microsoft.com/office/drawing/2014/main" val="1459550812"/>
                    </a:ext>
                  </a:extLst>
                </a:gridCol>
                <a:gridCol w="1411033">
                  <a:extLst>
                    <a:ext uri="{9D8B030D-6E8A-4147-A177-3AD203B41FA5}">
                      <a16:colId xmlns:a16="http://schemas.microsoft.com/office/drawing/2014/main" val="1728944668"/>
                    </a:ext>
                  </a:extLst>
                </a:gridCol>
              </a:tblGrid>
              <a:tr h="370840">
                <a:tc>
                  <a:txBody>
                    <a:bodyPr/>
                    <a:lstStyle/>
                    <a:p>
                      <a:pPr algn="ctr"/>
                      <a:r>
                        <a:rPr lang="en-GB" sz="2800" dirty="0"/>
                        <a:t>School</a:t>
                      </a:r>
                    </a:p>
                  </a:txBody>
                  <a:tcPr anchor="ctr"/>
                </a:tc>
                <a:tc>
                  <a:txBody>
                    <a:bodyPr/>
                    <a:lstStyle/>
                    <a:p>
                      <a:pPr algn="ctr"/>
                      <a:r>
                        <a:rPr lang="en-GB" sz="2800" dirty="0"/>
                        <a:t>Teacher</a:t>
                      </a:r>
                    </a:p>
                  </a:txBody>
                  <a:tcPr anchor="ctr"/>
                </a:tc>
                <a:extLst>
                  <a:ext uri="{0D108BD9-81ED-4DB2-BD59-A6C34878D82A}">
                    <a16:rowId xmlns:a16="http://schemas.microsoft.com/office/drawing/2014/main" val="777104341"/>
                  </a:ext>
                </a:extLst>
              </a:tr>
              <a:tr h="370840">
                <a:tc>
                  <a:txBody>
                    <a:bodyPr/>
                    <a:lstStyle/>
                    <a:p>
                      <a:pPr algn="ctr"/>
                      <a:r>
                        <a:rPr lang="en-GB" sz="2800" dirty="0"/>
                        <a:t>IC42</a:t>
                      </a:r>
                    </a:p>
                  </a:txBody>
                  <a:tcPr anchor="ctr"/>
                </a:tc>
                <a:tc>
                  <a:txBody>
                    <a:bodyPr/>
                    <a:lstStyle/>
                    <a:p>
                      <a:pPr algn="ctr"/>
                      <a:r>
                        <a:rPr lang="en-GB" sz="2800" dirty="0"/>
                        <a:t>135</a:t>
                      </a:r>
                    </a:p>
                  </a:txBody>
                  <a:tcPr anchor="ctr"/>
                </a:tc>
                <a:extLst>
                  <a:ext uri="{0D108BD9-81ED-4DB2-BD59-A6C34878D82A}">
                    <a16:rowId xmlns:a16="http://schemas.microsoft.com/office/drawing/2014/main" val="2227473476"/>
                  </a:ext>
                </a:extLst>
              </a:tr>
              <a:tr h="370840">
                <a:tc>
                  <a:txBody>
                    <a:bodyPr/>
                    <a:lstStyle/>
                    <a:p>
                      <a:pPr algn="ctr"/>
                      <a:r>
                        <a:rPr lang="en-GB" sz="2800" dirty="0"/>
                        <a:t>IC57</a:t>
                      </a:r>
                    </a:p>
                  </a:txBody>
                  <a:tcPr anchor="ctr"/>
                </a:tc>
                <a:tc>
                  <a:txBody>
                    <a:bodyPr/>
                    <a:lstStyle/>
                    <a:p>
                      <a:pPr algn="ctr"/>
                      <a:r>
                        <a:rPr lang="en-GB" sz="2800" dirty="0"/>
                        <a:t>123</a:t>
                      </a:r>
                    </a:p>
                  </a:txBody>
                  <a:tcPr anchor="ctr"/>
                </a:tc>
                <a:extLst>
                  <a:ext uri="{0D108BD9-81ED-4DB2-BD59-A6C34878D82A}">
                    <a16:rowId xmlns:a16="http://schemas.microsoft.com/office/drawing/2014/main" val="3983725799"/>
                  </a:ext>
                </a:extLst>
              </a:tr>
              <a:tr h="370840">
                <a:tc>
                  <a:txBody>
                    <a:bodyPr/>
                    <a:lstStyle/>
                    <a:p>
                      <a:pPr algn="ctr"/>
                      <a:r>
                        <a:rPr lang="en-GB" sz="2800" dirty="0"/>
                        <a:t>IC23</a:t>
                      </a:r>
                    </a:p>
                  </a:txBody>
                  <a:tcPr anchor="ctr"/>
                </a:tc>
                <a:tc>
                  <a:txBody>
                    <a:bodyPr/>
                    <a:lstStyle/>
                    <a:p>
                      <a:pPr algn="ctr"/>
                      <a:r>
                        <a:rPr lang="en-GB" sz="2800" dirty="0"/>
                        <a:t>111</a:t>
                      </a:r>
                    </a:p>
                  </a:txBody>
                  <a:tcPr anchor="ctr"/>
                </a:tc>
                <a:extLst>
                  <a:ext uri="{0D108BD9-81ED-4DB2-BD59-A6C34878D82A}">
                    <a16:rowId xmlns:a16="http://schemas.microsoft.com/office/drawing/2014/main" val="2788509373"/>
                  </a:ext>
                </a:extLst>
              </a:tr>
              <a:tr h="370840">
                <a:tc>
                  <a:txBody>
                    <a:bodyPr/>
                    <a:lstStyle/>
                    <a:p>
                      <a:pPr algn="ctr"/>
                      <a:r>
                        <a:rPr lang="en-GB" sz="2800" dirty="0"/>
                        <a:t>IC23</a:t>
                      </a:r>
                    </a:p>
                  </a:txBody>
                  <a:tcPr anchor="ctr"/>
                </a:tc>
                <a:tc>
                  <a:txBody>
                    <a:bodyPr/>
                    <a:lstStyle/>
                    <a:p>
                      <a:pPr algn="ctr"/>
                      <a:r>
                        <a:rPr lang="en-GB" sz="2800" dirty="0"/>
                        <a:t>184</a:t>
                      </a:r>
                    </a:p>
                  </a:txBody>
                  <a:tcPr anchor="ctr"/>
                </a:tc>
                <a:extLst>
                  <a:ext uri="{0D108BD9-81ED-4DB2-BD59-A6C34878D82A}">
                    <a16:rowId xmlns:a16="http://schemas.microsoft.com/office/drawing/2014/main" val="268199048"/>
                  </a:ext>
                </a:extLst>
              </a:tr>
              <a:tr h="370840">
                <a:tc>
                  <a:txBody>
                    <a:bodyPr/>
                    <a:lstStyle/>
                    <a:p>
                      <a:pPr algn="ctr"/>
                      <a:r>
                        <a:rPr lang="en-GB" sz="2800" dirty="0"/>
                        <a:t>IC57</a:t>
                      </a:r>
                    </a:p>
                  </a:txBody>
                  <a:tcPr anchor="ctr"/>
                </a:tc>
                <a:tc>
                  <a:txBody>
                    <a:bodyPr/>
                    <a:lstStyle/>
                    <a:p>
                      <a:pPr algn="ctr"/>
                      <a:r>
                        <a:rPr lang="en-GB" sz="2800" dirty="0"/>
                        <a:t>77</a:t>
                      </a:r>
                    </a:p>
                  </a:txBody>
                  <a:tcPr anchor="ctr"/>
                </a:tc>
                <a:extLst>
                  <a:ext uri="{0D108BD9-81ED-4DB2-BD59-A6C34878D82A}">
                    <a16:rowId xmlns:a16="http://schemas.microsoft.com/office/drawing/2014/main" val="2607101158"/>
                  </a:ext>
                </a:extLst>
              </a:tr>
              <a:tr h="370840">
                <a:tc>
                  <a:txBody>
                    <a:bodyPr/>
                    <a:lstStyle/>
                    <a:p>
                      <a:pPr algn="ctr"/>
                      <a:r>
                        <a:rPr lang="en-GB" sz="2800" dirty="0"/>
                        <a:t>IC57</a:t>
                      </a:r>
                    </a:p>
                  </a:txBody>
                  <a:tcPr anchor="ctr"/>
                </a:tc>
                <a:tc>
                  <a:txBody>
                    <a:bodyPr/>
                    <a:lstStyle/>
                    <a:p>
                      <a:pPr algn="ctr"/>
                      <a:r>
                        <a:rPr lang="en-GB" sz="2800" dirty="0"/>
                        <a:t>295</a:t>
                      </a:r>
                    </a:p>
                  </a:txBody>
                  <a:tcPr anchor="ctr"/>
                </a:tc>
                <a:extLst>
                  <a:ext uri="{0D108BD9-81ED-4DB2-BD59-A6C34878D82A}">
                    <a16:rowId xmlns:a16="http://schemas.microsoft.com/office/drawing/2014/main" val="518457521"/>
                  </a:ext>
                </a:extLst>
              </a:tr>
              <a:tr h="370840">
                <a:tc>
                  <a:txBody>
                    <a:bodyPr/>
                    <a:lstStyle/>
                    <a:p>
                      <a:pPr algn="ctr"/>
                      <a:r>
                        <a:rPr lang="en-GB" sz="2800" dirty="0"/>
                        <a:t>IC23</a:t>
                      </a:r>
                    </a:p>
                  </a:txBody>
                  <a:tcPr anchor="ctr"/>
                </a:tc>
                <a:tc>
                  <a:txBody>
                    <a:bodyPr/>
                    <a:lstStyle/>
                    <a:p>
                      <a:pPr algn="ctr"/>
                      <a:r>
                        <a:rPr lang="en-GB" sz="2800" dirty="0"/>
                        <a:t>93</a:t>
                      </a:r>
                    </a:p>
                  </a:txBody>
                  <a:tcPr anchor="ctr"/>
                </a:tc>
                <a:extLst>
                  <a:ext uri="{0D108BD9-81ED-4DB2-BD59-A6C34878D82A}">
                    <a16:rowId xmlns:a16="http://schemas.microsoft.com/office/drawing/2014/main" val="401003365"/>
                  </a:ext>
                </a:extLst>
              </a:tr>
            </a:tbl>
          </a:graphicData>
        </a:graphic>
      </p:graphicFrame>
      <p:grpSp>
        <p:nvGrpSpPr>
          <p:cNvPr id="9" name="Group 8">
            <a:extLst>
              <a:ext uri="{FF2B5EF4-FFF2-40B4-BE49-F238E27FC236}">
                <a16:creationId xmlns:a16="http://schemas.microsoft.com/office/drawing/2014/main" id="{C35AF0A5-621C-4CF8-B38F-99F06F6343E8}"/>
              </a:ext>
            </a:extLst>
          </p:cNvPr>
          <p:cNvGrpSpPr/>
          <p:nvPr/>
        </p:nvGrpSpPr>
        <p:grpSpPr>
          <a:xfrm>
            <a:off x="5075103" y="1690688"/>
            <a:ext cx="2041793" cy="3497774"/>
            <a:chOff x="5075103" y="2255050"/>
            <a:chExt cx="2041793" cy="3497774"/>
          </a:xfrm>
        </p:grpSpPr>
        <p:sp>
          <p:nvSpPr>
            <p:cNvPr id="5" name="Oval 4">
              <a:extLst>
                <a:ext uri="{FF2B5EF4-FFF2-40B4-BE49-F238E27FC236}">
                  <a16:creationId xmlns:a16="http://schemas.microsoft.com/office/drawing/2014/main" id="{75577C27-51B9-4F55-BFA2-DF0566949856}"/>
                </a:ext>
              </a:extLst>
            </p:cNvPr>
            <p:cNvSpPr/>
            <p:nvPr/>
          </p:nvSpPr>
          <p:spPr>
            <a:xfrm>
              <a:off x="5075103" y="2778270"/>
              <a:ext cx="2041793" cy="2974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IC23</a:t>
              </a:r>
            </a:p>
            <a:p>
              <a:pPr algn="ctr"/>
              <a:endParaRPr lang="en-GB" sz="2800" dirty="0">
                <a:solidFill>
                  <a:schemeClr val="tx1"/>
                </a:solidFill>
              </a:endParaRPr>
            </a:p>
            <a:p>
              <a:pPr algn="ctr"/>
              <a:r>
                <a:rPr lang="en-GB" sz="2800" dirty="0">
                  <a:solidFill>
                    <a:schemeClr val="tx1"/>
                  </a:solidFill>
                </a:rPr>
                <a:t>IC42</a:t>
              </a:r>
            </a:p>
            <a:p>
              <a:pPr algn="ctr"/>
              <a:endParaRPr lang="en-GB" sz="2800" dirty="0">
                <a:solidFill>
                  <a:schemeClr val="tx1"/>
                </a:solidFill>
              </a:endParaRPr>
            </a:p>
            <a:p>
              <a:pPr algn="ctr"/>
              <a:r>
                <a:rPr lang="en-GB" sz="2800" dirty="0">
                  <a:solidFill>
                    <a:schemeClr val="tx1"/>
                  </a:solidFill>
                </a:rPr>
                <a:t>IC57</a:t>
              </a:r>
            </a:p>
          </p:txBody>
        </p:sp>
        <p:sp>
          <p:nvSpPr>
            <p:cNvPr id="7" name="TextBox 6">
              <a:extLst>
                <a:ext uri="{FF2B5EF4-FFF2-40B4-BE49-F238E27FC236}">
                  <a16:creationId xmlns:a16="http://schemas.microsoft.com/office/drawing/2014/main" id="{63D9B717-8D10-4C1A-B8C3-2DDC0A4F4D6A}"/>
                </a:ext>
              </a:extLst>
            </p:cNvPr>
            <p:cNvSpPr txBox="1"/>
            <p:nvPr/>
          </p:nvSpPr>
          <p:spPr>
            <a:xfrm>
              <a:off x="5520360" y="2255050"/>
              <a:ext cx="1151277" cy="523220"/>
            </a:xfrm>
            <a:prstGeom prst="rect">
              <a:avLst/>
            </a:prstGeom>
            <a:noFill/>
          </p:spPr>
          <p:txBody>
            <a:bodyPr wrap="none" rtlCol="0">
              <a:spAutoFit/>
            </a:bodyPr>
            <a:lstStyle/>
            <a:p>
              <a:r>
                <a:rPr lang="en-GB" sz="2800" dirty="0"/>
                <a:t>School</a:t>
              </a:r>
            </a:p>
          </p:txBody>
        </p:sp>
      </p:grpSp>
      <p:grpSp>
        <p:nvGrpSpPr>
          <p:cNvPr id="10" name="Group 9">
            <a:extLst>
              <a:ext uri="{FF2B5EF4-FFF2-40B4-BE49-F238E27FC236}">
                <a16:creationId xmlns:a16="http://schemas.microsoft.com/office/drawing/2014/main" id="{DA5D8E01-FB30-4902-B8E8-AB6B49C05DB7}"/>
              </a:ext>
            </a:extLst>
          </p:cNvPr>
          <p:cNvGrpSpPr/>
          <p:nvPr/>
        </p:nvGrpSpPr>
        <p:grpSpPr>
          <a:xfrm>
            <a:off x="9061373" y="864905"/>
            <a:ext cx="2286919" cy="4887919"/>
            <a:chOff x="9061373" y="864905"/>
            <a:chExt cx="2041793" cy="4887919"/>
          </a:xfrm>
        </p:grpSpPr>
        <p:sp>
          <p:nvSpPr>
            <p:cNvPr id="6" name="Oval 5">
              <a:extLst>
                <a:ext uri="{FF2B5EF4-FFF2-40B4-BE49-F238E27FC236}">
                  <a16:creationId xmlns:a16="http://schemas.microsoft.com/office/drawing/2014/main" id="{F5F57839-3C91-41D4-891E-F2668C4F76FF}"/>
                </a:ext>
              </a:extLst>
            </p:cNvPr>
            <p:cNvSpPr/>
            <p:nvPr/>
          </p:nvSpPr>
          <p:spPr>
            <a:xfrm>
              <a:off x="9061373" y="1388125"/>
              <a:ext cx="2041793" cy="436469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77</a:t>
              </a:r>
            </a:p>
            <a:p>
              <a:pPr algn="ctr"/>
              <a:endParaRPr lang="en-GB" sz="1400" dirty="0">
                <a:solidFill>
                  <a:schemeClr val="tx1"/>
                </a:solidFill>
              </a:endParaRPr>
            </a:p>
            <a:p>
              <a:pPr algn="ctr"/>
              <a:r>
                <a:rPr lang="en-GB" sz="2800" dirty="0">
                  <a:solidFill>
                    <a:schemeClr val="tx1"/>
                  </a:solidFill>
                </a:rPr>
                <a:t>93</a:t>
              </a:r>
            </a:p>
            <a:p>
              <a:pPr algn="ctr"/>
              <a:endParaRPr lang="en-GB" sz="1400" dirty="0">
                <a:solidFill>
                  <a:schemeClr val="tx1"/>
                </a:solidFill>
              </a:endParaRPr>
            </a:p>
            <a:p>
              <a:pPr algn="ctr"/>
              <a:r>
                <a:rPr lang="en-GB" sz="2800" dirty="0">
                  <a:solidFill>
                    <a:schemeClr val="tx1"/>
                  </a:solidFill>
                </a:rPr>
                <a:t>111</a:t>
              </a:r>
            </a:p>
            <a:p>
              <a:pPr algn="ctr"/>
              <a:endParaRPr lang="en-GB" sz="1400" dirty="0">
                <a:solidFill>
                  <a:schemeClr val="tx1"/>
                </a:solidFill>
              </a:endParaRPr>
            </a:p>
            <a:p>
              <a:pPr algn="ctr"/>
              <a:r>
                <a:rPr lang="en-GB" sz="2800" dirty="0">
                  <a:solidFill>
                    <a:schemeClr val="tx1"/>
                  </a:solidFill>
                </a:rPr>
                <a:t>123</a:t>
              </a:r>
            </a:p>
            <a:p>
              <a:pPr algn="ctr"/>
              <a:endParaRPr lang="en-GB" sz="1400" dirty="0">
                <a:solidFill>
                  <a:schemeClr val="tx1"/>
                </a:solidFill>
              </a:endParaRPr>
            </a:p>
            <a:p>
              <a:pPr algn="ctr"/>
              <a:r>
                <a:rPr lang="en-GB" sz="2800" dirty="0">
                  <a:solidFill>
                    <a:schemeClr val="tx1"/>
                  </a:solidFill>
                </a:rPr>
                <a:t>135</a:t>
              </a:r>
            </a:p>
            <a:p>
              <a:pPr algn="ctr"/>
              <a:endParaRPr lang="en-GB" sz="1400" dirty="0">
                <a:solidFill>
                  <a:schemeClr val="tx1"/>
                </a:solidFill>
              </a:endParaRPr>
            </a:p>
            <a:p>
              <a:pPr algn="ctr"/>
              <a:r>
                <a:rPr lang="en-GB" sz="2800" dirty="0">
                  <a:solidFill>
                    <a:schemeClr val="tx1"/>
                  </a:solidFill>
                </a:rPr>
                <a:t>184</a:t>
              </a:r>
            </a:p>
            <a:p>
              <a:pPr algn="ctr"/>
              <a:endParaRPr lang="en-GB" sz="1400" dirty="0">
                <a:solidFill>
                  <a:schemeClr val="tx1"/>
                </a:solidFill>
              </a:endParaRPr>
            </a:p>
            <a:p>
              <a:pPr algn="ctr"/>
              <a:r>
                <a:rPr lang="en-GB" sz="2800" dirty="0">
                  <a:solidFill>
                    <a:schemeClr val="tx1"/>
                  </a:solidFill>
                </a:rPr>
                <a:t>295</a:t>
              </a:r>
            </a:p>
          </p:txBody>
        </p:sp>
        <p:sp>
          <p:nvSpPr>
            <p:cNvPr id="8" name="TextBox 7">
              <a:extLst>
                <a:ext uri="{FF2B5EF4-FFF2-40B4-BE49-F238E27FC236}">
                  <a16:creationId xmlns:a16="http://schemas.microsoft.com/office/drawing/2014/main" id="{1F3D1295-BA4E-48A5-8E06-0FB956BB2492}"/>
                </a:ext>
              </a:extLst>
            </p:cNvPr>
            <p:cNvSpPr txBox="1"/>
            <p:nvPr/>
          </p:nvSpPr>
          <p:spPr>
            <a:xfrm>
              <a:off x="9421606" y="864905"/>
              <a:ext cx="1321324" cy="523220"/>
            </a:xfrm>
            <a:prstGeom prst="rect">
              <a:avLst/>
            </a:prstGeom>
            <a:noFill/>
          </p:spPr>
          <p:txBody>
            <a:bodyPr wrap="none" rtlCol="0">
              <a:spAutoFit/>
            </a:bodyPr>
            <a:lstStyle/>
            <a:p>
              <a:r>
                <a:rPr lang="en-GB" sz="2800" dirty="0"/>
                <a:t>Teacher</a:t>
              </a:r>
            </a:p>
          </p:txBody>
        </p:sp>
      </p:grpSp>
      <p:cxnSp>
        <p:nvCxnSpPr>
          <p:cNvPr id="12" name="Straight Connector 11">
            <a:extLst>
              <a:ext uri="{FF2B5EF4-FFF2-40B4-BE49-F238E27FC236}">
                <a16:creationId xmlns:a16="http://schemas.microsoft.com/office/drawing/2014/main" id="{083154E4-4F98-4828-A8A6-8BD91857C554}"/>
              </a:ext>
            </a:extLst>
          </p:cNvPr>
          <p:cNvCxnSpPr>
            <a:cxnSpLocks/>
          </p:cNvCxnSpPr>
          <p:nvPr/>
        </p:nvCxnSpPr>
        <p:spPr>
          <a:xfrm>
            <a:off x="6521986" y="3701185"/>
            <a:ext cx="3379939" cy="53341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280AF5C-3BA9-445A-AC26-215FBE5072CA}"/>
              </a:ext>
            </a:extLst>
          </p:cNvPr>
          <p:cNvCxnSpPr>
            <a:cxnSpLocks/>
          </p:cNvCxnSpPr>
          <p:nvPr/>
        </p:nvCxnSpPr>
        <p:spPr>
          <a:xfrm flipV="1">
            <a:off x="6535117" y="1614780"/>
            <a:ext cx="3468199" cy="295389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2AD59F-AFA4-4935-B9F8-466BF3CFCB3A}"/>
              </a:ext>
            </a:extLst>
          </p:cNvPr>
          <p:cNvCxnSpPr>
            <a:cxnSpLocks/>
          </p:cNvCxnSpPr>
          <p:nvPr/>
        </p:nvCxnSpPr>
        <p:spPr>
          <a:xfrm>
            <a:off x="6457634" y="2854263"/>
            <a:ext cx="3405297" cy="10898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23" name="Right Arrow 9">
            <a:extLst>
              <a:ext uri="{FF2B5EF4-FFF2-40B4-BE49-F238E27FC236}">
                <a16:creationId xmlns:a16="http://schemas.microsoft.com/office/drawing/2014/main" id="{47742A20-A1DC-47EB-BD35-ED01AD283E70}"/>
              </a:ext>
            </a:extLst>
          </p:cNvPr>
          <p:cNvSpPr/>
          <p:nvPr/>
        </p:nvSpPr>
        <p:spPr>
          <a:xfrm>
            <a:off x="329289" y="2646250"/>
            <a:ext cx="464567" cy="264039"/>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9">
            <a:extLst>
              <a:ext uri="{FF2B5EF4-FFF2-40B4-BE49-F238E27FC236}">
                <a16:creationId xmlns:a16="http://schemas.microsoft.com/office/drawing/2014/main" id="{55D30500-414A-47A8-8E14-97CF8CB1F911}"/>
              </a:ext>
            </a:extLst>
          </p:cNvPr>
          <p:cNvSpPr/>
          <p:nvPr/>
        </p:nvSpPr>
        <p:spPr>
          <a:xfrm>
            <a:off x="329288" y="3164961"/>
            <a:ext cx="464567" cy="264039"/>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9">
            <a:extLst>
              <a:ext uri="{FF2B5EF4-FFF2-40B4-BE49-F238E27FC236}">
                <a16:creationId xmlns:a16="http://schemas.microsoft.com/office/drawing/2014/main" id="{7A4D3C7A-91B4-4F1F-A3EC-BF622A7CC6F1}"/>
              </a:ext>
            </a:extLst>
          </p:cNvPr>
          <p:cNvSpPr/>
          <p:nvPr/>
        </p:nvSpPr>
        <p:spPr>
          <a:xfrm>
            <a:off x="329288" y="3683673"/>
            <a:ext cx="464567" cy="26403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A024410C-76DB-4FE6-921C-6D07FD62D6A1}"/>
              </a:ext>
            </a:extLst>
          </p:cNvPr>
          <p:cNvSpPr txBox="1"/>
          <p:nvPr/>
        </p:nvSpPr>
        <p:spPr>
          <a:xfrm>
            <a:off x="6056794" y="5952878"/>
            <a:ext cx="4101957" cy="646331"/>
          </a:xfrm>
          <a:prstGeom prst="rect">
            <a:avLst/>
          </a:prstGeom>
          <a:noFill/>
        </p:spPr>
        <p:txBody>
          <a:bodyPr wrap="none" rtlCol="0">
            <a:spAutoFit/>
          </a:bodyPr>
          <a:lstStyle/>
          <a:p>
            <a:r>
              <a:rPr lang="en-GB" sz="3600" dirty="0">
                <a:solidFill>
                  <a:srgbClr val="7030A0"/>
                </a:solidFill>
              </a:rPr>
              <a:t>Cardinality is </a:t>
            </a:r>
            <a:r>
              <a:rPr lang="en-GB" sz="3600" b="1" dirty="0">
                <a:solidFill>
                  <a:srgbClr val="7030A0"/>
                </a:solidFill>
              </a:rPr>
              <a:t>1:Many</a:t>
            </a:r>
          </a:p>
        </p:txBody>
      </p:sp>
      <p:cxnSp>
        <p:nvCxnSpPr>
          <p:cNvPr id="22" name="Straight Connector 21">
            <a:extLst>
              <a:ext uri="{FF2B5EF4-FFF2-40B4-BE49-F238E27FC236}">
                <a16:creationId xmlns:a16="http://schemas.microsoft.com/office/drawing/2014/main" id="{6F9330AC-F496-4803-964A-BF643BA71738}"/>
              </a:ext>
            </a:extLst>
          </p:cNvPr>
          <p:cNvCxnSpPr>
            <a:cxnSpLocks/>
          </p:cNvCxnSpPr>
          <p:nvPr/>
        </p:nvCxnSpPr>
        <p:spPr>
          <a:xfrm>
            <a:off x="6470027" y="2854263"/>
            <a:ext cx="3431898" cy="200134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EBCCA-8A9A-4DF2-BF9E-51236B7C1065}"/>
              </a:ext>
            </a:extLst>
          </p:cNvPr>
          <p:cNvCxnSpPr>
            <a:cxnSpLocks/>
          </p:cNvCxnSpPr>
          <p:nvPr/>
        </p:nvCxnSpPr>
        <p:spPr>
          <a:xfrm>
            <a:off x="6535117" y="4568678"/>
            <a:ext cx="3366808" cy="90119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06EA09-106C-47AB-BF8C-11DDC8B5A669}"/>
              </a:ext>
            </a:extLst>
          </p:cNvPr>
          <p:cNvCxnSpPr>
            <a:cxnSpLocks/>
          </p:cNvCxnSpPr>
          <p:nvPr/>
        </p:nvCxnSpPr>
        <p:spPr>
          <a:xfrm flipV="1">
            <a:off x="6535117" y="3594032"/>
            <a:ext cx="3366808" cy="974646"/>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9FAEB1D-6A1C-4E46-A725-1911EDF7C7C0}"/>
              </a:ext>
            </a:extLst>
          </p:cNvPr>
          <p:cNvCxnSpPr>
            <a:cxnSpLocks/>
          </p:cNvCxnSpPr>
          <p:nvPr/>
        </p:nvCxnSpPr>
        <p:spPr>
          <a:xfrm flipV="1">
            <a:off x="6470027" y="2298225"/>
            <a:ext cx="3485686" cy="55603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43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10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1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500"/>
                                        <p:tgtEl>
                                          <p:spTgt spid="23"/>
                                        </p:tgtEl>
                                      </p:cBhvr>
                                    </p:animEffect>
                                    <p:set>
                                      <p:cBhvr>
                                        <p:cTn id="32" dur="1" fill="hold">
                                          <p:stCondLst>
                                            <p:cond delay="499"/>
                                          </p:stCondLst>
                                        </p:cTn>
                                        <p:tgtEl>
                                          <p:spTgt spid="23"/>
                                        </p:tgtEl>
                                        <p:attrNameLst>
                                          <p:attrName>style.visibility</p:attrName>
                                        </p:attrNameLst>
                                      </p:cBhvr>
                                      <p:to>
                                        <p:strVal val="hidden"/>
                                      </p:to>
                                    </p:se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left)">
                                      <p:cBhvr>
                                        <p:cTn id="36" dur="1000"/>
                                        <p:tgtEl>
                                          <p:spTgt spid="24"/>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left)">
                                      <p:cBhvr>
                                        <p:cTn id="40" dur="1500"/>
                                        <p:tgtEl>
                                          <p:spTgt spid="2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4"/>
                                        </p:tgtEl>
                                      </p:cBhvr>
                                    </p:animEffect>
                                    <p:set>
                                      <p:cBhvr>
                                        <p:cTn id="45" dur="1" fill="hold">
                                          <p:stCondLst>
                                            <p:cond delay="499"/>
                                          </p:stCondLst>
                                        </p:cTn>
                                        <p:tgtEl>
                                          <p:spTgt spid="24"/>
                                        </p:tgtEl>
                                        <p:attrNameLst>
                                          <p:attrName>style.visibility</p:attrName>
                                        </p:attrNameLst>
                                      </p:cBhvr>
                                      <p:to>
                                        <p:strVal val="hidden"/>
                                      </p:to>
                                    </p:se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left)">
                                      <p:cBhvr>
                                        <p:cTn id="49" dur="1000"/>
                                        <p:tgtEl>
                                          <p:spTgt spid="25"/>
                                        </p:tgtEl>
                                      </p:cBhvr>
                                    </p:animEffect>
                                  </p:childTnLst>
                                </p:cTn>
                              </p:par>
                            </p:childTnLst>
                          </p:cTn>
                        </p:par>
                        <p:par>
                          <p:cTn id="50" fill="hold">
                            <p:stCondLst>
                              <p:cond delay="1500"/>
                            </p:stCondLst>
                            <p:childTnLst>
                              <p:par>
                                <p:cTn id="51" presetID="22" presetClass="entr" presetSubtype="8" fill="hold" nodeType="after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left)">
                                      <p:cBhvr>
                                        <p:cTn id="53" dur="1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25"/>
                                        </p:tgtEl>
                                      </p:cBhvr>
                                    </p:animEffect>
                                    <p:set>
                                      <p:cBhvr>
                                        <p:cTn id="58" dur="1" fill="hold">
                                          <p:stCondLst>
                                            <p:cond delay="499"/>
                                          </p:stCondLst>
                                        </p:cTn>
                                        <p:tgtEl>
                                          <p:spTgt spid="25"/>
                                        </p:tgtEl>
                                        <p:attrNameLst>
                                          <p:attrName>style.visibility</p:attrName>
                                        </p:attrNameLst>
                                      </p:cBhvr>
                                      <p:to>
                                        <p:strVal val="hidden"/>
                                      </p:to>
                                    </p:set>
                                  </p:childTnLst>
                                </p:cTn>
                              </p:par>
                            </p:childTnLst>
                          </p:cTn>
                        </p:par>
                        <p:par>
                          <p:cTn id="59" fill="hold">
                            <p:stCondLst>
                              <p:cond delay="500"/>
                            </p:stCondLst>
                            <p:childTnLst>
                              <p:par>
                                <p:cTn id="60" presetID="22" presetClass="entr" presetSubtype="8" fill="hold"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wipe(left)">
                                      <p:cBhvr>
                                        <p:cTn id="62" dur="1500"/>
                                        <p:tgtEl>
                                          <p:spTgt spid="22"/>
                                        </p:tgtEl>
                                      </p:cBhvr>
                                    </p:animEffect>
                                  </p:childTnLst>
                                </p:cTn>
                              </p:par>
                            </p:childTnLst>
                          </p:cTn>
                        </p:par>
                        <p:par>
                          <p:cTn id="63" fill="hold">
                            <p:stCondLst>
                              <p:cond delay="2000"/>
                            </p:stCondLst>
                            <p:childTnLst>
                              <p:par>
                                <p:cTn id="64" presetID="22" presetClass="entr" presetSubtype="8"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wipe(left)">
                                      <p:cBhvr>
                                        <p:cTn id="66" dur="1500"/>
                                        <p:tgtEl>
                                          <p:spTgt spid="14"/>
                                        </p:tgtEl>
                                      </p:cBhvr>
                                    </p:animEffect>
                                  </p:childTnLst>
                                </p:cTn>
                              </p:par>
                            </p:childTnLst>
                          </p:cTn>
                        </p:par>
                        <p:par>
                          <p:cTn id="67" fill="hold">
                            <p:stCondLst>
                              <p:cond delay="3500"/>
                            </p:stCondLst>
                            <p:childTnLst>
                              <p:par>
                                <p:cTn id="68" presetID="22" presetClass="entr" presetSubtype="8" fill="hold" nodeType="after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wipe(left)">
                                      <p:cBhvr>
                                        <p:cTn id="70" dur="1500"/>
                                        <p:tgtEl>
                                          <p:spTgt spid="27"/>
                                        </p:tgtEl>
                                      </p:cBhvr>
                                    </p:animEffect>
                                  </p:childTnLst>
                                </p:cTn>
                              </p:par>
                            </p:childTnLst>
                          </p:cTn>
                        </p:par>
                        <p:par>
                          <p:cTn id="71" fill="hold">
                            <p:stCondLst>
                              <p:cond delay="5000"/>
                            </p:stCondLst>
                            <p:childTnLst>
                              <p:par>
                                <p:cTn id="72" presetID="22" presetClass="entr" presetSubtype="8" fill="hold" nodeType="after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left)">
                                      <p:cBhvr>
                                        <p:cTn id="74" dur="1500"/>
                                        <p:tgtEl>
                                          <p:spTgt spid="32"/>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5" grpId="1" animBg="1"/>
      <p:bldP spid="26" grpId="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48AE-DF0B-4A3E-8111-6A6971FAB274}"/>
              </a:ext>
            </a:extLst>
          </p:cNvPr>
          <p:cNvSpPr>
            <a:spLocks noGrp="1"/>
          </p:cNvSpPr>
          <p:nvPr>
            <p:ph type="title"/>
          </p:nvPr>
        </p:nvSpPr>
        <p:spPr/>
        <p:txBody>
          <a:bodyPr/>
          <a:lstStyle/>
          <a:p>
            <a:r>
              <a:rPr lang="en-GB" dirty="0"/>
              <a:t>Entity-Occurrence Diagram (2)</a:t>
            </a:r>
          </a:p>
        </p:txBody>
      </p:sp>
      <p:graphicFrame>
        <p:nvGraphicFramePr>
          <p:cNvPr id="4" name="Table 3">
            <a:extLst>
              <a:ext uri="{FF2B5EF4-FFF2-40B4-BE49-F238E27FC236}">
                <a16:creationId xmlns:a16="http://schemas.microsoft.com/office/drawing/2014/main" id="{0D364723-E5A1-4357-8595-04A23EBF0BB0}"/>
              </a:ext>
            </a:extLst>
          </p:cNvPr>
          <p:cNvGraphicFramePr>
            <a:graphicFrameLocks noGrp="1"/>
          </p:cNvGraphicFramePr>
          <p:nvPr/>
        </p:nvGraphicFramePr>
        <p:xfrm>
          <a:off x="843708" y="1996073"/>
          <a:ext cx="2651188" cy="4145280"/>
        </p:xfrm>
        <a:graphic>
          <a:graphicData uri="http://schemas.openxmlformats.org/drawingml/2006/table">
            <a:tbl>
              <a:tblPr firstRow="1" bandRow="1">
                <a:tableStyleId>{5C22544A-7EE6-4342-B048-85BDC9FD1C3A}</a:tableStyleId>
              </a:tblPr>
              <a:tblGrid>
                <a:gridCol w="1240155">
                  <a:extLst>
                    <a:ext uri="{9D8B030D-6E8A-4147-A177-3AD203B41FA5}">
                      <a16:colId xmlns:a16="http://schemas.microsoft.com/office/drawing/2014/main" val="1459550812"/>
                    </a:ext>
                  </a:extLst>
                </a:gridCol>
                <a:gridCol w="1411033">
                  <a:extLst>
                    <a:ext uri="{9D8B030D-6E8A-4147-A177-3AD203B41FA5}">
                      <a16:colId xmlns:a16="http://schemas.microsoft.com/office/drawing/2014/main" val="1728944668"/>
                    </a:ext>
                  </a:extLst>
                </a:gridCol>
              </a:tblGrid>
              <a:tr h="370840">
                <a:tc>
                  <a:txBody>
                    <a:bodyPr/>
                    <a:lstStyle/>
                    <a:p>
                      <a:pPr algn="ctr"/>
                      <a:r>
                        <a:rPr lang="en-GB" sz="2800" dirty="0"/>
                        <a:t>School</a:t>
                      </a:r>
                    </a:p>
                  </a:txBody>
                  <a:tcPr anchor="ctr"/>
                </a:tc>
                <a:tc>
                  <a:txBody>
                    <a:bodyPr/>
                    <a:lstStyle/>
                    <a:p>
                      <a:pPr algn="ctr"/>
                      <a:r>
                        <a:rPr lang="en-GB" sz="2800" dirty="0"/>
                        <a:t>Teacher</a:t>
                      </a:r>
                    </a:p>
                  </a:txBody>
                  <a:tcPr anchor="ctr"/>
                </a:tc>
                <a:extLst>
                  <a:ext uri="{0D108BD9-81ED-4DB2-BD59-A6C34878D82A}">
                    <a16:rowId xmlns:a16="http://schemas.microsoft.com/office/drawing/2014/main" val="777104341"/>
                  </a:ext>
                </a:extLst>
              </a:tr>
              <a:tr h="370840">
                <a:tc>
                  <a:txBody>
                    <a:bodyPr/>
                    <a:lstStyle/>
                    <a:p>
                      <a:pPr algn="ctr"/>
                      <a:r>
                        <a:rPr lang="en-GB" sz="2800" dirty="0"/>
                        <a:t>IC42</a:t>
                      </a:r>
                    </a:p>
                  </a:txBody>
                  <a:tcPr anchor="ctr"/>
                </a:tc>
                <a:tc>
                  <a:txBody>
                    <a:bodyPr/>
                    <a:lstStyle/>
                    <a:p>
                      <a:pPr algn="ctr"/>
                      <a:r>
                        <a:rPr lang="en-GB" sz="2800" dirty="0"/>
                        <a:t>135</a:t>
                      </a:r>
                    </a:p>
                  </a:txBody>
                  <a:tcPr anchor="ctr"/>
                </a:tc>
                <a:extLst>
                  <a:ext uri="{0D108BD9-81ED-4DB2-BD59-A6C34878D82A}">
                    <a16:rowId xmlns:a16="http://schemas.microsoft.com/office/drawing/2014/main" val="2227473476"/>
                  </a:ext>
                </a:extLst>
              </a:tr>
              <a:tr h="370840">
                <a:tc>
                  <a:txBody>
                    <a:bodyPr/>
                    <a:lstStyle/>
                    <a:p>
                      <a:pPr algn="ctr"/>
                      <a:r>
                        <a:rPr lang="en-GB" sz="2800" dirty="0"/>
                        <a:t>IC57</a:t>
                      </a:r>
                    </a:p>
                  </a:txBody>
                  <a:tcPr anchor="ctr"/>
                </a:tc>
                <a:tc>
                  <a:txBody>
                    <a:bodyPr/>
                    <a:lstStyle/>
                    <a:p>
                      <a:pPr algn="ctr"/>
                      <a:r>
                        <a:rPr lang="en-GB" sz="2800" dirty="0"/>
                        <a:t>123</a:t>
                      </a:r>
                    </a:p>
                  </a:txBody>
                  <a:tcPr anchor="ctr"/>
                </a:tc>
                <a:extLst>
                  <a:ext uri="{0D108BD9-81ED-4DB2-BD59-A6C34878D82A}">
                    <a16:rowId xmlns:a16="http://schemas.microsoft.com/office/drawing/2014/main" val="3983725799"/>
                  </a:ext>
                </a:extLst>
              </a:tr>
              <a:tr h="370840">
                <a:tc>
                  <a:txBody>
                    <a:bodyPr/>
                    <a:lstStyle/>
                    <a:p>
                      <a:pPr algn="ctr"/>
                      <a:r>
                        <a:rPr lang="en-GB" sz="2800" dirty="0"/>
                        <a:t>IC23</a:t>
                      </a:r>
                    </a:p>
                  </a:txBody>
                  <a:tcPr anchor="ctr"/>
                </a:tc>
                <a:tc>
                  <a:txBody>
                    <a:bodyPr/>
                    <a:lstStyle/>
                    <a:p>
                      <a:pPr algn="ctr"/>
                      <a:r>
                        <a:rPr lang="en-GB" sz="2800" dirty="0"/>
                        <a:t>111</a:t>
                      </a:r>
                    </a:p>
                  </a:txBody>
                  <a:tcPr anchor="ctr"/>
                </a:tc>
                <a:extLst>
                  <a:ext uri="{0D108BD9-81ED-4DB2-BD59-A6C34878D82A}">
                    <a16:rowId xmlns:a16="http://schemas.microsoft.com/office/drawing/2014/main" val="2788509373"/>
                  </a:ext>
                </a:extLst>
              </a:tr>
              <a:tr h="370840">
                <a:tc>
                  <a:txBody>
                    <a:bodyPr/>
                    <a:lstStyle/>
                    <a:p>
                      <a:pPr algn="ctr"/>
                      <a:r>
                        <a:rPr lang="en-GB" sz="2800" dirty="0"/>
                        <a:t>IC23</a:t>
                      </a:r>
                    </a:p>
                  </a:txBody>
                  <a:tcPr anchor="ctr"/>
                </a:tc>
                <a:tc>
                  <a:txBody>
                    <a:bodyPr/>
                    <a:lstStyle/>
                    <a:p>
                      <a:pPr algn="ctr"/>
                      <a:r>
                        <a:rPr lang="en-GB" sz="2800" dirty="0"/>
                        <a:t>184</a:t>
                      </a:r>
                    </a:p>
                  </a:txBody>
                  <a:tcPr anchor="ctr"/>
                </a:tc>
                <a:extLst>
                  <a:ext uri="{0D108BD9-81ED-4DB2-BD59-A6C34878D82A}">
                    <a16:rowId xmlns:a16="http://schemas.microsoft.com/office/drawing/2014/main" val="268199048"/>
                  </a:ext>
                </a:extLst>
              </a:tr>
              <a:tr h="370840">
                <a:tc>
                  <a:txBody>
                    <a:bodyPr/>
                    <a:lstStyle/>
                    <a:p>
                      <a:pPr algn="ctr"/>
                      <a:r>
                        <a:rPr lang="en-GB" sz="2800" dirty="0"/>
                        <a:t>IC57</a:t>
                      </a:r>
                    </a:p>
                  </a:txBody>
                  <a:tcPr anchor="ctr"/>
                </a:tc>
                <a:tc>
                  <a:txBody>
                    <a:bodyPr/>
                    <a:lstStyle/>
                    <a:p>
                      <a:pPr algn="ctr"/>
                      <a:r>
                        <a:rPr lang="en-GB" sz="2800" dirty="0"/>
                        <a:t>77</a:t>
                      </a:r>
                    </a:p>
                  </a:txBody>
                  <a:tcPr anchor="ctr"/>
                </a:tc>
                <a:extLst>
                  <a:ext uri="{0D108BD9-81ED-4DB2-BD59-A6C34878D82A}">
                    <a16:rowId xmlns:a16="http://schemas.microsoft.com/office/drawing/2014/main" val="2607101158"/>
                  </a:ext>
                </a:extLst>
              </a:tr>
              <a:tr h="370840">
                <a:tc>
                  <a:txBody>
                    <a:bodyPr/>
                    <a:lstStyle/>
                    <a:p>
                      <a:pPr algn="ctr"/>
                      <a:r>
                        <a:rPr lang="en-GB" sz="2800" dirty="0"/>
                        <a:t>IC57</a:t>
                      </a:r>
                    </a:p>
                  </a:txBody>
                  <a:tcPr anchor="ctr"/>
                </a:tc>
                <a:tc>
                  <a:txBody>
                    <a:bodyPr/>
                    <a:lstStyle/>
                    <a:p>
                      <a:pPr algn="ctr"/>
                      <a:r>
                        <a:rPr lang="en-GB" sz="2800" dirty="0"/>
                        <a:t>295</a:t>
                      </a:r>
                    </a:p>
                  </a:txBody>
                  <a:tcPr anchor="ctr"/>
                </a:tc>
                <a:extLst>
                  <a:ext uri="{0D108BD9-81ED-4DB2-BD59-A6C34878D82A}">
                    <a16:rowId xmlns:a16="http://schemas.microsoft.com/office/drawing/2014/main" val="518457521"/>
                  </a:ext>
                </a:extLst>
              </a:tr>
              <a:tr h="370840">
                <a:tc>
                  <a:txBody>
                    <a:bodyPr/>
                    <a:lstStyle/>
                    <a:p>
                      <a:pPr algn="ctr"/>
                      <a:r>
                        <a:rPr lang="en-GB" sz="2800" dirty="0"/>
                        <a:t>IC23</a:t>
                      </a:r>
                    </a:p>
                  </a:txBody>
                  <a:tcPr anchor="ctr"/>
                </a:tc>
                <a:tc>
                  <a:txBody>
                    <a:bodyPr/>
                    <a:lstStyle/>
                    <a:p>
                      <a:pPr algn="ctr"/>
                      <a:r>
                        <a:rPr lang="en-GB" sz="2800" dirty="0"/>
                        <a:t>93</a:t>
                      </a:r>
                    </a:p>
                  </a:txBody>
                  <a:tcPr anchor="ctr"/>
                </a:tc>
                <a:extLst>
                  <a:ext uri="{0D108BD9-81ED-4DB2-BD59-A6C34878D82A}">
                    <a16:rowId xmlns:a16="http://schemas.microsoft.com/office/drawing/2014/main" val="401003365"/>
                  </a:ext>
                </a:extLst>
              </a:tr>
            </a:tbl>
          </a:graphicData>
        </a:graphic>
      </p:graphicFrame>
      <p:sp>
        <p:nvSpPr>
          <p:cNvPr id="5" name="Oval 4">
            <a:extLst>
              <a:ext uri="{FF2B5EF4-FFF2-40B4-BE49-F238E27FC236}">
                <a16:creationId xmlns:a16="http://schemas.microsoft.com/office/drawing/2014/main" id="{75577C27-51B9-4F55-BFA2-DF0566949856}"/>
              </a:ext>
            </a:extLst>
          </p:cNvPr>
          <p:cNvSpPr/>
          <p:nvPr/>
        </p:nvSpPr>
        <p:spPr>
          <a:xfrm>
            <a:off x="5075103" y="2213908"/>
            <a:ext cx="2041793" cy="2974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solidFill>
                <a:schemeClr val="tx1"/>
              </a:solidFill>
            </a:endParaRPr>
          </a:p>
        </p:txBody>
      </p:sp>
      <p:sp>
        <p:nvSpPr>
          <p:cNvPr id="6" name="Oval 5">
            <a:extLst>
              <a:ext uri="{FF2B5EF4-FFF2-40B4-BE49-F238E27FC236}">
                <a16:creationId xmlns:a16="http://schemas.microsoft.com/office/drawing/2014/main" id="{F5F57839-3C91-41D4-891E-F2668C4F76FF}"/>
              </a:ext>
            </a:extLst>
          </p:cNvPr>
          <p:cNvSpPr/>
          <p:nvPr/>
        </p:nvSpPr>
        <p:spPr>
          <a:xfrm>
            <a:off x="9061373" y="1388125"/>
            <a:ext cx="2286919" cy="4364699"/>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77</a:t>
            </a:r>
          </a:p>
          <a:p>
            <a:pPr algn="ctr"/>
            <a:endParaRPr lang="en-GB" sz="1400" dirty="0">
              <a:solidFill>
                <a:schemeClr val="tx1"/>
              </a:solidFill>
            </a:endParaRPr>
          </a:p>
          <a:p>
            <a:pPr algn="ctr"/>
            <a:r>
              <a:rPr lang="en-GB" sz="2800" dirty="0">
                <a:solidFill>
                  <a:schemeClr val="tx1"/>
                </a:solidFill>
              </a:rPr>
              <a:t>93</a:t>
            </a:r>
          </a:p>
          <a:p>
            <a:pPr algn="ctr"/>
            <a:endParaRPr lang="en-GB" sz="1400" dirty="0">
              <a:solidFill>
                <a:schemeClr val="tx1"/>
              </a:solidFill>
            </a:endParaRPr>
          </a:p>
          <a:p>
            <a:pPr algn="ctr"/>
            <a:r>
              <a:rPr lang="en-GB" sz="2800" dirty="0">
                <a:solidFill>
                  <a:schemeClr val="tx1"/>
                </a:solidFill>
              </a:rPr>
              <a:t>111</a:t>
            </a:r>
          </a:p>
          <a:p>
            <a:pPr algn="ctr"/>
            <a:endParaRPr lang="en-GB" sz="1400" dirty="0">
              <a:solidFill>
                <a:schemeClr val="tx1"/>
              </a:solidFill>
            </a:endParaRPr>
          </a:p>
          <a:p>
            <a:pPr algn="ctr"/>
            <a:r>
              <a:rPr lang="en-GB" sz="2800" dirty="0">
                <a:solidFill>
                  <a:schemeClr val="tx1"/>
                </a:solidFill>
              </a:rPr>
              <a:t>123</a:t>
            </a:r>
          </a:p>
          <a:p>
            <a:pPr algn="ctr"/>
            <a:endParaRPr lang="en-GB" sz="1400" dirty="0">
              <a:solidFill>
                <a:schemeClr val="tx1"/>
              </a:solidFill>
            </a:endParaRPr>
          </a:p>
          <a:p>
            <a:pPr algn="ctr"/>
            <a:r>
              <a:rPr lang="en-GB" sz="2800" dirty="0">
                <a:solidFill>
                  <a:schemeClr val="tx1"/>
                </a:solidFill>
              </a:rPr>
              <a:t>135</a:t>
            </a:r>
          </a:p>
          <a:p>
            <a:pPr algn="ctr"/>
            <a:endParaRPr lang="en-GB" sz="1400" dirty="0">
              <a:solidFill>
                <a:schemeClr val="tx1"/>
              </a:solidFill>
            </a:endParaRPr>
          </a:p>
          <a:p>
            <a:pPr algn="ctr"/>
            <a:r>
              <a:rPr lang="en-GB" sz="2800" dirty="0">
                <a:solidFill>
                  <a:schemeClr val="tx1"/>
                </a:solidFill>
              </a:rPr>
              <a:t>184</a:t>
            </a:r>
          </a:p>
          <a:p>
            <a:pPr algn="ctr"/>
            <a:endParaRPr lang="en-GB" sz="1400" dirty="0">
              <a:solidFill>
                <a:schemeClr val="tx1"/>
              </a:solidFill>
            </a:endParaRPr>
          </a:p>
          <a:p>
            <a:pPr algn="ctr"/>
            <a:r>
              <a:rPr lang="en-GB" sz="2800" dirty="0">
                <a:solidFill>
                  <a:schemeClr val="tx1"/>
                </a:solidFill>
              </a:rPr>
              <a:t>295</a:t>
            </a:r>
          </a:p>
        </p:txBody>
      </p:sp>
    </p:spTree>
    <p:extLst>
      <p:ext uri="{BB962C8B-B14F-4D97-AF65-F5344CB8AC3E}">
        <p14:creationId xmlns:p14="http://schemas.microsoft.com/office/powerpoint/2010/main" val="20849035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48AE-DF0B-4A3E-8111-6A6971FAB274}"/>
              </a:ext>
            </a:extLst>
          </p:cNvPr>
          <p:cNvSpPr>
            <a:spLocks noGrp="1"/>
          </p:cNvSpPr>
          <p:nvPr>
            <p:ph type="title"/>
          </p:nvPr>
        </p:nvSpPr>
        <p:spPr/>
        <p:txBody>
          <a:bodyPr/>
          <a:lstStyle/>
          <a:p>
            <a:r>
              <a:rPr lang="en-GB" dirty="0"/>
              <a:t>Entity-Occurrence Diagram (3)</a:t>
            </a:r>
          </a:p>
        </p:txBody>
      </p:sp>
      <p:graphicFrame>
        <p:nvGraphicFramePr>
          <p:cNvPr id="4" name="Table 3">
            <a:extLst>
              <a:ext uri="{FF2B5EF4-FFF2-40B4-BE49-F238E27FC236}">
                <a16:creationId xmlns:a16="http://schemas.microsoft.com/office/drawing/2014/main" id="{0D364723-E5A1-4357-8595-04A23EBF0BB0}"/>
              </a:ext>
            </a:extLst>
          </p:cNvPr>
          <p:cNvGraphicFramePr>
            <a:graphicFrameLocks noGrp="1"/>
          </p:cNvGraphicFramePr>
          <p:nvPr>
            <p:extLst>
              <p:ext uri="{D42A27DB-BD31-4B8C-83A1-F6EECF244321}">
                <p14:modId xmlns:p14="http://schemas.microsoft.com/office/powerpoint/2010/main" val="3180318097"/>
              </p:ext>
            </p:extLst>
          </p:nvPr>
        </p:nvGraphicFramePr>
        <p:xfrm>
          <a:off x="843708" y="1996073"/>
          <a:ext cx="3004122" cy="4663440"/>
        </p:xfrm>
        <a:graphic>
          <a:graphicData uri="http://schemas.openxmlformats.org/drawingml/2006/table">
            <a:tbl>
              <a:tblPr firstRow="1" bandRow="1">
                <a:tableStyleId>{5C22544A-7EE6-4342-B048-85BDC9FD1C3A}</a:tableStyleId>
              </a:tblPr>
              <a:tblGrid>
                <a:gridCol w="1427353">
                  <a:extLst>
                    <a:ext uri="{9D8B030D-6E8A-4147-A177-3AD203B41FA5}">
                      <a16:colId xmlns:a16="http://schemas.microsoft.com/office/drawing/2014/main" val="1459550812"/>
                    </a:ext>
                  </a:extLst>
                </a:gridCol>
                <a:gridCol w="1576769">
                  <a:extLst>
                    <a:ext uri="{9D8B030D-6E8A-4147-A177-3AD203B41FA5}">
                      <a16:colId xmlns:a16="http://schemas.microsoft.com/office/drawing/2014/main" val="1728944668"/>
                    </a:ext>
                  </a:extLst>
                </a:gridCol>
              </a:tblGrid>
              <a:tr h="370840">
                <a:tc>
                  <a:txBody>
                    <a:bodyPr/>
                    <a:lstStyle/>
                    <a:p>
                      <a:pPr algn="ctr"/>
                      <a:r>
                        <a:rPr lang="en-GB" sz="2800" dirty="0"/>
                        <a:t>Student</a:t>
                      </a:r>
                    </a:p>
                  </a:txBody>
                  <a:tcPr anchor="ctr"/>
                </a:tc>
                <a:tc>
                  <a:txBody>
                    <a:bodyPr/>
                    <a:lstStyle/>
                    <a:p>
                      <a:pPr algn="ctr"/>
                      <a:r>
                        <a:rPr lang="en-GB" sz="2800" dirty="0"/>
                        <a:t>Subject</a:t>
                      </a:r>
                    </a:p>
                  </a:txBody>
                  <a:tcPr anchor="ctr"/>
                </a:tc>
                <a:extLst>
                  <a:ext uri="{0D108BD9-81ED-4DB2-BD59-A6C34878D82A}">
                    <a16:rowId xmlns:a16="http://schemas.microsoft.com/office/drawing/2014/main" val="777104341"/>
                  </a:ext>
                </a:extLst>
              </a:tr>
              <a:tr h="370840">
                <a:tc>
                  <a:txBody>
                    <a:bodyPr/>
                    <a:lstStyle/>
                    <a:p>
                      <a:pPr algn="ctr"/>
                      <a:r>
                        <a:rPr lang="en-GB" sz="2800" dirty="0"/>
                        <a:t>14078</a:t>
                      </a:r>
                    </a:p>
                  </a:txBody>
                  <a:tcPr anchor="ctr"/>
                </a:tc>
                <a:tc>
                  <a:txBody>
                    <a:bodyPr/>
                    <a:lstStyle/>
                    <a:p>
                      <a:pPr algn="ctr"/>
                      <a:r>
                        <a:rPr lang="en-GB" sz="2800" dirty="0"/>
                        <a:t>COMPH1</a:t>
                      </a:r>
                    </a:p>
                  </a:txBody>
                  <a:tcPr anchor="ctr"/>
                </a:tc>
                <a:extLst>
                  <a:ext uri="{0D108BD9-81ED-4DB2-BD59-A6C34878D82A}">
                    <a16:rowId xmlns:a16="http://schemas.microsoft.com/office/drawing/2014/main" val="22274734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dirty="0"/>
                        <a:t>14079</a:t>
                      </a:r>
                    </a:p>
                  </a:txBody>
                  <a:tcPr anchor="ctr"/>
                </a:tc>
                <a:tc>
                  <a:txBody>
                    <a:bodyPr/>
                    <a:lstStyle/>
                    <a:p>
                      <a:pPr algn="ctr"/>
                      <a:r>
                        <a:rPr lang="en-GB" sz="2800" dirty="0"/>
                        <a:t>MATH2</a:t>
                      </a:r>
                    </a:p>
                  </a:txBody>
                  <a:tcPr anchor="ctr"/>
                </a:tc>
                <a:extLst>
                  <a:ext uri="{0D108BD9-81ED-4DB2-BD59-A6C34878D82A}">
                    <a16:rowId xmlns:a16="http://schemas.microsoft.com/office/drawing/2014/main" val="3983725799"/>
                  </a:ext>
                </a:extLst>
              </a:tr>
              <a:tr h="370840">
                <a:tc>
                  <a:txBody>
                    <a:bodyPr/>
                    <a:lstStyle/>
                    <a:p>
                      <a:pPr algn="ctr"/>
                      <a:r>
                        <a:rPr lang="en-GB" sz="2800" dirty="0"/>
                        <a:t>14080</a:t>
                      </a:r>
                    </a:p>
                  </a:txBody>
                  <a:tcPr anchor="ctr"/>
                </a:tc>
                <a:tc>
                  <a:txBody>
                    <a:bodyPr/>
                    <a:lstStyle/>
                    <a:p>
                      <a:pPr algn="ctr"/>
                      <a:r>
                        <a:rPr lang="en-GB" sz="2800" dirty="0"/>
                        <a:t>ENGH1</a:t>
                      </a:r>
                    </a:p>
                  </a:txBody>
                  <a:tcPr anchor="ctr"/>
                </a:tc>
                <a:extLst>
                  <a:ext uri="{0D108BD9-81ED-4DB2-BD59-A6C34878D82A}">
                    <a16:rowId xmlns:a16="http://schemas.microsoft.com/office/drawing/2014/main" val="2788509373"/>
                  </a:ext>
                </a:extLst>
              </a:tr>
              <a:tr h="370840">
                <a:tc>
                  <a:txBody>
                    <a:bodyPr/>
                    <a:lstStyle/>
                    <a:p>
                      <a:pPr algn="ctr"/>
                      <a:r>
                        <a:rPr lang="en-GB" sz="2800" dirty="0"/>
                        <a:t>14078</a:t>
                      </a:r>
                    </a:p>
                  </a:txBody>
                  <a:tcPr anchor="ctr"/>
                </a:tc>
                <a:tc>
                  <a:txBody>
                    <a:bodyPr/>
                    <a:lstStyle/>
                    <a:p>
                      <a:pPr algn="ctr"/>
                      <a:r>
                        <a:rPr lang="en-GB" sz="2800" dirty="0"/>
                        <a:t>MATH2</a:t>
                      </a:r>
                    </a:p>
                  </a:txBody>
                  <a:tcPr anchor="ctr"/>
                </a:tc>
                <a:extLst>
                  <a:ext uri="{0D108BD9-81ED-4DB2-BD59-A6C34878D82A}">
                    <a16:rowId xmlns:a16="http://schemas.microsoft.com/office/drawing/2014/main" val="2503571679"/>
                  </a:ext>
                </a:extLst>
              </a:tr>
              <a:tr h="370840">
                <a:tc>
                  <a:txBody>
                    <a:bodyPr/>
                    <a:lstStyle/>
                    <a:p>
                      <a:pPr algn="ctr"/>
                      <a:r>
                        <a:rPr lang="en-GB" sz="2800" dirty="0"/>
                        <a:t>14081</a:t>
                      </a:r>
                    </a:p>
                  </a:txBody>
                  <a:tcPr anchor="ctr"/>
                </a:tc>
                <a:tc>
                  <a:txBody>
                    <a:bodyPr/>
                    <a:lstStyle/>
                    <a:p>
                      <a:pPr algn="ctr"/>
                      <a:r>
                        <a:rPr lang="en-GB" sz="2800" dirty="0"/>
                        <a:t>ENGH1</a:t>
                      </a:r>
                    </a:p>
                  </a:txBody>
                  <a:tcPr anchor="ctr"/>
                </a:tc>
                <a:extLst>
                  <a:ext uri="{0D108BD9-81ED-4DB2-BD59-A6C34878D82A}">
                    <a16:rowId xmlns:a16="http://schemas.microsoft.com/office/drawing/2014/main" val="268199048"/>
                  </a:ext>
                </a:extLst>
              </a:tr>
              <a:tr h="370840">
                <a:tc>
                  <a:txBody>
                    <a:bodyPr/>
                    <a:lstStyle/>
                    <a:p>
                      <a:pPr algn="ctr"/>
                      <a:r>
                        <a:rPr lang="en-GB" sz="2800" dirty="0"/>
                        <a:t>14082</a:t>
                      </a:r>
                    </a:p>
                  </a:txBody>
                  <a:tcPr anchor="ctr"/>
                </a:tc>
                <a:tc>
                  <a:txBody>
                    <a:bodyPr/>
                    <a:lstStyle/>
                    <a:p>
                      <a:pPr algn="ctr"/>
                      <a:r>
                        <a:rPr lang="en-GB" sz="2800" dirty="0"/>
                        <a:t>ENGH1</a:t>
                      </a:r>
                    </a:p>
                  </a:txBody>
                  <a:tcPr anchor="ctr"/>
                </a:tc>
                <a:extLst>
                  <a:ext uri="{0D108BD9-81ED-4DB2-BD59-A6C34878D82A}">
                    <a16:rowId xmlns:a16="http://schemas.microsoft.com/office/drawing/2014/main" val="2607101158"/>
                  </a:ext>
                </a:extLst>
              </a:tr>
              <a:tr h="370840">
                <a:tc>
                  <a:txBody>
                    <a:bodyPr/>
                    <a:lstStyle/>
                    <a:p>
                      <a:pPr algn="ctr"/>
                      <a:r>
                        <a:rPr lang="en-GB" sz="2800" dirty="0"/>
                        <a:t>14082</a:t>
                      </a:r>
                    </a:p>
                  </a:txBody>
                  <a:tcPr anchor="ctr"/>
                </a:tc>
                <a:tc>
                  <a:txBody>
                    <a:bodyPr/>
                    <a:lstStyle/>
                    <a:p>
                      <a:pPr algn="ctr"/>
                      <a:r>
                        <a:rPr lang="en-GB" sz="2800" dirty="0"/>
                        <a:t>COMPH1</a:t>
                      </a:r>
                    </a:p>
                  </a:txBody>
                  <a:tcPr anchor="ctr"/>
                </a:tc>
                <a:extLst>
                  <a:ext uri="{0D108BD9-81ED-4DB2-BD59-A6C34878D82A}">
                    <a16:rowId xmlns:a16="http://schemas.microsoft.com/office/drawing/2014/main" val="518457521"/>
                  </a:ext>
                </a:extLst>
              </a:tr>
              <a:tr h="370840">
                <a:tc>
                  <a:txBody>
                    <a:bodyPr/>
                    <a:lstStyle/>
                    <a:p>
                      <a:pPr algn="ctr"/>
                      <a:r>
                        <a:rPr lang="en-GB" sz="2800" dirty="0"/>
                        <a:t>14081</a:t>
                      </a:r>
                    </a:p>
                  </a:txBody>
                  <a:tcPr anchor="ctr"/>
                </a:tc>
                <a:tc>
                  <a:txBody>
                    <a:bodyPr/>
                    <a:lstStyle/>
                    <a:p>
                      <a:pPr algn="ctr"/>
                      <a:r>
                        <a:rPr lang="en-GB" sz="2800" dirty="0"/>
                        <a:t>MATH2</a:t>
                      </a:r>
                    </a:p>
                  </a:txBody>
                  <a:tcPr anchor="ctr"/>
                </a:tc>
                <a:extLst>
                  <a:ext uri="{0D108BD9-81ED-4DB2-BD59-A6C34878D82A}">
                    <a16:rowId xmlns:a16="http://schemas.microsoft.com/office/drawing/2014/main" val="401003365"/>
                  </a:ext>
                </a:extLst>
              </a:tr>
            </a:tbl>
          </a:graphicData>
        </a:graphic>
      </p:graphicFrame>
      <p:grpSp>
        <p:nvGrpSpPr>
          <p:cNvPr id="9" name="Group 8">
            <a:extLst>
              <a:ext uri="{FF2B5EF4-FFF2-40B4-BE49-F238E27FC236}">
                <a16:creationId xmlns:a16="http://schemas.microsoft.com/office/drawing/2014/main" id="{C35AF0A5-621C-4CF8-B38F-99F06F6343E8}"/>
              </a:ext>
            </a:extLst>
          </p:cNvPr>
          <p:cNvGrpSpPr/>
          <p:nvPr/>
        </p:nvGrpSpPr>
        <p:grpSpPr>
          <a:xfrm>
            <a:off x="4924541" y="1690688"/>
            <a:ext cx="2192356" cy="3497774"/>
            <a:chOff x="5075103" y="2255050"/>
            <a:chExt cx="2041793" cy="3497774"/>
          </a:xfrm>
        </p:grpSpPr>
        <p:sp>
          <p:nvSpPr>
            <p:cNvPr id="5" name="Oval 4">
              <a:extLst>
                <a:ext uri="{FF2B5EF4-FFF2-40B4-BE49-F238E27FC236}">
                  <a16:creationId xmlns:a16="http://schemas.microsoft.com/office/drawing/2014/main" id="{75577C27-51B9-4F55-BFA2-DF0566949856}"/>
                </a:ext>
              </a:extLst>
            </p:cNvPr>
            <p:cNvSpPr/>
            <p:nvPr/>
          </p:nvSpPr>
          <p:spPr>
            <a:xfrm>
              <a:off x="5075103" y="2778270"/>
              <a:ext cx="2041793" cy="2974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COMPH1</a:t>
              </a:r>
            </a:p>
            <a:p>
              <a:pPr algn="ctr"/>
              <a:endParaRPr lang="en-GB" sz="2800" dirty="0">
                <a:solidFill>
                  <a:schemeClr val="tx1"/>
                </a:solidFill>
              </a:endParaRPr>
            </a:p>
            <a:p>
              <a:pPr algn="ctr"/>
              <a:r>
                <a:rPr lang="en-GB" sz="2800" dirty="0">
                  <a:solidFill>
                    <a:schemeClr val="tx1"/>
                  </a:solidFill>
                </a:rPr>
                <a:t>ENGH1</a:t>
              </a:r>
            </a:p>
            <a:p>
              <a:pPr algn="ctr"/>
              <a:endParaRPr lang="en-GB" sz="2800" dirty="0">
                <a:solidFill>
                  <a:schemeClr val="tx1"/>
                </a:solidFill>
              </a:endParaRPr>
            </a:p>
            <a:p>
              <a:pPr algn="ctr"/>
              <a:r>
                <a:rPr lang="en-GB" sz="2800" dirty="0">
                  <a:solidFill>
                    <a:schemeClr val="tx1"/>
                  </a:solidFill>
                </a:rPr>
                <a:t>MATH2</a:t>
              </a:r>
            </a:p>
          </p:txBody>
        </p:sp>
        <p:sp>
          <p:nvSpPr>
            <p:cNvPr id="7" name="TextBox 6">
              <a:extLst>
                <a:ext uri="{FF2B5EF4-FFF2-40B4-BE49-F238E27FC236}">
                  <a16:creationId xmlns:a16="http://schemas.microsoft.com/office/drawing/2014/main" id="{63D9B717-8D10-4C1A-B8C3-2DDC0A4F4D6A}"/>
                </a:ext>
              </a:extLst>
            </p:cNvPr>
            <p:cNvSpPr txBox="1"/>
            <p:nvPr/>
          </p:nvSpPr>
          <p:spPr>
            <a:xfrm>
              <a:off x="5463454" y="2255050"/>
              <a:ext cx="1265090" cy="523220"/>
            </a:xfrm>
            <a:prstGeom prst="rect">
              <a:avLst/>
            </a:prstGeom>
            <a:noFill/>
          </p:spPr>
          <p:txBody>
            <a:bodyPr wrap="none" rtlCol="0">
              <a:spAutoFit/>
            </a:bodyPr>
            <a:lstStyle/>
            <a:p>
              <a:r>
                <a:rPr lang="en-GB" sz="2800" dirty="0"/>
                <a:t>Subject</a:t>
              </a:r>
            </a:p>
          </p:txBody>
        </p:sp>
      </p:grpSp>
      <p:grpSp>
        <p:nvGrpSpPr>
          <p:cNvPr id="10" name="Group 9">
            <a:extLst>
              <a:ext uri="{FF2B5EF4-FFF2-40B4-BE49-F238E27FC236}">
                <a16:creationId xmlns:a16="http://schemas.microsoft.com/office/drawing/2014/main" id="{DA5D8E01-FB30-4902-B8E8-AB6B49C05DB7}"/>
              </a:ext>
            </a:extLst>
          </p:cNvPr>
          <p:cNvGrpSpPr/>
          <p:nvPr/>
        </p:nvGrpSpPr>
        <p:grpSpPr>
          <a:xfrm>
            <a:off x="9061373" y="1318122"/>
            <a:ext cx="2286919" cy="4091533"/>
            <a:chOff x="9061373" y="1661291"/>
            <a:chExt cx="2041793" cy="4091533"/>
          </a:xfrm>
        </p:grpSpPr>
        <p:sp>
          <p:nvSpPr>
            <p:cNvPr id="6" name="Oval 5">
              <a:extLst>
                <a:ext uri="{FF2B5EF4-FFF2-40B4-BE49-F238E27FC236}">
                  <a16:creationId xmlns:a16="http://schemas.microsoft.com/office/drawing/2014/main" id="{F5F57839-3C91-41D4-891E-F2668C4F76FF}"/>
                </a:ext>
              </a:extLst>
            </p:cNvPr>
            <p:cNvSpPr/>
            <p:nvPr/>
          </p:nvSpPr>
          <p:spPr>
            <a:xfrm>
              <a:off x="9061373" y="2184512"/>
              <a:ext cx="2041793" cy="356831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14078</a:t>
              </a:r>
            </a:p>
            <a:p>
              <a:pPr algn="ctr"/>
              <a:endParaRPr lang="en-GB" sz="1400" dirty="0">
                <a:solidFill>
                  <a:schemeClr val="tx1"/>
                </a:solidFill>
              </a:endParaRPr>
            </a:p>
            <a:p>
              <a:pPr algn="ctr"/>
              <a:r>
                <a:rPr lang="en-GB" sz="2800" dirty="0">
                  <a:solidFill>
                    <a:schemeClr val="tx1"/>
                  </a:solidFill>
                </a:rPr>
                <a:t>14079</a:t>
              </a:r>
            </a:p>
            <a:p>
              <a:pPr algn="ctr"/>
              <a:endParaRPr lang="en-GB" sz="1400" dirty="0">
                <a:solidFill>
                  <a:schemeClr val="tx1"/>
                </a:solidFill>
              </a:endParaRPr>
            </a:p>
            <a:p>
              <a:pPr algn="ctr"/>
              <a:r>
                <a:rPr lang="en-GB" sz="2800" dirty="0">
                  <a:solidFill>
                    <a:schemeClr val="tx1"/>
                  </a:solidFill>
                </a:rPr>
                <a:t>14080</a:t>
              </a:r>
            </a:p>
            <a:p>
              <a:pPr algn="ctr"/>
              <a:endParaRPr lang="en-GB" sz="1400" dirty="0">
                <a:solidFill>
                  <a:schemeClr val="tx1"/>
                </a:solidFill>
              </a:endParaRPr>
            </a:p>
            <a:p>
              <a:pPr algn="ctr"/>
              <a:r>
                <a:rPr lang="en-GB" sz="2800" dirty="0">
                  <a:solidFill>
                    <a:schemeClr val="tx1"/>
                  </a:solidFill>
                </a:rPr>
                <a:t>14081</a:t>
              </a:r>
            </a:p>
            <a:p>
              <a:pPr algn="ctr"/>
              <a:endParaRPr lang="en-GB" sz="1400" dirty="0">
                <a:solidFill>
                  <a:schemeClr val="tx1"/>
                </a:solidFill>
              </a:endParaRPr>
            </a:p>
            <a:p>
              <a:pPr algn="ctr"/>
              <a:r>
                <a:rPr lang="en-GB" sz="2800" dirty="0">
                  <a:solidFill>
                    <a:schemeClr val="tx1"/>
                  </a:solidFill>
                </a:rPr>
                <a:t>14082</a:t>
              </a:r>
            </a:p>
          </p:txBody>
        </p:sp>
        <p:sp>
          <p:nvSpPr>
            <p:cNvPr id="8" name="TextBox 7">
              <a:extLst>
                <a:ext uri="{FF2B5EF4-FFF2-40B4-BE49-F238E27FC236}">
                  <a16:creationId xmlns:a16="http://schemas.microsoft.com/office/drawing/2014/main" id="{1F3D1295-BA4E-48A5-8E06-0FB956BB2492}"/>
                </a:ext>
              </a:extLst>
            </p:cNvPr>
            <p:cNvSpPr txBox="1"/>
            <p:nvPr/>
          </p:nvSpPr>
          <p:spPr>
            <a:xfrm>
              <a:off x="9487526" y="1661291"/>
              <a:ext cx="1189485" cy="523220"/>
            </a:xfrm>
            <a:prstGeom prst="rect">
              <a:avLst/>
            </a:prstGeom>
            <a:noFill/>
          </p:spPr>
          <p:txBody>
            <a:bodyPr wrap="none" rtlCol="0">
              <a:spAutoFit/>
            </a:bodyPr>
            <a:lstStyle/>
            <a:p>
              <a:r>
                <a:rPr lang="en-GB" sz="2800" dirty="0"/>
                <a:t>Student</a:t>
              </a:r>
            </a:p>
          </p:txBody>
        </p:sp>
      </p:grpSp>
      <p:cxnSp>
        <p:nvCxnSpPr>
          <p:cNvPr id="12" name="Straight Connector 11">
            <a:extLst>
              <a:ext uri="{FF2B5EF4-FFF2-40B4-BE49-F238E27FC236}">
                <a16:creationId xmlns:a16="http://schemas.microsoft.com/office/drawing/2014/main" id="{083154E4-4F98-4828-A8A6-8BD91857C554}"/>
              </a:ext>
            </a:extLst>
          </p:cNvPr>
          <p:cNvCxnSpPr>
            <a:cxnSpLocks/>
          </p:cNvCxnSpPr>
          <p:nvPr/>
        </p:nvCxnSpPr>
        <p:spPr>
          <a:xfrm flipH="1">
            <a:off x="6699162" y="2363446"/>
            <a:ext cx="2995646" cy="50125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280AF5C-3BA9-445A-AC26-215FBE5072CA}"/>
              </a:ext>
            </a:extLst>
          </p:cNvPr>
          <p:cNvCxnSpPr>
            <a:cxnSpLocks/>
          </p:cNvCxnSpPr>
          <p:nvPr/>
        </p:nvCxnSpPr>
        <p:spPr>
          <a:xfrm>
            <a:off x="6622777" y="3700537"/>
            <a:ext cx="3049738" cy="58890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2AD59F-AFA4-4935-B9F8-466BF3CFCB3A}"/>
              </a:ext>
            </a:extLst>
          </p:cNvPr>
          <p:cNvCxnSpPr>
            <a:cxnSpLocks/>
          </p:cNvCxnSpPr>
          <p:nvPr/>
        </p:nvCxnSpPr>
        <p:spPr>
          <a:xfrm flipH="1">
            <a:off x="6600482" y="3663666"/>
            <a:ext cx="3083327" cy="3687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3" name="Right Arrow 9">
            <a:extLst>
              <a:ext uri="{FF2B5EF4-FFF2-40B4-BE49-F238E27FC236}">
                <a16:creationId xmlns:a16="http://schemas.microsoft.com/office/drawing/2014/main" id="{47742A20-A1DC-47EB-BD35-ED01AD283E70}"/>
              </a:ext>
            </a:extLst>
          </p:cNvPr>
          <p:cNvSpPr/>
          <p:nvPr/>
        </p:nvSpPr>
        <p:spPr>
          <a:xfrm>
            <a:off x="329289" y="2646250"/>
            <a:ext cx="464567" cy="26403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ight Arrow 9">
            <a:extLst>
              <a:ext uri="{FF2B5EF4-FFF2-40B4-BE49-F238E27FC236}">
                <a16:creationId xmlns:a16="http://schemas.microsoft.com/office/drawing/2014/main" id="{55D30500-414A-47A8-8E14-97CF8CB1F911}"/>
              </a:ext>
            </a:extLst>
          </p:cNvPr>
          <p:cNvSpPr/>
          <p:nvPr/>
        </p:nvSpPr>
        <p:spPr>
          <a:xfrm>
            <a:off x="329288" y="3164961"/>
            <a:ext cx="464567" cy="264039"/>
          </a:xfrm>
          <a:prstGeom prst="right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ight Arrow 9">
            <a:extLst>
              <a:ext uri="{FF2B5EF4-FFF2-40B4-BE49-F238E27FC236}">
                <a16:creationId xmlns:a16="http://schemas.microsoft.com/office/drawing/2014/main" id="{7A4D3C7A-91B4-4F1F-A3EC-BF622A7CC6F1}"/>
              </a:ext>
            </a:extLst>
          </p:cNvPr>
          <p:cNvSpPr/>
          <p:nvPr/>
        </p:nvSpPr>
        <p:spPr>
          <a:xfrm>
            <a:off x="329288" y="3683673"/>
            <a:ext cx="464567" cy="264039"/>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A024410C-76DB-4FE6-921C-6D07FD62D6A1}"/>
              </a:ext>
            </a:extLst>
          </p:cNvPr>
          <p:cNvSpPr txBox="1"/>
          <p:nvPr/>
        </p:nvSpPr>
        <p:spPr>
          <a:xfrm>
            <a:off x="5749293" y="5963699"/>
            <a:ext cx="4989956" cy="646331"/>
          </a:xfrm>
          <a:prstGeom prst="rect">
            <a:avLst/>
          </a:prstGeom>
          <a:noFill/>
        </p:spPr>
        <p:txBody>
          <a:bodyPr wrap="none" rtlCol="0">
            <a:spAutoFit/>
          </a:bodyPr>
          <a:lstStyle/>
          <a:p>
            <a:r>
              <a:rPr lang="en-GB" sz="3600" dirty="0">
                <a:solidFill>
                  <a:srgbClr val="7030A0"/>
                </a:solidFill>
              </a:rPr>
              <a:t>Cardinality is </a:t>
            </a:r>
            <a:r>
              <a:rPr lang="en-GB" sz="3600" b="1" dirty="0" err="1">
                <a:solidFill>
                  <a:srgbClr val="7030A0"/>
                </a:solidFill>
              </a:rPr>
              <a:t>Many:Many</a:t>
            </a:r>
            <a:endParaRPr lang="en-GB" sz="3600" b="1" dirty="0">
              <a:solidFill>
                <a:srgbClr val="7030A0"/>
              </a:solidFill>
            </a:endParaRPr>
          </a:p>
        </p:txBody>
      </p:sp>
      <p:cxnSp>
        <p:nvCxnSpPr>
          <p:cNvPr id="22" name="Straight Connector 21">
            <a:extLst>
              <a:ext uri="{FF2B5EF4-FFF2-40B4-BE49-F238E27FC236}">
                <a16:creationId xmlns:a16="http://schemas.microsoft.com/office/drawing/2014/main" id="{6F9330AC-F496-4803-964A-BF643BA71738}"/>
              </a:ext>
            </a:extLst>
          </p:cNvPr>
          <p:cNvCxnSpPr>
            <a:cxnSpLocks/>
          </p:cNvCxnSpPr>
          <p:nvPr/>
        </p:nvCxnSpPr>
        <p:spPr>
          <a:xfrm flipV="1">
            <a:off x="6622777" y="2352595"/>
            <a:ext cx="3083031" cy="219735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EBCCA-8A9A-4DF2-BF9E-51236B7C1065}"/>
              </a:ext>
            </a:extLst>
          </p:cNvPr>
          <p:cNvCxnSpPr>
            <a:cxnSpLocks/>
          </p:cNvCxnSpPr>
          <p:nvPr/>
        </p:nvCxnSpPr>
        <p:spPr>
          <a:xfrm flipH="1" flipV="1">
            <a:off x="6600483" y="3700537"/>
            <a:ext cx="3094325" cy="121827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06EA09-106C-47AB-BF8C-11DDC8B5A669}"/>
              </a:ext>
            </a:extLst>
          </p:cNvPr>
          <p:cNvCxnSpPr>
            <a:cxnSpLocks/>
          </p:cNvCxnSpPr>
          <p:nvPr/>
        </p:nvCxnSpPr>
        <p:spPr>
          <a:xfrm flipH="1">
            <a:off x="6611483" y="3015358"/>
            <a:ext cx="3083325" cy="153458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9FAEB1D-6A1C-4E46-A725-1911EDF7C7C0}"/>
              </a:ext>
            </a:extLst>
          </p:cNvPr>
          <p:cNvCxnSpPr>
            <a:cxnSpLocks/>
          </p:cNvCxnSpPr>
          <p:nvPr/>
        </p:nvCxnSpPr>
        <p:spPr>
          <a:xfrm flipH="1" flipV="1">
            <a:off x="6699162" y="2864704"/>
            <a:ext cx="2995646" cy="205410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8AF839-650F-481D-86D4-AB07C526DC23}"/>
              </a:ext>
            </a:extLst>
          </p:cNvPr>
          <p:cNvCxnSpPr>
            <a:cxnSpLocks/>
          </p:cNvCxnSpPr>
          <p:nvPr/>
        </p:nvCxnSpPr>
        <p:spPr>
          <a:xfrm flipH="1">
            <a:off x="6611482" y="4289447"/>
            <a:ext cx="3083326" cy="26049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59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1000"/>
                                        <p:tgtEl>
                                          <p:spTgt spid="23"/>
                                        </p:tgtEl>
                                      </p:cBhvr>
                                    </p:animEffect>
                                  </p:childTnLst>
                                </p:cTn>
                              </p:par>
                            </p:childTnLst>
                          </p:cTn>
                        </p:par>
                        <p:par>
                          <p:cTn id="23" fill="hold">
                            <p:stCondLst>
                              <p:cond delay="1000"/>
                            </p:stCondLst>
                            <p:childTnLst>
                              <p:par>
                                <p:cTn id="24" presetID="22" presetClass="entr" presetSubtype="2"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right)">
                                      <p:cBhvr>
                                        <p:cTn id="26" dur="1500"/>
                                        <p:tgtEl>
                                          <p:spTgt spid="12"/>
                                        </p:tgtEl>
                                      </p:cBhvr>
                                    </p:animEffect>
                                  </p:childTnLst>
                                </p:cTn>
                              </p:par>
                            </p:childTnLst>
                          </p:cTn>
                        </p:par>
                        <p:par>
                          <p:cTn id="27" fill="hold">
                            <p:stCondLst>
                              <p:cond delay="2500"/>
                            </p:stCondLst>
                            <p:childTnLst>
                              <p:par>
                                <p:cTn id="28" presetID="10" presetClass="exit" presetSubtype="0" fill="hold" grpId="1" nodeType="afterEffect">
                                  <p:stCondLst>
                                    <p:cond delay="0"/>
                                  </p:stCondLst>
                                  <p:childTnLst>
                                    <p:animEffect transition="out" filter="fade">
                                      <p:cBhvr>
                                        <p:cTn id="29" dur="500"/>
                                        <p:tgtEl>
                                          <p:spTgt spid="23"/>
                                        </p:tgtEl>
                                      </p:cBhvr>
                                    </p:animEffect>
                                    <p:set>
                                      <p:cBhvr>
                                        <p:cTn id="30" dur="1" fill="hold">
                                          <p:stCondLst>
                                            <p:cond delay="499"/>
                                          </p:stCondLst>
                                        </p:cTn>
                                        <p:tgtEl>
                                          <p:spTgt spid="23"/>
                                        </p:tgtEl>
                                        <p:attrNameLst>
                                          <p:attrName>style.visibility</p:attrName>
                                        </p:attrNameLst>
                                      </p:cBhvr>
                                      <p:to>
                                        <p:strVal val="hidden"/>
                                      </p:to>
                                    </p:set>
                                  </p:childTnLst>
                                </p:cTn>
                              </p:par>
                            </p:childTnLst>
                          </p:cTn>
                        </p:par>
                        <p:par>
                          <p:cTn id="31" fill="hold">
                            <p:stCondLst>
                              <p:cond delay="3000"/>
                            </p:stCondLst>
                            <p:childTnLst>
                              <p:par>
                                <p:cTn id="32" presetID="22" presetClass="entr" presetSubtype="8" fill="hold" grpId="0" nodeType="after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left)">
                                      <p:cBhvr>
                                        <p:cTn id="34" dur="1000"/>
                                        <p:tgtEl>
                                          <p:spTgt spid="24"/>
                                        </p:tgtEl>
                                      </p:cBhvr>
                                    </p:animEffect>
                                  </p:childTnLst>
                                </p:cTn>
                              </p:par>
                            </p:childTnLst>
                          </p:cTn>
                        </p:par>
                        <p:par>
                          <p:cTn id="35" fill="hold">
                            <p:stCondLst>
                              <p:cond delay="4000"/>
                            </p:stCondLst>
                            <p:childTnLst>
                              <p:par>
                                <p:cTn id="36" presetID="22" presetClass="entr" presetSubtype="2" fill="hold" nodeType="afterEffect">
                                  <p:stCondLst>
                                    <p:cond delay="0"/>
                                  </p:stCondLst>
                                  <p:childTnLst>
                                    <p:set>
                                      <p:cBhvr>
                                        <p:cTn id="37" dur="1" fill="hold">
                                          <p:stCondLst>
                                            <p:cond delay="0"/>
                                          </p:stCondLst>
                                        </p:cTn>
                                        <p:tgtEl>
                                          <p:spTgt spid="29"/>
                                        </p:tgtEl>
                                        <p:attrNameLst>
                                          <p:attrName>style.visibility</p:attrName>
                                        </p:attrNameLst>
                                      </p:cBhvr>
                                      <p:to>
                                        <p:strVal val="visible"/>
                                      </p:to>
                                    </p:set>
                                    <p:animEffect transition="in" filter="wipe(right)">
                                      <p:cBhvr>
                                        <p:cTn id="38" dur="1500"/>
                                        <p:tgtEl>
                                          <p:spTgt spid="29"/>
                                        </p:tgtEl>
                                      </p:cBhvr>
                                    </p:animEffect>
                                  </p:childTnLst>
                                </p:cTn>
                              </p:par>
                            </p:childTnLst>
                          </p:cTn>
                        </p:par>
                        <p:par>
                          <p:cTn id="39" fill="hold">
                            <p:stCondLst>
                              <p:cond delay="5500"/>
                            </p:stCondLst>
                            <p:childTnLst>
                              <p:par>
                                <p:cTn id="40" presetID="10" presetClass="exit" presetSubtype="0" fill="hold" grpId="1" nodeType="afterEffect">
                                  <p:stCondLst>
                                    <p:cond delay="0"/>
                                  </p:stCondLst>
                                  <p:childTnLst>
                                    <p:animEffect transition="out" filter="fade">
                                      <p:cBhvr>
                                        <p:cTn id="41" dur="500"/>
                                        <p:tgtEl>
                                          <p:spTgt spid="24"/>
                                        </p:tgtEl>
                                      </p:cBhvr>
                                    </p:animEffect>
                                    <p:set>
                                      <p:cBhvr>
                                        <p:cTn id="42" dur="1" fill="hold">
                                          <p:stCondLst>
                                            <p:cond delay="499"/>
                                          </p:stCondLst>
                                        </p:cTn>
                                        <p:tgtEl>
                                          <p:spTgt spid="24"/>
                                        </p:tgtEl>
                                        <p:attrNameLst>
                                          <p:attrName>style.visibility</p:attrName>
                                        </p:attrNameLst>
                                      </p:cBhvr>
                                      <p:to>
                                        <p:strVal val="hidden"/>
                                      </p:to>
                                    </p:set>
                                  </p:childTnLst>
                                </p:cTn>
                              </p:par>
                            </p:childTnLst>
                          </p:cTn>
                        </p:par>
                        <p:par>
                          <p:cTn id="43" fill="hold">
                            <p:stCondLst>
                              <p:cond delay="6000"/>
                            </p:stCondLst>
                            <p:childTnLst>
                              <p:par>
                                <p:cTn id="44" presetID="22" presetClass="entr" presetSubtype="8"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left)">
                                      <p:cBhvr>
                                        <p:cTn id="46" dur="1000"/>
                                        <p:tgtEl>
                                          <p:spTgt spid="25"/>
                                        </p:tgtEl>
                                      </p:cBhvr>
                                    </p:animEffect>
                                  </p:childTnLst>
                                </p:cTn>
                              </p:par>
                            </p:childTnLst>
                          </p:cTn>
                        </p:par>
                        <p:par>
                          <p:cTn id="47" fill="hold">
                            <p:stCondLst>
                              <p:cond delay="7000"/>
                            </p:stCondLst>
                            <p:childTnLst>
                              <p:par>
                                <p:cTn id="48" presetID="22" presetClass="entr" presetSubtype="2" fill="hold" nodeType="after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right)">
                                      <p:cBhvr>
                                        <p:cTn id="50" dur="1500"/>
                                        <p:tgtEl>
                                          <p:spTgt spid="17"/>
                                        </p:tgtEl>
                                      </p:cBhvr>
                                    </p:animEffect>
                                  </p:childTnLst>
                                </p:cTn>
                              </p:par>
                            </p:childTnLst>
                          </p:cTn>
                        </p:par>
                        <p:par>
                          <p:cTn id="51" fill="hold">
                            <p:stCondLst>
                              <p:cond delay="8500"/>
                            </p:stCondLst>
                            <p:childTnLst>
                              <p:par>
                                <p:cTn id="52" presetID="10" presetClass="exit" presetSubtype="0" fill="hold" grpId="1" nodeType="afterEffect">
                                  <p:stCondLst>
                                    <p:cond delay="0"/>
                                  </p:stCondLst>
                                  <p:childTnLst>
                                    <p:animEffect transition="out" filter="fade">
                                      <p:cBhvr>
                                        <p:cTn id="53" dur="500"/>
                                        <p:tgtEl>
                                          <p:spTgt spid="25"/>
                                        </p:tgtEl>
                                      </p:cBhvr>
                                    </p:animEffect>
                                    <p:set>
                                      <p:cBhvr>
                                        <p:cTn id="54" dur="1" fill="hold">
                                          <p:stCondLst>
                                            <p:cond delay="499"/>
                                          </p:stCondLst>
                                        </p:cTn>
                                        <p:tgtEl>
                                          <p:spTgt spid="25"/>
                                        </p:tgtEl>
                                        <p:attrNameLst>
                                          <p:attrName>style.visibility</p:attrName>
                                        </p:attrNameLst>
                                      </p:cBhvr>
                                      <p:to>
                                        <p:strVal val="hidden"/>
                                      </p:to>
                                    </p:set>
                                  </p:childTnLst>
                                </p:cTn>
                              </p:par>
                            </p:childTnLst>
                          </p:cTn>
                        </p:par>
                        <p:par>
                          <p:cTn id="55" fill="hold">
                            <p:stCondLst>
                              <p:cond delay="9000"/>
                            </p:stCondLst>
                            <p:childTnLst>
                              <p:par>
                                <p:cTn id="56" presetID="22" presetClass="entr" presetSubtype="2" fill="hold" nodeType="after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right)">
                                      <p:cBhvr>
                                        <p:cTn id="58" dur="1500"/>
                                        <p:tgtEl>
                                          <p:spTgt spid="22"/>
                                        </p:tgtEl>
                                      </p:cBhvr>
                                    </p:animEffect>
                                  </p:childTnLst>
                                </p:cTn>
                              </p:par>
                            </p:childTnLst>
                          </p:cTn>
                        </p:par>
                        <p:par>
                          <p:cTn id="59" fill="hold">
                            <p:stCondLst>
                              <p:cond delay="10500"/>
                            </p:stCondLst>
                            <p:childTnLst>
                              <p:par>
                                <p:cTn id="60" presetID="22" presetClass="entr" presetSubtype="2" fill="hold" nodeType="after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right)">
                                      <p:cBhvr>
                                        <p:cTn id="62" dur="1500"/>
                                        <p:tgtEl>
                                          <p:spTgt spid="14"/>
                                        </p:tgtEl>
                                      </p:cBhvr>
                                    </p:animEffect>
                                  </p:childTnLst>
                                </p:cTn>
                              </p:par>
                            </p:childTnLst>
                          </p:cTn>
                        </p:par>
                        <p:par>
                          <p:cTn id="63" fill="hold">
                            <p:stCondLst>
                              <p:cond delay="12000"/>
                            </p:stCondLst>
                            <p:childTnLst>
                              <p:par>
                                <p:cTn id="64" presetID="22" presetClass="entr" presetSubtype="2" fill="hold" nodeType="afterEffect">
                                  <p:stCondLst>
                                    <p:cond delay="0"/>
                                  </p:stCondLst>
                                  <p:childTnLst>
                                    <p:set>
                                      <p:cBhvr>
                                        <p:cTn id="65" dur="1" fill="hold">
                                          <p:stCondLst>
                                            <p:cond delay="0"/>
                                          </p:stCondLst>
                                        </p:cTn>
                                        <p:tgtEl>
                                          <p:spTgt spid="27"/>
                                        </p:tgtEl>
                                        <p:attrNameLst>
                                          <p:attrName>style.visibility</p:attrName>
                                        </p:attrNameLst>
                                      </p:cBhvr>
                                      <p:to>
                                        <p:strVal val="visible"/>
                                      </p:to>
                                    </p:set>
                                    <p:animEffect transition="in" filter="wipe(right)">
                                      <p:cBhvr>
                                        <p:cTn id="66" dur="1500"/>
                                        <p:tgtEl>
                                          <p:spTgt spid="27"/>
                                        </p:tgtEl>
                                      </p:cBhvr>
                                    </p:animEffect>
                                  </p:childTnLst>
                                </p:cTn>
                              </p:par>
                            </p:childTnLst>
                          </p:cTn>
                        </p:par>
                        <p:par>
                          <p:cTn id="67" fill="hold">
                            <p:stCondLst>
                              <p:cond delay="13500"/>
                            </p:stCondLst>
                            <p:childTnLst>
                              <p:par>
                                <p:cTn id="68" presetID="22" presetClass="entr" presetSubtype="2" fill="hold" nodeType="after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wipe(right)">
                                      <p:cBhvr>
                                        <p:cTn id="70" dur="1500"/>
                                        <p:tgtEl>
                                          <p:spTgt spid="32"/>
                                        </p:tgtEl>
                                      </p:cBhvr>
                                    </p:animEffect>
                                  </p:childTnLst>
                                </p:cTn>
                              </p:par>
                            </p:childTnLst>
                          </p:cTn>
                        </p:par>
                        <p:par>
                          <p:cTn id="71" fill="hold">
                            <p:stCondLst>
                              <p:cond delay="15000"/>
                            </p:stCondLst>
                            <p:childTnLst>
                              <p:par>
                                <p:cTn id="72" presetID="22" presetClass="entr" presetSubtype="2" fill="hold" nodeType="afterEffect">
                                  <p:stCondLst>
                                    <p:cond delay="0"/>
                                  </p:stCondLst>
                                  <p:childTnLst>
                                    <p:set>
                                      <p:cBhvr>
                                        <p:cTn id="73" dur="1" fill="hold">
                                          <p:stCondLst>
                                            <p:cond delay="0"/>
                                          </p:stCondLst>
                                        </p:cTn>
                                        <p:tgtEl>
                                          <p:spTgt spid="51"/>
                                        </p:tgtEl>
                                        <p:attrNameLst>
                                          <p:attrName>style.visibility</p:attrName>
                                        </p:attrNameLst>
                                      </p:cBhvr>
                                      <p:to>
                                        <p:strVal val="visible"/>
                                      </p:to>
                                    </p:set>
                                    <p:animEffect transition="in" filter="wipe(right)">
                                      <p:cBhvr>
                                        <p:cTn id="74" dur="1500"/>
                                        <p:tgtEl>
                                          <p:spTgt spid="5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wipe(left)">
                                      <p:cBhvr>
                                        <p:cTn id="79" dur="2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24" grpId="0" animBg="1"/>
      <p:bldP spid="24" grpId="1" animBg="1"/>
      <p:bldP spid="25" grpId="0" animBg="1"/>
      <p:bldP spid="25" grpId="1" animBg="1"/>
      <p:bldP spid="26"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C48AE-DF0B-4A3E-8111-6A6971FAB274}"/>
              </a:ext>
            </a:extLst>
          </p:cNvPr>
          <p:cNvSpPr>
            <a:spLocks noGrp="1"/>
          </p:cNvSpPr>
          <p:nvPr>
            <p:ph type="title"/>
          </p:nvPr>
        </p:nvSpPr>
        <p:spPr/>
        <p:txBody>
          <a:bodyPr/>
          <a:lstStyle/>
          <a:p>
            <a:r>
              <a:rPr lang="en-GB" dirty="0"/>
              <a:t>Entity-Occurrence Diagram (3)</a:t>
            </a:r>
          </a:p>
        </p:txBody>
      </p:sp>
      <p:graphicFrame>
        <p:nvGraphicFramePr>
          <p:cNvPr id="4" name="Table 3">
            <a:extLst>
              <a:ext uri="{FF2B5EF4-FFF2-40B4-BE49-F238E27FC236}">
                <a16:creationId xmlns:a16="http://schemas.microsoft.com/office/drawing/2014/main" id="{0D364723-E5A1-4357-8595-04A23EBF0BB0}"/>
              </a:ext>
            </a:extLst>
          </p:cNvPr>
          <p:cNvGraphicFramePr>
            <a:graphicFrameLocks noGrp="1"/>
          </p:cNvGraphicFramePr>
          <p:nvPr/>
        </p:nvGraphicFramePr>
        <p:xfrm>
          <a:off x="843708" y="1996073"/>
          <a:ext cx="3004122" cy="4663440"/>
        </p:xfrm>
        <a:graphic>
          <a:graphicData uri="http://schemas.openxmlformats.org/drawingml/2006/table">
            <a:tbl>
              <a:tblPr firstRow="1" bandRow="1">
                <a:tableStyleId>{5C22544A-7EE6-4342-B048-85BDC9FD1C3A}</a:tableStyleId>
              </a:tblPr>
              <a:tblGrid>
                <a:gridCol w="1427353">
                  <a:extLst>
                    <a:ext uri="{9D8B030D-6E8A-4147-A177-3AD203B41FA5}">
                      <a16:colId xmlns:a16="http://schemas.microsoft.com/office/drawing/2014/main" val="1459550812"/>
                    </a:ext>
                  </a:extLst>
                </a:gridCol>
                <a:gridCol w="1576769">
                  <a:extLst>
                    <a:ext uri="{9D8B030D-6E8A-4147-A177-3AD203B41FA5}">
                      <a16:colId xmlns:a16="http://schemas.microsoft.com/office/drawing/2014/main" val="1728944668"/>
                    </a:ext>
                  </a:extLst>
                </a:gridCol>
              </a:tblGrid>
              <a:tr h="370840">
                <a:tc>
                  <a:txBody>
                    <a:bodyPr/>
                    <a:lstStyle/>
                    <a:p>
                      <a:pPr algn="ctr"/>
                      <a:r>
                        <a:rPr lang="en-GB" sz="2800" dirty="0"/>
                        <a:t>Student</a:t>
                      </a:r>
                    </a:p>
                  </a:txBody>
                  <a:tcPr anchor="ctr"/>
                </a:tc>
                <a:tc>
                  <a:txBody>
                    <a:bodyPr/>
                    <a:lstStyle/>
                    <a:p>
                      <a:pPr algn="ctr"/>
                      <a:r>
                        <a:rPr lang="en-GB" sz="2800" dirty="0"/>
                        <a:t>Subject</a:t>
                      </a:r>
                    </a:p>
                  </a:txBody>
                  <a:tcPr anchor="ctr"/>
                </a:tc>
                <a:extLst>
                  <a:ext uri="{0D108BD9-81ED-4DB2-BD59-A6C34878D82A}">
                    <a16:rowId xmlns:a16="http://schemas.microsoft.com/office/drawing/2014/main" val="777104341"/>
                  </a:ext>
                </a:extLst>
              </a:tr>
              <a:tr h="370840">
                <a:tc>
                  <a:txBody>
                    <a:bodyPr/>
                    <a:lstStyle/>
                    <a:p>
                      <a:pPr algn="ctr"/>
                      <a:r>
                        <a:rPr lang="en-GB" sz="2800" dirty="0"/>
                        <a:t>14078</a:t>
                      </a:r>
                    </a:p>
                  </a:txBody>
                  <a:tcPr anchor="ctr"/>
                </a:tc>
                <a:tc>
                  <a:txBody>
                    <a:bodyPr/>
                    <a:lstStyle/>
                    <a:p>
                      <a:pPr algn="ctr"/>
                      <a:r>
                        <a:rPr lang="en-GB" sz="2800" dirty="0"/>
                        <a:t>COMPH1</a:t>
                      </a:r>
                    </a:p>
                  </a:txBody>
                  <a:tcPr anchor="ctr"/>
                </a:tc>
                <a:extLst>
                  <a:ext uri="{0D108BD9-81ED-4DB2-BD59-A6C34878D82A}">
                    <a16:rowId xmlns:a16="http://schemas.microsoft.com/office/drawing/2014/main" val="222747347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dirty="0"/>
                        <a:t>14079</a:t>
                      </a:r>
                    </a:p>
                  </a:txBody>
                  <a:tcPr anchor="ctr"/>
                </a:tc>
                <a:tc>
                  <a:txBody>
                    <a:bodyPr/>
                    <a:lstStyle/>
                    <a:p>
                      <a:pPr algn="ctr"/>
                      <a:r>
                        <a:rPr lang="en-GB" sz="2800" dirty="0"/>
                        <a:t>MATH2</a:t>
                      </a:r>
                    </a:p>
                  </a:txBody>
                  <a:tcPr anchor="ctr"/>
                </a:tc>
                <a:extLst>
                  <a:ext uri="{0D108BD9-81ED-4DB2-BD59-A6C34878D82A}">
                    <a16:rowId xmlns:a16="http://schemas.microsoft.com/office/drawing/2014/main" val="3983725799"/>
                  </a:ext>
                </a:extLst>
              </a:tr>
              <a:tr h="370840">
                <a:tc>
                  <a:txBody>
                    <a:bodyPr/>
                    <a:lstStyle/>
                    <a:p>
                      <a:pPr algn="ctr"/>
                      <a:r>
                        <a:rPr lang="en-GB" sz="2800" dirty="0"/>
                        <a:t>14080</a:t>
                      </a:r>
                    </a:p>
                  </a:txBody>
                  <a:tcPr anchor="ctr"/>
                </a:tc>
                <a:tc>
                  <a:txBody>
                    <a:bodyPr/>
                    <a:lstStyle/>
                    <a:p>
                      <a:pPr algn="ctr"/>
                      <a:r>
                        <a:rPr lang="en-GB" sz="2800" dirty="0"/>
                        <a:t>ENGH1</a:t>
                      </a:r>
                    </a:p>
                  </a:txBody>
                  <a:tcPr anchor="ctr"/>
                </a:tc>
                <a:extLst>
                  <a:ext uri="{0D108BD9-81ED-4DB2-BD59-A6C34878D82A}">
                    <a16:rowId xmlns:a16="http://schemas.microsoft.com/office/drawing/2014/main" val="2788509373"/>
                  </a:ext>
                </a:extLst>
              </a:tr>
              <a:tr h="370840">
                <a:tc>
                  <a:txBody>
                    <a:bodyPr/>
                    <a:lstStyle/>
                    <a:p>
                      <a:pPr algn="ctr"/>
                      <a:r>
                        <a:rPr lang="en-GB" sz="2800" dirty="0"/>
                        <a:t>14078</a:t>
                      </a:r>
                    </a:p>
                  </a:txBody>
                  <a:tcPr anchor="ctr"/>
                </a:tc>
                <a:tc>
                  <a:txBody>
                    <a:bodyPr/>
                    <a:lstStyle/>
                    <a:p>
                      <a:pPr algn="ctr"/>
                      <a:r>
                        <a:rPr lang="en-GB" sz="2800" dirty="0"/>
                        <a:t>MATH2</a:t>
                      </a:r>
                    </a:p>
                  </a:txBody>
                  <a:tcPr anchor="ctr"/>
                </a:tc>
                <a:extLst>
                  <a:ext uri="{0D108BD9-81ED-4DB2-BD59-A6C34878D82A}">
                    <a16:rowId xmlns:a16="http://schemas.microsoft.com/office/drawing/2014/main" val="2503571679"/>
                  </a:ext>
                </a:extLst>
              </a:tr>
              <a:tr h="370840">
                <a:tc>
                  <a:txBody>
                    <a:bodyPr/>
                    <a:lstStyle/>
                    <a:p>
                      <a:pPr algn="ctr"/>
                      <a:r>
                        <a:rPr lang="en-GB" sz="2800" dirty="0"/>
                        <a:t>14081</a:t>
                      </a:r>
                    </a:p>
                  </a:txBody>
                  <a:tcPr anchor="ctr"/>
                </a:tc>
                <a:tc>
                  <a:txBody>
                    <a:bodyPr/>
                    <a:lstStyle/>
                    <a:p>
                      <a:pPr algn="ctr"/>
                      <a:r>
                        <a:rPr lang="en-GB" sz="2800" dirty="0"/>
                        <a:t>ENGH1</a:t>
                      </a:r>
                    </a:p>
                  </a:txBody>
                  <a:tcPr anchor="ctr"/>
                </a:tc>
                <a:extLst>
                  <a:ext uri="{0D108BD9-81ED-4DB2-BD59-A6C34878D82A}">
                    <a16:rowId xmlns:a16="http://schemas.microsoft.com/office/drawing/2014/main" val="268199048"/>
                  </a:ext>
                </a:extLst>
              </a:tr>
              <a:tr h="370840">
                <a:tc>
                  <a:txBody>
                    <a:bodyPr/>
                    <a:lstStyle/>
                    <a:p>
                      <a:pPr algn="ctr"/>
                      <a:r>
                        <a:rPr lang="en-GB" sz="2800" dirty="0"/>
                        <a:t>14082</a:t>
                      </a:r>
                    </a:p>
                  </a:txBody>
                  <a:tcPr anchor="ctr"/>
                </a:tc>
                <a:tc>
                  <a:txBody>
                    <a:bodyPr/>
                    <a:lstStyle/>
                    <a:p>
                      <a:pPr algn="ctr"/>
                      <a:r>
                        <a:rPr lang="en-GB" sz="2800" dirty="0"/>
                        <a:t>ENGH1</a:t>
                      </a:r>
                    </a:p>
                  </a:txBody>
                  <a:tcPr anchor="ctr"/>
                </a:tc>
                <a:extLst>
                  <a:ext uri="{0D108BD9-81ED-4DB2-BD59-A6C34878D82A}">
                    <a16:rowId xmlns:a16="http://schemas.microsoft.com/office/drawing/2014/main" val="2607101158"/>
                  </a:ext>
                </a:extLst>
              </a:tr>
              <a:tr h="370840">
                <a:tc>
                  <a:txBody>
                    <a:bodyPr/>
                    <a:lstStyle/>
                    <a:p>
                      <a:pPr algn="ctr"/>
                      <a:r>
                        <a:rPr lang="en-GB" sz="2800" dirty="0"/>
                        <a:t>14082</a:t>
                      </a:r>
                    </a:p>
                  </a:txBody>
                  <a:tcPr anchor="ctr"/>
                </a:tc>
                <a:tc>
                  <a:txBody>
                    <a:bodyPr/>
                    <a:lstStyle/>
                    <a:p>
                      <a:pPr algn="ctr"/>
                      <a:r>
                        <a:rPr lang="en-GB" sz="2800" dirty="0"/>
                        <a:t>COMPH1</a:t>
                      </a:r>
                    </a:p>
                  </a:txBody>
                  <a:tcPr anchor="ctr"/>
                </a:tc>
                <a:extLst>
                  <a:ext uri="{0D108BD9-81ED-4DB2-BD59-A6C34878D82A}">
                    <a16:rowId xmlns:a16="http://schemas.microsoft.com/office/drawing/2014/main" val="518457521"/>
                  </a:ext>
                </a:extLst>
              </a:tr>
              <a:tr h="370840">
                <a:tc>
                  <a:txBody>
                    <a:bodyPr/>
                    <a:lstStyle/>
                    <a:p>
                      <a:pPr algn="ctr"/>
                      <a:r>
                        <a:rPr lang="en-GB" sz="2800" dirty="0"/>
                        <a:t>14081</a:t>
                      </a:r>
                    </a:p>
                  </a:txBody>
                  <a:tcPr anchor="ctr"/>
                </a:tc>
                <a:tc>
                  <a:txBody>
                    <a:bodyPr/>
                    <a:lstStyle/>
                    <a:p>
                      <a:pPr algn="ctr"/>
                      <a:r>
                        <a:rPr lang="en-GB" sz="2800" dirty="0"/>
                        <a:t>MATH2</a:t>
                      </a:r>
                    </a:p>
                  </a:txBody>
                  <a:tcPr anchor="ctr"/>
                </a:tc>
                <a:extLst>
                  <a:ext uri="{0D108BD9-81ED-4DB2-BD59-A6C34878D82A}">
                    <a16:rowId xmlns:a16="http://schemas.microsoft.com/office/drawing/2014/main" val="401003365"/>
                  </a:ext>
                </a:extLst>
              </a:tr>
            </a:tbl>
          </a:graphicData>
        </a:graphic>
      </p:graphicFrame>
      <p:sp>
        <p:nvSpPr>
          <p:cNvPr id="5" name="Oval 4">
            <a:extLst>
              <a:ext uri="{FF2B5EF4-FFF2-40B4-BE49-F238E27FC236}">
                <a16:creationId xmlns:a16="http://schemas.microsoft.com/office/drawing/2014/main" id="{75577C27-51B9-4F55-BFA2-DF0566949856}"/>
              </a:ext>
            </a:extLst>
          </p:cNvPr>
          <p:cNvSpPr/>
          <p:nvPr/>
        </p:nvSpPr>
        <p:spPr>
          <a:xfrm>
            <a:off x="4924541" y="2213908"/>
            <a:ext cx="2192356" cy="2974554"/>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COMPH1</a:t>
            </a:r>
          </a:p>
          <a:p>
            <a:pPr algn="ctr"/>
            <a:endParaRPr lang="en-GB" sz="2800" dirty="0">
              <a:solidFill>
                <a:schemeClr val="tx1"/>
              </a:solidFill>
            </a:endParaRPr>
          </a:p>
          <a:p>
            <a:pPr algn="ctr"/>
            <a:r>
              <a:rPr lang="en-GB" sz="2800" dirty="0">
                <a:solidFill>
                  <a:schemeClr val="tx1"/>
                </a:solidFill>
              </a:rPr>
              <a:t>ENGH1</a:t>
            </a:r>
          </a:p>
          <a:p>
            <a:pPr algn="ctr"/>
            <a:endParaRPr lang="en-GB" sz="2800" dirty="0">
              <a:solidFill>
                <a:schemeClr val="tx1"/>
              </a:solidFill>
            </a:endParaRPr>
          </a:p>
          <a:p>
            <a:pPr algn="ctr"/>
            <a:r>
              <a:rPr lang="en-GB" sz="2800" dirty="0">
                <a:solidFill>
                  <a:schemeClr val="tx1"/>
                </a:solidFill>
              </a:rPr>
              <a:t>MATH2</a:t>
            </a:r>
          </a:p>
        </p:txBody>
      </p:sp>
      <p:sp>
        <p:nvSpPr>
          <p:cNvPr id="6" name="Oval 5">
            <a:extLst>
              <a:ext uri="{FF2B5EF4-FFF2-40B4-BE49-F238E27FC236}">
                <a16:creationId xmlns:a16="http://schemas.microsoft.com/office/drawing/2014/main" id="{F5F57839-3C91-41D4-891E-F2668C4F76FF}"/>
              </a:ext>
            </a:extLst>
          </p:cNvPr>
          <p:cNvSpPr/>
          <p:nvPr/>
        </p:nvSpPr>
        <p:spPr>
          <a:xfrm>
            <a:off x="9061373" y="1841343"/>
            <a:ext cx="2286919" cy="3568312"/>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rPr>
              <a:t>14078</a:t>
            </a:r>
          </a:p>
          <a:p>
            <a:pPr algn="ctr"/>
            <a:endParaRPr lang="en-GB" sz="1400" dirty="0">
              <a:solidFill>
                <a:schemeClr val="tx1"/>
              </a:solidFill>
            </a:endParaRPr>
          </a:p>
          <a:p>
            <a:pPr algn="ctr"/>
            <a:r>
              <a:rPr lang="en-GB" sz="2800" dirty="0">
                <a:solidFill>
                  <a:schemeClr val="tx1"/>
                </a:solidFill>
              </a:rPr>
              <a:t>14079</a:t>
            </a:r>
          </a:p>
          <a:p>
            <a:pPr algn="ctr"/>
            <a:endParaRPr lang="en-GB" sz="1400" dirty="0">
              <a:solidFill>
                <a:schemeClr val="tx1"/>
              </a:solidFill>
            </a:endParaRPr>
          </a:p>
          <a:p>
            <a:pPr algn="ctr"/>
            <a:r>
              <a:rPr lang="en-GB" sz="2800" dirty="0">
                <a:solidFill>
                  <a:schemeClr val="tx1"/>
                </a:solidFill>
              </a:rPr>
              <a:t>14080</a:t>
            </a:r>
          </a:p>
          <a:p>
            <a:pPr algn="ctr"/>
            <a:endParaRPr lang="en-GB" sz="1400" dirty="0">
              <a:solidFill>
                <a:schemeClr val="tx1"/>
              </a:solidFill>
            </a:endParaRPr>
          </a:p>
          <a:p>
            <a:pPr algn="ctr"/>
            <a:r>
              <a:rPr lang="en-GB" sz="2800" dirty="0">
                <a:solidFill>
                  <a:schemeClr val="tx1"/>
                </a:solidFill>
              </a:rPr>
              <a:t>14081</a:t>
            </a:r>
          </a:p>
          <a:p>
            <a:pPr algn="ctr"/>
            <a:endParaRPr lang="en-GB" sz="1400" dirty="0">
              <a:solidFill>
                <a:schemeClr val="tx1"/>
              </a:solidFill>
            </a:endParaRPr>
          </a:p>
          <a:p>
            <a:pPr algn="ctr"/>
            <a:r>
              <a:rPr lang="en-GB" sz="2800" dirty="0">
                <a:solidFill>
                  <a:schemeClr val="tx1"/>
                </a:solidFill>
              </a:rPr>
              <a:t>14082</a:t>
            </a:r>
          </a:p>
        </p:txBody>
      </p:sp>
      <p:cxnSp>
        <p:nvCxnSpPr>
          <p:cNvPr id="12" name="Straight Connector 11">
            <a:extLst>
              <a:ext uri="{FF2B5EF4-FFF2-40B4-BE49-F238E27FC236}">
                <a16:creationId xmlns:a16="http://schemas.microsoft.com/office/drawing/2014/main" id="{083154E4-4F98-4828-A8A6-8BD91857C554}"/>
              </a:ext>
            </a:extLst>
          </p:cNvPr>
          <p:cNvCxnSpPr>
            <a:cxnSpLocks/>
          </p:cNvCxnSpPr>
          <p:nvPr/>
        </p:nvCxnSpPr>
        <p:spPr>
          <a:xfrm flipH="1">
            <a:off x="6699162" y="2363446"/>
            <a:ext cx="2995646" cy="501257"/>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280AF5C-3BA9-445A-AC26-215FBE5072CA}"/>
              </a:ext>
            </a:extLst>
          </p:cNvPr>
          <p:cNvCxnSpPr>
            <a:cxnSpLocks/>
          </p:cNvCxnSpPr>
          <p:nvPr/>
        </p:nvCxnSpPr>
        <p:spPr>
          <a:xfrm>
            <a:off x="6622777" y="3700537"/>
            <a:ext cx="3049738" cy="588909"/>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02AD59F-AFA4-4935-B9F8-466BF3CFCB3A}"/>
              </a:ext>
            </a:extLst>
          </p:cNvPr>
          <p:cNvCxnSpPr>
            <a:cxnSpLocks/>
          </p:cNvCxnSpPr>
          <p:nvPr/>
        </p:nvCxnSpPr>
        <p:spPr>
          <a:xfrm flipH="1">
            <a:off x="6600482" y="3663666"/>
            <a:ext cx="3083327" cy="3687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F9330AC-F496-4803-964A-BF643BA71738}"/>
              </a:ext>
            </a:extLst>
          </p:cNvPr>
          <p:cNvCxnSpPr>
            <a:cxnSpLocks/>
          </p:cNvCxnSpPr>
          <p:nvPr/>
        </p:nvCxnSpPr>
        <p:spPr>
          <a:xfrm flipV="1">
            <a:off x="6622777" y="2352595"/>
            <a:ext cx="3083031" cy="2197351"/>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05EBCCA-8A9A-4DF2-BF9E-51236B7C1065}"/>
              </a:ext>
            </a:extLst>
          </p:cNvPr>
          <p:cNvCxnSpPr>
            <a:cxnSpLocks/>
          </p:cNvCxnSpPr>
          <p:nvPr/>
        </p:nvCxnSpPr>
        <p:spPr>
          <a:xfrm flipH="1" flipV="1">
            <a:off x="6600483" y="3700537"/>
            <a:ext cx="3094325" cy="121827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A06EA09-106C-47AB-BF8C-11DDC8B5A669}"/>
              </a:ext>
            </a:extLst>
          </p:cNvPr>
          <p:cNvCxnSpPr>
            <a:cxnSpLocks/>
          </p:cNvCxnSpPr>
          <p:nvPr/>
        </p:nvCxnSpPr>
        <p:spPr>
          <a:xfrm flipH="1">
            <a:off x="6611483" y="3015358"/>
            <a:ext cx="3083325" cy="1534587"/>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9FAEB1D-6A1C-4E46-A725-1911EDF7C7C0}"/>
              </a:ext>
            </a:extLst>
          </p:cNvPr>
          <p:cNvCxnSpPr>
            <a:cxnSpLocks/>
          </p:cNvCxnSpPr>
          <p:nvPr/>
        </p:nvCxnSpPr>
        <p:spPr>
          <a:xfrm flipH="1" flipV="1">
            <a:off x="6699162" y="2864704"/>
            <a:ext cx="2995646" cy="205410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18AF839-650F-481D-86D4-AB07C526DC23}"/>
              </a:ext>
            </a:extLst>
          </p:cNvPr>
          <p:cNvCxnSpPr>
            <a:cxnSpLocks/>
          </p:cNvCxnSpPr>
          <p:nvPr/>
        </p:nvCxnSpPr>
        <p:spPr>
          <a:xfrm flipH="1">
            <a:off x="6611482" y="4289447"/>
            <a:ext cx="3083326" cy="260498"/>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0145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compound keys</a:t>
            </a:r>
          </a:p>
        </p:txBody>
      </p:sp>
    </p:spTree>
    <p:extLst>
      <p:ext uri="{BB962C8B-B14F-4D97-AF65-F5344CB8AC3E}">
        <p14:creationId xmlns:p14="http://schemas.microsoft.com/office/powerpoint/2010/main" val="110137852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Primary Key</a:t>
            </a:r>
          </a:p>
        </p:txBody>
      </p:sp>
      <p:sp>
        <p:nvSpPr>
          <p:cNvPr id="2" name="Content Placeholder 1"/>
          <p:cNvSpPr>
            <a:spLocks noGrp="1"/>
          </p:cNvSpPr>
          <p:nvPr>
            <p:ph sz="half" idx="1"/>
          </p:nvPr>
        </p:nvSpPr>
        <p:spPr/>
        <p:txBody>
          <a:bodyPr>
            <a:normAutofit fontScale="92500" lnSpcReduction="20000"/>
          </a:bodyPr>
          <a:lstStyle/>
          <a:p>
            <a:pPr marL="0" indent="0">
              <a:buNone/>
            </a:pPr>
            <a:r>
              <a:rPr lang="en-GB" sz="3600" dirty="0"/>
              <a:t>An entity has the following attributes:</a:t>
            </a:r>
          </a:p>
          <a:p>
            <a:r>
              <a:rPr lang="en-GB" sz="3600" dirty="0"/>
              <a:t>date</a:t>
            </a:r>
          </a:p>
          <a:p>
            <a:r>
              <a:rPr lang="en-GB" sz="3600" dirty="0"/>
              <a:t>time</a:t>
            </a:r>
          </a:p>
          <a:p>
            <a:r>
              <a:rPr lang="en-GB" sz="3600" dirty="0"/>
              <a:t>precipitation</a:t>
            </a:r>
          </a:p>
          <a:p>
            <a:endParaRPr lang="en-GB" sz="3600" dirty="0"/>
          </a:p>
          <a:p>
            <a:pPr marL="0" indent="0">
              <a:buNone/>
            </a:pPr>
            <a:r>
              <a:rPr lang="en-GB" sz="3600" dirty="0"/>
              <a:t>What should be the Primary Key?</a:t>
            </a:r>
            <a:endParaRPr lang="en-GB" dirty="0"/>
          </a:p>
        </p:txBody>
      </p:sp>
      <p:sp>
        <p:nvSpPr>
          <p:cNvPr id="3" name="Content Placeholder 2"/>
          <p:cNvSpPr>
            <a:spLocks noGrp="1"/>
          </p:cNvSpPr>
          <p:nvPr>
            <p:ph sz="half" idx="2"/>
          </p:nvPr>
        </p:nvSpPr>
        <p:spPr/>
        <p:txBody>
          <a:bodyPr>
            <a:normAutofit fontScale="92500" lnSpcReduction="20000"/>
          </a:bodyPr>
          <a:lstStyle/>
          <a:p>
            <a:pPr marL="0" indent="0">
              <a:buNone/>
            </a:pPr>
            <a:r>
              <a:rPr lang="en-GB" sz="3600" dirty="0"/>
              <a:t>Example data:</a:t>
            </a:r>
          </a:p>
          <a:p>
            <a:endParaRPr lang="en-GB" dirty="0"/>
          </a:p>
          <a:p>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3879176121"/>
              </p:ext>
            </p:extLst>
          </p:nvPr>
        </p:nvGraphicFramePr>
        <p:xfrm>
          <a:off x="6176295" y="2549843"/>
          <a:ext cx="5173410" cy="3627120"/>
        </p:xfrm>
        <a:graphic>
          <a:graphicData uri="http://schemas.openxmlformats.org/drawingml/2006/table">
            <a:tbl>
              <a:tblPr firstRow="1" bandRow="1">
                <a:tableStyleId>{5C22544A-7EE6-4342-B048-85BDC9FD1C3A}</a:tableStyleId>
              </a:tblPr>
              <a:tblGrid>
                <a:gridCol w="1987868">
                  <a:extLst>
                    <a:ext uri="{9D8B030D-6E8A-4147-A177-3AD203B41FA5}">
                      <a16:colId xmlns:a16="http://schemas.microsoft.com/office/drawing/2014/main" val="697873247"/>
                    </a:ext>
                  </a:extLst>
                </a:gridCol>
                <a:gridCol w="1082993">
                  <a:extLst>
                    <a:ext uri="{9D8B030D-6E8A-4147-A177-3AD203B41FA5}">
                      <a16:colId xmlns:a16="http://schemas.microsoft.com/office/drawing/2014/main" val="2221629363"/>
                    </a:ext>
                  </a:extLst>
                </a:gridCol>
                <a:gridCol w="2102549">
                  <a:extLst>
                    <a:ext uri="{9D8B030D-6E8A-4147-A177-3AD203B41FA5}">
                      <a16:colId xmlns:a16="http://schemas.microsoft.com/office/drawing/2014/main" val="3969873669"/>
                    </a:ext>
                  </a:extLst>
                </a:gridCol>
              </a:tblGrid>
              <a:tr h="370840">
                <a:tc>
                  <a:txBody>
                    <a:bodyPr/>
                    <a:lstStyle/>
                    <a:p>
                      <a:r>
                        <a:rPr lang="en-GB" sz="2800" dirty="0"/>
                        <a:t>date</a:t>
                      </a:r>
                    </a:p>
                  </a:txBody>
                  <a:tcPr/>
                </a:tc>
                <a:tc>
                  <a:txBody>
                    <a:bodyPr/>
                    <a:lstStyle/>
                    <a:p>
                      <a:r>
                        <a:rPr lang="en-GB" sz="2800" dirty="0"/>
                        <a:t>time</a:t>
                      </a:r>
                    </a:p>
                  </a:txBody>
                  <a:tcPr/>
                </a:tc>
                <a:tc>
                  <a:txBody>
                    <a:bodyPr/>
                    <a:lstStyle/>
                    <a:p>
                      <a:r>
                        <a:rPr lang="en-GB" sz="2800" b="1" kern="1200" dirty="0">
                          <a:solidFill>
                            <a:schemeClr val="lt1"/>
                          </a:solidFill>
                          <a:latin typeface="+mn-lt"/>
                          <a:ea typeface="+mn-ea"/>
                          <a:cs typeface="+mn-cs"/>
                        </a:rPr>
                        <a:t>precipitation</a:t>
                      </a:r>
                    </a:p>
                  </a:txBody>
                  <a:tcPr/>
                </a:tc>
                <a:extLst>
                  <a:ext uri="{0D108BD9-81ED-4DB2-BD59-A6C34878D82A}">
                    <a16:rowId xmlns:a16="http://schemas.microsoft.com/office/drawing/2014/main" val="2897090697"/>
                  </a:ext>
                </a:extLst>
              </a:tr>
              <a:tr h="370840">
                <a:tc>
                  <a:txBody>
                    <a:bodyPr/>
                    <a:lstStyle/>
                    <a:p>
                      <a:r>
                        <a:rPr lang="en-GB" sz="2800" dirty="0"/>
                        <a:t>01/01/2022</a:t>
                      </a:r>
                    </a:p>
                  </a:txBody>
                  <a:tcPr/>
                </a:tc>
                <a:tc>
                  <a:txBody>
                    <a:bodyPr/>
                    <a:lstStyle/>
                    <a:p>
                      <a:r>
                        <a:rPr lang="en-GB" sz="2800" dirty="0"/>
                        <a:t>01:00</a:t>
                      </a:r>
                    </a:p>
                  </a:txBody>
                  <a:tcPr/>
                </a:tc>
                <a:tc>
                  <a:txBody>
                    <a:bodyPr/>
                    <a:lstStyle/>
                    <a:p>
                      <a:r>
                        <a:rPr lang="en-GB" sz="2800" dirty="0"/>
                        <a:t>5</a:t>
                      </a:r>
                    </a:p>
                  </a:txBody>
                  <a:tcPr/>
                </a:tc>
                <a:extLst>
                  <a:ext uri="{0D108BD9-81ED-4DB2-BD59-A6C34878D82A}">
                    <a16:rowId xmlns:a16="http://schemas.microsoft.com/office/drawing/2014/main" val="1620346021"/>
                  </a:ext>
                </a:extLst>
              </a:tr>
              <a:tr h="370840">
                <a:tc>
                  <a:txBody>
                    <a:bodyPr/>
                    <a:lstStyle/>
                    <a:p>
                      <a:r>
                        <a:rPr lang="en-GB" sz="2800" dirty="0"/>
                        <a:t>01/01/2022</a:t>
                      </a:r>
                    </a:p>
                  </a:txBody>
                  <a:tcPr/>
                </a:tc>
                <a:tc>
                  <a:txBody>
                    <a:bodyPr/>
                    <a:lstStyle/>
                    <a:p>
                      <a:r>
                        <a:rPr lang="en-GB" sz="2800" dirty="0"/>
                        <a:t>02:00</a:t>
                      </a:r>
                    </a:p>
                  </a:txBody>
                  <a:tcPr/>
                </a:tc>
                <a:tc>
                  <a:txBody>
                    <a:bodyPr/>
                    <a:lstStyle/>
                    <a:p>
                      <a:r>
                        <a:rPr lang="en-GB" sz="2800" dirty="0"/>
                        <a:t>7</a:t>
                      </a:r>
                    </a:p>
                  </a:txBody>
                  <a:tcPr/>
                </a:tc>
                <a:extLst>
                  <a:ext uri="{0D108BD9-81ED-4DB2-BD59-A6C34878D82A}">
                    <a16:rowId xmlns:a16="http://schemas.microsoft.com/office/drawing/2014/main" val="2359799801"/>
                  </a:ext>
                </a:extLst>
              </a:tr>
              <a:tr h="370840">
                <a:tc>
                  <a:txBody>
                    <a:bodyPr/>
                    <a:lstStyle/>
                    <a:p>
                      <a:r>
                        <a:rPr lang="en-GB" sz="2800" dirty="0"/>
                        <a:t>…</a:t>
                      </a:r>
                    </a:p>
                  </a:txBody>
                  <a:tcPr/>
                </a:tc>
                <a:tc>
                  <a:txBody>
                    <a:bodyPr/>
                    <a:lstStyle/>
                    <a:p>
                      <a:endParaRPr lang="en-GB" sz="2800" dirty="0"/>
                    </a:p>
                  </a:txBody>
                  <a:tcPr/>
                </a:tc>
                <a:tc>
                  <a:txBody>
                    <a:bodyPr/>
                    <a:lstStyle/>
                    <a:p>
                      <a:endParaRPr lang="en-GB" sz="2800" dirty="0"/>
                    </a:p>
                  </a:txBody>
                  <a:tcPr/>
                </a:tc>
                <a:extLst>
                  <a:ext uri="{0D108BD9-81ED-4DB2-BD59-A6C34878D82A}">
                    <a16:rowId xmlns:a16="http://schemas.microsoft.com/office/drawing/2014/main" val="1844863769"/>
                  </a:ext>
                </a:extLst>
              </a:tr>
              <a:tr h="370840">
                <a:tc>
                  <a:txBody>
                    <a:bodyPr/>
                    <a:lstStyle/>
                    <a:p>
                      <a:r>
                        <a:rPr lang="en-GB" sz="2800" dirty="0"/>
                        <a:t>02/01/2022</a:t>
                      </a:r>
                    </a:p>
                  </a:txBody>
                  <a:tcPr/>
                </a:tc>
                <a:tc>
                  <a:txBody>
                    <a:bodyPr/>
                    <a:lstStyle/>
                    <a:p>
                      <a:r>
                        <a:rPr lang="en-GB" sz="2800" dirty="0"/>
                        <a:t>02:00</a:t>
                      </a:r>
                    </a:p>
                  </a:txBody>
                  <a:tcPr/>
                </a:tc>
                <a:tc>
                  <a:txBody>
                    <a:bodyPr/>
                    <a:lstStyle/>
                    <a:p>
                      <a:r>
                        <a:rPr lang="en-GB" sz="2800" dirty="0"/>
                        <a:t>2</a:t>
                      </a:r>
                    </a:p>
                  </a:txBody>
                  <a:tcPr/>
                </a:tc>
                <a:extLst>
                  <a:ext uri="{0D108BD9-81ED-4DB2-BD59-A6C34878D82A}">
                    <a16:rowId xmlns:a16="http://schemas.microsoft.com/office/drawing/2014/main" val="1776611932"/>
                  </a:ext>
                </a:extLst>
              </a:tr>
              <a:tr h="370840">
                <a:tc>
                  <a:txBody>
                    <a:bodyPr/>
                    <a:lstStyle/>
                    <a:p>
                      <a:r>
                        <a:rPr lang="en-GB" sz="2800" dirty="0"/>
                        <a:t>02/01/2022</a:t>
                      </a:r>
                    </a:p>
                  </a:txBody>
                  <a:tcPr/>
                </a:tc>
                <a:tc>
                  <a:txBody>
                    <a:bodyPr/>
                    <a:lstStyle/>
                    <a:p>
                      <a:r>
                        <a:rPr lang="en-GB" sz="2800" dirty="0"/>
                        <a:t>03:00</a:t>
                      </a:r>
                    </a:p>
                  </a:txBody>
                  <a:tcPr/>
                </a:tc>
                <a:tc>
                  <a:txBody>
                    <a:bodyPr/>
                    <a:lstStyle/>
                    <a:p>
                      <a:r>
                        <a:rPr lang="en-GB" sz="2800" dirty="0"/>
                        <a:t>5</a:t>
                      </a:r>
                    </a:p>
                  </a:txBody>
                  <a:tcPr/>
                </a:tc>
                <a:extLst>
                  <a:ext uri="{0D108BD9-81ED-4DB2-BD59-A6C34878D82A}">
                    <a16:rowId xmlns:a16="http://schemas.microsoft.com/office/drawing/2014/main" val="2876863374"/>
                  </a:ext>
                </a:extLst>
              </a:tr>
              <a:tr h="370840">
                <a:tc>
                  <a:txBody>
                    <a:bodyPr/>
                    <a:lstStyle/>
                    <a:p>
                      <a:r>
                        <a:rPr lang="en-GB" sz="2800" dirty="0"/>
                        <a:t>…</a:t>
                      </a:r>
                    </a:p>
                  </a:txBody>
                  <a:tcPr/>
                </a:tc>
                <a:tc>
                  <a:txBody>
                    <a:bodyPr/>
                    <a:lstStyle/>
                    <a:p>
                      <a:endParaRPr lang="en-GB" sz="2800" dirty="0"/>
                    </a:p>
                  </a:txBody>
                  <a:tcPr/>
                </a:tc>
                <a:tc>
                  <a:txBody>
                    <a:bodyPr/>
                    <a:lstStyle/>
                    <a:p>
                      <a:endParaRPr lang="en-GB" sz="2800" dirty="0"/>
                    </a:p>
                  </a:txBody>
                  <a:tcPr/>
                </a:tc>
                <a:extLst>
                  <a:ext uri="{0D108BD9-81ED-4DB2-BD59-A6C34878D82A}">
                    <a16:rowId xmlns:a16="http://schemas.microsoft.com/office/drawing/2014/main" val="3054372850"/>
                  </a:ext>
                </a:extLst>
              </a:tr>
            </a:tbl>
          </a:graphicData>
        </a:graphic>
      </p:graphicFrame>
    </p:spTree>
    <p:extLst>
      <p:ext uri="{BB962C8B-B14F-4D97-AF65-F5344CB8AC3E}">
        <p14:creationId xmlns:p14="http://schemas.microsoft.com/office/powerpoint/2010/main" val="870331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1000"/>
                                        <p:tgtEl>
                                          <p:spTgt spid="2">
                                            <p:txEl>
                                              <p:pRg st="1" end="1"/>
                                            </p:txEl>
                                          </p:spTgt>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wipe(left)">
                                      <p:cBhvr>
                                        <p:cTn id="16" dur="10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wipe(left)">
                                      <p:cBhvr>
                                        <p:cTn id="21" dur="10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
                                            <p:txEl>
                                              <p:pRg st="0" end="0"/>
                                            </p:txEl>
                                          </p:spTgt>
                                        </p:tgtEl>
                                        <p:attrNameLst>
                                          <p:attrName>style.visibility</p:attrName>
                                        </p:attrNameLst>
                                      </p:cBhvr>
                                      <p:to>
                                        <p:strVal val="visible"/>
                                      </p:to>
                                    </p:set>
                                    <p:animEffect transition="in" filter="wipe(left)">
                                      <p:cBhvr>
                                        <p:cTn id="26" dur="1000"/>
                                        <p:tgtEl>
                                          <p:spTgt spid="3">
                                            <p:txEl>
                                              <p:pRg st="0" end="0"/>
                                            </p:txEl>
                                          </p:spTgt>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10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wipe(left)">
                                      <p:cBhvr>
                                        <p:cTn id="35" dur="10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Primary Key</a:t>
            </a:r>
          </a:p>
        </p:txBody>
      </p:sp>
      <p:sp>
        <p:nvSpPr>
          <p:cNvPr id="2" name="Content Placeholder 1"/>
          <p:cNvSpPr>
            <a:spLocks noGrp="1"/>
          </p:cNvSpPr>
          <p:nvPr>
            <p:ph sz="half" idx="1"/>
          </p:nvPr>
        </p:nvSpPr>
        <p:spPr/>
        <p:txBody>
          <a:bodyPr>
            <a:normAutofit/>
          </a:bodyPr>
          <a:lstStyle/>
          <a:p>
            <a:pPr marL="0" indent="0">
              <a:buNone/>
            </a:pPr>
            <a:r>
              <a:rPr lang="en-GB" sz="3600" dirty="0"/>
              <a:t>An entity has the following attributes:</a:t>
            </a:r>
          </a:p>
          <a:p>
            <a:r>
              <a:rPr lang="en-GB" sz="3600" dirty="0"/>
              <a:t>date</a:t>
            </a:r>
          </a:p>
          <a:p>
            <a:r>
              <a:rPr lang="en-GB" sz="3600" dirty="0"/>
              <a:t>time</a:t>
            </a:r>
          </a:p>
          <a:p>
            <a:r>
              <a:rPr lang="en-GB" sz="3600" dirty="0"/>
              <a:t>precipitation</a:t>
            </a:r>
          </a:p>
        </p:txBody>
      </p:sp>
      <p:sp>
        <p:nvSpPr>
          <p:cNvPr id="3" name="Content Placeholder 2"/>
          <p:cNvSpPr>
            <a:spLocks noGrp="1"/>
          </p:cNvSpPr>
          <p:nvPr>
            <p:ph sz="half" idx="2"/>
          </p:nvPr>
        </p:nvSpPr>
        <p:spPr/>
        <p:txBody>
          <a:bodyPr>
            <a:normAutofit/>
          </a:bodyPr>
          <a:lstStyle/>
          <a:p>
            <a:pPr marL="0" indent="0">
              <a:buNone/>
            </a:pPr>
            <a:r>
              <a:rPr lang="en-GB" sz="3600" dirty="0"/>
              <a:t>Example data:</a:t>
            </a:r>
          </a:p>
          <a:p>
            <a:endParaRPr lang="en-GB" dirty="0"/>
          </a:p>
          <a:p>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3879176121"/>
              </p:ext>
            </p:extLst>
          </p:nvPr>
        </p:nvGraphicFramePr>
        <p:xfrm>
          <a:off x="6176295" y="2549843"/>
          <a:ext cx="5173410" cy="3627120"/>
        </p:xfrm>
        <a:graphic>
          <a:graphicData uri="http://schemas.openxmlformats.org/drawingml/2006/table">
            <a:tbl>
              <a:tblPr firstRow="1" bandRow="1">
                <a:tableStyleId>{5C22544A-7EE6-4342-B048-85BDC9FD1C3A}</a:tableStyleId>
              </a:tblPr>
              <a:tblGrid>
                <a:gridCol w="1987868">
                  <a:extLst>
                    <a:ext uri="{9D8B030D-6E8A-4147-A177-3AD203B41FA5}">
                      <a16:colId xmlns:a16="http://schemas.microsoft.com/office/drawing/2014/main" val="697873247"/>
                    </a:ext>
                  </a:extLst>
                </a:gridCol>
                <a:gridCol w="1082993">
                  <a:extLst>
                    <a:ext uri="{9D8B030D-6E8A-4147-A177-3AD203B41FA5}">
                      <a16:colId xmlns:a16="http://schemas.microsoft.com/office/drawing/2014/main" val="2221629363"/>
                    </a:ext>
                  </a:extLst>
                </a:gridCol>
                <a:gridCol w="2102549">
                  <a:extLst>
                    <a:ext uri="{9D8B030D-6E8A-4147-A177-3AD203B41FA5}">
                      <a16:colId xmlns:a16="http://schemas.microsoft.com/office/drawing/2014/main" val="3969873669"/>
                    </a:ext>
                  </a:extLst>
                </a:gridCol>
              </a:tblGrid>
              <a:tr h="370840">
                <a:tc>
                  <a:txBody>
                    <a:bodyPr/>
                    <a:lstStyle/>
                    <a:p>
                      <a:r>
                        <a:rPr lang="en-GB" sz="2800" dirty="0"/>
                        <a:t>date</a:t>
                      </a:r>
                    </a:p>
                  </a:txBody>
                  <a:tcPr/>
                </a:tc>
                <a:tc>
                  <a:txBody>
                    <a:bodyPr/>
                    <a:lstStyle/>
                    <a:p>
                      <a:r>
                        <a:rPr lang="en-GB" sz="2800" dirty="0"/>
                        <a:t>time</a:t>
                      </a:r>
                    </a:p>
                  </a:txBody>
                  <a:tcPr/>
                </a:tc>
                <a:tc>
                  <a:txBody>
                    <a:bodyPr/>
                    <a:lstStyle/>
                    <a:p>
                      <a:r>
                        <a:rPr lang="en-GB" sz="2800" b="1" kern="1200" dirty="0">
                          <a:solidFill>
                            <a:schemeClr val="lt1"/>
                          </a:solidFill>
                          <a:latin typeface="+mn-lt"/>
                          <a:ea typeface="+mn-ea"/>
                          <a:cs typeface="+mn-cs"/>
                        </a:rPr>
                        <a:t>precipitation</a:t>
                      </a:r>
                    </a:p>
                  </a:txBody>
                  <a:tcPr/>
                </a:tc>
                <a:extLst>
                  <a:ext uri="{0D108BD9-81ED-4DB2-BD59-A6C34878D82A}">
                    <a16:rowId xmlns:a16="http://schemas.microsoft.com/office/drawing/2014/main" val="2897090697"/>
                  </a:ext>
                </a:extLst>
              </a:tr>
              <a:tr h="370840">
                <a:tc>
                  <a:txBody>
                    <a:bodyPr/>
                    <a:lstStyle/>
                    <a:p>
                      <a:r>
                        <a:rPr lang="en-GB" sz="2800" dirty="0"/>
                        <a:t>01/01/2022</a:t>
                      </a:r>
                    </a:p>
                  </a:txBody>
                  <a:tcPr/>
                </a:tc>
                <a:tc>
                  <a:txBody>
                    <a:bodyPr/>
                    <a:lstStyle/>
                    <a:p>
                      <a:r>
                        <a:rPr lang="en-GB" sz="2800" dirty="0"/>
                        <a:t>01:00</a:t>
                      </a:r>
                    </a:p>
                  </a:txBody>
                  <a:tcPr/>
                </a:tc>
                <a:tc>
                  <a:txBody>
                    <a:bodyPr/>
                    <a:lstStyle/>
                    <a:p>
                      <a:r>
                        <a:rPr lang="en-GB" sz="2800" dirty="0"/>
                        <a:t>5</a:t>
                      </a:r>
                    </a:p>
                  </a:txBody>
                  <a:tcPr/>
                </a:tc>
                <a:extLst>
                  <a:ext uri="{0D108BD9-81ED-4DB2-BD59-A6C34878D82A}">
                    <a16:rowId xmlns:a16="http://schemas.microsoft.com/office/drawing/2014/main" val="1620346021"/>
                  </a:ext>
                </a:extLst>
              </a:tr>
              <a:tr h="370840">
                <a:tc>
                  <a:txBody>
                    <a:bodyPr/>
                    <a:lstStyle/>
                    <a:p>
                      <a:r>
                        <a:rPr lang="en-GB" sz="2800" dirty="0"/>
                        <a:t>01/01/2022</a:t>
                      </a:r>
                    </a:p>
                  </a:txBody>
                  <a:tcPr/>
                </a:tc>
                <a:tc>
                  <a:txBody>
                    <a:bodyPr/>
                    <a:lstStyle/>
                    <a:p>
                      <a:r>
                        <a:rPr lang="en-GB" sz="2800" dirty="0"/>
                        <a:t>02:00</a:t>
                      </a:r>
                    </a:p>
                  </a:txBody>
                  <a:tcPr/>
                </a:tc>
                <a:tc>
                  <a:txBody>
                    <a:bodyPr/>
                    <a:lstStyle/>
                    <a:p>
                      <a:r>
                        <a:rPr lang="en-GB" sz="2800" dirty="0"/>
                        <a:t>7</a:t>
                      </a:r>
                    </a:p>
                  </a:txBody>
                  <a:tcPr/>
                </a:tc>
                <a:extLst>
                  <a:ext uri="{0D108BD9-81ED-4DB2-BD59-A6C34878D82A}">
                    <a16:rowId xmlns:a16="http://schemas.microsoft.com/office/drawing/2014/main" val="2359799801"/>
                  </a:ext>
                </a:extLst>
              </a:tr>
              <a:tr h="370840">
                <a:tc>
                  <a:txBody>
                    <a:bodyPr/>
                    <a:lstStyle/>
                    <a:p>
                      <a:r>
                        <a:rPr lang="en-GB" sz="2800" dirty="0"/>
                        <a:t>…</a:t>
                      </a:r>
                    </a:p>
                  </a:txBody>
                  <a:tcPr/>
                </a:tc>
                <a:tc>
                  <a:txBody>
                    <a:bodyPr/>
                    <a:lstStyle/>
                    <a:p>
                      <a:endParaRPr lang="en-GB" sz="2800" dirty="0"/>
                    </a:p>
                  </a:txBody>
                  <a:tcPr/>
                </a:tc>
                <a:tc>
                  <a:txBody>
                    <a:bodyPr/>
                    <a:lstStyle/>
                    <a:p>
                      <a:endParaRPr lang="en-GB" sz="2800" dirty="0"/>
                    </a:p>
                  </a:txBody>
                  <a:tcPr/>
                </a:tc>
                <a:extLst>
                  <a:ext uri="{0D108BD9-81ED-4DB2-BD59-A6C34878D82A}">
                    <a16:rowId xmlns:a16="http://schemas.microsoft.com/office/drawing/2014/main" val="1844863769"/>
                  </a:ext>
                </a:extLst>
              </a:tr>
              <a:tr h="370840">
                <a:tc>
                  <a:txBody>
                    <a:bodyPr/>
                    <a:lstStyle/>
                    <a:p>
                      <a:r>
                        <a:rPr lang="en-GB" sz="2800" dirty="0"/>
                        <a:t>02/01/2022</a:t>
                      </a:r>
                    </a:p>
                  </a:txBody>
                  <a:tcPr/>
                </a:tc>
                <a:tc>
                  <a:txBody>
                    <a:bodyPr/>
                    <a:lstStyle/>
                    <a:p>
                      <a:r>
                        <a:rPr lang="en-GB" sz="2800" dirty="0"/>
                        <a:t>02:00</a:t>
                      </a:r>
                    </a:p>
                  </a:txBody>
                  <a:tcPr/>
                </a:tc>
                <a:tc>
                  <a:txBody>
                    <a:bodyPr/>
                    <a:lstStyle/>
                    <a:p>
                      <a:r>
                        <a:rPr lang="en-GB" sz="2800" dirty="0"/>
                        <a:t>2</a:t>
                      </a:r>
                    </a:p>
                  </a:txBody>
                  <a:tcPr/>
                </a:tc>
                <a:extLst>
                  <a:ext uri="{0D108BD9-81ED-4DB2-BD59-A6C34878D82A}">
                    <a16:rowId xmlns:a16="http://schemas.microsoft.com/office/drawing/2014/main" val="1776611932"/>
                  </a:ext>
                </a:extLst>
              </a:tr>
              <a:tr h="370840">
                <a:tc>
                  <a:txBody>
                    <a:bodyPr/>
                    <a:lstStyle/>
                    <a:p>
                      <a:r>
                        <a:rPr lang="en-GB" sz="2800" dirty="0"/>
                        <a:t>02/01/2022</a:t>
                      </a:r>
                    </a:p>
                  </a:txBody>
                  <a:tcPr/>
                </a:tc>
                <a:tc>
                  <a:txBody>
                    <a:bodyPr/>
                    <a:lstStyle/>
                    <a:p>
                      <a:r>
                        <a:rPr lang="en-GB" sz="2800" dirty="0"/>
                        <a:t>03:00</a:t>
                      </a:r>
                    </a:p>
                  </a:txBody>
                  <a:tcPr/>
                </a:tc>
                <a:tc>
                  <a:txBody>
                    <a:bodyPr/>
                    <a:lstStyle/>
                    <a:p>
                      <a:r>
                        <a:rPr lang="en-GB" sz="2800" dirty="0"/>
                        <a:t>5</a:t>
                      </a:r>
                    </a:p>
                  </a:txBody>
                  <a:tcPr/>
                </a:tc>
                <a:extLst>
                  <a:ext uri="{0D108BD9-81ED-4DB2-BD59-A6C34878D82A}">
                    <a16:rowId xmlns:a16="http://schemas.microsoft.com/office/drawing/2014/main" val="2876863374"/>
                  </a:ext>
                </a:extLst>
              </a:tr>
              <a:tr h="370840">
                <a:tc>
                  <a:txBody>
                    <a:bodyPr/>
                    <a:lstStyle/>
                    <a:p>
                      <a:r>
                        <a:rPr lang="en-GB" sz="2800" dirty="0"/>
                        <a:t>…</a:t>
                      </a:r>
                    </a:p>
                  </a:txBody>
                  <a:tcPr/>
                </a:tc>
                <a:tc>
                  <a:txBody>
                    <a:bodyPr/>
                    <a:lstStyle/>
                    <a:p>
                      <a:endParaRPr lang="en-GB" sz="2800" dirty="0"/>
                    </a:p>
                  </a:txBody>
                  <a:tcPr/>
                </a:tc>
                <a:tc>
                  <a:txBody>
                    <a:bodyPr/>
                    <a:lstStyle/>
                    <a:p>
                      <a:endParaRPr lang="en-GB" sz="2800" dirty="0"/>
                    </a:p>
                  </a:txBody>
                  <a:tcPr/>
                </a:tc>
                <a:extLst>
                  <a:ext uri="{0D108BD9-81ED-4DB2-BD59-A6C34878D82A}">
                    <a16:rowId xmlns:a16="http://schemas.microsoft.com/office/drawing/2014/main" val="3054372850"/>
                  </a:ext>
                </a:extLst>
              </a:tr>
            </a:tbl>
          </a:graphicData>
        </a:graphic>
      </p:graphicFrame>
    </p:spTree>
    <p:extLst>
      <p:ext uri="{BB962C8B-B14F-4D97-AF65-F5344CB8AC3E}">
        <p14:creationId xmlns:p14="http://schemas.microsoft.com/office/powerpoint/2010/main" val="29114200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Composite Key</a:t>
            </a:r>
          </a:p>
        </p:txBody>
      </p:sp>
      <p:sp>
        <p:nvSpPr>
          <p:cNvPr id="7" name="TextBox 6">
            <a:extLst>
              <a:ext uri="{FF2B5EF4-FFF2-40B4-BE49-F238E27FC236}">
                <a16:creationId xmlns:a16="http://schemas.microsoft.com/office/drawing/2014/main" id="{663E3461-DC5D-48CF-AE13-69B629EAA16E}"/>
              </a:ext>
            </a:extLst>
          </p:cNvPr>
          <p:cNvSpPr txBox="1"/>
          <p:nvPr/>
        </p:nvSpPr>
        <p:spPr>
          <a:xfrm>
            <a:off x="1693072" y="5529262"/>
            <a:ext cx="8271110" cy="646331"/>
          </a:xfrm>
          <a:prstGeom prst="rect">
            <a:avLst/>
          </a:prstGeom>
          <a:noFill/>
        </p:spPr>
        <p:txBody>
          <a:bodyPr wrap="none" rtlCol="0">
            <a:spAutoFit/>
          </a:bodyPr>
          <a:lstStyle/>
          <a:p>
            <a:pPr algn="ctr"/>
            <a:r>
              <a:rPr lang="en-GB" sz="3600" dirty="0">
                <a:solidFill>
                  <a:srgbClr val="7030A0"/>
                </a:solidFill>
              </a:rPr>
              <a:t>Composite Key uses two or more attributes</a:t>
            </a:r>
          </a:p>
        </p:txBody>
      </p:sp>
      <p:grpSp>
        <p:nvGrpSpPr>
          <p:cNvPr id="10" name="Group 9">
            <a:extLst>
              <a:ext uri="{FF2B5EF4-FFF2-40B4-BE49-F238E27FC236}">
                <a16:creationId xmlns:a16="http://schemas.microsoft.com/office/drawing/2014/main" id="{1F565CB8-10B5-434D-9118-818C6E69EDA5}"/>
              </a:ext>
            </a:extLst>
          </p:cNvPr>
          <p:cNvGrpSpPr/>
          <p:nvPr/>
        </p:nvGrpSpPr>
        <p:grpSpPr>
          <a:xfrm>
            <a:off x="2067830" y="2193608"/>
            <a:ext cx="2569936" cy="2308324"/>
            <a:chOff x="7175028" y="1690688"/>
            <a:chExt cx="2569936" cy="2308324"/>
          </a:xfrm>
        </p:grpSpPr>
        <p:sp>
          <p:nvSpPr>
            <p:cNvPr id="11" name="TextBox 10">
              <a:extLst>
                <a:ext uri="{FF2B5EF4-FFF2-40B4-BE49-F238E27FC236}">
                  <a16:creationId xmlns:a16="http://schemas.microsoft.com/office/drawing/2014/main" id="{06B8E8D6-C037-4571-B1CB-E4BD14A48ED7}"/>
                </a:ext>
              </a:extLst>
            </p:cNvPr>
            <p:cNvSpPr txBox="1"/>
            <p:nvPr/>
          </p:nvSpPr>
          <p:spPr>
            <a:xfrm>
              <a:off x="7175030" y="1690688"/>
              <a:ext cx="2569934" cy="2308324"/>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dirty="0"/>
                <a:t>date</a:t>
              </a:r>
            </a:p>
            <a:p>
              <a:r>
                <a:rPr lang="en-GB" sz="3600" dirty="0"/>
                <a:t>time</a:t>
              </a:r>
            </a:p>
            <a:p>
              <a:r>
                <a:rPr lang="en-GB" sz="3600" dirty="0"/>
                <a:t>precipitation</a:t>
              </a:r>
            </a:p>
          </p:txBody>
        </p:sp>
        <p:sp>
          <p:nvSpPr>
            <p:cNvPr id="12" name="TextBox 11">
              <a:extLst>
                <a:ext uri="{FF2B5EF4-FFF2-40B4-BE49-F238E27FC236}">
                  <a16:creationId xmlns:a16="http://schemas.microsoft.com/office/drawing/2014/main" id="{F7586BB6-2057-4CF7-A670-A8A12468AEB7}"/>
                </a:ext>
              </a:extLst>
            </p:cNvPr>
            <p:cNvSpPr txBox="1"/>
            <p:nvPr/>
          </p:nvSpPr>
          <p:spPr>
            <a:xfrm>
              <a:off x="7175028" y="1690688"/>
              <a:ext cx="2569935" cy="646331"/>
            </a:xfrm>
            <a:prstGeom prst="rect">
              <a:avLst/>
            </a:prstGeom>
            <a:solidFill>
              <a:schemeClr val="bg2">
                <a:lumMod val="90000"/>
              </a:schemeClr>
            </a:solidFill>
            <a:ln>
              <a:solidFill>
                <a:schemeClr val="tx1"/>
              </a:solidFill>
            </a:ln>
          </p:spPr>
          <p:txBody>
            <a:bodyPr wrap="square" rtlCol="0">
              <a:spAutoFit/>
            </a:bodyPr>
            <a:lstStyle/>
            <a:p>
              <a:r>
                <a:rPr lang="en-GB" sz="3600" b="1" dirty="0"/>
                <a:t>rainfall</a:t>
              </a:r>
            </a:p>
          </p:txBody>
        </p:sp>
      </p:grpSp>
      <p:grpSp>
        <p:nvGrpSpPr>
          <p:cNvPr id="17" name="Group 16">
            <a:extLst>
              <a:ext uri="{FF2B5EF4-FFF2-40B4-BE49-F238E27FC236}">
                <a16:creationId xmlns:a16="http://schemas.microsoft.com/office/drawing/2014/main" id="{1F565CB8-10B5-434D-9118-818C6E69EDA5}"/>
              </a:ext>
            </a:extLst>
          </p:cNvPr>
          <p:cNvGrpSpPr/>
          <p:nvPr/>
        </p:nvGrpSpPr>
        <p:grpSpPr>
          <a:xfrm>
            <a:off x="2067831" y="2193608"/>
            <a:ext cx="2569936" cy="2308324"/>
            <a:chOff x="7175028" y="1690688"/>
            <a:chExt cx="2569936" cy="2308324"/>
          </a:xfrm>
        </p:grpSpPr>
        <p:sp>
          <p:nvSpPr>
            <p:cNvPr id="18" name="TextBox 17">
              <a:extLst>
                <a:ext uri="{FF2B5EF4-FFF2-40B4-BE49-F238E27FC236}">
                  <a16:creationId xmlns:a16="http://schemas.microsoft.com/office/drawing/2014/main" id="{06B8E8D6-C037-4571-B1CB-E4BD14A48ED7}"/>
                </a:ext>
              </a:extLst>
            </p:cNvPr>
            <p:cNvSpPr txBox="1"/>
            <p:nvPr/>
          </p:nvSpPr>
          <p:spPr>
            <a:xfrm>
              <a:off x="7175030" y="1690688"/>
              <a:ext cx="2569934" cy="2308324"/>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a:t>date</a:t>
              </a:r>
            </a:p>
            <a:p>
              <a:r>
                <a:rPr lang="en-GB" sz="3600" u="sng" dirty="0"/>
                <a:t>time</a:t>
              </a:r>
            </a:p>
            <a:p>
              <a:r>
                <a:rPr lang="en-GB" sz="3600" dirty="0"/>
                <a:t>precipitation</a:t>
              </a:r>
            </a:p>
          </p:txBody>
        </p:sp>
        <p:sp>
          <p:nvSpPr>
            <p:cNvPr id="19" name="TextBox 18">
              <a:extLst>
                <a:ext uri="{FF2B5EF4-FFF2-40B4-BE49-F238E27FC236}">
                  <a16:creationId xmlns:a16="http://schemas.microsoft.com/office/drawing/2014/main" id="{F7586BB6-2057-4CF7-A670-A8A12468AEB7}"/>
                </a:ext>
              </a:extLst>
            </p:cNvPr>
            <p:cNvSpPr txBox="1"/>
            <p:nvPr/>
          </p:nvSpPr>
          <p:spPr>
            <a:xfrm>
              <a:off x="7175028" y="1690688"/>
              <a:ext cx="2569935" cy="646331"/>
            </a:xfrm>
            <a:prstGeom prst="rect">
              <a:avLst/>
            </a:prstGeom>
            <a:solidFill>
              <a:schemeClr val="bg2">
                <a:lumMod val="90000"/>
              </a:schemeClr>
            </a:solidFill>
            <a:ln>
              <a:solidFill>
                <a:schemeClr val="tx1"/>
              </a:solidFill>
            </a:ln>
          </p:spPr>
          <p:txBody>
            <a:bodyPr wrap="square" rtlCol="0">
              <a:spAutoFit/>
            </a:bodyPr>
            <a:lstStyle/>
            <a:p>
              <a:r>
                <a:rPr lang="en-GB" sz="3600" b="1" dirty="0"/>
                <a:t>Rainfall</a:t>
              </a:r>
            </a:p>
          </p:txBody>
        </p:sp>
      </p:grpSp>
      <p:sp>
        <p:nvSpPr>
          <p:cNvPr id="20" name="TextBox 19">
            <a:extLst>
              <a:ext uri="{FF2B5EF4-FFF2-40B4-BE49-F238E27FC236}">
                <a16:creationId xmlns:a16="http://schemas.microsoft.com/office/drawing/2014/main" id="{663E3461-DC5D-48CF-AE13-69B629EAA16E}"/>
              </a:ext>
            </a:extLst>
          </p:cNvPr>
          <p:cNvSpPr txBox="1"/>
          <p:nvPr/>
        </p:nvSpPr>
        <p:spPr>
          <a:xfrm>
            <a:off x="5828623" y="2193608"/>
            <a:ext cx="4412657" cy="1200329"/>
          </a:xfrm>
          <a:prstGeom prst="rect">
            <a:avLst/>
          </a:prstGeom>
          <a:noFill/>
        </p:spPr>
        <p:txBody>
          <a:bodyPr wrap="square" rtlCol="0">
            <a:spAutoFit/>
          </a:bodyPr>
          <a:lstStyle/>
          <a:p>
            <a:r>
              <a:rPr lang="en-GB" sz="3600" dirty="0"/>
              <a:t>There isn't a naturally occurring Primary Key</a:t>
            </a:r>
          </a:p>
        </p:txBody>
      </p:sp>
    </p:spTree>
    <p:extLst>
      <p:ext uri="{BB962C8B-B14F-4D97-AF65-F5344CB8AC3E}">
        <p14:creationId xmlns:p14="http://schemas.microsoft.com/office/powerpoint/2010/main" val="208948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wipe(left)">
                                      <p:cBhvr>
                                        <p:cTn id="12" dur="10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20"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SELECT – N5 Revision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lastName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"Smith"</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4   </a:t>
            </a:r>
            <a:r>
              <a:rPr lang="en-US" altLang="en-US" sz="4000" dirty="0">
                <a:solidFill>
                  <a:srgbClr val="A71D5D"/>
                </a:solidFill>
                <a:latin typeface="Consolas" panose="020B0609020204030204" pitchFamily="49" charset="0"/>
              </a:rPr>
              <a:t>ORDER BY</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firstName</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ASC</a:t>
            </a:r>
            <a:r>
              <a:rPr lang="en-US" altLang="en-US" sz="40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4234199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Composite Key</a:t>
            </a:r>
          </a:p>
        </p:txBody>
      </p:sp>
      <p:grpSp>
        <p:nvGrpSpPr>
          <p:cNvPr id="10" name="Group 9">
            <a:extLst>
              <a:ext uri="{FF2B5EF4-FFF2-40B4-BE49-F238E27FC236}">
                <a16:creationId xmlns:a16="http://schemas.microsoft.com/office/drawing/2014/main" id="{1F565CB8-10B5-434D-9118-818C6E69EDA5}"/>
              </a:ext>
            </a:extLst>
          </p:cNvPr>
          <p:cNvGrpSpPr/>
          <p:nvPr/>
        </p:nvGrpSpPr>
        <p:grpSpPr>
          <a:xfrm>
            <a:off x="2067830" y="2193608"/>
            <a:ext cx="2569936" cy="2308324"/>
            <a:chOff x="7175028" y="1690688"/>
            <a:chExt cx="2569936" cy="2308324"/>
          </a:xfrm>
        </p:grpSpPr>
        <p:sp>
          <p:nvSpPr>
            <p:cNvPr id="11" name="TextBox 10">
              <a:extLst>
                <a:ext uri="{FF2B5EF4-FFF2-40B4-BE49-F238E27FC236}">
                  <a16:creationId xmlns:a16="http://schemas.microsoft.com/office/drawing/2014/main" id="{06B8E8D6-C037-4571-B1CB-E4BD14A48ED7}"/>
                </a:ext>
              </a:extLst>
            </p:cNvPr>
            <p:cNvSpPr txBox="1"/>
            <p:nvPr/>
          </p:nvSpPr>
          <p:spPr>
            <a:xfrm>
              <a:off x="7175030" y="1690688"/>
              <a:ext cx="2569934" cy="2308324"/>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dirty="0"/>
                <a:t>date</a:t>
              </a:r>
            </a:p>
            <a:p>
              <a:r>
                <a:rPr lang="en-GB" sz="3600" dirty="0"/>
                <a:t>time</a:t>
              </a:r>
            </a:p>
            <a:p>
              <a:r>
                <a:rPr lang="en-GB" sz="3600" dirty="0"/>
                <a:t>precipitation</a:t>
              </a:r>
            </a:p>
          </p:txBody>
        </p:sp>
        <p:sp>
          <p:nvSpPr>
            <p:cNvPr id="12" name="TextBox 11">
              <a:extLst>
                <a:ext uri="{FF2B5EF4-FFF2-40B4-BE49-F238E27FC236}">
                  <a16:creationId xmlns:a16="http://schemas.microsoft.com/office/drawing/2014/main" id="{F7586BB6-2057-4CF7-A670-A8A12468AEB7}"/>
                </a:ext>
              </a:extLst>
            </p:cNvPr>
            <p:cNvSpPr txBox="1"/>
            <p:nvPr/>
          </p:nvSpPr>
          <p:spPr>
            <a:xfrm>
              <a:off x="7175028" y="1690688"/>
              <a:ext cx="2569935" cy="646331"/>
            </a:xfrm>
            <a:prstGeom prst="rect">
              <a:avLst/>
            </a:prstGeom>
            <a:solidFill>
              <a:schemeClr val="bg2">
                <a:lumMod val="90000"/>
              </a:schemeClr>
            </a:solidFill>
            <a:ln>
              <a:solidFill>
                <a:schemeClr val="tx1"/>
              </a:solidFill>
            </a:ln>
          </p:spPr>
          <p:txBody>
            <a:bodyPr wrap="square" rtlCol="0">
              <a:spAutoFit/>
            </a:bodyPr>
            <a:lstStyle/>
            <a:p>
              <a:r>
                <a:rPr lang="en-GB" sz="3600" b="1" dirty="0"/>
                <a:t>Rainfall</a:t>
              </a:r>
            </a:p>
          </p:txBody>
        </p:sp>
      </p:grpSp>
    </p:spTree>
    <p:extLst>
      <p:ext uri="{BB962C8B-B14F-4D97-AF65-F5344CB8AC3E}">
        <p14:creationId xmlns:p14="http://schemas.microsoft.com/office/powerpoint/2010/main" val="13134935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Many to Many">
            <a:extLst>
              <a:ext uri="{FF2B5EF4-FFF2-40B4-BE49-F238E27FC236}">
                <a16:creationId xmlns:a16="http://schemas.microsoft.com/office/drawing/2014/main" id="{8DEFC1F2-EF4B-C1D0-C9B8-431797FDB08F}"/>
              </a:ext>
            </a:extLst>
          </p:cNvPr>
          <p:cNvGrpSpPr/>
          <p:nvPr/>
        </p:nvGrpSpPr>
        <p:grpSpPr>
          <a:xfrm>
            <a:off x="3268030" y="2148697"/>
            <a:ext cx="5503532" cy="359999"/>
            <a:chOff x="4414909" y="5300546"/>
            <a:chExt cx="3294790" cy="359999"/>
          </a:xfrm>
        </p:grpSpPr>
        <p:cxnSp>
          <p:nvCxnSpPr>
            <p:cNvPr id="3" name="Straight Connector 2">
              <a:extLst>
                <a:ext uri="{FF2B5EF4-FFF2-40B4-BE49-F238E27FC236}">
                  <a16:creationId xmlns:a16="http://schemas.microsoft.com/office/drawing/2014/main" id="{CCB18A4B-1901-DFFD-D4FC-44FF35D4DB13}"/>
                </a:ext>
              </a:extLst>
            </p:cNvPr>
            <p:cNvCxnSpPr/>
            <p:nvPr/>
          </p:nvCxnSpPr>
          <p:spPr>
            <a:xfrm>
              <a:off x="4414909" y="5489248"/>
              <a:ext cx="327591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A060E52-8238-E772-AF2F-EE65A370EAC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D044C9-B8E6-F69D-2BA5-A44AF409FD14}"/>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N5 Revision – Foreign Key</a:t>
            </a:r>
          </a:p>
        </p:txBody>
      </p:sp>
      <p:sp>
        <p:nvSpPr>
          <p:cNvPr id="12" name="TextBox 11">
            <a:extLst>
              <a:ext uri="{FF2B5EF4-FFF2-40B4-BE49-F238E27FC236}">
                <a16:creationId xmlns:a16="http://schemas.microsoft.com/office/drawing/2014/main" id="{04922DB4-E3E8-4CF4-A4E2-621E15D7DA29}"/>
              </a:ext>
            </a:extLst>
          </p:cNvPr>
          <p:cNvSpPr txBox="1"/>
          <p:nvPr/>
        </p:nvSpPr>
        <p:spPr>
          <a:xfrm>
            <a:off x="2342942" y="5856052"/>
            <a:ext cx="7496349" cy="646331"/>
          </a:xfrm>
          <a:prstGeom prst="rect">
            <a:avLst/>
          </a:prstGeom>
          <a:noFill/>
        </p:spPr>
        <p:txBody>
          <a:bodyPr wrap="square" rtlCol="0" anchor="ctr" anchorCtr="0">
            <a:spAutoFit/>
          </a:bodyPr>
          <a:lstStyle/>
          <a:p>
            <a:pPr algn="ctr"/>
            <a:r>
              <a:rPr lang="en-GB" sz="3600" b="1" dirty="0">
                <a:solidFill>
                  <a:srgbClr val="7030A0"/>
                </a:solidFill>
              </a:rPr>
              <a:t>FK at the many end of the relationship</a:t>
            </a:r>
          </a:p>
        </p:txBody>
      </p:sp>
      <p:sp>
        <p:nvSpPr>
          <p:cNvPr id="14" name="TextBox 13">
            <a:extLst>
              <a:ext uri="{FF2B5EF4-FFF2-40B4-BE49-F238E27FC236}">
                <a16:creationId xmlns:a16="http://schemas.microsoft.com/office/drawing/2014/main" id="{365A4904-DD2F-4FE6-BACB-463E7D0213EC}"/>
              </a:ext>
            </a:extLst>
          </p:cNvPr>
          <p:cNvSpPr txBox="1"/>
          <p:nvPr/>
        </p:nvSpPr>
        <p:spPr>
          <a:xfrm>
            <a:off x="5349097" y="1805477"/>
            <a:ext cx="1493807" cy="523220"/>
          </a:xfrm>
          <a:prstGeom prst="rect">
            <a:avLst/>
          </a:prstGeom>
          <a:noFill/>
        </p:spPr>
        <p:txBody>
          <a:bodyPr wrap="none" rtlCol="0">
            <a:spAutoFit/>
          </a:bodyPr>
          <a:lstStyle/>
          <a:p>
            <a:r>
              <a:rPr lang="en-GB" sz="2800" dirty="0"/>
              <a:t>educates</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34456" y="1978068"/>
            <a:ext cx="2016000" cy="2862322"/>
            <a:chOff x="7175029" y="1690688"/>
            <a:chExt cx="2016000"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29" y="1690688"/>
              <a:ext cx="2016000"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2016000"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
        <p:nvSpPr>
          <p:cNvPr id="22" name="TextBox 21">
            <a:extLst>
              <a:ext uri="{FF2B5EF4-FFF2-40B4-BE49-F238E27FC236}">
                <a16:creationId xmlns:a16="http://schemas.microsoft.com/office/drawing/2014/main" id="{42F83827-384D-43B4-AAE0-51B1DF4B7C1B}"/>
              </a:ext>
            </a:extLst>
          </p:cNvPr>
          <p:cNvSpPr txBox="1"/>
          <p:nvPr/>
        </p:nvSpPr>
        <p:spPr>
          <a:xfrm>
            <a:off x="4192105" y="3653464"/>
            <a:ext cx="3798025" cy="1200329"/>
          </a:xfrm>
          <a:prstGeom prst="rect">
            <a:avLst/>
          </a:prstGeom>
          <a:noFill/>
        </p:spPr>
        <p:txBody>
          <a:bodyPr wrap="square" rtlCol="0">
            <a:spAutoFit/>
          </a:bodyPr>
          <a:lstStyle/>
          <a:p>
            <a:pPr algn="ctr"/>
            <a:r>
              <a:rPr lang="en-GB" sz="3600" dirty="0">
                <a:solidFill>
                  <a:srgbClr val="7030A0"/>
                </a:solidFill>
              </a:rPr>
              <a:t>Where should the Foreign Key go?</a:t>
            </a:r>
          </a:p>
        </p:txBody>
      </p:sp>
      <p:grpSp>
        <p:nvGrpSpPr>
          <p:cNvPr id="24" name="Group 23">
            <a:extLst>
              <a:ext uri="{FF2B5EF4-FFF2-40B4-BE49-F238E27FC236}">
                <a16:creationId xmlns:a16="http://schemas.microsoft.com/office/drawing/2014/main" id="{B3DF221B-C6A2-6FA7-48E2-C0A032EFC0E0}"/>
              </a:ext>
            </a:extLst>
          </p:cNvPr>
          <p:cNvGrpSpPr/>
          <p:nvPr/>
        </p:nvGrpSpPr>
        <p:grpSpPr>
          <a:xfrm>
            <a:off x="8738664" y="1978068"/>
            <a:ext cx="2016002" cy="3416320"/>
            <a:chOff x="7175028" y="1690688"/>
            <a:chExt cx="2016002" cy="3416320"/>
          </a:xfrm>
        </p:grpSpPr>
        <p:sp>
          <p:nvSpPr>
            <p:cNvPr id="25" name="TextBox 24">
              <a:extLst>
                <a:ext uri="{FF2B5EF4-FFF2-40B4-BE49-F238E27FC236}">
                  <a16:creationId xmlns:a16="http://schemas.microsoft.com/office/drawing/2014/main" id="{1AFBB813-144C-D1E5-6A0E-2EE81C1E5136}"/>
                </a:ext>
              </a:extLst>
            </p:cNvPr>
            <p:cNvSpPr txBox="1"/>
            <p:nvPr/>
          </p:nvSpPr>
          <p:spPr>
            <a:xfrm>
              <a:off x="7175030" y="1690688"/>
              <a:ext cx="2016000"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a:p>
              <a:r>
                <a:rPr lang="en-GB" sz="3600" dirty="0" err="1">
                  <a:solidFill>
                    <a:srgbClr val="FF0000"/>
                  </a:solidFill>
                </a:rPr>
                <a:t>schoolID</a:t>
              </a:r>
              <a:r>
                <a:rPr lang="en-GB" sz="3600" dirty="0">
                  <a:solidFill>
                    <a:srgbClr val="FF0000"/>
                  </a:solidFill>
                </a:rPr>
                <a:t>*</a:t>
              </a:r>
            </a:p>
          </p:txBody>
        </p:sp>
        <p:sp>
          <p:nvSpPr>
            <p:cNvPr id="26" name="TextBox 25">
              <a:extLst>
                <a:ext uri="{FF2B5EF4-FFF2-40B4-BE49-F238E27FC236}">
                  <a16:creationId xmlns:a16="http://schemas.microsoft.com/office/drawing/2014/main" id="{7C4E9CC6-AB7C-D903-FDFB-0C1AD87715C6}"/>
                </a:ext>
              </a:extLst>
            </p:cNvPr>
            <p:cNvSpPr txBox="1"/>
            <p:nvPr/>
          </p:nvSpPr>
          <p:spPr>
            <a:xfrm>
              <a:off x="7175028" y="1690688"/>
              <a:ext cx="2016000"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202125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Effect transition="in" filter="wipe(left)">
                                      <p:cBhvr>
                                        <p:cTn id="27" dur="2000"/>
                                        <p:tgtEl>
                                          <p:spTgt spid="2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20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4" grpId="0"/>
      <p:bldP spid="22" grpId="0" uiExpand="1" build="p"/>
    </p:bldLst>
  </p:timing>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N5 Revision – Foreign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2160000" cy="3416320"/>
            <a:chOff x="7175029" y="1690688"/>
            <a:chExt cx="2160000" cy="3416320"/>
          </a:xfrm>
        </p:grpSpPr>
        <p:sp>
          <p:nvSpPr>
            <p:cNvPr id="6" name="TextBox 5">
              <a:extLst>
                <a:ext uri="{FF2B5EF4-FFF2-40B4-BE49-F238E27FC236}">
                  <a16:creationId xmlns:a16="http://schemas.microsoft.com/office/drawing/2014/main" id="{06B8E8D6-C037-4571-B1CB-E4BD14A48ED7}"/>
                </a:ext>
              </a:extLst>
            </p:cNvPr>
            <p:cNvSpPr txBox="1"/>
            <p:nvPr/>
          </p:nvSpPr>
          <p:spPr>
            <a:xfrm>
              <a:off x="7175029" y="1690688"/>
              <a:ext cx="2160000"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a:p>
              <a:endParaRPr lang="en-GB" sz="3600" dirty="0"/>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2160000"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31797562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N5 Revision – Many to Many</a:t>
            </a:r>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Many</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Many</a:t>
            </a:r>
          </a:p>
        </p:txBody>
      </p:sp>
      <p:grpSp>
        <p:nvGrpSpPr>
          <p:cNvPr id="20" name="Group 19">
            <a:extLst>
              <a:ext uri="{FF2B5EF4-FFF2-40B4-BE49-F238E27FC236}">
                <a16:creationId xmlns:a16="http://schemas.microsoft.com/office/drawing/2014/main" id="{8447922B-056F-4E6A-8B38-A74E9DDF3E9F}"/>
              </a:ext>
            </a:extLst>
          </p:cNvPr>
          <p:cNvGrpSpPr/>
          <p:nvPr/>
        </p:nvGrpSpPr>
        <p:grpSpPr>
          <a:xfrm>
            <a:off x="2623595" y="2215226"/>
            <a:ext cx="6803554" cy="922735"/>
            <a:chOff x="2706145" y="4926513"/>
            <a:chExt cx="6803554" cy="922735"/>
          </a:xfrm>
        </p:grpSpPr>
        <p:sp>
          <p:nvSpPr>
            <p:cNvPr id="21" name="Entity 5">
              <a:extLst>
                <a:ext uri="{FF2B5EF4-FFF2-40B4-BE49-F238E27FC236}">
                  <a16:creationId xmlns:a16="http://schemas.microsoft.com/office/drawing/2014/main" id="{6467068A-2277-4AB9-927B-3762F8490F40}"/>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2" name="Entity 6">
              <a:extLst>
                <a:ext uri="{FF2B5EF4-FFF2-40B4-BE49-F238E27FC236}">
                  <a16:creationId xmlns:a16="http://schemas.microsoft.com/office/drawing/2014/main" id="{195BFA4E-4382-4021-9998-072E4DF26718}"/>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3" name="Mant yo Many">
              <a:extLst>
                <a:ext uri="{FF2B5EF4-FFF2-40B4-BE49-F238E27FC236}">
                  <a16:creationId xmlns:a16="http://schemas.microsoft.com/office/drawing/2014/main" id="{5F002C5B-C027-484C-96EA-1789841F5FB0}"/>
                </a:ext>
              </a:extLst>
            </p:cNvPr>
            <p:cNvGrpSpPr/>
            <p:nvPr/>
          </p:nvGrpSpPr>
          <p:grpSpPr>
            <a:xfrm>
              <a:off x="4506145" y="5300546"/>
              <a:ext cx="3203554" cy="359999"/>
              <a:chOff x="4506145" y="5300546"/>
              <a:chExt cx="3203554" cy="359999"/>
            </a:xfrm>
          </p:grpSpPr>
          <p:cxnSp>
            <p:nvCxnSpPr>
              <p:cNvPr id="34" name="Straight Connector 33">
                <a:extLst>
                  <a:ext uri="{FF2B5EF4-FFF2-40B4-BE49-F238E27FC236}">
                    <a16:creationId xmlns:a16="http://schemas.microsoft.com/office/drawing/2014/main" id="{06C12C31-E962-4721-BF86-B3B4FCE4B0BE}"/>
                  </a:ext>
                </a:extLst>
              </p:cNvPr>
              <p:cNvCxnSpPr>
                <a:stCxn id="21" idx="3"/>
                <a:endCxn id="22"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9C2A7-4203-4239-A031-7F6404BE38C5}"/>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82379F-A587-4B39-A55E-32E29A4DA8A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EDFF1A8-3360-4892-84A0-06A925C720AF}"/>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692404C-3BEE-48CF-818D-6844326E5D8C}"/>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4F052754-CF53-4CC5-81E2-201FFCF1ADEF}"/>
                </a:ext>
              </a:extLst>
            </p:cNvPr>
            <p:cNvSpPr txBox="1"/>
            <p:nvPr/>
          </p:nvSpPr>
          <p:spPr>
            <a:xfrm>
              <a:off x="4904291" y="4926513"/>
              <a:ext cx="2407262" cy="646331"/>
            </a:xfrm>
            <a:prstGeom prst="rect">
              <a:avLst/>
            </a:prstGeom>
            <a:noFill/>
          </p:spPr>
          <p:txBody>
            <a:bodyPr wrap="none" rtlCol="0">
              <a:spAutoFit/>
            </a:bodyPr>
            <a:lstStyle/>
            <a:p>
              <a:r>
                <a:rPr lang="en-GB" sz="3600" dirty="0"/>
                <a:t>relationship</a:t>
              </a:r>
            </a:p>
          </p:txBody>
        </p:sp>
      </p:grpSp>
      <p:sp>
        <p:nvSpPr>
          <p:cNvPr id="47" name="Entity 5">
            <a:extLst>
              <a:ext uri="{FF2B5EF4-FFF2-40B4-BE49-F238E27FC236}">
                <a16:creationId xmlns:a16="http://schemas.microsoft.com/office/drawing/2014/main" id="{0C63B20E-9FDF-4898-BD04-878DC12660FD}"/>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Noun</a:t>
            </a:r>
          </a:p>
        </p:txBody>
      </p:sp>
      <p:sp>
        <p:nvSpPr>
          <p:cNvPr id="48" name="Entity 6">
            <a:extLst>
              <a:ext uri="{FF2B5EF4-FFF2-40B4-BE49-F238E27FC236}">
                <a16:creationId xmlns:a16="http://schemas.microsoft.com/office/drawing/2014/main" id="{A55B2123-C239-48AF-B807-663504FBD5DB}"/>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Noun</a:t>
            </a:r>
          </a:p>
        </p:txBody>
      </p:sp>
      <p:grpSp>
        <p:nvGrpSpPr>
          <p:cNvPr id="49" name="Many to Many">
            <a:extLst>
              <a:ext uri="{FF2B5EF4-FFF2-40B4-BE49-F238E27FC236}">
                <a16:creationId xmlns:a16="http://schemas.microsoft.com/office/drawing/2014/main" id="{73ECD6FA-A67B-453C-85EA-D204C24E2C7A}"/>
              </a:ext>
            </a:extLst>
          </p:cNvPr>
          <p:cNvGrpSpPr/>
          <p:nvPr/>
        </p:nvGrpSpPr>
        <p:grpSpPr>
          <a:xfrm>
            <a:off x="4423595" y="4130906"/>
            <a:ext cx="3203554" cy="359999"/>
            <a:chOff x="4506145" y="5300546"/>
            <a:chExt cx="3203554" cy="359999"/>
          </a:xfrm>
        </p:grpSpPr>
        <p:cxnSp>
          <p:nvCxnSpPr>
            <p:cNvPr id="51" name="Straight Connector 50">
              <a:extLst>
                <a:ext uri="{FF2B5EF4-FFF2-40B4-BE49-F238E27FC236}">
                  <a16:creationId xmlns:a16="http://schemas.microsoft.com/office/drawing/2014/main" id="{184C5A4D-6198-497E-BE3B-BCB8D24C0E98}"/>
                </a:ext>
              </a:extLst>
            </p:cNvPr>
            <p:cNvCxnSpPr>
              <a:stCxn id="47" idx="3"/>
              <a:endCxn id="48"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9D46E9-4E8E-4717-9456-F239E043F11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B2255B5-E5CC-4508-935C-135BE674885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A6F60BF-38F6-4A6A-90CB-218DC269E685}"/>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F1230A-6464-4DF9-9B3A-266A838665F7}"/>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B6B84172-F9B4-4F21-B3B5-E22731A18339}"/>
              </a:ext>
            </a:extLst>
          </p:cNvPr>
          <p:cNvSpPr txBox="1"/>
          <p:nvPr/>
        </p:nvSpPr>
        <p:spPr>
          <a:xfrm>
            <a:off x="5498112" y="3750782"/>
            <a:ext cx="1054520" cy="646331"/>
          </a:xfrm>
          <a:prstGeom prst="rect">
            <a:avLst/>
          </a:prstGeom>
          <a:noFill/>
        </p:spPr>
        <p:txBody>
          <a:bodyPr wrap="none" rtlCol="0">
            <a:spAutoFit/>
          </a:bodyPr>
          <a:lstStyle/>
          <a:p>
            <a:pPr algn="ctr"/>
            <a:r>
              <a:rPr lang="en-GB" sz="3600" dirty="0"/>
              <a:t>Verb</a:t>
            </a:r>
            <a:endParaRPr lang="en-GB" sz="2800" dirty="0"/>
          </a:p>
        </p:txBody>
      </p:sp>
      <p:sp>
        <p:nvSpPr>
          <p:cNvPr id="2" name="Entity 5">
            <a:extLst>
              <a:ext uri="{FF2B5EF4-FFF2-40B4-BE49-F238E27FC236}">
                <a16:creationId xmlns:a16="http://schemas.microsoft.com/office/drawing/2014/main" id="{F51513F4-A186-1E01-0974-19751EDBA2A3}"/>
              </a:ext>
            </a:extLst>
          </p:cNvPr>
          <p:cNvSpPr txBox="1"/>
          <p:nvPr/>
        </p:nvSpPr>
        <p:spPr>
          <a:xfrm>
            <a:off x="2623595" y="551528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sp>
        <p:nvSpPr>
          <p:cNvPr id="3" name="Entity 6">
            <a:extLst>
              <a:ext uri="{FF2B5EF4-FFF2-40B4-BE49-F238E27FC236}">
                <a16:creationId xmlns:a16="http://schemas.microsoft.com/office/drawing/2014/main" id="{2CFD988F-E4C7-8ABA-5E53-92D3F870232B}"/>
              </a:ext>
            </a:extLst>
          </p:cNvPr>
          <p:cNvSpPr txBox="1"/>
          <p:nvPr/>
        </p:nvSpPr>
        <p:spPr>
          <a:xfrm>
            <a:off x="7627149" y="551528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Subject</a:t>
            </a:r>
          </a:p>
        </p:txBody>
      </p:sp>
      <p:sp>
        <p:nvSpPr>
          <p:cNvPr id="11" name="TextBox 10">
            <a:extLst>
              <a:ext uri="{FF2B5EF4-FFF2-40B4-BE49-F238E27FC236}">
                <a16:creationId xmlns:a16="http://schemas.microsoft.com/office/drawing/2014/main" id="{FA6BAF3D-DFEA-531E-6730-C3034F45CD0E}"/>
              </a:ext>
            </a:extLst>
          </p:cNvPr>
          <p:cNvSpPr txBox="1"/>
          <p:nvPr/>
        </p:nvSpPr>
        <p:spPr>
          <a:xfrm>
            <a:off x="5267990" y="5292300"/>
            <a:ext cx="1514774" cy="646331"/>
          </a:xfrm>
          <a:prstGeom prst="rect">
            <a:avLst/>
          </a:prstGeom>
          <a:noFill/>
        </p:spPr>
        <p:txBody>
          <a:bodyPr wrap="none" rtlCol="0">
            <a:spAutoFit/>
          </a:bodyPr>
          <a:lstStyle/>
          <a:p>
            <a:pPr algn="ctr"/>
            <a:r>
              <a:rPr lang="en-GB" sz="3600" dirty="0"/>
              <a:t>studies</a:t>
            </a:r>
            <a:endParaRPr lang="en-GB" sz="2800" dirty="0"/>
          </a:p>
        </p:txBody>
      </p:sp>
      <p:grpSp>
        <p:nvGrpSpPr>
          <p:cNvPr id="14" name="Many to Many">
            <a:extLst>
              <a:ext uri="{FF2B5EF4-FFF2-40B4-BE49-F238E27FC236}">
                <a16:creationId xmlns:a16="http://schemas.microsoft.com/office/drawing/2014/main" id="{DA8CD8FE-92E4-E540-CC30-55E7D5C3A7D4}"/>
              </a:ext>
            </a:extLst>
          </p:cNvPr>
          <p:cNvGrpSpPr/>
          <p:nvPr/>
        </p:nvGrpSpPr>
        <p:grpSpPr>
          <a:xfrm>
            <a:off x="4423595" y="5666463"/>
            <a:ext cx="3203554" cy="359999"/>
            <a:chOff x="4506145" y="5300546"/>
            <a:chExt cx="3203554" cy="359999"/>
          </a:xfrm>
        </p:grpSpPr>
        <p:cxnSp>
          <p:nvCxnSpPr>
            <p:cNvPr id="15" name="Straight Connector 14">
              <a:extLst>
                <a:ext uri="{FF2B5EF4-FFF2-40B4-BE49-F238E27FC236}">
                  <a16:creationId xmlns:a16="http://schemas.microsoft.com/office/drawing/2014/main" id="{4DEFF17B-7B90-C385-A399-1BDF30EDB1CA}"/>
                </a:ext>
              </a:extLst>
            </p:cNvPr>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2701D00-1011-B8A0-7AAC-F7AE8C68B5E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5EC8C1-7B8D-0429-D96C-8D24D5A90841}"/>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A57594-EB6A-6B42-CF34-66B0145BF3DE}"/>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A0FF39-B80C-4B73-A9E5-24E9DC2D4CEA}"/>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68761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1000"/>
                                        <p:tgtEl>
                                          <p:spTgt spid="4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fade">
                                      <p:cBhvr>
                                        <p:cTn id="31" dur="1000"/>
                                        <p:tgtEl>
                                          <p:spTgt spid="5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1000"/>
                                        <p:tgtEl>
                                          <p:spTgt spid="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1000"/>
                                        <p:tgtEl>
                                          <p:spTgt spid="3"/>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fade">
                                      <p:cBhvr>
                                        <p:cTn id="45" dur="10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left)">
                                      <p:cBhvr>
                                        <p:cTn id="50"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6" grpId="0" animBg="1"/>
      <p:bldP spid="47" grpId="0" animBg="1"/>
      <p:bldP spid="48" grpId="0" animBg="1"/>
      <p:bldP spid="50" grpId="0"/>
      <p:bldP spid="2" grpId="0" animBg="1"/>
      <p:bldP spid="3" grpId="0" animBg="1"/>
      <p:bldP spid="11" grpId="0"/>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N5 Revision – Many to Many</a:t>
            </a:r>
          </a:p>
        </p:txBody>
      </p:sp>
      <p:grpSp>
        <p:nvGrpSpPr>
          <p:cNvPr id="20" name="Group 19">
            <a:extLst>
              <a:ext uri="{FF2B5EF4-FFF2-40B4-BE49-F238E27FC236}">
                <a16:creationId xmlns:a16="http://schemas.microsoft.com/office/drawing/2014/main" id="{8447922B-056F-4E6A-8B38-A74E9DDF3E9F}"/>
              </a:ext>
            </a:extLst>
          </p:cNvPr>
          <p:cNvGrpSpPr/>
          <p:nvPr/>
        </p:nvGrpSpPr>
        <p:grpSpPr>
          <a:xfrm>
            <a:off x="2623595" y="2215226"/>
            <a:ext cx="6803554" cy="922735"/>
            <a:chOff x="2706145" y="4926513"/>
            <a:chExt cx="6803554" cy="922735"/>
          </a:xfrm>
        </p:grpSpPr>
        <p:sp>
          <p:nvSpPr>
            <p:cNvPr id="21" name="Entity 5">
              <a:extLst>
                <a:ext uri="{FF2B5EF4-FFF2-40B4-BE49-F238E27FC236}">
                  <a16:creationId xmlns:a16="http://schemas.microsoft.com/office/drawing/2014/main" id="{6467068A-2277-4AB9-927B-3762F8490F40}"/>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2" name="Entity 6">
              <a:extLst>
                <a:ext uri="{FF2B5EF4-FFF2-40B4-BE49-F238E27FC236}">
                  <a16:creationId xmlns:a16="http://schemas.microsoft.com/office/drawing/2014/main" id="{195BFA4E-4382-4021-9998-072E4DF26718}"/>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3" name="Mant yo Many">
              <a:extLst>
                <a:ext uri="{FF2B5EF4-FFF2-40B4-BE49-F238E27FC236}">
                  <a16:creationId xmlns:a16="http://schemas.microsoft.com/office/drawing/2014/main" id="{5F002C5B-C027-484C-96EA-1789841F5FB0}"/>
                </a:ext>
              </a:extLst>
            </p:cNvPr>
            <p:cNvGrpSpPr/>
            <p:nvPr/>
          </p:nvGrpSpPr>
          <p:grpSpPr>
            <a:xfrm>
              <a:off x="4506145" y="5300546"/>
              <a:ext cx="3203554" cy="359999"/>
              <a:chOff x="4506145" y="5300546"/>
              <a:chExt cx="3203554" cy="359999"/>
            </a:xfrm>
          </p:grpSpPr>
          <p:cxnSp>
            <p:nvCxnSpPr>
              <p:cNvPr id="34" name="Straight Connector 33">
                <a:extLst>
                  <a:ext uri="{FF2B5EF4-FFF2-40B4-BE49-F238E27FC236}">
                    <a16:creationId xmlns:a16="http://schemas.microsoft.com/office/drawing/2014/main" id="{06C12C31-E962-4721-BF86-B3B4FCE4B0BE}"/>
                  </a:ext>
                </a:extLst>
              </p:cNvPr>
              <p:cNvCxnSpPr>
                <a:stCxn id="21" idx="3"/>
                <a:endCxn id="22"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9C2A7-4203-4239-A031-7F6404BE38C5}"/>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82379F-A587-4B39-A55E-32E29A4DA8A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EDFF1A8-3360-4892-84A0-06A925C720AF}"/>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692404C-3BEE-48CF-818D-6844326E5D8C}"/>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4F052754-CF53-4CC5-81E2-201FFCF1ADEF}"/>
                </a:ext>
              </a:extLst>
            </p:cNvPr>
            <p:cNvSpPr txBox="1"/>
            <p:nvPr/>
          </p:nvSpPr>
          <p:spPr>
            <a:xfrm>
              <a:off x="4904291" y="4926513"/>
              <a:ext cx="2407262" cy="646331"/>
            </a:xfrm>
            <a:prstGeom prst="rect">
              <a:avLst/>
            </a:prstGeom>
            <a:noFill/>
          </p:spPr>
          <p:txBody>
            <a:bodyPr wrap="none" rtlCol="0">
              <a:spAutoFit/>
            </a:bodyPr>
            <a:lstStyle/>
            <a:p>
              <a:r>
                <a:rPr lang="en-GB" sz="3600" dirty="0"/>
                <a:t>relationship</a:t>
              </a:r>
            </a:p>
          </p:txBody>
        </p:sp>
      </p:grpSp>
      <p:sp>
        <p:nvSpPr>
          <p:cNvPr id="47" name="Entity 5">
            <a:extLst>
              <a:ext uri="{FF2B5EF4-FFF2-40B4-BE49-F238E27FC236}">
                <a16:creationId xmlns:a16="http://schemas.microsoft.com/office/drawing/2014/main" id="{0C63B20E-9FDF-4898-BD04-878DC12660FD}"/>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sp>
        <p:nvSpPr>
          <p:cNvPr id="48" name="Entity 6">
            <a:extLst>
              <a:ext uri="{FF2B5EF4-FFF2-40B4-BE49-F238E27FC236}">
                <a16:creationId xmlns:a16="http://schemas.microsoft.com/office/drawing/2014/main" id="{A55B2123-C239-48AF-B807-663504FBD5DB}"/>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grpSp>
        <p:nvGrpSpPr>
          <p:cNvPr id="49" name="Many to Many">
            <a:extLst>
              <a:ext uri="{FF2B5EF4-FFF2-40B4-BE49-F238E27FC236}">
                <a16:creationId xmlns:a16="http://schemas.microsoft.com/office/drawing/2014/main" id="{73ECD6FA-A67B-453C-85EA-D204C24E2C7A}"/>
              </a:ext>
            </a:extLst>
          </p:cNvPr>
          <p:cNvGrpSpPr/>
          <p:nvPr/>
        </p:nvGrpSpPr>
        <p:grpSpPr>
          <a:xfrm>
            <a:off x="4423595" y="4130906"/>
            <a:ext cx="3203554" cy="359999"/>
            <a:chOff x="4506145" y="5300546"/>
            <a:chExt cx="3203554" cy="359999"/>
          </a:xfrm>
        </p:grpSpPr>
        <p:cxnSp>
          <p:nvCxnSpPr>
            <p:cNvPr id="51" name="Straight Connector 50">
              <a:extLst>
                <a:ext uri="{FF2B5EF4-FFF2-40B4-BE49-F238E27FC236}">
                  <a16:creationId xmlns:a16="http://schemas.microsoft.com/office/drawing/2014/main" id="{184C5A4D-6198-497E-BE3B-BCB8D24C0E98}"/>
                </a:ext>
              </a:extLst>
            </p:cNvPr>
            <p:cNvCxnSpPr>
              <a:stCxn id="47" idx="3"/>
              <a:endCxn id="48"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9D46E9-4E8E-4717-9456-F239E043F11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B2255B5-E5CC-4508-935C-135BE674885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A6F60BF-38F6-4A6A-90CB-218DC269E685}"/>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F1230A-6464-4DF9-9B3A-266A838665F7}"/>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Entity 5">
            <a:extLst>
              <a:ext uri="{FF2B5EF4-FFF2-40B4-BE49-F238E27FC236}">
                <a16:creationId xmlns:a16="http://schemas.microsoft.com/office/drawing/2014/main" id="{F51513F4-A186-1E01-0974-19751EDBA2A3}"/>
              </a:ext>
            </a:extLst>
          </p:cNvPr>
          <p:cNvSpPr txBox="1"/>
          <p:nvPr/>
        </p:nvSpPr>
        <p:spPr>
          <a:xfrm>
            <a:off x="2623595" y="551528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sp>
        <p:nvSpPr>
          <p:cNvPr id="3" name="Entity 6">
            <a:extLst>
              <a:ext uri="{FF2B5EF4-FFF2-40B4-BE49-F238E27FC236}">
                <a16:creationId xmlns:a16="http://schemas.microsoft.com/office/drawing/2014/main" id="{2CFD988F-E4C7-8ABA-5E53-92D3F870232B}"/>
              </a:ext>
            </a:extLst>
          </p:cNvPr>
          <p:cNvSpPr txBox="1"/>
          <p:nvPr/>
        </p:nvSpPr>
        <p:spPr>
          <a:xfrm>
            <a:off x="7627149" y="551528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Subject</a:t>
            </a:r>
          </a:p>
        </p:txBody>
      </p:sp>
      <p:sp>
        <p:nvSpPr>
          <p:cNvPr id="11" name="TextBox 10">
            <a:extLst>
              <a:ext uri="{FF2B5EF4-FFF2-40B4-BE49-F238E27FC236}">
                <a16:creationId xmlns:a16="http://schemas.microsoft.com/office/drawing/2014/main" id="{FA6BAF3D-DFEA-531E-6730-C3034F45CD0E}"/>
              </a:ext>
            </a:extLst>
          </p:cNvPr>
          <p:cNvSpPr txBox="1"/>
          <p:nvPr/>
        </p:nvSpPr>
        <p:spPr>
          <a:xfrm>
            <a:off x="5267987" y="5292300"/>
            <a:ext cx="1514774" cy="646331"/>
          </a:xfrm>
          <a:prstGeom prst="rect">
            <a:avLst/>
          </a:prstGeom>
          <a:noFill/>
        </p:spPr>
        <p:txBody>
          <a:bodyPr wrap="none" rtlCol="0">
            <a:spAutoFit/>
          </a:bodyPr>
          <a:lstStyle/>
          <a:p>
            <a:pPr algn="ctr"/>
            <a:r>
              <a:rPr lang="en-GB" sz="3600" dirty="0"/>
              <a:t>studies</a:t>
            </a:r>
            <a:endParaRPr lang="en-GB" sz="2800" dirty="0"/>
          </a:p>
        </p:txBody>
      </p:sp>
      <p:grpSp>
        <p:nvGrpSpPr>
          <p:cNvPr id="14" name="Many to Many">
            <a:extLst>
              <a:ext uri="{FF2B5EF4-FFF2-40B4-BE49-F238E27FC236}">
                <a16:creationId xmlns:a16="http://schemas.microsoft.com/office/drawing/2014/main" id="{DA8CD8FE-92E4-E540-CC30-55E7D5C3A7D4}"/>
              </a:ext>
            </a:extLst>
          </p:cNvPr>
          <p:cNvGrpSpPr/>
          <p:nvPr/>
        </p:nvGrpSpPr>
        <p:grpSpPr>
          <a:xfrm>
            <a:off x="4423595" y="5666463"/>
            <a:ext cx="3203554" cy="359999"/>
            <a:chOff x="4506145" y="5300546"/>
            <a:chExt cx="3203554" cy="359999"/>
          </a:xfrm>
        </p:grpSpPr>
        <p:cxnSp>
          <p:nvCxnSpPr>
            <p:cNvPr id="15" name="Straight Connector 14">
              <a:extLst>
                <a:ext uri="{FF2B5EF4-FFF2-40B4-BE49-F238E27FC236}">
                  <a16:creationId xmlns:a16="http://schemas.microsoft.com/office/drawing/2014/main" id="{4DEFF17B-7B90-C385-A399-1BDF30EDB1CA}"/>
                </a:ext>
              </a:extLst>
            </p:cNvPr>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2701D00-1011-B8A0-7AAC-F7AE8C68B5E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A5EC8C1-7B8D-0429-D96C-8D24D5A90841}"/>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8A57594-EB6A-6B42-CF34-66B0145BF3DE}"/>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5A0FF39-B80C-4B73-A9E5-24E9DC2D4CEA}"/>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755678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Foreign Key – Many to Many</a:t>
            </a:r>
          </a:p>
        </p:txBody>
      </p:sp>
      <p:grpSp>
        <p:nvGrpSpPr>
          <p:cNvPr id="19" name="Group 18">
            <a:extLst>
              <a:ext uri="{FF2B5EF4-FFF2-40B4-BE49-F238E27FC236}">
                <a16:creationId xmlns:a16="http://schemas.microsoft.com/office/drawing/2014/main" id="{1F565CB8-10B5-434D-9118-818C6E69EDA5}"/>
              </a:ext>
            </a:extLst>
          </p:cNvPr>
          <p:cNvGrpSpPr/>
          <p:nvPr/>
        </p:nvGrpSpPr>
        <p:grpSpPr>
          <a:xfrm>
            <a:off x="1484408" y="1991115"/>
            <a:ext cx="1933673" cy="2862322"/>
            <a:chOff x="7175028" y="1690688"/>
            <a:chExt cx="1933673" cy="2862322"/>
          </a:xfrm>
        </p:grpSpPr>
        <p:sp>
          <p:nvSpPr>
            <p:cNvPr id="20" name="TextBox 19">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21" name="TextBox 20">
              <a:extLst>
                <a:ext uri="{FF2B5EF4-FFF2-40B4-BE49-F238E27FC236}">
                  <a16:creationId xmlns:a16="http://schemas.microsoft.com/office/drawing/2014/main" id="{F7586BB6-2057-4CF7-A670-A8A12468AEB7}"/>
                </a:ext>
              </a:extLst>
            </p:cNvPr>
            <p:cNvSpPr txBox="1"/>
            <p:nvPr/>
          </p:nvSpPr>
          <p:spPr>
            <a:xfrm>
              <a:off x="7175028" y="1690688"/>
              <a:ext cx="1933671"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
        <p:nvSpPr>
          <p:cNvPr id="12" name="TextBox 11">
            <a:extLst>
              <a:ext uri="{FF2B5EF4-FFF2-40B4-BE49-F238E27FC236}">
                <a16:creationId xmlns:a16="http://schemas.microsoft.com/office/drawing/2014/main" id="{B6B84172-F9B4-4F21-B3B5-E22731A18339}"/>
              </a:ext>
            </a:extLst>
          </p:cNvPr>
          <p:cNvSpPr txBox="1"/>
          <p:nvPr/>
        </p:nvSpPr>
        <p:spPr>
          <a:xfrm>
            <a:off x="5338613" y="1762300"/>
            <a:ext cx="1514774" cy="646331"/>
          </a:xfrm>
          <a:prstGeom prst="rect">
            <a:avLst/>
          </a:prstGeom>
          <a:noFill/>
        </p:spPr>
        <p:txBody>
          <a:bodyPr wrap="none" rtlCol="0">
            <a:spAutoFit/>
          </a:bodyPr>
          <a:lstStyle/>
          <a:p>
            <a:r>
              <a:rPr lang="en-GB" sz="3600" dirty="0"/>
              <a:t>studies</a:t>
            </a:r>
            <a:endParaRPr lang="en-GB" sz="2800" dirty="0"/>
          </a:p>
        </p:txBody>
      </p:sp>
      <p:grpSp>
        <p:nvGrpSpPr>
          <p:cNvPr id="25" name="Many to Many">
            <a:extLst>
              <a:ext uri="{FF2B5EF4-FFF2-40B4-BE49-F238E27FC236}">
                <a16:creationId xmlns:a16="http://schemas.microsoft.com/office/drawing/2014/main" id="{73ECD6FA-A67B-453C-85EA-D204C24E2C7A}"/>
              </a:ext>
            </a:extLst>
          </p:cNvPr>
          <p:cNvGrpSpPr/>
          <p:nvPr/>
        </p:nvGrpSpPr>
        <p:grpSpPr>
          <a:xfrm>
            <a:off x="3420431" y="2134281"/>
            <a:ext cx="5351138" cy="359999"/>
            <a:chOff x="4506145" y="5300546"/>
            <a:chExt cx="3203554" cy="359999"/>
          </a:xfrm>
        </p:grpSpPr>
        <p:cxnSp>
          <p:nvCxnSpPr>
            <p:cNvPr id="26" name="Straight Connector 25">
              <a:extLst>
                <a:ext uri="{FF2B5EF4-FFF2-40B4-BE49-F238E27FC236}">
                  <a16:creationId xmlns:a16="http://schemas.microsoft.com/office/drawing/2014/main" id="{184C5A4D-6198-497E-BE3B-BCB8D24C0E98}"/>
                </a:ext>
              </a:extLst>
            </p:cNvPr>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E9D46E9-4E8E-4717-9456-F239E043F11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B2255B5-E5CC-4508-935C-135BE674885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A6F60BF-38F6-4A6A-90CB-218DC269E685}"/>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F5F1230A-6464-4DF9-9B3A-266A838665F7}"/>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9B0A13DE-1279-4C56-8488-32B10C503456}"/>
              </a:ext>
            </a:extLst>
          </p:cNvPr>
          <p:cNvGrpSpPr/>
          <p:nvPr/>
        </p:nvGrpSpPr>
        <p:grpSpPr>
          <a:xfrm>
            <a:off x="8762690" y="1995593"/>
            <a:ext cx="1939956" cy="2308324"/>
            <a:chOff x="2197100" y="1720840"/>
            <a:chExt cx="1939956" cy="2308324"/>
          </a:xfrm>
        </p:grpSpPr>
        <p:sp>
          <p:nvSpPr>
            <p:cNvPr id="18" name="TextBox 17">
              <a:extLst>
                <a:ext uri="{FF2B5EF4-FFF2-40B4-BE49-F238E27FC236}">
                  <a16:creationId xmlns:a16="http://schemas.microsoft.com/office/drawing/2014/main" id="{9E8D577D-F9B0-4C26-95CB-954FFDF61DBD}"/>
                </a:ext>
              </a:extLst>
            </p:cNvPr>
            <p:cNvSpPr txBox="1"/>
            <p:nvPr/>
          </p:nvSpPr>
          <p:spPr>
            <a:xfrm>
              <a:off x="2197100" y="1720840"/>
              <a:ext cx="1939955" cy="2308324"/>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subjectID</a:t>
              </a:r>
              <a:endParaRPr lang="en-GB" sz="3600" u="sng" dirty="0"/>
            </a:p>
            <a:p>
              <a:r>
                <a:rPr lang="en-GB" sz="3600" dirty="0"/>
                <a:t>name</a:t>
              </a:r>
            </a:p>
            <a:p>
              <a:r>
                <a:rPr lang="en-GB" sz="3600" dirty="0"/>
                <a:t>level</a:t>
              </a:r>
            </a:p>
          </p:txBody>
        </p:sp>
        <p:sp>
          <p:nvSpPr>
            <p:cNvPr id="31" name="TextBox 30">
              <a:extLst>
                <a:ext uri="{FF2B5EF4-FFF2-40B4-BE49-F238E27FC236}">
                  <a16:creationId xmlns:a16="http://schemas.microsoft.com/office/drawing/2014/main" id="{376D26D0-231A-4B18-94C4-B630246DF9C8}"/>
                </a:ext>
              </a:extLst>
            </p:cNvPr>
            <p:cNvSpPr txBox="1"/>
            <p:nvPr/>
          </p:nvSpPr>
          <p:spPr>
            <a:xfrm>
              <a:off x="2197100" y="1720840"/>
              <a:ext cx="1939956" cy="646331"/>
            </a:xfrm>
            <a:prstGeom prst="rect">
              <a:avLst/>
            </a:prstGeom>
            <a:solidFill>
              <a:schemeClr val="bg2">
                <a:lumMod val="90000"/>
              </a:schemeClr>
            </a:solidFill>
            <a:ln>
              <a:solidFill>
                <a:schemeClr val="tx1"/>
              </a:solidFill>
            </a:ln>
          </p:spPr>
          <p:txBody>
            <a:bodyPr wrap="square" rtlCol="0">
              <a:spAutoFit/>
            </a:bodyPr>
            <a:lstStyle/>
            <a:p>
              <a:r>
                <a:rPr lang="en-GB" sz="3600" b="1" dirty="0"/>
                <a:t>Subject</a:t>
              </a:r>
            </a:p>
          </p:txBody>
        </p:sp>
      </p:grpSp>
      <p:sp>
        <p:nvSpPr>
          <p:cNvPr id="3" name="TextBox 2">
            <a:extLst>
              <a:ext uri="{FF2B5EF4-FFF2-40B4-BE49-F238E27FC236}">
                <a16:creationId xmlns:a16="http://schemas.microsoft.com/office/drawing/2014/main" id="{E9C42267-2A63-0C61-8DA0-0F26B0511377}"/>
              </a:ext>
            </a:extLst>
          </p:cNvPr>
          <p:cNvSpPr txBox="1"/>
          <p:nvPr/>
        </p:nvSpPr>
        <p:spPr>
          <a:xfrm>
            <a:off x="2245756" y="5432851"/>
            <a:ext cx="7689256" cy="1200329"/>
          </a:xfrm>
          <a:prstGeom prst="rect">
            <a:avLst/>
          </a:prstGeom>
          <a:noFill/>
        </p:spPr>
        <p:txBody>
          <a:bodyPr wrap="square" rtlCol="0" anchor="ctr" anchorCtr="0">
            <a:spAutoFit/>
          </a:bodyPr>
          <a:lstStyle/>
          <a:p>
            <a:pPr algn="ctr"/>
            <a:r>
              <a:rPr lang="en-GB" sz="3600" b="1" dirty="0">
                <a:solidFill>
                  <a:srgbClr val="7030A0"/>
                </a:solidFill>
              </a:rPr>
              <a:t>FK at the many end of the relationship?</a:t>
            </a:r>
          </a:p>
          <a:p>
            <a:pPr algn="ctr"/>
            <a:r>
              <a:rPr lang="en-GB" sz="3600" b="1" dirty="0">
                <a:solidFill>
                  <a:srgbClr val="7030A0"/>
                </a:solidFill>
              </a:rPr>
              <a:t>Which one?  Both?</a:t>
            </a:r>
          </a:p>
        </p:txBody>
      </p:sp>
      <p:sp>
        <p:nvSpPr>
          <p:cNvPr id="5" name="TextBox 4">
            <a:extLst>
              <a:ext uri="{FF2B5EF4-FFF2-40B4-BE49-F238E27FC236}">
                <a16:creationId xmlns:a16="http://schemas.microsoft.com/office/drawing/2014/main" id="{82539874-A4E3-C27A-F605-227A2FA50564}"/>
              </a:ext>
            </a:extLst>
          </p:cNvPr>
          <p:cNvSpPr txBox="1"/>
          <p:nvPr/>
        </p:nvSpPr>
        <p:spPr>
          <a:xfrm>
            <a:off x="4331072" y="3594187"/>
            <a:ext cx="3518625" cy="1200329"/>
          </a:xfrm>
          <a:prstGeom prst="rect">
            <a:avLst/>
          </a:prstGeom>
          <a:noFill/>
        </p:spPr>
        <p:txBody>
          <a:bodyPr wrap="square" rtlCol="0">
            <a:spAutoFit/>
          </a:bodyPr>
          <a:lstStyle/>
          <a:p>
            <a:pPr algn="ctr"/>
            <a:r>
              <a:rPr lang="en-GB" sz="3600" dirty="0">
                <a:solidFill>
                  <a:srgbClr val="7030A0"/>
                </a:solidFill>
              </a:rPr>
              <a:t>Where should the Foreign Key go?</a:t>
            </a:r>
          </a:p>
        </p:txBody>
      </p:sp>
    </p:spTree>
    <p:extLst>
      <p:ext uri="{BB962C8B-B14F-4D97-AF65-F5344CB8AC3E}">
        <p14:creationId xmlns:p14="http://schemas.microsoft.com/office/powerpoint/2010/main" val="179581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wipe(left)">
                                      <p:cBhvr>
                                        <p:cTn id="27" dur="2000"/>
                                        <p:tgtEl>
                                          <p:spTgt spid="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20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1" end="1"/>
                                            </p:txEl>
                                          </p:spTgt>
                                        </p:tgtEl>
                                        <p:attrNameLst>
                                          <p:attrName>style.visibility</p:attrName>
                                        </p:attrNameLst>
                                      </p:cBhvr>
                                      <p:to>
                                        <p:strVal val="visible"/>
                                      </p:to>
                                    </p:set>
                                    <p:animEffect transition="in" filter="wipe(left)">
                                      <p:cBhvr>
                                        <p:cTn id="3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uiExpand="1" build="p"/>
      <p:bldP spid="5"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Foreign Key – Many to Many</a:t>
            </a:r>
          </a:p>
        </p:txBody>
      </p:sp>
      <p:grpSp>
        <p:nvGrpSpPr>
          <p:cNvPr id="19" name="Group 18">
            <a:extLst>
              <a:ext uri="{FF2B5EF4-FFF2-40B4-BE49-F238E27FC236}">
                <a16:creationId xmlns:a16="http://schemas.microsoft.com/office/drawing/2014/main" id="{1F565CB8-10B5-434D-9118-818C6E69EDA5}"/>
              </a:ext>
            </a:extLst>
          </p:cNvPr>
          <p:cNvGrpSpPr/>
          <p:nvPr/>
        </p:nvGrpSpPr>
        <p:grpSpPr>
          <a:xfrm>
            <a:off x="1079485" y="1991115"/>
            <a:ext cx="1933673" cy="2862322"/>
            <a:chOff x="7175028" y="1690688"/>
            <a:chExt cx="1933673" cy="2862322"/>
          </a:xfrm>
        </p:grpSpPr>
        <p:sp>
          <p:nvSpPr>
            <p:cNvPr id="20" name="TextBox 19">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21" name="TextBox 20">
              <a:extLst>
                <a:ext uri="{FF2B5EF4-FFF2-40B4-BE49-F238E27FC236}">
                  <a16:creationId xmlns:a16="http://schemas.microsoft.com/office/drawing/2014/main" id="{F7586BB6-2057-4CF7-A670-A8A12468AEB7}"/>
                </a:ext>
              </a:extLst>
            </p:cNvPr>
            <p:cNvSpPr txBox="1"/>
            <p:nvPr/>
          </p:nvSpPr>
          <p:spPr>
            <a:xfrm>
              <a:off x="7175028" y="1690688"/>
              <a:ext cx="1933671"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grpSp>
        <p:nvGrpSpPr>
          <p:cNvPr id="17" name="Group 16">
            <a:extLst>
              <a:ext uri="{FF2B5EF4-FFF2-40B4-BE49-F238E27FC236}">
                <a16:creationId xmlns:a16="http://schemas.microsoft.com/office/drawing/2014/main" id="{9B0A13DE-1279-4C56-8488-32B10C503456}"/>
              </a:ext>
            </a:extLst>
          </p:cNvPr>
          <p:cNvGrpSpPr/>
          <p:nvPr/>
        </p:nvGrpSpPr>
        <p:grpSpPr>
          <a:xfrm>
            <a:off x="8364296" y="1995593"/>
            <a:ext cx="1939955" cy="2308324"/>
            <a:chOff x="2197100" y="1720840"/>
            <a:chExt cx="1939955" cy="2308324"/>
          </a:xfrm>
        </p:grpSpPr>
        <p:sp>
          <p:nvSpPr>
            <p:cNvPr id="18" name="TextBox 17">
              <a:extLst>
                <a:ext uri="{FF2B5EF4-FFF2-40B4-BE49-F238E27FC236}">
                  <a16:creationId xmlns:a16="http://schemas.microsoft.com/office/drawing/2014/main" id="{9E8D577D-F9B0-4C26-95CB-954FFDF61DBD}"/>
                </a:ext>
              </a:extLst>
            </p:cNvPr>
            <p:cNvSpPr txBox="1"/>
            <p:nvPr/>
          </p:nvSpPr>
          <p:spPr>
            <a:xfrm>
              <a:off x="2197100" y="1720840"/>
              <a:ext cx="1939955" cy="2308324"/>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subjectID</a:t>
              </a:r>
              <a:endParaRPr lang="en-GB" sz="3600" u="sng" dirty="0"/>
            </a:p>
            <a:p>
              <a:r>
                <a:rPr lang="en-GB" sz="3600" dirty="0"/>
                <a:t>name</a:t>
              </a:r>
            </a:p>
            <a:p>
              <a:r>
                <a:rPr lang="en-GB" sz="3600" dirty="0"/>
                <a:t>level</a:t>
              </a:r>
            </a:p>
          </p:txBody>
        </p:sp>
        <p:sp>
          <p:nvSpPr>
            <p:cNvPr id="31" name="TextBox 30">
              <a:extLst>
                <a:ext uri="{FF2B5EF4-FFF2-40B4-BE49-F238E27FC236}">
                  <a16:creationId xmlns:a16="http://schemas.microsoft.com/office/drawing/2014/main" id="{376D26D0-231A-4B18-94C4-B630246DF9C8}"/>
                </a:ext>
              </a:extLst>
            </p:cNvPr>
            <p:cNvSpPr txBox="1"/>
            <p:nvPr/>
          </p:nvSpPr>
          <p:spPr>
            <a:xfrm>
              <a:off x="2197100" y="1720840"/>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Subject</a:t>
              </a:r>
            </a:p>
          </p:txBody>
        </p:sp>
      </p:grpSp>
    </p:spTree>
    <p:extLst>
      <p:ext uri="{BB962C8B-B14F-4D97-AF65-F5344CB8AC3E}">
        <p14:creationId xmlns:p14="http://schemas.microsoft.com/office/powerpoint/2010/main" val="22249609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3373771" y="2433693"/>
            <a:ext cx="1492417" cy="359999"/>
            <a:chOff x="3053749" y="2433693"/>
            <a:chExt cx="1492417" cy="359999"/>
          </a:xfrm>
        </p:grpSpPr>
        <p:cxnSp>
          <p:nvCxnSpPr>
            <p:cNvPr id="16" name="Straight Connector 15">
              <a:extLst>
                <a:ext uri="{FF2B5EF4-FFF2-40B4-BE49-F238E27FC236}">
                  <a16:creationId xmlns:a16="http://schemas.microsoft.com/office/drawing/2014/main" id="{EE9D46E9-4E8E-4717-9456-F239E043F11F}"/>
                </a:ext>
              </a:extLst>
            </p:cNvPr>
            <p:cNvCxnSpPr/>
            <p:nvPr/>
          </p:nvCxnSpPr>
          <p:spPr>
            <a:xfrm flipV="1">
              <a:off x="4227867" y="2433693"/>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B2255B5-E5CC-4508-935C-135BE6748857}"/>
                </a:ext>
              </a:extLst>
            </p:cNvPr>
            <p:cNvCxnSpPr/>
            <p:nvPr/>
          </p:nvCxnSpPr>
          <p:spPr>
            <a:xfrm>
              <a:off x="4227867" y="2622394"/>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053749" y="2622394"/>
              <a:ext cx="148251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7021787" y="2622394"/>
            <a:ext cx="1656000" cy="703583"/>
            <a:chOff x="6879746" y="2622394"/>
            <a:chExt cx="1656000" cy="703583"/>
          </a:xfrm>
        </p:grpSpPr>
        <p:cxnSp>
          <p:nvCxnSpPr>
            <p:cNvPr id="13" name="Straight Connector 12">
              <a:extLst>
                <a:ext uri="{FF2B5EF4-FFF2-40B4-BE49-F238E27FC236}">
                  <a16:creationId xmlns:a16="http://schemas.microsoft.com/office/drawing/2014/main" id="{2A6F60BF-38F6-4A6A-90CB-218DC269E685}"/>
                </a:ext>
              </a:extLst>
            </p:cNvPr>
            <p:cNvCxnSpPr/>
            <p:nvPr/>
          </p:nvCxnSpPr>
          <p:spPr>
            <a:xfrm flipH="1" flipV="1">
              <a:off x="6881780" y="2965978"/>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5F1230A-6464-4DF9-9B3A-266A838665F7}"/>
                </a:ext>
              </a:extLst>
            </p:cNvPr>
            <p:cNvCxnSpPr/>
            <p:nvPr/>
          </p:nvCxnSpPr>
          <p:spPr>
            <a:xfrm flipH="1">
              <a:off x="6881780" y="3154679"/>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rot="10800000" flipV="1">
              <a:off x="6879746" y="2622394"/>
              <a:ext cx="1656000" cy="532285"/>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a:t>Compound Key</a:t>
            </a:r>
            <a:endParaRPr lang="en-GB" dirty="0"/>
          </a:p>
        </p:txBody>
      </p:sp>
      <p:grpSp>
        <p:nvGrpSpPr>
          <p:cNvPr id="19" name="Group 18">
            <a:extLst>
              <a:ext uri="{FF2B5EF4-FFF2-40B4-BE49-F238E27FC236}">
                <a16:creationId xmlns:a16="http://schemas.microsoft.com/office/drawing/2014/main" id="{1F565CB8-10B5-434D-9118-818C6E69EDA5}"/>
              </a:ext>
            </a:extLst>
          </p:cNvPr>
          <p:cNvGrpSpPr/>
          <p:nvPr/>
        </p:nvGrpSpPr>
        <p:grpSpPr>
          <a:xfrm>
            <a:off x="1438693" y="1690688"/>
            <a:ext cx="1933673" cy="2862322"/>
            <a:chOff x="7175028" y="1690688"/>
            <a:chExt cx="1933673" cy="2862322"/>
          </a:xfrm>
        </p:grpSpPr>
        <p:sp>
          <p:nvSpPr>
            <p:cNvPr id="20" name="TextBox 19">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21" name="TextBox 20">
              <a:extLst>
                <a:ext uri="{FF2B5EF4-FFF2-40B4-BE49-F238E27FC236}">
                  <a16:creationId xmlns:a16="http://schemas.microsoft.com/office/drawing/2014/main" id="{F7586BB6-2057-4CF7-A670-A8A12468AEB7}"/>
                </a:ext>
              </a:extLst>
            </p:cNvPr>
            <p:cNvSpPr txBox="1"/>
            <p:nvPr/>
          </p:nvSpPr>
          <p:spPr>
            <a:xfrm>
              <a:off x="7175028" y="1690688"/>
              <a:ext cx="1933671"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
        <p:nvSpPr>
          <p:cNvPr id="7" name="TextBox 6">
            <a:extLst>
              <a:ext uri="{FF2B5EF4-FFF2-40B4-BE49-F238E27FC236}">
                <a16:creationId xmlns:a16="http://schemas.microsoft.com/office/drawing/2014/main" id="{663E3461-DC5D-48CF-AE13-69B629EAA16E}"/>
              </a:ext>
            </a:extLst>
          </p:cNvPr>
          <p:cNvSpPr txBox="1"/>
          <p:nvPr/>
        </p:nvSpPr>
        <p:spPr>
          <a:xfrm>
            <a:off x="2185298" y="5555483"/>
            <a:ext cx="7687491" cy="1200329"/>
          </a:xfrm>
          <a:prstGeom prst="rect">
            <a:avLst/>
          </a:prstGeom>
          <a:noFill/>
        </p:spPr>
        <p:txBody>
          <a:bodyPr wrap="square" rtlCol="0">
            <a:spAutoFit/>
          </a:bodyPr>
          <a:lstStyle/>
          <a:p>
            <a:pPr algn="ctr"/>
            <a:r>
              <a:rPr lang="en-GB" sz="3600" dirty="0">
                <a:solidFill>
                  <a:srgbClr val="7030A0"/>
                </a:solidFill>
              </a:rPr>
              <a:t>Two or more Foreign Keys create the Primary Key, known as a Compound Key</a:t>
            </a:r>
          </a:p>
        </p:txBody>
      </p:sp>
      <p:grpSp>
        <p:nvGrpSpPr>
          <p:cNvPr id="22" name="Group 21">
            <a:extLst>
              <a:ext uri="{FF2B5EF4-FFF2-40B4-BE49-F238E27FC236}">
                <a16:creationId xmlns:a16="http://schemas.microsoft.com/office/drawing/2014/main" id="{9B0A13DE-1279-4C56-8488-32B10C503456}"/>
              </a:ext>
            </a:extLst>
          </p:cNvPr>
          <p:cNvGrpSpPr/>
          <p:nvPr/>
        </p:nvGrpSpPr>
        <p:grpSpPr>
          <a:xfrm>
            <a:off x="8677786" y="1695166"/>
            <a:ext cx="1939956" cy="2308324"/>
            <a:chOff x="2197099" y="1720840"/>
            <a:chExt cx="1939956" cy="2308324"/>
          </a:xfrm>
        </p:grpSpPr>
        <p:sp>
          <p:nvSpPr>
            <p:cNvPr id="23" name="TextBox 22">
              <a:extLst>
                <a:ext uri="{FF2B5EF4-FFF2-40B4-BE49-F238E27FC236}">
                  <a16:creationId xmlns:a16="http://schemas.microsoft.com/office/drawing/2014/main" id="{9E8D577D-F9B0-4C26-95CB-954FFDF61DBD}"/>
                </a:ext>
              </a:extLst>
            </p:cNvPr>
            <p:cNvSpPr txBox="1"/>
            <p:nvPr/>
          </p:nvSpPr>
          <p:spPr>
            <a:xfrm>
              <a:off x="2197100" y="1720840"/>
              <a:ext cx="1939955" cy="2308324"/>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subjectID</a:t>
              </a:r>
              <a:endParaRPr lang="en-GB" sz="3600" u="sng" dirty="0"/>
            </a:p>
            <a:p>
              <a:r>
                <a:rPr lang="en-GB" sz="3600" dirty="0"/>
                <a:t>name</a:t>
              </a:r>
            </a:p>
            <a:p>
              <a:r>
                <a:rPr lang="en-GB" sz="3600" dirty="0"/>
                <a:t>level</a:t>
              </a:r>
            </a:p>
          </p:txBody>
        </p:sp>
        <p:sp>
          <p:nvSpPr>
            <p:cNvPr id="24" name="TextBox 23">
              <a:extLst>
                <a:ext uri="{FF2B5EF4-FFF2-40B4-BE49-F238E27FC236}">
                  <a16:creationId xmlns:a16="http://schemas.microsoft.com/office/drawing/2014/main" id="{376D26D0-231A-4B18-94C4-B630246DF9C8}"/>
                </a:ext>
              </a:extLst>
            </p:cNvPr>
            <p:cNvSpPr txBox="1"/>
            <p:nvPr/>
          </p:nvSpPr>
          <p:spPr>
            <a:xfrm>
              <a:off x="2197099" y="1720840"/>
              <a:ext cx="1939955" cy="646331"/>
            </a:xfrm>
            <a:prstGeom prst="rect">
              <a:avLst/>
            </a:prstGeom>
            <a:solidFill>
              <a:schemeClr val="bg2">
                <a:lumMod val="90000"/>
              </a:schemeClr>
            </a:solidFill>
            <a:ln>
              <a:solidFill>
                <a:schemeClr val="tx1"/>
              </a:solidFill>
            </a:ln>
          </p:spPr>
          <p:txBody>
            <a:bodyPr wrap="square" rtlCol="0">
              <a:spAutoFit/>
            </a:bodyPr>
            <a:lstStyle/>
            <a:p>
              <a:r>
                <a:rPr lang="en-GB" sz="3600" b="1" dirty="0"/>
                <a:t>Subject</a:t>
              </a:r>
            </a:p>
          </p:txBody>
        </p:sp>
      </p:grpSp>
      <p:grpSp>
        <p:nvGrpSpPr>
          <p:cNvPr id="18" name="Group 17">
            <a:extLst>
              <a:ext uri="{FF2B5EF4-FFF2-40B4-BE49-F238E27FC236}">
                <a16:creationId xmlns:a16="http://schemas.microsoft.com/office/drawing/2014/main" id="{1F565CB8-10B5-434D-9118-818C6E69EDA5}"/>
              </a:ext>
            </a:extLst>
          </p:cNvPr>
          <p:cNvGrpSpPr/>
          <p:nvPr/>
        </p:nvGrpSpPr>
        <p:grpSpPr>
          <a:xfrm>
            <a:off x="4856286" y="1690688"/>
            <a:ext cx="2169186" cy="1754326"/>
            <a:chOff x="7175028" y="1690688"/>
            <a:chExt cx="2169186" cy="1754326"/>
          </a:xfrm>
        </p:grpSpPr>
        <p:sp>
          <p:nvSpPr>
            <p:cNvPr id="25" name="TextBox 24">
              <a:extLst>
                <a:ext uri="{FF2B5EF4-FFF2-40B4-BE49-F238E27FC236}">
                  <a16:creationId xmlns:a16="http://schemas.microsoft.com/office/drawing/2014/main" id="{06B8E8D6-C037-4571-B1CB-E4BD14A48ED7}"/>
                </a:ext>
              </a:extLst>
            </p:cNvPr>
            <p:cNvSpPr txBox="1"/>
            <p:nvPr/>
          </p:nvSpPr>
          <p:spPr>
            <a:xfrm>
              <a:off x="7175030" y="1690688"/>
              <a:ext cx="2169184" cy="1754326"/>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r>
                <a:rPr lang="en-GB" sz="3600" dirty="0"/>
                <a:t>*</a:t>
              </a:r>
            </a:p>
            <a:p>
              <a:r>
                <a:rPr lang="en-GB" sz="3600" u="sng" dirty="0" err="1"/>
                <a:t>subjectID</a:t>
              </a:r>
              <a:r>
                <a:rPr lang="en-GB" sz="3600" dirty="0"/>
                <a:t>*</a:t>
              </a:r>
            </a:p>
          </p:txBody>
        </p:sp>
        <p:sp>
          <p:nvSpPr>
            <p:cNvPr id="26" name="TextBox 25">
              <a:extLst>
                <a:ext uri="{FF2B5EF4-FFF2-40B4-BE49-F238E27FC236}">
                  <a16:creationId xmlns:a16="http://schemas.microsoft.com/office/drawing/2014/main" id="{F7586BB6-2057-4CF7-A670-A8A12468AEB7}"/>
                </a:ext>
              </a:extLst>
            </p:cNvPr>
            <p:cNvSpPr txBox="1"/>
            <p:nvPr/>
          </p:nvSpPr>
          <p:spPr>
            <a:xfrm>
              <a:off x="7175028" y="1690688"/>
              <a:ext cx="2169184" cy="646331"/>
            </a:xfrm>
            <a:prstGeom prst="rect">
              <a:avLst/>
            </a:prstGeom>
            <a:solidFill>
              <a:schemeClr val="bg2">
                <a:lumMod val="90000"/>
              </a:schemeClr>
            </a:solidFill>
            <a:ln>
              <a:solidFill>
                <a:schemeClr val="tx1"/>
              </a:solidFill>
            </a:ln>
          </p:spPr>
          <p:txBody>
            <a:bodyPr wrap="square" rtlCol="0">
              <a:spAutoFit/>
            </a:bodyPr>
            <a:lstStyle/>
            <a:p>
              <a:r>
                <a:rPr lang="en-GB" sz="3600" b="1" dirty="0"/>
                <a:t>Class</a:t>
              </a:r>
            </a:p>
          </p:txBody>
        </p:sp>
      </p:grpSp>
      <p:sp>
        <p:nvSpPr>
          <p:cNvPr id="2" name="Right Arrow 9">
            <a:extLst>
              <a:ext uri="{FF2B5EF4-FFF2-40B4-BE49-F238E27FC236}">
                <a16:creationId xmlns:a16="http://schemas.microsoft.com/office/drawing/2014/main" id="{60691E62-541D-B007-EA58-027DB4B72146}"/>
              </a:ext>
            </a:extLst>
          </p:cNvPr>
          <p:cNvSpPr/>
          <p:nvPr/>
        </p:nvSpPr>
        <p:spPr>
          <a:xfrm rot="16200000">
            <a:off x="5660530" y="3795443"/>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725D3502-5640-FB71-2BE9-CC8B4B0D74BB}"/>
              </a:ext>
            </a:extLst>
          </p:cNvPr>
          <p:cNvSpPr txBox="1"/>
          <p:nvPr/>
        </p:nvSpPr>
        <p:spPr>
          <a:xfrm>
            <a:off x="4583066" y="4479589"/>
            <a:ext cx="3025868" cy="646331"/>
          </a:xfrm>
          <a:prstGeom prst="rect">
            <a:avLst/>
          </a:prstGeom>
          <a:noFill/>
        </p:spPr>
        <p:txBody>
          <a:bodyPr wrap="square" rtlCol="0">
            <a:spAutoFit/>
          </a:bodyPr>
          <a:lstStyle/>
          <a:p>
            <a:pPr algn="ctr"/>
            <a:r>
              <a:rPr lang="en-GB" sz="3600" dirty="0">
                <a:solidFill>
                  <a:srgbClr val="7030A0"/>
                </a:solidFill>
              </a:rPr>
              <a:t>Intersect entity</a:t>
            </a:r>
          </a:p>
        </p:txBody>
      </p:sp>
    </p:spTree>
    <p:extLst>
      <p:ext uri="{BB962C8B-B14F-4D97-AF65-F5344CB8AC3E}">
        <p14:creationId xmlns:p14="http://schemas.microsoft.com/office/powerpoint/2010/main" val="410651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left)">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righ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down)">
                                      <p:cBhvr>
                                        <p:cTn id="32" dur="1000"/>
                                        <p:tgtEl>
                                          <p:spTgt spid="2"/>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wipe(left)">
                                      <p:cBhvr>
                                        <p:cTn id="36" dur="1000"/>
                                        <p:tgtEl>
                                          <p:spTgt spid="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0" end="0"/>
                                            </p:txEl>
                                          </p:spTgt>
                                        </p:tgtEl>
                                        <p:attrNameLst>
                                          <p:attrName>style.visibility</p:attrName>
                                        </p:attrNameLst>
                                      </p:cBhvr>
                                      <p:to>
                                        <p:strVal val="visible"/>
                                      </p:to>
                                    </p:set>
                                    <p:animEffect transition="in" filter="wipe(left)">
                                      <p:cBhvr>
                                        <p:cTn id="41" dur="3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2" grpId="0" animBg="1"/>
      <p:bldP spid="3"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a:t>Compound Key</a:t>
            </a:r>
            <a:endParaRPr lang="en-GB" dirty="0"/>
          </a:p>
        </p:txBody>
      </p:sp>
      <p:grpSp>
        <p:nvGrpSpPr>
          <p:cNvPr id="19" name="Group 18">
            <a:extLst>
              <a:ext uri="{FF2B5EF4-FFF2-40B4-BE49-F238E27FC236}">
                <a16:creationId xmlns:a16="http://schemas.microsoft.com/office/drawing/2014/main" id="{1F565CB8-10B5-434D-9118-818C6E69EDA5}"/>
              </a:ext>
            </a:extLst>
          </p:cNvPr>
          <p:cNvGrpSpPr/>
          <p:nvPr/>
        </p:nvGrpSpPr>
        <p:grpSpPr>
          <a:xfrm>
            <a:off x="1438693" y="1690688"/>
            <a:ext cx="1933673" cy="2862322"/>
            <a:chOff x="7175028" y="1690688"/>
            <a:chExt cx="1933673" cy="2862322"/>
          </a:xfrm>
        </p:grpSpPr>
        <p:sp>
          <p:nvSpPr>
            <p:cNvPr id="20" name="TextBox 19">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21" name="TextBox 20">
              <a:extLst>
                <a:ext uri="{FF2B5EF4-FFF2-40B4-BE49-F238E27FC236}">
                  <a16:creationId xmlns:a16="http://schemas.microsoft.com/office/drawing/2014/main" id="{F7586BB6-2057-4CF7-A670-A8A12468AEB7}"/>
                </a:ext>
              </a:extLst>
            </p:cNvPr>
            <p:cNvSpPr txBox="1"/>
            <p:nvPr/>
          </p:nvSpPr>
          <p:spPr>
            <a:xfrm>
              <a:off x="7175028" y="1690688"/>
              <a:ext cx="1933671"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grpSp>
        <p:nvGrpSpPr>
          <p:cNvPr id="22" name="Group 21">
            <a:extLst>
              <a:ext uri="{FF2B5EF4-FFF2-40B4-BE49-F238E27FC236}">
                <a16:creationId xmlns:a16="http://schemas.microsoft.com/office/drawing/2014/main" id="{9B0A13DE-1279-4C56-8488-32B10C503456}"/>
              </a:ext>
            </a:extLst>
          </p:cNvPr>
          <p:cNvGrpSpPr/>
          <p:nvPr/>
        </p:nvGrpSpPr>
        <p:grpSpPr>
          <a:xfrm>
            <a:off x="8684318" y="1695166"/>
            <a:ext cx="1939956" cy="2308324"/>
            <a:chOff x="2197100" y="1720840"/>
            <a:chExt cx="1939956" cy="2308324"/>
          </a:xfrm>
        </p:grpSpPr>
        <p:sp>
          <p:nvSpPr>
            <p:cNvPr id="23" name="TextBox 22">
              <a:extLst>
                <a:ext uri="{FF2B5EF4-FFF2-40B4-BE49-F238E27FC236}">
                  <a16:creationId xmlns:a16="http://schemas.microsoft.com/office/drawing/2014/main" id="{9E8D577D-F9B0-4C26-95CB-954FFDF61DBD}"/>
                </a:ext>
              </a:extLst>
            </p:cNvPr>
            <p:cNvSpPr txBox="1"/>
            <p:nvPr/>
          </p:nvSpPr>
          <p:spPr>
            <a:xfrm>
              <a:off x="2197100" y="1720840"/>
              <a:ext cx="1939955" cy="2308324"/>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subjectID</a:t>
              </a:r>
              <a:endParaRPr lang="en-GB" sz="3600" u="sng" dirty="0"/>
            </a:p>
            <a:p>
              <a:r>
                <a:rPr lang="en-GB" sz="3600" dirty="0"/>
                <a:t>name</a:t>
              </a:r>
            </a:p>
            <a:p>
              <a:r>
                <a:rPr lang="en-GB" sz="3600" dirty="0"/>
                <a:t>level</a:t>
              </a:r>
            </a:p>
          </p:txBody>
        </p:sp>
        <p:sp>
          <p:nvSpPr>
            <p:cNvPr id="24" name="TextBox 23">
              <a:extLst>
                <a:ext uri="{FF2B5EF4-FFF2-40B4-BE49-F238E27FC236}">
                  <a16:creationId xmlns:a16="http://schemas.microsoft.com/office/drawing/2014/main" id="{376D26D0-231A-4B18-94C4-B630246DF9C8}"/>
                </a:ext>
              </a:extLst>
            </p:cNvPr>
            <p:cNvSpPr txBox="1"/>
            <p:nvPr/>
          </p:nvSpPr>
          <p:spPr>
            <a:xfrm>
              <a:off x="2197100" y="1720840"/>
              <a:ext cx="1939956" cy="646331"/>
            </a:xfrm>
            <a:prstGeom prst="rect">
              <a:avLst/>
            </a:prstGeom>
            <a:solidFill>
              <a:schemeClr val="bg2">
                <a:lumMod val="90000"/>
              </a:schemeClr>
            </a:solidFill>
            <a:ln>
              <a:solidFill>
                <a:schemeClr val="tx1"/>
              </a:solidFill>
            </a:ln>
          </p:spPr>
          <p:txBody>
            <a:bodyPr wrap="square" rtlCol="0">
              <a:spAutoFit/>
            </a:bodyPr>
            <a:lstStyle/>
            <a:p>
              <a:r>
                <a:rPr lang="en-GB" sz="3600" b="1" dirty="0"/>
                <a:t>subject</a:t>
              </a:r>
            </a:p>
          </p:txBody>
        </p:sp>
      </p:grpSp>
      <p:grpSp>
        <p:nvGrpSpPr>
          <p:cNvPr id="18" name="Group 17">
            <a:extLst>
              <a:ext uri="{FF2B5EF4-FFF2-40B4-BE49-F238E27FC236}">
                <a16:creationId xmlns:a16="http://schemas.microsoft.com/office/drawing/2014/main" id="{1F565CB8-10B5-434D-9118-818C6E69EDA5}"/>
              </a:ext>
            </a:extLst>
          </p:cNvPr>
          <p:cNvGrpSpPr/>
          <p:nvPr/>
        </p:nvGrpSpPr>
        <p:grpSpPr>
          <a:xfrm>
            <a:off x="4856286" y="1690688"/>
            <a:ext cx="2169186" cy="1754326"/>
            <a:chOff x="7175028" y="1690688"/>
            <a:chExt cx="2169186" cy="1754326"/>
          </a:xfrm>
        </p:grpSpPr>
        <p:sp>
          <p:nvSpPr>
            <p:cNvPr id="25" name="TextBox 24">
              <a:extLst>
                <a:ext uri="{FF2B5EF4-FFF2-40B4-BE49-F238E27FC236}">
                  <a16:creationId xmlns:a16="http://schemas.microsoft.com/office/drawing/2014/main" id="{06B8E8D6-C037-4571-B1CB-E4BD14A48ED7}"/>
                </a:ext>
              </a:extLst>
            </p:cNvPr>
            <p:cNvSpPr txBox="1"/>
            <p:nvPr/>
          </p:nvSpPr>
          <p:spPr>
            <a:xfrm>
              <a:off x="7175030" y="1690688"/>
              <a:ext cx="2169184" cy="1754326"/>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r>
                <a:rPr lang="en-GB" sz="3600" dirty="0"/>
                <a:t>*</a:t>
              </a:r>
            </a:p>
            <a:p>
              <a:r>
                <a:rPr lang="en-GB" sz="3600" u="sng" dirty="0" err="1"/>
                <a:t>subjectID</a:t>
              </a:r>
              <a:r>
                <a:rPr lang="en-GB" sz="3600" dirty="0"/>
                <a:t>*</a:t>
              </a:r>
            </a:p>
          </p:txBody>
        </p:sp>
        <p:sp>
          <p:nvSpPr>
            <p:cNvPr id="26" name="TextBox 25">
              <a:extLst>
                <a:ext uri="{FF2B5EF4-FFF2-40B4-BE49-F238E27FC236}">
                  <a16:creationId xmlns:a16="http://schemas.microsoft.com/office/drawing/2014/main" id="{F7586BB6-2057-4CF7-A670-A8A12468AEB7}"/>
                </a:ext>
              </a:extLst>
            </p:cNvPr>
            <p:cNvSpPr txBox="1"/>
            <p:nvPr/>
          </p:nvSpPr>
          <p:spPr>
            <a:xfrm>
              <a:off x="7175028" y="1690688"/>
              <a:ext cx="2169184" cy="646331"/>
            </a:xfrm>
            <a:prstGeom prst="rect">
              <a:avLst/>
            </a:prstGeom>
            <a:solidFill>
              <a:schemeClr val="bg2">
                <a:lumMod val="90000"/>
              </a:schemeClr>
            </a:solidFill>
            <a:ln>
              <a:solidFill>
                <a:schemeClr val="tx1"/>
              </a:solidFill>
            </a:ln>
          </p:spPr>
          <p:txBody>
            <a:bodyPr wrap="square" rtlCol="0">
              <a:spAutoFit/>
            </a:bodyPr>
            <a:lstStyle/>
            <a:p>
              <a:r>
                <a:rPr lang="en-GB" sz="3600" b="1" dirty="0"/>
                <a:t>class</a:t>
              </a:r>
            </a:p>
          </p:txBody>
        </p:sp>
      </p:grpSp>
      <p:sp>
        <p:nvSpPr>
          <p:cNvPr id="2" name="TextBox 1">
            <a:extLst>
              <a:ext uri="{FF2B5EF4-FFF2-40B4-BE49-F238E27FC236}">
                <a16:creationId xmlns:a16="http://schemas.microsoft.com/office/drawing/2014/main" id="{3FA458CF-69F4-839C-1E7A-E0F19E66A00F}"/>
              </a:ext>
            </a:extLst>
          </p:cNvPr>
          <p:cNvSpPr txBox="1"/>
          <p:nvPr/>
        </p:nvSpPr>
        <p:spPr>
          <a:xfrm>
            <a:off x="2185299" y="5366071"/>
            <a:ext cx="7298335" cy="1200329"/>
          </a:xfrm>
          <a:prstGeom prst="rect">
            <a:avLst/>
          </a:prstGeom>
          <a:noFill/>
        </p:spPr>
        <p:txBody>
          <a:bodyPr wrap="square" rtlCol="0">
            <a:spAutoFit/>
          </a:bodyPr>
          <a:lstStyle/>
          <a:p>
            <a:pPr algn="r"/>
            <a:r>
              <a:rPr lang="en-GB" sz="3600" dirty="0">
                <a:solidFill>
                  <a:srgbClr val="7030A0"/>
                </a:solidFill>
              </a:rPr>
              <a:t>Foreign Keys create the</a:t>
            </a:r>
          </a:p>
          <a:p>
            <a:r>
              <a:rPr lang="en-GB" sz="3600" dirty="0">
                <a:solidFill>
                  <a:srgbClr val="7030A0"/>
                </a:solidFill>
              </a:rPr>
              <a:t>Primary Key, known as a                  </a:t>
            </a:r>
          </a:p>
        </p:txBody>
      </p:sp>
    </p:spTree>
    <p:extLst>
      <p:ext uri="{BB962C8B-B14F-4D97-AF65-F5344CB8AC3E}">
        <p14:creationId xmlns:p14="http://schemas.microsoft.com/office/powerpoint/2010/main" val="289298082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E745-10CE-4DCA-964A-D2D9EC6AC194}"/>
              </a:ext>
            </a:extLst>
          </p:cNvPr>
          <p:cNvSpPr>
            <a:spLocks noGrp="1"/>
          </p:cNvSpPr>
          <p:nvPr>
            <p:ph type="title"/>
          </p:nvPr>
        </p:nvSpPr>
        <p:spPr/>
        <p:txBody>
          <a:bodyPr/>
          <a:lstStyle/>
          <a:p>
            <a:r>
              <a:rPr lang="en-GB" dirty="0"/>
              <a:t>Learning Intentions</a:t>
            </a:r>
          </a:p>
        </p:txBody>
      </p:sp>
      <p:sp>
        <p:nvSpPr>
          <p:cNvPr id="3" name="Content Placeholder 2">
            <a:extLst>
              <a:ext uri="{FF2B5EF4-FFF2-40B4-BE49-F238E27FC236}">
                <a16:creationId xmlns:a16="http://schemas.microsoft.com/office/drawing/2014/main" id="{ABB964B2-0CC2-489B-8E1F-1BC040B76915}"/>
              </a:ext>
            </a:extLst>
          </p:cNvPr>
          <p:cNvSpPr>
            <a:spLocks noGrp="1"/>
          </p:cNvSpPr>
          <p:nvPr>
            <p:ph idx="1"/>
          </p:nvPr>
        </p:nvSpPr>
        <p:spPr/>
        <p:txBody>
          <a:bodyPr>
            <a:normAutofit/>
          </a:bodyPr>
          <a:lstStyle/>
          <a:p>
            <a:r>
              <a:rPr lang="en-GB" sz="3200" dirty="0"/>
              <a:t>Evaluate solution in terms of: </a:t>
            </a:r>
          </a:p>
          <a:p>
            <a:pPr lvl="1"/>
            <a:r>
              <a:rPr lang="en-GB" sz="2800" dirty="0"/>
              <a:t>fitness for purpose </a:t>
            </a:r>
          </a:p>
          <a:p>
            <a:pPr lvl="1"/>
            <a:r>
              <a:rPr lang="en-GB" sz="2800" dirty="0"/>
              <a:t>accuracy of output </a:t>
            </a:r>
          </a:p>
        </p:txBody>
      </p:sp>
    </p:spTree>
    <p:extLst>
      <p:ext uri="{BB962C8B-B14F-4D97-AF65-F5344CB8AC3E}">
        <p14:creationId xmlns:p14="http://schemas.microsoft.com/office/powerpoint/2010/main" val="780501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1829</TotalTime>
  <Words>4720</Words>
  <Application>Microsoft Office PowerPoint</Application>
  <PresentationFormat>Widescreen</PresentationFormat>
  <Paragraphs>1525</Paragraphs>
  <Slides>109</Slides>
  <Notes>80</Notes>
  <HiddenSlides>48</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109</vt:i4>
      </vt:variant>
    </vt:vector>
  </HeadingPairs>
  <TitlesOfParts>
    <vt:vector size="116" baseType="lpstr">
      <vt:lpstr>Arial</vt:lpstr>
      <vt:lpstr>Calibri</vt:lpstr>
      <vt:lpstr>Calibri Light</vt:lpstr>
      <vt:lpstr>Consolas</vt:lpstr>
      <vt:lpstr>Courier New</vt:lpstr>
      <vt:lpstr>ReithSans</vt:lpstr>
      <vt:lpstr>Office Theme</vt:lpstr>
      <vt:lpstr>Higher Computing Science</vt:lpstr>
      <vt:lpstr>Plan</vt:lpstr>
      <vt:lpstr>Plan</vt:lpstr>
      <vt:lpstr>Assessment</vt:lpstr>
      <vt:lpstr>Assessment</vt:lpstr>
      <vt:lpstr>What is a database?</vt:lpstr>
      <vt:lpstr>SQL</vt:lpstr>
      <vt:lpstr>Learning Intentions</vt:lpstr>
      <vt:lpstr>SELECT – N5 Revision</vt:lpstr>
      <vt:lpstr>Alias – Single word (1)</vt:lpstr>
      <vt:lpstr>Alias – Single word (1)</vt:lpstr>
      <vt:lpstr>Alias – Multiple words (1)</vt:lpstr>
      <vt:lpstr>Alias – Multiple words (1)</vt:lpstr>
      <vt:lpstr>Alias – Single word (2)</vt:lpstr>
      <vt:lpstr>Alias – Single word (2)</vt:lpstr>
      <vt:lpstr>Alias – Multiple words (2)</vt:lpstr>
      <vt:lpstr>Alias – Multiple words (2)</vt:lpstr>
      <vt:lpstr>Learning Intentions</vt:lpstr>
      <vt:lpstr>N5 Revision – SELECT</vt:lpstr>
      <vt:lpstr>Wildcard: %</vt:lpstr>
      <vt:lpstr>Wildcard: %</vt:lpstr>
      <vt:lpstr>Wildcard: _</vt:lpstr>
      <vt:lpstr>Wildcard: _</vt:lpstr>
      <vt:lpstr>Learning Intentions</vt:lpstr>
      <vt:lpstr>N5 Revision – SELECT</vt:lpstr>
      <vt:lpstr>Computed - SELECT</vt:lpstr>
      <vt:lpstr>Computed - SELECT</vt:lpstr>
      <vt:lpstr>Computed - UPDATE</vt:lpstr>
      <vt:lpstr>Computed - UPDATE</vt:lpstr>
      <vt:lpstr>Division</vt:lpstr>
      <vt:lpstr>Division</vt:lpstr>
      <vt:lpstr>Casting</vt:lpstr>
      <vt:lpstr>Casting</vt:lpstr>
      <vt:lpstr>Learning Intentions</vt:lpstr>
      <vt:lpstr>N5 Revision – SELECT</vt:lpstr>
      <vt:lpstr>COUNT</vt:lpstr>
      <vt:lpstr>COUNT</vt:lpstr>
      <vt:lpstr>MAX / MIN</vt:lpstr>
      <vt:lpstr>MAX / MIN</vt:lpstr>
      <vt:lpstr>SUM</vt:lpstr>
      <vt:lpstr>SUM</vt:lpstr>
      <vt:lpstr>AVG</vt:lpstr>
      <vt:lpstr>AVG</vt:lpstr>
      <vt:lpstr>Multiple Aggregate Functions</vt:lpstr>
      <vt:lpstr>Multiple Aggregate Functions</vt:lpstr>
      <vt:lpstr>Round</vt:lpstr>
      <vt:lpstr>Round</vt:lpstr>
      <vt:lpstr>Convert Date to a Number</vt:lpstr>
      <vt:lpstr>Convert Date to a Number</vt:lpstr>
      <vt:lpstr>Convert Number to a Date</vt:lpstr>
      <vt:lpstr>Convert Number to a Date</vt:lpstr>
      <vt:lpstr>Learning Intentions</vt:lpstr>
      <vt:lpstr>N5 Revision – SELECT</vt:lpstr>
      <vt:lpstr>GROUP BY – Single column</vt:lpstr>
      <vt:lpstr>GROUP BY – Single column</vt:lpstr>
      <vt:lpstr>GROUP BY – Multiple columns</vt:lpstr>
      <vt:lpstr>GROUP BY – Multiple columns</vt:lpstr>
      <vt:lpstr>SQL Order of Operations</vt:lpstr>
      <vt:lpstr>SQL Order of Operations</vt:lpstr>
      <vt:lpstr>Order of Operations (7)</vt:lpstr>
      <vt:lpstr>Order of Operations (7)</vt:lpstr>
      <vt:lpstr>GROUP BY – Example</vt:lpstr>
      <vt:lpstr>GROUP BY – Example</vt:lpstr>
      <vt:lpstr>Learning Intentions</vt:lpstr>
      <vt:lpstr>SELECT – Oldest Pupils</vt:lpstr>
      <vt:lpstr>Steps</vt:lpstr>
      <vt:lpstr>Step 1 – Create a View</vt:lpstr>
      <vt:lpstr>Step 1 – Create a View</vt:lpstr>
      <vt:lpstr>Step 2 – Use the View Result</vt:lpstr>
      <vt:lpstr>Step 2 – Use the View Result</vt:lpstr>
      <vt:lpstr>SELECT – SQL (Subquery)</vt:lpstr>
      <vt:lpstr>SELECT – SQL (Subquery)</vt:lpstr>
      <vt:lpstr>Requirements</vt:lpstr>
      <vt:lpstr>Requirements</vt:lpstr>
      <vt:lpstr>End User Requirements</vt:lpstr>
      <vt:lpstr>End User Requirements</vt:lpstr>
      <vt:lpstr>Functional Requirements</vt:lpstr>
      <vt:lpstr>Functional Requirements</vt:lpstr>
      <vt:lpstr>Learning Intentions</vt:lpstr>
      <vt:lpstr>Entity-Occurrence Diagram (1)</vt:lpstr>
      <vt:lpstr>Entity-Occurrence Diagram (1)</vt:lpstr>
      <vt:lpstr>Entity-Occurrence Diagram (2)</vt:lpstr>
      <vt:lpstr>Entity-Occurrence Diagram (2)</vt:lpstr>
      <vt:lpstr>Entity-Occurrence Diagram (3)</vt:lpstr>
      <vt:lpstr>Entity-Occurrence Diagram (3)</vt:lpstr>
      <vt:lpstr>Learning Intentions</vt:lpstr>
      <vt:lpstr>Primary Key</vt:lpstr>
      <vt:lpstr>Primary Key</vt:lpstr>
      <vt:lpstr>Composite Key</vt:lpstr>
      <vt:lpstr>Composite Key</vt:lpstr>
      <vt:lpstr>N5 Revision – Foreign Key</vt:lpstr>
      <vt:lpstr>N5 Revision – Foreign Key</vt:lpstr>
      <vt:lpstr>N5 Revision – Many to Many</vt:lpstr>
      <vt:lpstr>N5 Revision – Many to Many</vt:lpstr>
      <vt:lpstr>Foreign Key – Many to Many</vt:lpstr>
      <vt:lpstr>Foreign Key – Many to Many</vt:lpstr>
      <vt:lpstr>Compound Key</vt:lpstr>
      <vt:lpstr>Compound Key</vt:lpstr>
      <vt:lpstr>Learning Intentions</vt:lpstr>
      <vt:lpstr>Evaluation</vt:lpstr>
      <vt:lpstr>Evaluation</vt:lpstr>
      <vt:lpstr>PowerPoint Presentation</vt:lpstr>
      <vt:lpstr>PowerPoint Presentation</vt:lpstr>
      <vt:lpstr>Evaluation - Overview</vt:lpstr>
      <vt:lpstr>Evaluation - Overview</vt:lpstr>
      <vt:lpstr>Fit for Purpose</vt:lpstr>
      <vt:lpstr>Fit for Purpose</vt:lpstr>
      <vt:lpstr>Accuracy of Output</vt:lpstr>
      <vt:lpstr>Accuracy of Output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Friend</dc:creator>
  <cp:lastModifiedBy>Al Friend</cp:lastModifiedBy>
  <cp:revision>286</cp:revision>
  <cp:lastPrinted>2021-06-18T08:15:49Z</cp:lastPrinted>
  <dcterms:created xsi:type="dcterms:W3CDTF">2020-11-23T14:36:09Z</dcterms:created>
  <dcterms:modified xsi:type="dcterms:W3CDTF">2025-10-30T11:30:29Z</dcterms:modified>
</cp:coreProperties>
</file>